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18"/>
  </p:notesMasterIdLst>
  <p:sldIdLst>
    <p:sldId id="261" r:id="rId2"/>
    <p:sldId id="260" r:id="rId3"/>
    <p:sldId id="269" r:id="rId4"/>
    <p:sldId id="271" r:id="rId5"/>
    <p:sldId id="270" r:id="rId6"/>
    <p:sldId id="272" r:id="rId7"/>
    <p:sldId id="273" r:id="rId8"/>
    <p:sldId id="274" r:id="rId9"/>
    <p:sldId id="266" r:id="rId10"/>
    <p:sldId id="275" r:id="rId11"/>
    <p:sldId id="276" r:id="rId12"/>
    <p:sldId id="277" r:id="rId13"/>
    <p:sldId id="278" r:id="rId14"/>
    <p:sldId id="279" r:id="rId15"/>
    <p:sldId id="280" r:id="rId16"/>
    <p:sldId id="259" r:id="rId17"/>
  </p:sldIdLst>
  <p:sldSz cx="14630400" cy="82296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000000"/>
          </p15:clr>
        </p15:guide>
        <p15:guide id="2" orient="horz" pos="2784">
          <p15:clr>
            <a:srgbClr val="000000"/>
          </p15:clr>
        </p15:guide>
        <p15:guide id="3" pos="528">
          <p15:clr>
            <a:srgbClr val="000000"/>
          </p15:clr>
        </p15:guide>
        <p15:guide id="4" pos="8688">
          <p15:clr>
            <a:srgbClr val="000000"/>
          </p15:clr>
        </p15:guide>
        <p15:guide id="5" pos="6432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10E"/>
    <a:srgbClr val="8BB46E"/>
    <a:srgbClr val="DA171C"/>
    <a:srgbClr val="FFE69F"/>
    <a:srgbClr val="242021"/>
    <a:srgbClr val="555555"/>
    <a:srgbClr val="3F647E"/>
    <a:srgbClr val="FFFFFF"/>
    <a:srgbClr val="969696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38F0B3-00E5-4569-ACC4-042C793A3836}" v="23" dt="2025-07-17T11:06:10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576" y="96"/>
      </p:cViewPr>
      <p:guideLst>
        <p:guide orient="horz" pos="2592"/>
        <p:guide orient="horz" pos="2784"/>
        <p:guide pos="528"/>
        <p:guide pos="8688"/>
        <p:guide pos="64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00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287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presentatio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61;p13">
            <a:extLst>
              <a:ext uri="{FF2B5EF4-FFF2-40B4-BE49-F238E27FC236}">
                <a16:creationId xmlns:a16="http://schemas.microsoft.com/office/drawing/2014/main" id="{2647CEDC-5CC8-B4C1-3D14-D864176244B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07288" y="-586294"/>
            <a:ext cx="4861790" cy="486188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4" name="Obdélník: s jedním odříznutým rohem 3">
            <a:extLst>
              <a:ext uri="{FF2B5EF4-FFF2-40B4-BE49-F238E27FC236}">
                <a16:creationId xmlns:a16="http://schemas.microsoft.com/office/drawing/2014/main" id="{372B1C60-0197-9D6E-E839-C3DF87120DC5}"/>
              </a:ext>
            </a:extLst>
          </p:cNvPr>
          <p:cNvSpPr/>
          <p:nvPr userDrawn="1"/>
        </p:nvSpPr>
        <p:spPr>
          <a:xfrm flipH="1">
            <a:off x="826907" y="3702756"/>
            <a:ext cx="13803489" cy="4535632"/>
          </a:xfrm>
          <a:prstGeom prst="snip1Rect">
            <a:avLst>
              <a:gd name="adj" fmla="val 9339"/>
            </a:avLst>
          </a:prstGeom>
          <a:gradFill>
            <a:gsLst>
              <a:gs pos="0">
                <a:srgbClr val="969696"/>
              </a:gs>
              <a:gs pos="100000">
                <a:srgbClr val="969696">
                  <a:alpha val="85000"/>
                </a:srgbClr>
              </a:gs>
            </a:gsLst>
            <a:lin ang="12000000" scaled="0"/>
          </a:gradFill>
          <a:ln>
            <a:noFill/>
          </a:ln>
          <a:effectLst>
            <a:outerShdw blurRad="50800" dist="25400" dir="6600000" sx="102000" sy="102000" algn="b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549220" y="4199468"/>
            <a:ext cx="12683247" cy="177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3800"/>
              </a:buClr>
              <a:buSzPts val="1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549220" y="6200423"/>
            <a:ext cx="12683247" cy="1272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ahoma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9pPr>
          </a:lstStyle>
          <a:p>
            <a:endParaRPr dirty="0"/>
          </a:p>
        </p:txBody>
      </p:sp>
      <p:pic>
        <p:nvPicPr>
          <p:cNvPr id="3" name="Obrázek 2" descr="Obsah obrázku Písmo, Grafika, typografie, design&#10;&#10;Obsah generovaný pomocí AI může být nesprávný.">
            <a:extLst>
              <a:ext uri="{FF2B5EF4-FFF2-40B4-BE49-F238E27FC236}">
                <a16:creationId xmlns:a16="http://schemas.microsoft.com/office/drawing/2014/main" id="{143964EF-7FB5-D1E2-CD54-D01B184A40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208" y="1491389"/>
            <a:ext cx="7185426" cy="1587979"/>
          </a:xfrm>
          <a:prstGeom prst="rect">
            <a:avLst/>
          </a:prstGeom>
        </p:spPr>
      </p:pic>
      <p:sp>
        <p:nvSpPr>
          <p:cNvPr id="2" name="Obdélník: s jedním odříznutým rohem 1">
            <a:extLst>
              <a:ext uri="{FF2B5EF4-FFF2-40B4-BE49-F238E27FC236}">
                <a16:creationId xmlns:a16="http://schemas.microsoft.com/office/drawing/2014/main" id="{97E12DC3-3F24-1FC5-840A-73C1A8EC3118}"/>
              </a:ext>
            </a:extLst>
          </p:cNvPr>
          <p:cNvSpPr/>
          <p:nvPr userDrawn="1"/>
        </p:nvSpPr>
        <p:spPr>
          <a:xfrm rot="10800000" flipH="1">
            <a:off x="2822" y="-2975"/>
            <a:ext cx="10315221" cy="954061"/>
          </a:xfrm>
          <a:prstGeom prst="snip1Rect">
            <a:avLst>
              <a:gd name="adj" fmla="val 50000"/>
            </a:avLst>
          </a:prstGeom>
          <a:solidFill>
            <a:srgbClr val="DA17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DA171C"/>
              </a:solidFill>
              <a:highlight>
                <a:srgbClr val="DA171C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29D20E-E073-D63B-3ADF-61D71E8D01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2" y="7690899"/>
            <a:ext cx="501253" cy="50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1C0434-F3CB-7295-4AE5-4D6A86F0995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4" y="7705330"/>
            <a:ext cx="762613" cy="46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C03599B9-6CEA-3EDD-C6B4-9327E43AFE2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57323" y="7690899"/>
            <a:ext cx="992284" cy="476296"/>
          </a:xfrm>
          <a:prstGeom prst="rect">
            <a:avLst/>
          </a:prstGeom>
        </p:spPr>
      </p:pic>
      <p:pic>
        <p:nvPicPr>
          <p:cNvPr id="7" name="Picture 6" descr="A green and black logo&#10;&#10;AI-generated content may be incorrect.">
            <a:extLst>
              <a:ext uri="{FF2B5EF4-FFF2-40B4-BE49-F238E27FC236}">
                <a16:creationId xmlns:a16="http://schemas.microsoft.com/office/drawing/2014/main" id="{D9C7A642-1E50-B80D-458E-BDFAF25477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443160" y="7601601"/>
            <a:ext cx="700089" cy="7000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A4E579-2D17-1FFF-34BC-7355DE3CBFA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49" y="7777060"/>
            <a:ext cx="1064415" cy="4150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chapt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 jedním odříznutým rohem 3">
            <a:extLst>
              <a:ext uri="{FF2B5EF4-FFF2-40B4-BE49-F238E27FC236}">
                <a16:creationId xmlns:a16="http://schemas.microsoft.com/office/drawing/2014/main" id="{372B1C60-0197-9D6E-E839-C3DF87120DC5}"/>
              </a:ext>
            </a:extLst>
          </p:cNvPr>
          <p:cNvSpPr/>
          <p:nvPr userDrawn="1"/>
        </p:nvSpPr>
        <p:spPr>
          <a:xfrm flipH="1">
            <a:off x="826909" y="823965"/>
            <a:ext cx="13803489" cy="7414423"/>
          </a:xfrm>
          <a:prstGeom prst="snip1Rect">
            <a:avLst>
              <a:gd name="adj" fmla="val 6764"/>
            </a:avLst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549220" y="1441813"/>
            <a:ext cx="12683247" cy="177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3800"/>
              </a:buClr>
              <a:buSzPts val="1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549220" y="3442768"/>
            <a:ext cx="12683247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ahoma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9pPr>
          </a:lstStyle>
          <a:p>
            <a:endParaRPr dirty="0"/>
          </a:p>
        </p:txBody>
      </p:sp>
      <p:pic>
        <p:nvPicPr>
          <p:cNvPr id="2" name="Obrázek 1" descr="Obsah obrázku Písmo, Grafika, grafický design, bílé&#10;&#10;Obsah generovaný pomocí AI může být nesprávný.">
            <a:extLst>
              <a:ext uri="{FF2B5EF4-FFF2-40B4-BE49-F238E27FC236}">
                <a16:creationId xmlns:a16="http://schemas.microsoft.com/office/drawing/2014/main" id="{312124B5-AE4D-98BF-2163-2DE27362F3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5064" y="7665942"/>
            <a:ext cx="2381040" cy="52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0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slide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: s jedním odříznutým rohem 1">
            <a:extLst>
              <a:ext uri="{FF2B5EF4-FFF2-40B4-BE49-F238E27FC236}">
                <a16:creationId xmlns:a16="http://schemas.microsoft.com/office/drawing/2014/main" id="{6FEE325C-13FF-67CC-63D7-80AD1172CD30}"/>
              </a:ext>
            </a:extLst>
          </p:cNvPr>
          <p:cNvSpPr/>
          <p:nvPr userDrawn="1"/>
        </p:nvSpPr>
        <p:spPr>
          <a:xfrm rot="10800000" flipH="1">
            <a:off x="0" y="0"/>
            <a:ext cx="13292264" cy="1299213"/>
          </a:xfrm>
          <a:prstGeom prst="snip1Rect">
            <a:avLst>
              <a:gd name="adj" fmla="val 50000"/>
            </a:avLst>
          </a:prstGeom>
          <a:solidFill>
            <a:srgbClr val="DA17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DA171C"/>
              </a:solidFill>
              <a:highlight>
                <a:srgbClr val="DA171C"/>
              </a:highlight>
            </a:endParaRP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3530BE8-F5EB-90AE-D56E-62C770B31B49}"/>
              </a:ext>
            </a:extLst>
          </p:cNvPr>
          <p:cNvGrpSpPr/>
          <p:nvPr userDrawn="1"/>
        </p:nvGrpSpPr>
        <p:grpSpPr>
          <a:xfrm>
            <a:off x="826909" y="7315200"/>
            <a:ext cx="13803489" cy="923188"/>
            <a:chOff x="826909" y="7315200"/>
            <a:chExt cx="13803489" cy="923188"/>
          </a:xfrm>
        </p:grpSpPr>
        <p:sp>
          <p:nvSpPr>
            <p:cNvPr id="2" name="Obdélník: s jedním odříznutým rohem 1">
              <a:extLst>
                <a:ext uri="{FF2B5EF4-FFF2-40B4-BE49-F238E27FC236}">
                  <a16:creationId xmlns:a16="http://schemas.microsoft.com/office/drawing/2014/main" id="{8B39AE81-7FA2-75F3-1EFA-C9186F84170D}"/>
                </a:ext>
              </a:extLst>
            </p:cNvPr>
            <p:cNvSpPr/>
            <p:nvPr userDrawn="1"/>
          </p:nvSpPr>
          <p:spPr>
            <a:xfrm flipH="1">
              <a:off x="826909" y="7315200"/>
              <a:ext cx="13803489" cy="923188"/>
            </a:xfrm>
            <a:prstGeom prst="snip1Rect">
              <a:avLst>
                <a:gd name="adj" fmla="val 50000"/>
              </a:avLst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" name="Obrázek 3" descr="Obsah obrázku Písmo, Grafika, grafický design, bílé&#10;&#10;Obsah generovaný pomocí AI může být nesprávný.">
              <a:extLst>
                <a:ext uri="{FF2B5EF4-FFF2-40B4-BE49-F238E27FC236}">
                  <a16:creationId xmlns:a16="http://schemas.microsoft.com/office/drawing/2014/main" id="{97F47BFC-1D84-AFF4-2746-187456E274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86796" y="7663711"/>
              <a:ext cx="2381040" cy="526210"/>
            </a:xfrm>
            <a:prstGeom prst="rect">
              <a:avLst/>
            </a:prstGeom>
          </p:spPr>
        </p:pic>
      </p:grpSp>
      <p:sp>
        <p:nvSpPr>
          <p:cNvPr id="6" name="Google Shape;21;p3">
            <a:extLst>
              <a:ext uri="{FF2B5EF4-FFF2-40B4-BE49-F238E27FC236}">
                <a16:creationId xmlns:a16="http://schemas.microsoft.com/office/drawing/2014/main" id="{730E65EC-AFA2-FA79-FF44-09D98DB3E9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477108"/>
            <a:ext cx="12954000" cy="5657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64646"/>
              </a:buClr>
              <a:buSzPts val="2700"/>
              <a:buFont typeface="Arial" panose="020B0604020202020204" pitchFamily="34" charset="0"/>
              <a:buChar char="•"/>
              <a:defRPr>
                <a:solidFill>
                  <a:srgbClr val="464646"/>
                </a:solidFill>
              </a:defRPr>
            </a:lvl1pPr>
            <a:lvl2pPr marL="914400" lvl="1" indent="-3771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340"/>
              <a:buChar char="•"/>
              <a:defRPr>
                <a:solidFill>
                  <a:srgbClr val="3F647F"/>
                </a:solidFill>
              </a:defRPr>
            </a:lvl2pPr>
            <a:lvl3pPr marL="1371600" lvl="2" indent="-3657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60"/>
              <a:buChar char="•"/>
              <a:defRPr>
                <a:solidFill>
                  <a:srgbClr val="3F647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rgbClr val="3F647F"/>
                </a:solidFill>
              </a:defRPr>
            </a:lvl4pPr>
            <a:lvl5pPr marL="2286000" lvl="4" indent="-33147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20"/>
              <a:buChar char="•"/>
              <a:defRPr>
                <a:solidFill>
                  <a:srgbClr val="3F647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9pPr>
          </a:lstStyle>
          <a:p>
            <a:endParaRPr lang="cs-CZ" dirty="0"/>
          </a:p>
        </p:txBody>
      </p:sp>
      <p:sp>
        <p:nvSpPr>
          <p:cNvPr id="7" name="Google Shape;22;p3">
            <a:extLst>
              <a:ext uri="{FF2B5EF4-FFF2-40B4-BE49-F238E27FC236}">
                <a16:creationId xmlns:a16="http://schemas.microsoft.com/office/drawing/2014/main" id="{41631058-21FA-A8A0-FADA-47084F018E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6909" y="259861"/>
            <a:ext cx="11905343" cy="83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chemeClr val="bg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1881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slide 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23530BE8-F5EB-90AE-D56E-62C770B31B49}"/>
              </a:ext>
            </a:extLst>
          </p:cNvPr>
          <p:cNvGrpSpPr/>
          <p:nvPr userDrawn="1"/>
        </p:nvGrpSpPr>
        <p:grpSpPr>
          <a:xfrm>
            <a:off x="826909" y="7315200"/>
            <a:ext cx="13803489" cy="923188"/>
            <a:chOff x="826909" y="7315200"/>
            <a:chExt cx="13803489" cy="923188"/>
          </a:xfrm>
        </p:grpSpPr>
        <p:sp>
          <p:nvSpPr>
            <p:cNvPr id="2" name="Obdélník: s jedním odříznutým rohem 1">
              <a:extLst>
                <a:ext uri="{FF2B5EF4-FFF2-40B4-BE49-F238E27FC236}">
                  <a16:creationId xmlns:a16="http://schemas.microsoft.com/office/drawing/2014/main" id="{8B39AE81-7FA2-75F3-1EFA-C9186F84170D}"/>
                </a:ext>
              </a:extLst>
            </p:cNvPr>
            <p:cNvSpPr/>
            <p:nvPr userDrawn="1"/>
          </p:nvSpPr>
          <p:spPr>
            <a:xfrm flipH="1">
              <a:off x="826909" y="7315200"/>
              <a:ext cx="13803489" cy="923188"/>
            </a:xfrm>
            <a:prstGeom prst="snip1Rect">
              <a:avLst>
                <a:gd name="adj" fmla="val 50000"/>
              </a:avLst>
            </a:prstGeom>
            <a:solidFill>
              <a:srgbClr val="9696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4" name="Obrázek 3" descr="Obsah obrázku Písmo, Grafika, grafický design, bílé&#10;&#10;Obsah generovaný pomocí AI může být nesprávný.">
              <a:extLst>
                <a:ext uri="{FF2B5EF4-FFF2-40B4-BE49-F238E27FC236}">
                  <a16:creationId xmlns:a16="http://schemas.microsoft.com/office/drawing/2014/main" id="{97F47BFC-1D84-AFF4-2746-187456E274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186796" y="7663712"/>
              <a:ext cx="2381040" cy="526210"/>
            </a:xfrm>
            <a:prstGeom prst="rect">
              <a:avLst/>
            </a:prstGeom>
          </p:spPr>
        </p:pic>
      </p:grpSp>
      <p:sp>
        <p:nvSpPr>
          <p:cNvPr id="6" name="Google Shape;21;p3">
            <a:extLst>
              <a:ext uri="{FF2B5EF4-FFF2-40B4-BE49-F238E27FC236}">
                <a16:creationId xmlns:a16="http://schemas.microsoft.com/office/drawing/2014/main" id="{730E65EC-AFA2-FA79-FF44-09D98DB3E99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2088444"/>
            <a:ext cx="12954000" cy="5045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464646"/>
              </a:buClr>
              <a:buSzPts val="2700"/>
              <a:buFont typeface="Arial" panose="020B0604020202020204" pitchFamily="34" charset="0"/>
              <a:buChar char="•"/>
              <a:defRPr>
                <a:solidFill>
                  <a:srgbClr val="464646"/>
                </a:solidFill>
              </a:defRPr>
            </a:lvl1pPr>
            <a:lvl2pPr marL="914400" lvl="1" indent="-37719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340"/>
              <a:buChar char="•"/>
              <a:defRPr>
                <a:solidFill>
                  <a:srgbClr val="3F647F"/>
                </a:solidFill>
              </a:defRPr>
            </a:lvl2pPr>
            <a:lvl3pPr marL="1371600" lvl="2" indent="-36576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60"/>
              <a:buChar char="•"/>
              <a:defRPr>
                <a:solidFill>
                  <a:srgbClr val="3F647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>
                <a:solidFill>
                  <a:srgbClr val="3F647F"/>
                </a:solidFill>
              </a:defRPr>
            </a:lvl4pPr>
            <a:lvl5pPr marL="2286000" lvl="4" indent="-33147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20"/>
              <a:buChar char="•"/>
              <a:defRPr>
                <a:solidFill>
                  <a:srgbClr val="3F647F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9pPr>
          </a:lstStyle>
          <a:p>
            <a:endParaRPr lang="cs-CZ" dirty="0"/>
          </a:p>
        </p:txBody>
      </p:sp>
      <p:sp>
        <p:nvSpPr>
          <p:cNvPr id="7" name="Google Shape;22;p3">
            <a:extLst>
              <a:ext uri="{FF2B5EF4-FFF2-40B4-BE49-F238E27FC236}">
                <a16:creationId xmlns:a16="http://schemas.microsoft.com/office/drawing/2014/main" id="{41631058-21FA-A8A0-FADA-47084F018E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>
                <a:solidFill>
                  <a:srgbClr val="46464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563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conclusion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: s jedním odříznutým rohem 3">
            <a:extLst>
              <a:ext uri="{FF2B5EF4-FFF2-40B4-BE49-F238E27FC236}">
                <a16:creationId xmlns:a16="http://schemas.microsoft.com/office/drawing/2014/main" id="{372B1C60-0197-9D6E-E839-C3DF87120DC5}"/>
              </a:ext>
            </a:extLst>
          </p:cNvPr>
          <p:cNvSpPr/>
          <p:nvPr userDrawn="1"/>
        </p:nvSpPr>
        <p:spPr>
          <a:xfrm flipH="1" flipV="1">
            <a:off x="826906" y="-1"/>
            <a:ext cx="13803489" cy="4538133"/>
          </a:xfrm>
          <a:prstGeom prst="snip1Rect">
            <a:avLst>
              <a:gd name="adj" fmla="val 9339"/>
            </a:avLst>
          </a:prstGeom>
          <a:solidFill>
            <a:srgbClr val="9696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1549220" y="717279"/>
            <a:ext cx="12683247" cy="1776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3800"/>
              </a:buClr>
              <a:buSzPts val="1400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549220" y="2718234"/>
            <a:ext cx="12683247" cy="115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Tahoma"/>
              <a:buNone/>
              <a:defRPr sz="3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2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EEAFF"/>
              </a:buClr>
              <a:buSzPts val="1800"/>
              <a:buChar char="»"/>
              <a:defRPr/>
            </a:lvl9pPr>
          </a:lstStyle>
          <a:p>
            <a:endParaRPr dirty="0"/>
          </a:p>
        </p:txBody>
      </p:sp>
      <p:pic>
        <p:nvPicPr>
          <p:cNvPr id="3" name="Obrázek 2" descr="Obsah obrázku Písmo, Grafika, typografie, design&#10;&#10;Obsah generovaný pomocí AI může být nesprávný.">
            <a:extLst>
              <a:ext uri="{FF2B5EF4-FFF2-40B4-BE49-F238E27FC236}">
                <a16:creationId xmlns:a16="http://schemas.microsoft.com/office/drawing/2014/main" id="{143964EF-7FB5-D1E2-CD54-D01B184A40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908" y="5497671"/>
            <a:ext cx="4540912" cy="1003541"/>
          </a:xfrm>
          <a:prstGeom prst="rect">
            <a:avLst/>
          </a:prstGeom>
        </p:spPr>
      </p:pic>
      <p:sp>
        <p:nvSpPr>
          <p:cNvPr id="2" name="Obdélník: s jedním odříznutým rohem 1">
            <a:extLst>
              <a:ext uri="{FF2B5EF4-FFF2-40B4-BE49-F238E27FC236}">
                <a16:creationId xmlns:a16="http://schemas.microsoft.com/office/drawing/2014/main" id="{D8DDD28B-9E23-A120-12BF-0379D7D75E4B}"/>
              </a:ext>
            </a:extLst>
          </p:cNvPr>
          <p:cNvSpPr/>
          <p:nvPr userDrawn="1"/>
        </p:nvSpPr>
        <p:spPr>
          <a:xfrm>
            <a:off x="0" y="7275539"/>
            <a:ext cx="10315221" cy="954061"/>
          </a:xfrm>
          <a:prstGeom prst="snip1Rect">
            <a:avLst>
              <a:gd name="adj" fmla="val 50000"/>
            </a:avLst>
          </a:prstGeom>
          <a:solidFill>
            <a:srgbClr val="DA171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rgbClr val="DA171C"/>
              </a:solidFill>
              <a:highlight>
                <a:srgbClr val="DA171C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8290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838200" y="1905000"/>
            <a:ext cx="12954000" cy="54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0600" tIns="65300" rIns="130600" bIns="65300" anchor="t" anchorCtr="0">
            <a:noAutofit/>
          </a:bodyPr>
          <a:lstStyle>
            <a:lvl1pPr marL="457200" marR="0" lvl="0" indent="-4000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ahoma"/>
              <a:buChar char="•"/>
              <a:defRPr sz="3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7719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Tahoma"/>
              <a:buChar char="•"/>
              <a:defRPr sz="26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6576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Tahoma"/>
              <a:buChar char="•"/>
              <a:defRPr sz="24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Tahoma"/>
              <a:buChar char="•"/>
              <a:defRPr sz="20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3147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Tahoma"/>
              <a:buChar char="•"/>
              <a:defRPr sz="1800" b="0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4445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rgbClr val="EEEAFF"/>
              </a:buClr>
              <a:buSzPts val="3400"/>
              <a:buFont typeface="Arial"/>
              <a:buChar char="»"/>
              <a:defRPr sz="34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445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rgbClr val="EEEAFF"/>
              </a:buClr>
              <a:buSzPts val="3400"/>
              <a:buFont typeface="Arial"/>
              <a:buChar char="»"/>
              <a:defRPr sz="34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445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rgbClr val="EEEAFF"/>
              </a:buClr>
              <a:buSzPts val="3400"/>
              <a:buFont typeface="Arial"/>
              <a:buChar char="»"/>
              <a:defRPr sz="34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44500" algn="l" rtl="0">
              <a:lnSpc>
                <a:spcPct val="100000"/>
              </a:lnSpc>
              <a:spcBef>
                <a:spcPts val="680"/>
              </a:spcBef>
              <a:spcAft>
                <a:spcPts val="0"/>
              </a:spcAft>
              <a:buClr>
                <a:srgbClr val="EEEAFF"/>
              </a:buClr>
              <a:buSzPts val="3400"/>
              <a:buFont typeface="Arial"/>
              <a:buChar char="»"/>
              <a:defRPr sz="3400" b="0" i="0" u="none" strike="noStrike" cap="none">
                <a:solidFill>
                  <a:srgbClr val="EEEA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838200" y="330200"/>
            <a:ext cx="12954000" cy="1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C38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8C38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D84626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D84626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D84626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D84626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1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1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1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100" b="0" i="0" u="none" strike="noStrike" cap="none">
                <a:solidFill>
                  <a:srgbClr val="FFC22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" name="Obrázek 6" descr="Obsah obrázku bílé, černobílá, design&#10;&#10;Obsah generovaný pomocí AI může být nesprávný.">
            <a:extLst>
              <a:ext uri="{FF2B5EF4-FFF2-40B4-BE49-F238E27FC236}">
                <a16:creationId xmlns:a16="http://schemas.microsoft.com/office/drawing/2014/main" id="{47E7DB29-EA4F-ACD7-AA25-538798F7266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2" r:id="rId3"/>
    <p:sldLayoutId id="2147483656" r:id="rId4"/>
    <p:sldLayoutId id="214748365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5.gif"/><Relationship Id="rId4" Type="http://schemas.openxmlformats.org/officeDocument/2006/relationships/image" Target="../media/image23.png"/><Relationship Id="rId9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fun3d.larc.nasa.gov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png"/><Relationship Id="rId9" Type="http://schemas.openxmlformats.org/officeDocument/2006/relationships/hyperlink" Target="https://data.nas.nasa.gov/fun3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5BAED77-0B9C-E60E-C5AD-2D0B6724A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220" y="4130312"/>
            <a:ext cx="12683247" cy="1776674"/>
          </a:xfrm>
        </p:spPr>
        <p:txBody>
          <a:bodyPr/>
          <a:lstStyle/>
          <a:p>
            <a:r>
              <a:rPr lang="en-US" sz="4800" dirty="0"/>
              <a:t>Visualization of Large Non-Trivially Partitioned Unstructured Data with Native Distribution on High-Performance Computing Systems</a:t>
            </a:r>
            <a:endParaRPr lang="cs-CZ" sz="48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26DD9BCA-4B74-02C4-27A8-6CFFC7E5E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220" y="6432768"/>
            <a:ext cx="12683247" cy="1272822"/>
          </a:xfrm>
        </p:spPr>
        <p:txBody>
          <a:bodyPr/>
          <a:lstStyle/>
          <a:p>
            <a:r>
              <a:rPr lang="en-US" sz="2800" b="1" dirty="0"/>
              <a:t>Alper </a:t>
            </a:r>
            <a:r>
              <a:rPr lang="en-US" sz="2800" b="1" dirty="0" err="1"/>
              <a:t>Sahistan</a:t>
            </a:r>
            <a:r>
              <a:rPr lang="en-US" sz="2800" dirty="0"/>
              <a:t>*, Serkan Demirci*, Ingo Wald, </a:t>
            </a:r>
            <a:br>
              <a:rPr lang="en-US" sz="2800" dirty="0"/>
            </a:br>
            <a:r>
              <a:rPr lang="en-US" sz="2800" dirty="0"/>
              <a:t>Stefan Zellmann, João Barbosa, Nate Morrical, &amp; Uğur </a:t>
            </a:r>
            <a:r>
              <a:rPr lang="en-US" sz="2800" dirty="0" err="1"/>
              <a:t>Güdükbay</a:t>
            </a:r>
            <a:endParaRPr lang="cs-CZ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2E7BFB-CD3F-E008-D550-7BDBE97E145B}"/>
              </a:ext>
            </a:extLst>
          </p:cNvPr>
          <p:cNvSpPr txBox="1"/>
          <p:nvPr/>
        </p:nvSpPr>
        <p:spPr>
          <a:xfrm>
            <a:off x="12178863" y="7820057"/>
            <a:ext cx="245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</a:rPr>
              <a:t>* Equal contribution</a:t>
            </a:r>
            <a:endParaRPr lang="en-001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80CFDE6-420A-0D35-A027-0D483746E6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propose a framework:</a:t>
            </a:r>
          </a:p>
          <a:p>
            <a:r>
              <a:rPr lang="en-US" dirty="0"/>
              <a:t>RT-core–accelerated ray marcher with built-in compression for mixed unstructured meshes</a:t>
            </a:r>
          </a:p>
          <a:p>
            <a:r>
              <a:rPr lang="en-US" dirty="0"/>
              <a:t>GPU-aware MPI pipeline for efficient multi-node communication</a:t>
            </a:r>
          </a:p>
          <a:p>
            <a:r>
              <a:rPr lang="en-US" i="1" dirty="0"/>
              <a:t>Deep-compositing</a:t>
            </a:r>
            <a:r>
              <a:rPr lang="en-US" dirty="0"/>
              <a:t> to combine the interleaved color-fragments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AF5286-8F4C-EC09-5EFF-3FCB5655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  <a:endParaRPr lang="en-001" dirty="0"/>
          </a:p>
        </p:txBody>
      </p:sp>
      <p:pic>
        <p:nvPicPr>
          <p:cNvPr id="9" name="Picture 8" descr="A diagram of a diagram&#10;&#10;AI-generated content may be incorrect.">
            <a:extLst>
              <a:ext uri="{FF2B5EF4-FFF2-40B4-BE49-F238E27FC236}">
                <a16:creationId xmlns:a16="http://schemas.microsoft.com/office/drawing/2014/main" id="{8785756E-6274-5C94-E25F-90D8EBC4E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540" r="26028"/>
          <a:stretch>
            <a:fillRect/>
          </a:stretch>
        </p:blipFill>
        <p:spPr>
          <a:xfrm>
            <a:off x="6736260" y="4453077"/>
            <a:ext cx="3435764" cy="2749069"/>
          </a:xfrm>
          <a:prstGeom prst="rect">
            <a:avLst/>
          </a:prstGeom>
        </p:spPr>
      </p:pic>
      <p:pic>
        <p:nvPicPr>
          <p:cNvPr id="10" name="Picture 9" descr="A diagram of a diagram&#10;&#10;AI-generated content may be incorrect.">
            <a:extLst>
              <a:ext uri="{FF2B5EF4-FFF2-40B4-BE49-F238E27FC236}">
                <a16:creationId xmlns:a16="http://schemas.microsoft.com/office/drawing/2014/main" id="{918E0017-52EE-9BDB-CF34-C3A998B1A1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17" r="52251"/>
          <a:stretch>
            <a:fillRect/>
          </a:stretch>
        </p:blipFill>
        <p:spPr>
          <a:xfrm>
            <a:off x="3300496" y="4453077"/>
            <a:ext cx="3435764" cy="2749069"/>
          </a:xfrm>
          <a:prstGeom prst="rect">
            <a:avLst/>
          </a:prstGeom>
        </p:spPr>
      </p:pic>
      <p:pic>
        <p:nvPicPr>
          <p:cNvPr id="11" name="Picture 10" descr="A diagram of a diagram&#10;&#10;AI-generated content may be incorrect.">
            <a:extLst>
              <a:ext uri="{FF2B5EF4-FFF2-40B4-BE49-F238E27FC236}">
                <a16:creationId xmlns:a16="http://schemas.microsoft.com/office/drawing/2014/main" id="{EB93CAD4-7B76-B6EC-CB8E-542D44C8BE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946"/>
          <a:stretch>
            <a:fillRect/>
          </a:stretch>
        </p:blipFill>
        <p:spPr>
          <a:xfrm>
            <a:off x="10172024" y="4453077"/>
            <a:ext cx="3386593" cy="2749069"/>
          </a:xfrm>
          <a:prstGeom prst="rect">
            <a:avLst/>
          </a:prstGeom>
        </p:spPr>
      </p:pic>
      <p:pic>
        <p:nvPicPr>
          <p:cNvPr id="13" name="Picture 12" descr="A diagram of a diagram&#10;&#10;AI-generated content may be incorrect.">
            <a:extLst>
              <a:ext uri="{FF2B5EF4-FFF2-40B4-BE49-F238E27FC236}">
                <a16:creationId xmlns:a16="http://schemas.microsoft.com/office/drawing/2014/main" id="{EB6F7572-DEAD-CB54-9A7A-5F15DA8FF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733"/>
          <a:stretch>
            <a:fillRect/>
          </a:stretch>
        </p:blipFill>
        <p:spPr>
          <a:xfrm>
            <a:off x="536137" y="4453078"/>
            <a:ext cx="2764359" cy="27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6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423;p26">
            <a:extLst>
              <a:ext uri="{FF2B5EF4-FFF2-40B4-BE49-F238E27FC236}">
                <a16:creationId xmlns:a16="http://schemas.microsoft.com/office/drawing/2014/main" id="{1DE0543E-71E5-0C25-C232-5FBA2F0D2B4E}"/>
              </a:ext>
            </a:extLst>
          </p:cNvPr>
          <p:cNvSpPr/>
          <p:nvPr/>
        </p:nvSpPr>
        <p:spPr>
          <a:xfrm>
            <a:off x="5216249" y="2227917"/>
            <a:ext cx="3246333" cy="4372313"/>
          </a:xfrm>
          <a:custGeom>
            <a:avLst/>
            <a:gdLst/>
            <a:ahLst/>
            <a:cxnLst/>
            <a:rect l="l" t="t" r="r" b="b"/>
            <a:pathLst>
              <a:path w="83802" h="114081" extrusionOk="0">
                <a:moveTo>
                  <a:pt x="8033" y="15416"/>
                </a:moveTo>
                <a:lnTo>
                  <a:pt x="25538" y="0"/>
                </a:lnTo>
                <a:lnTo>
                  <a:pt x="37239" y="38782"/>
                </a:lnTo>
                <a:lnTo>
                  <a:pt x="55825" y="7983"/>
                </a:lnTo>
                <a:lnTo>
                  <a:pt x="83802" y="2559"/>
                </a:lnTo>
                <a:lnTo>
                  <a:pt x="47604" y="61073"/>
                </a:lnTo>
                <a:lnTo>
                  <a:pt x="64321" y="88166"/>
                </a:lnTo>
                <a:lnTo>
                  <a:pt x="41150" y="114081"/>
                </a:lnTo>
                <a:lnTo>
                  <a:pt x="21818" y="111156"/>
                </a:lnTo>
                <a:lnTo>
                  <a:pt x="0" y="85866"/>
                </a:lnTo>
                <a:close/>
              </a:path>
            </a:pathLst>
          </a:custGeom>
          <a:solidFill>
            <a:schemeClr val="accent2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001"/>
          </a:p>
        </p:txBody>
      </p:sp>
      <p:sp>
        <p:nvSpPr>
          <p:cNvPr id="282" name="Google Shape;424;p26">
            <a:extLst>
              <a:ext uri="{FF2B5EF4-FFF2-40B4-BE49-F238E27FC236}">
                <a16:creationId xmlns:a16="http://schemas.microsoft.com/office/drawing/2014/main" id="{A593CBD6-4B2E-BB4E-B78A-4A4B88651B49}"/>
              </a:ext>
            </a:extLst>
          </p:cNvPr>
          <p:cNvSpPr/>
          <p:nvPr/>
        </p:nvSpPr>
        <p:spPr>
          <a:xfrm>
            <a:off x="6791285" y="2319297"/>
            <a:ext cx="2668021" cy="4280933"/>
          </a:xfrm>
          <a:custGeom>
            <a:avLst/>
            <a:gdLst/>
            <a:ahLst/>
            <a:cxnLst/>
            <a:rect l="l" t="t" r="r" b="b"/>
            <a:pathLst>
              <a:path w="68927" h="111573" extrusionOk="0">
                <a:moveTo>
                  <a:pt x="43638" y="0"/>
                </a:moveTo>
                <a:lnTo>
                  <a:pt x="62976" y="3967"/>
                </a:lnTo>
                <a:lnTo>
                  <a:pt x="68927" y="37191"/>
                </a:lnTo>
                <a:lnTo>
                  <a:pt x="54051" y="52563"/>
                </a:lnTo>
                <a:lnTo>
                  <a:pt x="62976" y="88762"/>
                </a:lnTo>
                <a:lnTo>
                  <a:pt x="38183" y="107606"/>
                </a:lnTo>
                <a:lnTo>
                  <a:pt x="0" y="111573"/>
                </a:lnTo>
                <a:lnTo>
                  <a:pt x="24061" y="85805"/>
                </a:lnTo>
                <a:lnTo>
                  <a:pt x="6059" y="59659"/>
                </a:ln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00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3954BF-F58C-E8F4-3AEB-11E933C3B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RT-core accelerated Ray segment Generation</a:t>
            </a:r>
            <a:endParaRPr lang="en-001" dirty="0"/>
          </a:p>
        </p:txBody>
      </p:sp>
      <p:cxnSp>
        <p:nvCxnSpPr>
          <p:cNvPr id="283" name="Google Shape;425;p26">
            <a:extLst>
              <a:ext uri="{FF2B5EF4-FFF2-40B4-BE49-F238E27FC236}">
                <a16:creationId xmlns:a16="http://schemas.microsoft.com/office/drawing/2014/main" id="{78E0783E-C244-AAD0-632C-D1EB56A67739}"/>
              </a:ext>
            </a:extLst>
          </p:cNvPr>
          <p:cNvCxnSpPr>
            <a:cxnSpLocks/>
          </p:cNvCxnSpPr>
          <p:nvPr/>
        </p:nvCxnSpPr>
        <p:spPr>
          <a:xfrm flipH="1">
            <a:off x="5441139" y="3421195"/>
            <a:ext cx="1080112" cy="255639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dash"/>
            <a:round/>
            <a:headEnd type="none" w="med" len="med"/>
            <a:tailEnd type="triangle" w="lg" len="lg"/>
          </a:ln>
        </p:spPr>
      </p:cxnSp>
      <p:cxnSp>
        <p:nvCxnSpPr>
          <p:cNvPr id="284" name="Google Shape;426;p26">
            <a:extLst>
              <a:ext uri="{FF2B5EF4-FFF2-40B4-BE49-F238E27FC236}">
                <a16:creationId xmlns:a16="http://schemas.microsoft.com/office/drawing/2014/main" id="{2BE56994-726D-B41C-DD80-61BD80EAA043}"/>
              </a:ext>
            </a:extLst>
          </p:cNvPr>
          <p:cNvCxnSpPr>
            <a:cxnSpLocks/>
          </p:cNvCxnSpPr>
          <p:nvPr/>
        </p:nvCxnSpPr>
        <p:spPr>
          <a:xfrm flipV="1">
            <a:off x="1874263" y="2516738"/>
            <a:ext cx="7950094" cy="1769183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grpSp>
        <p:nvGrpSpPr>
          <p:cNvPr id="285" name="Google Shape;427;p26">
            <a:extLst>
              <a:ext uri="{FF2B5EF4-FFF2-40B4-BE49-F238E27FC236}">
                <a16:creationId xmlns:a16="http://schemas.microsoft.com/office/drawing/2014/main" id="{86F33881-B29B-6E46-EF08-E23DE4EB8DED}"/>
              </a:ext>
            </a:extLst>
          </p:cNvPr>
          <p:cNvGrpSpPr/>
          <p:nvPr/>
        </p:nvGrpSpPr>
        <p:grpSpPr>
          <a:xfrm>
            <a:off x="949213" y="3798039"/>
            <a:ext cx="1042443" cy="1119562"/>
            <a:chOff x="796500" y="2740612"/>
            <a:chExt cx="930174" cy="998988"/>
          </a:xfrm>
        </p:grpSpPr>
        <p:sp>
          <p:nvSpPr>
            <p:cNvPr id="286" name="Google Shape;428;p26">
              <a:extLst>
                <a:ext uri="{FF2B5EF4-FFF2-40B4-BE49-F238E27FC236}">
                  <a16:creationId xmlns:a16="http://schemas.microsoft.com/office/drawing/2014/main" id="{82AC35C9-39CD-70CC-8855-EEB277CCC7E7}"/>
                </a:ext>
              </a:extLst>
            </p:cNvPr>
            <p:cNvSpPr/>
            <p:nvPr/>
          </p:nvSpPr>
          <p:spPr>
            <a:xfrm>
              <a:off x="796500" y="3240100"/>
              <a:ext cx="810000" cy="4995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87" name="Google Shape;429;p26">
              <a:extLst>
                <a:ext uri="{FF2B5EF4-FFF2-40B4-BE49-F238E27FC236}">
                  <a16:creationId xmlns:a16="http://schemas.microsoft.com/office/drawing/2014/main" id="{FA183DF0-BEBC-99B4-AD68-A075C09593ED}"/>
                </a:ext>
              </a:extLst>
            </p:cNvPr>
            <p:cNvSpPr/>
            <p:nvPr/>
          </p:nvSpPr>
          <p:spPr>
            <a:xfrm rot="10800000" flipH="1">
              <a:off x="796500" y="2740612"/>
              <a:ext cx="810000" cy="4995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  <p:sp>
          <p:nvSpPr>
            <p:cNvPr id="288" name="Google Shape;430;p26">
              <a:extLst>
                <a:ext uri="{FF2B5EF4-FFF2-40B4-BE49-F238E27FC236}">
                  <a16:creationId xmlns:a16="http://schemas.microsoft.com/office/drawing/2014/main" id="{8D62086A-FF6B-F920-DA4F-28575C1ECE7B}"/>
                </a:ext>
              </a:extLst>
            </p:cNvPr>
            <p:cNvSpPr/>
            <p:nvPr/>
          </p:nvSpPr>
          <p:spPr>
            <a:xfrm rot="2559478">
              <a:off x="1147430" y="2990324"/>
              <a:ext cx="472388" cy="499553"/>
            </a:xfrm>
            <a:prstGeom prst="arc">
              <a:avLst>
                <a:gd name="adj1" fmla="val 16404985"/>
                <a:gd name="adj2" fmla="val 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/>
            </a:p>
          </p:txBody>
        </p:sp>
      </p:grpSp>
      <p:cxnSp>
        <p:nvCxnSpPr>
          <p:cNvPr id="289" name="Google Shape;431;p26">
            <a:extLst>
              <a:ext uri="{FF2B5EF4-FFF2-40B4-BE49-F238E27FC236}">
                <a16:creationId xmlns:a16="http://schemas.microsoft.com/office/drawing/2014/main" id="{4089D424-3EAB-3896-91D8-B85E9755A3CC}"/>
              </a:ext>
            </a:extLst>
          </p:cNvPr>
          <p:cNvCxnSpPr>
            <a:cxnSpLocks/>
          </p:cNvCxnSpPr>
          <p:nvPr/>
        </p:nvCxnSpPr>
        <p:spPr>
          <a:xfrm flipV="1">
            <a:off x="1885238" y="3244259"/>
            <a:ext cx="4633103" cy="1033881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lg" len="sm"/>
            <a:tailEnd type="triangle" w="lg" len="lg"/>
          </a:ln>
        </p:spPr>
      </p:cxnSp>
      <p:sp>
        <p:nvSpPr>
          <p:cNvPr id="290" name="Google Shape;432;p26">
            <a:extLst>
              <a:ext uri="{FF2B5EF4-FFF2-40B4-BE49-F238E27FC236}">
                <a16:creationId xmlns:a16="http://schemas.microsoft.com/office/drawing/2014/main" id="{33FA38E4-B9F5-650A-E283-ED1441250453}"/>
              </a:ext>
            </a:extLst>
          </p:cNvPr>
          <p:cNvSpPr txBox="1"/>
          <p:nvPr/>
        </p:nvSpPr>
        <p:spPr>
          <a:xfrm>
            <a:off x="1205568" y="4524035"/>
            <a:ext cx="1202673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Condensed"/>
              </a:rPr>
              <a:t>Camera</a:t>
            </a:r>
            <a:endParaRPr sz="1600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 Condensed"/>
            </a:endParaRPr>
          </a:p>
        </p:txBody>
      </p:sp>
      <p:cxnSp>
        <p:nvCxnSpPr>
          <p:cNvPr id="292" name="Google Shape;434;p26">
            <a:extLst>
              <a:ext uri="{FF2B5EF4-FFF2-40B4-BE49-F238E27FC236}">
                <a16:creationId xmlns:a16="http://schemas.microsoft.com/office/drawing/2014/main" id="{F9D63EC3-4C19-4C04-386D-5F5D972C7ADD}"/>
              </a:ext>
            </a:extLst>
          </p:cNvPr>
          <p:cNvCxnSpPr>
            <a:cxnSpLocks/>
          </p:cNvCxnSpPr>
          <p:nvPr/>
        </p:nvCxnSpPr>
        <p:spPr>
          <a:xfrm>
            <a:off x="6207299" y="2227916"/>
            <a:ext cx="451438" cy="148585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3" name="Google Shape;435;p26">
            <a:extLst>
              <a:ext uri="{FF2B5EF4-FFF2-40B4-BE49-F238E27FC236}">
                <a16:creationId xmlns:a16="http://schemas.microsoft.com/office/drawing/2014/main" id="{5F110F83-7A60-8174-3660-DE0051C7652F}"/>
              </a:ext>
            </a:extLst>
          </p:cNvPr>
          <p:cNvCxnSpPr>
            <a:cxnSpLocks/>
          </p:cNvCxnSpPr>
          <p:nvPr/>
        </p:nvCxnSpPr>
        <p:spPr>
          <a:xfrm flipH="1">
            <a:off x="5215756" y="2803809"/>
            <a:ext cx="301649" cy="2669327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4" name="Google Shape;436;p26">
            <a:extLst>
              <a:ext uri="{FF2B5EF4-FFF2-40B4-BE49-F238E27FC236}">
                <a16:creationId xmlns:a16="http://schemas.microsoft.com/office/drawing/2014/main" id="{705329FB-4737-2E1F-14EB-1F42F4F9B9F8}"/>
              </a:ext>
            </a:extLst>
          </p:cNvPr>
          <p:cNvSpPr txBox="1"/>
          <p:nvPr/>
        </p:nvSpPr>
        <p:spPr>
          <a:xfrm>
            <a:off x="1099653" y="1723522"/>
            <a:ext cx="324633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" sz="16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Condensed"/>
              </a:rPr>
              <a:t>Front-face culling: ON</a:t>
            </a:r>
            <a:endParaRPr sz="1600" dirty="0">
              <a:solidFill>
                <a:schemeClr val="dk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Roboto Condensed"/>
            </a:endParaRPr>
          </a:p>
        </p:txBody>
      </p:sp>
      <p:cxnSp>
        <p:nvCxnSpPr>
          <p:cNvPr id="295" name="Google Shape;437;p26">
            <a:extLst>
              <a:ext uri="{FF2B5EF4-FFF2-40B4-BE49-F238E27FC236}">
                <a16:creationId xmlns:a16="http://schemas.microsoft.com/office/drawing/2014/main" id="{DC5AFC3D-9E7D-5931-57E9-C99F16AEEC0A}"/>
              </a:ext>
            </a:extLst>
          </p:cNvPr>
          <p:cNvCxnSpPr>
            <a:cxnSpLocks/>
          </p:cNvCxnSpPr>
          <p:nvPr/>
        </p:nvCxnSpPr>
        <p:spPr>
          <a:xfrm flipV="1">
            <a:off x="7033385" y="2900867"/>
            <a:ext cx="1088039" cy="22867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lg" len="lg"/>
          </a:ln>
        </p:spPr>
      </p:cxnSp>
      <p:cxnSp>
        <p:nvCxnSpPr>
          <p:cNvPr id="296" name="Google Shape;438;p26">
            <a:extLst>
              <a:ext uri="{FF2B5EF4-FFF2-40B4-BE49-F238E27FC236}">
                <a16:creationId xmlns:a16="http://schemas.microsoft.com/office/drawing/2014/main" id="{F179916A-DE6D-BFDE-516D-F7C82AD8EC7C}"/>
              </a:ext>
            </a:extLst>
          </p:cNvPr>
          <p:cNvCxnSpPr>
            <a:cxnSpLocks/>
          </p:cNvCxnSpPr>
          <p:nvPr/>
        </p:nvCxnSpPr>
        <p:spPr>
          <a:xfrm flipH="1">
            <a:off x="6917166" y="3072442"/>
            <a:ext cx="1076778" cy="236199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triangle" w="lg" len="lg"/>
          </a:ln>
        </p:spPr>
      </p:cxnSp>
      <p:cxnSp>
        <p:nvCxnSpPr>
          <p:cNvPr id="297" name="Google Shape;439;p26">
            <a:extLst>
              <a:ext uri="{FF2B5EF4-FFF2-40B4-BE49-F238E27FC236}">
                <a16:creationId xmlns:a16="http://schemas.microsoft.com/office/drawing/2014/main" id="{AA9C5DD3-DF92-AE0A-1A53-D906C016AFAC}"/>
              </a:ext>
            </a:extLst>
          </p:cNvPr>
          <p:cNvCxnSpPr>
            <a:cxnSpLocks/>
          </p:cNvCxnSpPr>
          <p:nvPr/>
        </p:nvCxnSpPr>
        <p:spPr>
          <a:xfrm flipH="1">
            <a:off x="7008075" y="2307264"/>
            <a:ext cx="1454507" cy="2341016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440;p26">
            <a:extLst>
              <a:ext uri="{FF2B5EF4-FFF2-40B4-BE49-F238E27FC236}">
                <a16:creationId xmlns:a16="http://schemas.microsoft.com/office/drawing/2014/main" id="{B28856AF-FA22-AFAB-2DAD-43F8AA29EC7E}"/>
              </a:ext>
            </a:extLst>
          </p:cNvPr>
          <p:cNvCxnSpPr>
            <a:cxnSpLocks/>
          </p:cNvCxnSpPr>
          <p:nvPr/>
        </p:nvCxnSpPr>
        <p:spPr>
          <a:xfrm flipH="1">
            <a:off x="6664988" y="2508957"/>
            <a:ext cx="711624" cy="1192512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9" name="Google Shape;441;p26">
            <a:extLst>
              <a:ext uri="{FF2B5EF4-FFF2-40B4-BE49-F238E27FC236}">
                <a16:creationId xmlns:a16="http://schemas.microsoft.com/office/drawing/2014/main" id="{A89A43BF-0F6E-74E5-F144-D6DCAC94B488}"/>
              </a:ext>
            </a:extLst>
          </p:cNvPr>
          <p:cNvGrpSpPr/>
          <p:nvPr/>
        </p:nvGrpSpPr>
        <p:grpSpPr>
          <a:xfrm>
            <a:off x="7021111" y="2269584"/>
            <a:ext cx="2447123" cy="2357925"/>
            <a:chOff x="4800600" y="1435900"/>
            <a:chExt cx="1596625" cy="1521600"/>
          </a:xfrm>
        </p:grpSpPr>
        <p:cxnSp>
          <p:nvCxnSpPr>
            <p:cNvPr id="300" name="Google Shape;442;p26">
              <a:extLst>
                <a:ext uri="{FF2B5EF4-FFF2-40B4-BE49-F238E27FC236}">
                  <a16:creationId xmlns:a16="http://schemas.microsoft.com/office/drawing/2014/main" id="{124130E8-EBA1-545A-E66A-F5D24D663B15}"/>
                </a:ext>
              </a:extLst>
            </p:cNvPr>
            <p:cNvCxnSpPr/>
            <p:nvPr/>
          </p:nvCxnSpPr>
          <p:spPr>
            <a:xfrm flipH="1">
              <a:off x="4800600" y="1435900"/>
              <a:ext cx="953700" cy="1521600"/>
            </a:xfrm>
            <a:prstGeom prst="straightConnector1">
              <a:avLst/>
            </a:prstGeom>
            <a:noFill/>
            <a:ln w="38100" cap="flat" cmpd="sng">
              <a:solidFill>
                <a:srgbClr val="00FF00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301" name="Google Shape;443;p26">
              <a:extLst>
                <a:ext uri="{FF2B5EF4-FFF2-40B4-BE49-F238E27FC236}">
                  <a16:creationId xmlns:a16="http://schemas.microsoft.com/office/drawing/2014/main" id="{9D4403F7-A692-7EF0-3946-F21EA9B335BB}"/>
                </a:ext>
              </a:extLst>
            </p:cNvPr>
            <p:cNvCxnSpPr/>
            <p:nvPr/>
          </p:nvCxnSpPr>
          <p:spPr>
            <a:xfrm rot="10800000">
              <a:off x="6247225" y="1542975"/>
              <a:ext cx="150000" cy="846600"/>
            </a:xfrm>
            <a:prstGeom prst="straightConnector1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</p:spPr>
        </p:cxnSp>
        <p:cxnSp>
          <p:nvCxnSpPr>
            <p:cNvPr id="302" name="Google Shape;444;p26">
              <a:extLst>
                <a:ext uri="{FF2B5EF4-FFF2-40B4-BE49-F238E27FC236}">
                  <a16:creationId xmlns:a16="http://schemas.microsoft.com/office/drawing/2014/main" id="{BC0B3623-5997-3209-8C61-573B364431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8499" y="1664992"/>
              <a:ext cx="771576" cy="178283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303" name="Google Shape;445;p26">
              <a:extLst>
                <a:ext uri="{FF2B5EF4-FFF2-40B4-BE49-F238E27FC236}">
                  <a16:creationId xmlns:a16="http://schemas.microsoft.com/office/drawing/2014/main" id="{C12187B7-0C00-4E4D-92D1-B5DCF0592355}"/>
                </a:ext>
              </a:extLst>
            </p:cNvPr>
            <p:cNvCxnSpPr/>
            <p:nvPr/>
          </p:nvCxnSpPr>
          <p:spPr>
            <a:xfrm flipH="1">
              <a:off x="5454275" y="1789500"/>
              <a:ext cx="835800" cy="160800"/>
            </a:xfrm>
            <a:prstGeom prst="straightConnector1">
              <a:avLst/>
            </a:prstGeom>
            <a:noFill/>
            <a:ln w="28575" cap="flat" cmpd="sng">
              <a:solidFill>
                <a:schemeClr val="dk2"/>
              </a:solidFill>
              <a:prstDash val="dash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99D32F92-9CE2-9CCB-E323-50ECA4199854}"/>
              </a:ext>
            </a:extLst>
          </p:cNvPr>
          <p:cNvGrpSpPr/>
          <p:nvPr/>
        </p:nvGrpSpPr>
        <p:grpSpPr>
          <a:xfrm>
            <a:off x="5358534" y="1705924"/>
            <a:ext cx="4210009" cy="1671582"/>
            <a:chOff x="5358534" y="1705924"/>
            <a:chExt cx="4210009" cy="1671582"/>
          </a:xfrm>
        </p:grpSpPr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id="{EC136A9A-CC5E-D1F1-86C7-4A23895D8BA1}"/>
                </a:ext>
              </a:extLst>
            </p:cNvPr>
            <p:cNvGrpSpPr/>
            <p:nvPr/>
          </p:nvGrpSpPr>
          <p:grpSpPr>
            <a:xfrm>
              <a:off x="5358534" y="2228272"/>
              <a:ext cx="3964804" cy="1149234"/>
              <a:chOff x="5358534" y="2228272"/>
              <a:chExt cx="3964804" cy="1149234"/>
            </a:xfrm>
          </p:grpSpPr>
          <p:grpSp>
            <p:nvGrpSpPr>
              <p:cNvPr id="387" name="Group 386">
                <a:extLst>
                  <a:ext uri="{FF2B5EF4-FFF2-40B4-BE49-F238E27FC236}">
                    <a16:creationId xmlns:a16="http://schemas.microsoft.com/office/drawing/2014/main" id="{40F3C7D1-4A74-9DEE-ECFC-71BA731CBD1A}"/>
                  </a:ext>
                </a:extLst>
              </p:cNvPr>
              <p:cNvGrpSpPr/>
              <p:nvPr/>
            </p:nvGrpSpPr>
            <p:grpSpPr>
              <a:xfrm>
                <a:off x="5358534" y="2892476"/>
                <a:ext cx="1191228" cy="485030"/>
                <a:chOff x="11362293" y="4625872"/>
                <a:chExt cx="1225332" cy="498916"/>
              </a:xfrm>
            </p:grpSpPr>
            <p:cxnSp>
              <p:nvCxnSpPr>
                <p:cNvPr id="382" name="Straight Connector 381">
                  <a:extLst>
                    <a:ext uri="{FF2B5EF4-FFF2-40B4-BE49-F238E27FC236}">
                      <a16:creationId xmlns:a16="http://schemas.microsoft.com/office/drawing/2014/main" id="{1E44A073-DE60-6922-56DC-DC2CFA8DA0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415962" y="4733320"/>
                  <a:ext cx="1144803" cy="268601"/>
                </a:xfrm>
                <a:prstGeom prst="line">
                  <a:avLst/>
                </a:prstGeom>
                <a:ln w="57150">
                  <a:solidFill>
                    <a:schemeClr val="accent3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>
                  <a:extLst>
                    <a:ext uri="{FF2B5EF4-FFF2-40B4-BE49-F238E27FC236}">
                      <a16:creationId xmlns:a16="http://schemas.microsoft.com/office/drawing/2014/main" id="{F810716D-FAD5-5555-E17D-1EE031D34A5C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5400000" flipV="1">
                  <a:off x="11274673" y="4983448"/>
                  <a:ext cx="228960" cy="53720"/>
                </a:xfrm>
                <a:prstGeom prst="line">
                  <a:avLst/>
                </a:prstGeom>
                <a:ln w="57150">
                  <a:solidFill>
                    <a:schemeClr val="accent3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>
                  <a:extLst>
                    <a:ext uri="{FF2B5EF4-FFF2-40B4-BE49-F238E27FC236}">
                      <a16:creationId xmlns:a16="http://schemas.microsoft.com/office/drawing/2014/main" id="{3396C470-A19E-9BE1-8E14-86727110A97D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5400000" flipV="1">
                  <a:off x="12446285" y="4713492"/>
                  <a:ext cx="228960" cy="53720"/>
                </a:xfrm>
                <a:prstGeom prst="line">
                  <a:avLst/>
                </a:prstGeom>
                <a:ln w="57150">
                  <a:solidFill>
                    <a:schemeClr val="accent3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8" name="Group 387">
                <a:extLst>
                  <a:ext uri="{FF2B5EF4-FFF2-40B4-BE49-F238E27FC236}">
                    <a16:creationId xmlns:a16="http://schemas.microsoft.com/office/drawing/2014/main" id="{BE88F715-2197-9072-558D-0063AAA837F9}"/>
                  </a:ext>
                </a:extLst>
              </p:cNvPr>
              <p:cNvGrpSpPr/>
              <p:nvPr/>
            </p:nvGrpSpPr>
            <p:grpSpPr>
              <a:xfrm>
                <a:off x="6915674" y="2515961"/>
                <a:ext cx="1191228" cy="485030"/>
                <a:chOff x="11362293" y="4625872"/>
                <a:chExt cx="1225332" cy="498916"/>
              </a:xfrm>
            </p:grpSpPr>
            <p:cxnSp>
              <p:nvCxnSpPr>
                <p:cNvPr id="389" name="Straight Connector 388">
                  <a:extLst>
                    <a:ext uri="{FF2B5EF4-FFF2-40B4-BE49-F238E27FC236}">
                      <a16:creationId xmlns:a16="http://schemas.microsoft.com/office/drawing/2014/main" id="{1126001C-EF42-BDB1-434E-306D61CB7A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415962" y="4733320"/>
                  <a:ext cx="1144803" cy="268601"/>
                </a:xfrm>
                <a:prstGeom prst="line">
                  <a:avLst/>
                </a:prstGeom>
                <a:ln w="57150">
                  <a:solidFill>
                    <a:schemeClr val="accent3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>
                  <a:extLst>
                    <a:ext uri="{FF2B5EF4-FFF2-40B4-BE49-F238E27FC236}">
                      <a16:creationId xmlns:a16="http://schemas.microsoft.com/office/drawing/2014/main" id="{07AB5DB9-0C1A-9E39-BA5F-D15332C93A5C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5400000" flipV="1">
                  <a:off x="11274673" y="4983448"/>
                  <a:ext cx="228960" cy="53720"/>
                </a:xfrm>
                <a:prstGeom prst="line">
                  <a:avLst/>
                </a:prstGeom>
                <a:ln w="57150">
                  <a:solidFill>
                    <a:schemeClr val="accent3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>
                  <a:extLst>
                    <a:ext uri="{FF2B5EF4-FFF2-40B4-BE49-F238E27FC236}">
                      <a16:creationId xmlns:a16="http://schemas.microsoft.com/office/drawing/2014/main" id="{C4C67A95-92FF-673D-A51F-88CD41CE4ECB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5400000" flipV="1">
                  <a:off x="12446285" y="4713492"/>
                  <a:ext cx="228960" cy="53720"/>
                </a:xfrm>
                <a:prstGeom prst="line">
                  <a:avLst/>
                </a:prstGeom>
                <a:ln w="57150">
                  <a:solidFill>
                    <a:schemeClr val="accent3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2" name="Group 391">
                <a:extLst>
                  <a:ext uri="{FF2B5EF4-FFF2-40B4-BE49-F238E27FC236}">
                    <a16:creationId xmlns:a16="http://schemas.microsoft.com/office/drawing/2014/main" id="{A7066C47-CCD7-A131-F7EC-3A0EA8128196}"/>
                  </a:ext>
                </a:extLst>
              </p:cNvPr>
              <p:cNvGrpSpPr/>
              <p:nvPr/>
            </p:nvGrpSpPr>
            <p:grpSpPr>
              <a:xfrm>
                <a:off x="8132111" y="2228272"/>
                <a:ext cx="1191227" cy="485024"/>
                <a:chOff x="11362294" y="4642675"/>
                <a:chExt cx="1225331" cy="498910"/>
              </a:xfrm>
            </p:grpSpPr>
            <p:cxnSp>
              <p:nvCxnSpPr>
                <p:cNvPr id="393" name="Straight Connector 392">
                  <a:extLst>
                    <a:ext uri="{FF2B5EF4-FFF2-40B4-BE49-F238E27FC236}">
                      <a16:creationId xmlns:a16="http://schemas.microsoft.com/office/drawing/2014/main" id="{3EFB67D1-E68C-DDC9-9A7E-B56A2E18D8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415962" y="4750116"/>
                  <a:ext cx="1144803" cy="268601"/>
                </a:xfrm>
                <a:prstGeom prst="line">
                  <a:avLst/>
                </a:prstGeom>
                <a:ln w="57150">
                  <a:solidFill>
                    <a:schemeClr val="accent3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>
                  <a:extLst>
                    <a:ext uri="{FF2B5EF4-FFF2-40B4-BE49-F238E27FC236}">
                      <a16:creationId xmlns:a16="http://schemas.microsoft.com/office/drawing/2014/main" id="{77A861BC-DDE7-5C61-CA94-C19B4525895C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5400000" flipV="1">
                  <a:off x="11274673" y="5000245"/>
                  <a:ext cx="228961" cy="53720"/>
                </a:xfrm>
                <a:prstGeom prst="line">
                  <a:avLst/>
                </a:prstGeom>
                <a:ln w="57150">
                  <a:solidFill>
                    <a:schemeClr val="accent3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>
                  <a:extLst>
                    <a:ext uri="{FF2B5EF4-FFF2-40B4-BE49-F238E27FC236}">
                      <a16:creationId xmlns:a16="http://schemas.microsoft.com/office/drawing/2014/main" id="{22EFD103-CF98-B689-406E-02490010C1EA}"/>
                    </a:ext>
                  </a:extLst>
                </p:cNvPr>
                <p:cNvCxnSpPr>
                  <a:cxnSpLocks noChangeAspect="1"/>
                </p:cNvCxnSpPr>
                <p:nvPr/>
              </p:nvCxnSpPr>
              <p:spPr>
                <a:xfrm rot="5400000" flipV="1">
                  <a:off x="12446285" y="4730295"/>
                  <a:ext cx="228960" cy="53720"/>
                </a:xfrm>
                <a:prstGeom prst="line">
                  <a:avLst/>
                </a:prstGeom>
                <a:ln w="57150">
                  <a:solidFill>
                    <a:schemeClr val="accent3"/>
                  </a:solidFill>
                  <a:head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88B4A97A-309E-6850-1251-B2D7A5B5FB9B}"/>
                </a:ext>
              </a:extLst>
            </p:cNvPr>
            <p:cNvSpPr txBox="1"/>
            <p:nvPr/>
          </p:nvSpPr>
          <p:spPr>
            <a:xfrm>
              <a:off x="7682453" y="1705924"/>
              <a:ext cx="18860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u="sng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Ray Segments</a:t>
              </a:r>
              <a:endParaRPr lang="en-001" sz="18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99" name="Picture 398" descr="A diagram of a diagram&#10;&#10;AI-generated content may be incorrect.">
            <a:extLst>
              <a:ext uri="{FF2B5EF4-FFF2-40B4-BE49-F238E27FC236}">
                <a16:creationId xmlns:a16="http://schemas.microsoft.com/office/drawing/2014/main" id="{B67B75CE-93C3-6564-6DEC-EA0CAE30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17" r="52251"/>
          <a:stretch>
            <a:fillRect/>
          </a:stretch>
        </p:blipFill>
        <p:spPr>
          <a:xfrm>
            <a:off x="12504719" y="1358404"/>
            <a:ext cx="1989606" cy="1591950"/>
          </a:xfrm>
          <a:prstGeom prst="rect">
            <a:avLst/>
          </a:prstGeom>
        </p:spPr>
      </p:pic>
      <p:pic>
        <p:nvPicPr>
          <p:cNvPr id="400" name="Picture 399" descr="A diagram of a diagram&#10;&#10;AI-generated content may be incorrect.">
            <a:extLst>
              <a:ext uri="{FF2B5EF4-FFF2-40B4-BE49-F238E27FC236}">
                <a16:creationId xmlns:a16="http://schemas.microsoft.com/office/drawing/2014/main" id="{B5BF2C59-465C-D158-51B4-4FB17BE8C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8733"/>
          <a:stretch>
            <a:fillRect/>
          </a:stretch>
        </p:blipFill>
        <p:spPr>
          <a:xfrm>
            <a:off x="10903915" y="1358404"/>
            <a:ext cx="1600804" cy="15919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BA76AC-F5C3-E618-FF7F-F8C44E4BA9C4}"/>
              </a:ext>
            </a:extLst>
          </p:cNvPr>
          <p:cNvSpPr txBox="1"/>
          <p:nvPr/>
        </p:nvSpPr>
        <p:spPr>
          <a:xfrm>
            <a:off x="1310816" y="7351590"/>
            <a:ext cx="10597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[4] A. Sahistan, S. Demirci, N. Morrical, 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S.Zellmann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, A. Aman, I. Wald, and U.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Güdükbay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,“Ray-traced shell traversal of tetrahedral meshes for direct volume visualization,” in Proc. IEEE Vis. Conf. - Short Papers, ser. VIS’ 21, Oct 2021, pp. 91–95.</a:t>
            </a:r>
            <a:endParaRPr lang="en-001" sz="1200" dirty="0">
              <a:solidFill>
                <a:schemeClr val="accent4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63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1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1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4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6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4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4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579;p30">
            <a:extLst>
              <a:ext uri="{FF2B5EF4-FFF2-40B4-BE49-F238E27FC236}">
                <a16:creationId xmlns:a16="http://schemas.microsoft.com/office/drawing/2014/main" id="{97CA970E-DDF0-5C99-D05F-216A9037D1B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l="20796" r="57278"/>
          <a:stretch>
            <a:fillRect/>
          </a:stretch>
        </p:blipFill>
        <p:spPr>
          <a:xfrm rot="11763529">
            <a:off x="6729884" y="2093331"/>
            <a:ext cx="2955852" cy="256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79;p30">
            <a:extLst>
              <a:ext uri="{FF2B5EF4-FFF2-40B4-BE49-F238E27FC236}">
                <a16:creationId xmlns:a16="http://schemas.microsoft.com/office/drawing/2014/main" id="{26D790B3-3450-0A24-BF29-2FFFE5BE21B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r="78972"/>
          <a:stretch>
            <a:fillRect/>
          </a:stretch>
        </p:blipFill>
        <p:spPr>
          <a:xfrm rot="11763529">
            <a:off x="7283162" y="2236024"/>
            <a:ext cx="2802416" cy="253785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491C5C1F-C900-64F2-EABA-05A56B29798B}"/>
              </a:ext>
            </a:extLst>
          </p:cNvPr>
          <p:cNvSpPr txBox="1"/>
          <p:nvPr/>
        </p:nvSpPr>
        <p:spPr>
          <a:xfrm>
            <a:off x="8700967" y="3034340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126A4E-A429-6CD2-EEE1-CC8C20EA5E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325" y="1514321"/>
            <a:ext cx="6288428" cy="5657222"/>
          </a:xfrm>
        </p:spPr>
        <p:txBody>
          <a:bodyPr/>
          <a:lstStyle/>
          <a:p>
            <a:r>
              <a:rPr lang="en-US" dirty="0"/>
              <a:t>Use element connectivity to traverse</a:t>
            </a:r>
          </a:p>
          <a:p>
            <a:pPr lvl="1"/>
            <a:r>
              <a:rPr lang="en-US" dirty="0"/>
              <a:t>Most simulations store connectivity</a:t>
            </a:r>
            <a:br>
              <a:rPr lang="en-US" dirty="0"/>
            </a:br>
            <a:endParaRPr lang="en-US" dirty="0"/>
          </a:p>
          <a:p>
            <a:r>
              <a:rPr lang="en-US" dirty="0"/>
              <a:t>XOR-compression</a:t>
            </a:r>
            <a:r>
              <a:rPr lang="tr-TR" dirty="0"/>
              <a:t> </a:t>
            </a:r>
            <a:r>
              <a:rPr lang="en-US" dirty="0"/>
              <a:t>[5-6]</a:t>
            </a:r>
          </a:p>
          <a:p>
            <a:pPr lvl="1"/>
            <a:r>
              <a:rPr lang="en-US" dirty="0"/>
              <a:t>Exploit shared faces (3-4 vertices)</a:t>
            </a:r>
          </a:p>
          <a:p>
            <a:pPr lvl="1"/>
            <a:r>
              <a:rPr lang="en-US" dirty="0"/>
              <a:t>Exclusive Or (XOR): </a:t>
            </a:r>
            <a:r>
              <a:rPr lang="en-US" dirty="0">
                <a:latin typeface="+mj-lt"/>
              </a:rPr>
              <a:t>(a ⨁ b ) ⨁ b = a</a:t>
            </a:r>
          </a:p>
          <a:p>
            <a:pPr lvl="1"/>
            <a:r>
              <a:rPr lang="en-US" dirty="0"/>
              <a:t>Use precomputed XOR fields and shared faces to construct the next element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5D2FE6-D2AB-A83D-BBCC-7FF848404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21" y="259861"/>
            <a:ext cx="12105320" cy="835409"/>
          </a:xfrm>
        </p:spPr>
        <p:txBody>
          <a:bodyPr>
            <a:normAutofit/>
          </a:bodyPr>
          <a:lstStyle/>
          <a:p>
            <a:r>
              <a:rPr lang="en-US" dirty="0"/>
              <a:t>XOR-compacted Segment Volume Integration</a:t>
            </a:r>
            <a:endParaRPr lang="en-001" dirty="0"/>
          </a:p>
        </p:txBody>
      </p:sp>
      <p:sp>
        <p:nvSpPr>
          <p:cNvPr id="4" name="Google Shape;424;p26">
            <a:extLst>
              <a:ext uri="{FF2B5EF4-FFF2-40B4-BE49-F238E27FC236}">
                <a16:creationId xmlns:a16="http://schemas.microsoft.com/office/drawing/2014/main" id="{B78074AF-97F3-268E-1837-81A21906A359}"/>
              </a:ext>
            </a:extLst>
          </p:cNvPr>
          <p:cNvSpPr/>
          <p:nvPr/>
        </p:nvSpPr>
        <p:spPr>
          <a:xfrm>
            <a:off x="9628417" y="3390340"/>
            <a:ext cx="4604657" cy="7388333"/>
          </a:xfrm>
          <a:custGeom>
            <a:avLst/>
            <a:gdLst/>
            <a:ahLst/>
            <a:cxnLst/>
            <a:rect l="l" t="t" r="r" b="b"/>
            <a:pathLst>
              <a:path w="68927" h="111573" extrusionOk="0">
                <a:moveTo>
                  <a:pt x="43638" y="0"/>
                </a:moveTo>
                <a:lnTo>
                  <a:pt x="62976" y="3967"/>
                </a:lnTo>
                <a:lnTo>
                  <a:pt x="68927" y="37191"/>
                </a:lnTo>
                <a:lnTo>
                  <a:pt x="54051" y="52563"/>
                </a:lnTo>
                <a:lnTo>
                  <a:pt x="62976" y="88762"/>
                </a:lnTo>
                <a:lnTo>
                  <a:pt x="38183" y="107606"/>
                </a:lnTo>
                <a:lnTo>
                  <a:pt x="0" y="111573"/>
                </a:lnTo>
                <a:lnTo>
                  <a:pt x="24061" y="85805"/>
                </a:lnTo>
                <a:lnTo>
                  <a:pt x="6059" y="59659"/>
                </a:lnTo>
                <a:close/>
              </a:path>
            </a:pathLst>
          </a:custGeom>
          <a:gradFill>
            <a:gsLst>
              <a:gs pos="54000">
                <a:schemeClr val="tx1">
                  <a:alpha val="0"/>
                </a:schemeClr>
              </a:gs>
              <a:gs pos="43000">
                <a:schemeClr val="tx1"/>
              </a:gs>
            </a:gsLst>
            <a:lin ang="5400000" scaled="1"/>
          </a:gradFill>
          <a:ln w="1905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001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0A7F88EA-1E6B-293C-3BF1-2AB43B30DA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40" r="26028"/>
          <a:stretch>
            <a:fillRect/>
          </a:stretch>
        </p:blipFill>
        <p:spPr>
          <a:xfrm>
            <a:off x="12513125" y="1369094"/>
            <a:ext cx="1991870" cy="1593761"/>
          </a:xfrm>
          <a:prstGeom prst="rect">
            <a:avLst/>
          </a:prstGeom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D9978D68-6741-25A6-E334-DA2B4450C503}"/>
              </a:ext>
            </a:extLst>
          </p:cNvPr>
          <p:cNvSpPr/>
          <p:nvPr/>
        </p:nvSpPr>
        <p:spPr>
          <a:xfrm rot="285653">
            <a:off x="11914178" y="3404960"/>
            <a:ext cx="739384" cy="1107693"/>
          </a:xfrm>
          <a:prstGeom prst="triangle">
            <a:avLst>
              <a:gd name="adj" fmla="val 77163"/>
            </a:avLst>
          </a:prstGeom>
          <a:solidFill>
            <a:srgbClr val="8BB4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3A2E2128-A581-0BB5-1F11-E2A7252D5074}"/>
              </a:ext>
            </a:extLst>
          </p:cNvPr>
          <p:cNvSpPr/>
          <p:nvPr/>
        </p:nvSpPr>
        <p:spPr>
          <a:xfrm rot="11186547">
            <a:off x="12507178" y="3452040"/>
            <a:ext cx="556166" cy="1078952"/>
          </a:xfrm>
          <a:custGeom>
            <a:avLst/>
            <a:gdLst>
              <a:gd name="connsiteX0" fmla="*/ 0 w 607808"/>
              <a:gd name="connsiteY0" fmla="*/ 1050165 h 1050165"/>
              <a:gd name="connsiteX1" fmla="*/ 469003 w 607808"/>
              <a:gd name="connsiteY1" fmla="*/ 0 h 1050165"/>
              <a:gd name="connsiteX2" fmla="*/ 607808 w 607808"/>
              <a:gd name="connsiteY2" fmla="*/ 1050165 h 1050165"/>
              <a:gd name="connsiteX3" fmla="*/ 0 w 607808"/>
              <a:gd name="connsiteY3" fmla="*/ 1050165 h 1050165"/>
              <a:gd name="connsiteX0" fmla="*/ 0 w 607808"/>
              <a:gd name="connsiteY0" fmla="*/ 1095177 h 1095177"/>
              <a:gd name="connsiteX1" fmla="*/ 431056 w 607808"/>
              <a:gd name="connsiteY1" fmla="*/ 0 h 1095177"/>
              <a:gd name="connsiteX2" fmla="*/ 607808 w 607808"/>
              <a:gd name="connsiteY2" fmla="*/ 1095177 h 1095177"/>
              <a:gd name="connsiteX3" fmla="*/ 0 w 607808"/>
              <a:gd name="connsiteY3" fmla="*/ 1095177 h 1095177"/>
              <a:gd name="connsiteX0" fmla="*/ 0 w 575968"/>
              <a:gd name="connsiteY0" fmla="*/ 1086104 h 1095177"/>
              <a:gd name="connsiteX1" fmla="*/ 399216 w 575968"/>
              <a:gd name="connsiteY1" fmla="*/ 0 h 1095177"/>
              <a:gd name="connsiteX2" fmla="*/ 575968 w 575968"/>
              <a:gd name="connsiteY2" fmla="*/ 1095177 h 1095177"/>
              <a:gd name="connsiteX3" fmla="*/ 0 w 575968"/>
              <a:gd name="connsiteY3" fmla="*/ 1086104 h 1095177"/>
              <a:gd name="connsiteX0" fmla="*/ 0 w 541773"/>
              <a:gd name="connsiteY0" fmla="*/ 1049377 h 1095177"/>
              <a:gd name="connsiteX1" fmla="*/ 365021 w 541773"/>
              <a:gd name="connsiteY1" fmla="*/ 0 h 1095177"/>
              <a:gd name="connsiteX2" fmla="*/ 541773 w 541773"/>
              <a:gd name="connsiteY2" fmla="*/ 1095177 h 1095177"/>
              <a:gd name="connsiteX3" fmla="*/ 0 w 541773"/>
              <a:gd name="connsiteY3" fmla="*/ 1049377 h 1095177"/>
              <a:gd name="connsiteX0" fmla="*/ 0 w 556166"/>
              <a:gd name="connsiteY0" fmla="*/ 1049377 h 1077120"/>
              <a:gd name="connsiteX1" fmla="*/ 365021 w 556166"/>
              <a:gd name="connsiteY1" fmla="*/ 0 h 1077120"/>
              <a:gd name="connsiteX2" fmla="*/ 556166 w 556166"/>
              <a:gd name="connsiteY2" fmla="*/ 1077120 h 1077120"/>
              <a:gd name="connsiteX3" fmla="*/ 0 w 556166"/>
              <a:gd name="connsiteY3" fmla="*/ 1049377 h 1077120"/>
              <a:gd name="connsiteX0" fmla="*/ 0 w 556166"/>
              <a:gd name="connsiteY0" fmla="*/ 1051209 h 1078952"/>
              <a:gd name="connsiteX1" fmla="*/ 381246 w 556166"/>
              <a:gd name="connsiteY1" fmla="*/ 0 h 1078952"/>
              <a:gd name="connsiteX2" fmla="*/ 556166 w 556166"/>
              <a:gd name="connsiteY2" fmla="*/ 1078952 h 1078952"/>
              <a:gd name="connsiteX3" fmla="*/ 0 w 556166"/>
              <a:gd name="connsiteY3" fmla="*/ 1051209 h 107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166" h="1078952">
                <a:moveTo>
                  <a:pt x="0" y="1051209"/>
                </a:moveTo>
                <a:lnTo>
                  <a:pt x="381246" y="0"/>
                </a:lnTo>
                <a:lnTo>
                  <a:pt x="556166" y="1078952"/>
                </a:lnTo>
                <a:lnTo>
                  <a:pt x="0" y="1051209"/>
                </a:lnTo>
                <a:close/>
              </a:path>
            </a:pathLst>
          </a:custGeom>
          <a:solidFill>
            <a:srgbClr val="8BB4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9" name="Isosceles Triangle 27">
            <a:extLst>
              <a:ext uri="{FF2B5EF4-FFF2-40B4-BE49-F238E27FC236}">
                <a16:creationId xmlns:a16="http://schemas.microsoft.com/office/drawing/2014/main" id="{D798C10D-F321-A30E-EA16-A62B03B275B0}"/>
              </a:ext>
            </a:extLst>
          </p:cNvPr>
          <p:cNvSpPr/>
          <p:nvPr/>
        </p:nvSpPr>
        <p:spPr>
          <a:xfrm rot="11186547">
            <a:off x="13093005" y="3578131"/>
            <a:ext cx="649942" cy="1018232"/>
          </a:xfrm>
          <a:custGeom>
            <a:avLst/>
            <a:gdLst>
              <a:gd name="connsiteX0" fmla="*/ 0 w 607808"/>
              <a:gd name="connsiteY0" fmla="*/ 1050165 h 1050165"/>
              <a:gd name="connsiteX1" fmla="*/ 469003 w 607808"/>
              <a:gd name="connsiteY1" fmla="*/ 0 h 1050165"/>
              <a:gd name="connsiteX2" fmla="*/ 607808 w 607808"/>
              <a:gd name="connsiteY2" fmla="*/ 1050165 h 1050165"/>
              <a:gd name="connsiteX3" fmla="*/ 0 w 607808"/>
              <a:gd name="connsiteY3" fmla="*/ 1050165 h 1050165"/>
              <a:gd name="connsiteX0" fmla="*/ 0 w 607808"/>
              <a:gd name="connsiteY0" fmla="*/ 1095177 h 1095177"/>
              <a:gd name="connsiteX1" fmla="*/ 431056 w 607808"/>
              <a:gd name="connsiteY1" fmla="*/ 0 h 1095177"/>
              <a:gd name="connsiteX2" fmla="*/ 607808 w 607808"/>
              <a:gd name="connsiteY2" fmla="*/ 1095177 h 1095177"/>
              <a:gd name="connsiteX3" fmla="*/ 0 w 607808"/>
              <a:gd name="connsiteY3" fmla="*/ 1095177 h 1095177"/>
              <a:gd name="connsiteX0" fmla="*/ 0 w 575968"/>
              <a:gd name="connsiteY0" fmla="*/ 1086104 h 1095177"/>
              <a:gd name="connsiteX1" fmla="*/ 399216 w 575968"/>
              <a:gd name="connsiteY1" fmla="*/ 0 h 1095177"/>
              <a:gd name="connsiteX2" fmla="*/ 575968 w 575968"/>
              <a:gd name="connsiteY2" fmla="*/ 1095177 h 1095177"/>
              <a:gd name="connsiteX3" fmla="*/ 0 w 575968"/>
              <a:gd name="connsiteY3" fmla="*/ 1086104 h 1095177"/>
              <a:gd name="connsiteX0" fmla="*/ 0 w 541773"/>
              <a:gd name="connsiteY0" fmla="*/ 1049377 h 1095177"/>
              <a:gd name="connsiteX1" fmla="*/ 365021 w 541773"/>
              <a:gd name="connsiteY1" fmla="*/ 0 h 1095177"/>
              <a:gd name="connsiteX2" fmla="*/ 541773 w 541773"/>
              <a:gd name="connsiteY2" fmla="*/ 1095177 h 1095177"/>
              <a:gd name="connsiteX3" fmla="*/ 0 w 541773"/>
              <a:gd name="connsiteY3" fmla="*/ 1049377 h 1095177"/>
              <a:gd name="connsiteX0" fmla="*/ 0 w 649942"/>
              <a:gd name="connsiteY0" fmla="*/ 1061592 h 1095177"/>
              <a:gd name="connsiteX1" fmla="*/ 473190 w 649942"/>
              <a:gd name="connsiteY1" fmla="*/ 0 h 1095177"/>
              <a:gd name="connsiteX2" fmla="*/ 649942 w 649942"/>
              <a:gd name="connsiteY2" fmla="*/ 1095177 h 1095177"/>
              <a:gd name="connsiteX3" fmla="*/ 0 w 649942"/>
              <a:gd name="connsiteY3" fmla="*/ 1061592 h 1095177"/>
              <a:gd name="connsiteX0" fmla="*/ 0 w 649942"/>
              <a:gd name="connsiteY0" fmla="*/ 984647 h 1018232"/>
              <a:gd name="connsiteX1" fmla="*/ 131325 w 649942"/>
              <a:gd name="connsiteY1" fmla="*/ 0 h 1018232"/>
              <a:gd name="connsiteX2" fmla="*/ 649942 w 649942"/>
              <a:gd name="connsiteY2" fmla="*/ 1018232 h 1018232"/>
              <a:gd name="connsiteX3" fmla="*/ 0 w 649942"/>
              <a:gd name="connsiteY3" fmla="*/ 984647 h 101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942" h="1018232">
                <a:moveTo>
                  <a:pt x="0" y="984647"/>
                </a:moveTo>
                <a:lnTo>
                  <a:pt x="131325" y="0"/>
                </a:lnTo>
                <a:lnTo>
                  <a:pt x="649942" y="1018232"/>
                </a:lnTo>
                <a:lnTo>
                  <a:pt x="0" y="984647"/>
                </a:lnTo>
                <a:close/>
              </a:path>
            </a:pathLst>
          </a:custGeom>
          <a:solidFill>
            <a:srgbClr val="8BB4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E614FD37-23C6-E956-D9E8-E3510A91ABFE}"/>
              </a:ext>
            </a:extLst>
          </p:cNvPr>
          <p:cNvSpPr/>
          <p:nvPr/>
        </p:nvSpPr>
        <p:spPr>
          <a:xfrm rot="285653">
            <a:off x="12668500" y="3541087"/>
            <a:ext cx="914310" cy="1047140"/>
          </a:xfrm>
          <a:custGeom>
            <a:avLst/>
            <a:gdLst>
              <a:gd name="connsiteX0" fmla="*/ 0 w 739384"/>
              <a:gd name="connsiteY0" fmla="*/ 1107693 h 1107693"/>
              <a:gd name="connsiteX1" fmla="*/ 570531 w 739384"/>
              <a:gd name="connsiteY1" fmla="*/ 0 h 1107693"/>
              <a:gd name="connsiteX2" fmla="*/ 739384 w 739384"/>
              <a:gd name="connsiteY2" fmla="*/ 1107693 h 1107693"/>
              <a:gd name="connsiteX3" fmla="*/ 0 w 739384"/>
              <a:gd name="connsiteY3" fmla="*/ 1107693 h 1107693"/>
              <a:gd name="connsiteX0" fmla="*/ 0 w 914310"/>
              <a:gd name="connsiteY0" fmla="*/ 1107693 h 1109509"/>
              <a:gd name="connsiteX1" fmla="*/ 570531 w 914310"/>
              <a:gd name="connsiteY1" fmla="*/ 0 h 1109509"/>
              <a:gd name="connsiteX2" fmla="*/ 914310 w 914310"/>
              <a:gd name="connsiteY2" fmla="*/ 1109509 h 1109509"/>
              <a:gd name="connsiteX3" fmla="*/ 0 w 914310"/>
              <a:gd name="connsiteY3" fmla="*/ 1107693 h 1109509"/>
              <a:gd name="connsiteX0" fmla="*/ 0 w 914310"/>
              <a:gd name="connsiteY0" fmla="*/ 1045324 h 1047140"/>
              <a:gd name="connsiteX1" fmla="*/ 411874 w 914310"/>
              <a:gd name="connsiteY1" fmla="*/ 0 h 1047140"/>
              <a:gd name="connsiteX2" fmla="*/ 914310 w 914310"/>
              <a:gd name="connsiteY2" fmla="*/ 1047140 h 1047140"/>
              <a:gd name="connsiteX3" fmla="*/ 0 w 914310"/>
              <a:gd name="connsiteY3" fmla="*/ 1045324 h 1047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310" h="1047140">
                <a:moveTo>
                  <a:pt x="0" y="1045324"/>
                </a:moveTo>
                <a:lnTo>
                  <a:pt x="411874" y="0"/>
                </a:lnTo>
                <a:lnTo>
                  <a:pt x="914310" y="1047140"/>
                </a:lnTo>
                <a:lnTo>
                  <a:pt x="0" y="1045324"/>
                </a:lnTo>
                <a:close/>
              </a:path>
            </a:pathLst>
          </a:custGeom>
          <a:solidFill>
            <a:srgbClr val="8BB4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1C585A2C-0067-3722-B65F-3FA82D56480A}"/>
              </a:ext>
            </a:extLst>
          </p:cNvPr>
          <p:cNvSpPr/>
          <p:nvPr/>
        </p:nvSpPr>
        <p:spPr>
          <a:xfrm rot="285653">
            <a:off x="13555344" y="3691471"/>
            <a:ext cx="786789" cy="2103482"/>
          </a:xfrm>
          <a:custGeom>
            <a:avLst/>
            <a:gdLst>
              <a:gd name="connsiteX0" fmla="*/ 0 w 739384"/>
              <a:gd name="connsiteY0" fmla="*/ 1107693 h 1107693"/>
              <a:gd name="connsiteX1" fmla="*/ 570531 w 739384"/>
              <a:gd name="connsiteY1" fmla="*/ 0 h 1107693"/>
              <a:gd name="connsiteX2" fmla="*/ 739384 w 739384"/>
              <a:gd name="connsiteY2" fmla="*/ 1107693 h 1107693"/>
              <a:gd name="connsiteX3" fmla="*/ 0 w 739384"/>
              <a:gd name="connsiteY3" fmla="*/ 1107693 h 1107693"/>
              <a:gd name="connsiteX0" fmla="*/ 0 w 739384"/>
              <a:gd name="connsiteY0" fmla="*/ 968493 h 968493"/>
              <a:gd name="connsiteX1" fmla="*/ 210728 w 739384"/>
              <a:gd name="connsiteY1" fmla="*/ 0 h 968493"/>
              <a:gd name="connsiteX2" fmla="*/ 739384 w 739384"/>
              <a:gd name="connsiteY2" fmla="*/ 968493 h 968493"/>
              <a:gd name="connsiteX3" fmla="*/ 0 w 739384"/>
              <a:gd name="connsiteY3" fmla="*/ 968493 h 968493"/>
              <a:gd name="connsiteX0" fmla="*/ 0 w 788595"/>
              <a:gd name="connsiteY0" fmla="*/ 968493 h 2084044"/>
              <a:gd name="connsiteX1" fmla="*/ 210728 w 788595"/>
              <a:gd name="connsiteY1" fmla="*/ 0 h 2084044"/>
              <a:gd name="connsiteX2" fmla="*/ 788595 w 788595"/>
              <a:gd name="connsiteY2" fmla="*/ 2084044 h 2084044"/>
              <a:gd name="connsiteX3" fmla="*/ 0 w 788595"/>
              <a:gd name="connsiteY3" fmla="*/ 968493 h 2084044"/>
              <a:gd name="connsiteX0" fmla="*/ 0 w 767351"/>
              <a:gd name="connsiteY0" fmla="*/ 961262 h 2084044"/>
              <a:gd name="connsiteX1" fmla="*/ 189484 w 767351"/>
              <a:gd name="connsiteY1" fmla="*/ 0 h 2084044"/>
              <a:gd name="connsiteX2" fmla="*/ 767351 w 767351"/>
              <a:gd name="connsiteY2" fmla="*/ 2084044 h 2084044"/>
              <a:gd name="connsiteX3" fmla="*/ 0 w 767351"/>
              <a:gd name="connsiteY3" fmla="*/ 961262 h 2084044"/>
              <a:gd name="connsiteX0" fmla="*/ 0 w 767351"/>
              <a:gd name="connsiteY0" fmla="*/ 949059 h 2071841"/>
              <a:gd name="connsiteX1" fmla="*/ 174115 w 767351"/>
              <a:gd name="connsiteY1" fmla="*/ 0 h 2071841"/>
              <a:gd name="connsiteX2" fmla="*/ 767351 w 767351"/>
              <a:gd name="connsiteY2" fmla="*/ 2071841 h 2071841"/>
              <a:gd name="connsiteX3" fmla="*/ 0 w 767351"/>
              <a:gd name="connsiteY3" fmla="*/ 949059 h 2071841"/>
              <a:gd name="connsiteX0" fmla="*/ 0 w 767351"/>
              <a:gd name="connsiteY0" fmla="*/ 980700 h 2103482"/>
              <a:gd name="connsiteX1" fmla="*/ 160556 w 767351"/>
              <a:gd name="connsiteY1" fmla="*/ 0 h 2103482"/>
              <a:gd name="connsiteX2" fmla="*/ 767351 w 767351"/>
              <a:gd name="connsiteY2" fmla="*/ 2103482 h 2103482"/>
              <a:gd name="connsiteX3" fmla="*/ 0 w 767351"/>
              <a:gd name="connsiteY3" fmla="*/ 980700 h 2103482"/>
              <a:gd name="connsiteX0" fmla="*/ 0 w 786789"/>
              <a:gd name="connsiteY0" fmla="*/ 1009627 h 2103482"/>
              <a:gd name="connsiteX1" fmla="*/ 179994 w 786789"/>
              <a:gd name="connsiteY1" fmla="*/ 0 h 2103482"/>
              <a:gd name="connsiteX2" fmla="*/ 786789 w 786789"/>
              <a:gd name="connsiteY2" fmla="*/ 2103482 h 2103482"/>
              <a:gd name="connsiteX3" fmla="*/ 0 w 786789"/>
              <a:gd name="connsiteY3" fmla="*/ 1009627 h 2103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789" h="2103482">
                <a:moveTo>
                  <a:pt x="0" y="1009627"/>
                </a:moveTo>
                <a:lnTo>
                  <a:pt x="179994" y="0"/>
                </a:lnTo>
                <a:lnTo>
                  <a:pt x="786789" y="2103482"/>
                </a:lnTo>
                <a:lnTo>
                  <a:pt x="0" y="1009627"/>
                </a:lnTo>
                <a:close/>
              </a:path>
            </a:pathLst>
          </a:custGeom>
          <a:solidFill>
            <a:srgbClr val="8BB4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1D24FAD3-AF35-71C3-A6B6-30B0CDA287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05" r="52251"/>
          <a:stretch>
            <a:fillRect/>
          </a:stretch>
        </p:blipFill>
        <p:spPr>
          <a:xfrm>
            <a:off x="10889634" y="1369095"/>
            <a:ext cx="1623491" cy="1593761"/>
          </a:xfrm>
          <a:prstGeom prst="rect">
            <a:avLst/>
          </a:prstGeom>
        </p:spPr>
      </p:pic>
      <p:sp>
        <p:nvSpPr>
          <p:cNvPr id="7" name="Google Shape;424;p26">
            <a:extLst>
              <a:ext uri="{FF2B5EF4-FFF2-40B4-BE49-F238E27FC236}">
                <a16:creationId xmlns:a16="http://schemas.microsoft.com/office/drawing/2014/main" id="{6C0FF7C3-7BE2-27E4-0C8F-41F352DB49AC}"/>
              </a:ext>
            </a:extLst>
          </p:cNvPr>
          <p:cNvSpPr/>
          <p:nvPr/>
        </p:nvSpPr>
        <p:spPr>
          <a:xfrm>
            <a:off x="10065856" y="3390338"/>
            <a:ext cx="4167218" cy="3896169"/>
          </a:xfrm>
          <a:custGeom>
            <a:avLst/>
            <a:gdLst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62976 w 68927"/>
              <a:gd name="connsiteY4" fmla="*/ 88433 h 111573"/>
              <a:gd name="connsiteX5" fmla="*/ 38183 w 68927"/>
              <a:gd name="connsiteY5" fmla="*/ 107606 h 111573"/>
              <a:gd name="connsiteX6" fmla="*/ 0 w 68927"/>
              <a:gd name="connsiteY6" fmla="*/ 111573 h 111573"/>
              <a:gd name="connsiteX7" fmla="*/ 24061 w 68927"/>
              <a:gd name="connsiteY7" fmla="*/ 85805 h 111573"/>
              <a:gd name="connsiteX8" fmla="*/ 6059 w 68927"/>
              <a:gd name="connsiteY8" fmla="*/ 59659 h 111573"/>
              <a:gd name="connsiteX9" fmla="*/ 43638 w 68927"/>
              <a:gd name="connsiteY9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24061 w 68927"/>
              <a:gd name="connsiteY6" fmla="*/ 85805 h 111573"/>
              <a:gd name="connsiteX7" fmla="*/ 6059 w 68927"/>
              <a:gd name="connsiteY7" fmla="*/ 59659 h 111573"/>
              <a:gd name="connsiteX8" fmla="*/ 43638 w 68927"/>
              <a:gd name="connsiteY8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6059 w 68927"/>
              <a:gd name="connsiteY6" fmla="*/ 59659 h 111573"/>
              <a:gd name="connsiteX7" fmla="*/ 43638 w 68927"/>
              <a:gd name="connsiteY7" fmla="*/ 0 h 111573"/>
              <a:gd name="connsiteX0" fmla="*/ 37579 w 62868"/>
              <a:gd name="connsiteY0" fmla="*/ 0 h 107606"/>
              <a:gd name="connsiteX1" fmla="*/ 56917 w 62868"/>
              <a:gd name="connsiteY1" fmla="*/ 3967 h 107606"/>
              <a:gd name="connsiteX2" fmla="*/ 62868 w 62868"/>
              <a:gd name="connsiteY2" fmla="*/ 37191 h 107606"/>
              <a:gd name="connsiteX3" fmla="*/ 47992 w 62868"/>
              <a:gd name="connsiteY3" fmla="*/ 52563 h 107606"/>
              <a:gd name="connsiteX4" fmla="*/ 32124 w 62868"/>
              <a:gd name="connsiteY4" fmla="*/ 107606 h 107606"/>
              <a:gd name="connsiteX5" fmla="*/ 0 w 62868"/>
              <a:gd name="connsiteY5" fmla="*/ 59659 h 107606"/>
              <a:gd name="connsiteX6" fmla="*/ 37579 w 62868"/>
              <a:gd name="connsiteY6" fmla="*/ 0 h 107606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47992 w 62868"/>
              <a:gd name="connsiteY3" fmla="*/ 52563 h 59659"/>
              <a:gd name="connsiteX4" fmla="*/ 0 w 62868"/>
              <a:gd name="connsiteY4" fmla="*/ 59659 h 59659"/>
              <a:gd name="connsiteX5" fmla="*/ 37579 w 62868"/>
              <a:gd name="connsiteY5" fmla="*/ 0 h 59659"/>
              <a:gd name="connsiteX0" fmla="*/ 0 w 62868"/>
              <a:gd name="connsiteY0" fmla="*/ 59659 h 59659"/>
              <a:gd name="connsiteX1" fmla="*/ 37579 w 62868"/>
              <a:gd name="connsiteY1" fmla="*/ 0 h 59659"/>
              <a:gd name="connsiteX2" fmla="*/ 56917 w 62868"/>
              <a:gd name="connsiteY2" fmla="*/ 3967 h 59659"/>
              <a:gd name="connsiteX3" fmla="*/ 62868 w 62868"/>
              <a:gd name="connsiteY3" fmla="*/ 37191 h 59659"/>
              <a:gd name="connsiteX4" fmla="*/ 49361 w 62868"/>
              <a:gd name="connsiteY4" fmla="*/ 53944 h 59659"/>
              <a:gd name="connsiteX0" fmla="*/ 0 w 62868"/>
              <a:gd name="connsiteY0" fmla="*/ 59659 h 59659"/>
              <a:gd name="connsiteX1" fmla="*/ 37579 w 62868"/>
              <a:gd name="connsiteY1" fmla="*/ 0 h 59659"/>
              <a:gd name="connsiteX2" fmla="*/ 56917 w 62868"/>
              <a:gd name="connsiteY2" fmla="*/ 3967 h 59659"/>
              <a:gd name="connsiteX3" fmla="*/ 62868 w 62868"/>
              <a:gd name="connsiteY3" fmla="*/ 37191 h 59659"/>
              <a:gd name="connsiteX4" fmla="*/ 48057 w 62868"/>
              <a:gd name="connsiteY4" fmla="*/ 52465 h 59659"/>
              <a:gd name="connsiteX0" fmla="*/ 0 w 62379"/>
              <a:gd name="connsiteY0" fmla="*/ 58837 h 58837"/>
              <a:gd name="connsiteX1" fmla="*/ 37090 w 62379"/>
              <a:gd name="connsiteY1" fmla="*/ 0 h 58837"/>
              <a:gd name="connsiteX2" fmla="*/ 56428 w 62379"/>
              <a:gd name="connsiteY2" fmla="*/ 3967 h 58837"/>
              <a:gd name="connsiteX3" fmla="*/ 62379 w 62379"/>
              <a:gd name="connsiteY3" fmla="*/ 37191 h 58837"/>
              <a:gd name="connsiteX4" fmla="*/ 47568 w 62379"/>
              <a:gd name="connsiteY4" fmla="*/ 52465 h 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79" h="58837" extrusionOk="0">
                <a:moveTo>
                  <a:pt x="0" y="58837"/>
                </a:moveTo>
                <a:lnTo>
                  <a:pt x="37090" y="0"/>
                </a:lnTo>
                <a:lnTo>
                  <a:pt x="56428" y="3967"/>
                </a:lnTo>
                <a:lnTo>
                  <a:pt x="62379" y="37191"/>
                </a:lnTo>
                <a:lnTo>
                  <a:pt x="47568" y="52465"/>
                </a:lnTo>
              </a:path>
            </a:pathLst>
          </a:custGeom>
          <a:noFill/>
          <a:ln w="508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001" dirty="0"/>
          </a:p>
        </p:txBody>
      </p:sp>
      <p:sp>
        <p:nvSpPr>
          <p:cNvPr id="11" name="Google Shape;424;p26">
            <a:extLst>
              <a:ext uri="{FF2B5EF4-FFF2-40B4-BE49-F238E27FC236}">
                <a16:creationId xmlns:a16="http://schemas.microsoft.com/office/drawing/2014/main" id="{2BB36E64-E3E7-25E3-37D6-F4C6971F8F3F}"/>
              </a:ext>
            </a:extLst>
          </p:cNvPr>
          <p:cNvSpPr/>
          <p:nvPr/>
        </p:nvSpPr>
        <p:spPr>
          <a:xfrm>
            <a:off x="11867717" y="3390337"/>
            <a:ext cx="2365358" cy="2462777"/>
          </a:xfrm>
          <a:custGeom>
            <a:avLst/>
            <a:gdLst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62976 w 68927"/>
              <a:gd name="connsiteY4" fmla="*/ 88433 h 111573"/>
              <a:gd name="connsiteX5" fmla="*/ 38183 w 68927"/>
              <a:gd name="connsiteY5" fmla="*/ 107606 h 111573"/>
              <a:gd name="connsiteX6" fmla="*/ 0 w 68927"/>
              <a:gd name="connsiteY6" fmla="*/ 111573 h 111573"/>
              <a:gd name="connsiteX7" fmla="*/ 24061 w 68927"/>
              <a:gd name="connsiteY7" fmla="*/ 85805 h 111573"/>
              <a:gd name="connsiteX8" fmla="*/ 6059 w 68927"/>
              <a:gd name="connsiteY8" fmla="*/ 59659 h 111573"/>
              <a:gd name="connsiteX9" fmla="*/ 43638 w 68927"/>
              <a:gd name="connsiteY9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24061 w 68927"/>
              <a:gd name="connsiteY6" fmla="*/ 85805 h 111573"/>
              <a:gd name="connsiteX7" fmla="*/ 6059 w 68927"/>
              <a:gd name="connsiteY7" fmla="*/ 59659 h 111573"/>
              <a:gd name="connsiteX8" fmla="*/ 43638 w 68927"/>
              <a:gd name="connsiteY8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6059 w 68927"/>
              <a:gd name="connsiteY6" fmla="*/ 59659 h 111573"/>
              <a:gd name="connsiteX7" fmla="*/ 43638 w 68927"/>
              <a:gd name="connsiteY7" fmla="*/ 0 h 111573"/>
              <a:gd name="connsiteX0" fmla="*/ 37579 w 62868"/>
              <a:gd name="connsiteY0" fmla="*/ 0 h 107606"/>
              <a:gd name="connsiteX1" fmla="*/ 56917 w 62868"/>
              <a:gd name="connsiteY1" fmla="*/ 3967 h 107606"/>
              <a:gd name="connsiteX2" fmla="*/ 62868 w 62868"/>
              <a:gd name="connsiteY2" fmla="*/ 37191 h 107606"/>
              <a:gd name="connsiteX3" fmla="*/ 47992 w 62868"/>
              <a:gd name="connsiteY3" fmla="*/ 52563 h 107606"/>
              <a:gd name="connsiteX4" fmla="*/ 32124 w 62868"/>
              <a:gd name="connsiteY4" fmla="*/ 107606 h 107606"/>
              <a:gd name="connsiteX5" fmla="*/ 0 w 62868"/>
              <a:gd name="connsiteY5" fmla="*/ 59659 h 107606"/>
              <a:gd name="connsiteX6" fmla="*/ 37579 w 62868"/>
              <a:gd name="connsiteY6" fmla="*/ 0 h 107606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47992 w 62868"/>
              <a:gd name="connsiteY3" fmla="*/ 52563 h 59659"/>
              <a:gd name="connsiteX4" fmla="*/ 0 w 62868"/>
              <a:gd name="connsiteY4" fmla="*/ 59659 h 59659"/>
              <a:gd name="connsiteX5" fmla="*/ 37579 w 62868"/>
              <a:gd name="connsiteY5" fmla="*/ 0 h 59659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27461 w 62868"/>
              <a:gd name="connsiteY3" fmla="*/ 16726 h 59659"/>
              <a:gd name="connsiteX4" fmla="*/ 0 w 62868"/>
              <a:gd name="connsiteY4" fmla="*/ 59659 h 59659"/>
              <a:gd name="connsiteX5" fmla="*/ 37579 w 62868"/>
              <a:gd name="connsiteY5" fmla="*/ 0 h 59659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42662 w 62868"/>
              <a:gd name="connsiteY3" fmla="*/ 25571 h 59659"/>
              <a:gd name="connsiteX4" fmla="*/ 27461 w 62868"/>
              <a:gd name="connsiteY4" fmla="*/ 16726 h 59659"/>
              <a:gd name="connsiteX5" fmla="*/ 0 w 62868"/>
              <a:gd name="connsiteY5" fmla="*/ 59659 h 59659"/>
              <a:gd name="connsiteX6" fmla="*/ 37579 w 62868"/>
              <a:gd name="connsiteY6" fmla="*/ 0 h 59659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52520 w 62868"/>
              <a:gd name="connsiteY3" fmla="*/ 18749 h 59659"/>
              <a:gd name="connsiteX4" fmla="*/ 27461 w 62868"/>
              <a:gd name="connsiteY4" fmla="*/ 16726 h 59659"/>
              <a:gd name="connsiteX5" fmla="*/ 0 w 62868"/>
              <a:gd name="connsiteY5" fmla="*/ 59659 h 59659"/>
              <a:gd name="connsiteX6" fmla="*/ 37579 w 62868"/>
              <a:gd name="connsiteY6" fmla="*/ 0 h 59659"/>
              <a:gd name="connsiteX0" fmla="*/ 24788 w 50077"/>
              <a:gd name="connsiteY0" fmla="*/ 0 h 40508"/>
              <a:gd name="connsiteX1" fmla="*/ 44126 w 50077"/>
              <a:gd name="connsiteY1" fmla="*/ 3967 h 40508"/>
              <a:gd name="connsiteX2" fmla="*/ 50077 w 50077"/>
              <a:gd name="connsiteY2" fmla="*/ 37191 h 40508"/>
              <a:gd name="connsiteX3" fmla="*/ 39729 w 50077"/>
              <a:gd name="connsiteY3" fmla="*/ 18749 h 40508"/>
              <a:gd name="connsiteX4" fmla="*/ 14670 w 50077"/>
              <a:gd name="connsiteY4" fmla="*/ 16726 h 40508"/>
              <a:gd name="connsiteX5" fmla="*/ 0 w 50077"/>
              <a:gd name="connsiteY5" fmla="*/ 40508 h 40508"/>
              <a:gd name="connsiteX6" fmla="*/ 24788 w 50077"/>
              <a:gd name="connsiteY6" fmla="*/ 0 h 40508"/>
              <a:gd name="connsiteX0" fmla="*/ 10118 w 35407"/>
              <a:gd name="connsiteY0" fmla="*/ 0 h 37191"/>
              <a:gd name="connsiteX1" fmla="*/ 29456 w 35407"/>
              <a:gd name="connsiteY1" fmla="*/ 3967 h 37191"/>
              <a:gd name="connsiteX2" fmla="*/ 35407 w 35407"/>
              <a:gd name="connsiteY2" fmla="*/ 37191 h 37191"/>
              <a:gd name="connsiteX3" fmla="*/ 25059 w 35407"/>
              <a:gd name="connsiteY3" fmla="*/ 18749 h 37191"/>
              <a:gd name="connsiteX4" fmla="*/ 0 w 35407"/>
              <a:gd name="connsiteY4" fmla="*/ 16726 h 37191"/>
              <a:gd name="connsiteX5" fmla="*/ 10118 w 35407"/>
              <a:gd name="connsiteY5" fmla="*/ 0 h 37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407" h="37191" extrusionOk="0">
                <a:moveTo>
                  <a:pt x="10118" y="0"/>
                </a:moveTo>
                <a:lnTo>
                  <a:pt x="29456" y="3967"/>
                </a:lnTo>
                <a:lnTo>
                  <a:pt x="35407" y="37191"/>
                </a:lnTo>
                <a:lnTo>
                  <a:pt x="25059" y="18749"/>
                </a:lnTo>
                <a:lnTo>
                  <a:pt x="0" y="16726"/>
                </a:lnTo>
                <a:lnTo>
                  <a:pt x="10118" y="0"/>
                </a:lnTo>
                <a:close/>
              </a:path>
            </a:pathLst>
          </a:custGeom>
          <a:noFill/>
          <a:ln w="508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001" dirty="0"/>
          </a:p>
        </p:txBody>
      </p:sp>
      <p:sp>
        <p:nvSpPr>
          <p:cNvPr id="14" name="Google Shape;424;p26">
            <a:extLst>
              <a:ext uri="{FF2B5EF4-FFF2-40B4-BE49-F238E27FC236}">
                <a16:creationId xmlns:a16="http://schemas.microsoft.com/office/drawing/2014/main" id="{7CB7DAAC-2794-77CA-E5E9-52647AC69809}"/>
              </a:ext>
            </a:extLst>
          </p:cNvPr>
          <p:cNvSpPr/>
          <p:nvPr/>
        </p:nvSpPr>
        <p:spPr>
          <a:xfrm>
            <a:off x="12543648" y="3390336"/>
            <a:ext cx="1689427" cy="3474217"/>
          </a:xfrm>
          <a:custGeom>
            <a:avLst/>
            <a:gdLst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62976 w 68927"/>
              <a:gd name="connsiteY4" fmla="*/ 88433 h 111573"/>
              <a:gd name="connsiteX5" fmla="*/ 38183 w 68927"/>
              <a:gd name="connsiteY5" fmla="*/ 107606 h 111573"/>
              <a:gd name="connsiteX6" fmla="*/ 0 w 68927"/>
              <a:gd name="connsiteY6" fmla="*/ 111573 h 111573"/>
              <a:gd name="connsiteX7" fmla="*/ 24061 w 68927"/>
              <a:gd name="connsiteY7" fmla="*/ 85805 h 111573"/>
              <a:gd name="connsiteX8" fmla="*/ 6059 w 68927"/>
              <a:gd name="connsiteY8" fmla="*/ 59659 h 111573"/>
              <a:gd name="connsiteX9" fmla="*/ 43638 w 68927"/>
              <a:gd name="connsiteY9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24061 w 68927"/>
              <a:gd name="connsiteY6" fmla="*/ 85805 h 111573"/>
              <a:gd name="connsiteX7" fmla="*/ 6059 w 68927"/>
              <a:gd name="connsiteY7" fmla="*/ 59659 h 111573"/>
              <a:gd name="connsiteX8" fmla="*/ 43638 w 68927"/>
              <a:gd name="connsiteY8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6059 w 68927"/>
              <a:gd name="connsiteY6" fmla="*/ 59659 h 111573"/>
              <a:gd name="connsiteX7" fmla="*/ 43638 w 68927"/>
              <a:gd name="connsiteY7" fmla="*/ 0 h 111573"/>
              <a:gd name="connsiteX0" fmla="*/ 37579 w 62868"/>
              <a:gd name="connsiteY0" fmla="*/ 0 h 107606"/>
              <a:gd name="connsiteX1" fmla="*/ 56917 w 62868"/>
              <a:gd name="connsiteY1" fmla="*/ 3967 h 107606"/>
              <a:gd name="connsiteX2" fmla="*/ 62868 w 62868"/>
              <a:gd name="connsiteY2" fmla="*/ 37191 h 107606"/>
              <a:gd name="connsiteX3" fmla="*/ 47992 w 62868"/>
              <a:gd name="connsiteY3" fmla="*/ 52563 h 107606"/>
              <a:gd name="connsiteX4" fmla="*/ 32124 w 62868"/>
              <a:gd name="connsiteY4" fmla="*/ 107606 h 107606"/>
              <a:gd name="connsiteX5" fmla="*/ 0 w 62868"/>
              <a:gd name="connsiteY5" fmla="*/ 59659 h 107606"/>
              <a:gd name="connsiteX6" fmla="*/ 37579 w 62868"/>
              <a:gd name="connsiteY6" fmla="*/ 0 h 107606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47992 w 62868"/>
              <a:gd name="connsiteY3" fmla="*/ 52563 h 59659"/>
              <a:gd name="connsiteX4" fmla="*/ 0 w 62868"/>
              <a:gd name="connsiteY4" fmla="*/ 59659 h 59659"/>
              <a:gd name="connsiteX5" fmla="*/ 37579 w 62868"/>
              <a:gd name="connsiteY5" fmla="*/ 0 h 59659"/>
              <a:gd name="connsiteX0" fmla="*/ 0 w 62868"/>
              <a:gd name="connsiteY0" fmla="*/ 59659 h 59659"/>
              <a:gd name="connsiteX1" fmla="*/ 37579 w 62868"/>
              <a:gd name="connsiteY1" fmla="*/ 0 h 59659"/>
              <a:gd name="connsiteX2" fmla="*/ 56917 w 62868"/>
              <a:gd name="connsiteY2" fmla="*/ 3967 h 59659"/>
              <a:gd name="connsiteX3" fmla="*/ 62868 w 62868"/>
              <a:gd name="connsiteY3" fmla="*/ 37191 h 59659"/>
              <a:gd name="connsiteX4" fmla="*/ 49361 w 62868"/>
              <a:gd name="connsiteY4" fmla="*/ 53944 h 59659"/>
              <a:gd name="connsiteX0" fmla="*/ 0 w 62868"/>
              <a:gd name="connsiteY0" fmla="*/ 59659 h 59659"/>
              <a:gd name="connsiteX1" fmla="*/ 37579 w 62868"/>
              <a:gd name="connsiteY1" fmla="*/ 0 h 59659"/>
              <a:gd name="connsiteX2" fmla="*/ 56917 w 62868"/>
              <a:gd name="connsiteY2" fmla="*/ 3967 h 59659"/>
              <a:gd name="connsiteX3" fmla="*/ 62868 w 62868"/>
              <a:gd name="connsiteY3" fmla="*/ 37191 h 59659"/>
              <a:gd name="connsiteX4" fmla="*/ 48057 w 62868"/>
              <a:gd name="connsiteY4" fmla="*/ 52465 h 59659"/>
              <a:gd name="connsiteX0" fmla="*/ 0 w 47958"/>
              <a:gd name="connsiteY0" fmla="*/ 64426 h 64426"/>
              <a:gd name="connsiteX1" fmla="*/ 22669 w 47958"/>
              <a:gd name="connsiteY1" fmla="*/ 0 h 64426"/>
              <a:gd name="connsiteX2" fmla="*/ 42007 w 47958"/>
              <a:gd name="connsiteY2" fmla="*/ 3967 h 64426"/>
              <a:gd name="connsiteX3" fmla="*/ 47958 w 47958"/>
              <a:gd name="connsiteY3" fmla="*/ 37191 h 64426"/>
              <a:gd name="connsiteX4" fmla="*/ 33147 w 47958"/>
              <a:gd name="connsiteY4" fmla="*/ 52465 h 64426"/>
              <a:gd name="connsiteX0" fmla="*/ 958 w 25289"/>
              <a:gd name="connsiteY0" fmla="*/ 17329 h 52465"/>
              <a:gd name="connsiteX1" fmla="*/ 0 w 25289"/>
              <a:gd name="connsiteY1" fmla="*/ 0 h 52465"/>
              <a:gd name="connsiteX2" fmla="*/ 19338 w 25289"/>
              <a:gd name="connsiteY2" fmla="*/ 3967 h 52465"/>
              <a:gd name="connsiteX3" fmla="*/ 25289 w 25289"/>
              <a:gd name="connsiteY3" fmla="*/ 37191 h 52465"/>
              <a:gd name="connsiteX4" fmla="*/ 10478 w 25289"/>
              <a:gd name="connsiteY4" fmla="*/ 52465 h 52465"/>
              <a:gd name="connsiteX0" fmla="*/ 958 w 25289"/>
              <a:gd name="connsiteY0" fmla="*/ 17329 h 52465"/>
              <a:gd name="connsiteX1" fmla="*/ 0 w 25289"/>
              <a:gd name="connsiteY1" fmla="*/ 0 h 52465"/>
              <a:gd name="connsiteX2" fmla="*/ 8665 w 25289"/>
              <a:gd name="connsiteY2" fmla="*/ 1994 h 52465"/>
              <a:gd name="connsiteX3" fmla="*/ 25289 w 25289"/>
              <a:gd name="connsiteY3" fmla="*/ 37191 h 52465"/>
              <a:gd name="connsiteX4" fmla="*/ 10478 w 25289"/>
              <a:gd name="connsiteY4" fmla="*/ 52465 h 52465"/>
              <a:gd name="connsiteX0" fmla="*/ 958 w 25289"/>
              <a:gd name="connsiteY0" fmla="*/ 17329 h 52465"/>
              <a:gd name="connsiteX1" fmla="*/ 0 w 25289"/>
              <a:gd name="connsiteY1" fmla="*/ 0 h 52465"/>
              <a:gd name="connsiteX2" fmla="*/ 8665 w 25289"/>
              <a:gd name="connsiteY2" fmla="*/ 1994 h 52465"/>
              <a:gd name="connsiteX3" fmla="*/ 11683 w 25289"/>
              <a:gd name="connsiteY3" fmla="*/ 8392 h 52465"/>
              <a:gd name="connsiteX4" fmla="*/ 25289 w 25289"/>
              <a:gd name="connsiteY4" fmla="*/ 37191 h 52465"/>
              <a:gd name="connsiteX5" fmla="*/ 10478 w 25289"/>
              <a:gd name="connsiteY5" fmla="*/ 52465 h 52465"/>
              <a:gd name="connsiteX0" fmla="*/ 958 w 25289"/>
              <a:gd name="connsiteY0" fmla="*/ 17329 h 52465"/>
              <a:gd name="connsiteX1" fmla="*/ 0 w 25289"/>
              <a:gd name="connsiteY1" fmla="*/ 0 h 52465"/>
              <a:gd name="connsiteX2" fmla="*/ 8665 w 25289"/>
              <a:gd name="connsiteY2" fmla="*/ 1994 h 52465"/>
              <a:gd name="connsiteX3" fmla="*/ 1091 w 25289"/>
              <a:gd name="connsiteY3" fmla="*/ 17351 h 52465"/>
              <a:gd name="connsiteX4" fmla="*/ 25289 w 25289"/>
              <a:gd name="connsiteY4" fmla="*/ 37191 h 52465"/>
              <a:gd name="connsiteX5" fmla="*/ 10478 w 25289"/>
              <a:gd name="connsiteY5" fmla="*/ 52465 h 5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89" h="52465" extrusionOk="0">
                <a:moveTo>
                  <a:pt x="958" y="17329"/>
                </a:moveTo>
                <a:cubicBezTo>
                  <a:pt x="639" y="11553"/>
                  <a:pt x="319" y="5776"/>
                  <a:pt x="0" y="0"/>
                </a:cubicBezTo>
                <a:lnTo>
                  <a:pt x="8665" y="1994"/>
                </a:lnTo>
                <a:lnTo>
                  <a:pt x="1091" y="17351"/>
                </a:lnTo>
                <a:lnTo>
                  <a:pt x="25289" y="37191"/>
                </a:lnTo>
                <a:lnTo>
                  <a:pt x="10478" y="52465"/>
                </a:lnTo>
              </a:path>
            </a:pathLst>
          </a:custGeom>
          <a:noFill/>
          <a:ln w="508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001" dirty="0"/>
          </a:p>
        </p:txBody>
      </p:sp>
      <p:sp>
        <p:nvSpPr>
          <p:cNvPr id="15" name="Google Shape;424;p26">
            <a:extLst>
              <a:ext uri="{FF2B5EF4-FFF2-40B4-BE49-F238E27FC236}">
                <a16:creationId xmlns:a16="http://schemas.microsoft.com/office/drawing/2014/main" id="{9FF13FD9-D1EA-7005-A937-4A91770134B0}"/>
              </a:ext>
            </a:extLst>
          </p:cNvPr>
          <p:cNvSpPr/>
          <p:nvPr/>
        </p:nvSpPr>
        <p:spPr>
          <a:xfrm>
            <a:off x="11086758" y="4873990"/>
            <a:ext cx="2147641" cy="1994737"/>
          </a:xfrm>
          <a:custGeom>
            <a:avLst/>
            <a:gdLst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62976 w 68927"/>
              <a:gd name="connsiteY4" fmla="*/ 88433 h 111573"/>
              <a:gd name="connsiteX5" fmla="*/ 38183 w 68927"/>
              <a:gd name="connsiteY5" fmla="*/ 107606 h 111573"/>
              <a:gd name="connsiteX6" fmla="*/ 0 w 68927"/>
              <a:gd name="connsiteY6" fmla="*/ 111573 h 111573"/>
              <a:gd name="connsiteX7" fmla="*/ 24061 w 68927"/>
              <a:gd name="connsiteY7" fmla="*/ 85805 h 111573"/>
              <a:gd name="connsiteX8" fmla="*/ 6059 w 68927"/>
              <a:gd name="connsiteY8" fmla="*/ 59659 h 111573"/>
              <a:gd name="connsiteX9" fmla="*/ 43638 w 68927"/>
              <a:gd name="connsiteY9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24061 w 68927"/>
              <a:gd name="connsiteY6" fmla="*/ 85805 h 111573"/>
              <a:gd name="connsiteX7" fmla="*/ 6059 w 68927"/>
              <a:gd name="connsiteY7" fmla="*/ 59659 h 111573"/>
              <a:gd name="connsiteX8" fmla="*/ 43638 w 68927"/>
              <a:gd name="connsiteY8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6059 w 68927"/>
              <a:gd name="connsiteY6" fmla="*/ 59659 h 111573"/>
              <a:gd name="connsiteX7" fmla="*/ 43638 w 68927"/>
              <a:gd name="connsiteY7" fmla="*/ 0 h 111573"/>
              <a:gd name="connsiteX0" fmla="*/ 37579 w 62868"/>
              <a:gd name="connsiteY0" fmla="*/ 0 h 107606"/>
              <a:gd name="connsiteX1" fmla="*/ 56917 w 62868"/>
              <a:gd name="connsiteY1" fmla="*/ 3967 h 107606"/>
              <a:gd name="connsiteX2" fmla="*/ 62868 w 62868"/>
              <a:gd name="connsiteY2" fmla="*/ 37191 h 107606"/>
              <a:gd name="connsiteX3" fmla="*/ 47992 w 62868"/>
              <a:gd name="connsiteY3" fmla="*/ 52563 h 107606"/>
              <a:gd name="connsiteX4" fmla="*/ 32124 w 62868"/>
              <a:gd name="connsiteY4" fmla="*/ 107606 h 107606"/>
              <a:gd name="connsiteX5" fmla="*/ 0 w 62868"/>
              <a:gd name="connsiteY5" fmla="*/ 59659 h 107606"/>
              <a:gd name="connsiteX6" fmla="*/ 37579 w 62868"/>
              <a:gd name="connsiteY6" fmla="*/ 0 h 107606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47992 w 62868"/>
              <a:gd name="connsiteY3" fmla="*/ 52563 h 59659"/>
              <a:gd name="connsiteX4" fmla="*/ 0 w 62868"/>
              <a:gd name="connsiteY4" fmla="*/ 59659 h 59659"/>
              <a:gd name="connsiteX5" fmla="*/ 37579 w 62868"/>
              <a:gd name="connsiteY5" fmla="*/ 0 h 59659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27461 w 62868"/>
              <a:gd name="connsiteY3" fmla="*/ 16726 h 59659"/>
              <a:gd name="connsiteX4" fmla="*/ 0 w 62868"/>
              <a:gd name="connsiteY4" fmla="*/ 59659 h 59659"/>
              <a:gd name="connsiteX5" fmla="*/ 37579 w 62868"/>
              <a:gd name="connsiteY5" fmla="*/ 0 h 59659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42662 w 62868"/>
              <a:gd name="connsiteY3" fmla="*/ 25571 h 59659"/>
              <a:gd name="connsiteX4" fmla="*/ 27461 w 62868"/>
              <a:gd name="connsiteY4" fmla="*/ 16726 h 59659"/>
              <a:gd name="connsiteX5" fmla="*/ 0 w 62868"/>
              <a:gd name="connsiteY5" fmla="*/ 59659 h 59659"/>
              <a:gd name="connsiteX6" fmla="*/ 37579 w 62868"/>
              <a:gd name="connsiteY6" fmla="*/ 0 h 59659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52520 w 62868"/>
              <a:gd name="connsiteY3" fmla="*/ 18749 h 59659"/>
              <a:gd name="connsiteX4" fmla="*/ 27461 w 62868"/>
              <a:gd name="connsiteY4" fmla="*/ 16726 h 59659"/>
              <a:gd name="connsiteX5" fmla="*/ 0 w 62868"/>
              <a:gd name="connsiteY5" fmla="*/ 59659 h 59659"/>
              <a:gd name="connsiteX6" fmla="*/ 37579 w 62868"/>
              <a:gd name="connsiteY6" fmla="*/ 0 h 59659"/>
              <a:gd name="connsiteX0" fmla="*/ 24788 w 50077"/>
              <a:gd name="connsiteY0" fmla="*/ 0 h 40508"/>
              <a:gd name="connsiteX1" fmla="*/ 44126 w 50077"/>
              <a:gd name="connsiteY1" fmla="*/ 3967 h 40508"/>
              <a:gd name="connsiteX2" fmla="*/ 50077 w 50077"/>
              <a:gd name="connsiteY2" fmla="*/ 37191 h 40508"/>
              <a:gd name="connsiteX3" fmla="*/ 39729 w 50077"/>
              <a:gd name="connsiteY3" fmla="*/ 18749 h 40508"/>
              <a:gd name="connsiteX4" fmla="*/ 14670 w 50077"/>
              <a:gd name="connsiteY4" fmla="*/ 16726 h 40508"/>
              <a:gd name="connsiteX5" fmla="*/ 0 w 50077"/>
              <a:gd name="connsiteY5" fmla="*/ 40508 h 40508"/>
              <a:gd name="connsiteX6" fmla="*/ 24788 w 50077"/>
              <a:gd name="connsiteY6" fmla="*/ 0 h 40508"/>
              <a:gd name="connsiteX0" fmla="*/ 10118 w 35407"/>
              <a:gd name="connsiteY0" fmla="*/ 0 h 37191"/>
              <a:gd name="connsiteX1" fmla="*/ 29456 w 35407"/>
              <a:gd name="connsiteY1" fmla="*/ 3967 h 37191"/>
              <a:gd name="connsiteX2" fmla="*/ 35407 w 35407"/>
              <a:gd name="connsiteY2" fmla="*/ 37191 h 37191"/>
              <a:gd name="connsiteX3" fmla="*/ 25059 w 35407"/>
              <a:gd name="connsiteY3" fmla="*/ 18749 h 37191"/>
              <a:gd name="connsiteX4" fmla="*/ 0 w 35407"/>
              <a:gd name="connsiteY4" fmla="*/ 16726 h 37191"/>
              <a:gd name="connsiteX5" fmla="*/ 10118 w 35407"/>
              <a:gd name="connsiteY5" fmla="*/ 0 h 37191"/>
              <a:gd name="connsiteX0" fmla="*/ 10118 w 32148"/>
              <a:gd name="connsiteY0" fmla="*/ 0 h 33657"/>
              <a:gd name="connsiteX1" fmla="*/ 29456 w 32148"/>
              <a:gd name="connsiteY1" fmla="*/ 3967 h 33657"/>
              <a:gd name="connsiteX2" fmla="*/ 32148 w 32148"/>
              <a:gd name="connsiteY2" fmla="*/ 33657 h 33657"/>
              <a:gd name="connsiteX3" fmla="*/ 25059 w 32148"/>
              <a:gd name="connsiteY3" fmla="*/ 18749 h 33657"/>
              <a:gd name="connsiteX4" fmla="*/ 0 w 32148"/>
              <a:gd name="connsiteY4" fmla="*/ 16726 h 33657"/>
              <a:gd name="connsiteX5" fmla="*/ 10118 w 32148"/>
              <a:gd name="connsiteY5" fmla="*/ 0 h 33657"/>
              <a:gd name="connsiteX0" fmla="*/ 10118 w 32148"/>
              <a:gd name="connsiteY0" fmla="*/ 0 h 33657"/>
              <a:gd name="connsiteX1" fmla="*/ 29456 w 32148"/>
              <a:gd name="connsiteY1" fmla="*/ 3967 h 33657"/>
              <a:gd name="connsiteX2" fmla="*/ 32148 w 32148"/>
              <a:gd name="connsiteY2" fmla="*/ 33657 h 33657"/>
              <a:gd name="connsiteX3" fmla="*/ 15934 w 32148"/>
              <a:gd name="connsiteY3" fmla="*/ 8968 h 33657"/>
              <a:gd name="connsiteX4" fmla="*/ 0 w 32148"/>
              <a:gd name="connsiteY4" fmla="*/ 16726 h 33657"/>
              <a:gd name="connsiteX5" fmla="*/ 10118 w 32148"/>
              <a:gd name="connsiteY5" fmla="*/ 0 h 33657"/>
              <a:gd name="connsiteX0" fmla="*/ 7837 w 32148"/>
              <a:gd name="connsiteY0" fmla="*/ 0 h 30123"/>
              <a:gd name="connsiteX1" fmla="*/ 29456 w 32148"/>
              <a:gd name="connsiteY1" fmla="*/ 433 h 30123"/>
              <a:gd name="connsiteX2" fmla="*/ 32148 w 32148"/>
              <a:gd name="connsiteY2" fmla="*/ 30123 h 30123"/>
              <a:gd name="connsiteX3" fmla="*/ 15934 w 32148"/>
              <a:gd name="connsiteY3" fmla="*/ 5434 h 30123"/>
              <a:gd name="connsiteX4" fmla="*/ 0 w 32148"/>
              <a:gd name="connsiteY4" fmla="*/ 13192 h 30123"/>
              <a:gd name="connsiteX5" fmla="*/ 7837 w 32148"/>
              <a:gd name="connsiteY5" fmla="*/ 0 h 30123"/>
              <a:gd name="connsiteX0" fmla="*/ 7837 w 32148"/>
              <a:gd name="connsiteY0" fmla="*/ 0 h 30123"/>
              <a:gd name="connsiteX1" fmla="*/ 29456 w 32148"/>
              <a:gd name="connsiteY1" fmla="*/ 433 h 30123"/>
              <a:gd name="connsiteX2" fmla="*/ 32148 w 32148"/>
              <a:gd name="connsiteY2" fmla="*/ 30123 h 30123"/>
              <a:gd name="connsiteX3" fmla="*/ 30681 w 32148"/>
              <a:gd name="connsiteY3" fmla="*/ 10941 h 30123"/>
              <a:gd name="connsiteX4" fmla="*/ 0 w 32148"/>
              <a:gd name="connsiteY4" fmla="*/ 13192 h 30123"/>
              <a:gd name="connsiteX5" fmla="*/ 7837 w 32148"/>
              <a:gd name="connsiteY5" fmla="*/ 0 h 30123"/>
              <a:gd name="connsiteX0" fmla="*/ 7837 w 32148"/>
              <a:gd name="connsiteY0" fmla="*/ 0 h 30123"/>
              <a:gd name="connsiteX1" fmla="*/ 29456 w 32148"/>
              <a:gd name="connsiteY1" fmla="*/ 433 h 30123"/>
              <a:gd name="connsiteX2" fmla="*/ 32148 w 32148"/>
              <a:gd name="connsiteY2" fmla="*/ 30123 h 30123"/>
              <a:gd name="connsiteX3" fmla="*/ 17727 w 32148"/>
              <a:gd name="connsiteY3" fmla="*/ 502 h 30123"/>
              <a:gd name="connsiteX4" fmla="*/ 0 w 32148"/>
              <a:gd name="connsiteY4" fmla="*/ 13192 h 30123"/>
              <a:gd name="connsiteX5" fmla="*/ 7837 w 32148"/>
              <a:gd name="connsiteY5" fmla="*/ 0 h 30123"/>
              <a:gd name="connsiteX0" fmla="*/ 7837 w 32148"/>
              <a:gd name="connsiteY0" fmla="*/ 4827 h 34950"/>
              <a:gd name="connsiteX1" fmla="*/ 20412 w 32148"/>
              <a:gd name="connsiteY1" fmla="*/ 0 h 34950"/>
              <a:gd name="connsiteX2" fmla="*/ 32148 w 32148"/>
              <a:gd name="connsiteY2" fmla="*/ 34950 h 34950"/>
              <a:gd name="connsiteX3" fmla="*/ 17727 w 32148"/>
              <a:gd name="connsiteY3" fmla="*/ 5329 h 34950"/>
              <a:gd name="connsiteX4" fmla="*/ 0 w 32148"/>
              <a:gd name="connsiteY4" fmla="*/ 18019 h 34950"/>
              <a:gd name="connsiteX5" fmla="*/ 7837 w 32148"/>
              <a:gd name="connsiteY5" fmla="*/ 4827 h 34950"/>
              <a:gd name="connsiteX0" fmla="*/ 7837 w 32148"/>
              <a:gd name="connsiteY0" fmla="*/ 0 h 30123"/>
              <a:gd name="connsiteX1" fmla="*/ 29048 w 32148"/>
              <a:gd name="connsiteY1" fmla="*/ 22 h 30123"/>
              <a:gd name="connsiteX2" fmla="*/ 32148 w 32148"/>
              <a:gd name="connsiteY2" fmla="*/ 30123 h 30123"/>
              <a:gd name="connsiteX3" fmla="*/ 17727 w 32148"/>
              <a:gd name="connsiteY3" fmla="*/ 502 h 30123"/>
              <a:gd name="connsiteX4" fmla="*/ 0 w 32148"/>
              <a:gd name="connsiteY4" fmla="*/ 13192 h 30123"/>
              <a:gd name="connsiteX5" fmla="*/ 7837 w 32148"/>
              <a:gd name="connsiteY5" fmla="*/ 0 h 3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48" h="30123" extrusionOk="0">
                <a:moveTo>
                  <a:pt x="7837" y="0"/>
                </a:moveTo>
                <a:lnTo>
                  <a:pt x="29048" y="22"/>
                </a:lnTo>
                <a:lnTo>
                  <a:pt x="32148" y="30123"/>
                </a:lnTo>
                <a:lnTo>
                  <a:pt x="17727" y="502"/>
                </a:lnTo>
                <a:lnTo>
                  <a:pt x="0" y="13192"/>
                </a:lnTo>
                <a:lnTo>
                  <a:pt x="7837" y="0"/>
                </a:lnTo>
                <a:close/>
              </a:path>
            </a:pathLst>
          </a:custGeom>
          <a:noFill/>
          <a:ln w="508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001" dirty="0"/>
          </a:p>
        </p:txBody>
      </p:sp>
      <p:sp>
        <p:nvSpPr>
          <p:cNvPr id="17" name="Google Shape;424;p26">
            <a:extLst>
              <a:ext uri="{FF2B5EF4-FFF2-40B4-BE49-F238E27FC236}">
                <a16:creationId xmlns:a16="http://schemas.microsoft.com/office/drawing/2014/main" id="{19CA8D3B-C332-1D9A-7460-D2B748939A0C}"/>
              </a:ext>
            </a:extLst>
          </p:cNvPr>
          <p:cNvSpPr/>
          <p:nvPr/>
        </p:nvSpPr>
        <p:spPr>
          <a:xfrm>
            <a:off x="13125557" y="3526987"/>
            <a:ext cx="687706" cy="1102624"/>
          </a:xfrm>
          <a:custGeom>
            <a:avLst/>
            <a:gdLst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62976 w 68927"/>
              <a:gd name="connsiteY4" fmla="*/ 88433 h 111573"/>
              <a:gd name="connsiteX5" fmla="*/ 38183 w 68927"/>
              <a:gd name="connsiteY5" fmla="*/ 107606 h 111573"/>
              <a:gd name="connsiteX6" fmla="*/ 0 w 68927"/>
              <a:gd name="connsiteY6" fmla="*/ 111573 h 111573"/>
              <a:gd name="connsiteX7" fmla="*/ 24061 w 68927"/>
              <a:gd name="connsiteY7" fmla="*/ 85805 h 111573"/>
              <a:gd name="connsiteX8" fmla="*/ 6059 w 68927"/>
              <a:gd name="connsiteY8" fmla="*/ 59659 h 111573"/>
              <a:gd name="connsiteX9" fmla="*/ 43638 w 68927"/>
              <a:gd name="connsiteY9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24061 w 68927"/>
              <a:gd name="connsiteY6" fmla="*/ 85805 h 111573"/>
              <a:gd name="connsiteX7" fmla="*/ 6059 w 68927"/>
              <a:gd name="connsiteY7" fmla="*/ 59659 h 111573"/>
              <a:gd name="connsiteX8" fmla="*/ 43638 w 68927"/>
              <a:gd name="connsiteY8" fmla="*/ 0 h 111573"/>
              <a:gd name="connsiteX0" fmla="*/ 43638 w 68927"/>
              <a:gd name="connsiteY0" fmla="*/ 0 h 111573"/>
              <a:gd name="connsiteX1" fmla="*/ 62976 w 68927"/>
              <a:gd name="connsiteY1" fmla="*/ 3967 h 111573"/>
              <a:gd name="connsiteX2" fmla="*/ 68927 w 68927"/>
              <a:gd name="connsiteY2" fmla="*/ 37191 h 111573"/>
              <a:gd name="connsiteX3" fmla="*/ 54051 w 68927"/>
              <a:gd name="connsiteY3" fmla="*/ 52563 h 111573"/>
              <a:gd name="connsiteX4" fmla="*/ 38183 w 68927"/>
              <a:gd name="connsiteY4" fmla="*/ 107606 h 111573"/>
              <a:gd name="connsiteX5" fmla="*/ 0 w 68927"/>
              <a:gd name="connsiteY5" fmla="*/ 111573 h 111573"/>
              <a:gd name="connsiteX6" fmla="*/ 6059 w 68927"/>
              <a:gd name="connsiteY6" fmla="*/ 59659 h 111573"/>
              <a:gd name="connsiteX7" fmla="*/ 43638 w 68927"/>
              <a:gd name="connsiteY7" fmla="*/ 0 h 111573"/>
              <a:gd name="connsiteX0" fmla="*/ 37579 w 62868"/>
              <a:gd name="connsiteY0" fmla="*/ 0 h 107606"/>
              <a:gd name="connsiteX1" fmla="*/ 56917 w 62868"/>
              <a:gd name="connsiteY1" fmla="*/ 3967 h 107606"/>
              <a:gd name="connsiteX2" fmla="*/ 62868 w 62868"/>
              <a:gd name="connsiteY2" fmla="*/ 37191 h 107606"/>
              <a:gd name="connsiteX3" fmla="*/ 47992 w 62868"/>
              <a:gd name="connsiteY3" fmla="*/ 52563 h 107606"/>
              <a:gd name="connsiteX4" fmla="*/ 32124 w 62868"/>
              <a:gd name="connsiteY4" fmla="*/ 107606 h 107606"/>
              <a:gd name="connsiteX5" fmla="*/ 0 w 62868"/>
              <a:gd name="connsiteY5" fmla="*/ 59659 h 107606"/>
              <a:gd name="connsiteX6" fmla="*/ 37579 w 62868"/>
              <a:gd name="connsiteY6" fmla="*/ 0 h 107606"/>
              <a:gd name="connsiteX0" fmla="*/ 37579 w 62868"/>
              <a:gd name="connsiteY0" fmla="*/ 0 h 59659"/>
              <a:gd name="connsiteX1" fmla="*/ 56917 w 62868"/>
              <a:gd name="connsiteY1" fmla="*/ 3967 h 59659"/>
              <a:gd name="connsiteX2" fmla="*/ 62868 w 62868"/>
              <a:gd name="connsiteY2" fmla="*/ 37191 h 59659"/>
              <a:gd name="connsiteX3" fmla="*/ 47992 w 62868"/>
              <a:gd name="connsiteY3" fmla="*/ 52563 h 59659"/>
              <a:gd name="connsiteX4" fmla="*/ 0 w 62868"/>
              <a:gd name="connsiteY4" fmla="*/ 59659 h 59659"/>
              <a:gd name="connsiteX5" fmla="*/ 37579 w 62868"/>
              <a:gd name="connsiteY5" fmla="*/ 0 h 59659"/>
              <a:gd name="connsiteX0" fmla="*/ 0 w 62868"/>
              <a:gd name="connsiteY0" fmla="*/ 59659 h 59659"/>
              <a:gd name="connsiteX1" fmla="*/ 37579 w 62868"/>
              <a:gd name="connsiteY1" fmla="*/ 0 h 59659"/>
              <a:gd name="connsiteX2" fmla="*/ 56917 w 62868"/>
              <a:gd name="connsiteY2" fmla="*/ 3967 h 59659"/>
              <a:gd name="connsiteX3" fmla="*/ 62868 w 62868"/>
              <a:gd name="connsiteY3" fmla="*/ 37191 h 59659"/>
              <a:gd name="connsiteX4" fmla="*/ 49361 w 62868"/>
              <a:gd name="connsiteY4" fmla="*/ 53944 h 59659"/>
              <a:gd name="connsiteX0" fmla="*/ 0 w 62868"/>
              <a:gd name="connsiteY0" fmla="*/ 59659 h 59659"/>
              <a:gd name="connsiteX1" fmla="*/ 37579 w 62868"/>
              <a:gd name="connsiteY1" fmla="*/ 0 h 59659"/>
              <a:gd name="connsiteX2" fmla="*/ 56917 w 62868"/>
              <a:gd name="connsiteY2" fmla="*/ 3967 h 59659"/>
              <a:gd name="connsiteX3" fmla="*/ 62868 w 62868"/>
              <a:gd name="connsiteY3" fmla="*/ 37191 h 59659"/>
              <a:gd name="connsiteX4" fmla="*/ 48057 w 62868"/>
              <a:gd name="connsiteY4" fmla="*/ 52465 h 59659"/>
              <a:gd name="connsiteX0" fmla="*/ 0 w 47958"/>
              <a:gd name="connsiteY0" fmla="*/ 64426 h 64426"/>
              <a:gd name="connsiteX1" fmla="*/ 22669 w 47958"/>
              <a:gd name="connsiteY1" fmla="*/ 0 h 64426"/>
              <a:gd name="connsiteX2" fmla="*/ 42007 w 47958"/>
              <a:gd name="connsiteY2" fmla="*/ 3967 h 64426"/>
              <a:gd name="connsiteX3" fmla="*/ 47958 w 47958"/>
              <a:gd name="connsiteY3" fmla="*/ 37191 h 64426"/>
              <a:gd name="connsiteX4" fmla="*/ 33147 w 47958"/>
              <a:gd name="connsiteY4" fmla="*/ 52465 h 64426"/>
              <a:gd name="connsiteX0" fmla="*/ 958 w 25289"/>
              <a:gd name="connsiteY0" fmla="*/ 17329 h 52465"/>
              <a:gd name="connsiteX1" fmla="*/ 0 w 25289"/>
              <a:gd name="connsiteY1" fmla="*/ 0 h 52465"/>
              <a:gd name="connsiteX2" fmla="*/ 19338 w 25289"/>
              <a:gd name="connsiteY2" fmla="*/ 3967 h 52465"/>
              <a:gd name="connsiteX3" fmla="*/ 25289 w 25289"/>
              <a:gd name="connsiteY3" fmla="*/ 37191 h 52465"/>
              <a:gd name="connsiteX4" fmla="*/ 10478 w 25289"/>
              <a:gd name="connsiteY4" fmla="*/ 52465 h 52465"/>
              <a:gd name="connsiteX0" fmla="*/ 958 w 25289"/>
              <a:gd name="connsiteY0" fmla="*/ 17329 h 52465"/>
              <a:gd name="connsiteX1" fmla="*/ 0 w 25289"/>
              <a:gd name="connsiteY1" fmla="*/ 0 h 52465"/>
              <a:gd name="connsiteX2" fmla="*/ 8665 w 25289"/>
              <a:gd name="connsiteY2" fmla="*/ 1994 h 52465"/>
              <a:gd name="connsiteX3" fmla="*/ 25289 w 25289"/>
              <a:gd name="connsiteY3" fmla="*/ 37191 h 52465"/>
              <a:gd name="connsiteX4" fmla="*/ 10478 w 25289"/>
              <a:gd name="connsiteY4" fmla="*/ 52465 h 52465"/>
              <a:gd name="connsiteX0" fmla="*/ 958 w 25289"/>
              <a:gd name="connsiteY0" fmla="*/ 17329 h 52465"/>
              <a:gd name="connsiteX1" fmla="*/ 0 w 25289"/>
              <a:gd name="connsiteY1" fmla="*/ 0 h 52465"/>
              <a:gd name="connsiteX2" fmla="*/ 8665 w 25289"/>
              <a:gd name="connsiteY2" fmla="*/ 1994 h 52465"/>
              <a:gd name="connsiteX3" fmla="*/ 11683 w 25289"/>
              <a:gd name="connsiteY3" fmla="*/ 8392 h 52465"/>
              <a:gd name="connsiteX4" fmla="*/ 25289 w 25289"/>
              <a:gd name="connsiteY4" fmla="*/ 37191 h 52465"/>
              <a:gd name="connsiteX5" fmla="*/ 10478 w 25289"/>
              <a:gd name="connsiteY5" fmla="*/ 52465 h 52465"/>
              <a:gd name="connsiteX0" fmla="*/ 958 w 25289"/>
              <a:gd name="connsiteY0" fmla="*/ 17329 h 52465"/>
              <a:gd name="connsiteX1" fmla="*/ 0 w 25289"/>
              <a:gd name="connsiteY1" fmla="*/ 0 h 52465"/>
              <a:gd name="connsiteX2" fmla="*/ 8665 w 25289"/>
              <a:gd name="connsiteY2" fmla="*/ 1994 h 52465"/>
              <a:gd name="connsiteX3" fmla="*/ 1091 w 25289"/>
              <a:gd name="connsiteY3" fmla="*/ 17351 h 52465"/>
              <a:gd name="connsiteX4" fmla="*/ 25289 w 25289"/>
              <a:gd name="connsiteY4" fmla="*/ 37191 h 52465"/>
              <a:gd name="connsiteX5" fmla="*/ 10478 w 25289"/>
              <a:gd name="connsiteY5" fmla="*/ 52465 h 52465"/>
              <a:gd name="connsiteX0" fmla="*/ 958 w 25289"/>
              <a:gd name="connsiteY0" fmla="*/ 17329 h 52465"/>
              <a:gd name="connsiteX1" fmla="*/ 0 w 25289"/>
              <a:gd name="connsiteY1" fmla="*/ 0 h 52465"/>
              <a:gd name="connsiteX2" fmla="*/ 8665 w 25289"/>
              <a:gd name="connsiteY2" fmla="*/ 1994 h 52465"/>
              <a:gd name="connsiteX3" fmla="*/ 4676 w 25289"/>
              <a:gd name="connsiteY3" fmla="*/ 16611 h 52465"/>
              <a:gd name="connsiteX4" fmla="*/ 25289 w 25289"/>
              <a:gd name="connsiteY4" fmla="*/ 37191 h 52465"/>
              <a:gd name="connsiteX5" fmla="*/ 10478 w 25289"/>
              <a:gd name="connsiteY5" fmla="*/ 52465 h 52465"/>
              <a:gd name="connsiteX0" fmla="*/ 24 w 27532"/>
              <a:gd name="connsiteY0" fmla="*/ 15439 h 52465"/>
              <a:gd name="connsiteX1" fmla="*/ 2243 w 27532"/>
              <a:gd name="connsiteY1" fmla="*/ 0 h 52465"/>
              <a:gd name="connsiteX2" fmla="*/ 10908 w 27532"/>
              <a:gd name="connsiteY2" fmla="*/ 1994 h 52465"/>
              <a:gd name="connsiteX3" fmla="*/ 6919 w 27532"/>
              <a:gd name="connsiteY3" fmla="*/ 16611 h 52465"/>
              <a:gd name="connsiteX4" fmla="*/ 27532 w 27532"/>
              <a:gd name="connsiteY4" fmla="*/ 37191 h 52465"/>
              <a:gd name="connsiteX5" fmla="*/ 12721 w 27532"/>
              <a:gd name="connsiteY5" fmla="*/ 52465 h 52465"/>
              <a:gd name="connsiteX0" fmla="*/ 2 w 27510"/>
              <a:gd name="connsiteY0" fmla="*/ 15439 h 52465"/>
              <a:gd name="connsiteX1" fmla="*/ 2221 w 27510"/>
              <a:gd name="connsiteY1" fmla="*/ 0 h 52465"/>
              <a:gd name="connsiteX2" fmla="*/ 10886 w 27510"/>
              <a:gd name="connsiteY2" fmla="*/ 1994 h 52465"/>
              <a:gd name="connsiteX3" fmla="*/ 6897 w 27510"/>
              <a:gd name="connsiteY3" fmla="*/ 16611 h 52465"/>
              <a:gd name="connsiteX4" fmla="*/ 27510 w 27510"/>
              <a:gd name="connsiteY4" fmla="*/ 37191 h 52465"/>
              <a:gd name="connsiteX5" fmla="*/ 12699 w 27510"/>
              <a:gd name="connsiteY5" fmla="*/ 52465 h 52465"/>
              <a:gd name="connsiteX0" fmla="*/ 2 w 27510"/>
              <a:gd name="connsiteY0" fmla="*/ 15479 h 52505"/>
              <a:gd name="connsiteX1" fmla="*/ 2221 w 27510"/>
              <a:gd name="connsiteY1" fmla="*/ 40 h 52505"/>
              <a:gd name="connsiteX2" fmla="*/ 10886 w 27510"/>
              <a:gd name="connsiteY2" fmla="*/ 2034 h 52505"/>
              <a:gd name="connsiteX3" fmla="*/ 6897 w 27510"/>
              <a:gd name="connsiteY3" fmla="*/ 16651 h 52505"/>
              <a:gd name="connsiteX4" fmla="*/ 27510 w 27510"/>
              <a:gd name="connsiteY4" fmla="*/ 37231 h 52505"/>
              <a:gd name="connsiteX5" fmla="*/ 12699 w 27510"/>
              <a:gd name="connsiteY5" fmla="*/ 52505 h 52505"/>
              <a:gd name="connsiteX0" fmla="*/ 2 w 27510"/>
              <a:gd name="connsiteY0" fmla="*/ 15479 h 52505"/>
              <a:gd name="connsiteX1" fmla="*/ 2221 w 27510"/>
              <a:gd name="connsiteY1" fmla="*/ 40 h 52505"/>
              <a:gd name="connsiteX2" fmla="*/ 10886 w 27510"/>
              <a:gd name="connsiteY2" fmla="*/ 2034 h 52505"/>
              <a:gd name="connsiteX3" fmla="*/ 6897 w 27510"/>
              <a:gd name="connsiteY3" fmla="*/ 16651 h 52505"/>
              <a:gd name="connsiteX4" fmla="*/ 27510 w 27510"/>
              <a:gd name="connsiteY4" fmla="*/ 37231 h 52505"/>
              <a:gd name="connsiteX5" fmla="*/ 12699 w 27510"/>
              <a:gd name="connsiteY5" fmla="*/ 52505 h 52505"/>
              <a:gd name="connsiteX0" fmla="*/ 8 w 25724"/>
              <a:gd name="connsiteY0" fmla="*/ 15890 h 52505"/>
              <a:gd name="connsiteX1" fmla="*/ 435 w 25724"/>
              <a:gd name="connsiteY1" fmla="*/ 40 h 52505"/>
              <a:gd name="connsiteX2" fmla="*/ 9100 w 25724"/>
              <a:gd name="connsiteY2" fmla="*/ 2034 h 52505"/>
              <a:gd name="connsiteX3" fmla="*/ 5111 w 25724"/>
              <a:gd name="connsiteY3" fmla="*/ 16651 h 52505"/>
              <a:gd name="connsiteX4" fmla="*/ 25724 w 25724"/>
              <a:gd name="connsiteY4" fmla="*/ 37231 h 52505"/>
              <a:gd name="connsiteX5" fmla="*/ 10913 w 25724"/>
              <a:gd name="connsiteY5" fmla="*/ 52505 h 52505"/>
              <a:gd name="connsiteX0" fmla="*/ 8 w 25724"/>
              <a:gd name="connsiteY0" fmla="*/ 15890 h 45436"/>
              <a:gd name="connsiteX1" fmla="*/ 435 w 25724"/>
              <a:gd name="connsiteY1" fmla="*/ 40 h 45436"/>
              <a:gd name="connsiteX2" fmla="*/ 9100 w 25724"/>
              <a:gd name="connsiteY2" fmla="*/ 2034 h 45436"/>
              <a:gd name="connsiteX3" fmla="*/ 5111 w 25724"/>
              <a:gd name="connsiteY3" fmla="*/ 16651 h 45436"/>
              <a:gd name="connsiteX4" fmla="*/ 25724 w 25724"/>
              <a:gd name="connsiteY4" fmla="*/ 37231 h 45436"/>
              <a:gd name="connsiteX5" fmla="*/ 19060 w 25724"/>
              <a:gd name="connsiteY5" fmla="*/ 45436 h 45436"/>
              <a:gd name="connsiteX0" fmla="*/ 8 w 25724"/>
              <a:gd name="connsiteY0" fmla="*/ 15890 h 37231"/>
              <a:gd name="connsiteX1" fmla="*/ 435 w 25724"/>
              <a:gd name="connsiteY1" fmla="*/ 40 h 37231"/>
              <a:gd name="connsiteX2" fmla="*/ 9100 w 25724"/>
              <a:gd name="connsiteY2" fmla="*/ 2034 h 37231"/>
              <a:gd name="connsiteX3" fmla="*/ 5111 w 25724"/>
              <a:gd name="connsiteY3" fmla="*/ 16651 h 37231"/>
              <a:gd name="connsiteX4" fmla="*/ 25724 w 25724"/>
              <a:gd name="connsiteY4" fmla="*/ 37231 h 37231"/>
              <a:gd name="connsiteX0" fmla="*/ 8 w 9100"/>
              <a:gd name="connsiteY0" fmla="*/ 15890 h 16651"/>
              <a:gd name="connsiteX1" fmla="*/ 435 w 9100"/>
              <a:gd name="connsiteY1" fmla="*/ 40 h 16651"/>
              <a:gd name="connsiteX2" fmla="*/ 9100 w 9100"/>
              <a:gd name="connsiteY2" fmla="*/ 2034 h 16651"/>
              <a:gd name="connsiteX3" fmla="*/ 5111 w 9100"/>
              <a:gd name="connsiteY3" fmla="*/ 16651 h 16651"/>
              <a:gd name="connsiteX0" fmla="*/ 5173 w 9523"/>
              <a:gd name="connsiteY0" fmla="*/ 9987 h 10000"/>
              <a:gd name="connsiteX1" fmla="*/ 1 w 9523"/>
              <a:gd name="connsiteY1" fmla="*/ 24 h 10000"/>
              <a:gd name="connsiteX2" fmla="*/ 9523 w 9523"/>
              <a:gd name="connsiteY2" fmla="*/ 1222 h 10000"/>
              <a:gd name="connsiteX3" fmla="*/ 5139 w 9523"/>
              <a:gd name="connsiteY3" fmla="*/ 10000 h 10000"/>
              <a:gd name="connsiteX0" fmla="*/ 7311 w 11879"/>
              <a:gd name="connsiteY0" fmla="*/ 9987 h 10000"/>
              <a:gd name="connsiteX1" fmla="*/ 0 w 11879"/>
              <a:gd name="connsiteY1" fmla="*/ 24 h 10000"/>
              <a:gd name="connsiteX2" fmla="*/ 11879 w 11879"/>
              <a:gd name="connsiteY2" fmla="*/ 1222 h 10000"/>
              <a:gd name="connsiteX3" fmla="*/ 7275 w 11879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9" h="10000" extrusionOk="0">
                <a:moveTo>
                  <a:pt x="7311" y="9987"/>
                </a:moveTo>
                <a:cubicBezTo>
                  <a:pt x="7224" y="10171"/>
                  <a:pt x="-8" y="-210"/>
                  <a:pt x="0" y="24"/>
                </a:cubicBezTo>
                <a:cubicBezTo>
                  <a:pt x="137" y="-169"/>
                  <a:pt x="8546" y="822"/>
                  <a:pt x="11879" y="1222"/>
                </a:cubicBezTo>
                <a:lnTo>
                  <a:pt x="7275" y="10000"/>
                </a:lnTo>
              </a:path>
            </a:pathLst>
          </a:custGeom>
          <a:noFill/>
          <a:ln w="50800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001" dirty="0"/>
          </a:p>
        </p:txBody>
      </p:sp>
      <p:cxnSp>
        <p:nvCxnSpPr>
          <p:cNvPr id="12" name="Google Shape;444;p26">
            <a:extLst>
              <a:ext uri="{FF2B5EF4-FFF2-40B4-BE49-F238E27FC236}">
                <a16:creationId xmlns:a16="http://schemas.microsoft.com/office/drawing/2014/main" id="{3B117050-3D8F-2D08-A2A2-8221F15873D0}"/>
              </a:ext>
            </a:extLst>
          </p:cNvPr>
          <p:cNvCxnSpPr>
            <a:cxnSpLocks/>
          </p:cNvCxnSpPr>
          <p:nvPr/>
        </p:nvCxnSpPr>
        <p:spPr>
          <a:xfrm flipV="1">
            <a:off x="10805782" y="3858377"/>
            <a:ext cx="3551931" cy="829799"/>
          </a:xfrm>
          <a:prstGeom prst="straightConnector1">
            <a:avLst/>
          </a:prstGeom>
          <a:noFill/>
          <a:ln w="50800" cap="flat" cmpd="sng">
            <a:solidFill>
              <a:schemeClr val="bg2"/>
            </a:solidFill>
            <a:prstDash val="solid"/>
            <a:round/>
            <a:headEnd type="none" w="med" len="med"/>
            <a:tailEnd type="triangle" w="lg" len="lg"/>
          </a:ln>
          <a:effectLst>
            <a:glow rad="63500">
              <a:schemeClr val="accent6">
                <a:satMod val="175000"/>
                <a:alpha val="38000"/>
              </a:schemeClr>
            </a:glow>
          </a:effectLst>
        </p:spPr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31350B9-772A-8FB9-C1BE-E5138D5E8645}"/>
              </a:ext>
            </a:extLst>
          </p:cNvPr>
          <p:cNvSpPr/>
          <p:nvPr/>
        </p:nvSpPr>
        <p:spPr>
          <a:xfrm rot="18127779">
            <a:off x="12056803" y="4288890"/>
            <a:ext cx="154709" cy="15470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FBF4914-A26B-C66B-0300-DD8AE6E7BC07}"/>
              </a:ext>
            </a:extLst>
          </p:cNvPr>
          <p:cNvSpPr/>
          <p:nvPr/>
        </p:nvSpPr>
        <p:spPr>
          <a:xfrm rot="18127779">
            <a:off x="12341196" y="4223910"/>
            <a:ext cx="154709" cy="15470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0E6C4FA-BC63-813C-C4B1-E74FF3D9B20B}"/>
              </a:ext>
            </a:extLst>
          </p:cNvPr>
          <p:cNvSpPr/>
          <p:nvPr/>
        </p:nvSpPr>
        <p:spPr>
          <a:xfrm rot="18127779">
            <a:off x="12625590" y="4158930"/>
            <a:ext cx="154709" cy="15470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7DD520E-7DCD-DB6A-20D2-F262CFDE0459}"/>
              </a:ext>
            </a:extLst>
          </p:cNvPr>
          <p:cNvSpPr/>
          <p:nvPr/>
        </p:nvSpPr>
        <p:spPr>
          <a:xfrm rot="18127779">
            <a:off x="12909984" y="4093950"/>
            <a:ext cx="154709" cy="15470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24630D-D0B2-EC1C-6411-801E781A5064}"/>
              </a:ext>
            </a:extLst>
          </p:cNvPr>
          <p:cNvSpPr/>
          <p:nvPr/>
        </p:nvSpPr>
        <p:spPr>
          <a:xfrm rot="18127779">
            <a:off x="13194377" y="4028970"/>
            <a:ext cx="154709" cy="15470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BA880E9-3FE3-159A-0B28-964C1D4D6ECE}"/>
              </a:ext>
            </a:extLst>
          </p:cNvPr>
          <p:cNvSpPr/>
          <p:nvPr/>
        </p:nvSpPr>
        <p:spPr>
          <a:xfrm rot="18127779">
            <a:off x="13478771" y="3963990"/>
            <a:ext cx="154709" cy="15470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89AFF74-AEB5-8F21-430E-C15FDCBE1B6F}"/>
              </a:ext>
            </a:extLst>
          </p:cNvPr>
          <p:cNvSpPr/>
          <p:nvPr/>
        </p:nvSpPr>
        <p:spPr>
          <a:xfrm rot="18127779">
            <a:off x="13781614" y="3894297"/>
            <a:ext cx="154709" cy="15470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9631A6-6ADF-F680-14BB-127E36FC51FE}"/>
              </a:ext>
            </a:extLst>
          </p:cNvPr>
          <p:cNvSpPr txBox="1"/>
          <p:nvPr/>
        </p:nvSpPr>
        <p:spPr>
          <a:xfrm>
            <a:off x="7685295" y="1827335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V0</a:t>
            </a:r>
            <a:endParaRPr lang="en-001" sz="2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2ADA7C-EF76-466D-2897-DF8F240A5AB1}"/>
              </a:ext>
            </a:extLst>
          </p:cNvPr>
          <p:cNvSpPr txBox="1"/>
          <p:nvPr/>
        </p:nvSpPr>
        <p:spPr>
          <a:xfrm>
            <a:off x="8904497" y="4898906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9548AA-C721-66B6-2325-2C78962C02EB}"/>
              </a:ext>
            </a:extLst>
          </p:cNvPr>
          <p:cNvSpPr txBox="1"/>
          <p:nvPr/>
        </p:nvSpPr>
        <p:spPr>
          <a:xfrm>
            <a:off x="10131330" y="2732022"/>
            <a:ext cx="58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D2C3F79-3319-B00E-3E02-95F2BB5D4082}"/>
              </a:ext>
            </a:extLst>
          </p:cNvPr>
          <p:cNvSpPr txBox="1"/>
          <p:nvPr/>
        </p:nvSpPr>
        <p:spPr>
          <a:xfrm>
            <a:off x="6529826" y="3145354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>
                    <a:alpha val="45000"/>
                  </a:srgbClr>
                </a:solidFill>
              </a:rPr>
              <a:t>V4</a:t>
            </a:r>
            <a:endParaRPr lang="en-001" sz="2400" b="1" dirty="0">
              <a:solidFill>
                <a:srgbClr val="000000">
                  <a:alpha val="45000"/>
                </a:srgbClr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5F2317-5114-410D-1787-CCB3A74E361C}"/>
              </a:ext>
            </a:extLst>
          </p:cNvPr>
          <p:cNvSpPr txBox="1"/>
          <p:nvPr/>
        </p:nvSpPr>
        <p:spPr>
          <a:xfrm>
            <a:off x="6775301" y="4042443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>
                    <a:alpha val="50000"/>
                  </a:srgbClr>
                </a:solidFill>
              </a:rPr>
              <a:t>V3</a:t>
            </a:r>
            <a:endParaRPr lang="en-001" sz="2400" b="1" dirty="0">
              <a:solidFill>
                <a:srgbClr val="000000">
                  <a:alpha val="50000"/>
                </a:srgb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2604F0-E8E0-20FD-4548-2D5E082AEF19}"/>
              </a:ext>
            </a:extLst>
          </p:cNvPr>
          <p:cNvSpPr txBox="1"/>
          <p:nvPr/>
        </p:nvSpPr>
        <p:spPr>
          <a:xfrm>
            <a:off x="1310816" y="7351590"/>
            <a:ext cx="10597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[5] A. Aman, S. Demirci, and U. 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Güdükbay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, “Compact tetrahedralization based acceleration structures for ray tracing,” J. Vis., vol. 25, no. 5, pp. 1103–1115, Oct 2022.</a:t>
            </a:r>
          </a:p>
          <a:p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[6] A. Aman, S. Demirci, U. 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Güdükbay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, and I. Wald, “Multi-level tetrahedralization-based accelerator for ray-tracing animated scenes,” Comp. Anim. Virt. Worlds, vol. 32, no. 3-4, pp. e2024, 11 pages, 2021.</a:t>
            </a:r>
            <a:endParaRPr lang="en-001" sz="1200" dirty="0">
              <a:solidFill>
                <a:schemeClr val="accent4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768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27" grpId="0" animBg="1"/>
      <p:bldP spid="28" grpId="0" animBg="1"/>
      <p:bldP spid="29" grpId="0" animBg="1"/>
      <p:bldP spid="30" grpId="0" animBg="1"/>
      <p:bldP spid="31" grpId="0" animBg="1"/>
      <p:bldP spid="7" grpId="0" animBg="1"/>
      <p:bldP spid="11" grpId="0" animBg="1"/>
      <p:bldP spid="14" grpId="0" animBg="1"/>
      <p:bldP spid="15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  <p:bldP spid="48" grpId="0"/>
      <p:bldP spid="49" grpId="0"/>
      <p:bldP spid="51" grpId="0"/>
      <p:bldP spid="52" grpId="0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00869-3088-1984-666C-4BE3E31E0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579;p30">
            <a:extLst>
              <a:ext uri="{FF2B5EF4-FFF2-40B4-BE49-F238E27FC236}">
                <a16:creationId xmlns:a16="http://schemas.microsoft.com/office/drawing/2014/main" id="{F2718C25-64F1-989E-16C0-89437C46898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l="20796" r="57278"/>
          <a:stretch>
            <a:fillRect/>
          </a:stretch>
        </p:blipFill>
        <p:spPr>
          <a:xfrm rot="11763529">
            <a:off x="5685822" y="4058793"/>
            <a:ext cx="2955852" cy="2567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79;p30">
            <a:extLst>
              <a:ext uri="{FF2B5EF4-FFF2-40B4-BE49-F238E27FC236}">
                <a16:creationId xmlns:a16="http://schemas.microsoft.com/office/drawing/2014/main" id="{DB2A9793-E973-299F-473F-C05A569876B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rcRect r="78972"/>
          <a:stretch>
            <a:fillRect/>
          </a:stretch>
        </p:blipFill>
        <p:spPr>
          <a:xfrm rot="11763529">
            <a:off x="8482022" y="4038144"/>
            <a:ext cx="2802416" cy="253785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D7853BB-9AB2-A386-7C90-992CD57E1A2F}"/>
              </a:ext>
            </a:extLst>
          </p:cNvPr>
          <p:cNvSpPr txBox="1"/>
          <p:nvPr/>
        </p:nvSpPr>
        <p:spPr>
          <a:xfrm>
            <a:off x="9899827" y="4836460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E36524-C4C1-9084-16A7-EA19E4226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405" y="1384361"/>
            <a:ext cx="6288428" cy="5657222"/>
          </a:xfrm>
        </p:spPr>
        <p:txBody>
          <a:bodyPr/>
          <a:lstStyle/>
          <a:p>
            <a:r>
              <a:rPr lang="en-US" dirty="0"/>
              <a:t>XOR-compression</a:t>
            </a:r>
          </a:p>
          <a:p>
            <a:pPr lvl="1"/>
            <a:r>
              <a:rPr lang="en-US" dirty="0"/>
              <a:t>Exploit shared faces (3-4 vertices)</a:t>
            </a:r>
          </a:p>
          <a:p>
            <a:pPr lvl="1"/>
            <a:r>
              <a:rPr lang="en-US" dirty="0"/>
              <a:t>Exclusive Or (XOR): </a:t>
            </a:r>
            <a:r>
              <a:rPr lang="en-US" dirty="0">
                <a:latin typeface="+mj-lt"/>
              </a:rPr>
              <a:t>(a ⨁ b ) ⨁ b = a</a:t>
            </a:r>
          </a:p>
          <a:p>
            <a:pPr lvl="1"/>
            <a:r>
              <a:rPr lang="en-US" dirty="0"/>
              <a:t>Use precomputed XOR fields and shared faces to construct the next element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A79DD3-BCFA-7136-100E-C45496B00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21" y="259861"/>
            <a:ext cx="12105320" cy="835409"/>
          </a:xfrm>
        </p:spPr>
        <p:txBody>
          <a:bodyPr>
            <a:normAutofit/>
          </a:bodyPr>
          <a:lstStyle/>
          <a:p>
            <a:r>
              <a:rPr lang="en-US" dirty="0"/>
              <a:t>XOR-compacted Segment Volume Integration</a:t>
            </a:r>
            <a:endParaRPr lang="en-001" dirty="0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F5568261-8655-518E-43B4-55B5689F32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540" r="26028"/>
          <a:stretch>
            <a:fillRect/>
          </a:stretch>
        </p:blipFill>
        <p:spPr>
          <a:xfrm>
            <a:off x="12513125" y="1369094"/>
            <a:ext cx="1991870" cy="1593761"/>
          </a:xfrm>
          <a:prstGeom prst="rect">
            <a:avLst/>
          </a:prstGeom>
        </p:spPr>
      </p:pic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2BA28AA6-3C1C-A222-8565-303125844F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05" r="52251"/>
          <a:stretch>
            <a:fillRect/>
          </a:stretch>
        </p:blipFill>
        <p:spPr>
          <a:xfrm>
            <a:off x="10889634" y="1369095"/>
            <a:ext cx="1623491" cy="159376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B22AA18-0378-4EE5-51B3-F3E3C9B9F2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838" t="38652" r="62705" b="5918"/>
          <a:stretch>
            <a:fillRect/>
          </a:stretch>
        </p:blipFill>
        <p:spPr>
          <a:xfrm>
            <a:off x="1455636" y="4795752"/>
            <a:ext cx="1632886" cy="202780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ABF716A-41E8-7B27-828B-8B73E5F4AF78}"/>
              </a:ext>
            </a:extLst>
          </p:cNvPr>
          <p:cNvSpPr txBox="1"/>
          <p:nvPr/>
        </p:nvSpPr>
        <p:spPr>
          <a:xfrm>
            <a:off x="8884155" y="3629455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V0</a:t>
            </a:r>
            <a:endParaRPr lang="en-001" sz="2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F956AE-F053-A358-4609-D6D8DE4DFB74}"/>
              </a:ext>
            </a:extLst>
          </p:cNvPr>
          <p:cNvSpPr txBox="1"/>
          <p:nvPr/>
        </p:nvSpPr>
        <p:spPr>
          <a:xfrm>
            <a:off x="8062286" y="6869009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5990C9-00F9-0EC7-9B0C-A7239CEFC48C}"/>
              </a:ext>
            </a:extLst>
          </p:cNvPr>
          <p:cNvSpPr txBox="1"/>
          <p:nvPr/>
        </p:nvSpPr>
        <p:spPr>
          <a:xfrm>
            <a:off x="11330190" y="4534142"/>
            <a:ext cx="58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91E195-C40C-BE3D-5681-39AD46025644}"/>
              </a:ext>
            </a:extLst>
          </p:cNvPr>
          <p:cNvSpPr txBox="1"/>
          <p:nvPr/>
        </p:nvSpPr>
        <p:spPr>
          <a:xfrm>
            <a:off x="6658201" y="3700049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V0</a:t>
            </a:r>
            <a:endParaRPr lang="en-001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518B1-0213-4343-F42B-37CE3AEA4B1F}"/>
              </a:ext>
            </a:extLst>
          </p:cNvPr>
          <p:cNvSpPr txBox="1"/>
          <p:nvPr/>
        </p:nvSpPr>
        <p:spPr>
          <a:xfrm>
            <a:off x="7690027" y="5157589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C7F5E2-28C1-CCA6-FADB-44AAC97CFD4E}"/>
              </a:ext>
            </a:extLst>
          </p:cNvPr>
          <p:cNvSpPr txBox="1"/>
          <p:nvPr/>
        </p:nvSpPr>
        <p:spPr>
          <a:xfrm>
            <a:off x="10255757" y="6853426"/>
            <a:ext cx="58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C66D74-5F56-28EA-41B7-ACF7B0920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688" y="4322314"/>
            <a:ext cx="4739438" cy="29152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9D1BAA-F011-315E-D724-9406228A04B6}"/>
              </a:ext>
            </a:extLst>
          </p:cNvPr>
          <p:cNvSpPr txBox="1"/>
          <p:nvPr/>
        </p:nvSpPr>
        <p:spPr>
          <a:xfrm>
            <a:off x="11622615" y="4595697"/>
            <a:ext cx="3049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=VX⨁(V0⨁V1⨁V2)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1FCC0E3-E338-57B9-431B-6DE2AF88418F}"/>
              </a:ext>
            </a:extLst>
          </p:cNvPr>
          <p:cNvSpPr/>
          <p:nvPr/>
        </p:nvSpPr>
        <p:spPr>
          <a:xfrm>
            <a:off x="926360" y="2454729"/>
            <a:ext cx="5551714" cy="508126"/>
          </a:xfrm>
          <a:prstGeom prst="roundRect">
            <a:avLst/>
          </a:prstGeom>
          <a:solidFill>
            <a:srgbClr val="FEC10E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BD6B74-09CF-7334-DF31-EEEA6B96EF97}"/>
              </a:ext>
            </a:extLst>
          </p:cNvPr>
          <p:cNvSpPr txBox="1"/>
          <p:nvPr/>
        </p:nvSpPr>
        <p:spPr>
          <a:xfrm>
            <a:off x="11622615" y="5057362"/>
            <a:ext cx="3049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= (</a:t>
            </a:r>
            <a:r>
              <a:rPr lang="en-US" sz="2400" b="1" strike="sngStrike" dirty="0"/>
              <a:t>V0⨁V1⨁V2</a:t>
            </a:r>
            <a:r>
              <a:rPr lang="en-US" sz="2400" b="1" dirty="0"/>
              <a:t>⨁V3) ⨁(</a:t>
            </a:r>
            <a:r>
              <a:rPr lang="en-US" sz="2400" b="1" strike="sngStrike" dirty="0"/>
              <a:t>V0⨁V1⨁V2</a:t>
            </a:r>
            <a:r>
              <a:rPr lang="en-US" sz="2400" b="1" dirty="0"/>
              <a:t>) = </a:t>
            </a:r>
            <a:r>
              <a:rPr lang="en-US" sz="2400" b="1" dirty="0">
                <a:highlight>
                  <a:srgbClr val="FFFF00"/>
                </a:highlight>
              </a:rPr>
              <a:t>V3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F8BDEE72-F967-28D4-CFFC-3628726177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223731"/>
              </p:ext>
            </p:extLst>
          </p:nvPr>
        </p:nvGraphicFramePr>
        <p:xfrm>
          <a:off x="195942" y="4091120"/>
          <a:ext cx="5752000" cy="29889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150400">
                  <a:extLst>
                    <a:ext uri="{9D8B030D-6E8A-4147-A177-3AD203B41FA5}">
                      <a16:colId xmlns:a16="http://schemas.microsoft.com/office/drawing/2014/main" val="3076049083"/>
                    </a:ext>
                  </a:extLst>
                </a:gridCol>
                <a:gridCol w="1150400">
                  <a:extLst>
                    <a:ext uri="{9D8B030D-6E8A-4147-A177-3AD203B41FA5}">
                      <a16:colId xmlns:a16="http://schemas.microsoft.com/office/drawing/2014/main" val="3072880535"/>
                    </a:ext>
                  </a:extLst>
                </a:gridCol>
                <a:gridCol w="1150400">
                  <a:extLst>
                    <a:ext uri="{9D8B030D-6E8A-4147-A177-3AD203B41FA5}">
                      <a16:colId xmlns:a16="http://schemas.microsoft.com/office/drawing/2014/main" val="3533019590"/>
                    </a:ext>
                  </a:extLst>
                </a:gridCol>
                <a:gridCol w="1150400">
                  <a:extLst>
                    <a:ext uri="{9D8B030D-6E8A-4147-A177-3AD203B41FA5}">
                      <a16:colId xmlns:a16="http://schemas.microsoft.com/office/drawing/2014/main" val="671384863"/>
                    </a:ext>
                  </a:extLst>
                </a:gridCol>
                <a:gridCol w="1150400">
                  <a:extLst>
                    <a:ext uri="{9D8B030D-6E8A-4147-A177-3AD203B41FA5}">
                      <a16:colId xmlns:a16="http://schemas.microsoft.com/office/drawing/2014/main" val="3113232158"/>
                    </a:ext>
                  </a:extLst>
                </a:gridCol>
              </a:tblGrid>
              <a:tr h="298895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6"/>
                          </a:solidFill>
                        </a:rPr>
                        <a:t>Compression</a:t>
                      </a:r>
                      <a:endParaRPr lang="en-001" sz="11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/>
                          </a:solidFill>
                        </a:rPr>
                        <a:t>4x</a:t>
                      </a:r>
                      <a:endParaRPr lang="en-001" sz="12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/>
                          </a:solidFill>
                        </a:rPr>
                        <a:t>1.25x</a:t>
                      </a:r>
                      <a:endParaRPr lang="en-001" sz="12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/>
                          </a:solidFill>
                        </a:rPr>
                        <a:t>1.5x</a:t>
                      </a:r>
                      <a:endParaRPr lang="en-001" sz="12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6"/>
                          </a:solidFill>
                        </a:rPr>
                        <a:t>1x</a:t>
                      </a:r>
                      <a:endParaRPr lang="en-001" sz="12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588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995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ED54E5-49F2-5870-AC67-22C14E9C3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242" y="1515208"/>
            <a:ext cx="9590315" cy="5657222"/>
          </a:xfrm>
        </p:spPr>
        <p:txBody>
          <a:bodyPr/>
          <a:lstStyle/>
          <a:p>
            <a:r>
              <a:rPr lang="en-US" dirty="0"/>
              <a:t>Now for every ray segment we have a </a:t>
            </a:r>
            <a:r>
              <a:rPr lang="tr" i="1" dirty="0"/>
              <a:t>fragment</a:t>
            </a:r>
            <a:r>
              <a:rPr lang="en-US" i="1" dirty="0"/>
              <a:t>  </a:t>
            </a:r>
            <a:r>
              <a:rPr lang="tr" dirty="0"/>
              <a:t>that stores a </a:t>
            </a:r>
            <a:r>
              <a:rPr lang="tr" dirty="0">
                <a:solidFill>
                  <a:srgbClr val="FF0000"/>
                </a:solidFill>
              </a:rPr>
              <a:t>RGBA-Z</a:t>
            </a:r>
            <a:r>
              <a:rPr lang="tr" dirty="0">
                <a:solidFill>
                  <a:schemeClr val="dk1"/>
                </a:solidFill>
              </a:rPr>
              <a:t> </a:t>
            </a:r>
            <a:r>
              <a:rPr lang="tr" dirty="0"/>
              <a:t>value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RGBA= color and transparency information</a:t>
            </a:r>
          </a:p>
          <a:p>
            <a:pPr lvl="1"/>
            <a:r>
              <a:rPr lang="en-US" dirty="0"/>
              <a:t>Z = entry depth of the shell</a:t>
            </a:r>
            <a:br>
              <a:rPr lang="en-US" dirty="0"/>
            </a:br>
            <a:endParaRPr lang="en-US" dirty="0"/>
          </a:p>
          <a:p>
            <a:r>
              <a:rPr lang="en-US" dirty="0"/>
              <a:t>Ranks depth-sort local fragments, exchange pixel tiles via GPU-aware MPI, and composite them in visibility order to produce the final image</a:t>
            </a:r>
          </a:p>
          <a:p>
            <a:r>
              <a:rPr lang="en-US" dirty="0"/>
              <a:t>Wouldn't ICE-T work?</a:t>
            </a:r>
          </a:p>
          <a:p>
            <a:pPr lvl="2"/>
            <a:r>
              <a:rPr lang="en-US" dirty="0"/>
              <a:t>Short answer: No</a:t>
            </a:r>
            <a:endParaRPr lang="en-00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DA4FA4-AD44-3B6D-3EAC-10AEA81D2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Deep-compositing</a:t>
            </a:r>
            <a:endParaRPr lang="en-001" dirty="0"/>
          </a:p>
        </p:txBody>
      </p:sp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4C854242-6690-119B-00DC-23A8807E8B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21" r="26028"/>
          <a:stretch>
            <a:fillRect/>
          </a:stretch>
        </p:blipFill>
        <p:spPr>
          <a:xfrm>
            <a:off x="10896599" y="1369095"/>
            <a:ext cx="1616525" cy="1593761"/>
          </a:xfrm>
          <a:prstGeom prst="rect">
            <a:avLst/>
          </a:prstGeom>
        </p:spPr>
      </p:pic>
      <p:pic>
        <p:nvPicPr>
          <p:cNvPr id="8" name="Picture 7" descr="A diagram of a diagram&#10;&#10;AI-generated content may be incorrect.">
            <a:extLst>
              <a:ext uri="{FF2B5EF4-FFF2-40B4-BE49-F238E27FC236}">
                <a16:creationId xmlns:a16="http://schemas.microsoft.com/office/drawing/2014/main" id="{8B36B932-8744-CE52-EDB1-B8D8646C24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946"/>
          <a:stretch>
            <a:fillRect/>
          </a:stretch>
        </p:blipFill>
        <p:spPr>
          <a:xfrm>
            <a:off x="12513125" y="1369094"/>
            <a:ext cx="1963363" cy="159376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7CD7A0B-47C9-BA92-4D62-BDBC83FF668D}"/>
              </a:ext>
            </a:extLst>
          </p:cNvPr>
          <p:cNvGrpSpPr/>
          <p:nvPr/>
        </p:nvGrpSpPr>
        <p:grpSpPr>
          <a:xfrm>
            <a:off x="4576382" y="4889641"/>
            <a:ext cx="5491907" cy="2430001"/>
            <a:chOff x="764336" y="4051744"/>
            <a:chExt cx="5718287" cy="2430001"/>
          </a:xfrm>
        </p:grpSpPr>
        <p:pic>
          <p:nvPicPr>
            <p:cNvPr id="16" name="Google Shape;658;p32">
              <a:extLst>
                <a:ext uri="{FF2B5EF4-FFF2-40B4-BE49-F238E27FC236}">
                  <a16:creationId xmlns:a16="http://schemas.microsoft.com/office/drawing/2014/main" id="{6F46E755-B08B-AC71-9FCA-5A34B71AD11F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373150" y="4051744"/>
              <a:ext cx="5109473" cy="243000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oogle Shape;427;p26">
              <a:extLst>
                <a:ext uri="{FF2B5EF4-FFF2-40B4-BE49-F238E27FC236}">
                  <a16:creationId xmlns:a16="http://schemas.microsoft.com/office/drawing/2014/main" id="{0D1588BA-1FDD-E8B4-0440-0BCC464B8E67}"/>
                </a:ext>
              </a:extLst>
            </p:cNvPr>
            <p:cNvGrpSpPr/>
            <p:nvPr/>
          </p:nvGrpSpPr>
          <p:grpSpPr>
            <a:xfrm>
              <a:off x="764336" y="4765751"/>
              <a:ext cx="1042443" cy="1119562"/>
              <a:chOff x="796500" y="2740612"/>
              <a:chExt cx="930174" cy="998988"/>
            </a:xfrm>
          </p:grpSpPr>
          <p:sp>
            <p:nvSpPr>
              <p:cNvPr id="24" name="Google Shape;428;p26">
                <a:extLst>
                  <a:ext uri="{FF2B5EF4-FFF2-40B4-BE49-F238E27FC236}">
                    <a16:creationId xmlns:a16="http://schemas.microsoft.com/office/drawing/2014/main" id="{362FE3EA-52B6-21A9-B80C-75CE449E8694}"/>
                  </a:ext>
                </a:extLst>
              </p:cNvPr>
              <p:cNvSpPr/>
              <p:nvPr/>
            </p:nvSpPr>
            <p:spPr>
              <a:xfrm>
                <a:off x="796500" y="3240100"/>
                <a:ext cx="810000" cy="4995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5" name="Google Shape;429;p26">
                <a:extLst>
                  <a:ext uri="{FF2B5EF4-FFF2-40B4-BE49-F238E27FC236}">
                    <a16:creationId xmlns:a16="http://schemas.microsoft.com/office/drawing/2014/main" id="{FF2F9124-F111-DBB1-41DD-B0422356E7D3}"/>
                  </a:ext>
                </a:extLst>
              </p:cNvPr>
              <p:cNvSpPr/>
              <p:nvPr/>
            </p:nvSpPr>
            <p:spPr>
              <a:xfrm rot="10800000" flipH="1">
                <a:off x="796500" y="2740612"/>
                <a:ext cx="810000" cy="499500"/>
              </a:xfrm>
              <a:prstGeom prst="arc">
                <a:avLst>
                  <a:gd name="adj1" fmla="val 16200000"/>
                  <a:gd name="adj2" fmla="val 0"/>
                </a:avLst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6" name="Google Shape;430;p26">
                <a:extLst>
                  <a:ext uri="{FF2B5EF4-FFF2-40B4-BE49-F238E27FC236}">
                    <a16:creationId xmlns:a16="http://schemas.microsoft.com/office/drawing/2014/main" id="{D4A0BDF0-59FB-D5EF-0168-58887B2F9C23}"/>
                  </a:ext>
                </a:extLst>
              </p:cNvPr>
              <p:cNvSpPr/>
              <p:nvPr/>
            </p:nvSpPr>
            <p:spPr>
              <a:xfrm rot="2559478">
                <a:off x="1147430" y="2990324"/>
                <a:ext cx="472388" cy="499553"/>
              </a:xfrm>
              <a:prstGeom prst="arc">
                <a:avLst>
                  <a:gd name="adj1" fmla="val 16404985"/>
                  <a:gd name="adj2" fmla="val 0"/>
                </a:avLst>
              </a:pr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</p:grpSp>
        <p:sp>
          <p:nvSpPr>
            <p:cNvPr id="27" name="Google Shape;432;p26">
              <a:extLst>
                <a:ext uri="{FF2B5EF4-FFF2-40B4-BE49-F238E27FC236}">
                  <a16:creationId xmlns:a16="http://schemas.microsoft.com/office/drawing/2014/main" id="{1F26EDBE-FBE6-0B77-B3A3-D122C75EB646}"/>
                </a:ext>
              </a:extLst>
            </p:cNvPr>
            <p:cNvSpPr txBox="1"/>
            <p:nvPr/>
          </p:nvSpPr>
          <p:spPr>
            <a:xfrm>
              <a:off x="820987" y="5408326"/>
              <a:ext cx="1202673" cy="4308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tr" sz="1600" dirty="0">
                  <a:solidFill>
                    <a:schemeClr val="dk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Roboto Condensed"/>
                </a:rPr>
                <a:t>Camera</a:t>
              </a:r>
              <a:endParaRPr sz="1600" dirty="0">
                <a:solidFill>
                  <a:schemeClr val="dk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Roboto Condensed"/>
              </a:endParaRPr>
            </a:p>
          </p:txBody>
        </p:sp>
      </p:grpSp>
      <p:pic>
        <p:nvPicPr>
          <p:cNvPr id="29" name="Google Shape;655;p32">
            <a:extLst>
              <a:ext uri="{FF2B5EF4-FFF2-40B4-BE49-F238E27FC236}">
                <a16:creationId xmlns:a16="http://schemas.microsoft.com/office/drawing/2014/main" id="{797CB9A9-B1DE-E60A-CB5C-63AD8F485B5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07363" y="3107759"/>
            <a:ext cx="1679504" cy="167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656;p32">
            <a:extLst>
              <a:ext uri="{FF2B5EF4-FFF2-40B4-BE49-F238E27FC236}">
                <a16:creationId xmlns:a16="http://schemas.microsoft.com/office/drawing/2014/main" id="{8C6F2264-EB8C-A52F-2362-E74ADFE9662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414081" y="3107759"/>
            <a:ext cx="1679503" cy="167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657;p32">
            <a:extLst>
              <a:ext uri="{FF2B5EF4-FFF2-40B4-BE49-F238E27FC236}">
                <a16:creationId xmlns:a16="http://schemas.microsoft.com/office/drawing/2014/main" id="{21135EB0-5815-63C4-EBAB-9B2547D42A7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680149" y="4787220"/>
            <a:ext cx="3475639" cy="43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659;p32">
            <a:extLst>
              <a:ext uri="{FF2B5EF4-FFF2-40B4-BE49-F238E27FC236}">
                <a16:creationId xmlns:a16="http://schemas.microsoft.com/office/drawing/2014/main" id="{4E87731C-8715-B926-68F1-AAEDA06A1EC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30861" y="5215100"/>
            <a:ext cx="1983220" cy="198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660;p32">
            <a:extLst>
              <a:ext uri="{FF2B5EF4-FFF2-40B4-BE49-F238E27FC236}">
                <a16:creationId xmlns:a16="http://schemas.microsoft.com/office/drawing/2014/main" id="{C83D9EA9-161D-A79E-E634-23DBE99257F6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414081" y="5215100"/>
            <a:ext cx="1983220" cy="1983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0D42EC-E702-7CC1-321F-A9D506BC86A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4833601" y="1382904"/>
            <a:ext cx="1747158" cy="1747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DC3F1-9CB8-1E6B-CBD0-EFBFA30BFC8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7680216" y="1382904"/>
            <a:ext cx="1747158" cy="17471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254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8AE6D2E-1D8C-6F90-B883-B891C035F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8543" y="1477108"/>
            <a:ext cx="8142514" cy="5657222"/>
          </a:xfrm>
        </p:spPr>
        <p:txBody>
          <a:bodyPr/>
          <a:lstStyle/>
          <a:p>
            <a:r>
              <a:rPr lang="en-US" dirty="0"/>
              <a:t>We achieve 9-15 FPS while scaling up to 88 GPUs</a:t>
            </a:r>
          </a:p>
          <a:p>
            <a:pPr lvl="1"/>
            <a:r>
              <a:rPr lang="en-US" dirty="0"/>
              <a:t>majority of the time is spent on volume integration (compositing scales </a:t>
            </a:r>
            <a:r>
              <a:rPr lang="en-001" dirty="0"/>
              <a:t>≈ </a:t>
            </a:r>
            <a:r>
              <a:rPr lang="en-US" dirty="0"/>
              <a:t>constant)</a:t>
            </a:r>
          </a:p>
          <a:p>
            <a:r>
              <a:rPr lang="en-US" dirty="0"/>
              <a:t>XOR-compaction works best when there are many </a:t>
            </a:r>
            <a:r>
              <a:rPr lang="en-US" dirty="0" err="1"/>
              <a:t>tets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Connectivity is the dominating factor</a:t>
            </a:r>
          </a:p>
          <a:p>
            <a:r>
              <a:rPr lang="en-US" dirty="0"/>
              <a:t>Our deep compositor provides correct visuals with minimal compromise compared to </a:t>
            </a:r>
            <a:r>
              <a:rPr lang="en-US" dirty="0" err="1"/>
              <a:t>IceT</a:t>
            </a:r>
            <a:endParaRPr lang="en-US" dirty="0"/>
          </a:p>
          <a:p>
            <a:endParaRPr lang="en-US" dirty="0"/>
          </a:p>
          <a:p>
            <a:endParaRPr lang="en-00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463496-83BB-660A-B68F-AC230B9A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  <a:endParaRPr lang="en-00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8F73B8-F039-FB49-AA69-25048A04FA9E}"/>
              </a:ext>
            </a:extLst>
          </p:cNvPr>
          <p:cNvGrpSpPr/>
          <p:nvPr/>
        </p:nvGrpSpPr>
        <p:grpSpPr>
          <a:xfrm>
            <a:off x="8888186" y="3130062"/>
            <a:ext cx="5693229" cy="2134961"/>
            <a:chOff x="8888186" y="3130062"/>
            <a:chExt cx="5693229" cy="213496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F00D6B5-4AC3-BC1E-CA3E-8B7828C6F9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4801" y="3130062"/>
              <a:ext cx="2846614" cy="213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47638D1-6CAF-47FA-B424-F16C1C3BC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8186" y="3130062"/>
              <a:ext cx="2846615" cy="213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AutoShape 6">
            <a:extLst>
              <a:ext uri="{FF2B5EF4-FFF2-40B4-BE49-F238E27FC236}">
                <a16:creationId xmlns:a16="http://schemas.microsoft.com/office/drawing/2014/main" id="{6CECA7AA-EA1A-FA70-1B83-3F8CB19D32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001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3B89F0-3919-4014-AFBA-77068805CE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37914" y="1382904"/>
            <a:ext cx="1747158" cy="17471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192DD-1092-9865-CBA5-7F5C5433C8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284529" y="1382904"/>
            <a:ext cx="1747158" cy="17471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AEF824-0850-196C-1AB0-B6AFAFADB222}"/>
              </a:ext>
            </a:extLst>
          </p:cNvPr>
          <p:cNvSpPr/>
          <p:nvPr/>
        </p:nvSpPr>
        <p:spPr>
          <a:xfrm>
            <a:off x="9335399" y="4625956"/>
            <a:ext cx="2309430" cy="397736"/>
          </a:xfrm>
          <a:prstGeom prst="roundRect">
            <a:avLst/>
          </a:prstGeom>
          <a:solidFill>
            <a:srgbClr val="FFE69F">
              <a:alpha val="50196"/>
            </a:srgbClr>
          </a:solidFill>
          <a:ln w="19050">
            <a:solidFill>
              <a:srgbClr val="DA17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CB7C1C-A9C8-4B6F-B821-693581BA46C9}"/>
              </a:ext>
            </a:extLst>
          </p:cNvPr>
          <p:cNvSpPr/>
          <p:nvPr/>
        </p:nvSpPr>
        <p:spPr>
          <a:xfrm>
            <a:off x="12194558" y="4709711"/>
            <a:ext cx="2254064" cy="313981"/>
          </a:xfrm>
          <a:prstGeom prst="roundRect">
            <a:avLst/>
          </a:prstGeom>
          <a:solidFill>
            <a:srgbClr val="FFE69F">
              <a:alpha val="50196"/>
            </a:srgbClr>
          </a:solidFill>
          <a:ln w="19050">
            <a:solidFill>
              <a:srgbClr val="DA17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5" name="AutoShape 12">
            <a:extLst>
              <a:ext uri="{FF2B5EF4-FFF2-40B4-BE49-F238E27FC236}">
                <a16:creationId xmlns:a16="http://schemas.microsoft.com/office/drawing/2014/main" id="{565FBDE5-CB79-4816-59C2-0A5E2E0340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001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82D7585-925F-D908-A5E1-3CFA4C030AB8}"/>
              </a:ext>
            </a:extLst>
          </p:cNvPr>
          <p:cNvGrpSpPr/>
          <p:nvPr/>
        </p:nvGrpSpPr>
        <p:grpSpPr>
          <a:xfrm>
            <a:off x="8888186" y="3130062"/>
            <a:ext cx="5690505" cy="2134960"/>
            <a:chOff x="8888186" y="3130062"/>
            <a:chExt cx="5690505" cy="2134960"/>
          </a:xfrm>
        </p:grpSpPr>
        <p:pic>
          <p:nvPicPr>
            <p:cNvPr id="1042" name="Picture 18">
              <a:extLst>
                <a:ext uri="{FF2B5EF4-FFF2-40B4-BE49-F238E27FC236}">
                  <a16:creationId xmlns:a16="http://schemas.microsoft.com/office/drawing/2014/main" id="{805D30E5-2A6F-C837-90D5-DFFC9CD0FB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88186" y="3130062"/>
              <a:ext cx="2846613" cy="2134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>
              <a:extLst>
                <a:ext uri="{FF2B5EF4-FFF2-40B4-BE49-F238E27FC236}">
                  <a16:creationId xmlns:a16="http://schemas.microsoft.com/office/drawing/2014/main" id="{4C282B99-CA36-5DFE-FE91-F0035A833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32078" y="3130062"/>
              <a:ext cx="2846613" cy="2134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CFC7D7-D1F7-7DB4-DD9B-1F08EAABBF7A}"/>
              </a:ext>
            </a:extLst>
          </p:cNvPr>
          <p:cNvGrpSpPr/>
          <p:nvPr/>
        </p:nvGrpSpPr>
        <p:grpSpPr>
          <a:xfrm>
            <a:off x="9057988" y="4204661"/>
            <a:ext cx="5390634" cy="703956"/>
            <a:chOff x="9057988" y="4204661"/>
            <a:chExt cx="5390634" cy="703956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794F5A1-8217-5589-155B-CA4FB860008D}"/>
                </a:ext>
              </a:extLst>
            </p:cNvPr>
            <p:cNvSpPr/>
            <p:nvPr/>
          </p:nvSpPr>
          <p:spPr>
            <a:xfrm>
              <a:off x="11914541" y="4231114"/>
              <a:ext cx="2534081" cy="677503"/>
            </a:xfrm>
            <a:prstGeom prst="roundRect">
              <a:avLst/>
            </a:prstGeom>
            <a:solidFill>
              <a:srgbClr val="FFE69F">
                <a:alpha val="50196"/>
              </a:srgbClr>
            </a:solidFill>
            <a:ln w="28575">
              <a:solidFill>
                <a:srgbClr val="DA1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EEF6AE8-63E0-6EDC-3A02-9EFD7F593383}"/>
                </a:ext>
              </a:extLst>
            </p:cNvPr>
            <p:cNvSpPr/>
            <p:nvPr/>
          </p:nvSpPr>
          <p:spPr>
            <a:xfrm>
              <a:off x="9057988" y="4204661"/>
              <a:ext cx="2534081" cy="677503"/>
            </a:xfrm>
            <a:prstGeom prst="roundRect">
              <a:avLst/>
            </a:prstGeom>
            <a:solidFill>
              <a:srgbClr val="FFE69F">
                <a:alpha val="50196"/>
              </a:srgbClr>
            </a:solidFill>
            <a:ln w="28575">
              <a:solidFill>
                <a:srgbClr val="DA1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001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0C4B5B-059E-C1BA-D10C-E03E15C64E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3557" y="3192010"/>
            <a:ext cx="5962544" cy="222741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6BEF09-B621-FD54-4832-30D6312296C7}"/>
              </a:ext>
            </a:extLst>
          </p:cNvPr>
          <p:cNvSpPr txBox="1"/>
          <p:nvPr/>
        </p:nvSpPr>
        <p:spPr>
          <a:xfrm>
            <a:off x="7965323" y="6106823"/>
            <a:ext cx="6613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for just 6.5% performance cost, PSNR: 37.8dB</a:t>
            </a:r>
            <a:r>
              <a:rPr lang="en-US" sz="2000" dirty="0"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en-US" sz="2000" dirty="0">
                <a:highlight>
                  <a:srgbClr val="FFFF00"/>
                </a:highlight>
              </a:rPr>
              <a:t>76.6dB</a:t>
            </a:r>
            <a:endParaRPr lang="en-001" sz="2000" dirty="0">
              <a:highlight>
                <a:srgbClr val="FFFF00"/>
              </a:highlight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645FC17-BFF6-1D7C-6E18-70905AFD1524}"/>
              </a:ext>
            </a:extLst>
          </p:cNvPr>
          <p:cNvSpPr/>
          <p:nvPr/>
        </p:nvSpPr>
        <p:spPr>
          <a:xfrm>
            <a:off x="13516907" y="4980619"/>
            <a:ext cx="590191" cy="284403"/>
          </a:xfrm>
          <a:prstGeom prst="roundRect">
            <a:avLst/>
          </a:prstGeom>
          <a:solidFill>
            <a:srgbClr val="FEC10E">
              <a:alpha val="50196"/>
            </a:srgbClr>
          </a:solidFill>
          <a:ln w="28575">
            <a:solidFill>
              <a:srgbClr val="DA17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3F783CB-66E5-07A3-1D8D-D93661865044}"/>
              </a:ext>
            </a:extLst>
          </p:cNvPr>
          <p:cNvSpPr/>
          <p:nvPr/>
        </p:nvSpPr>
        <p:spPr>
          <a:xfrm>
            <a:off x="9899923" y="4980618"/>
            <a:ext cx="590191" cy="284403"/>
          </a:xfrm>
          <a:prstGeom prst="roundRect">
            <a:avLst/>
          </a:prstGeom>
          <a:solidFill>
            <a:srgbClr val="FEC10E">
              <a:alpha val="50196"/>
            </a:srgbClr>
          </a:solidFill>
          <a:ln w="28575">
            <a:solidFill>
              <a:srgbClr val="DA17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67F1C3C6-3C4D-3619-F686-82FF7FBD6572}"/>
              </a:ext>
            </a:extLst>
          </p:cNvPr>
          <p:cNvCxnSpPr>
            <a:cxnSpLocks/>
          </p:cNvCxnSpPr>
          <p:nvPr/>
        </p:nvCxnSpPr>
        <p:spPr>
          <a:xfrm rot="5400000">
            <a:off x="12578490" y="4645960"/>
            <a:ext cx="841800" cy="2079925"/>
          </a:xfrm>
          <a:prstGeom prst="curvedConnector3">
            <a:avLst>
              <a:gd name="adj1" fmla="val 48037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1">
            <a:extLst>
              <a:ext uri="{FF2B5EF4-FFF2-40B4-BE49-F238E27FC236}">
                <a16:creationId xmlns:a16="http://schemas.microsoft.com/office/drawing/2014/main" id="{8B06B138-ADB0-ECDE-D1F6-CBBA5FACDF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294769" y="4933791"/>
            <a:ext cx="841801" cy="1537059"/>
          </a:xfrm>
          <a:prstGeom prst="curvedConnector3">
            <a:avLst>
              <a:gd name="adj1" fmla="val 50000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8839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26" grpId="0"/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178F532-3C75-F67D-F650-99224F1B83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Scalable, Memory-Efficient Visualization for Non-trivially Distributed Meshes</a:t>
            </a:r>
            <a:endParaRPr lang="cs-CZ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855EE5E-0CF9-3F8B-5BD7-637C8EE9CDE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863600" y="2955949"/>
            <a:ext cx="135381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001" altLang="en-001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Interactive and correct rendering:</a:t>
            </a:r>
            <a:r>
              <a:rPr kumimoji="0" lang="en-001" altLang="en-001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Renders non-convex, mixed-element meshes directly.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001" altLang="en-001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Memory-efficient traversal:</a:t>
            </a:r>
            <a:r>
              <a:rPr kumimoji="0" lang="en-US" altLang="en-001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001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XOR-compaction reduces storage and improves cache </a:t>
            </a:r>
            <a:r>
              <a:rPr lang="en-US" altLang="en-001" sz="2400" dirty="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kumimoji="0" lang="en-US" altLang="en-001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tilization.</a:t>
            </a:r>
            <a:endParaRPr kumimoji="0" lang="en-001" altLang="en-001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001" altLang="en-001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Scalable</a:t>
            </a:r>
            <a:r>
              <a:rPr kumimoji="0" lang="en-US" altLang="en-001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&amp; Correct</a:t>
            </a:r>
            <a:r>
              <a:rPr kumimoji="0" lang="en-001" altLang="en-001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compositing:</a:t>
            </a:r>
            <a:r>
              <a:rPr kumimoji="0" lang="en-001" altLang="en-001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GPU-aware MPI ensures correct depth ordering across nodes.</a:t>
            </a:r>
          </a:p>
        </p:txBody>
      </p:sp>
      <p:pic>
        <p:nvPicPr>
          <p:cNvPr id="3" name="Picture 2" descr="A group of men in clothing&#10;&#10;AI-generated content may be incorrect.">
            <a:extLst>
              <a:ext uri="{FF2B5EF4-FFF2-40B4-BE49-F238E27FC236}">
                <a16:creationId xmlns:a16="http://schemas.microsoft.com/office/drawing/2014/main" id="{D82B305D-19E4-3B94-5BAF-31E4F068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0159" y="4636105"/>
            <a:ext cx="4587764" cy="2580617"/>
          </a:xfrm>
          <a:prstGeom prst="rect">
            <a:avLst/>
          </a:prstGeom>
        </p:spPr>
      </p:pic>
      <p:pic>
        <p:nvPicPr>
          <p:cNvPr id="1026" name="Picture 2" descr="QR Code Image">
            <a:extLst>
              <a:ext uri="{FF2B5EF4-FFF2-40B4-BE49-F238E27FC236}">
                <a16:creationId xmlns:a16="http://schemas.microsoft.com/office/drawing/2014/main" id="{9190D90C-474E-B61A-147F-B4A8FF30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67" y="4618274"/>
            <a:ext cx="2168781" cy="21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863F30-67D5-7B90-E746-BA09B45DFE59}"/>
              </a:ext>
            </a:extLst>
          </p:cNvPr>
          <p:cNvSpPr txBox="1"/>
          <p:nvPr/>
        </p:nvSpPr>
        <p:spPr>
          <a:xfrm>
            <a:off x="5487167" y="6787055"/>
            <a:ext cx="2487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Paper on IEEE</a:t>
            </a:r>
            <a:endParaRPr lang="en-001" sz="2000" dirty="0"/>
          </a:p>
        </p:txBody>
      </p:sp>
      <p:pic>
        <p:nvPicPr>
          <p:cNvPr id="1028" name="Picture 4" descr="QR Code Image">
            <a:extLst>
              <a:ext uri="{FF2B5EF4-FFF2-40B4-BE49-F238E27FC236}">
                <a16:creationId xmlns:a16="http://schemas.microsoft.com/office/drawing/2014/main" id="{0F0AF0F9-A078-59F2-D5BB-8D5DB6D47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663" y="4618273"/>
            <a:ext cx="2168781" cy="216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1FC5B4-952F-601A-7C4C-B45FADC75F08}"/>
              </a:ext>
            </a:extLst>
          </p:cNvPr>
          <p:cNvSpPr txBox="1"/>
          <p:nvPr/>
        </p:nvSpPr>
        <p:spPr>
          <a:xfrm>
            <a:off x="7713663" y="6787055"/>
            <a:ext cx="2487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Preprint</a:t>
            </a:r>
            <a:endParaRPr lang="en-001" sz="2000" dirty="0"/>
          </a:p>
        </p:txBody>
      </p:sp>
    </p:spTree>
    <p:extLst>
      <p:ext uri="{BB962C8B-B14F-4D97-AF65-F5344CB8AC3E}">
        <p14:creationId xmlns:p14="http://schemas.microsoft.com/office/powerpoint/2010/main" val="3379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E63973D-0DFC-1A9E-E069-BC5045388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220" y="896189"/>
            <a:ext cx="12683247" cy="1776674"/>
          </a:xfrm>
        </p:spPr>
        <p:txBody>
          <a:bodyPr/>
          <a:lstStyle/>
          <a:p>
            <a:r>
              <a:rPr lang="en-US" sz="4400" dirty="0"/>
              <a:t>Modern CFD Simulations produce massive distributed data</a:t>
            </a:r>
            <a:endParaRPr lang="cs-CZ" sz="4400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AC66D646-6105-8668-8747-0E34C3A64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220" y="2683730"/>
            <a:ext cx="12683247" cy="1676400"/>
          </a:xfrm>
        </p:spPr>
        <p:txBody>
          <a:bodyPr/>
          <a:lstStyle/>
          <a:p>
            <a:r>
              <a:rPr lang="en-US" sz="3200" dirty="0"/>
              <a:t>Data-parallel methods are required to visualize the results</a:t>
            </a:r>
          </a:p>
        </p:txBody>
      </p:sp>
      <p:pic>
        <p:nvPicPr>
          <p:cNvPr id="7" name="Picture 6" descr="A red and blue smoke coming out of a cylinder&#10;&#10;AI-generated content may be incorrect.">
            <a:extLst>
              <a:ext uri="{FF2B5EF4-FFF2-40B4-BE49-F238E27FC236}">
                <a16:creationId xmlns:a16="http://schemas.microsoft.com/office/drawing/2014/main" id="{97E5DF56-DE69-9EC9-D8DA-7B6D0FDCA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927" y="3855340"/>
            <a:ext cx="2915588" cy="2915588"/>
          </a:xfrm>
          <a:prstGeom prst="rect">
            <a:avLst/>
          </a:prstGeom>
        </p:spPr>
      </p:pic>
      <p:pic>
        <p:nvPicPr>
          <p:cNvPr id="11" name="Picture 10" descr="A close up of a blue object&#10;&#10;AI-generated content may be incorrect.">
            <a:extLst>
              <a:ext uri="{FF2B5EF4-FFF2-40B4-BE49-F238E27FC236}">
                <a16:creationId xmlns:a16="http://schemas.microsoft.com/office/drawing/2014/main" id="{CB04DE98-7E59-BDF4-EAFB-052BDD85F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559" y="3855340"/>
            <a:ext cx="2915589" cy="2915589"/>
          </a:xfrm>
          <a:prstGeom prst="rect">
            <a:avLst/>
          </a:prstGeom>
        </p:spPr>
      </p:pic>
      <p:pic>
        <p:nvPicPr>
          <p:cNvPr id="13" name="Picture 12" descr="A blue smoke coming out of a knife&#10;&#10;AI-generated content may be incorrect.">
            <a:extLst>
              <a:ext uri="{FF2B5EF4-FFF2-40B4-BE49-F238E27FC236}">
                <a16:creationId xmlns:a16="http://schemas.microsoft.com/office/drawing/2014/main" id="{257A6148-3EAE-6C34-F15C-2D006403E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296" y="3859961"/>
            <a:ext cx="2915590" cy="29155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8A2FF8-888E-ECAC-5026-B4DF76903AAC}"/>
              </a:ext>
            </a:extLst>
          </p:cNvPr>
          <p:cNvSpPr txBox="1"/>
          <p:nvPr/>
        </p:nvSpPr>
        <p:spPr>
          <a:xfrm>
            <a:off x="1783830" y="3425255"/>
            <a:ext cx="2271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Airplane</a:t>
            </a:r>
            <a:endParaRPr lang="en-001" u="sng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956864-67C1-4A44-C834-4BA15FABB7D9}"/>
              </a:ext>
            </a:extLst>
          </p:cNvPr>
          <p:cNvSpPr txBox="1"/>
          <p:nvPr/>
        </p:nvSpPr>
        <p:spPr>
          <a:xfrm>
            <a:off x="6205928" y="3417761"/>
            <a:ext cx="2218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lander</a:t>
            </a:r>
            <a:endParaRPr lang="en-001" u="sng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80EDA7-EC27-54A9-6051-724D43EC9427}"/>
              </a:ext>
            </a:extLst>
          </p:cNvPr>
          <p:cNvSpPr txBox="1"/>
          <p:nvPr/>
        </p:nvSpPr>
        <p:spPr>
          <a:xfrm>
            <a:off x="10575558" y="3425255"/>
            <a:ext cx="2323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Huge lander</a:t>
            </a:r>
            <a:endParaRPr lang="en-001" u="sng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2A0B62-1C47-B246-0059-0F4FFA06B1FE}"/>
              </a:ext>
            </a:extLst>
          </p:cNvPr>
          <p:cNvSpPr txBox="1"/>
          <p:nvPr/>
        </p:nvSpPr>
        <p:spPr>
          <a:xfrm>
            <a:off x="1836296" y="6985416"/>
            <a:ext cx="2218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253M vertices</a:t>
            </a:r>
            <a:b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 Partitions</a:t>
            </a:r>
          </a:p>
          <a:p>
            <a: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GB</a:t>
            </a:r>
            <a:endParaRPr lang="en-001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D75F21-6284-4C1C-3865-03A9D2203410}"/>
              </a:ext>
            </a:extLst>
          </p:cNvPr>
          <p:cNvSpPr txBox="1"/>
          <p:nvPr/>
        </p:nvSpPr>
        <p:spPr>
          <a:xfrm>
            <a:off x="6205927" y="6985416"/>
            <a:ext cx="2218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145M vertices</a:t>
            </a:r>
            <a:b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72 Partitions</a:t>
            </a:r>
          </a:p>
          <a:p>
            <a: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 GB</a:t>
            </a:r>
            <a:endParaRPr lang="en-001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A63B8C-5D7B-4FF1-3AA5-C2301DA9D709}"/>
              </a:ext>
            </a:extLst>
          </p:cNvPr>
          <p:cNvSpPr txBox="1"/>
          <p:nvPr/>
        </p:nvSpPr>
        <p:spPr>
          <a:xfrm>
            <a:off x="10575558" y="6985416"/>
            <a:ext cx="2218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1.2G vertices</a:t>
            </a:r>
            <a:b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552 Partitions</a:t>
            </a:r>
          </a:p>
          <a:p>
            <a:r>
              <a:rPr lang="en-US" sz="18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112 GB</a:t>
            </a:r>
            <a:endParaRPr lang="en-001" sz="18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8893C0-1BB2-E000-CC4D-30EC6F9535C5}"/>
              </a:ext>
            </a:extLst>
          </p:cNvPr>
          <p:cNvSpPr/>
          <p:nvPr/>
        </p:nvSpPr>
        <p:spPr>
          <a:xfrm>
            <a:off x="10575558" y="7563620"/>
            <a:ext cx="919584" cy="345126"/>
          </a:xfrm>
          <a:prstGeom prst="roundRect">
            <a:avLst/>
          </a:prstGeom>
          <a:solidFill>
            <a:srgbClr val="FFE69F">
              <a:alpha val="50196"/>
            </a:srgbClr>
          </a:solidFill>
          <a:ln w="28575">
            <a:solidFill>
              <a:srgbClr val="DA17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75A4E-BFDF-55F8-DAB6-610D310AAB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36296" y="3859961"/>
            <a:ext cx="2915587" cy="2915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ACF47C-6D41-3A81-B74B-AE97D0C3BCC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205924" y="3855340"/>
            <a:ext cx="2915587" cy="2915587"/>
          </a:xfrm>
          <a:prstGeom prst="rect">
            <a:avLst/>
          </a:prstGeom>
        </p:spPr>
      </p:pic>
      <p:pic>
        <p:nvPicPr>
          <p:cNvPr id="10" name="Picture 9" descr="A round object with a top hat in it&#10;&#10;AI-generated content may be incorrect.">
            <a:extLst>
              <a:ext uri="{FF2B5EF4-FFF2-40B4-BE49-F238E27FC236}">
                <a16:creationId xmlns:a16="http://schemas.microsoft.com/office/drawing/2014/main" id="{72729DFD-28BC-E245-5301-257B0BCAEA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5549" y="3855446"/>
            <a:ext cx="2915587" cy="29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3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93C86-DBBB-E6B9-F990-FA8E7817F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80D973-AB09-49AE-2DFE-52C0F53BD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7108"/>
            <a:ext cx="6342185" cy="565722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DB38EC0-66F4-E9B7-A7D3-9EED22FF0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Volume Rendering</a:t>
            </a:r>
            <a:endParaRPr lang="en-001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D1D7E611-8BE9-0D47-32DB-3B64BB5AF8B4}"/>
              </a:ext>
            </a:extLst>
          </p:cNvPr>
          <p:cNvSpPr/>
          <p:nvPr/>
        </p:nvSpPr>
        <p:spPr>
          <a:xfrm>
            <a:off x="9879873" y="234889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E8FEBCD3-E321-E56E-B5DA-06411475CF63}"/>
              </a:ext>
            </a:extLst>
          </p:cNvPr>
          <p:cNvSpPr/>
          <p:nvPr/>
        </p:nvSpPr>
        <p:spPr>
          <a:xfrm>
            <a:off x="10312143" y="234889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DCE7DA14-36F8-F551-E73E-852F4C54D93F}"/>
              </a:ext>
            </a:extLst>
          </p:cNvPr>
          <p:cNvSpPr/>
          <p:nvPr/>
        </p:nvSpPr>
        <p:spPr>
          <a:xfrm>
            <a:off x="10744413" y="234889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52C40A20-AB49-F9A7-170D-AB9F74B269D0}"/>
              </a:ext>
            </a:extLst>
          </p:cNvPr>
          <p:cNvSpPr/>
          <p:nvPr/>
        </p:nvSpPr>
        <p:spPr>
          <a:xfrm>
            <a:off x="11176683" y="234889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8B90E138-49D1-EDD6-E596-02F8E898748B}"/>
              </a:ext>
            </a:extLst>
          </p:cNvPr>
          <p:cNvSpPr/>
          <p:nvPr/>
        </p:nvSpPr>
        <p:spPr>
          <a:xfrm>
            <a:off x="9745833" y="2490275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8F6340A7-B2B0-EA3F-096B-A27591313A80}"/>
              </a:ext>
            </a:extLst>
          </p:cNvPr>
          <p:cNvSpPr/>
          <p:nvPr/>
        </p:nvSpPr>
        <p:spPr>
          <a:xfrm>
            <a:off x="10178104" y="2490275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477082B9-0549-9E06-20BF-D9FB20CAC527}"/>
              </a:ext>
            </a:extLst>
          </p:cNvPr>
          <p:cNvSpPr/>
          <p:nvPr/>
        </p:nvSpPr>
        <p:spPr>
          <a:xfrm>
            <a:off x="10613057" y="2490275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0E544A75-A1C1-C222-6695-963016D44D78}"/>
              </a:ext>
            </a:extLst>
          </p:cNvPr>
          <p:cNvSpPr/>
          <p:nvPr/>
        </p:nvSpPr>
        <p:spPr>
          <a:xfrm>
            <a:off x="11034310" y="2490275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2733F58C-C4F7-FEE5-E45E-C382B80D98E2}"/>
              </a:ext>
            </a:extLst>
          </p:cNvPr>
          <p:cNvSpPr/>
          <p:nvPr/>
        </p:nvSpPr>
        <p:spPr>
          <a:xfrm>
            <a:off x="9879873" y="1921070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98651BE5-54D4-8ADD-A070-52551C8194C6}"/>
              </a:ext>
            </a:extLst>
          </p:cNvPr>
          <p:cNvSpPr/>
          <p:nvPr/>
        </p:nvSpPr>
        <p:spPr>
          <a:xfrm>
            <a:off x="10312143" y="1921070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C3FDE8D2-95F5-9072-CFDA-3C4E9FD2C57B}"/>
              </a:ext>
            </a:extLst>
          </p:cNvPr>
          <p:cNvSpPr/>
          <p:nvPr/>
        </p:nvSpPr>
        <p:spPr>
          <a:xfrm>
            <a:off x="10744413" y="1921070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43B93D85-BEC8-A9EB-249F-C80D6AE8549F}"/>
              </a:ext>
            </a:extLst>
          </p:cNvPr>
          <p:cNvSpPr/>
          <p:nvPr/>
        </p:nvSpPr>
        <p:spPr>
          <a:xfrm>
            <a:off x="11176683" y="1921070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830C2DBF-3DB7-5936-C8F1-90373C75C4A4}"/>
              </a:ext>
            </a:extLst>
          </p:cNvPr>
          <p:cNvSpPr/>
          <p:nvPr/>
        </p:nvSpPr>
        <p:spPr>
          <a:xfrm>
            <a:off x="9745833" y="2062453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2EBA2157-2EAC-83EB-63A0-81862D7C8B2F}"/>
              </a:ext>
            </a:extLst>
          </p:cNvPr>
          <p:cNvSpPr/>
          <p:nvPr/>
        </p:nvSpPr>
        <p:spPr>
          <a:xfrm>
            <a:off x="10178104" y="2062453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40C5FEB1-CA5C-52E8-28C9-E3CC09905777}"/>
              </a:ext>
            </a:extLst>
          </p:cNvPr>
          <p:cNvSpPr/>
          <p:nvPr/>
        </p:nvSpPr>
        <p:spPr>
          <a:xfrm>
            <a:off x="10613057" y="2062453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4AB166AC-5279-3301-B70C-14AF81141355}"/>
              </a:ext>
            </a:extLst>
          </p:cNvPr>
          <p:cNvSpPr/>
          <p:nvPr/>
        </p:nvSpPr>
        <p:spPr>
          <a:xfrm>
            <a:off x="11039818" y="2062453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E10DAA-38E6-AB1B-CD9A-C995926A1BB1}"/>
              </a:ext>
            </a:extLst>
          </p:cNvPr>
          <p:cNvSpPr txBox="1"/>
          <p:nvPr/>
        </p:nvSpPr>
        <p:spPr>
          <a:xfrm>
            <a:off x="9745833" y="1459405"/>
            <a:ext cx="2009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001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8538A6-555B-645F-37E1-9C827683CEE8}"/>
              </a:ext>
            </a:extLst>
          </p:cNvPr>
          <p:cNvCxnSpPr>
            <a:cxnSpLocks/>
          </p:cNvCxnSpPr>
          <p:nvPr/>
        </p:nvCxnSpPr>
        <p:spPr>
          <a:xfrm flipV="1">
            <a:off x="7975595" y="1977528"/>
            <a:ext cx="2104839" cy="477851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FBF9413-E7F5-A786-4CAE-22668D5407E0}"/>
              </a:ext>
            </a:extLst>
          </p:cNvPr>
          <p:cNvCxnSpPr>
            <a:cxnSpLocks/>
          </p:cNvCxnSpPr>
          <p:nvPr/>
        </p:nvCxnSpPr>
        <p:spPr>
          <a:xfrm flipV="1">
            <a:off x="7975595" y="2418202"/>
            <a:ext cx="2424328" cy="116150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41D1AD6-1037-643C-A967-57982366DB0C}"/>
              </a:ext>
            </a:extLst>
          </p:cNvPr>
          <p:cNvCxnSpPr>
            <a:cxnSpLocks/>
          </p:cNvCxnSpPr>
          <p:nvPr/>
        </p:nvCxnSpPr>
        <p:spPr>
          <a:xfrm>
            <a:off x="7975595" y="2596762"/>
            <a:ext cx="2077297" cy="300674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E4D18C4-DE66-0D79-30E7-A661F921D583}"/>
              </a:ext>
            </a:extLst>
          </p:cNvPr>
          <p:cNvSpPr txBox="1"/>
          <p:nvPr/>
        </p:nvSpPr>
        <p:spPr>
          <a:xfrm>
            <a:off x="7445761" y="2697381"/>
            <a:ext cx="1388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</a:t>
            </a:r>
            <a:endParaRPr lang="en-001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6933099-AFFC-7C22-BDD7-CE1FEA027B8C}"/>
              </a:ext>
            </a:extLst>
          </p:cNvPr>
          <p:cNvSpPr txBox="1"/>
          <p:nvPr/>
        </p:nvSpPr>
        <p:spPr>
          <a:xfrm>
            <a:off x="8539302" y="1767728"/>
            <a:ext cx="749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Rays</a:t>
            </a:r>
            <a:endParaRPr lang="en-001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oogle Shape;427;p26">
            <a:extLst>
              <a:ext uri="{FF2B5EF4-FFF2-40B4-BE49-F238E27FC236}">
                <a16:creationId xmlns:a16="http://schemas.microsoft.com/office/drawing/2014/main" id="{91CBB151-9F0B-867F-DED6-8413E210C32F}"/>
              </a:ext>
            </a:extLst>
          </p:cNvPr>
          <p:cNvGrpSpPr/>
          <p:nvPr/>
        </p:nvGrpSpPr>
        <p:grpSpPr>
          <a:xfrm>
            <a:off x="7236472" y="2083114"/>
            <a:ext cx="833163" cy="905428"/>
            <a:chOff x="796500" y="2740612"/>
            <a:chExt cx="930174" cy="998988"/>
          </a:xfrm>
        </p:grpSpPr>
        <p:sp>
          <p:nvSpPr>
            <p:cNvPr id="3" name="Google Shape;428;p26">
              <a:extLst>
                <a:ext uri="{FF2B5EF4-FFF2-40B4-BE49-F238E27FC236}">
                  <a16:creationId xmlns:a16="http://schemas.microsoft.com/office/drawing/2014/main" id="{5023D932-72C5-9EAD-4241-B0C57B9CB4DF}"/>
                </a:ext>
              </a:extLst>
            </p:cNvPr>
            <p:cNvSpPr/>
            <p:nvPr/>
          </p:nvSpPr>
          <p:spPr>
            <a:xfrm>
              <a:off x="796500" y="3240100"/>
              <a:ext cx="810000" cy="4995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29;p26">
              <a:extLst>
                <a:ext uri="{FF2B5EF4-FFF2-40B4-BE49-F238E27FC236}">
                  <a16:creationId xmlns:a16="http://schemas.microsoft.com/office/drawing/2014/main" id="{9C62CCCD-10EB-3C35-9F3C-EE8E0DAB3774}"/>
                </a:ext>
              </a:extLst>
            </p:cNvPr>
            <p:cNvSpPr/>
            <p:nvPr/>
          </p:nvSpPr>
          <p:spPr>
            <a:xfrm rot="10800000" flipH="1">
              <a:off x="796500" y="2740612"/>
              <a:ext cx="810000" cy="499500"/>
            </a:xfrm>
            <a:prstGeom prst="arc">
              <a:avLst>
                <a:gd name="adj1" fmla="val 16200000"/>
                <a:gd name="adj2" fmla="val 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30;p26">
              <a:extLst>
                <a:ext uri="{FF2B5EF4-FFF2-40B4-BE49-F238E27FC236}">
                  <a16:creationId xmlns:a16="http://schemas.microsoft.com/office/drawing/2014/main" id="{52E67C22-84A9-9C3D-EECE-3526C574A5FC}"/>
                </a:ext>
              </a:extLst>
            </p:cNvPr>
            <p:cNvSpPr/>
            <p:nvPr/>
          </p:nvSpPr>
          <p:spPr>
            <a:xfrm rot="2559478">
              <a:off x="1147430" y="2990324"/>
              <a:ext cx="472388" cy="499553"/>
            </a:xfrm>
            <a:prstGeom prst="arc">
              <a:avLst>
                <a:gd name="adj1" fmla="val 16404985"/>
                <a:gd name="adj2" fmla="val 0"/>
              </a:avLst>
            </a:pr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90744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A7820-E124-A823-9C43-D31BCE616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800FE5-F295-A770-4F6D-56FD56CE0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7108"/>
            <a:ext cx="6342185" cy="5657222"/>
          </a:xfrm>
        </p:spPr>
        <p:txBody>
          <a:bodyPr/>
          <a:lstStyle/>
          <a:p>
            <a:r>
              <a:rPr lang="en-US" dirty="0"/>
              <a:t>Data is partitioned into different compute nodes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FFFFFF"/>
                </a:solidFill>
              </a:rPr>
              <a:t>Trace rays into partitions at each node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FFFFFF"/>
                </a:solidFill>
              </a:rPr>
              <a:t>Sort and composite the results from different nodes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FFFFFF"/>
                </a:solidFill>
              </a:rPr>
              <a:t>Produce the final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056732E-8076-F4AC-8523-72B7FAB0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Volume Rendering</a:t>
            </a:r>
            <a:endParaRPr lang="en-00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D04A643-1653-E42F-967A-1A71BA438B58}"/>
              </a:ext>
            </a:extLst>
          </p:cNvPr>
          <p:cNvSpPr/>
          <p:nvPr/>
        </p:nvSpPr>
        <p:spPr>
          <a:xfrm>
            <a:off x="6926079" y="3894463"/>
            <a:ext cx="2173853" cy="1427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 0</a:t>
            </a:r>
            <a:b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001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69724A2-8E03-2E1F-AA37-6872043F760B}"/>
              </a:ext>
            </a:extLst>
          </p:cNvPr>
          <p:cNvSpPr/>
          <p:nvPr/>
        </p:nvSpPr>
        <p:spPr>
          <a:xfrm>
            <a:off x="9155158" y="3894462"/>
            <a:ext cx="2173853" cy="1427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 1</a:t>
            </a:r>
            <a:b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001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D636587-4377-8E97-7EDA-79D9D8BD980E}"/>
              </a:ext>
            </a:extLst>
          </p:cNvPr>
          <p:cNvSpPr/>
          <p:nvPr/>
        </p:nvSpPr>
        <p:spPr>
          <a:xfrm>
            <a:off x="12078299" y="3894462"/>
            <a:ext cx="2173853" cy="1427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 N</a:t>
            </a:r>
            <a:b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001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0A1CA60E-1F7F-A732-45E5-8787C9605579}"/>
              </a:ext>
            </a:extLst>
          </p:cNvPr>
          <p:cNvSpPr/>
          <p:nvPr/>
        </p:nvSpPr>
        <p:spPr>
          <a:xfrm>
            <a:off x="12880552" y="440709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7923A0E5-3115-0775-8D0E-E188B8EDC06D}"/>
              </a:ext>
            </a:extLst>
          </p:cNvPr>
          <p:cNvSpPr/>
          <p:nvPr/>
        </p:nvSpPr>
        <p:spPr>
          <a:xfrm>
            <a:off x="7723812" y="4448460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DF5A473F-D99D-DB3B-0C88-521D12719A20}"/>
              </a:ext>
            </a:extLst>
          </p:cNvPr>
          <p:cNvSpPr/>
          <p:nvPr/>
        </p:nvSpPr>
        <p:spPr>
          <a:xfrm>
            <a:off x="9957411" y="442407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7EE071-8C39-1F1F-04FD-26197F93A131}"/>
              </a:ext>
            </a:extLst>
          </p:cNvPr>
          <p:cNvSpPr txBox="1"/>
          <p:nvPr/>
        </p:nvSpPr>
        <p:spPr>
          <a:xfrm>
            <a:off x="11285085" y="3894462"/>
            <a:ext cx="644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001" sz="6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51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F1FB4-5A0D-48F8-8653-A72529A98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22">
            <a:extLst>
              <a:ext uri="{FF2B5EF4-FFF2-40B4-BE49-F238E27FC236}">
                <a16:creationId xmlns:a16="http://schemas.microsoft.com/office/drawing/2014/main" id="{30BFB8B6-CCDB-B261-6E22-DF62C0DA23F4}"/>
              </a:ext>
            </a:extLst>
          </p:cNvPr>
          <p:cNvSpPr/>
          <p:nvPr/>
        </p:nvSpPr>
        <p:spPr>
          <a:xfrm flipH="1">
            <a:off x="7538139" y="4224981"/>
            <a:ext cx="1204038" cy="1003443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44928C2B-2BFA-97F0-410A-81B933974C7A}"/>
              </a:ext>
            </a:extLst>
          </p:cNvPr>
          <p:cNvSpPr/>
          <p:nvPr/>
        </p:nvSpPr>
        <p:spPr>
          <a:xfrm flipH="1">
            <a:off x="9618103" y="4224980"/>
            <a:ext cx="1204038" cy="1003443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C2D8769C-70D5-856C-C109-BBC7C78DED76}"/>
              </a:ext>
            </a:extLst>
          </p:cNvPr>
          <p:cNvSpPr/>
          <p:nvPr/>
        </p:nvSpPr>
        <p:spPr>
          <a:xfrm flipH="1">
            <a:off x="12657840" y="4224979"/>
            <a:ext cx="1204038" cy="1003443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307E1E76-893F-291A-B59C-594CAC82DE25}"/>
              </a:ext>
            </a:extLst>
          </p:cNvPr>
          <p:cNvSpPr/>
          <p:nvPr/>
        </p:nvSpPr>
        <p:spPr>
          <a:xfrm>
            <a:off x="7761180" y="4684049"/>
            <a:ext cx="503649" cy="318254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C73DC4B3-3F07-10B2-9CF3-563B94DB0F41}"/>
              </a:ext>
            </a:extLst>
          </p:cNvPr>
          <p:cNvSpPr/>
          <p:nvPr/>
        </p:nvSpPr>
        <p:spPr>
          <a:xfrm>
            <a:off x="9840118" y="4685511"/>
            <a:ext cx="503649" cy="318254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D26D097B-4879-3A1B-1C35-D6CB2714CD11}"/>
              </a:ext>
            </a:extLst>
          </p:cNvPr>
          <p:cNvSpPr/>
          <p:nvPr/>
        </p:nvSpPr>
        <p:spPr>
          <a:xfrm>
            <a:off x="12913400" y="4689485"/>
            <a:ext cx="503649" cy="318254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8E0F6-EA38-A6D2-0E69-E97BC4087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7108"/>
            <a:ext cx="6342185" cy="5657222"/>
          </a:xfrm>
        </p:spPr>
        <p:txBody>
          <a:bodyPr/>
          <a:lstStyle/>
          <a:p>
            <a:r>
              <a:rPr lang="en-US" dirty="0"/>
              <a:t>Data is partitioned into different compute nodes</a:t>
            </a:r>
          </a:p>
          <a:p>
            <a:r>
              <a:rPr lang="en-US" dirty="0"/>
              <a:t>Trace rays into partitions at each node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FFFFFF"/>
                </a:solidFill>
              </a:rPr>
              <a:t>Sort and composite the results from different nodes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FFFFFF"/>
                </a:solidFill>
              </a:rPr>
              <a:t>Produce the final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8A938-5C61-9719-1FE7-911D884A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Volume Rendering</a:t>
            </a:r>
            <a:endParaRPr lang="en-00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B37DE4A-2F15-BF1E-3361-2A69F03FD9C8}"/>
              </a:ext>
            </a:extLst>
          </p:cNvPr>
          <p:cNvSpPr/>
          <p:nvPr/>
        </p:nvSpPr>
        <p:spPr>
          <a:xfrm>
            <a:off x="6926079" y="3894463"/>
            <a:ext cx="2173853" cy="1427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 0</a:t>
            </a:r>
            <a:b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001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729B844-34B3-16B6-769F-49E2C1B2472D}"/>
              </a:ext>
            </a:extLst>
          </p:cNvPr>
          <p:cNvSpPr/>
          <p:nvPr/>
        </p:nvSpPr>
        <p:spPr>
          <a:xfrm>
            <a:off x="9155158" y="3894462"/>
            <a:ext cx="2173853" cy="1427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 1</a:t>
            </a:r>
            <a:b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001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DFC8F90-13F8-2F82-243B-CE45FDA819AB}"/>
              </a:ext>
            </a:extLst>
          </p:cNvPr>
          <p:cNvSpPr/>
          <p:nvPr/>
        </p:nvSpPr>
        <p:spPr>
          <a:xfrm>
            <a:off x="12078299" y="3894462"/>
            <a:ext cx="2173853" cy="1427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 N</a:t>
            </a:r>
            <a:b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001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DC6C1590-ACBC-DDDF-1B5B-423232EEABA9}"/>
              </a:ext>
            </a:extLst>
          </p:cNvPr>
          <p:cNvSpPr/>
          <p:nvPr/>
        </p:nvSpPr>
        <p:spPr>
          <a:xfrm>
            <a:off x="12880552" y="440709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6062DF3-EA67-C091-46A7-25212951AFB2}"/>
              </a:ext>
            </a:extLst>
          </p:cNvPr>
          <p:cNvSpPr/>
          <p:nvPr/>
        </p:nvSpPr>
        <p:spPr>
          <a:xfrm>
            <a:off x="7723812" y="4448460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1D98F837-0E92-1410-B8D8-B026FBF747FA}"/>
              </a:ext>
            </a:extLst>
          </p:cNvPr>
          <p:cNvSpPr/>
          <p:nvPr/>
        </p:nvSpPr>
        <p:spPr>
          <a:xfrm>
            <a:off x="9957411" y="442407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0D694F-0F4B-7272-A44D-736BAD168391}"/>
              </a:ext>
            </a:extLst>
          </p:cNvPr>
          <p:cNvSpPr txBox="1"/>
          <p:nvPr/>
        </p:nvSpPr>
        <p:spPr>
          <a:xfrm>
            <a:off x="11285085" y="3894462"/>
            <a:ext cx="644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001" sz="6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16F9627-37D6-4C0F-E9A5-2EB5F2E67114}"/>
              </a:ext>
            </a:extLst>
          </p:cNvPr>
          <p:cNvGrpSpPr/>
          <p:nvPr/>
        </p:nvGrpSpPr>
        <p:grpSpPr>
          <a:xfrm>
            <a:off x="6965142" y="4305719"/>
            <a:ext cx="1945270" cy="738130"/>
            <a:chOff x="7975595" y="1977528"/>
            <a:chExt cx="2424328" cy="919908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A8D7FDAD-CA8B-DB99-5177-ECE6AF091C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1977528"/>
              <a:ext cx="2104839" cy="47785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CC05D06F-3C70-038D-C3C9-4DA6648C2F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2418202"/>
              <a:ext cx="2424328" cy="11615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A7DCC88D-7C28-E18B-5974-E5ECCEEBA28F}"/>
                </a:ext>
              </a:extLst>
            </p:cNvPr>
            <p:cNvCxnSpPr>
              <a:cxnSpLocks/>
            </p:cNvCxnSpPr>
            <p:nvPr/>
          </p:nvCxnSpPr>
          <p:spPr>
            <a:xfrm>
              <a:off x="7975595" y="2596762"/>
              <a:ext cx="2077297" cy="30067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2DBDE1-2EFA-83BE-35C3-DDAF33543965}"/>
              </a:ext>
            </a:extLst>
          </p:cNvPr>
          <p:cNvGrpSpPr/>
          <p:nvPr/>
        </p:nvGrpSpPr>
        <p:grpSpPr>
          <a:xfrm>
            <a:off x="9247487" y="4305719"/>
            <a:ext cx="1945270" cy="738130"/>
            <a:chOff x="7975595" y="1977528"/>
            <a:chExt cx="2424328" cy="91990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F218372-4AD5-F04A-3C2A-257A655385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1977528"/>
              <a:ext cx="2104839" cy="47785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4531E11-399A-69A2-05B3-7D39C45094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2418202"/>
              <a:ext cx="2424328" cy="11615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5714FB1-E232-7BC5-5B00-29290C532786}"/>
                </a:ext>
              </a:extLst>
            </p:cNvPr>
            <p:cNvCxnSpPr>
              <a:cxnSpLocks/>
            </p:cNvCxnSpPr>
            <p:nvPr/>
          </p:nvCxnSpPr>
          <p:spPr>
            <a:xfrm>
              <a:off x="7975595" y="2596762"/>
              <a:ext cx="2077297" cy="30067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5F50E3C-E650-4951-55C6-1F010C2CE948}"/>
              </a:ext>
            </a:extLst>
          </p:cNvPr>
          <p:cNvGrpSpPr/>
          <p:nvPr/>
        </p:nvGrpSpPr>
        <p:grpSpPr>
          <a:xfrm>
            <a:off x="12192590" y="4290249"/>
            <a:ext cx="1945270" cy="738130"/>
            <a:chOff x="7975595" y="1977528"/>
            <a:chExt cx="2424328" cy="91990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8CD08BD-271B-61F1-5D73-ED87FB022F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1977528"/>
              <a:ext cx="2104839" cy="47785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BBDBB29-9636-334E-13A2-42EB1D6285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2418202"/>
              <a:ext cx="2424328" cy="11615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C8D1967-8664-5897-59A0-4F93E9B38E3A}"/>
                </a:ext>
              </a:extLst>
            </p:cNvPr>
            <p:cNvCxnSpPr>
              <a:cxnSpLocks/>
            </p:cNvCxnSpPr>
            <p:nvPr/>
          </p:nvCxnSpPr>
          <p:spPr>
            <a:xfrm>
              <a:off x="7975595" y="2596762"/>
              <a:ext cx="2077297" cy="30067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05132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CAFE2-0897-2280-6D09-9FACC5869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22">
            <a:extLst>
              <a:ext uri="{FF2B5EF4-FFF2-40B4-BE49-F238E27FC236}">
                <a16:creationId xmlns:a16="http://schemas.microsoft.com/office/drawing/2014/main" id="{0DCF46A5-D425-BCD1-4216-9A07585037A0}"/>
              </a:ext>
            </a:extLst>
          </p:cNvPr>
          <p:cNvSpPr/>
          <p:nvPr/>
        </p:nvSpPr>
        <p:spPr>
          <a:xfrm flipH="1">
            <a:off x="7538139" y="5844450"/>
            <a:ext cx="1204038" cy="1003443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CFAEB625-9332-DEF0-3B45-16F7A624F083}"/>
              </a:ext>
            </a:extLst>
          </p:cNvPr>
          <p:cNvSpPr/>
          <p:nvPr/>
        </p:nvSpPr>
        <p:spPr>
          <a:xfrm flipH="1">
            <a:off x="9618103" y="5844449"/>
            <a:ext cx="1204038" cy="1003443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28A87E8F-5102-5CFA-1298-4BBD50A33BA2}"/>
              </a:ext>
            </a:extLst>
          </p:cNvPr>
          <p:cNvSpPr/>
          <p:nvPr/>
        </p:nvSpPr>
        <p:spPr>
          <a:xfrm flipH="1">
            <a:off x="12657840" y="5844448"/>
            <a:ext cx="1204038" cy="1003443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06A88FBD-2E8A-0634-9758-024D68A0F800}"/>
              </a:ext>
            </a:extLst>
          </p:cNvPr>
          <p:cNvSpPr/>
          <p:nvPr/>
        </p:nvSpPr>
        <p:spPr>
          <a:xfrm>
            <a:off x="7761180" y="5433194"/>
            <a:ext cx="503649" cy="318254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25D5493F-D689-E6A9-D22B-2C50287A4C9B}"/>
              </a:ext>
            </a:extLst>
          </p:cNvPr>
          <p:cNvSpPr/>
          <p:nvPr/>
        </p:nvSpPr>
        <p:spPr>
          <a:xfrm>
            <a:off x="9840118" y="5434656"/>
            <a:ext cx="503649" cy="318254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B8A68A22-3C09-9E58-C073-6C4AAC5C6A08}"/>
              </a:ext>
            </a:extLst>
          </p:cNvPr>
          <p:cNvSpPr/>
          <p:nvPr/>
        </p:nvSpPr>
        <p:spPr>
          <a:xfrm>
            <a:off x="12913400" y="5438630"/>
            <a:ext cx="503649" cy="318254"/>
          </a:xfrm>
          <a:prstGeom prst="down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EBBFF-9C43-6E74-0980-BEEBB21F2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7108"/>
            <a:ext cx="6342185" cy="5657222"/>
          </a:xfrm>
        </p:spPr>
        <p:txBody>
          <a:bodyPr/>
          <a:lstStyle/>
          <a:p>
            <a:r>
              <a:rPr lang="en-US" dirty="0"/>
              <a:t>Data is partitioned into different compute nodes</a:t>
            </a:r>
          </a:p>
          <a:p>
            <a:r>
              <a:rPr lang="en-US" dirty="0"/>
              <a:t>Trace rays into partitions at each node</a:t>
            </a:r>
          </a:p>
          <a:p>
            <a:r>
              <a:rPr lang="en-US" dirty="0"/>
              <a:t>Sort and composite[1] the results from different nodes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FFFFFF"/>
                </a:solidFill>
              </a:rPr>
              <a:t>Produce the final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887CB0-1DCD-7453-6703-E67704B5E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Volume Rendering</a:t>
            </a:r>
            <a:endParaRPr lang="en-00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7D13565-B734-53F2-687D-D1B7D9D27BA9}"/>
              </a:ext>
            </a:extLst>
          </p:cNvPr>
          <p:cNvSpPr/>
          <p:nvPr/>
        </p:nvSpPr>
        <p:spPr>
          <a:xfrm>
            <a:off x="6926079" y="3894463"/>
            <a:ext cx="2173853" cy="1427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 0</a:t>
            </a:r>
            <a:b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001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54080E1-DA08-C5F8-BA8D-F5BA485D000E}"/>
              </a:ext>
            </a:extLst>
          </p:cNvPr>
          <p:cNvSpPr/>
          <p:nvPr/>
        </p:nvSpPr>
        <p:spPr>
          <a:xfrm>
            <a:off x="9155158" y="3894462"/>
            <a:ext cx="2173853" cy="1427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 1</a:t>
            </a:r>
            <a:b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001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D81B05-62C6-AE7D-30FB-92625A36E56D}"/>
              </a:ext>
            </a:extLst>
          </p:cNvPr>
          <p:cNvSpPr/>
          <p:nvPr/>
        </p:nvSpPr>
        <p:spPr>
          <a:xfrm>
            <a:off x="12078299" y="3894462"/>
            <a:ext cx="2173853" cy="14273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Node N</a:t>
            </a:r>
            <a:br>
              <a:rPr lang="en-US" sz="2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2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br>
              <a:rPr lang="en-US" sz="1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001" sz="280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F22D34D0-79F4-7ABC-2018-3710E2595E6E}"/>
              </a:ext>
            </a:extLst>
          </p:cNvPr>
          <p:cNvSpPr/>
          <p:nvPr/>
        </p:nvSpPr>
        <p:spPr>
          <a:xfrm>
            <a:off x="12880552" y="440709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FE834FFA-1CCF-B033-0307-DD532E8F46E3}"/>
              </a:ext>
            </a:extLst>
          </p:cNvPr>
          <p:cNvSpPr/>
          <p:nvPr/>
        </p:nvSpPr>
        <p:spPr>
          <a:xfrm>
            <a:off x="7723812" y="4448460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7F68E2B6-B065-CBF5-9D51-89BD3A2021B3}"/>
              </a:ext>
            </a:extLst>
          </p:cNvPr>
          <p:cNvSpPr/>
          <p:nvPr/>
        </p:nvSpPr>
        <p:spPr>
          <a:xfrm>
            <a:off x="9957411" y="4424072"/>
            <a:ext cx="578386" cy="578386"/>
          </a:xfrm>
          <a:prstGeom prst="cube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AD7D8D-AA78-6261-404B-5B3E901D95FA}"/>
              </a:ext>
            </a:extLst>
          </p:cNvPr>
          <p:cNvSpPr txBox="1"/>
          <p:nvPr/>
        </p:nvSpPr>
        <p:spPr>
          <a:xfrm>
            <a:off x="11285085" y="3894462"/>
            <a:ext cx="6444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001" sz="6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F6D146-CD1C-3539-F7A5-DC1491CAB023}"/>
              </a:ext>
            </a:extLst>
          </p:cNvPr>
          <p:cNvGrpSpPr/>
          <p:nvPr/>
        </p:nvGrpSpPr>
        <p:grpSpPr>
          <a:xfrm>
            <a:off x="6965142" y="4305719"/>
            <a:ext cx="1945270" cy="738130"/>
            <a:chOff x="7975595" y="1977528"/>
            <a:chExt cx="2424328" cy="919908"/>
          </a:xfrm>
        </p:grpSpPr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CE2072C8-B110-24C4-69B3-B5C974D6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1977528"/>
              <a:ext cx="2104839" cy="47785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79B4E486-64B5-58D2-A660-7CF3864F64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2418202"/>
              <a:ext cx="2424328" cy="11615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526C5EAD-BC84-7029-2777-2F7F1D2C898E}"/>
                </a:ext>
              </a:extLst>
            </p:cNvPr>
            <p:cNvCxnSpPr>
              <a:cxnSpLocks/>
            </p:cNvCxnSpPr>
            <p:nvPr/>
          </p:nvCxnSpPr>
          <p:spPr>
            <a:xfrm>
              <a:off x="7975595" y="2596762"/>
              <a:ext cx="2077297" cy="30067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5721F2-6B2C-2F00-F7FA-40BFF8F4A6A4}"/>
              </a:ext>
            </a:extLst>
          </p:cNvPr>
          <p:cNvGrpSpPr/>
          <p:nvPr/>
        </p:nvGrpSpPr>
        <p:grpSpPr>
          <a:xfrm>
            <a:off x="9247487" y="4305719"/>
            <a:ext cx="1945270" cy="738130"/>
            <a:chOff x="7975595" y="1977528"/>
            <a:chExt cx="2424328" cy="91990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C739D6A-9CA4-BE0D-DCD5-18DDC3C9E63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1977528"/>
              <a:ext cx="2104839" cy="47785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9993EF9-C507-9390-1752-DBDF6B19E2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2418202"/>
              <a:ext cx="2424328" cy="11615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5A49D54-B0BD-9868-73DD-C994E0062A47}"/>
                </a:ext>
              </a:extLst>
            </p:cNvPr>
            <p:cNvCxnSpPr>
              <a:cxnSpLocks/>
            </p:cNvCxnSpPr>
            <p:nvPr/>
          </p:nvCxnSpPr>
          <p:spPr>
            <a:xfrm>
              <a:off x="7975595" y="2596762"/>
              <a:ext cx="2077297" cy="30067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74F1EF-61C9-B12F-D5E1-CC834E5EEFA2}"/>
              </a:ext>
            </a:extLst>
          </p:cNvPr>
          <p:cNvGrpSpPr/>
          <p:nvPr/>
        </p:nvGrpSpPr>
        <p:grpSpPr>
          <a:xfrm>
            <a:off x="12192590" y="4290249"/>
            <a:ext cx="1945270" cy="738130"/>
            <a:chOff x="7975595" y="1977528"/>
            <a:chExt cx="2424328" cy="91990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A74C480-1CF2-BE4D-A7D7-A72EC50EC8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1977528"/>
              <a:ext cx="2104839" cy="477851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EFD519D-A738-E294-8428-3445428413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75595" y="2418202"/>
              <a:ext cx="2424328" cy="116150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9D6308-1EC9-8ED2-BC65-D12D1759767F}"/>
                </a:ext>
              </a:extLst>
            </p:cNvPr>
            <p:cNvCxnSpPr>
              <a:cxnSpLocks/>
            </p:cNvCxnSpPr>
            <p:nvPr/>
          </p:nvCxnSpPr>
          <p:spPr>
            <a:xfrm>
              <a:off x="7975595" y="2596762"/>
              <a:ext cx="2077297" cy="300674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75B37FB-B9FE-E447-DC32-ED9F50E5457D}"/>
              </a:ext>
            </a:extLst>
          </p:cNvPr>
          <p:cNvSpPr txBox="1"/>
          <p:nvPr/>
        </p:nvSpPr>
        <p:spPr>
          <a:xfrm>
            <a:off x="1310816" y="7351590"/>
            <a:ext cx="9455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[1] K. Moreland, “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IceT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Users’ Guide and Reference,” Sandia 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Nat’l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Lab., Tech. Rep., 2011.</a:t>
            </a:r>
            <a:endParaRPr lang="en-001" sz="1200" dirty="0">
              <a:solidFill>
                <a:schemeClr val="accent4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437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75739-3E4C-B1DE-7933-99C4797EC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arallelogram 22">
            <a:extLst>
              <a:ext uri="{FF2B5EF4-FFF2-40B4-BE49-F238E27FC236}">
                <a16:creationId xmlns:a16="http://schemas.microsoft.com/office/drawing/2014/main" id="{281265BF-3D4E-9882-8371-50E88144E0B3}"/>
              </a:ext>
            </a:extLst>
          </p:cNvPr>
          <p:cNvSpPr/>
          <p:nvPr/>
        </p:nvSpPr>
        <p:spPr>
          <a:xfrm flipH="1">
            <a:off x="7468461" y="3409723"/>
            <a:ext cx="1204038" cy="1003443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0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0723A2AA-818E-99F7-EF8C-4961FFB9065E}"/>
              </a:ext>
            </a:extLst>
          </p:cNvPr>
          <p:cNvSpPr/>
          <p:nvPr/>
        </p:nvSpPr>
        <p:spPr>
          <a:xfrm flipH="1">
            <a:off x="9548425" y="3409722"/>
            <a:ext cx="1204038" cy="1003443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FDE7B18A-0984-C784-244A-194D0DA3F0FA}"/>
              </a:ext>
            </a:extLst>
          </p:cNvPr>
          <p:cNvSpPr/>
          <p:nvPr/>
        </p:nvSpPr>
        <p:spPr>
          <a:xfrm flipH="1">
            <a:off x="12588162" y="3409721"/>
            <a:ext cx="1204038" cy="1003443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AC327-3C62-F52C-187A-1944C3772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7108"/>
            <a:ext cx="6342185" cy="5657222"/>
          </a:xfrm>
        </p:spPr>
        <p:txBody>
          <a:bodyPr/>
          <a:lstStyle/>
          <a:p>
            <a:r>
              <a:rPr lang="en-US" dirty="0"/>
              <a:t>Data is partitioned into different compute nodes</a:t>
            </a:r>
          </a:p>
          <a:p>
            <a:r>
              <a:rPr lang="en-US" dirty="0"/>
              <a:t>Trace rays into partitions at each node</a:t>
            </a:r>
          </a:p>
          <a:p>
            <a:r>
              <a:rPr lang="en-US" dirty="0"/>
              <a:t>Sort and composite[1] the results from different nodes</a:t>
            </a:r>
          </a:p>
          <a:p>
            <a:pPr>
              <a:buClr>
                <a:schemeClr val="tx2"/>
              </a:buClr>
            </a:pPr>
            <a:r>
              <a:rPr lang="en-US" dirty="0">
                <a:solidFill>
                  <a:srgbClr val="FFFFFF"/>
                </a:solidFill>
              </a:rPr>
              <a:t>Produce the final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4C996C-3BBF-5AE9-EF7D-7415259E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Volume Rendering</a:t>
            </a:r>
            <a:endParaRPr lang="en-001" dirty="0"/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A9AFBE3B-2E9A-19BD-379E-4357CAA5CC21}"/>
              </a:ext>
            </a:extLst>
          </p:cNvPr>
          <p:cNvSpPr/>
          <p:nvPr/>
        </p:nvSpPr>
        <p:spPr>
          <a:xfrm>
            <a:off x="7853933" y="2673428"/>
            <a:ext cx="2555913" cy="66101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>
              <a:solidFill>
                <a:schemeClr val="tx1"/>
              </a:solidFill>
            </a:endParaRPr>
          </a:p>
        </p:txBody>
      </p:sp>
      <p:sp>
        <p:nvSpPr>
          <p:cNvPr id="24" name="Arrow: Curved Down 23">
            <a:extLst>
              <a:ext uri="{FF2B5EF4-FFF2-40B4-BE49-F238E27FC236}">
                <a16:creationId xmlns:a16="http://schemas.microsoft.com/office/drawing/2014/main" id="{962CD32E-7C63-97D2-A63F-B3CDBC36A3AB}"/>
              </a:ext>
            </a:extLst>
          </p:cNvPr>
          <p:cNvSpPr/>
          <p:nvPr/>
        </p:nvSpPr>
        <p:spPr>
          <a:xfrm>
            <a:off x="9799599" y="2673428"/>
            <a:ext cx="2555913" cy="66101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>
              <a:solidFill>
                <a:schemeClr val="tx1"/>
              </a:solidFill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6C4AE8A5-9349-CFC4-882D-447E80746B25}"/>
              </a:ext>
            </a:extLst>
          </p:cNvPr>
          <p:cNvSpPr/>
          <p:nvPr/>
        </p:nvSpPr>
        <p:spPr>
          <a:xfrm flipH="1">
            <a:off x="11423528" y="2673428"/>
            <a:ext cx="1562560" cy="66101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>
              <a:solidFill>
                <a:schemeClr val="tx1"/>
              </a:solidFill>
            </a:endParaRPr>
          </a:p>
        </p:txBody>
      </p:sp>
      <p:sp>
        <p:nvSpPr>
          <p:cNvPr id="34" name="Arrow: Curved Down 33">
            <a:extLst>
              <a:ext uri="{FF2B5EF4-FFF2-40B4-BE49-F238E27FC236}">
                <a16:creationId xmlns:a16="http://schemas.microsoft.com/office/drawing/2014/main" id="{59DA4448-D0F1-D562-29D8-3B05E1E03DCF}"/>
              </a:ext>
            </a:extLst>
          </p:cNvPr>
          <p:cNvSpPr/>
          <p:nvPr/>
        </p:nvSpPr>
        <p:spPr>
          <a:xfrm flipH="1">
            <a:off x="11020094" y="2673428"/>
            <a:ext cx="1568068" cy="661012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001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5BED6D-8F9E-C4A9-0B40-F3CD4A8D136C}"/>
              </a:ext>
            </a:extLst>
          </p:cNvPr>
          <p:cNvSpPr txBox="1"/>
          <p:nvPr/>
        </p:nvSpPr>
        <p:spPr>
          <a:xfrm>
            <a:off x="1310816" y="7351590"/>
            <a:ext cx="9455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[1] K. Moreland, “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IceT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Users’ Guide and Reference,” Sandia 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Nat’l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Lab., Tech. Rep., 2011.</a:t>
            </a:r>
            <a:endParaRPr lang="en-001" sz="1200" dirty="0">
              <a:solidFill>
                <a:schemeClr val="accent4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85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7853-8C26-45A6-607D-1BA8A949C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arallelogram 25">
            <a:extLst>
              <a:ext uri="{FF2B5EF4-FFF2-40B4-BE49-F238E27FC236}">
                <a16:creationId xmlns:a16="http://schemas.microsoft.com/office/drawing/2014/main" id="{10FDF376-2714-DDA4-D93E-0D2E4E2C16FA}"/>
              </a:ext>
            </a:extLst>
          </p:cNvPr>
          <p:cNvSpPr/>
          <p:nvPr/>
        </p:nvSpPr>
        <p:spPr>
          <a:xfrm flipH="1">
            <a:off x="9471281" y="2368628"/>
            <a:ext cx="2430610" cy="2025666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AD4FE76B-0110-4D32-A201-6216E2507D67}"/>
              </a:ext>
            </a:extLst>
          </p:cNvPr>
          <p:cNvSpPr/>
          <p:nvPr/>
        </p:nvSpPr>
        <p:spPr>
          <a:xfrm flipH="1">
            <a:off x="9471281" y="2368628"/>
            <a:ext cx="2430610" cy="2025666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Img</a:t>
            </a:r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191F72-84E5-FD23-0679-A1F5EA540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7108"/>
            <a:ext cx="6342185" cy="5657222"/>
          </a:xfrm>
        </p:spPr>
        <p:txBody>
          <a:bodyPr/>
          <a:lstStyle/>
          <a:p>
            <a:r>
              <a:rPr lang="en-US" dirty="0"/>
              <a:t>Data is partitioned into different compute nodes</a:t>
            </a:r>
          </a:p>
          <a:p>
            <a:r>
              <a:rPr lang="en-US" dirty="0"/>
              <a:t>Trace rays into partitions at each node</a:t>
            </a:r>
          </a:p>
          <a:p>
            <a:r>
              <a:rPr lang="en-US" dirty="0"/>
              <a:t>Sort and composite</a:t>
            </a:r>
            <a:r>
              <a:rPr lang="tr-TR" dirty="0"/>
              <a:t> </a:t>
            </a:r>
            <a:r>
              <a:rPr lang="en-US" dirty="0"/>
              <a:t>[1] the results from different nodes</a:t>
            </a:r>
          </a:p>
          <a:p>
            <a:r>
              <a:rPr lang="en-US" dirty="0"/>
              <a:t>Produce the final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871466-6C7D-B69B-F8DC-703F2AF52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Data-parallel Volume Rendering</a:t>
            </a:r>
            <a:endParaRPr lang="en-001" dirty="0"/>
          </a:p>
        </p:txBody>
      </p:sp>
      <p:sp>
        <p:nvSpPr>
          <p:cNvPr id="23" name="Parallelogram 22">
            <a:extLst>
              <a:ext uri="{FF2B5EF4-FFF2-40B4-BE49-F238E27FC236}">
                <a16:creationId xmlns:a16="http://schemas.microsoft.com/office/drawing/2014/main" id="{B9F21163-7C62-1952-E7FE-274E9D455E8B}"/>
              </a:ext>
            </a:extLst>
          </p:cNvPr>
          <p:cNvSpPr/>
          <p:nvPr/>
        </p:nvSpPr>
        <p:spPr>
          <a:xfrm flipH="1">
            <a:off x="9471281" y="2368627"/>
            <a:ext cx="2430610" cy="2025666"/>
          </a:xfrm>
          <a:prstGeom prst="parallelogram">
            <a:avLst>
              <a:gd name="adj" fmla="val 32191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image</a:t>
            </a:r>
            <a:endParaRPr lang="en-001" sz="160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5B41C2-0E34-9738-A6E9-30782CAFAAEC}"/>
              </a:ext>
            </a:extLst>
          </p:cNvPr>
          <p:cNvSpPr txBox="1"/>
          <p:nvPr/>
        </p:nvSpPr>
        <p:spPr>
          <a:xfrm>
            <a:off x="1310816" y="7351590"/>
            <a:ext cx="9455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[1] K. Moreland, “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IceT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Users’ Guide and Reference,” Sandia 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Nat’l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Lab., Tech. Rep., 2011.</a:t>
            </a:r>
            <a:endParaRPr lang="en-001" sz="1200" dirty="0">
              <a:solidFill>
                <a:schemeClr val="accent4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48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A1FB7-A70D-1715-1AF3-1234EFA78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5FE1B8-7343-3068-F841-37CACD826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77108"/>
            <a:ext cx="10706081" cy="5657222"/>
          </a:xfrm>
        </p:spPr>
        <p:txBody>
          <a:bodyPr/>
          <a:lstStyle/>
          <a:p>
            <a:r>
              <a:rPr lang="en-US" dirty="0"/>
              <a:t>Example of Fun3D</a:t>
            </a:r>
            <a:r>
              <a:rPr lang="tr-TR" dirty="0"/>
              <a:t> </a:t>
            </a:r>
            <a:r>
              <a:rPr lang="en-US" dirty="0"/>
              <a:t>[2-3]:</a:t>
            </a:r>
          </a:p>
          <a:p>
            <a:pPr lvl="1"/>
            <a:r>
              <a:rPr lang="en-US" dirty="0"/>
              <a:t>Data-parallel</a:t>
            </a:r>
          </a:p>
          <a:p>
            <a:pPr lvl="1"/>
            <a:r>
              <a:rPr lang="en-US" dirty="0"/>
              <a:t>Mixed unstructured mesh</a:t>
            </a:r>
          </a:p>
          <a:p>
            <a:pPr lvl="1"/>
            <a:r>
              <a:rPr lang="en-US" dirty="0"/>
              <a:t>Creates non-convex non-trivial partitions: </a:t>
            </a:r>
            <a:r>
              <a:rPr lang="en-US" i="1" dirty="0"/>
              <a:t>Clusters</a:t>
            </a:r>
            <a:br>
              <a:rPr lang="en-US" i="1" dirty="0"/>
            </a:br>
            <a:endParaRPr lang="en-US" i="1" dirty="0"/>
          </a:p>
          <a:p>
            <a:r>
              <a:rPr lang="en-US" dirty="0"/>
              <a:t>Great for simulation performance, but challenging to render:</a:t>
            </a:r>
          </a:p>
          <a:p>
            <a:pPr lvl="1"/>
            <a:r>
              <a:rPr lang="en-US" sz="2800" dirty="0"/>
              <a:t>Non-convex boundaries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disrupts ray traversals</a:t>
            </a:r>
          </a:p>
          <a:p>
            <a:pPr lvl="1"/>
            <a:r>
              <a:rPr lang="en-US" sz="2800" dirty="0"/>
              <a:t>Interleaved ray paths </a:t>
            </a:r>
            <a:r>
              <a:rPr lang="en-US" sz="2800" dirty="0">
                <a:sym typeface="Wingdings" panose="05000000000000000000" pitchFamily="2" charset="2"/>
              </a:rPr>
              <a:t> complicates compositing</a:t>
            </a:r>
            <a:endParaRPr lang="en-US" sz="2800" dirty="0"/>
          </a:p>
          <a:p>
            <a:pPr lvl="1"/>
            <a:r>
              <a:rPr lang="en-US" sz="2800" dirty="0"/>
              <a:t>Redistribution is impractical </a:t>
            </a:r>
            <a:r>
              <a:rPr lang="en-US" sz="2800" dirty="0">
                <a:sym typeface="Wingdings" panose="05000000000000000000" pitchFamily="2" charset="2"/>
              </a:rPr>
              <a:t> use native distribution</a:t>
            </a:r>
            <a:r>
              <a:rPr lang="en-US" sz="2800" dirty="0"/>
              <a:t>  </a:t>
            </a:r>
          </a:p>
          <a:p>
            <a:pPr lvl="1"/>
            <a:r>
              <a:rPr lang="en-US" sz="2800" dirty="0"/>
              <a:t>Unstructured elements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costly &amp; complicated traversal</a:t>
            </a:r>
            <a:endParaRPr lang="en-001" sz="28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E2EF10F-035D-DE8B-FD29-9E9C54D15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Data-parallel Volume Rendering</a:t>
            </a:r>
            <a:endParaRPr lang="en-00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E1B692-DF45-1FDE-40D2-8FFC7F8081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544281" y="1477108"/>
            <a:ext cx="2915588" cy="2915588"/>
          </a:xfrm>
          <a:prstGeom prst="rect">
            <a:avLst/>
          </a:prstGeom>
        </p:spPr>
      </p:pic>
      <p:pic>
        <p:nvPicPr>
          <p:cNvPr id="2" name="Picture 1" descr="A red and blue smoke coming out of a cylinder&#10;&#10;AI-generated content may be incorrect.">
            <a:extLst>
              <a:ext uri="{FF2B5EF4-FFF2-40B4-BE49-F238E27FC236}">
                <a16:creationId xmlns:a16="http://schemas.microsoft.com/office/drawing/2014/main" id="{38861AC0-6D80-DB0D-32AB-902A631CB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4281" y="1477108"/>
            <a:ext cx="2915588" cy="2915588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DFEE359-FE04-0B71-516C-E19BF57B8A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461149"/>
              </p:ext>
            </p:extLst>
          </p:nvPr>
        </p:nvGraphicFramePr>
        <p:xfrm>
          <a:off x="11740081" y="4392696"/>
          <a:ext cx="2523988" cy="25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5" imgW="1326943" imgH="1326943" progId="Acrobat.Document.DC">
                  <p:embed/>
                </p:oleObj>
              </mc:Choice>
              <mc:Fallback>
                <p:oleObj name="Acrobat Document" r:id="rId5" imgW="1326943" imgH="132694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740081" y="4392696"/>
                        <a:ext cx="2523988" cy="2523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592B5E27-7CD3-E606-4C4A-F3C4209BEC1D}"/>
              </a:ext>
            </a:extLst>
          </p:cNvPr>
          <p:cNvGrpSpPr/>
          <p:nvPr/>
        </p:nvGrpSpPr>
        <p:grpSpPr>
          <a:xfrm>
            <a:off x="5585474" y="2315839"/>
            <a:ext cx="2641138" cy="724774"/>
            <a:chOff x="5585474" y="2315839"/>
            <a:chExt cx="2641138" cy="724774"/>
          </a:xfrm>
        </p:grpSpPr>
        <p:pic>
          <p:nvPicPr>
            <p:cNvPr id="8" name="Picture 7" descr="A yellow and green triangles&#10;&#10;AI-generated content may be incorrect.">
              <a:extLst>
                <a:ext uri="{FF2B5EF4-FFF2-40B4-BE49-F238E27FC236}">
                  <a16:creationId xmlns:a16="http://schemas.microsoft.com/office/drawing/2014/main" id="{C6CA40FD-EB9A-C5F8-2DF5-1519DAB91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80868"/>
            <a:stretch>
              <a:fillRect/>
            </a:stretch>
          </p:blipFill>
          <p:spPr>
            <a:xfrm>
              <a:off x="5585474" y="2400892"/>
              <a:ext cx="663907" cy="639721"/>
            </a:xfrm>
            <a:prstGeom prst="rect">
              <a:avLst/>
            </a:prstGeom>
          </p:spPr>
        </p:pic>
        <p:pic>
          <p:nvPicPr>
            <p:cNvPr id="9" name="Picture 8" descr="A yellow and green triangles&#10;&#10;AI-generated content may be incorrect.">
              <a:extLst>
                <a:ext uri="{FF2B5EF4-FFF2-40B4-BE49-F238E27FC236}">
                  <a16:creationId xmlns:a16="http://schemas.microsoft.com/office/drawing/2014/main" id="{4DC2BFF8-BF10-11AC-FF96-6A2A5A063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27077" r="56016"/>
            <a:stretch>
              <a:fillRect/>
            </a:stretch>
          </p:blipFill>
          <p:spPr>
            <a:xfrm>
              <a:off x="6249381" y="2346529"/>
              <a:ext cx="586694" cy="639721"/>
            </a:xfrm>
            <a:prstGeom prst="rect">
              <a:avLst/>
            </a:prstGeom>
          </p:spPr>
        </p:pic>
        <p:pic>
          <p:nvPicPr>
            <p:cNvPr id="10" name="Picture 9" descr="A yellow and green triangles&#10;&#10;AI-generated content may be incorrect.">
              <a:extLst>
                <a:ext uri="{FF2B5EF4-FFF2-40B4-BE49-F238E27FC236}">
                  <a16:creationId xmlns:a16="http://schemas.microsoft.com/office/drawing/2014/main" id="{31C75DD1-2F36-2065-070C-F974DB24F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52083" r="28574"/>
            <a:stretch>
              <a:fillRect/>
            </a:stretch>
          </p:blipFill>
          <p:spPr>
            <a:xfrm>
              <a:off x="6836075" y="2377218"/>
              <a:ext cx="652420" cy="578342"/>
            </a:xfrm>
            <a:prstGeom prst="rect">
              <a:avLst/>
            </a:prstGeom>
          </p:spPr>
        </p:pic>
        <p:pic>
          <p:nvPicPr>
            <p:cNvPr id="11" name="Picture 10" descr="A yellow and green triangles&#10;&#10;AI-generated content may be incorrect.">
              <a:extLst>
                <a:ext uri="{FF2B5EF4-FFF2-40B4-BE49-F238E27FC236}">
                  <a16:creationId xmlns:a16="http://schemas.microsoft.com/office/drawing/2014/main" id="{0142E24A-B55E-E0BA-4ADC-6CC848117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1199"/>
            <a:stretch>
              <a:fillRect/>
            </a:stretch>
          </p:blipFill>
          <p:spPr>
            <a:xfrm>
              <a:off x="7574192" y="2315839"/>
              <a:ext cx="652420" cy="63972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E0889FD-AF72-C5AD-AFD3-16B808A0CDE7}"/>
              </a:ext>
            </a:extLst>
          </p:cNvPr>
          <p:cNvSpPr txBox="1"/>
          <p:nvPr/>
        </p:nvSpPr>
        <p:spPr>
          <a:xfrm>
            <a:off x="1310816" y="7351590"/>
            <a:ext cx="10597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[2] NASA, “Fun3D 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Manual,”available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at 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  <a:hlinkClick r:id="rId8"/>
              </a:rPr>
              <a:t>https://fun3d.larc.nasa.gov/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, Accessed: 24 March 2022. </a:t>
            </a:r>
            <a:br>
              <a:rPr lang="en-US" sz="1200" dirty="0">
                <a:solidFill>
                  <a:schemeClr val="accent4">
                    <a:lumMod val="85000"/>
                  </a:schemeClr>
                </a:solidFill>
              </a:rPr>
            </a:b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[3] P. J. Moran, “FUN3D 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Retropropulsion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Data Portal - </a:t>
            </a:r>
            <a:r>
              <a:rPr lang="en-US" sz="1200" dirty="0" err="1">
                <a:solidFill>
                  <a:schemeClr val="accent4">
                    <a:lumMod val="85000"/>
                  </a:schemeClr>
                </a:solidFill>
              </a:rPr>
              <a:t>NASA,”Jul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 2020, available at 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  <a:hlinkClick r:id="rId9"/>
              </a:rPr>
              <a:t>https://data.nas.nasa.gov/fun3d/</a:t>
            </a:r>
            <a:r>
              <a:rPr lang="en-US" sz="1200" dirty="0">
                <a:solidFill>
                  <a:schemeClr val="accent4">
                    <a:lumMod val="85000"/>
                  </a:schemeClr>
                </a:solidFill>
              </a:rPr>
              <a:t>, Accessed:27 Nov. 2023.</a:t>
            </a:r>
            <a:endParaRPr lang="en-001" sz="1200" dirty="0">
              <a:solidFill>
                <a:schemeClr val="accent4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753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tion VIS 2025">
  <a:themeElements>
    <a:clrScheme name="Custom 3">
      <a:dk1>
        <a:srgbClr val="1D3160"/>
      </a:dk1>
      <a:lt1>
        <a:srgbClr val="2473B6"/>
      </a:lt1>
      <a:dk2>
        <a:srgbClr val="000000"/>
      </a:dk2>
      <a:lt2>
        <a:srgbClr val="FFFFFF"/>
      </a:lt2>
      <a:accent1>
        <a:srgbClr val="3F647E"/>
      </a:accent1>
      <a:accent2>
        <a:srgbClr val="6EB5EE"/>
      </a:accent2>
      <a:accent3>
        <a:srgbClr val="FEC10E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1691</TotalTime>
  <Words>1038</Words>
  <Application>Microsoft Office PowerPoint</Application>
  <PresentationFormat>Custom</PresentationFormat>
  <Paragraphs>147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Tahoma</vt:lpstr>
      <vt:lpstr>Arial</vt:lpstr>
      <vt:lpstr>presentation VIS 2025</vt:lpstr>
      <vt:lpstr>Acrobat Document</vt:lpstr>
      <vt:lpstr>Visualization of Large Non-Trivially Partitioned Unstructured Data with Native Distribution on High-Performance Computing Systems</vt:lpstr>
      <vt:lpstr>Modern CFD Simulations produce massive distributed data</vt:lpstr>
      <vt:lpstr>Data-parallel Volume Rendering</vt:lpstr>
      <vt:lpstr>Data-parallel Volume Rendering</vt:lpstr>
      <vt:lpstr>Data-parallel Volume Rendering</vt:lpstr>
      <vt:lpstr>Data-parallel Volume Rendering</vt:lpstr>
      <vt:lpstr>Data-parallel Volume Rendering</vt:lpstr>
      <vt:lpstr>Data-parallel Volume Rendering</vt:lpstr>
      <vt:lpstr>Challenges of Data-parallel Volume Rendering</vt:lpstr>
      <vt:lpstr>Contributions</vt:lpstr>
      <vt:lpstr>RT-core accelerated Ray segment Generation</vt:lpstr>
      <vt:lpstr>XOR-compacted Segment Volume Integration</vt:lpstr>
      <vt:lpstr>XOR-compacted Segment Volume Integration</vt:lpstr>
      <vt:lpstr>Deep-compositing</vt:lpstr>
      <vt:lpstr>Results</vt:lpstr>
      <vt:lpstr>Scalable, Memory-Efficient Visualization for Non-trivially Distributed Meshes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Visualization of Large Non-Trivially Partitioned Unstructured Data with Native Distribution on High-Performance Computing Systems</dc:title>
  <dc:creator>Lukas Pevny</dc:creator>
  <cp:lastModifiedBy>gudukbay@cs.bilkent.edu.tr</cp:lastModifiedBy>
  <cp:revision>23</cp:revision>
  <dcterms:modified xsi:type="dcterms:W3CDTF">2025-12-03T08:17:29Z</dcterms:modified>
</cp:coreProperties>
</file>