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3" r:id="rId1"/>
  </p:sldMasterIdLst>
  <p:sldIdLst>
    <p:sldId id="256" r:id="rId2"/>
    <p:sldId id="257" r:id="rId3"/>
    <p:sldId id="260" r:id="rId4"/>
    <p:sldId id="261" r:id="rId5"/>
    <p:sldId id="258" r:id="rId6"/>
    <p:sldId id="259" r:id="rId7"/>
    <p:sldId id="262" r:id="rId8"/>
    <p:sldId id="263" r:id="rId9"/>
    <p:sldId id="264" r:id="rId10"/>
    <p:sldId id="265" r:id="rId11"/>
    <p:sldId id="266" r:id="rId12"/>
    <p:sldId id="287" r:id="rId13"/>
    <p:sldId id="267" r:id="rId14"/>
    <p:sldId id="286"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9" d="100"/>
          <a:sy n="139" d="100"/>
        </p:scale>
        <p:origin x="-15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12/10/12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FEAA7-F5C4-784F-BB51-D4C0126C8973}" type="datetimeFigureOut">
              <a:rPr lang="en-US" smtClean="0"/>
              <a:t>12/10/12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17F47-EAB4-CD4A-88F8-53B2F1EC13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DFEAA7-F5C4-784F-BB51-D4C0126C8973}" type="datetimeFigureOut">
              <a:rPr lang="en-US" smtClean="0"/>
              <a:t>12/10/12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17F47-EAB4-CD4A-88F8-53B2F1EC138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FEAA7-F5C4-784F-BB51-D4C0126C8973}" type="datetimeFigureOut">
              <a:rPr lang="en-US" smtClean="0"/>
              <a:t>12/10/12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17F47-EAB4-CD4A-88F8-53B2F1EC13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DFEAA7-F5C4-784F-BB51-D4C0126C8973}" type="datetimeFigureOut">
              <a:rPr lang="en-US" smtClean="0"/>
              <a:t>12/10/12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17F47-EAB4-CD4A-88F8-53B2F1EC138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DFEAA7-F5C4-784F-BB51-D4C0126C8973}" type="datetimeFigureOut">
              <a:rPr lang="en-US" smtClean="0"/>
              <a:t>12/10/12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17F47-EAB4-CD4A-88F8-53B2F1EC138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DFEAA7-F5C4-784F-BB51-D4C0126C8973}" type="datetimeFigureOut">
              <a:rPr lang="en-US" smtClean="0"/>
              <a:t>12/10/12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17F47-EAB4-CD4A-88F8-53B2F1EC138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FEAA7-F5C4-784F-BB51-D4C0126C8973}" type="datetimeFigureOut">
              <a:rPr lang="en-US" smtClean="0"/>
              <a:t>12/10/12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17F47-EAB4-CD4A-88F8-53B2F1EC13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EAA7-F5C4-784F-BB51-D4C0126C8973}" type="datetimeFigureOut">
              <a:rPr lang="en-US" smtClean="0"/>
              <a:t>12/10/12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17F47-EAB4-CD4A-88F8-53B2F1EC138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EAA7-F5C4-784F-BB51-D4C0126C8973}" type="datetimeFigureOut">
              <a:rPr lang="en-US" smtClean="0"/>
              <a:t>12/10/12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17F47-EAB4-CD4A-88F8-53B2F1EC138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5DFEAA7-F5C4-784F-BB51-D4C0126C8973}" type="datetimeFigureOut">
              <a:rPr lang="en-US" smtClean="0"/>
              <a:t>12/10/12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4017F47-EAB4-CD4A-88F8-53B2F1EC13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pps.facebook.com/newbattles/" TargetMode="Externa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smtClean="0">
                <a:latin typeface="Calibri"/>
                <a:cs typeface="Calibri"/>
              </a:rPr>
              <a:t>analyzing AN ONLINE GAME’s DATA TO EVALUATE ITS SUCCESS</a:t>
            </a:r>
            <a:endParaRPr lang="en-US" sz="4000" dirty="0">
              <a:latin typeface="Calibri"/>
              <a:cs typeface="Calibri"/>
            </a:endParaRPr>
          </a:p>
        </p:txBody>
      </p:sp>
      <p:sp>
        <p:nvSpPr>
          <p:cNvPr id="3" name="Subtitle 2"/>
          <p:cNvSpPr>
            <a:spLocks noGrp="1"/>
          </p:cNvSpPr>
          <p:nvPr>
            <p:ph type="subTitle" idx="1"/>
          </p:nvPr>
        </p:nvSpPr>
        <p:spPr/>
        <p:txBody>
          <a:bodyPr/>
          <a:lstStyle/>
          <a:p>
            <a:r>
              <a:rPr lang="en-US" dirty="0" smtClean="0">
                <a:latin typeface="Calibri"/>
                <a:cs typeface="Calibri"/>
              </a:rPr>
              <a:t>Basri Kahveci</a:t>
            </a:r>
          </a:p>
          <a:p>
            <a:r>
              <a:rPr lang="en-US" sz="2000" dirty="0" smtClean="0">
                <a:latin typeface="Calibri"/>
                <a:cs typeface="Calibri"/>
              </a:rPr>
              <a:t>Software Engineer at Peak Games</a:t>
            </a:r>
          </a:p>
        </p:txBody>
      </p:sp>
      <p:pic>
        <p:nvPicPr>
          <p:cNvPr id="4" name="Picture 3"/>
          <p:cNvPicPr>
            <a:picLocks noChangeAspect="1"/>
          </p:cNvPicPr>
          <p:nvPr/>
        </p:nvPicPr>
        <p:blipFill>
          <a:blip r:embed="rId2"/>
          <a:stretch>
            <a:fillRect/>
          </a:stretch>
        </p:blipFill>
        <p:spPr>
          <a:xfrm>
            <a:off x="3474686" y="4595601"/>
            <a:ext cx="2022949" cy="2022949"/>
          </a:xfrm>
          <a:prstGeom prst="rect">
            <a:avLst/>
          </a:prstGeom>
        </p:spPr>
      </p:pic>
    </p:spTree>
    <p:extLst>
      <p:ext uri="{BB962C8B-B14F-4D97-AF65-F5344CB8AC3E}">
        <p14:creationId xmlns:p14="http://schemas.microsoft.com/office/powerpoint/2010/main" val="11873857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A Brief Description of NEW Battles</a:t>
            </a:r>
            <a:endParaRPr lang="en-US" dirty="0">
              <a:latin typeface="Calibri"/>
              <a:cs typeface="Calibri"/>
            </a:endParaRPr>
          </a:p>
        </p:txBody>
      </p:sp>
      <p:sp>
        <p:nvSpPr>
          <p:cNvPr id="3" name="Content Placeholder 2"/>
          <p:cNvSpPr>
            <a:spLocks noGrp="1"/>
          </p:cNvSpPr>
          <p:nvPr>
            <p:ph idx="1"/>
          </p:nvPr>
        </p:nvSpPr>
        <p:spPr/>
        <p:txBody>
          <a:bodyPr>
            <a:normAutofit lnSpcReduction="10000"/>
          </a:bodyPr>
          <a:lstStyle/>
          <a:p>
            <a:r>
              <a:rPr lang="en-US" sz="2000" dirty="0">
                <a:latin typeface="Calibri"/>
                <a:cs typeface="Calibri"/>
              </a:rPr>
              <a:t>NEW Battles is an online multiplayer strategy game (similar to </a:t>
            </a:r>
            <a:r>
              <a:rPr lang="en-US" sz="2000" dirty="0" err="1">
                <a:latin typeface="Calibri"/>
                <a:cs typeface="Calibri"/>
              </a:rPr>
              <a:t>Travian</a:t>
            </a:r>
            <a:r>
              <a:rPr lang="en-US" sz="2000" dirty="0" smtClean="0">
                <a:latin typeface="Calibri"/>
                <a:cs typeface="Calibri"/>
              </a:rPr>
              <a:t>).</a:t>
            </a:r>
          </a:p>
          <a:p>
            <a:endParaRPr lang="en-US" sz="2000" dirty="0" smtClean="0">
              <a:latin typeface="Calibri"/>
              <a:cs typeface="Calibri"/>
            </a:endParaRPr>
          </a:p>
          <a:p>
            <a:r>
              <a:rPr lang="en-US" sz="2000" dirty="0" smtClean="0">
                <a:latin typeface="Calibri"/>
                <a:cs typeface="Calibri"/>
              </a:rPr>
              <a:t>Players select </a:t>
            </a:r>
            <a:r>
              <a:rPr lang="en-US" sz="2000" dirty="0">
                <a:latin typeface="Calibri"/>
                <a:cs typeface="Calibri"/>
              </a:rPr>
              <a:t>one of the 3 </a:t>
            </a:r>
            <a:r>
              <a:rPr lang="en-US" sz="2000" dirty="0" smtClean="0">
                <a:latin typeface="Calibri"/>
                <a:cs typeface="Calibri"/>
              </a:rPr>
              <a:t>races: </a:t>
            </a:r>
            <a:r>
              <a:rPr lang="en-US" sz="2000" dirty="0">
                <a:latin typeface="Calibri"/>
                <a:cs typeface="Calibri"/>
              </a:rPr>
              <a:t>North, East and </a:t>
            </a:r>
            <a:r>
              <a:rPr lang="en-US" sz="2000" dirty="0" smtClean="0">
                <a:latin typeface="Calibri"/>
                <a:cs typeface="Calibri"/>
              </a:rPr>
              <a:t>West.</a:t>
            </a:r>
          </a:p>
          <a:p>
            <a:endParaRPr lang="en-US" sz="2000" dirty="0" smtClean="0">
              <a:latin typeface="Calibri"/>
              <a:cs typeface="Calibri"/>
            </a:endParaRPr>
          </a:p>
          <a:p>
            <a:r>
              <a:rPr lang="en-US" sz="2000" dirty="0" smtClean="0">
                <a:latin typeface="Calibri"/>
                <a:cs typeface="Calibri"/>
              </a:rPr>
              <a:t>North </a:t>
            </a:r>
            <a:r>
              <a:rPr lang="en-US" sz="2000" dirty="0">
                <a:latin typeface="Calibri"/>
                <a:cs typeface="Calibri"/>
              </a:rPr>
              <a:t>is the offensive race. Its units are good for attacking but disadvantaged in defense. </a:t>
            </a:r>
            <a:endParaRPr lang="en-US" sz="2000" dirty="0" smtClean="0">
              <a:latin typeface="Calibri"/>
              <a:cs typeface="Calibri"/>
            </a:endParaRPr>
          </a:p>
          <a:p>
            <a:endParaRPr lang="en-US" sz="2000" dirty="0" smtClean="0">
              <a:latin typeface="Calibri"/>
              <a:cs typeface="Calibri"/>
            </a:endParaRPr>
          </a:p>
          <a:p>
            <a:r>
              <a:rPr lang="en-US" sz="2000" dirty="0" smtClean="0">
                <a:latin typeface="Calibri"/>
                <a:cs typeface="Calibri"/>
              </a:rPr>
              <a:t>East </a:t>
            </a:r>
            <a:r>
              <a:rPr lang="en-US" sz="2000" dirty="0">
                <a:latin typeface="Calibri"/>
                <a:cs typeface="Calibri"/>
              </a:rPr>
              <a:t>is the defensive race. They are good for defending their towns but weak in attacking enemies. </a:t>
            </a:r>
            <a:endParaRPr lang="en-US" sz="2000" dirty="0" smtClean="0">
              <a:latin typeface="Calibri"/>
              <a:cs typeface="Calibri"/>
            </a:endParaRPr>
          </a:p>
          <a:p>
            <a:endParaRPr lang="en-US" sz="2000" dirty="0" smtClean="0">
              <a:latin typeface="Calibri"/>
              <a:cs typeface="Calibri"/>
            </a:endParaRPr>
          </a:p>
          <a:p>
            <a:r>
              <a:rPr lang="en-US" sz="2000" dirty="0" smtClean="0">
                <a:latin typeface="Calibri"/>
                <a:cs typeface="Calibri"/>
              </a:rPr>
              <a:t>West </a:t>
            </a:r>
            <a:r>
              <a:rPr lang="en-US" sz="2000" dirty="0">
                <a:latin typeface="Calibri"/>
                <a:cs typeface="Calibri"/>
              </a:rPr>
              <a:t>is the balanced race. West’s units are strong but expensive</a:t>
            </a:r>
            <a:r>
              <a:rPr lang="en-US" sz="2000" dirty="0" smtClean="0">
                <a:latin typeface="Calibri"/>
                <a:cs typeface="Calibri"/>
              </a:rPr>
              <a:t>.</a:t>
            </a:r>
          </a:p>
          <a:p>
            <a:endParaRPr lang="en-US" sz="2000" dirty="0" smtClean="0">
              <a:latin typeface="Calibri"/>
              <a:cs typeface="Calibri"/>
            </a:endParaRPr>
          </a:p>
          <a:p>
            <a:r>
              <a:rPr lang="en-US" sz="2000" dirty="0" smtClean="0">
                <a:latin typeface="Calibri"/>
                <a:cs typeface="Calibri"/>
              </a:rPr>
              <a:t>Players </a:t>
            </a:r>
            <a:r>
              <a:rPr lang="en-US" sz="2000" dirty="0">
                <a:latin typeface="Calibri"/>
                <a:cs typeface="Calibri"/>
              </a:rPr>
              <a:t>build towns by constructing buildings and </a:t>
            </a:r>
            <a:r>
              <a:rPr lang="en-US" sz="2000" dirty="0" smtClean="0">
                <a:latin typeface="Calibri"/>
                <a:cs typeface="Calibri"/>
              </a:rPr>
              <a:t>collecting resources. They </a:t>
            </a:r>
            <a:r>
              <a:rPr lang="en-US" sz="2000" dirty="0">
                <a:latin typeface="Calibri"/>
                <a:cs typeface="Calibri"/>
              </a:rPr>
              <a:t>train units and make wars with other players in the game. </a:t>
            </a:r>
          </a:p>
          <a:p>
            <a:endParaRPr lang="en-US" dirty="0">
              <a:latin typeface="Calibri"/>
              <a:cs typeface="Calibri"/>
            </a:endParaRPr>
          </a:p>
        </p:txBody>
      </p:sp>
    </p:spTree>
    <p:extLst>
      <p:ext uri="{BB962C8B-B14F-4D97-AF65-F5344CB8AC3E}">
        <p14:creationId xmlns:p14="http://schemas.microsoft.com/office/powerpoint/2010/main" val="25772439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Game Terminology</a:t>
            </a:r>
            <a:endParaRPr lang="en-US" dirty="0">
              <a:latin typeface="Calibri"/>
              <a:cs typeface="Calibri"/>
            </a:endParaRPr>
          </a:p>
        </p:txBody>
      </p:sp>
      <p:sp>
        <p:nvSpPr>
          <p:cNvPr id="3" name="Content Placeholder 2"/>
          <p:cNvSpPr>
            <a:spLocks noGrp="1"/>
          </p:cNvSpPr>
          <p:nvPr>
            <p:ph idx="1"/>
          </p:nvPr>
        </p:nvSpPr>
        <p:spPr/>
        <p:txBody>
          <a:bodyPr>
            <a:normAutofit fontScale="85000" lnSpcReduction="20000"/>
          </a:bodyPr>
          <a:lstStyle/>
          <a:p>
            <a:r>
              <a:rPr lang="en-US" sz="2100" b="1" dirty="0" smtClean="0">
                <a:latin typeface="Calibri"/>
                <a:cs typeface="Calibri"/>
              </a:rPr>
              <a:t>Quests:</a:t>
            </a:r>
            <a:r>
              <a:rPr lang="en-US" sz="2100" dirty="0" smtClean="0">
                <a:latin typeface="Calibri"/>
                <a:cs typeface="Calibri"/>
              </a:rPr>
              <a:t> Achievements in game. Quests have completion conditions and rewards. Construct foreign affairs, Build second town etc.</a:t>
            </a:r>
          </a:p>
          <a:p>
            <a:r>
              <a:rPr lang="en-US" sz="2100" b="1" dirty="0" smtClean="0">
                <a:latin typeface="Calibri"/>
                <a:cs typeface="Calibri"/>
              </a:rPr>
              <a:t>Tutorials:</a:t>
            </a:r>
            <a:r>
              <a:rPr lang="en-US" sz="2100" dirty="0" smtClean="0">
                <a:latin typeface="Calibri"/>
                <a:cs typeface="Calibri"/>
              </a:rPr>
              <a:t> Visual guides for players to understand </a:t>
            </a:r>
            <a:r>
              <a:rPr lang="en-US" sz="2100" dirty="0">
                <a:latin typeface="Calibri"/>
                <a:cs typeface="Calibri"/>
              </a:rPr>
              <a:t>fundamental elements and functionalities of the game in the beginning days of a </a:t>
            </a:r>
            <a:r>
              <a:rPr lang="en-US" sz="2100" dirty="0" smtClean="0">
                <a:latin typeface="Calibri"/>
                <a:cs typeface="Calibri"/>
              </a:rPr>
              <a:t>player’s game. How </a:t>
            </a:r>
            <a:r>
              <a:rPr lang="en-US" sz="2100" dirty="0">
                <a:latin typeface="Calibri"/>
                <a:cs typeface="Calibri"/>
              </a:rPr>
              <a:t>to use game screens to carry out </a:t>
            </a:r>
            <a:r>
              <a:rPr lang="en-US" sz="2100" dirty="0" smtClean="0">
                <a:latin typeface="Calibri"/>
                <a:cs typeface="Calibri"/>
              </a:rPr>
              <a:t>various </a:t>
            </a:r>
            <a:r>
              <a:rPr lang="en-US" sz="2100" dirty="0">
                <a:latin typeface="Calibri"/>
                <a:cs typeface="Calibri"/>
              </a:rPr>
              <a:t>operations e.g. sending armies, trading with other players, joining to alliances, messaging. </a:t>
            </a:r>
            <a:endParaRPr lang="en-US" sz="2100" dirty="0" smtClean="0">
              <a:latin typeface="Calibri"/>
              <a:cs typeface="Calibri"/>
            </a:endParaRPr>
          </a:p>
          <a:p>
            <a:r>
              <a:rPr lang="en-US" sz="2100" b="1" dirty="0" smtClean="0">
                <a:latin typeface="Calibri"/>
                <a:cs typeface="Calibri"/>
              </a:rPr>
              <a:t>Battles:</a:t>
            </a:r>
            <a:r>
              <a:rPr lang="en-US" sz="2100" dirty="0" smtClean="0">
                <a:latin typeface="Calibri"/>
                <a:cs typeface="Calibri"/>
              </a:rPr>
              <a:t> </a:t>
            </a:r>
            <a:r>
              <a:rPr lang="en-US" sz="2100" dirty="0">
                <a:latin typeface="Calibri"/>
                <a:cs typeface="Calibri"/>
              </a:rPr>
              <a:t>Players train armies in their towns and send those armies to enemies’ towns to </a:t>
            </a:r>
            <a:r>
              <a:rPr lang="en-US" sz="2100" dirty="0" smtClean="0">
                <a:latin typeface="Calibri"/>
                <a:cs typeface="Calibri"/>
              </a:rPr>
              <a:t>defeat them.</a:t>
            </a:r>
          </a:p>
          <a:p>
            <a:r>
              <a:rPr lang="en-US" sz="2100" b="1" dirty="0" smtClean="0">
                <a:latin typeface="Calibri"/>
                <a:cs typeface="Calibri"/>
              </a:rPr>
              <a:t>Alliances:</a:t>
            </a:r>
            <a:r>
              <a:rPr lang="en-US" sz="2100" dirty="0" smtClean="0">
                <a:latin typeface="Calibri"/>
                <a:cs typeface="Calibri"/>
              </a:rPr>
              <a:t> </a:t>
            </a:r>
            <a:r>
              <a:rPr lang="en-US" sz="2100" dirty="0">
                <a:latin typeface="Calibri"/>
                <a:cs typeface="Calibri"/>
              </a:rPr>
              <a:t>Players come </a:t>
            </a:r>
            <a:r>
              <a:rPr lang="en-US" sz="2100" dirty="0" smtClean="0">
                <a:latin typeface="Calibri"/>
                <a:cs typeface="Calibri"/>
              </a:rPr>
              <a:t>together, form alliances and combine their forces. </a:t>
            </a:r>
            <a:r>
              <a:rPr lang="en-US" sz="2100" dirty="0">
                <a:latin typeface="Calibri"/>
                <a:cs typeface="Calibri"/>
              </a:rPr>
              <a:t>In an alliance, players reinforce other alliance members to defeat enemies, trade and share resources with each other. Alliances develop war strategies, attack other players due to those strategies and make more damage</a:t>
            </a:r>
            <a:r>
              <a:rPr lang="en-US" sz="2100" dirty="0" smtClean="0">
                <a:latin typeface="Calibri"/>
                <a:cs typeface="Calibri"/>
              </a:rPr>
              <a:t>.</a:t>
            </a:r>
          </a:p>
          <a:p>
            <a:r>
              <a:rPr lang="en-US" sz="2100" b="1" dirty="0" smtClean="0">
                <a:latin typeface="Calibri"/>
                <a:cs typeface="Calibri"/>
              </a:rPr>
              <a:t>Gold:</a:t>
            </a:r>
            <a:r>
              <a:rPr lang="en-US" sz="2100" dirty="0" smtClean="0">
                <a:latin typeface="Calibri"/>
                <a:cs typeface="Calibri"/>
              </a:rPr>
              <a:t> Using </a:t>
            </a:r>
            <a:r>
              <a:rPr lang="en-US" sz="2100" dirty="0">
                <a:latin typeface="Calibri"/>
                <a:cs typeface="Calibri"/>
              </a:rPr>
              <a:t>gold, players can speed up operations (train armies, construct buildings faster) or buy items. </a:t>
            </a:r>
            <a:r>
              <a:rPr lang="en-US" sz="2100" dirty="0" smtClean="0">
                <a:latin typeface="Calibri"/>
                <a:cs typeface="Calibri"/>
              </a:rPr>
              <a:t>Some gold is given in the beginning of the game and they can buy more gold with real money. </a:t>
            </a:r>
            <a:r>
              <a:rPr lang="en-US" sz="2100" dirty="0">
                <a:latin typeface="Calibri"/>
                <a:cs typeface="Calibri"/>
              </a:rPr>
              <a:t>Monetization of the game is based on selling gold to players</a:t>
            </a:r>
            <a:r>
              <a:rPr lang="en-US" sz="2100" dirty="0" smtClean="0">
                <a:latin typeface="Calibri"/>
                <a:cs typeface="Calibri"/>
              </a:rPr>
              <a:t>.</a:t>
            </a:r>
          </a:p>
          <a:p>
            <a:r>
              <a:rPr lang="en-US" sz="2100" b="1" dirty="0" smtClean="0">
                <a:latin typeface="Calibri"/>
                <a:cs typeface="Calibri"/>
              </a:rPr>
              <a:t>Items:</a:t>
            </a:r>
            <a:r>
              <a:rPr lang="en-US" sz="2100" dirty="0" smtClean="0">
                <a:latin typeface="Calibri"/>
                <a:cs typeface="Calibri"/>
              </a:rPr>
              <a:t> Items enhance </a:t>
            </a:r>
            <a:r>
              <a:rPr lang="en-US" sz="2100" dirty="0">
                <a:latin typeface="Calibri"/>
                <a:cs typeface="Calibri"/>
              </a:rPr>
              <a:t>different aspects of the game. Some items are used to speed up resource generation while other ones are used to increase armies’ attack / defense power. </a:t>
            </a:r>
            <a:r>
              <a:rPr lang="en-US" sz="2100" dirty="0" smtClean="0">
                <a:latin typeface="Calibri"/>
                <a:cs typeface="Calibri"/>
              </a:rPr>
              <a:t>Some quests give items as reward and </a:t>
            </a:r>
            <a:r>
              <a:rPr lang="en-US" sz="2100" dirty="0">
                <a:latin typeface="Calibri"/>
                <a:cs typeface="Calibri"/>
              </a:rPr>
              <a:t>p</a:t>
            </a:r>
            <a:r>
              <a:rPr lang="en-US" sz="2100" dirty="0" smtClean="0">
                <a:latin typeface="Calibri"/>
                <a:cs typeface="Calibri"/>
              </a:rPr>
              <a:t>layers </a:t>
            </a:r>
            <a:r>
              <a:rPr lang="en-US" sz="2100" dirty="0">
                <a:latin typeface="Calibri"/>
                <a:cs typeface="Calibri"/>
              </a:rPr>
              <a:t>use gold to buy items. </a:t>
            </a:r>
          </a:p>
          <a:p>
            <a:endParaRPr lang="en-US" sz="1800" dirty="0">
              <a:latin typeface="Calibri"/>
              <a:cs typeface="Calibri"/>
            </a:endParaRPr>
          </a:p>
          <a:p>
            <a:endParaRPr lang="en-US" dirty="0"/>
          </a:p>
        </p:txBody>
      </p:sp>
    </p:spTree>
    <p:extLst>
      <p:ext uri="{BB962C8B-B14F-4D97-AF65-F5344CB8AC3E}">
        <p14:creationId xmlns:p14="http://schemas.microsoft.com/office/powerpoint/2010/main" val="21860483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a</a:t>
            </a:r>
            <a:r>
              <a:rPr lang="en-US" dirty="0" smtClean="0">
                <a:latin typeface="Calibri"/>
                <a:cs typeface="Calibri"/>
              </a:rPr>
              <a:t> screenshot from the game</a:t>
            </a:r>
            <a:endParaRPr lang="en-US" dirty="0">
              <a:latin typeface="Calibri"/>
              <a:cs typeface="Calibri"/>
            </a:endParaRPr>
          </a:p>
        </p:txBody>
      </p:sp>
      <p:pic>
        <p:nvPicPr>
          <p:cNvPr id="6" name="Content Placeholder 5" descr="Screen Shot 2012-12-12 at 7.43.59 PM.png"/>
          <p:cNvPicPr>
            <a:picLocks noGrp="1" noChangeAspect="1"/>
          </p:cNvPicPr>
          <p:nvPr>
            <p:ph idx="1"/>
          </p:nvPr>
        </p:nvPicPr>
        <p:blipFill>
          <a:blip r:embed="rId2">
            <a:extLst>
              <a:ext uri="{28A0092B-C50C-407E-A947-70E740481C1C}">
                <a14:useLocalDpi xmlns:a14="http://schemas.microsoft.com/office/drawing/2010/main" val="0"/>
              </a:ext>
            </a:extLst>
          </a:blip>
          <a:srcRect l="2663" r="2663"/>
          <a:stretch>
            <a:fillRect/>
          </a:stretch>
        </p:blipFill>
        <p:spPr/>
      </p:pic>
    </p:spTree>
    <p:extLst>
      <p:ext uri="{BB962C8B-B14F-4D97-AF65-F5344CB8AC3E}">
        <p14:creationId xmlns:p14="http://schemas.microsoft.com/office/powerpoint/2010/main" val="22037161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Data Used in the Project</a:t>
            </a:r>
            <a:endParaRPr lang="en-US" dirty="0">
              <a:latin typeface="Calibri"/>
              <a:cs typeface="Calibri"/>
            </a:endParaRPr>
          </a:p>
        </p:txBody>
      </p:sp>
      <p:sp>
        <p:nvSpPr>
          <p:cNvPr id="3" name="Content Placeholder 2"/>
          <p:cNvSpPr>
            <a:spLocks noGrp="1"/>
          </p:cNvSpPr>
          <p:nvPr>
            <p:ph idx="1"/>
          </p:nvPr>
        </p:nvSpPr>
        <p:spPr/>
        <p:txBody>
          <a:bodyPr>
            <a:normAutofit/>
          </a:bodyPr>
          <a:lstStyle/>
          <a:p>
            <a:r>
              <a:rPr lang="en-US" sz="2200" dirty="0">
                <a:latin typeface="Calibri"/>
                <a:cs typeface="Calibri"/>
              </a:rPr>
              <a:t>Europe Beta Server’s data is used in the project</a:t>
            </a:r>
            <a:r>
              <a:rPr lang="en-US" sz="2200" dirty="0" smtClean="0">
                <a:latin typeface="Calibri"/>
                <a:cs typeface="Calibri"/>
              </a:rPr>
              <a:t>.</a:t>
            </a:r>
          </a:p>
          <a:p>
            <a:r>
              <a:rPr lang="en-US" sz="2200" dirty="0" smtClean="0">
                <a:latin typeface="Calibri"/>
                <a:cs typeface="Calibri"/>
              </a:rPr>
              <a:t>Game data is distributed to a bunch of different data stores.</a:t>
            </a:r>
          </a:p>
          <a:p>
            <a:r>
              <a:rPr lang="en-US" sz="2200" dirty="0" smtClean="0">
                <a:latin typeface="Calibri"/>
                <a:cs typeface="Calibri"/>
              </a:rPr>
              <a:t>Some portions of the data are stored in the relational manner while other portions are non-relational such as JSON documents.</a:t>
            </a:r>
          </a:p>
        </p:txBody>
      </p:sp>
    </p:spTree>
    <p:extLst>
      <p:ext uri="{BB962C8B-B14F-4D97-AF65-F5344CB8AC3E}">
        <p14:creationId xmlns:p14="http://schemas.microsoft.com/office/powerpoint/2010/main" val="1045544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Tools, Methods, Algorithms Used</a:t>
            </a:r>
            <a:endParaRPr lang="en-US" dirty="0">
              <a:latin typeface="Calibri"/>
              <a:cs typeface="Calibri"/>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Calibri"/>
                <a:cs typeface="Calibri"/>
              </a:rPr>
              <a:t>Apache </a:t>
            </a:r>
            <a:r>
              <a:rPr lang="en-US" dirty="0" err="1" smtClean="0">
                <a:latin typeface="Calibri"/>
                <a:cs typeface="Calibri"/>
              </a:rPr>
              <a:t>Hadoop</a:t>
            </a:r>
            <a:r>
              <a:rPr lang="en-US" dirty="0" smtClean="0">
                <a:latin typeface="Calibri"/>
                <a:cs typeface="Calibri"/>
              </a:rPr>
              <a:t> and Apache Pig were used in data preparation process.</a:t>
            </a:r>
          </a:p>
          <a:p>
            <a:r>
              <a:rPr lang="en-US" dirty="0" smtClean="0">
                <a:latin typeface="Calibri"/>
                <a:cs typeface="Calibri"/>
              </a:rPr>
              <a:t>Data was taken from multiple databases and tables. A </a:t>
            </a:r>
            <a:r>
              <a:rPr lang="en-US" dirty="0">
                <a:latin typeface="Calibri"/>
                <a:cs typeface="Calibri"/>
              </a:rPr>
              <a:t>lot of horizontal and vertical data integration work </a:t>
            </a:r>
            <a:r>
              <a:rPr lang="en-US" dirty="0" smtClean="0">
                <a:latin typeface="Calibri"/>
                <a:cs typeface="Calibri"/>
              </a:rPr>
              <a:t>was </a:t>
            </a:r>
            <a:r>
              <a:rPr lang="en-US" dirty="0">
                <a:latin typeface="Calibri"/>
                <a:cs typeface="Calibri"/>
              </a:rPr>
              <a:t>done for data preparation</a:t>
            </a:r>
            <a:r>
              <a:rPr lang="en-US" dirty="0" smtClean="0">
                <a:latin typeface="Calibri"/>
                <a:cs typeface="Calibri"/>
              </a:rPr>
              <a:t>.</a:t>
            </a:r>
          </a:p>
          <a:p>
            <a:r>
              <a:rPr lang="en-US" dirty="0" smtClean="0">
                <a:latin typeface="Calibri"/>
                <a:cs typeface="Calibri"/>
              </a:rPr>
              <a:t>KNIME was used for the analysis.</a:t>
            </a:r>
          </a:p>
          <a:p>
            <a:r>
              <a:rPr lang="en-US" dirty="0" smtClean="0">
                <a:latin typeface="Calibri"/>
                <a:cs typeface="Calibri"/>
              </a:rPr>
              <a:t>k-Means was used for clustering and C4.5 decision tree was used for classifications. </a:t>
            </a:r>
          </a:p>
          <a:p>
            <a:endParaRPr lang="en-US" dirty="0"/>
          </a:p>
          <a:p>
            <a:endParaRPr lang="en-US" dirty="0" smtClean="0"/>
          </a:p>
          <a:p>
            <a:r>
              <a:rPr lang="en-US" sz="1900" b="1" dirty="0">
                <a:latin typeface="Calibri"/>
                <a:cs typeface="Calibri"/>
              </a:rPr>
              <a:t>Apache </a:t>
            </a:r>
            <a:r>
              <a:rPr lang="en-US" sz="1900" b="1" dirty="0" err="1">
                <a:latin typeface="Calibri"/>
                <a:cs typeface="Calibri"/>
              </a:rPr>
              <a:t>Hadoop</a:t>
            </a:r>
            <a:r>
              <a:rPr lang="en-US" sz="1900" b="1" dirty="0">
                <a:latin typeface="Calibri"/>
                <a:cs typeface="Calibri"/>
              </a:rPr>
              <a:t>:</a:t>
            </a:r>
            <a:r>
              <a:rPr lang="en-US" sz="1900" dirty="0">
                <a:latin typeface="Calibri"/>
                <a:cs typeface="Calibri"/>
              </a:rPr>
              <a:t> A framework that allows for the distributed processing of large data sets across clusters of computers using simple programming models.</a:t>
            </a:r>
          </a:p>
          <a:p>
            <a:r>
              <a:rPr lang="en-US" sz="1900" dirty="0">
                <a:latin typeface="Calibri"/>
                <a:cs typeface="Calibri"/>
              </a:rPr>
              <a:t>http://</a:t>
            </a:r>
            <a:r>
              <a:rPr lang="en-US" sz="1900" dirty="0" err="1" smtClean="0">
                <a:latin typeface="Calibri"/>
                <a:cs typeface="Calibri"/>
              </a:rPr>
              <a:t>hadoop.apache.org</a:t>
            </a:r>
            <a:endParaRPr lang="en-US" sz="1900" dirty="0">
              <a:latin typeface="Calibri"/>
              <a:cs typeface="Calibri"/>
            </a:endParaRPr>
          </a:p>
          <a:p>
            <a:endParaRPr lang="en-US" sz="1900" dirty="0">
              <a:latin typeface="Calibri"/>
              <a:cs typeface="Calibri"/>
            </a:endParaRPr>
          </a:p>
          <a:p>
            <a:r>
              <a:rPr lang="en-US" sz="1900" b="1" dirty="0">
                <a:latin typeface="Calibri"/>
                <a:cs typeface="Calibri"/>
              </a:rPr>
              <a:t>Apache Pig:</a:t>
            </a:r>
            <a:r>
              <a:rPr lang="en-US" sz="1900" dirty="0">
                <a:latin typeface="Calibri"/>
                <a:cs typeface="Calibri"/>
              </a:rPr>
              <a:t> A platform for analyzing large data sets that consists of a high-level language for expressing data analysis programs.</a:t>
            </a:r>
          </a:p>
          <a:p>
            <a:r>
              <a:rPr lang="en-US" sz="1900" dirty="0">
                <a:latin typeface="Calibri"/>
                <a:cs typeface="Calibri"/>
              </a:rPr>
              <a:t>http://</a:t>
            </a:r>
            <a:r>
              <a:rPr lang="en-US" sz="1900" dirty="0" err="1" smtClean="0">
                <a:latin typeface="Calibri"/>
                <a:cs typeface="Calibri"/>
              </a:rPr>
              <a:t>pig.apache.org</a:t>
            </a:r>
            <a:endParaRPr lang="en-US" sz="1900" dirty="0">
              <a:latin typeface="Calibri"/>
              <a:cs typeface="Calibri"/>
            </a:endParaRPr>
          </a:p>
          <a:p>
            <a:endParaRPr lang="en-US" dirty="0"/>
          </a:p>
          <a:p>
            <a:endParaRPr lang="en-US" dirty="0" smtClean="0"/>
          </a:p>
          <a:p>
            <a:endParaRPr lang="en-US" dirty="0"/>
          </a:p>
        </p:txBody>
      </p:sp>
    </p:spTree>
    <p:extLst>
      <p:ext uri="{BB962C8B-B14F-4D97-AF65-F5344CB8AC3E}">
        <p14:creationId xmlns:p14="http://schemas.microsoft.com/office/powerpoint/2010/main" val="26945229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Data Preparation</a:t>
            </a:r>
            <a:endParaRPr lang="en-US" dirty="0">
              <a:latin typeface="Calibri"/>
              <a:cs typeface="Calibri"/>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Calibri"/>
                <a:cs typeface="Calibri"/>
              </a:rPr>
              <a:t>On the 52th day of the Europe beta server, database snapshots were taken to a local machine. That server’s total life time is 120 days.</a:t>
            </a:r>
          </a:p>
          <a:p>
            <a:r>
              <a:rPr lang="en-US" dirty="0" smtClean="0">
                <a:latin typeface="Calibri"/>
                <a:cs typeface="Calibri"/>
              </a:rPr>
              <a:t>Several tables were merged into 1 large table using joins, aggregations etc.</a:t>
            </a:r>
          </a:p>
          <a:p>
            <a:endParaRPr lang="en-US" dirty="0" smtClean="0">
              <a:latin typeface="Calibri"/>
              <a:cs typeface="Calibri"/>
            </a:endParaRPr>
          </a:p>
          <a:p>
            <a:r>
              <a:rPr lang="en-US" dirty="0">
                <a:latin typeface="Calibri"/>
                <a:cs typeface="Calibri"/>
              </a:rPr>
              <a:t>Collected </a:t>
            </a:r>
            <a:r>
              <a:rPr lang="en-US" dirty="0" smtClean="0">
                <a:latin typeface="Calibri"/>
                <a:cs typeface="Calibri"/>
              </a:rPr>
              <a:t>data set </a:t>
            </a:r>
            <a:r>
              <a:rPr lang="en-US" dirty="0">
                <a:latin typeface="Calibri"/>
                <a:cs typeface="Calibri"/>
              </a:rPr>
              <a:t>consists 22094 rows with 23 features.</a:t>
            </a:r>
          </a:p>
          <a:p>
            <a:r>
              <a:rPr lang="en-US" dirty="0">
                <a:latin typeface="Calibri"/>
                <a:cs typeface="Calibri"/>
              </a:rPr>
              <a:t>Each row represents a user.</a:t>
            </a:r>
          </a:p>
          <a:p>
            <a:r>
              <a:rPr lang="en-US" dirty="0">
                <a:latin typeface="Calibri"/>
                <a:cs typeface="Calibri"/>
              </a:rPr>
              <a:t>Features are:</a:t>
            </a:r>
          </a:p>
          <a:p>
            <a:pPr marL="0" indent="0">
              <a:buNone/>
            </a:pPr>
            <a:r>
              <a:rPr lang="en-US" dirty="0">
                <a:latin typeface="Calibri"/>
                <a:cs typeface="Calibri"/>
              </a:rPr>
              <a:t>   - taken directly from database tables,</a:t>
            </a:r>
          </a:p>
          <a:p>
            <a:pPr marL="0" indent="0">
              <a:buNone/>
            </a:pPr>
            <a:r>
              <a:rPr lang="en-US" dirty="0">
                <a:latin typeface="Calibri"/>
                <a:cs typeface="Calibri"/>
              </a:rPr>
              <a:t>   - generated with aggregations,</a:t>
            </a:r>
          </a:p>
          <a:p>
            <a:pPr marL="0" indent="0">
              <a:buNone/>
            </a:pPr>
            <a:r>
              <a:rPr lang="en-US" dirty="0">
                <a:latin typeface="Calibri"/>
                <a:cs typeface="Calibri"/>
              </a:rPr>
              <a:t>   - derived from generated features.</a:t>
            </a:r>
          </a:p>
          <a:p>
            <a:endParaRPr lang="en-US" dirty="0">
              <a:latin typeface="Calibri"/>
              <a:cs typeface="Calibri"/>
            </a:endParaRPr>
          </a:p>
          <a:p>
            <a:r>
              <a:rPr lang="en-US" dirty="0">
                <a:latin typeface="Calibri"/>
                <a:cs typeface="Calibri"/>
              </a:rPr>
              <a:t>Getting meaningful and useful features is quite challenging.</a:t>
            </a:r>
          </a:p>
          <a:p>
            <a:endParaRPr lang="en-US" dirty="0" smtClean="0"/>
          </a:p>
          <a:p>
            <a:pPr marL="0" indent="0">
              <a:buNone/>
            </a:pPr>
            <a:r>
              <a:rPr lang="en-US" dirty="0" smtClean="0"/>
              <a:t> </a:t>
            </a:r>
          </a:p>
          <a:p>
            <a:endParaRPr lang="en-US" sz="1700" dirty="0" smtClean="0"/>
          </a:p>
        </p:txBody>
      </p:sp>
    </p:spTree>
    <p:extLst>
      <p:ext uri="{BB962C8B-B14F-4D97-AF65-F5344CB8AC3E}">
        <p14:creationId xmlns:p14="http://schemas.microsoft.com/office/powerpoint/2010/main" val="12244414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Data Preparation - Features</a:t>
            </a:r>
            <a:endParaRPr lang="en-US" dirty="0">
              <a:latin typeface="Calibri"/>
              <a:cs typeface="Calibri"/>
            </a:endParaRPr>
          </a:p>
        </p:txBody>
      </p:sp>
      <p:sp>
        <p:nvSpPr>
          <p:cNvPr id="3" name="Content Placeholder 2"/>
          <p:cNvSpPr>
            <a:spLocks noGrp="1"/>
          </p:cNvSpPr>
          <p:nvPr>
            <p:ph idx="1"/>
          </p:nvPr>
        </p:nvSpPr>
        <p:spPr/>
        <p:txBody>
          <a:bodyPr>
            <a:normAutofit fontScale="92500" lnSpcReduction="20000"/>
          </a:bodyPr>
          <a:lstStyle/>
          <a:p>
            <a:r>
              <a:rPr lang="en-US" sz="1900" b="1" dirty="0">
                <a:latin typeface="Calibri"/>
                <a:cs typeface="Calibri"/>
              </a:rPr>
              <a:t>nation</a:t>
            </a:r>
            <a:r>
              <a:rPr lang="en-US" sz="1900" dirty="0">
                <a:latin typeface="Calibri"/>
                <a:cs typeface="Calibri"/>
              </a:rPr>
              <a:t> </a:t>
            </a:r>
            <a:r>
              <a:rPr lang="en-US" sz="1900" dirty="0" smtClean="0">
                <a:latin typeface="Calibri"/>
                <a:cs typeface="Calibri"/>
              </a:rPr>
              <a:t>(categorical</a:t>
            </a:r>
            <a:r>
              <a:rPr lang="en-US" sz="1900" dirty="0">
                <a:latin typeface="Calibri"/>
                <a:cs typeface="Calibri"/>
              </a:rPr>
              <a:t>): </a:t>
            </a:r>
            <a:r>
              <a:rPr lang="en-US" sz="1900" dirty="0" smtClean="0">
                <a:latin typeface="Calibri"/>
                <a:cs typeface="Calibri"/>
              </a:rPr>
              <a:t>North</a:t>
            </a:r>
            <a:r>
              <a:rPr lang="en-US" sz="1900" dirty="0">
                <a:latin typeface="Calibri"/>
                <a:cs typeface="Calibri"/>
              </a:rPr>
              <a:t>, East, </a:t>
            </a:r>
            <a:r>
              <a:rPr lang="en-US" sz="1900" dirty="0" smtClean="0">
                <a:latin typeface="Calibri"/>
                <a:cs typeface="Calibri"/>
              </a:rPr>
              <a:t>West</a:t>
            </a:r>
          </a:p>
          <a:p>
            <a:r>
              <a:rPr lang="en-US" sz="1900" b="1" dirty="0">
                <a:latin typeface="Calibri"/>
                <a:cs typeface="Calibri"/>
              </a:rPr>
              <a:t>ref</a:t>
            </a:r>
            <a:r>
              <a:rPr lang="en-US" sz="1900" dirty="0">
                <a:latin typeface="Calibri"/>
                <a:cs typeface="Calibri"/>
              </a:rPr>
              <a:t> (categorical): </a:t>
            </a:r>
            <a:r>
              <a:rPr lang="en-US" sz="1900" dirty="0" smtClean="0">
                <a:latin typeface="Calibri"/>
                <a:cs typeface="Calibri"/>
              </a:rPr>
              <a:t>ad1</a:t>
            </a:r>
            <a:r>
              <a:rPr lang="en-US" sz="1900" dirty="0">
                <a:latin typeface="Calibri"/>
                <a:cs typeface="Calibri"/>
              </a:rPr>
              <a:t>, ad2, ad3, bookmark, search, other</a:t>
            </a:r>
            <a:r>
              <a:rPr lang="en-US" sz="1900" dirty="0">
                <a:latin typeface="Calibri"/>
                <a:cs typeface="Calibri"/>
              </a:rPr>
              <a:t> </a:t>
            </a:r>
            <a:endParaRPr lang="en-US" sz="1900" dirty="0" smtClean="0">
              <a:latin typeface="Calibri"/>
              <a:cs typeface="Calibri"/>
            </a:endParaRPr>
          </a:p>
          <a:p>
            <a:r>
              <a:rPr lang="en-US" sz="1900" b="1" dirty="0">
                <a:latin typeface="Calibri"/>
                <a:cs typeface="Calibri"/>
              </a:rPr>
              <a:t>country</a:t>
            </a:r>
            <a:r>
              <a:rPr lang="en-US" sz="1900" dirty="0">
                <a:latin typeface="Calibri"/>
                <a:cs typeface="Calibri"/>
              </a:rPr>
              <a:t> (categorical)</a:t>
            </a:r>
            <a:r>
              <a:rPr lang="en-US" sz="1900" dirty="0" smtClean="0">
                <a:latin typeface="Calibri"/>
                <a:cs typeface="Calibri"/>
              </a:rPr>
              <a:t>: ctr1</a:t>
            </a:r>
            <a:r>
              <a:rPr lang="en-US" sz="1900" dirty="0">
                <a:latin typeface="Calibri"/>
                <a:cs typeface="Calibri"/>
              </a:rPr>
              <a:t>, ctr2, ctr3, ctr4, ctr5, ctr6, ctr7, ctr8</a:t>
            </a:r>
            <a:r>
              <a:rPr lang="en-US" sz="1900" dirty="0" smtClean="0">
                <a:latin typeface="Calibri"/>
                <a:cs typeface="Calibri"/>
              </a:rPr>
              <a:t>. </a:t>
            </a:r>
          </a:p>
          <a:p>
            <a:r>
              <a:rPr lang="en-US" sz="1900" dirty="0" err="1">
                <a:latin typeface="Calibri"/>
                <a:cs typeface="Calibri"/>
              </a:rPr>
              <a:t>i</a:t>
            </a:r>
            <a:r>
              <a:rPr lang="en-US" sz="1900" dirty="0" err="1" smtClean="0">
                <a:latin typeface="Calibri"/>
                <a:cs typeface="Calibri"/>
              </a:rPr>
              <a:t>s_ad</a:t>
            </a:r>
            <a:r>
              <a:rPr lang="en-US" sz="1900" dirty="0" smtClean="0">
                <a:latin typeface="Calibri"/>
                <a:cs typeface="Calibri"/>
              </a:rPr>
              <a:t> (categorical): True, False</a:t>
            </a:r>
          </a:p>
          <a:p>
            <a:endParaRPr lang="en-US" sz="1900" dirty="0" smtClean="0">
              <a:latin typeface="Calibri"/>
              <a:cs typeface="Calibri"/>
            </a:endParaRPr>
          </a:p>
          <a:p>
            <a:r>
              <a:rPr lang="en-US" sz="1900" b="1" dirty="0" err="1">
                <a:latin typeface="Calibri"/>
                <a:cs typeface="Calibri"/>
              </a:rPr>
              <a:t>alliance_action_count</a:t>
            </a:r>
            <a:r>
              <a:rPr lang="en-US" sz="1900" dirty="0">
                <a:latin typeface="Calibri"/>
                <a:cs typeface="Calibri"/>
              </a:rPr>
              <a:t> </a:t>
            </a:r>
            <a:r>
              <a:rPr lang="en-US" sz="1900" dirty="0" smtClean="0">
                <a:latin typeface="Calibri"/>
                <a:cs typeface="Calibri"/>
              </a:rPr>
              <a:t>(ratio </a:t>
            </a:r>
            <a:r>
              <a:rPr lang="en-US" sz="1900" dirty="0">
                <a:latin typeface="Calibri"/>
                <a:cs typeface="Calibri"/>
              </a:rPr>
              <a:t>scale</a:t>
            </a:r>
            <a:r>
              <a:rPr lang="en-US" sz="1900" dirty="0" smtClean="0">
                <a:latin typeface="Calibri"/>
                <a:cs typeface="Calibri"/>
              </a:rPr>
              <a:t>)</a:t>
            </a:r>
          </a:p>
          <a:p>
            <a:endParaRPr lang="en-US" sz="1900" dirty="0" smtClean="0">
              <a:latin typeface="Calibri"/>
              <a:cs typeface="Calibri"/>
            </a:endParaRPr>
          </a:p>
          <a:p>
            <a:r>
              <a:rPr lang="en-US" sz="1900" dirty="0" err="1">
                <a:latin typeface="Calibri"/>
                <a:cs typeface="Calibri"/>
              </a:rPr>
              <a:t>is_currently_alliance_member</a:t>
            </a:r>
            <a:r>
              <a:rPr lang="en-US" sz="1900" dirty="0">
                <a:latin typeface="Calibri"/>
                <a:cs typeface="Calibri"/>
              </a:rPr>
              <a:t> </a:t>
            </a:r>
            <a:r>
              <a:rPr lang="en-US" sz="1900" dirty="0" smtClean="0">
                <a:latin typeface="Calibri"/>
                <a:cs typeface="Calibri"/>
              </a:rPr>
              <a:t>(categorical): True, False</a:t>
            </a:r>
          </a:p>
          <a:p>
            <a:endParaRPr lang="en-US" sz="1900" dirty="0" smtClean="0">
              <a:latin typeface="Calibri"/>
              <a:cs typeface="Calibri"/>
            </a:endParaRPr>
          </a:p>
          <a:p>
            <a:r>
              <a:rPr lang="en-US" sz="1900" dirty="0" err="1" smtClean="0">
                <a:latin typeface="Calibri"/>
                <a:cs typeface="Calibri"/>
              </a:rPr>
              <a:t>total_session_count</a:t>
            </a:r>
            <a:r>
              <a:rPr lang="en-US" sz="1900" dirty="0" smtClean="0">
                <a:latin typeface="Calibri"/>
                <a:cs typeface="Calibri"/>
              </a:rPr>
              <a:t>, </a:t>
            </a:r>
            <a:r>
              <a:rPr lang="en-US" sz="1900" b="1" dirty="0" err="1" smtClean="0">
                <a:latin typeface="Calibri"/>
                <a:cs typeface="Calibri"/>
              </a:rPr>
              <a:t>distinct_session_days</a:t>
            </a:r>
            <a:r>
              <a:rPr lang="en-US" sz="1900" dirty="0" smtClean="0">
                <a:latin typeface="Calibri"/>
                <a:cs typeface="Calibri"/>
              </a:rPr>
              <a:t>, </a:t>
            </a:r>
            <a:r>
              <a:rPr lang="en-US" sz="1900" dirty="0" err="1" smtClean="0">
                <a:latin typeface="Calibri"/>
                <a:cs typeface="Calibri"/>
              </a:rPr>
              <a:t>sessions_per_day</a:t>
            </a:r>
            <a:r>
              <a:rPr lang="en-US" sz="1900" dirty="0" smtClean="0">
                <a:latin typeface="Calibri"/>
                <a:cs typeface="Calibri"/>
              </a:rPr>
              <a:t>, </a:t>
            </a:r>
            <a:r>
              <a:rPr lang="en-US" sz="1900" b="1" dirty="0" err="1" smtClean="0">
                <a:latin typeface="Calibri"/>
                <a:cs typeface="Calibri"/>
              </a:rPr>
              <a:t>quest_count</a:t>
            </a:r>
            <a:r>
              <a:rPr lang="en-US" sz="1900" dirty="0" smtClean="0">
                <a:latin typeface="Calibri"/>
                <a:cs typeface="Calibri"/>
              </a:rPr>
              <a:t>, </a:t>
            </a:r>
            <a:r>
              <a:rPr lang="en-US" sz="1900" b="1" dirty="0" err="1" smtClean="0">
                <a:latin typeface="Calibri"/>
                <a:cs typeface="Calibri"/>
              </a:rPr>
              <a:t>tutorial_count</a:t>
            </a:r>
            <a:r>
              <a:rPr lang="en-US" sz="1900" dirty="0" smtClean="0">
                <a:latin typeface="Calibri"/>
                <a:cs typeface="Calibri"/>
              </a:rPr>
              <a:t>, </a:t>
            </a:r>
            <a:r>
              <a:rPr lang="en-US" sz="1900" dirty="0" err="1">
                <a:latin typeface="Calibri"/>
                <a:cs typeface="Calibri"/>
              </a:rPr>
              <a:t>victory_count</a:t>
            </a:r>
            <a:r>
              <a:rPr lang="en-US" sz="1900" dirty="0">
                <a:latin typeface="Calibri"/>
                <a:cs typeface="Calibri"/>
              </a:rPr>
              <a:t>, </a:t>
            </a:r>
            <a:r>
              <a:rPr lang="en-US" sz="1900" dirty="0" err="1" smtClean="0">
                <a:latin typeface="Calibri"/>
                <a:cs typeface="Calibri"/>
              </a:rPr>
              <a:t>defeat_count</a:t>
            </a:r>
            <a:r>
              <a:rPr lang="en-US" sz="1900" dirty="0" smtClean="0">
                <a:latin typeface="Calibri"/>
                <a:cs typeface="Calibri"/>
              </a:rPr>
              <a:t>, </a:t>
            </a:r>
            <a:r>
              <a:rPr lang="en-US" sz="1900" dirty="0" err="1" smtClean="0">
                <a:latin typeface="Calibri"/>
                <a:cs typeface="Calibri"/>
              </a:rPr>
              <a:t>total_battle_count</a:t>
            </a:r>
            <a:r>
              <a:rPr lang="en-US" sz="1900" dirty="0" smtClean="0">
                <a:latin typeface="Calibri"/>
                <a:cs typeface="Calibri"/>
              </a:rPr>
              <a:t>, </a:t>
            </a:r>
            <a:r>
              <a:rPr lang="en-US" sz="1900" b="1" dirty="0" err="1" smtClean="0">
                <a:latin typeface="Calibri"/>
                <a:cs typeface="Calibri"/>
              </a:rPr>
              <a:t>payment_count</a:t>
            </a:r>
            <a:r>
              <a:rPr lang="en-US" sz="1900" dirty="0" smtClean="0">
                <a:latin typeface="Calibri"/>
                <a:cs typeface="Calibri"/>
              </a:rPr>
              <a:t> (ratio scale)</a:t>
            </a:r>
          </a:p>
          <a:p>
            <a:endParaRPr lang="en-US" sz="1900" dirty="0">
              <a:latin typeface="Calibri"/>
              <a:cs typeface="Calibri"/>
            </a:endParaRPr>
          </a:p>
          <a:p>
            <a:r>
              <a:rPr lang="en-US" sz="1900" dirty="0" err="1" smtClean="0">
                <a:latin typeface="Calibri"/>
                <a:cs typeface="Calibri"/>
              </a:rPr>
              <a:t>total_session_duration</a:t>
            </a:r>
            <a:r>
              <a:rPr lang="en-US" sz="1900" dirty="0" smtClean="0">
                <a:latin typeface="Calibri"/>
                <a:cs typeface="Calibri"/>
              </a:rPr>
              <a:t>, </a:t>
            </a:r>
            <a:r>
              <a:rPr lang="en-US" sz="1900" dirty="0" err="1" smtClean="0">
                <a:latin typeface="Calibri"/>
                <a:cs typeface="Calibri"/>
              </a:rPr>
              <a:t>avg_session_duration</a:t>
            </a:r>
            <a:r>
              <a:rPr lang="en-US" sz="1900" dirty="0" smtClean="0">
                <a:latin typeface="Calibri"/>
                <a:cs typeface="Calibri"/>
              </a:rPr>
              <a:t>, </a:t>
            </a:r>
            <a:r>
              <a:rPr lang="en-US" sz="1900" dirty="0" err="1" smtClean="0">
                <a:latin typeface="Calibri"/>
                <a:cs typeface="Calibri"/>
              </a:rPr>
              <a:t>max_session_duration</a:t>
            </a:r>
            <a:r>
              <a:rPr lang="en-US" sz="1900" dirty="0" smtClean="0">
                <a:latin typeface="Calibri"/>
                <a:cs typeface="Calibri"/>
              </a:rPr>
              <a:t>, </a:t>
            </a:r>
            <a:r>
              <a:rPr lang="en-US" sz="1900" dirty="0" err="1" smtClean="0">
                <a:latin typeface="Calibri"/>
                <a:cs typeface="Calibri"/>
              </a:rPr>
              <a:t>first_session_duration</a:t>
            </a:r>
            <a:r>
              <a:rPr lang="en-US" sz="1900" dirty="0" smtClean="0">
                <a:latin typeface="Calibri"/>
                <a:cs typeface="Calibri"/>
              </a:rPr>
              <a:t>, </a:t>
            </a:r>
            <a:r>
              <a:rPr lang="en-US" sz="1900" b="1" dirty="0" err="1">
                <a:latin typeface="Calibri"/>
                <a:cs typeface="Calibri"/>
              </a:rPr>
              <a:t>total_payment</a:t>
            </a:r>
            <a:r>
              <a:rPr lang="en-US" sz="1900" dirty="0">
                <a:latin typeface="Calibri"/>
                <a:cs typeface="Calibri"/>
              </a:rPr>
              <a:t> </a:t>
            </a:r>
            <a:r>
              <a:rPr lang="en-US" sz="1900" dirty="0" smtClean="0">
                <a:latin typeface="Calibri"/>
                <a:cs typeface="Calibri"/>
              </a:rPr>
              <a:t>(absolute scale)</a:t>
            </a:r>
          </a:p>
          <a:p>
            <a:endParaRPr lang="en-US" sz="1900" dirty="0" smtClean="0">
              <a:latin typeface="Calibri"/>
              <a:cs typeface="Calibri"/>
            </a:endParaRPr>
          </a:p>
          <a:p>
            <a:r>
              <a:rPr lang="en-US" sz="1900" dirty="0" err="1">
                <a:latin typeface="Calibri"/>
                <a:cs typeface="Calibri"/>
              </a:rPr>
              <a:t>l</a:t>
            </a:r>
            <a:r>
              <a:rPr lang="en-US" sz="1900" dirty="0" err="1" smtClean="0">
                <a:latin typeface="Calibri"/>
                <a:cs typeface="Calibri"/>
              </a:rPr>
              <a:t>atest_quest_id</a:t>
            </a:r>
            <a:r>
              <a:rPr lang="en-US" sz="1900" dirty="0" smtClean="0">
                <a:latin typeface="Calibri"/>
                <a:cs typeface="Calibri"/>
              </a:rPr>
              <a:t>, </a:t>
            </a:r>
            <a:r>
              <a:rPr lang="en-US" sz="1900" dirty="0" err="1" smtClean="0">
                <a:latin typeface="Calibri"/>
                <a:cs typeface="Calibri"/>
              </a:rPr>
              <a:t>latest_tutorial_id</a:t>
            </a:r>
            <a:r>
              <a:rPr lang="en-US" sz="1900" dirty="0" smtClean="0">
                <a:latin typeface="Calibri"/>
                <a:cs typeface="Calibri"/>
              </a:rPr>
              <a:t> (categorical)</a:t>
            </a:r>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186932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a:cs typeface="Calibri"/>
              </a:rPr>
              <a:t>Data Preparation – Missing Features, Data Cleaning</a:t>
            </a:r>
            <a:endParaRPr lang="en-US" dirty="0">
              <a:latin typeface="Calibri"/>
              <a:cs typeface="Calibri"/>
            </a:endParaRPr>
          </a:p>
        </p:txBody>
      </p:sp>
      <p:sp>
        <p:nvSpPr>
          <p:cNvPr id="3" name="Content Placeholder 2"/>
          <p:cNvSpPr>
            <a:spLocks noGrp="1"/>
          </p:cNvSpPr>
          <p:nvPr>
            <p:ph idx="1"/>
          </p:nvPr>
        </p:nvSpPr>
        <p:spPr/>
        <p:txBody>
          <a:bodyPr/>
          <a:lstStyle/>
          <a:p>
            <a:r>
              <a:rPr lang="en-US" dirty="0" smtClean="0">
                <a:latin typeface="Calibri"/>
                <a:cs typeface="Calibri"/>
              </a:rPr>
              <a:t>Only advertisement sourced users’ country features are known (because of the Facebook). 15% of the users are not from advertisement sources, so their country feature is missing. These rows are ignored for one of the models.</a:t>
            </a:r>
          </a:p>
          <a:p>
            <a:r>
              <a:rPr lang="en-US" dirty="0" smtClean="0">
                <a:latin typeface="Calibri"/>
                <a:cs typeface="Calibri"/>
              </a:rPr>
              <a:t>Some rows have too much missing features because of inconsistencies in database tables. These rows are removed (1%). </a:t>
            </a:r>
          </a:p>
          <a:p>
            <a:r>
              <a:rPr lang="en-US" dirty="0" err="1">
                <a:latin typeface="Calibri"/>
                <a:cs typeface="Calibri"/>
              </a:rPr>
              <a:t>latest_quest_id</a:t>
            </a:r>
            <a:r>
              <a:rPr lang="en-US" dirty="0">
                <a:latin typeface="Calibri"/>
                <a:cs typeface="Calibri"/>
              </a:rPr>
              <a:t>, </a:t>
            </a:r>
            <a:r>
              <a:rPr lang="en-US" dirty="0" err="1">
                <a:latin typeface="Calibri"/>
                <a:cs typeface="Calibri"/>
              </a:rPr>
              <a:t>latest_tutorial_id</a:t>
            </a:r>
            <a:r>
              <a:rPr lang="en-US" dirty="0">
                <a:latin typeface="Calibri"/>
                <a:cs typeface="Calibri"/>
              </a:rPr>
              <a:t> </a:t>
            </a:r>
            <a:r>
              <a:rPr lang="en-US" dirty="0" smtClean="0">
                <a:latin typeface="Calibri"/>
                <a:cs typeface="Calibri"/>
              </a:rPr>
              <a:t>are categorical and number of values for these features are very high. Not very useful.</a:t>
            </a:r>
            <a:endParaRPr lang="en-US" dirty="0">
              <a:latin typeface="Calibri"/>
              <a:cs typeface="Calibri"/>
            </a:endParaRPr>
          </a:p>
        </p:txBody>
      </p:sp>
    </p:spTree>
    <p:extLst>
      <p:ext uri="{BB962C8B-B14F-4D97-AF65-F5344CB8AC3E}">
        <p14:creationId xmlns:p14="http://schemas.microsoft.com/office/powerpoint/2010/main" val="13070409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Data Visualization – # of days played</a:t>
            </a:r>
            <a:endParaRPr lang="en-US" dirty="0">
              <a:latin typeface="Calibri"/>
              <a:cs typeface="Calibri"/>
            </a:endParaRPr>
          </a:p>
        </p:txBody>
      </p:sp>
      <p:pic>
        <p:nvPicPr>
          <p:cNvPr id="6" name="Content Placeholder 5" descr="histogram_dsc_20.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87" t="-3499" r="-1853" b="-31320"/>
          <a:stretch/>
        </p:blipFill>
        <p:spPr/>
      </p:pic>
      <p:sp>
        <p:nvSpPr>
          <p:cNvPr id="8" name="TextBox 7"/>
          <p:cNvSpPr txBox="1"/>
          <p:nvPr/>
        </p:nvSpPr>
        <p:spPr>
          <a:xfrm>
            <a:off x="566503" y="5587591"/>
            <a:ext cx="5423029" cy="646331"/>
          </a:xfrm>
          <a:prstGeom prst="rect">
            <a:avLst/>
          </a:prstGeom>
          <a:noFill/>
        </p:spPr>
        <p:txBody>
          <a:bodyPr wrap="none" rtlCol="0">
            <a:spAutoFit/>
          </a:bodyPr>
          <a:lstStyle/>
          <a:p>
            <a:r>
              <a:rPr lang="en-US" dirty="0" smtClean="0">
                <a:latin typeface="Calibri"/>
                <a:cs typeface="Calibri"/>
              </a:rPr>
              <a:t>90% of players played the game for only 3 days.</a:t>
            </a:r>
          </a:p>
          <a:p>
            <a:r>
              <a:rPr lang="en-US" dirty="0" smtClean="0">
                <a:latin typeface="Calibri"/>
                <a:cs typeface="Calibri"/>
              </a:rPr>
              <a:t>Actually, 75% of players played the game for only 1 day.</a:t>
            </a:r>
            <a:endParaRPr lang="en-US" dirty="0">
              <a:latin typeface="Calibri"/>
              <a:cs typeface="Calibri"/>
            </a:endParaRPr>
          </a:p>
        </p:txBody>
      </p:sp>
    </p:spTree>
    <p:extLst>
      <p:ext uri="{BB962C8B-B14F-4D97-AF65-F5344CB8AC3E}">
        <p14:creationId xmlns:p14="http://schemas.microsoft.com/office/powerpoint/2010/main" val="4353134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Data </a:t>
            </a:r>
            <a:r>
              <a:rPr lang="en-US" dirty="0" smtClean="0">
                <a:latin typeface="Calibri"/>
                <a:cs typeface="Calibri"/>
              </a:rPr>
              <a:t>Visualization </a:t>
            </a:r>
            <a:r>
              <a:rPr lang="en-US" dirty="0">
                <a:latin typeface="Calibri"/>
                <a:cs typeface="Calibri"/>
              </a:rPr>
              <a:t>– </a:t>
            </a:r>
            <a:r>
              <a:rPr lang="en-US" dirty="0" smtClean="0">
                <a:latin typeface="Calibri"/>
                <a:cs typeface="Calibri"/>
              </a:rPr>
              <a:t>Quest count</a:t>
            </a:r>
            <a:endParaRPr lang="en-US" dirty="0">
              <a:latin typeface="Calibri"/>
              <a:cs typeface="Calibri"/>
            </a:endParaRPr>
          </a:p>
        </p:txBody>
      </p:sp>
      <p:pic>
        <p:nvPicPr>
          <p:cNvPr id="4" name="Content Placeholder 3" descr="histogram_quest_count.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 r="-1118" b="-36544"/>
          <a:stretch/>
        </p:blipFill>
        <p:spPr/>
      </p:pic>
      <p:sp>
        <p:nvSpPr>
          <p:cNvPr id="5" name="TextBox 4"/>
          <p:cNvSpPr txBox="1"/>
          <p:nvPr/>
        </p:nvSpPr>
        <p:spPr>
          <a:xfrm>
            <a:off x="529954" y="5518377"/>
            <a:ext cx="5385947" cy="369332"/>
          </a:xfrm>
          <a:prstGeom prst="rect">
            <a:avLst/>
          </a:prstGeom>
          <a:noFill/>
        </p:spPr>
        <p:txBody>
          <a:bodyPr wrap="none" rtlCol="0">
            <a:spAutoFit/>
          </a:bodyPr>
          <a:lstStyle/>
          <a:p>
            <a:r>
              <a:rPr lang="en-US" dirty="0" smtClean="0">
                <a:latin typeface="Calibri"/>
                <a:cs typeface="Calibri"/>
              </a:rPr>
              <a:t>75% of players completed only 4 quests (1 day players).</a:t>
            </a:r>
            <a:endParaRPr lang="en-US" dirty="0">
              <a:latin typeface="Calibri"/>
              <a:cs typeface="Calibri"/>
            </a:endParaRPr>
          </a:p>
        </p:txBody>
      </p:sp>
    </p:spTree>
    <p:extLst>
      <p:ext uri="{BB962C8B-B14F-4D97-AF65-F5344CB8AC3E}">
        <p14:creationId xmlns:p14="http://schemas.microsoft.com/office/powerpoint/2010/main" val="30656190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Outline</a:t>
            </a:r>
            <a:endParaRPr lang="en-US" dirty="0">
              <a:latin typeface="Calibri"/>
              <a:cs typeface="Calibri"/>
            </a:endParaRPr>
          </a:p>
        </p:txBody>
      </p:sp>
      <p:sp>
        <p:nvSpPr>
          <p:cNvPr id="3" name="Content Placeholder 2"/>
          <p:cNvSpPr>
            <a:spLocks noGrp="1"/>
          </p:cNvSpPr>
          <p:nvPr>
            <p:ph idx="1"/>
          </p:nvPr>
        </p:nvSpPr>
        <p:spPr/>
        <p:txBody>
          <a:bodyPr/>
          <a:lstStyle/>
          <a:p>
            <a:r>
              <a:rPr lang="en-US" dirty="0" smtClean="0">
                <a:latin typeface="Calibri"/>
                <a:cs typeface="Calibri"/>
              </a:rPr>
              <a:t>Goal of the project</a:t>
            </a:r>
          </a:p>
          <a:p>
            <a:r>
              <a:rPr lang="en-US" dirty="0" smtClean="0">
                <a:latin typeface="Calibri"/>
                <a:cs typeface="Calibri"/>
              </a:rPr>
              <a:t>Social game metrics</a:t>
            </a:r>
          </a:p>
          <a:p>
            <a:r>
              <a:rPr lang="en-US" dirty="0" smtClean="0">
                <a:latin typeface="Calibri"/>
                <a:cs typeface="Calibri"/>
              </a:rPr>
              <a:t>Brief description of NEW Battles</a:t>
            </a:r>
          </a:p>
          <a:p>
            <a:r>
              <a:rPr lang="en-US" dirty="0">
                <a:latin typeface="Calibri"/>
                <a:cs typeface="Calibri"/>
              </a:rPr>
              <a:t>Data used in the project</a:t>
            </a:r>
          </a:p>
          <a:p>
            <a:r>
              <a:rPr lang="en-US" dirty="0" smtClean="0">
                <a:latin typeface="Calibri"/>
                <a:cs typeface="Calibri"/>
              </a:rPr>
              <a:t>Tools, methods, algorithms used</a:t>
            </a:r>
          </a:p>
          <a:p>
            <a:r>
              <a:rPr lang="en-US" dirty="0" smtClean="0">
                <a:latin typeface="Calibri"/>
                <a:cs typeface="Calibri"/>
              </a:rPr>
              <a:t>Data preparation</a:t>
            </a:r>
          </a:p>
          <a:p>
            <a:r>
              <a:rPr lang="en-US" dirty="0" smtClean="0">
                <a:latin typeface="Calibri"/>
                <a:cs typeface="Calibri"/>
              </a:rPr>
              <a:t>Modeling</a:t>
            </a:r>
          </a:p>
          <a:p>
            <a:r>
              <a:rPr lang="en-US" dirty="0" smtClean="0">
                <a:latin typeface="Calibri"/>
                <a:cs typeface="Calibri"/>
              </a:rPr>
              <a:t>Results and conclusion</a:t>
            </a:r>
          </a:p>
          <a:p>
            <a:endParaRPr lang="en-US" dirty="0" smtClean="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27286263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Data </a:t>
            </a:r>
            <a:r>
              <a:rPr lang="en-US" dirty="0" smtClean="0">
                <a:latin typeface="Calibri"/>
                <a:cs typeface="Calibri"/>
              </a:rPr>
              <a:t>Visualization </a:t>
            </a:r>
            <a:r>
              <a:rPr lang="en-US" dirty="0">
                <a:latin typeface="Calibri"/>
                <a:cs typeface="Calibri"/>
              </a:rPr>
              <a:t>– </a:t>
            </a:r>
            <a:r>
              <a:rPr lang="en-US" dirty="0" smtClean="0">
                <a:latin typeface="Calibri"/>
                <a:cs typeface="Calibri"/>
              </a:rPr>
              <a:t>Tutorial count</a:t>
            </a:r>
            <a:endParaRPr lang="en-US" dirty="0">
              <a:latin typeface="Calibri"/>
              <a:cs typeface="Calibri"/>
            </a:endParaRPr>
          </a:p>
        </p:txBody>
      </p:sp>
      <p:pic>
        <p:nvPicPr>
          <p:cNvPr id="4" name="Content Placeholder 3" descr="histogram_tutorial_count.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740" r="-2948" b="-38313"/>
          <a:stretch/>
        </p:blipFill>
        <p:spPr/>
      </p:pic>
      <p:sp>
        <p:nvSpPr>
          <p:cNvPr id="5" name="TextBox 4"/>
          <p:cNvSpPr txBox="1"/>
          <p:nvPr/>
        </p:nvSpPr>
        <p:spPr>
          <a:xfrm>
            <a:off x="694424" y="5427013"/>
            <a:ext cx="7414297" cy="923330"/>
          </a:xfrm>
          <a:prstGeom prst="rect">
            <a:avLst/>
          </a:prstGeom>
          <a:noFill/>
        </p:spPr>
        <p:txBody>
          <a:bodyPr wrap="none" rtlCol="0">
            <a:spAutoFit/>
          </a:bodyPr>
          <a:lstStyle/>
          <a:p>
            <a:r>
              <a:rPr lang="en-US" dirty="0" smtClean="0">
                <a:latin typeface="Calibri"/>
                <a:cs typeface="Calibri"/>
              </a:rPr>
              <a:t>Players’ engagement with tutorials is good.</a:t>
            </a:r>
          </a:p>
          <a:p>
            <a:r>
              <a:rPr lang="en-US" dirty="0" smtClean="0">
                <a:latin typeface="Calibri"/>
                <a:cs typeface="Calibri"/>
              </a:rPr>
              <a:t>A lot of players completed 6-12 tutorials. </a:t>
            </a:r>
          </a:p>
          <a:p>
            <a:r>
              <a:rPr lang="en-US" dirty="0" smtClean="0">
                <a:latin typeface="Calibri"/>
                <a:cs typeface="Calibri"/>
              </a:rPr>
              <a:t>First 2 bars are probably the players already know how to play similar games.</a:t>
            </a:r>
            <a:endParaRPr lang="en-US" dirty="0">
              <a:latin typeface="Calibri"/>
              <a:cs typeface="Calibri"/>
            </a:endParaRPr>
          </a:p>
        </p:txBody>
      </p:sp>
    </p:spTree>
    <p:extLst>
      <p:ext uri="{BB962C8B-B14F-4D97-AF65-F5344CB8AC3E}">
        <p14:creationId xmlns:p14="http://schemas.microsoft.com/office/powerpoint/2010/main" val="15056343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a:cs typeface="Calibri"/>
              </a:rPr>
              <a:t>Data </a:t>
            </a:r>
            <a:r>
              <a:rPr lang="en-US" dirty="0" smtClean="0">
                <a:latin typeface="Calibri"/>
                <a:cs typeface="Calibri"/>
              </a:rPr>
              <a:t>Visualization – ref, country, nation</a:t>
            </a:r>
            <a:endParaRPr lang="en-US" dirty="0">
              <a:latin typeface="Calibri"/>
              <a:cs typeface="Calibri"/>
            </a:endParaRPr>
          </a:p>
        </p:txBody>
      </p:sp>
      <p:pic>
        <p:nvPicPr>
          <p:cNvPr id="4" name="Content Placeholder 3" descr="pie_chart_ref_recent.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 r="-107070" b="-69205"/>
          <a:stretch/>
        </p:blipFill>
        <p:spPr>
          <a:xfrm>
            <a:off x="457200" y="1781592"/>
            <a:ext cx="7683998" cy="4443835"/>
          </a:xfrm>
        </p:spPr>
      </p:pic>
      <p:pic>
        <p:nvPicPr>
          <p:cNvPr id="5" name="Picture 4" descr="pie_chart_country_rec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996" y="1708504"/>
            <a:ext cx="4525124" cy="2645920"/>
          </a:xfrm>
          <a:prstGeom prst="rect">
            <a:avLst/>
          </a:prstGeom>
        </p:spPr>
      </p:pic>
      <p:pic>
        <p:nvPicPr>
          <p:cNvPr id="6" name="Picture 5" descr="pie_chart_n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607" y="4447015"/>
            <a:ext cx="3886777" cy="2182575"/>
          </a:xfrm>
          <a:prstGeom prst="rect">
            <a:avLst/>
          </a:prstGeom>
        </p:spPr>
      </p:pic>
    </p:spTree>
    <p:extLst>
      <p:ext uri="{BB962C8B-B14F-4D97-AF65-F5344CB8AC3E}">
        <p14:creationId xmlns:p14="http://schemas.microsoft.com/office/powerpoint/2010/main" val="5592839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Correlation Between Features</a:t>
            </a:r>
            <a:endParaRPr lang="en-US" dirty="0">
              <a:latin typeface="Calibri"/>
              <a:cs typeface="Calibri"/>
            </a:endParaRPr>
          </a:p>
        </p:txBody>
      </p:sp>
      <p:pic>
        <p:nvPicPr>
          <p:cNvPr id="4" name="Content Placeholder 3" descr="correlation_analysis.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 r="-72554"/>
          <a:stretch/>
        </p:blipFill>
        <p:spPr/>
      </p:pic>
      <p:sp>
        <p:nvSpPr>
          <p:cNvPr id="5" name="TextBox 4"/>
          <p:cNvSpPr txBox="1"/>
          <p:nvPr/>
        </p:nvSpPr>
        <p:spPr>
          <a:xfrm>
            <a:off x="6012243" y="2183596"/>
            <a:ext cx="184666" cy="369332"/>
          </a:xfrm>
          <a:prstGeom prst="rect">
            <a:avLst/>
          </a:prstGeom>
          <a:noFill/>
        </p:spPr>
        <p:txBody>
          <a:bodyPr wrap="none" rtlCol="0">
            <a:spAutoFit/>
          </a:bodyPr>
          <a:lstStyle/>
          <a:p>
            <a:endParaRPr lang="en-US" dirty="0"/>
          </a:p>
        </p:txBody>
      </p:sp>
      <p:sp>
        <p:nvSpPr>
          <p:cNvPr id="6" name="Rectangle 5"/>
          <p:cNvSpPr/>
          <p:nvPr/>
        </p:nvSpPr>
        <p:spPr>
          <a:xfrm>
            <a:off x="5274082" y="1616552"/>
            <a:ext cx="3869918" cy="3693319"/>
          </a:xfrm>
          <a:prstGeom prst="rect">
            <a:avLst/>
          </a:prstGeom>
        </p:spPr>
        <p:txBody>
          <a:bodyPr wrap="square">
            <a:spAutoFit/>
          </a:bodyPr>
          <a:lstStyle/>
          <a:p>
            <a:pPr marL="285750" indent="-285750">
              <a:buFontTx/>
              <a:buChar char="-"/>
            </a:pPr>
            <a:r>
              <a:rPr lang="en-US" dirty="0" err="1" smtClean="0">
                <a:latin typeface="Calibri"/>
                <a:cs typeface="Calibri"/>
              </a:rPr>
              <a:t>alliance_action_count</a:t>
            </a:r>
            <a:r>
              <a:rPr lang="en-US" dirty="0" smtClean="0">
                <a:latin typeface="Calibri"/>
                <a:cs typeface="Calibri"/>
              </a:rPr>
              <a:t> </a:t>
            </a:r>
            <a:r>
              <a:rPr lang="en-US" dirty="0">
                <a:latin typeface="Calibri"/>
                <a:cs typeface="Calibri"/>
              </a:rPr>
              <a:t>is positively correlated with </a:t>
            </a:r>
            <a:r>
              <a:rPr lang="en-US" dirty="0" err="1">
                <a:latin typeface="Calibri"/>
                <a:cs typeface="Calibri"/>
              </a:rPr>
              <a:t>total_session_count</a:t>
            </a:r>
            <a:r>
              <a:rPr lang="en-US" dirty="0">
                <a:latin typeface="Calibri"/>
                <a:cs typeface="Calibri"/>
              </a:rPr>
              <a:t> and </a:t>
            </a:r>
            <a:r>
              <a:rPr lang="en-US" dirty="0" err="1" smtClean="0">
                <a:latin typeface="Calibri"/>
                <a:cs typeface="Calibri"/>
              </a:rPr>
              <a:t>payment_count</a:t>
            </a:r>
            <a:r>
              <a:rPr lang="en-US" dirty="0">
                <a:latin typeface="Calibri"/>
                <a:cs typeface="Calibri"/>
              </a:rPr>
              <a:t> </a:t>
            </a:r>
            <a:r>
              <a:rPr lang="en-US" dirty="0" smtClean="0">
                <a:latin typeface="Calibri"/>
                <a:cs typeface="Calibri"/>
              </a:rPr>
              <a:t>count.</a:t>
            </a:r>
            <a:r>
              <a:rPr lang="en-US" dirty="0" smtClean="0">
                <a:effectLst/>
                <a:latin typeface="Calibri"/>
                <a:cs typeface="Calibri"/>
              </a:rPr>
              <a:t> </a:t>
            </a:r>
            <a:endParaRPr lang="en-US" dirty="0">
              <a:latin typeface="Calibri"/>
              <a:cs typeface="Calibri"/>
            </a:endParaRPr>
          </a:p>
          <a:p>
            <a:endParaRPr lang="en-US" dirty="0" smtClean="0">
              <a:effectLst/>
              <a:latin typeface="Calibri"/>
              <a:cs typeface="Calibri"/>
            </a:endParaRPr>
          </a:p>
          <a:p>
            <a:pPr marL="285750" indent="-285750">
              <a:buFontTx/>
              <a:buChar char="-"/>
            </a:pPr>
            <a:r>
              <a:rPr lang="en-US" dirty="0" err="1">
                <a:latin typeface="Calibri"/>
                <a:cs typeface="Calibri"/>
              </a:rPr>
              <a:t>q</a:t>
            </a:r>
            <a:r>
              <a:rPr lang="en-US" dirty="0" err="1" smtClean="0">
                <a:latin typeface="Calibri"/>
                <a:cs typeface="Calibri"/>
              </a:rPr>
              <a:t>uest_count’s</a:t>
            </a:r>
            <a:r>
              <a:rPr lang="en-US" dirty="0" smtClean="0">
                <a:latin typeface="Calibri"/>
                <a:cs typeface="Calibri"/>
              </a:rPr>
              <a:t> </a:t>
            </a:r>
            <a:r>
              <a:rPr lang="en-US" dirty="0">
                <a:latin typeface="Calibri"/>
                <a:cs typeface="Calibri"/>
              </a:rPr>
              <a:t>correlation is higher than </a:t>
            </a:r>
            <a:r>
              <a:rPr lang="en-US" dirty="0" err="1">
                <a:latin typeface="Calibri"/>
                <a:cs typeface="Calibri"/>
              </a:rPr>
              <a:t>tutorial_count’s</a:t>
            </a:r>
            <a:r>
              <a:rPr lang="en-US" dirty="0">
                <a:latin typeface="Calibri"/>
                <a:cs typeface="Calibri"/>
              </a:rPr>
              <a:t> </a:t>
            </a:r>
            <a:r>
              <a:rPr lang="en-US" dirty="0" smtClean="0">
                <a:latin typeface="Calibri"/>
                <a:cs typeface="Calibri"/>
              </a:rPr>
              <a:t>correlation with </a:t>
            </a:r>
            <a:r>
              <a:rPr lang="en-US" dirty="0" err="1" smtClean="0">
                <a:latin typeface="Calibri"/>
                <a:cs typeface="Calibri"/>
              </a:rPr>
              <a:t>distinct_session_days</a:t>
            </a:r>
            <a:r>
              <a:rPr lang="en-US" dirty="0" smtClean="0">
                <a:latin typeface="Calibri"/>
                <a:cs typeface="Calibri"/>
              </a:rPr>
              <a:t>.</a:t>
            </a:r>
          </a:p>
          <a:p>
            <a:endParaRPr lang="en-US" dirty="0" smtClean="0">
              <a:latin typeface="Calibri"/>
              <a:cs typeface="Calibri"/>
            </a:endParaRPr>
          </a:p>
          <a:p>
            <a:pPr marL="285750" indent="-285750">
              <a:buFontTx/>
              <a:buChar char="-"/>
            </a:pPr>
            <a:r>
              <a:rPr lang="en-US" dirty="0" err="1">
                <a:latin typeface="Calibri"/>
                <a:cs typeface="Calibri"/>
              </a:rPr>
              <a:t>first_session_duration</a:t>
            </a:r>
            <a:r>
              <a:rPr lang="en-US" dirty="0">
                <a:latin typeface="Calibri"/>
                <a:cs typeface="Calibri"/>
              </a:rPr>
              <a:t> is highly correlated with </a:t>
            </a:r>
            <a:r>
              <a:rPr lang="en-US" dirty="0" err="1">
                <a:latin typeface="Calibri"/>
                <a:cs typeface="Calibri"/>
              </a:rPr>
              <a:t>max_session_duration</a:t>
            </a:r>
            <a:r>
              <a:rPr lang="en-US" dirty="0">
                <a:latin typeface="Calibri"/>
                <a:cs typeface="Calibri"/>
              </a:rPr>
              <a:t> because of the </a:t>
            </a:r>
            <a:r>
              <a:rPr lang="en-US" dirty="0" smtClean="0">
                <a:latin typeface="Calibri"/>
                <a:cs typeface="Calibri"/>
              </a:rPr>
              <a:t>one time players.</a:t>
            </a:r>
            <a:endParaRPr lang="en-US" dirty="0" smtClean="0">
              <a:effectLst/>
              <a:latin typeface="Calibri"/>
              <a:cs typeface="Calibri"/>
            </a:endParaRPr>
          </a:p>
          <a:p>
            <a:pPr marL="285750" indent="-285750">
              <a:buFontTx/>
              <a:buChar char="-"/>
            </a:pPr>
            <a:endParaRPr lang="en-US" dirty="0"/>
          </a:p>
        </p:txBody>
      </p:sp>
    </p:spTree>
    <p:extLst>
      <p:ext uri="{BB962C8B-B14F-4D97-AF65-F5344CB8AC3E}">
        <p14:creationId xmlns:p14="http://schemas.microsoft.com/office/powerpoint/2010/main" val="13693082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Analyzing </a:t>
            </a:r>
            <a:r>
              <a:rPr lang="en-US" dirty="0">
                <a:latin typeface="Calibri"/>
                <a:cs typeface="Calibri"/>
              </a:rPr>
              <a:t>Players’ Engagement</a:t>
            </a:r>
            <a:r>
              <a:rPr lang="en-US" dirty="0">
                <a:latin typeface="Calibri"/>
                <a:cs typeface="Calibri"/>
              </a:rPr>
              <a:t> </a:t>
            </a:r>
          </a:p>
        </p:txBody>
      </p:sp>
      <p:sp>
        <p:nvSpPr>
          <p:cNvPr id="3" name="Content Placeholder 2"/>
          <p:cNvSpPr>
            <a:spLocks noGrp="1"/>
          </p:cNvSpPr>
          <p:nvPr>
            <p:ph idx="1"/>
          </p:nvPr>
        </p:nvSpPr>
        <p:spPr/>
        <p:txBody>
          <a:bodyPr>
            <a:normAutofit fontScale="92500" lnSpcReduction="20000"/>
          </a:bodyPr>
          <a:lstStyle/>
          <a:p>
            <a:r>
              <a:rPr lang="en-US" sz="2000" dirty="0" smtClean="0">
                <a:latin typeface="Calibri"/>
                <a:cs typeface="Calibri"/>
              </a:rPr>
              <a:t>Players’ engagement is important for retention and acquisition metrics.</a:t>
            </a:r>
          </a:p>
          <a:p>
            <a:endParaRPr lang="en-US" sz="2000" dirty="0" smtClean="0">
              <a:latin typeface="Calibri"/>
              <a:cs typeface="Calibri"/>
            </a:endParaRPr>
          </a:p>
          <a:p>
            <a:r>
              <a:rPr lang="en-US" sz="2000" dirty="0" smtClean="0">
                <a:latin typeface="Calibri"/>
                <a:cs typeface="Calibri"/>
              </a:rPr>
              <a:t>Players are analyzed using number of days played, quest counts, tutorial counts, alliance action counts and </a:t>
            </a:r>
            <a:r>
              <a:rPr lang="en-US" sz="2000" dirty="0">
                <a:latin typeface="Calibri"/>
                <a:cs typeface="Calibri"/>
              </a:rPr>
              <a:t>total </a:t>
            </a:r>
            <a:r>
              <a:rPr lang="en-US" sz="2000" dirty="0" smtClean="0">
                <a:latin typeface="Calibri"/>
                <a:cs typeface="Calibri"/>
              </a:rPr>
              <a:t>payment features.</a:t>
            </a:r>
          </a:p>
          <a:p>
            <a:pPr marL="0" indent="0">
              <a:buNone/>
            </a:pPr>
            <a:endParaRPr lang="en-US" sz="2000" dirty="0" smtClean="0">
              <a:latin typeface="Calibri"/>
              <a:cs typeface="Calibri"/>
            </a:endParaRPr>
          </a:p>
          <a:p>
            <a:r>
              <a:rPr lang="en-US" sz="2000" dirty="0" smtClean="0">
                <a:latin typeface="Calibri"/>
                <a:cs typeface="Calibri"/>
              </a:rPr>
              <a:t>Each feature is clustered with k-Means and a score is given to each cluster considering features’ significance on engagement.</a:t>
            </a:r>
          </a:p>
          <a:p>
            <a:pPr marL="0" indent="0">
              <a:buNone/>
            </a:pPr>
            <a:endParaRPr lang="en-US" sz="2000" dirty="0" smtClean="0">
              <a:latin typeface="Calibri"/>
              <a:cs typeface="Calibri"/>
            </a:endParaRPr>
          </a:p>
          <a:p>
            <a:r>
              <a:rPr lang="en-US" sz="2000" dirty="0" smtClean="0">
                <a:latin typeface="Calibri"/>
                <a:cs typeface="Calibri"/>
              </a:rPr>
              <a:t>For each player, total engagement score is calculated summing the given scores.</a:t>
            </a:r>
          </a:p>
          <a:p>
            <a:pPr marL="0" indent="0">
              <a:buNone/>
            </a:pPr>
            <a:endParaRPr lang="en-US" sz="2000" dirty="0" smtClean="0">
              <a:latin typeface="Calibri"/>
              <a:cs typeface="Calibri"/>
            </a:endParaRPr>
          </a:p>
          <a:p>
            <a:r>
              <a:rPr lang="en-US" sz="2000" dirty="0" smtClean="0">
                <a:latin typeface="Calibri"/>
                <a:cs typeface="Calibri"/>
              </a:rPr>
              <a:t>ref and country features are analyzed using total engagement scores.</a:t>
            </a:r>
          </a:p>
          <a:p>
            <a:pPr marL="0" indent="0">
              <a:buNone/>
            </a:pPr>
            <a:endParaRPr lang="en-US" sz="2000" dirty="0" smtClean="0">
              <a:latin typeface="Calibri"/>
              <a:cs typeface="Calibri"/>
            </a:endParaRPr>
          </a:p>
          <a:p>
            <a:r>
              <a:rPr lang="en-US" sz="2000" dirty="0" smtClean="0">
                <a:latin typeface="Calibri"/>
                <a:cs typeface="Calibri"/>
              </a:rPr>
              <a:t>Significance of features: total payment &gt; alliance action count &gt; number of days played &gt; quest count &gt; tutorial count.</a:t>
            </a:r>
          </a:p>
          <a:p>
            <a:endParaRPr lang="en-US" sz="2000" dirty="0">
              <a:latin typeface="Calibri"/>
              <a:cs typeface="Calibri"/>
            </a:endParaRPr>
          </a:p>
          <a:p>
            <a:r>
              <a:rPr lang="en-US" sz="2000" dirty="0" smtClean="0">
                <a:latin typeface="Calibri"/>
                <a:cs typeface="Calibri"/>
              </a:rPr>
              <a:t>Players with missing country feature are ignored (15%).</a:t>
            </a:r>
            <a:endParaRPr lang="en-US" sz="2000" dirty="0">
              <a:latin typeface="Calibri"/>
              <a:cs typeface="Calibri"/>
            </a:endParaRPr>
          </a:p>
        </p:txBody>
      </p:sp>
    </p:spTree>
    <p:extLst>
      <p:ext uri="{BB962C8B-B14F-4D97-AF65-F5344CB8AC3E}">
        <p14:creationId xmlns:p14="http://schemas.microsoft.com/office/powerpoint/2010/main" val="15878624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Clusters</a:t>
            </a:r>
            <a:endParaRPr lang="en-US" dirty="0">
              <a:latin typeface="Calibri"/>
              <a:cs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4804362"/>
              </p:ext>
            </p:extLst>
          </p:nvPr>
        </p:nvGraphicFramePr>
        <p:xfrm>
          <a:off x="292731" y="1610669"/>
          <a:ext cx="4513408" cy="1854200"/>
        </p:xfrm>
        <a:graphic>
          <a:graphicData uri="http://schemas.openxmlformats.org/drawingml/2006/table">
            <a:tbl>
              <a:tblPr firstRow="1" bandRow="1">
                <a:tableStyleId>{5C22544A-7EE6-4342-B048-85BDC9FD1C3A}</a:tableStyleId>
              </a:tblPr>
              <a:tblGrid>
                <a:gridCol w="1150938"/>
                <a:gridCol w="1315749"/>
                <a:gridCol w="2046721"/>
              </a:tblGrid>
              <a:tr h="370840">
                <a:tc>
                  <a:txBody>
                    <a:bodyPr/>
                    <a:lstStyle/>
                    <a:p>
                      <a:r>
                        <a:rPr lang="en-US" dirty="0" smtClean="0">
                          <a:latin typeface="Calibri"/>
                          <a:cs typeface="Calibri"/>
                        </a:rPr>
                        <a:t>Cluster</a:t>
                      </a:r>
                      <a:endParaRPr lang="en-US" dirty="0">
                        <a:latin typeface="Calibri"/>
                        <a:cs typeface="Calibri"/>
                      </a:endParaRPr>
                    </a:p>
                  </a:txBody>
                  <a:tcPr/>
                </a:tc>
                <a:tc>
                  <a:txBody>
                    <a:bodyPr/>
                    <a:lstStyle/>
                    <a:p>
                      <a:r>
                        <a:rPr lang="en-US" dirty="0" smtClean="0">
                          <a:latin typeface="Calibri"/>
                          <a:cs typeface="Calibri"/>
                        </a:rPr>
                        <a:t>Coverage</a:t>
                      </a:r>
                      <a:endParaRPr lang="en-US" dirty="0">
                        <a:latin typeface="Calibri"/>
                        <a:cs typeface="Calibri"/>
                      </a:endParaRPr>
                    </a:p>
                  </a:txBody>
                  <a:tcPr/>
                </a:tc>
                <a:tc>
                  <a:txBody>
                    <a:bodyPr/>
                    <a:lstStyle/>
                    <a:p>
                      <a:r>
                        <a:rPr lang="en-US" dirty="0" smtClean="0">
                          <a:latin typeface="Calibri"/>
                          <a:cs typeface="Calibri"/>
                        </a:rPr>
                        <a:t># of Days</a:t>
                      </a:r>
                      <a:r>
                        <a:rPr lang="en-US" baseline="0" dirty="0" smtClean="0">
                          <a:latin typeface="Calibri"/>
                          <a:cs typeface="Calibri"/>
                        </a:rPr>
                        <a:t> Played</a:t>
                      </a:r>
                      <a:endParaRPr lang="en-US" dirty="0">
                        <a:latin typeface="Calibri"/>
                        <a:cs typeface="Calibri"/>
                      </a:endParaRPr>
                    </a:p>
                  </a:txBody>
                  <a:tcPr/>
                </a:tc>
              </a:tr>
              <a:tr h="370840">
                <a:tc>
                  <a:txBody>
                    <a:bodyPr/>
                    <a:lstStyle/>
                    <a:p>
                      <a:r>
                        <a:rPr lang="en-US" dirty="0" smtClean="0">
                          <a:latin typeface="Calibri"/>
                          <a:cs typeface="Calibri"/>
                        </a:rPr>
                        <a:t>Cluster</a:t>
                      </a:r>
                      <a:r>
                        <a:rPr lang="en-US" baseline="0" dirty="0" smtClean="0">
                          <a:latin typeface="Calibri"/>
                          <a:cs typeface="Calibri"/>
                        </a:rPr>
                        <a:t> 0</a:t>
                      </a:r>
                      <a:endParaRPr lang="en-US" dirty="0">
                        <a:latin typeface="Calibri"/>
                        <a:cs typeface="Calibri"/>
                      </a:endParaRPr>
                    </a:p>
                  </a:txBody>
                  <a:tcPr/>
                </a:tc>
                <a:tc>
                  <a:txBody>
                    <a:bodyPr/>
                    <a:lstStyle/>
                    <a:p>
                      <a:r>
                        <a:rPr lang="en-US" dirty="0" smtClean="0">
                          <a:latin typeface="Calibri"/>
                          <a:cs typeface="Calibri"/>
                        </a:rPr>
                        <a:t>2.5%</a:t>
                      </a:r>
                      <a:endParaRPr lang="en-US" dirty="0">
                        <a:latin typeface="Calibri"/>
                        <a:cs typeface="Calibri"/>
                      </a:endParaRPr>
                    </a:p>
                  </a:txBody>
                  <a:tcPr/>
                </a:tc>
                <a:tc>
                  <a:txBody>
                    <a:bodyPr/>
                    <a:lstStyle/>
                    <a:p>
                      <a:r>
                        <a:rPr lang="en-US" dirty="0" smtClean="0">
                          <a:latin typeface="Calibri"/>
                          <a:cs typeface="Calibri"/>
                        </a:rPr>
                        <a:t>13.3</a:t>
                      </a:r>
                      <a:endParaRPr lang="en-US" dirty="0">
                        <a:latin typeface="Calibri"/>
                        <a:cs typeface="Calibri"/>
                      </a:endParaRPr>
                    </a:p>
                  </a:txBody>
                  <a:tcPr/>
                </a:tc>
              </a:tr>
              <a:tr h="370840">
                <a:tc>
                  <a:txBody>
                    <a:bodyPr/>
                    <a:lstStyle/>
                    <a:p>
                      <a:r>
                        <a:rPr lang="en-US" dirty="0" smtClean="0">
                          <a:latin typeface="Calibri"/>
                          <a:cs typeface="Calibri"/>
                        </a:rPr>
                        <a:t>Cluster</a:t>
                      </a:r>
                      <a:r>
                        <a:rPr lang="en-US" baseline="0" dirty="0" smtClean="0">
                          <a:latin typeface="Calibri"/>
                          <a:cs typeface="Calibri"/>
                        </a:rPr>
                        <a:t> 1</a:t>
                      </a:r>
                      <a:endParaRPr lang="en-US" dirty="0">
                        <a:latin typeface="Calibri"/>
                        <a:cs typeface="Calibri"/>
                      </a:endParaRPr>
                    </a:p>
                  </a:txBody>
                  <a:tcPr/>
                </a:tc>
                <a:tc>
                  <a:txBody>
                    <a:bodyPr/>
                    <a:lstStyle/>
                    <a:p>
                      <a:r>
                        <a:rPr lang="en-US" dirty="0" smtClean="0">
                          <a:latin typeface="Calibri"/>
                          <a:cs typeface="Calibri"/>
                        </a:rPr>
                        <a:t>15.5%</a:t>
                      </a:r>
                      <a:endParaRPr lang="en-US" dirty="0">
                        <a:latin typeface="Calibri"/>
                        <a:cs typeface="Calibri"/>
                      </a:endParaRPr>
                    </a:p>
                  </a:txBody>
                  <a:tcPr/>
                </a:tc>
                <a:tc>
                  <a:txBody>
                    <a:bodyPr/>
                    <a:lstStyle/>
                    <a:p>
                      <a:r>
                        <a:rPr lang="en-US" dirty="0" smtClean="0">
                          <a:latin typeface="Calibri"/>
                          <a:cs typeface="Calibri"/>
                        </a:rPr>
                        <a:t>2.6</a:t>
                      </a:r>
                      <a:endParaRPr lang="en-US" dirty="0">
                        <a:latin typeface="Calibri"/>
                        <a:cs typeface="Calibri"/>
                      </a:endParaRPr>
                    </a:p>
                  </a:txBody>
                  <a:tcPr/>
                </a:tc>
              </a:tr>
              <a:tr h="370840">
                <a:tc>
                  <a:txBody>
                    <a:bodyPr/>
                    <a:lstStyle/>
                    <a:p>
                      <a:r>
                        <a:rPr lang="en-US" dirty="0" smtClean="0">
                          <a:latin typeface="Calibri"/>
                          <a:cs typeface="Calibri"/>
                        </a:rPr>
                        <a:t>Cluster 2</a:t>
                      </a:r>
                      <a:endParaRPr lang="en-US" dirty="0">
                        <a:latin typeface="Calibri"/>
                        <a:cs typeface="Calibri"/>
                      </a:endParaRPr>
                    </a:p>
                  </a:txBody>
                  <a:tcPr/>
                </a:tc>
                <a:tc>
                  <a:txBody>
                    <a:bodyPr/>
                    <a:lstStyle/>
                    <a:p>
                      <a:r>
                        <a:rPr lang="en-US" dirty="0" smtClean="0">
                          <a:latin typeface="Calibri"/>
                          <a:cs typeface="Calibri"/>
                        </a:rPr>
                        <a:t>2%</a:t>
                      </a:r>
                      <a:endParaRPr lang="en-US" dirty="0">
                        <a:latin typeface="Calibri"/>
                        <a:cs typeface="Calibri"/>
                      </a:endParaRPr>
                    </a:p>
                  </a:txBody>
                  <a:tcPr/>
                </a:tc>
                <a:tc>
                  <a:txBody>
                    <a:bodyPr/>
                    <a:lstStyle/>
                    <a:p>
                      <a:r>
                        <a:rPr lang="en-US" dirty="0" smtClean="0">
                          <a:latin typeface="Calibri"/>
                          <a:cs typeface="Calibri"/>
                        </a:rPr>
                        <a:t>34.5</a:t>
                      </a:r>
                    </a:p>
                  </a:txBody>
                  <a:tcPr/>
                </a:tc>
              </a:tr>
              <a:tr h="370840">
                <a:tc>
                  <a:txBody>
                    <a:bodyPr/>
                    <a:lstStyle/>
                    <a:p>
                      <a:r>
                        <a:rPr lang="en-US" dirty="0" smtClean="0">
                          <a:latin typeface="Calibri"/>
                          <a:cs typeface="Calibri"/>
                        </a:rPr>
                        <a:t>Cluster 3</a:t>
                      </a:r>
                      <a:endParaRPr lang="en-US" dirty="0">
                        <a:latin typeface="Calibri"/>
                        <a:cs typeface="Calibri"/>
                      </a:endParaRPr>
                    </a:p>
                  </a:txBody>
                  <a:tcPr/>
                </a:tc>
                <a:tc>
                  <a:txBody>
                    <a:bodyPr/>
                    <a:lstStyle/>
                    <a:p>
                      <a:r>
                        <a:rPr lang="en-US" dirty="0" smtClean="0">
                          <a:latin typeface="Calibri"/>
                          <a:cs typeface="Calibri"/>
                        </a:rPr>
                        <a:t>80%</a:t>
                      </a:r>
                      <a:endParaRPr lang="en-US" dirty="0">
                        <a:latin typeface="Calibri"/>
                        <a:cs typeface="Calibri"/>
                      </a:endParaRPr>
                    </a:p>
                  </a:txBody>
                  <a:tcPr/>
                </a:tc>
                <a:tc>
                  <a:txBody>
                    <a:bodyPr/>
                    <a:lstStyle/>
                    <a:p>
                      <a:r>
                        <a:rPr lang="en-US" dirty="0" smtClean="0">
                          <a:latin typeface="Calibri"/>
                          <a:cs typeface="Calibri"/>
                        </a:rPr>
                        <a:t>1</a:t>
                      </a:r>
                      <a:endParaRPr lang="en-US" dirty="0">
                        <a:latin typeface="Calibri"/>
                        <a:cs typeface="Calibri"/>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39409973"/>
              </p:ext>
            </p:extLst>
          </p:nvPr>
        </p:nvGraphicFramePr>
        <p:xfrm>
          <a:off x="4913880" y="1610669"/>
          <a:ext cx="3949152" cy="2225040"/>
        </p:xfrm>
        <a:graphic>
          <a:graphicData uri="http://schemas.openxmlformats.org/drawingml/2006/table">
            <a:tbl>
              <a:tblPr firstRow="1" bandRow="1">
                <a:tableStyleId>{5C22544A-7EE6-4342-B048-85BDC9FD1C3A}</a:tableStyleId>
              </a:tblPr>
              <a:tblGrid>
                <a:gridCol w="1098362"/>
                <a:gridCol w="1279201"/>
                <a:gridCol w="1571589"/>
              </a:tblGrid>
              <a:tr h="370840">
                <a:tc>
                  <a:txBody>
                    <a:bodyPr/>
                    <a:lstStyle/>
                    <a:p>
                      <a:r>
                        <a:rPr lang="en-US" dirty="0" smtClean="0">
                          <a:latin typeface="Calibri"/>
                          <a:cs typeface="Calibri"/>
                        </a:rPr>
                        <a:t>Cluster</a:t>
                      </a:r>
                      <a:endParaRPr lang="en-US" dirty="0">
                        <a:latin typeface="Calibri"/>
                        <a:cs typeface="Calibri"/>
                      </a:endParaRPr>
                    </a:p>
                  </a:txBody>
                  <a:tcPr/>
                </a:tc>
                <a:tc>
                  <a:txBody>
                    <a:bodyPr/>
                    <a:lstStyle/>
                    <a:p>
                      <a:r>
                        <a:rPr lang="en-US" dirty="0" smtClean="0">
                          <a:latin typeface="Calibri"/>
                          <a:cs typeface="Calibri"/>
                        </a:rPr>
                        <a:t>Coverage</a:t>
                      </a:r>
                      <a:endParaRPr lang="en-US" dirty="0">
                        <a:latin typeface="Calibri"/>
                        <a:cs typeface="Calibri"/>
                      </a:endParaRPr>
                    </a:p>
                  </a:txBody>
                  <a:tcPr/>
                </a:tc>
                <a:tc>
                  <a:txBody>
                    <a:bodyPr/>
                    <a:lstStyle/>
                    <a:p>
                      <a:r>
                        <a:rPr lang="en-US" dirty="0" smtClean="0">
                          <a:latin typeface="Calibri"/>
                          <a:cs typeface="Calibri"/>
                        </a:rPr>
                        <a:t>Quest Count</a:t>
                      </a:r>
                      <a:endParaRPr lang="en-US" dirty="0">
                        <a:latin typeface="Calibri"/>
                        <a:cs typeface="Calibri"/>
                      </a:endParaRPr>
                    </a:p>
                  </a:txBody>
                  <a:tcPr/>
                </a:tc>
              </a:tr>
              <a:tr h="370840">
                <a:tc>
                  <a:txBody>
                    <a:bodyPr/>
                    <a:lstStyle/>
                    <a:p>
                      <a:r>
                        <a:rPr lang="en-US" dirty="0" smtClean="0">
                          <a:latin typeface="Calibri"/>
                          <a:cs typeface="Calibri"/>
                        </a:rPr>
                        <a:t>Cluster 0</a:t>
                      </a:r>
                      <a:endParaRPr lang="en-US" dirty="0">
                        <a:latin typeface="Calibri"/>
                        <a:cs typeface="Calibri"/>
                      </a:endParaRPr>
                    </a:p>
                  </a:txBody>
                  <a:tcPr/>
                </a:tc>
                <a:tc>
                  <a:txBody>
                    <a:bodyPr/>
                    <a:lstStyle/>
                    <a:p>
                      <a:r>
                        <a:rPr lang="en-US" dirty="0" smtClean="0">
                          <a:latin typeface="Calibri"/>
                          <a:cs typeface="Calibri"/>
                        </a:rPr>
                        <a:t>6%</a:t>
                      </a:r>
                      <a:endParaRPr lang="en-US" dirty="0">
                        <a:latin typeface="Calibri"/>
                        <a:cs typeface="Calibri"/>
                      </a:endParaRPr>
                    </a:p>
                  </a:txBody>
                  <a:tcPr/>
                </a:tc>
                <a:tc>
                  <a:txBody>
                    <a:bodyPr/>
                    <a:lstStyle/>
                    <a:p>
                      <a:r>
                        <a:rPr lang="en-US" dirty="0" smtClean="0">
                          <a:latin typeface="Calibri"/>
                          <a:cs typeface="Calibri"/>
                        </a:rPr>
                        <a:t>16</a:t>
                      </a:r>
                      <a:endParaRPr lang="en-US" dirty="0">
                        <a:latin typeface="Calibri"/>
                        <a:cs typeface="Calibri"/>
                      </a:endParaRPr>
                    </a:p>
                  </a:txBody>
                  <a:tcPr/>
                </a:tc>
              </a:tr>
              <a:tr h="370840">
                <a:tc>
                  <a:txBody>
                    <a:bodyPr/>
                    <a:lstStyle/>
                    <a:p>
                      <a:r>
                        <a:rPr lang="en-US" dirty="0" smtClean="0">
                          <a:latin typeface="Calibri"/>
                          <a:cs typeface="Calibri"/>
                        </a:rPr>
                        <a:t>Cluster 1</a:t>
                      </a:r>
                      <a:endParaRPr lang="en-US" dirty="0">
                        <a:latin typeface="Calibri"/>
                        <a:cs typeface="Calibri"/>
                      </a:endParaRPr>
                    </a:p>
                  </a:txBody>
                  <a:tcPr/>
                </a:tc>
                <a:tc>
                  <a:txBody>
                    <a:bodyPr/>
                    <a:lstStyle/>
                    <a:p>
                      <a:r>
                        <a:rPr lang="en-US" dirty="0" smtClean="0">
                          <a:latin typeface="Calibri"/>
                          <a:cs typeface="Calibri"/>
                        </a:rPr>
                        <a:t>23%</a:t>
                      </a:r>
                      <a:endParaRPr lang="en-US" dirty="0">
                        <a:latin typeface="Calibri"/>
                        <a:cs typeface="Calibri"/>
                      </a:endParaRPr>
                    </a:p>
                  </a:txBody>
                  <a:tcPr/>
                </a:tc>
                <a:tc>
                  <a:txBody>
                    <a:bodyPr/>
                    <a:lstStyle/>
                    <a:p>
                      <a:r>
                        <a:rPr lang="en-US" dirty="0" smtClean="0">
                          <a:latin typeface="Calibri"/>
                          <a:cs typeface="Calibri"/>
                        </a:rPr>
                        <a:t>6</a:t>
                      </a:r>
                      <a:endParaRPr lang="en-US" dirty="0">
                        <a:latin typeface="Calibri"/>
                        <a:cs typeface="Calibri"/>
                      </a:endParaRPr>
                    </a:p>
                  </a:txBody>
                  <a:tcPr/>
                </a:tc>
              </a:tr>
              <a:tr h="370840">
                <a:tc>
                  <a:txBody>
                    <a:bodyPr/>
                    <a:lstStyle/>
                    <a:p>
                      <a:r>
                        <a:rPr lang="en-US" dirty="0" smtClean="0">
                          <a:latin typeface="Calibri"/>
                          <a:cs typeface="Calibri"/>
                        </a:rPr>
                        <a:t>Cluster 2</a:t>
                      </a:r>
                      <a:endParaRPr lang="en-US" dirty="0">
                        <a:latin typeface="Calibri"/>
                        <a:cs typeface="Calibri"/>
                      </a:endParaRPr>
                    </a:p>
                  </a:txBody>
                  <a:tcPr/>
                </a:tc>
                <a:tc>
                  <a:txBody>
                    <a:bodyPr/>
                    <a:lstStyle/>
                    <a:p>
                      <a:r>
                        <a:rPr lang="en-US" dirty="0" smtClean="0">
                          <a:latin typeface="Calibri"/>
                          <a:cs typeface="Calibri"/>
                        </a:rPr>
                        <a:t>3%</a:t>
                      </a:r>
                      <a:endParaRPr lang="en-US" dirty="0">
                        <a:latin typeface="Calibri"/>
                        <a:cs typeface="Calibri"/>
                      </a:endParaRPr>
                    </a:p>
                  </a:txBody>
                  <a:tcPr/>
                </a:tc>
                <a:tc>
                  <a:txBody>
                    <a:bodyPr/>
                    <a:lstStyle/>
                    <a:p>
                      <a:r>
                        <a:rPr lang="en-US" dirty="0" smtClean="0">
                          <a:latin typeface="Calibri"/>
                          <a:cs typeface="Calibri"/>
                        </a:rPr>
                        <a:t>40</a:t>
                      </a:r>
                      <a:endParaRPr lang="en-US" dirty="0">
                        <a:latin typeface="Calibri"/>
                        <a:cs typeface="Calibri"/>
                      </a:endParaRPr>
                    </a:p>
                  </a:txBody>
                  <a:tcPr/>
                </a:tc>
              </a:tr>
              <a:tr h="370840">
                <a:tc>
                  <a:txBody>
                    <a:bodyPr/>
                    <a:lstStyle/>
                    <a:p>
                      <a:r>
                        <a:rPr lang="en-US" dirty="0" smtClean="0">
                          <a:latin typeface="Calibri"/>
                          <a:cs typeface="Calibri"/>
                        </a:rPr>
                        <a:t>Cluster 3</a:t>
                      </a:r>
                      <a:endParaRPr lang="en-US" dirty="0">
                        <a:latin typeface="Calibri"/>
                        <a:cs typeface="Calibri"/>
                      </a:endParaRPr>
                    </a:p>
                  </a:txBody>
                  <a:tcPr/>
                </a:tc>
                <a:tc>
                  <a:txBody>
                    <a:bodyPr/>
                    <a:lstStyle/>
                    <a:p>
                      <a:r>
                        <a:rPr lang="en-US" dirty="0" smtClean="0">
                          <a:latin typeface="Calibri"/>
                          <a:cs typeface="Calibri"/>
                        </a:rPr>
                        <a:t>54%</a:t>
                      </a:r>
                      <a:endParaRPr lang="en-US" dirty="0">
                        <a:latin typeface="Calibri"/>
                        <a:cs typeface="Calibri"/>
                      </a:endParaRPr>
                    </a:p>
                  </a:txBody>
                  <a:tcPr/>
                </a:tc>
                <a:tc>
                  <a:txBody>
                    <a:bodyPr/>
                    <a:lstStyle/>
                    <a:p>
                      <a:r>
                        <a:rPr lang="en-US" dirty="0" smtClean="0">
                          <a:latin typeface="Calibri"/>
                          <a:cs typeface="Calibri"/>
                        </a:rPr>
                        <a:t>2</a:t>
                      </a:r>
                      <a:endParaRPr lang="en-US" dirty="0">
                        <a:latin typeface="Calibri"/>
                        <a:cs typeface="Calibri"/>
                      </a:endParaRPr>
                    </a:p>
                  </a:txBody>
                  <a:tcPr/>
                </a:tc>
              </a:tr>
              <a:tr h="370840">
                <a:tc>
                  <a:txBody>
                    <a:bodyPr/>
                    <a:lstStyle/>
                    <a:p>
                      <a:r>
                        <a:rPr lang="en-US" dirty="0" smtClean="0">
                          <a:latin typeface="Calibri"/>
                          <a:cs typeface="Calibri"/>
                        </a:rPr>
                        <a:t>Cluster 4</a:t>
                      </a:r>
                      <a:endParaRPr lang="en-US" dirty="0">
                        <a:latin typeface="Calibri"/>
                        <a:cs typeface="Calibri"/>
                      </a:endParaRPr>
                    </a:p>
                  </a:txBody>
                  <a:tcPr/>
                </a:tc>
                <a:tc>
                  <a:txBody>
                    <a:bodyPr/>
                    <a:lstStyle/>
                    <a:p>
                      <a:r>
                        <a:rPr lang="en-US" dirty="0" smtClean="0">
                          <a:latin typeface="Calibri"/>
                          <a:cs typeface="Calibri"/>
                        </a:rPr>
                        <a:t>14%</a:t>
                      </a:r>
                      <a:endParaRPr lang="en-US" dirty="0">
                        <a:latin typeface="Calibri"/>
                        <a:cs typeface="Calibri"/>
                      </a:endParaRPr>
                    </a:p>
                  </a:txBody>
                  <a:tcPr/>
                </a:tc>
                <a:tc>
                  <a:txBody>
                    <a:bodyPr/>
                    <a:lstStyle/>
                    <a:p>
                      <a:r>
                        <a:rPr lang="en-US" dirty="0" smtClean="0">
                          <a:latin typeface="Calibri"/>
                          <a:cs typeface="Calibri"/>
                        </a:rPr>
                        <a:t>0</a:t>
                      </a:r>
                      <a:endParaRPr lang="en-US" dirty="0">
                        <a:latin typeface="Calibri"/>
                        <a:cs typeface="Calibri"/>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58920109"/>
              </p:ext>
            </p:extLst>
          </p:nvPr>
        </p:nvGraphicFramePr>
        <p:xfrm>
          <a:off x="290484" y="4172643"/>
          <a:ext cx="4141031" cy="1849120"/>
        </p:xfrm>
        <a:graphic>
          <a:graphicData uri="http://schemas.openxmlformats.org/drawingml/2006/table">
            <a:tbl>
              <a:tblPr firstRow="1" bandRow="1">
                <a:tableStyleId>{5C22544A-7EE6-4342-B048-85BDC9FD1C3A}</a:tableStyleId>
              </a:tblPr>
              <a:tblGrid>
                <a:gridCol w="1144047"/>
                <a:gridCol w="1251789"/>
                <a:gridCol w="1745195"/>
              </a:tblGrid>
              <a:tr h="0">
                <a:tc>
                  <a:txBody>
                    <a:bodyPr/>
                    <a:lstStyle/>
                    <a:p>
                      <a:r>
                        <a:rPr lang="en-US" dirty="0" smtClean="0">
                          <a:latin typeface="Calibri"/>
                          <a:cs typeface="Calibri"/>
                        </a:rPr>
                        <a:t>Cluster</a:t>
                      </a:r>
                      <a:endParaRPr lang="en-US" dirty="0">
                        <a:latin typeface="Calibri"/>
                        <a:cs typeface="Calibri"/>
                      </a:endParaRPr>
                    </a:p>
                  </a:txBody>
                  <a:tcPr/>
                </a:tc>
                <a:tc>
                  <a:txBody>
                    <a:bodyPr/>
                    <a:lstStyle/>
                    <a:p>
                      <a:r>
                        <a:rPr lang="en-US" dirty="0" smtClean="0">
                          <a:latin typeface="Calibri"/>
                          <a:cs typeface="Calibri"/>
                        </a:rPr>
                        <a:t>Coverage</a:t>
                      </a:r>
                      <a:endParaRPr lang="en-US" dirty="0">
                        <a:latin typeface="Calibri"/>
                        <a:cs typeface="Calibri"/>
                      </a:endParaRPr>
                    </a:p>
                  </a:txBody>
                  <a:tcPr/>
                </a:tc>
                <a:tc>
                  <a:txBody>
                    <a:bodyPr/>
                    <a:lstStyle/>
                    <a:p>
                      <a:r>
                        <a:rPr lang="en-US" dirty="0" smtClean="0">
                          <a:latin typeface="Calibri"/>
                          <a:cs typeface="Calibri"/>
                        </a:rPr>
                        <a:t>Tutorial Count</a:t>
                      </a:r>
                      <a:endParaRPr lang="en-US" dirty="0">
                        <a:latin typeface="Calibri"/>
                        <a:cs typeface="Calibri"/>
                      </a:endParaRPr>
                    </a:p>
                  </a:txBody>
                  <a:tcPr/>
                </a:tc>
              </a:tr>
              <a:tr h="370840">
                <a:tc>
                  <a:txBody>
                    <a:bodyPr/>
                    <a:lstStyle/>
                    <a:p>
                      <a:r>
                        <a:rPr lang="en-US" dirty="0" smtClean="0">
                          <a:latin typeface="Calibri"/>
                          <a:cs typeface="Calibri"/>
                        </a:rPr>
                        <a:t>Cluster 0</a:t>
                      </a:r>
                      <a:endParaRPr lang="en-US" dirty="0">
                        <a:latin typeface="Calibri"/>
                        <a:cs typeface="Calibri"/>
                      </a:endParaRPr>
                    </a:p>
                  </a:txBody>
                  <a:tcPr/>
                </a:tc>
                <a:tc>
                  <a:txBody>
                    <a:bodyPr/>
                    <a:lstStyle/>
                    <a:p>
                      <a:r>
                        <a:rPr lang="en-US" dirty="0" smtClean="0">
                          <a:latin typeface="Calibri"/>
                          <a:cs typeface="Calibri"/>
                        </a:rPr>
                        <a:t>33%</a:t>
                      </a:r>
                      <a:endParaRPr lang="en-US" dirty="0">
                        <a:latin typeface="Calibri"/>
                        <a:cs typeface="Calibri"/>
                      </a:endParaRPr>
                    </a:p>
                  </a:txBody>
                  <a:tcPr/>
                </a:tc>
                <a:tc>
                  <a:txBody>
                    <a:bodyPr/>
                    <a:lstStyle/>
                    <a:p>
                      <a:r>
                        <a:rPr lang="en-US" dirty="0" smtClean="0">
                          <a:latin typeface="Calibri"/>
                          <a:cs typeface="Calibri"/>
                        </a:rPr>
                        <a:t>9</a:t>
                      </a:r>
                      <a:endParaRPr lang="en-US" dirty="0">
                        <a:latin typeface="Calibri"/>
                        <a:cs typeface="Calibri"/>
                      </a:endParaRPr>
                    </a:p>
                  </a:txBody>
                  <a:tcPr/>
                </a:tc>
              </a:tr>
              <a:tr h="370840">
                <a:tc>
                  <a:txBody>
                    <a:bodyPr/>
                    <a:lstStyle/>
                    <a:p>
                      <a:r>
                        <a:rPr lang="en-US" dirty="0" smtClean="0">
                          <a:latin typeface="Calibri"/>
                          <a:cs typeface="Calibri"/>
                        </a:rPr>
                        <a:t>Cluster 1</a:t>
                      </a:r>
                      <a:endParaRPr lang="en-US" dirty="0">
                        <a:latin typeface="Calibri"/>
                        <a:cs typeface="Calibri"/>
                      </a:endParaRPr>
                    </a:p>
                  </a:txBody>
                  <a:tcPr/>
                </a:tc>
                <a:tc>
                  <a:txBody>
                    <a:bodyPr/>
                    <a:lstStyle/>
                    <a:p>
                      <a:r>
                        <a:rPr lang="en-US" dirty="0" smtClean="0">
                          <a:latin typeface="Calibri"/>
                          <a:cs typeface="Calibri"/>
                        </a:rPr>
                        <a:t>30%</a:t>
                      </a:r>
                      <a:endParaRPr lang="en-US" dirty="0">
                        <a:latin typeface="Calibri"/>
                        <a:cs typeface="Calibri"/>
                      </a:endParaRPr>
                    </a:p>
                  </a:txBody>
                  <a:tcPr/>
                </a:tc>
                <a:tc>
                  <a:txBody>
                    <a:bodyPr/>
                    <a:lstStyle/>
                    <a:p>
                      <a:r>
                        <a:rPr lang="en-US" dirty="0" smtClean="0">
                          <a:latin typeface="Calibri"/>
                          <a:cs typeface="Calibri"/>
                        </a:rPr>
                        <a:t>13</a:t>
                      </a:r>
                      <a:endParaRPr lang="en-US" dirty="0">
                        <a:latin typeface="Calibri"/>
                        <a:cs typeface="Calibri"/>
                      </a:endParaRPr>
                    </a:p>
                  </a:txBody>
                  <a:tcPr/>
                </a:tc>
              </a:tr>
              <a:tr h="370840">
                <a:tc>
                  <a:txBody>
                    <a:bodyPr/>
                    <a:lstStyle/>
                    <a:p>
                      <a:r>
                        <a:rPr lang="en-US" dirty="0" smtClean="0">
                          <a:latin typeface="Calibri"/>
                          <a:cs typeface="Calibri"/>
                        </a:rPr>
                        <a:t>Cluster 2</a:t>
                      </a:r>
                      <a:endParaRPr lang="en-US" dirty="0">
                        <a:latin typeface="Calibri"/>
                        <a:cs typeface="Calibri"/>
                      </a:endParaRPr>
                    </a:p>
                  </a:txBody>
                  <a:tcPr/>
                </a:tc>
                <a:tc>
                  <a:txBody>
                    <a:bodyPr/>
                    <a:lstStyle/>
                    <a:p>
                      <a:r>
                        <a:rPr lang="en-US" dirty="0" smtClean="0">
                          <a:latin typeface="Calibri"/>
                          <a:cs typeface="Calibri"/>
                        </a:rPr>
                        <a:t>7%</a:t>
                      </a:r>
                      <a:endParaRPr lang="en-US" dirty="0">
                        <a:latin typeface="Calibri"/>
                        <a:cs typeface="Calibri"/>
                      </a:endParaRPr>
                    </a:p>
                  </a:txBody>
                  <a:tcPr/>
                </a:tc>
                <a:tc>
                  <a:txBody>
                    <a:bodyPr/>
                    <a:lstStyle/>
                    <a:p>
                      <a:r>
                        <a:rPr lang="en-US" dirty="0" smtClean="0">
                          <a:latin typeface="Calibri"/>
                          <a:cs typeface="Calibri"/>
                        </a:rPr>
                        <a:t>23</a:t>
                      </a:r>
                      <a:endParaRPr lang="en-US" dirty="0">
                        <a:latin typeface="Calibri"/>
                        <a:cs typeface="Calibri"/>
                      </a:endParaRPr>
                    </a:p>
                  </a:txBody>
                  <a:tcPr/>
                </a:tc>
              </a:tr>
              <a:tr h="370840">
                <a:tc>
                  <a:txBody>
                    <a:bodyPr/>
                    <a:lstStyle/>
                    <a:p>
                      <a:r>
                        <a:rPr lang="en-US" dirty="0" smtClean="0">
                          <a:latin typeface="Calibri"/>
                          <a:cs typeface="Calibri"/>
                        </a:rPr>
                        <a:t>Cluster 3</a:t>
                      </a:r>
                      <a:endParaRPr lang="en-US" dirty="0">
                        <a:latin typeface="Calibri"/>
                        <a:cs typeface="Calibri"/>
                      </a:endParaRPr>
                    </a:p>
                  </a:txBody>
                  <a:tcPr/>
                </a:tc>
                <a:tc>
                  <a:txBody>
                    <a:bodyPr/>
                    <a:lstStyle/>
                    <a:p>
                      <a:r>
                        <a:rPr lang="en-US" dirty="0" smtClean="0">
                          <a:latin typeface="Calibri"/>
                          <a:cs typeface="Calibri"/>
                        </a:rPr>
                        <a:t>30%</a:t>
                      </a:r>
                      <a:endParaRPr lang="en-US" dirty="0">
                        <a:latin typeface="Calibri"/>
                        <a:cs typeface="Calibri"/>
                      </a:endParaRPr>
                    </a:p>
                  </a:txBody>
                  <a:tcPr/>
                </a:tc>
                <a:tc>
                  <a:txBody>
                    <a:bodyPr/>
                    <a:lstStyle/>
                    <a:p>
                      <a:r>
                        <a:rPr lang="en-US" dirty="0" smtClean="0">
                          <a:latin typeface="Calibri"/>
                          <a:cs typeface="Calibri"/>
                        </a:rPr>
                        <a:t>3</a:t>
                      </a:r>
                      <a:endParaRPr lang="en-US" dirty="0">
                        <a:latin typeface="Calibri"/>
                        <a:cs typeface="Calibri"/>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5458335"/>
              </p:ext>
            </p:extLst>
          </p:nvPr>
        </p:nvGraphicFramePr>
        <p:xfrm>
          <a:off x="4584944" y="4172644"/>
          <a:ext cx="4342048" cy="1849120"/>
        </p:xfrm>
        <a:graphic>
          <a:graphicData uri="http://schemas.openxmlformats.org/drawingml/2006/table">
            <a:tbl>
              <a:tblPr firstRow="1" bandRow="1">
                <a:tableStyleId>{5C22544A-7EE6-4342-B048-85BDC9FD1C3A}</a:tableStyleId>
              </a:tblPr>
              <a:tblGrid>
                <a:gridCol w="1226282"/>
                <a:gridCol w="1343160"/>
                <a:gridCol w="1772606"/>
              </a:tblGrid>
              <a:tr h="205519">
                <a:tc>
                  <a:txBody>
                    <a:bodyPr/>
                    <a:lstStyle/>
                    <a:p>
                      <a:r>
                        <a:rPr lang="en-US" dirty="0" smtClean="0">
                          <a:latin typeface="Calibri"/>
                          <a:cs typeface="Calibri"/>
                        </a:rPr>
                        <a:t>Cluster</a:t>
                      </a:r>
                      <a:endParaRPr lang="en-US" dirty="0">
                        <a:latin typeface="Calibri"/>
                        <a:cs typeface="Calibri"/>
                      </a:endParaRPr>
                    </a:p>
                  </a:txBody>
                  <a:tcPr/>
                </a:tc>
                <a:tc>
                  <a:txBody>
                    <a:bodyPr/>
                    <a:lstStyle/>
                    <a:p>
                      <a:r>
                        <a:rPr lang="en-US" dirty="0" smtClean="0">
                          <a:latin typeface="Calibri"/>
                          <a:cs typeface="Calibri"/>
                        </a:rPr>
                        <a:t>Coverage</a:t>
                      </a:r>
                      <a:endParaRPr lang="en-US" dirty="0">
                        <a:latin typeface="Calibri"/>
                        <a:cs typeface="Calibri"/>
                      </a:endParaRPr>
                    </a:p>
                  </a:txBody>
                  <a:tcPr/>
                </a:tc>
                <a:tc>
                  <a:txBody>
                    <a:bodyPr/>
                    <a:lstStyle/>
                    <a:p>
                      <a:r>
                        <a:rPr lang="en-US" dirty="0" smtClean="0">
                          <a:latin typeface="Calibri"/>
                          <a:cs typeface="Calibri"/>
                        </a:rPr>
                        <a:t>Total Payment</a:t>
                      </a:r>
                      <a:endParaRPr lang="en-US" dirty="0">
                        <a:latin typeface="Calibri"/>
                        <a:cs typeface="Calibri"/>
                      </a:endParaRPr>
                    </a:p>
                  </a:txBody>
                  <a:tcPr/>
                </a:tc>
              </a:tr>
              <a:tr h="370840">
                <a:tc>
                  <a:txBody>
                    <a:bodyPr/>
                    <a:lstStyle/>
                    <a:p>
                      <a:r>
                        <a:rPr lang="en-US" dirty="0" smtClean="0">
                          <a:latin typeface="Calibri"/>
                          <a:cs typeface="Calibri"/>
                        </a:rPr>
                        <a:t>Cluster 0</a:t>
                      </a:r>
                      <a:endParaRPr lang="en-US" dirty="0">
                        <a:latin typeface="Calibri"/>
                        <a:cs typeface="Calibri"/>
                      </a:endParaRPr>
                    </a:p>
                  </a:txBody>
                  <a:tcPr/>
                </a:tc>
                <a:tc>
                  <a:txBody>
                    <a:bodyPr/>
                    <a:lstStyle/>
                    <a:p>
                      <a:r>
                        <a:rPr lang="en-US" dirty="0" smtClean="0">
                          <a:latin typeface="Calibri"/>
                          <a:cs typeface="Calibri"/>
                        </a:rPr>
                        <a:t>0.02%</a:t>
                      </a:r>
                      <a:endParaRPr lang="en-US" dirty="0">
                        <a:latin typeface="Calibri"/>
                        <a:cs typeface="Calibri"/>
                      </a:endParaRPr>
                    </a:p>
                  </a:txBody>
                  <a:tcPr/>
                </a:tc>
                <a:tc>
                  <a:txBody>
                    <a:bodyPr/>
                    <a:lstStyle/>
                    <a:p>
                      <a:r>
                        <a:rPr lang="en-US" dirty="0" smtClean="0">
                          <a:latin typeface="Calibri"/>
                          <a:cs typeface="Calibri"/>
                        </a:rPr>
                        <a:t>3822</a:t>
                      </a:r>
                      <a:endParaRPr lang="en-US" dirty="0">
                        <a:latin typeface="Calibri"/>
                        <a:cs typeface="Calibri"/>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Cluster 1</a:t>
                      </a:r>
                    </a:p>
                  </a:txBody>
                  <a:tcPr/>
                </a:tc>
                <a:tc>
                  <a:txBody>
                    <a:bodyPr/>
                    <a:lstStyle/>
                    <a:p>
                      <a:r>
                        <a:rPr lang="en-US" dirty="0" smtClean="0">
                          <a:latin typeface="Calibri"/>
                          <a:cs typeface="Calibri"/>
                        </a:rPr>
                        <a:t>0.06%</a:t>
                      </a:r>
                      <a:endParaRPr lang="en-US" dirty="0">
                        <a:latin typeface="Calibri"/>
                        <a:cs typeface="Calibri"/>
                      </a:endParaRPr>
                    </a:p>
                  </a:txBody>
                  <a:tcPr/>
                </a:tc>
                <a:tc>
                  <a:txBody>
                    <a:bodyPr/>
                    <a:lstStyle/>
                    <a:p>
                      <a:r>
                        <a:rPr lang="en-US" dirty="0" smtClean="0">
                          <a:latin typeface="Calibri"/>
                          <a:cs typeface="Calibri"/>
                        </a:rPr>
                        <a:t>900</a:t>
                      </a:r>
                      <a:endParaRPr lang="en-US" dirty="0">
                        <a:latin typeface="Calibri"/>
                        <a:cs typeface="Calibri"/>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Cluster 2</a:t>
                      </a:r>
                    </a:p>
                  </a:txBody>
                  <a:tcPr/>
                </a:tc>
                <a:tc>
                  <a:txBody>
                    <a:bodyPr/>
                    <a:lstStyle/>
                    <a:p>
                      <a:r>
                        <a:rPr lang="en-US" dirty="0" smtClean="0">
                          <a:latin typeface="Calibri"/>
                          <a:cs typeface="Calibri"/>
                        </a:rPr>
                        <a:t>0.2%</a:t>
                      </a:r>
                      <a:endParaRPr lang="en-US" dirty="0">
                        <a:latin typeface="Calibri"/>
                        <a:cs typeface="Calibri"/>
                      </a:endParaRPr>
                    </a:p>
                  </a:txBody>
                  <a:tcPr/>
                </a:tc>
                <a:tc>
                  <a:txBody>
                    <a:bodyPr/>
                    <a:lstStyle/>
                    <a:p>
                      <a:r>
                        <a:rPr lang="en-US" dirty="0" smtClean="0">
                          <a:latin typeface="Calibri"/>
                          <a:cs typeface="Calibri"/>
                        </a:rPr>
                        <a:t>177</a:t>
                      </a:r>
                      <a:endParaRPr lang="en-US" dirty="0">
                        <a:latin typeface="Calibri"/>
                        <a:cs typeface="Calibri"/>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Cluster 3</a:t>
                      </a:r>
                    </a:p>
                  </a:txBody>
                  <a:tcPr/>
                </a:tc>
                <a:tc>
                  <a:txBody>
                    <a:bodyPr/>
                    <a:lstStyle/>
                    <a:p>
                      <a:r>
                        <a:rPr lang="en-US" dirty="0" smtClean="0">
                          <a:latin typeface="Calibri"/>
                          <a:cs typeface="Calibri"/>
                        </a:rPr>
                        <a:t>99.7%</a:t>
                      </a:r>
                      <a:endParaRPr lang="en-US" dirty="0">
                        <a:latin typeface="Calibri"/>
                        <a:cs typeface="Calibri"/>
                      </a:endParaRPr>
                    </a:p>
                  </a:txBody>
                  <a:tcPr/>
                </a:tc>
                <a:tc>
                  <a:txBody>
                    <a:bodyPr/>
                    <a:lstStyle/>
                    <a:p>
                      <a:r>
                        <a:rPr lang="en-US" dirty="0" smtClean="0">
                          <a:latin typeface="Calibri"/>
                          <a:cs typeface="Calibri"/>
                        </a:rPr>
                        <a:t>0</a:t>
                      </a:r>
                      <a:endParaRPr lang="en-US" dirty="0">
                        <a:latin typeface="Calibri"/>
                        <a:cs typeface="Calibri"/>
                      </a:endParaRPr>
                    </a:p>
                  </a:txBody>
                  <a:tcPr/>
                </a:tc>
              </a:tr>
            </a:tbl>
          </a:graphicData>
        </a:graphic>
      </p:graphicFrame>
    </p:spTree>
    <p:extLst>
      <p:ext uri="{BB962C8B-B14F-4D97-AF65-F5344CB8AC3E}">
        <p14:creationId xmlns:p14="http://schemas.microsoft.com/office/powerpoint/2010/main" val="22316913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a:cs typeface="Calibri"/>
              </a:rPr>
              <a:t>Acquisition and retention analysis for advertisements and countries </a:t>
            </a:r>
            <a:endParaRPr lang="en-US" dirty="0">
              <a:latin typeface="Calibri"/>
              <a:cs typeface="Calibri"/>
            </a:endParaRPr>
          </a:p>
        </p:txBody>
      </p:sp>
      <p:sp>
        <p:nvSpPr>
          <p:cNvPr id="3" name="Content Placeholder 2"/>
          <p:cNvSpPr>
            <a:spLocks noGrp="1"/>
          </p:cNvSpPr>
          <p:nvPr>
            <p:ph idx="1"/>
          </p:nvPr>
        </p:nvSpPr>
        <p:spPr/>
        <p:txBody>
          <a:bodyPr>
            <a:normAutofit/>
          </a:bodyPr>
          <a:lstStyle/>
          <a:p>
            <a:r>
              <a:rPr lang="en-US" sz="1800" dirty="0" smtClean="0">
                <a:latin typeface="Calibri"/>
                <a:cs typeface="Calibri"/>
              </a:rPr>
              <a:t>Average engagement score is 10% of max possible engagement score.</a:t>
            </a:r>
          </a:p>
          <a:p>
            <a:r>
              <a:rPr lang="en-US" sz="1800" dirty="0" smtClean="0">
                <a:latin typeface="Calibri"/>
                <a:cs typeface="Calibri"/>
              </a:rPr>
              <a:t>Players’ engagement scores are compared for evaluating advertisements’ performance on different countries.</a:t>
            </a:r>
          </a:p>
          <a:p>
            <a:r>
              <a:rPr lang="en-US" sz="1800" dirty="0" smtClean="0">
                <a:latin typeface="Calibri"/>
                <a:cs typeface="Calibri"/>
              </a:rPr>
              <a:t>3 types of advertisements: ad1, ad2, ad3</a:t>
            </a:r>
          </a:p>
          <a:p>
            <a:r>
              <a:rPr lang="en-US" sz="1800" dirty="0">
                <a:latin typeface="Calibri"/>
                <a:cs typeface="Calibri"/>
              </a:rPr>
              <a:t>a</a:t>
            </a:r>
            <a:r>
              <a:rPr lang="en-US" sz="1800" dirty="0" smtClean="0">
                <a:latin typeface="Calibri"/>
                <a:cs typeface="Calibri"/>
              </a:rPr>
              <a:t>d1 is published in 8 countries. Ad2 and ad3 are published in only ctr1, ctr2 and ctr4.</a:t>
            </a:r>
          </a:p>
          <a:p>
            <a:r>
              <a:rPr lang="en-US" sz="1800" b="1" dirty="0" smtClean="0">
                <a:latin typeface="Calibri"/>
                <a:cs typeface="Calibri"/>
              </a:rPr>
              <a:t>ad1’s users from ctr7 and ctr8 are 25% more engaged than ctr1 and ctr2, 13% better than other countries.</a:t>
            </a:r>
          </a:p>
          <a:p>
            <a:r>
              <a:rPr lang="en-US" sz="1800" b="1" dirty="0" smtClean="0">
                <a:latin typeface="Calibri"/>
                <a:cs typeface="Calibri"/>
              </a:rPr>
              <a:t>ad1’s budget could be focused on ctr7 and ctr8. Maybe a new game server could be started for ctr7 and ctr8.</a:t>
            </a:r>
          </a:p>
          <a:p>
            <a:r>
              <a:rPr lang="en-US" sz="1800" dirty="0">
                <a:latin typeface="Calibri"/>
                <a:cs typeface="Calibri"/>
              </a:rPr>
              <a:t>a</a:t>
            </a:r>
            <a:r>
              <a:rPr lang="en-US" sz="1800" dirty="0" smtClean="0">
                <a:latin typeface="Calibri"/>
                <a:cs typeface="Calibri"/>
              </a:rPr>
              <a:t>d2’s performance is very similar in ctr1, ctr2 and ctr4.</a:t>
            </a:r>
          </a:p>
          <a:p>
            <a:r>
              <a:rPr lang="en-US" sz="1800" dirty="0">
                <a:latin typeface="Calibri"/>
                <a:cs typeface="Calibri"/>
              </a:rPr>
              <a:t>a</a:t>
            </a:r>
            <a:r>
              <a:rPr lang="en-US" sz="1800" dirty="0" smtClean="0">
                <a:latin typeface="Calibri"/>
                <a:cs typeface="Calibri"/>
              </a:rPr>
              <a:t>d3’s performance is 12% lower in ctr1. Not sure to play with budgets.</a:t>
            </a:r>
          </a:p>
          <a:p>
            <a:r>
              <a:rPr lang="en-US" sz="1800" dirty="0" smtClean="0">
                <a:latin typeface="Calibri"/>
                <a:cs typeface="Calibri"/>
              </a:rPr>
              <a:t>Considering order of magnitude of company’s advertisement costs is $100.000, these insights are very important.</a:t>
            </a:r>
          </a:p>
          <a:p>
            <a:endParaRPr lang="en-US" sz="1800" dirty="0">
              <a:latin typeface="Calibri"/>
              <a:cs typeface="Calibri"/>
            </a:endParaRPr>
          </a:p>
        </p:txBody>
      </p:sp>
    </p:spTree>
    <p:extLst>
      <p:ext uri="{BB962C8B-B14F-4D97-AF65-F5344CB8AC3E}">
        <p14:creationId xmlns:p14="http://schemas.microsoft.com/office/powerpoint/2010/main" val="18025738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a:cs typeface="Calibri"/>
              </a:rPr>
              <a:t>Importance of </a:t>
            </a:r>
            <a:r>
              <a:rPr lang="en-US" dirty="0">
                <a:latin typeface="Calibri"/>
                <a:cs typeface="Calibri"/>
              </a:rPr>
              <a:t>Paying </a:t>
            </a:r>
            <a:r>
              <a:rPr lang="en-US" dirty="0" smtClean="0">
                <a:latin typeface="Calibri"/>
                <a:cs typeface="Calibri"/>
              </a:rPr>
              <a:t>Users</a:t>
            </a:r>
            <a:endParaRPr lang="en-US" dirty="0">
              <a:latin typeface="Calibri"/>
              <a:cs typeface="Calibri"/>
            </a:endParaRPr>
          </a:p>
        </p:txBody>
      </p:sp>
      <p:sp>
        <p:nvSpPr>
          <p:cNvPr id="3" name="Content Placeholder 2"/>
          <p:cNvSpPr>
            <a:spLocks noGrp="1"/>
          </p:cNvSpPr>
          <p:nvPr>
            <p:ph idx="1"/>
          </p:nvPr>
        </p:nvSpPr>
        <p:spPr/>
        <p:txBody>
          <a:bodyPr/>
          <a:lstStyle/>
          <a:p>
            <a:r>
              <a:rPr lang="en-US" dirty="0" smtClean="0">
                <a:latin typeface="Calibri"/>
                <a:cs typeface="Calibri"/>
              </a:rPr>
              <a:t>Only 0.3% of players paid for gold.</a:t>
            </a:r>
          </a:p>
          <a:p>
            <a:r>
              <a:rPr lang="en-US" dirty="0" smtClean="0">
                <a:latin typeface="Calibri"/>
                <a:cs typeface="Calibri"/>
              </a:rPr>
              <a:t>10% of players played the game more than 3 days.</a:t>
            </a:r>
          </a:p>
          <a:p>
            <a:r>
              <a:rPr lang="en-US" dirty="0" smtClean="0">
                <a:latin typeface="Calibri"/>
                <a:cs typeface="Calibri"/>
              </a:rPr>
              <a:t>0.3% ratio is not bad for a game in beta mode.</a:t>
            </a:r>
          </a:p>
          <a:p>
            <a:r>
              <a:rPr lang="en-US" dirty="0" smtClean="0">
                <a:latin typeface="Calibri"/>
                <a:cs typeface="Calibri"/>
              </a:rPr>
              <a:t>Gaining insights about paying users may help to improve gold prices, item prices and mount campaigns in game. </a:t>
            </a:r>
          </a:p>
          <a:p>
            <a:endParaRPr lang="en-US" dirty="0" smtClean="0"/>
          </a:p>
          <a:p>
            <a:pPr marL="0" indent="0">
              <a:buNone/>
            </a:pPr>
            <a:endParaRPr lang="en-US" dirty="0"/>
          </a:p>
        </p:txBody>
      </p:sp>
    </p:spTree>
    <p:extLst>
      <p:ext uri="{BB962C8B-B14F-4D97-AF65-F5344CB8AC3E}">
        <p14:creationId xmlns:p14="http://schemas.microsoft.com/office/powerpoint/2010/main" val="27784006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Classifying Paying Users</a:t>
            </a:r>
            <a:endParaRPr lang="en-US" dirty="0">
              <a:latin typeface="Calibri"/>
              <a:cs typeface="Calibri"/>
            </a:endParaRPr>
          </a:p>
        </p:txBody>
      </p:sp>
      <p:sp>
        <p:nvSpPr>
          <p:cNvPr id="3" name="Content Placeholder 2"/>
          <p:cNvSpPr>
            <a:spLocks noGrp="1"/>
          </p:cNvSpPr>
          <p:nvPr>
            <p:ph idx="1"/>
          </p:nvPr>
        </p:nvSpPr>
        <p:spPr/>
        <p:txBody>
          <a:bodyPr>
            <a:normAutofit/>
          </a:bodyPr>
          <a:lstStyle/>
          <a:p>
            <a:r>
              <a:rPr lang="en-US" sz="1800" dirty="0" smtClean="0">
                <a:latin typeface="Calibri"/>
                <a:cs typeface="Calibri"/>
              </a:rPr>
              <a:t>Paying users are clustered using 2 features: payment count and total payment with k-Means.</a:t>
            </a:r>
          </a:p>
          <a:p>
            <a:r>
              <a:rPr lang="en-US" sz="1800" dirty="0" smtClean="0">
                <a:latin typeface="Calibri"/>
                <a:cs typeface="Calibri"/>
              </a:rPr>
              <a:t>3, 4, 5 were tried as number of clusters. 3 provided best results.</a:t>
            </a:r>
          </a:p>
          <a:p>
            <a:endParaRPr lang="en-US" sz="1800" dirty="0"/>
          </a:p>
          <a:p>
            <a:endParaRPr lang="en-US" sz="1800" dirty="0" smtClean="0"/>
          </a:p>
          <a:p>
            <a:endParaRPr lang="en-US" sz="1800" dirty="0"/>
          </a:p>
          <a:p>
            <a:endParaRPr lang="en-US" sz="1800" dirty="0" smtClean="0"/>
          </a:p>
          <a:p>
            <a:pPr marL="0" indent="0">
              <a:buNone/>
            </a:pPr>
            <a:endParaRPr lang="en-US" sz="1800" dirty="0" smtClean="0"/>
          </a:p>
          <a:p>
            <a:endParaRPr lang="en-US" sz="1800" dirty="0" smtClean="0">
              <a:latin typeface="Calibri"/>
              <a:cs typeface="Calibri"/>
            </a:endParaRPr>
          </a:p>
          <a:p>
            <a:r>
              <a:rPr lang="en-US" sz="1800" dirty="0" smtClean="0">
                <a:latin typeface="Calibri"/>
                <a:cs typeface="Calibri"/>
              </a:rPr>
              <a:t>Clusters are used as target class and a decision tree (C4.5) is constructed to investigate paying users.</a:t>
            </a:r>
            <a:endParaRPr lang="en-US" sz="1800" dirty="0">
              <a:latin typeface="Calibri"/>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1990595948"/>
              </p:ext>
            </p:extLst>
          </p:nvPr>
        </p:nvGraphicFramePr>
        <p:xfrm>
          <a:off x="786136" y="2774086"/>
          <a:ext cx="7373335" cy="1483360"/>
        </p:xfrm>
        <a:graphic>
          <a:graphicData uri="http://schemas.openxmlformats.org/drawingml/2006/table">
            <a:tbl>
              <a:tblPr firstRow="1" bandRow="1">
                <a:tableStyleId>{5C22544A-7EE6-4342-B048-85BDC9FD1C3A}</a:tableStyleId>
              </a:tblPr>
              <a:tblGrid>
                <a:gridCol w="1131211"/>
                <a:gridCol w="1242860"/>
                <a:gridCol w="1493287"/>
                <a:gridCol w="1085183"/>
                <a:gridCol w="2420794"/>
              </a:tblGrid>
              <a:tr h="370840">
                <a:tc>
                  <a:txBody>
                    <a:bodyPr/>
                    <a:lstStyle/>
                    <a:p>
                      <a:r>
                        <a:rPr lang="en-US" dirty="0" smtClean="0">
                          <a:latin typeface="Calibri"/>
                          <a:cs typeface="Calibri"/>
                        </a:rPr>
                        <a:t>Cluster</a:t>
                      </a:r>
                      <a:endParaRPr lang="en-US" dirty="0">
                        <a:latin typeface="Calibri"/>
                        <a:cs typeface="Calibri"/>
                      </a:endParaRPr>
                    </a:p>
                  </a:txBody>
                  <a:tcPr/>
                </a:tc>
                <a:tc>
                  <a:txBody>
                    <a:bodyPr/>
                    <a:lstStyle/>
                    <a:p>
                      <a:r>
                        <a:rPr lang="en-US" dirty="0" smtClean="0">
                          <a:latin typeface="Calibri"/>
                          <a:cs typeface="Calibri"/>
                        </a:rPr>
                        <a:t>Coverage</a:t>
                      </a:r>
                      <a:endParaRPr lang="en-US" dirty="0">
                        <a:latin typeface="Calibri"/>
                        <a:cs typeface="Calibri"/>
                      </a:endParaRPr>
                    </a:p>
                  </a:txBody>
                  <a:tcPr/>
                </a:tc>
                <a:tc>
                  <a:txBody>
                    <a:bodyPr/>
                    <a:lstStyle/>
                    <a:p>
                      <a:r>
                        <a:rPr lang="en-US" dirty="0" smtClean="0">
                          <a:latin typeface="Calibri"/>
                          <a:cs typeface="Calibri"/>
                        </a:rPr>
                        <a:t>Payment C.</a:t>
                      </a:r>
                      <a:endParaRPr lang="en-US" dirty="0">
                        <a:latin typeface="Calibri"/>
                        <a:cs typeface="Calibri"/>
                      </a:endParaRPr>
                    </a:p>
                  </a:txBody>
                  <a:tcPr/>
                </a:tc>
                <a:tc>
                  <a:txBody>
                    <a:bodyPr/>
                    <a:lstStyle/>
                    <a:p>
                      <a:r>
                        <a:rPr lang="en-US" dirty="0" smtClean="0">
                          <a:latin typeface="Calibri"/>
                          <a:cs typeface="Calibri"/>
                        </a:rPr>
                        <a:t>Total P.</a:t>
                      </a:r>
                      <a:endParaRPr lang="en-US" dirty="0">
                        <a:latin typeface="Calibri"/>
                        <a:cs typeface="Calibri"/>
                      </a:endParaRPr>
                    </a:p>
                  </a:txBody>
                  <a:tcPr/>
                </a:tc>
                <a:tc>
                  <a:txBody>
                    <a:bodyPr/>
                    <a:lstStyle/>
                    <a:p>
                      <a:r>
                        <a:rPr lang="en-US" dirty="0" smtClean="0">
                          <a:latin typeface="Calibri"/>
                          <a:cs typeface="Calibri"/>
                        </a:rPr>
                        <a:t>Total P. / Payment C.</a:t>
                      </a:r>
                      <a:endParaRPr lang="en-US" dirty="0">
                        <a:latin typeface="Calibri"/>
                        <a:cs typeface="Calibri"/>
                      </a:endParaRPr>
                    </a:p>
                  </a:txBody>
                  <a:tcPr/>
                </a:tc>
              </a:tr>
              <a:tr h="370840">
                <a:tc>
                  <a:txBody>
                    <a:bodyPr/>
                    <a:lstStyle/>
                    <a:p>
                      <a:r>
                        <a:rPr lang="en-US" dirty="0" smtClean="0">
                          <a:latin typeface="Calibri"/>
                          <a:cs typeface="Calibri"/>
                        </a:rPr>
                        <a:t>Cluster 0</a:t>
                      </a:r>
                      <a:endParaRPr lang="en-US" dirty="0">
                        <a:latin typeface="Calibri"/>
                        <a:cs typeface="Calibri"/>
                      </a:endParaRPr>
                    </a:p>
                  </a:txBody>
                  <a:tcPr/>
                </a:tc>
                <a:tc>
                  <a:txBody>
                    <a:bodyPr/>
                    <a:lstStyle/>
                    <a:p>
                      <a:r>
                        <a:rPr lang="en-US" dirty="0" smtClean="0">
                          <a:latin typeface="Calibri"/>
                          <a:cs typeface="Calibri"/>
                        </a:rPr>
                        <a:t>74%</a:t>
                      </a:r>
                      <a:endParaRPr lang="en-US" dirty="0">
                        <a:latin typeface="Calibri"/>
                        <a:cs typeface="Calibri"/>
                      </a:endParaRPr>
                    </a:p>
                  </a:txBody>
                  <a:tcPr/>
                </a:tc>
                <a:tc>
                  <a:txBody>
                    <a:bodyPr/>
                    <a:lstStyle/>
                    <a:p>
                      <a:r>
                        <a:rPr lang="en-US" dirty="0" smtClean="0">
                          <a:latin typeface="Calibri"/>
                          <a:cs typeface="Calibri"/>
                        </a:rPr>
                        <a:t>1.8</a:t>
                      </a:r>
                      <a:endParaRPr lang="en-US" dirty="0">
                        <a:latin typeface="Calibri"/>
                        <a:cs typeface="Calibri"/>
                      </a:endParaRPr>
                    </a:p>
                  </a:txBody>
                  <a:tcPr/>
                </a:tc>
                <a:tc>
                  <a:txBody>
                    <a:bodyPr/>
                    <a:lstStyle/>
                    <a:p>
                      <a:r>
                        <a:rPr lang="en-US" dirty="0" smtClean="0">
                          <a:latin typeface="Calibri"/>
                          <a:cs typeface="Calibri"/>
                        </a:rPr>
                        <a:t>117.7</a:t>
                      </a:r>
                      <a:endParaRPr lang="en-US" dirty="0">
                        <a:latin typeface="Calibri"/>
                        <a:cs typeface="Calibri"/>
                      </a:endParaRPr>
                    </a:p>
                  </a:txBody>
                  <a:tcPr/>
                </a:tc>
                <a:tc>
                  <a:txBody>
                    <a:bodyPr/>
                    <a:lstStyle/>
                    <a:p>
                      <a:r>
                        <a:rPr lang="en-US" dirty="0" smtClean="0">
                          <a:latin typeface="Calibri"/>
                          <a:cs typeface="Calibri"/>
                        </a:rPr>
                        <a:t>65.4</a:t>
                      </a:r>
                      <a:endParaRPr lang="en-US" dirty="0">
                        <a:latin typeface="Calibri"/>
                        <a:cs typeface="Calibri"/>
                      </a:endParaRPr>
                    </a:p>
                  </a:txBody>
                  <a:tcPr/>
                </a:tc>
              </a:tr>
              <a:tr h="370840">
                <a:tc>
                  <a:txBody>
                    <a:bodyPr/>
                    <a:lstStyle/>
                    <a:p>
                      <a:r>
                        <a:rPr lang="en-US" dirty="0" smtClean="0">
                          <a:latin typeface="Calibri"/>
                          <a:cs typeface="Calibri"/>
                        </a:rPr>
                        <a:t>Cluster 1</a:t>
                      </a:r>
                      <a:endParaRPr lang="en-US" dirty="0">
                        <a:latin typeface="Calibri"/>
                        <a:cs typeface="Calibri"/>
                      </a:endParaRPr>
                    </a:p>
                  </a:txBody>
                  <a:tcPr/>
                </a:tc>
                <a:tc>
                  <a:txBody>
                    <a:bodyPr/>
                    <a:lstStyle/>
                    <a:p>
                      <a:r>
                        <a:rPr lang="en-US" dirty="0" smtClean="0">
                          <a:latin typeface="Calibri"/>
                          <a:cs typeface="Calibri"/>
                        </a:rPr>
                        <a:t>7%</a:t>
                      </a:r>
                      <a:endParaRPr lang="en-US" dirty="0">
                        <a:latin typeface="Calibri"/>
                        <a:cs typeface="Calibri"/>
                      </a:endParaRPr>
                    </a:p>
                  </a:txBody>
                  <a:tcPr/>
                </a:tc>
                <a:tc>
                  <a:txBody>
                    <a:bodyPr/>
                    <a:lstStyle/>
                    <a:p>
                      <a:r>
                        <a:rPr lang="en-US" dirty="0" smtClean="0">
                          <a:latin typeface="Calibri"/>
                          <a:cs typeface="Calibri"/>
                        </a:rPr>
                        <a:t>3.8</a:t>
                      </a:r>
                      <a:endParaRPr lang="en-US" dirty="0">
                        <a:latin typeface="Calibri"/>
                        <a:cs typeface="Calibri"/>
                      </a:endParaRPr>
                    </a:p>
                  </a:txBody>
                  <a:tcPr/>
                </a:tc>
                <a:tc>
                  <a:txBody>
                    <a:bodyPr/>
                    <a:lstStyle/>
                    <a:p>
                      <a:r>
                        <a:rPr lang="en-US" dirty="0" smtClean="0">
                          <a:latin typeface="Calibri"/>
                          <a:cs typeface="Calibri"/>
                        </a:rPr>
                        <a:t>3822</a:t>
                      </a:r>
                      <a:endParaRPr lang="en-US" dirty="0">
                        <a:latin typeface="Calibri"/>
                        <a:cs typeface="Calibri"/>
                      </a:endParaRPr>
                    </a:p>
                  </a:txBody>
                  <a:tcPr/>
                </a:tc>
                <a:tc>
                  <a:txBody>
                    <a:bodyPr/>
                    <a:lstStyle/>
                    <a:p>
                      <a:r>
                        <a:rPr lang="en-US" dirty="0" smtClean="0">
                          <a:latin typeface="Calibri"/>
                          <a:cs typeface="Calibri"/>
                        </a:rPr>
                        <a:t>1005</a:t>
                      </a:r>
                      <a:endParaRPr lang="en-US" dirty="0">
                        <a:latin typeface="Calibri"/>
                        <a:cs typeface="Calibri"/>
                      </a:endParaRPr>
                    </a:p>
                  </a:txBody>
                  <a:tcPr/>
                </a:tc>
              </a:tr>
              <a:tr h="370840">
                <a:tc>
                  <a:txBody>
                    <a:bodyPr/>
                    <a:lstStyle/>
                    <a:p>
                      <a:r>
                        <a:rPr lang="en-US" dirty="0" smtClean="0">
                          <a:latin typeface="Calibri"/>
                          <a:cs typeface="Calibri"/>
                        </a:rPr>
                        <a:t>Cluster 2</a:t>
                      </a:r>
                      <a:endParaRPr lang="en-US" dirty="0">
                        <a:latin typeface="Calibri"/>
                        <a:cs typeface="Calibri"/>
                      </a:endParaRPr>
                    </a:p>
                  </a:txBody>
                  <a:tcPr/>
                </a:tc>
                <a:tc>
                  <a:txBody>
                    <a:bodyPr/>
                    <a:lstStyle/>
                    <a:p>
                      <a:r>
                        <a:rPr lang="en-US" dirty="0" smtClean="0">
                          <a:latin typeface="Calibri"/>
                          <a:cs typeface="Calibri"/>
                        </a:rPr>
                        <a:t>19 %</a:t>
                      </a:r>
                      <a:endParaRPr lang="en-US" dirty="0">
                        <a:latin typeface="Calibri"/>
                        <a:cs typeface="Calibri"/>
                      </a:endParaRPr>
                    </a:p>
                  </a:txBody>
                  <a:tcPr/>
                </a:tc>
                <a:tc>
                  <a:txBody>
                    <a:bodyPr/>
                    <a:lstStyle/>
                    <a:p>
                      <a:r>
                        <a:rPr lang="en-US" dirty="0" smtClean="0">
                          <a:latin typeface="Calibri"/>
                          <a:cs typeface="Calibri"/>
                        </a:rPr>
                        <a:t>3.9</a:t>
                      </a:r>
                      <a:endParaRPr lang="en-US" dirty="0">
                        <a:latin typeface="Calibri"/>
                        <a:cs typeface="Calibri"/>
                      </a:endParaRPr>
                    </a:p>
                  </a:txBody>
                  <a:tcPr/>
                </a:tc>
                <a:tc>
                  <a:txBody>
                    <a:bodyPr/>
                    <a:lstStyle/>
                    <a:p>
                      <a:r>
                        <a:rPr lang="en-US" dirty="0" smtClean="0">
                          <a:latin typeface="Calibri"/>
                          <a:cs typeface="Calibri"/>
                        </a:rPr>
                        <a:t>875</a:t>
                      </a:r>
                      <a:endParaRPr lang="en-US" dirty="0">
                        <a:latin typeface="Calibri"/>
                        <a:cs typeface="Calibri"/>
                      </a:endParaRPr>
                    </a:p>
                  </a:txBody>
                  <a:tcPr/>
                </a:tc>
                <a:tc>
                  <a:txBody>
                    <a:bodyPr/>
                    <a:lstStyle/>
                    <a:p>
                      <a:r>
                        <a:rPr lang="en-US" dirty="0" smtClean="0">
                          <a:latin typeface="Calibri"/>
                          <a:cs typeface="Calibri"/>
                        </a:rPr>
                        <a:t>222.8</a:t>
                      </a:r>
                      <a:endParaRPr lang="en-US" dirty="0">
                        <a:latin typeface="Calibri"/>
                        <a:cs typeface="Calibri"/>
                      </a:endParaRPr>
                    </a:p>
                  </a:txBody>
                  <a:tcPr/>
                </a:tc>
              </a:tr>
            </a:tbl>
          </a:graphicData>
        </a:graphic>
      </p:graphicFrame>
    </p:spTree>
    <p:extLst>
      <p:ext uri="{BB962C8B-B14F-4D97-AF65-F5344CB8AC3E}">
        <p14:creationId xmlns:p14="http://schemas.microsoft.com/office/powerpoint/2010/main" val="42191449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Decision tree for paying users</a:t>
            </a:r>
            <a:endParaRPr lang="en-US" dirty="0">
              <a:latin typeface="Calibri"/>
              <a:cs typeface="Calibri"/>
            </a:endParaRPr>
          </a:p>
        </p:txBody>
      </p:sp>
      <p:pic>
        <p:nvPicPr>
          <p:cNvPr id="4" name="Content Placeholder 3" descr="decision_tree_payment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0398" t="-1053" r="-16699" b="-1"/>
          <a:stretch/>
        </p:blipFill>
        <p:spPr>
          <a:xfrm>
            <a:off x="18614" y="1322995"/>
            <a:ext cx="8229600" cy="4876800"/>
          </a:xfrm>
        </p:spPr>
      </p:pic>
    </p:spTree>
    <p:extLst>
      <p:ext uri="{BB962C8B-B14F-4D97-AF65-F5344CB8AC3E}">
        <p14:creationId xmlns:p14="http://schemas.microsoft.com/office/powerpoint/2010/main" val="11563581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Insights about Paying Users</a:t>
            </a:r>
            <a:endParaRPr lang="en-US" dirty="0">
              <a:latin typeface="Calibri"/>
              <a:cs typeface="Calibri"/>
            </a:endParaRPr>
          </a:p>
        </p:txBody>
      </p:sp>
      <p:sp>
        <p:nvSpPr>
          <p:cNvPr id="3" name="Content Placeholder 2"/>
          <p:cNvSpPr>
            <a:spLocks noGrp="1"/>
          </p:cNvSpPr>
          <p:nvPr>
            <p:ph idx="1"/>
          </p:nvPr>
        </p:nvSpPr>
        <p:spPr>
          <a:xfrm>
            <a:off x="457200" y="1417480"/>
            <a:ext cx="8229600" cy="4876800"/>
          </a:xfrm>
        </p:spPr>
        <p:txBody>
          <a:bodyPr>
            <a:noAutofit/>
          </a:bodyPr>
          <a:lstStyle/>
          <a:p>
            <a:r>
              <a:rPr lang="en-US" sz="1800" dirty="0" smtClean="0">
                <a:latin typeface="Calibri"/>
                <a:cs typeface="Calibri"/>
              </a:rPr>
              <a:t>The </a:t>
            </a:r>
            <a:r>
              <a:rPr lang="en-US" sz="1800" dirty="0">
                <a:latin typeface="Calibri"/>
                <a:cs typeface="Calibri"/>
              </a:rPr>
              <a:t>offensive northern players buy gold in the first 3 days and try to be ready for attacking to enemies as early as possible. </a:t>
            </a:r>
            <a:r>
              <a:rPr lang="en-US" sz="1800" b="1" dirty="0">
                <a:latin typeface="Calibri"/>
                <a:cs typeface="Calibri"/>
              </a:rPr>
              <a:t>Northern players are also more likely to buy large amounts of gold in the first 3 days</a:t>
            </a:r>
            <a:r>
              <a:rPr lang="en-US" sz="1800" b="1" dirty="0" smtClean="0">
                <a:latin typeface="Calibri"/>
                <a:cs typeface="Calibri"/>
              </a:rPr>
              <a:t>.</a:t>
            </a:r>
            <a:endParaRPr lang="en-US" sz="1800" dirty="0">
              <a:latin typeface="Calibri"/>
              <a:cs typeface="Calibri"/>
            </a:endParaRPr>
          </a:p>
          <a:p>
            <a:r>
              <a:rPr lang="en-US" sz="1800" b="1" dirty="0">
                <a:latin typeface="Calibri"/>
                <a:cs typeface="Calibri"/>
              </a:rPr>
              <a:t>West nation’s units and buildings are expensive. They also buy gold in the first 3 days to develop their town quickly</a:t>
            </a:r>
            <a:r>
              <a:rPr lang="en-US" sz="1800" b="1" dirty="0" smtClean="0">
                <a:latin typeface="Calibri"/>
                <a:cs typeface="Calibri"/>
              </a:rPr>
              <a:t>.</a:t>
            </a:r>
            <a:br>
              <a:rPr lang="en-US" sz="1800" b="1" dirty="0" smtClean="0">
                <a:latin typeface="Calibri"/>
                <a:cs typeface="Calibri"/>
              </a:rPr>
            </a:br>
            <a:endParaRPr lang="en-US" sz="1800" dirty="0">
              <a:latin typeface="Calibri"/>
              <a:cs typeface="Calibri"/>
            </a:endParaRPr>
          </a:p>
          <a:p>
            <a:r>
              <a:rPr lang="en-US" sz="1800" dirty="0" smtClean="0">
                <a:latin typeface="Calibri"/>
                <a:cs typeface="Calibri"/>
              </a:rPr>
              <a:t>Cluster 2 (the middle) is higher in the branch of </a:t>
            </a:r>
            <a:r>
              <a:rPr lang="en-US" sz="1800" dirty="0" err="1" smtClean="0">
                <a:latin typeface="Calibri"/>
                <a:cs typeface="Calibri"/>
              </a:rPr>
              <a:t>alliance_action_count</a:t>
            </a:r>
            <a:r>
              <a:rPr lang="en-US" sz="1800" dirty="0" smtClean="0">
                <a:latin typeface="Calibri"/>
                <a:cs typeface="Calibri"/>
              </a:rPr>
              <a:t> &lt; 2. It means, if the players play within alliances more, they will likely to be pay regularly or pay extremely high. </a:t>
            </a:r>
          </a:p>
          <a:p>
            <a:pPr marL="0" indent="0">
              <a:buNone/>
            </a:pPr>
            <a:endParaRPr lang="en-US" sz="1800" dirty="0">
              <a:latin typeface="Calibri"/>
              <a:cs typeface="Calibri"/>
            </a:endParaRPr>
          </a:p>
          <a:p>
            <a:r>
              <a:rPr lang="en-US" sz="1800" dirty="0">
                <a:latin typeface="Calibri"/>
                <a:cs typeface="Calibri"/>
              </a:rPr>
              <a:t>Players join to an alliance more than twice and play the game </a:t>
            </a:r>
            <a:r>
              <a:rPr lang="en-US" sz="1800" dirty="0" smtClean="0">
                <a:latin typeface="Calibri"/>
                <a:cs typeface="Calibri"/>
              </a:rPr>
              <a:t>between 24-41 </a:t>
            </a:r>
            <a:r>
              <a:rPr lang="en-US" sz="1800" dirty="0">
                <a:latin typeface="Calibri"/>
                <a:cs typeface="Calibri"/>
              </a:rPr>
              <a:t>days are </a:t>
            </a:r>
            <a:r>
              <a:rPr lang="en-US" sz="1800" dirty="0" smtClean="0">
                <a:latin typeface="Calibri"/>
                <a:cs typeface="Calibri"/>
              </a:rPr>
              <a:t>40% </a:t>
            </a:r>
            <a:r>
              <a:rPr lang="en-US" sz="1800" dirty="0">
                <a:latin typeface="Calibri"/>
                <a:cs typeface="Calibri"/>
              </a:rPr>
              <a:t>likely to be in Cluster 1 (highest transaction rate)</a:t>
            </a:r>
            <a:r>
              <a:rPr lang="en-US" sz="1800" dirty="0" smtClean="0">
                <a:latin typeface="Calibri"/>
                <a:cs typeface="Calibri"/>
              </a:rPr>
              <a:t>. </a:t>
            </a:r>
            <a:r>
              <a:rPr lang="en-US" sz="1800" b="1" dirty="0" smtClean="0">
                <a:latin typeface="Calibri"/>
                <a:cs typeface="Calibri"/>
              </a:rPr>
              <a:t>Cluster 1’s players probably started to play the game a little bit lately, bought large amounts of gold and spent their gold aggressively to cope with already developed players. For the late starting active users, gold campaigns can be mounted in commercial release.</a:t>
            </a:r>
          </a:p>
          <a:p>
            <a:r>
              <a:rPr lang="en-US" sz="1800" b="1" dirty="0" smtClean="0">
                <a:latin typeface="Calibri"/>
                <a:cs typeface="Calibri"/>
              </a:rPr>
              <a:t>Contact with Cluster 1’s and Cluster 2’s players and make them special offers for the new servers.</a:t>
            </a:r>
          </a:p>
        </p:txBody>
      </p:sp>
    </p:spTree>
    <p:extLst>
      <p:ext uri="{BB962C8B-B14F-4D97-AF65-F5344CB8AC3E}">
        <p14:creationId xmlns:p14="http://schemas.microsoft.com/office/powerpoint/2010/main" val="24727220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About Peak Games</a:t>
            </a:r>
            <a:endParaRPr lang="en-US" dirty="0">
              <a:latin typeface="Calibri"/>
              <a:cs typeface="Calibri"/>
            </a:endParaRPr>
          </a:p>
        </p:txBody>
      </p:sp>
      <p:sp>
        <p:nvSpPr>
          <p:cNvPr id="3" name="Content Placeholder 2"/>
          <p:cNvSpPr>
            <a:spLocks noGrp="1"/>
          </p:cNvSpPr>
          <p:nvPr>
            <p:ph idx="1"/>
          </p:nvPr>
        </p:nvSpPr>
        <p:spPr/>
        <p:txBody>
          <a:bodyPr/>
          <a:lstStyle/>
          <a:p>
            <a:r>
              <a:rPr lang="en-US" dirty="0" smtClean="0">
                <a:latin typeface="Calibri"/>
                <a:cs typeface="Calibri"/>
              </a:rPr>
              <a:t>2 years old social gaming company focused on the emerging markets of Turkey, Middle East and North Africa.</a:t>
            </a:r>
          </a:p>
          <a:p>
            <a:r>
              <a:rPr lang="en-US" dirty="0" smtClean="0">
                <a:latin typeface="Calibri"/>
                <a:cs typeface="Calibri"/>
              </a:rPr>
              <a:t>One of the top 5 social gaming companies in the world.</a:t>
            </a:r>
          </a:p>
          <a:p>
            <a:r>
              <a:rPr lang="en-US" dirty="0" smtClean="0">
                <a:latin typeface="Calibri"/>
                <a:cs typeface="Calibri"/>
              </a:rPr>
              <a:t>More than 20 games on Facebook.</a:t>
            </a:r>
          </a:p>
          <a:p>
            <a:r>
              <a:rPr lang="en-US" dirty="0" smtClean="0">
                <a:latin typeface="Calibri"/>
                <a:cs typeface="Calibri"/>
              </a:rPr>
              <a:t>8 M daily active users and 24 M monthly active users.</a:t>
            </a:r>
          </a:p>
          <a:p>
            <a:pPr marL="0" indent="0">
              <a:buNone/>
            </a:pPr>
            <a:r>
              <a:rPr lang="en-US" dirty="0" smtClean="0">
                <a:latin typeface="Calibri"/>
                <a:cs typeface="Calibri"/>
              </a:rPr>
              <a:t>(</a:t>
            </a:r>
            <a:r>
              <a:rPr lang="en-US" dirty="0">
                <a:latin typeface="Calibri"/>
                <a:cs typeface="Calibri"/>
              </a:rPr>
              <a:t>Up-to-date </a:t>
            </a:r>
            <a:r>
              <a:rPr lang="en-US" dirty="0" err="1">
                <a:latin typeface="Calibri"/>
                <a:cs typeface="Calibri"/>
              </a:rPr>
              <a:t>AppData</a:t>
            </a:r>
            <a:r>
              <a:rPr lang="en-US" dirty="0">
                <a:latin typeface="Calibri"/>
                <a:cs typeface="Calibri"/>
              </a:rPr>
              <a:t> </a:t>
            </a:r>
            <a:r>
              <a:rPr lang="en-US" dirty="0" smtClean="0">
                <a:latin typeface="Calibri"/>
                <a:cs typeface="Calibri"/>
              </a:rPr>
              <a:t>stats</a:t>
            </a:r>
            <a:r>
              <a:rPr lang="en-US" dirty="0">
                <a:latin typeface="Calibri"/>
                <a:cs typeface="Calibri"/>
              </a:rPr>
              <a:t>)</a:t>
            </a:r>
            <a:endParaRPr lang="en-US" dirty="0" smtClean="0">
              <a:latin typeface="Calibri"/>
              <a:cs typeface="Calibri"/>
            </a:endParaRPr>
          </a:p>
        </p:txBody>
      </p:sp>
      <p:pic>
        <p:nvPicPr>
          <p:cNvPr id="4" name="Picture 3"/>
          <p:cNvPicPr>
            <a:picLocks noChangeAspect="1"/>
          </p:cNvPicPr>
          <p:nvPr/>
        </p:nvPicPr>
        <p:blipFill>
          <a:blip r:embed="rId2"/>
          <a:stretch>
            <a:fillRect/>
          </a:stretch>
        </p:blipFill>
        <p:spPr>
          <a:xfrm>
            <a:off x="2973297" y="4708995"/>
            <a:ext cx="2865340" cy="2149005"/>
          </a:xfrm>
          <a:prstGeom prst="rect">
            <a:avLst/>
          </a:prstGeom>
        </p:spPr>
      </p:pic>
    </p:spTree>
    <p:extLst>
      <p:ext uri="{BB962C8B-B14F-4D97-AF65-F5344CB8AC3E}">
        <p14:creationId xmlns:p14="http://schemas.microsoft.com/office/powerpoint/2010/main" val="17395569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Calibri"/>
                <a:cs typeface="Calibri"/>
              </a:rPr>
              <a:t>Decision tree is trained with 74 instances and tested with 10 instances.</a:t>
            </a:r>
          </a:p>
          <a:p>
            <a:r>
              <a:rPr lang="en-US" dirty="0" smtClean="0">
                <a:latin typeface="Calibri"/>
                <a:cs typeface="Calibri"/>
              </a:rPr>
              <a:t>Cross validation is done.</a:t>
            </a:r>
          </a:p>
          <a:p>
            <a:r>
              <a:rPr lang="en-US" dirty="0" smtClean="0">
                <a:latin typeface="Calibri"/>
                <a:cs typeface="Calibri"/>
              </a:rPr>
              <a:t>Classification error rate is 36%. Best: 12%, Worst: 60%.</a:t>
            </a:r>
          </a:p>
          <a:p>
            <a:r>
              <a:rPr lang="en-US" dirty="0" smtClean="0">
                <a:latin typeface="Calibri"/>
                <a:cs typeface="Calibri"/>
              </a:rPr>
              <a:t>Number of instances is low. If the classification is done with more recent data taken from the server, a better classification could be done.</a:t>
            </a:r>
          </a:p>
          <a:p>
            <a:endParaRPr lang="en-US" dirty="0"/>
          </a:p>
        </p:txBody>
      </p:sp>
    </p:spTree>
    <p:extLst>
      <p:ext uri="{BB962C8B-B14F-4D97-AF65-F5344CB8AC3E}">
        <p14:creationId xmlns:p14="http://schemas.microsoft.com/office/powerpoint/2010/main" val="40127267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57200" y="2850552"/>
            <a:ext cx="8229600" cy="1200328"/>
          </a:xfrm>
          <a:prstGeom prst="rect">
            <a:avLst/>
          </a:prstGeom>
          <a:noFill/>
        </p:spPr>
        <p:txBody>
          <a:bodyPr wrap="square" rtlCol="0">
            <a:spAutoFit/>
          </a:bodyPr>
          <a:lstStyle/>
          <a:p>
            <a:pPr algn="ctr"/>
            <a:r>
              <a:rPr lang="en-US" sz="4800" dirty="0" smtClean="0">
                <a:latin typeface="Calibri"/>
                <a:cs typeface="Calibri"/>
              </a:rPr>
              <a:t>Thank you for listening</a:t>
            </a:r>
          </a:p>
          <a:p>
            <a:pPr algn="ctr"/>
            <a:r>
              <a:rPr lang="en-US" sz="2400" dirty="0" smtClean="0">
                <a:latin typeface="Calibri"/>
                <a:cs typeface="Calibri"/>
              </a:rPr>
              <a:t>Questions?</a:t>
            </a:r>
            <a:endParaRPr lang="en-US" sz="2400" dirty="0">
              <a:latin typeface="Calibri"/>
              <a:cs typeface="Calibri"/>
            </a:endParaRPr>
          </a:p>
        </p:txBody>
      </p:sp>
    </p:spTree>
    <p:extLst>
      <p:ext uri="{BB962C8B-B14F-4D97-AF65-F5344CB8AC3E}">
        <p14:creationId xmlns:p14="http://schemas.microsoft.com/office/powerpoint/2010/main" val="33609203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NEW Battles</a:t>
            </a:r>
            <a:endParaRPr lang="en-US" dirty="0">
              <a:latin typeface="Calibri"/>
              <a:cs typeface="Calibri"/>
            </a:endParaRPr>
          </a:p>
        </p:txBody>
      </p:sp>
      <p:sp>
        <p:nvSpPr>
          <p:cNvPr id="3" name="Content Placeholder 2"/>
          <p:cNvSpPr>
            <a:spLocks noGrp="1"/>
          </p:cNvSpPr>
          <p:nvPr>
            <p:ph idx="1"/>
          </p:nvPr>
        </p:nvSpPr>
        <p:spPr/>
        <p:txBody>
          <a:bodyPr/>
          <a:lstStyle/>
          <a:p>
            <a:r>
              <a:rPr lang="en-US" dirty="0">
                <a:latin typeface="Calibri"/>
                <a:cs typeface="Calibri"/>
              </a:rPr>
              <a:t>NEW Battles is Peak Games’ latest </a:t>
            </a:r>
            <a:r>
              <a:rPr lang="en-US" dirty="0" smtClean="0">
                <a:latin typeface="Calibri"/>
                <a:cs typeface="Calibri"/>
              </a:rPr>
              <a:t>browser based strategy game running on Facebook platform.</a:t>
            </a:r>
            <a:endParaRPr lang="en-US" dirty="0">
              <a:latin typeface="Calibri"/>
              <a:cs typeface="Calibri"/>
            </a:endParaRPr>
          </a:p>
          <a:p>
            <a:r>
              <a:rPr lang="en-US" dirty="0" smtClean="0">
                <a:latin typeface="Calibri"/>
                <a:cs typeface="Calibri"/>
                <a:hlinkClick r:id="rId2"/>
              </a:rPr>
              <a:t>https</a:t>
            </a:r>
            <a:r>
              <a:rPr lang="en-US" dirty="0">
                <a:latin typeface="Calibri"/>
                <a:cs typeface="Calibri"/>
                <a:hlinkClick r:id="rId2"/>
              </a:rPr>
              <a:t>://apps.facebook.com/newbattles</a:t>
            </a:r>
            <a:r>
              <a:rPr lang="en-US" dirty="0" smtClean="0">
                <a:latin typeface="Calibri"/>
                <a:cs typeface="Calibri"/>
                <a:hlinkClick r:id="rId2"/>
              </a:rPr>
              <a:t>/</a:t>
            </a:r>
            <a:endParaRPr lang="en-US" dirty="0" smtClean="0">
              <a:latin typeface="Calibri"/>
              <a:cs typeface="Calibri"/>
            </a:endParaRPr>
          </a:p>
          <a:p>
            <a:r>
              <a:rPr lang="en-US" dirty="0" smtClean="0">
                <a:latin typeface="Calibri"/>
                <a:cs typeface="Calibri"/>
              </a:rPr>
              <a:t>Beta </a:t>
            </a:r>
            <a:r>
              <a:rPr lang="en-US" dirty="0">
                <a:latin typeface="Calibri"/>
                <a:cs typeface="Calibri"/>
              </a:rPr>
              <a:t>release was in </a:t>
            </a:r>
            <a:r>
              <a:rPr lang="en-US" dirty="0" smtClean="0">
                <a:latin typeface="Calibri"/>
                <a:cs typeface="Calibri"/>
              </a:rPr>
              <a:t>July 2012</a:t>
            </a:r>
            <a:r>
              <a:rPr lang="en-US" dirty="0">
                <a:latin typeface="Calibri"/>
                <a:cs typeface="Calibri"/>
              </a:rPr>
              <a:t>.</a:t>
            </a:r>
          </a:p>
          <a:p>
            <a:r>
              <a:rPr lang="en-US" dirty="0">
                <a:latin typeface="Calibri"/>
                <a:cs typeface="Calibri"/>
              </a:rPr>
              <a:t>Commercial full release will be in January 2013.</a:t>
            </a:r>
          </a:p>
          <a:p>
            <a:endParaRPr lang="en-US" dirty="0">
              <a:latin typeface="Calibri"/>
              <a:cs typeface="Calibri"/>
            </a:endParaRPr>
          </a:p>
        </p:txBody>
      </p:sp>
      <p:pic>
        <p:nvPicPr>
          <p:cNvPr id="4" name="Picture 3"/>
          <p:cNvPicPr>
            <a:picLocks noChangeAspect="1"/>
          </p:cNvPicPr>
          <p:nvPr/>
        </p:nvPicPr>
        <p:blipFill>
          <a:blip r:embed="rId3"/>
          <a:stretch>
            <a:fillRect/>
          </a:stretch>
        </p:blipFill>
        <p:spPr>
          <a:xfrm>
            <a:off x="3474686" y="4595601"/>
            <a:ext cx="2022949" cy="2022949"/>
          </a:xfrm>
          <a:prstGeom prst="rect">
            <a:avLst/>
          </a:prstGeom>
        </p:spPr>
      </p:pic>
    </p:spTree>
    <p:extLst>
      <p:ext uri="{BB962C8B-B14F-4D97-AF65-F5344CB8AC3E}">
        <p14:creationId xmlns:p14="http://schemas.microsoft.com/office/powerpoint/2010/main" val="41633631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Goal of the Project</a:t>
            </a:r>
            <a:endParaRPr lang="en-US" dirty="0">
              <a:latin typeface="Calibri"/>
              <a:cs typeface="Calibri"/>
            </a:endParaRPr>
          </a:p>
        </p:txBody>
      </p:sp>
      <p:sp>
        <p:nvSpPr>
          <p:cNvPr id="3" name="Content Placeholder 2"/>
          <p:cNvSpPr>
            <a:spLocks noGrp="1"/>
          </p:cNvSpPr>
          <p:nvPr>
            <p:ph idx="1"/>
          </p:nvPr>
        </p:nvSpPr>
        <p:spPr/>
        <p:txBody>
          <a:bodyPr/>
          <a:lstStyle/>
          <a:p>
            <a:r>
              <a:rPr lang="en-US" dirty="0" smtClean="0">
                <a:latin typeface="Calibri"/>
                <a:cs typeface="Calibri"/>
              </a:rPr>
              <a:t>Analyzing one of beta game servers’ data and gaining insights about game’s success during the beta process using common social game metrics.</a:t>
            </a:r>
          </a:p>
          <a:p>
            <a:endParaRPr lang="en-US" dirty="0" smtClean="0">
              <a:latin typeface="Calibri"/>
              <a:cs typeface="Calibri"/>
            </a:endParaRPr>
          </a:p>
          <a:p>
            <a:r>
              <a:rPr lang="en-US" dirty="0" smtClean="0">
                <a:latin typeface="Calibri"/>
                <a:cs typeface="Calibri"/>
              </a:rPr>
              <a:t>Extract useful, actionable information</a:t>
            </a:r>
            <a:r>
              <a:rPr lang="en-US" dirty="0">
                <a:latin typeface="Calibri"/>
                <a:cs typeface="Calibri"/>
              </a:rPr>
              <a:t> </a:t>
            </a:r>
            <a:r>
              <a:rPr lang="en-US" dirty="0" smtClean="0">
                <a:latin typeface="Calibri"/>
                <a:cs typeface="Calibri"/>
              </a:rPr>
              <a:t>to develop ideas  for the commercial release.</a:t>
            </a:r>
          </a:p>
          <a:p>
            <a:endParaRPr lang="en-US" dirty="0"/>
          </a:p>
        </p:txBody>
      </p:sp>
    </p:spTree>
    <p:extLst>
      <p:ext uri="{BB962C8B-B14F-4D97-AF65-F5344CB8AC3E}">
        <p14:creationId xmlns:p14="http://schemas.microsoft.com/office/powerpoint/2010/main" val="23914740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Social Game Metrics</a:t>
            </a:r>
            <a:endParaRPr lang="en-US" dirty="0">
              <a:latin typeface="Calibri"/>
              <a:cs typeface="Calibri"/>
            </a:endParaRPr>
          </a:p>
        </p:txBody>
      </p:sp>
      <p:sp>
        <p:nvSpPr>
          <p:cNvPr id="3" name="Content Placeholder 2"/>
          <p:cNvSpPr>
            <a:spLocks noGrp="1"/>
          </p:cNvSpPr>
          <p:nvPr>
            <p:ph idx="1"/>
          </p:nvPr>
        </p:nvSpPr>
        <p:spPr/>
        <p:txBody>
          <a:bodyPr/>
          <a:lstStyle/>
          <a:p>
            <a:r>
              <a:rPr lang="en-US" dirty="0" smtClean="0">
                <a:latin typeface="Calibri"/>
                <a:cs typeface="Calibri"/>
              </a:rPr>
              <a:t>3 main categories:</a:t>
            </a:r>
          </a:p>
          <a:p>
            <a:pPr>
              <a:buFontTx/>
              <a:buChar char="-"/>
            </a:pPr>
            <a:r>
              <a:rPr lang="en-US" dirty="0" smtClean="0">
                <a:latin typeface="Calibri"/>
                <a:cs typeface="Calibri"/>
              </a:rPr>
              <a:t>Retention</a:t>
            </a:r>
          </a:p>
          <a:p>
            <a:pPr>
              <a:buFontTx/>
              <a:buChar char="-"/>
            </a:pPr>
            <a:r>
              <a:rPr lang="en-US" dirty="0" smtClean="0">
                <a:latin typeface="Calibri"/>
                <a:cs typeface="Calibri"/>
              </a:rPr>
              <a:t>Acquisition</a:t>
            </a:r>
          </a:p>
          <a:p>
            <a:pPr>
              <a:buFontTx/>
              <a:buChar char="-"/>
            </a:pPr>
            <a:r>
              <a:rPr lang="en-US" dirty="0" smtClean="0">
                <a:latin typeface="Calibri"/>
                <a:cs typeface="Calibri"/>
              </a:rPr>
              <a:t>Monetization</a:t>
            </a:r>
          </a:p>
          <a:p>
            <a:pPr>
              <a:buFontTx/>
              <a:buChar char="-"/>
            </a:pPr>
            <a:endParaRPr lang="en-US" dirty="0" smtClean="0">
              <a:latin typeface="Calibri"/>
              <a:cs typeface="Calibri"/>
            </a:endParaRPr>
          </a:p>
          <a:p>
            <a:endParaRPr lang="en-US" dirty="0"/>
          </a:p>
          <a:p>
            <a:endParaRPr lang="en-US" dirty="0" smtClean="0"/>
          </a:p>
          <a:p>
            <a:endParaRPr lang="en-US" dirty="0"/>
          </a:p>
          <a:p>
            <a:endParaRPr lang="en-US" dirty="0" smtClean="0"/>
          </a:p>
          <a:p>
            <a:pPr marL="0" indent="0">
              <a:buNone/>
            </a:pPr>
            <a:endParaRPr lang="en-US" dirty="0" smtClean="0"/>
          </a:p>
        </p:txBody>
      </p:sp>
    </p:spTree>
    <p:extLst>
      <p:ext uri="{BB962C8B-B14F-4D97-AF65-F5344CB8AC3E}">
        <p14:creationId xmlns:p14="http://schemas.microsoft.com/office/powerpoint/2010/main" val="11289254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Retention</a:t>
            </a:r>
            <a:endParaRPr lang="en-US" dirty="0">
              <a:latin typeface="Calibri"/>
              <a:cs typeface="Calibri"/>
            </a:endParaRPr>
          </a:p>
        </p:txBody>
      </p:sp>
      <p:sp>
        <p:nvSpPr>
          <p:cNvPr id="3" name="Content Placeholder 2"/>
          <p:cNvSpPr>
            <a:spLocks noGrp="1"/>
          </p:cNvSpPr>
          <p:nvPr>
            <p:ph idx="1"/>
          </p:nvPr>
        </p:nvSpPr>
        <p:spPr/>
        <p:txBody>
          <a:bodyPr/>
          <a:lstStyle/>
          <a:p>
            <a:r>
              <a:rPr lang="en-US" dirty="0" smtClean="0">
                <a:latin typeface="Calibri"/>
                <a:cs typeface="Calibri"/>
              </a:rPr>
              <a:t>Retention metrics are about how much your users play and engage with your game.</a:t>
            </a:r>
          </a:p>
          <a:p>
            <a:r>
              <a:rPr lang="en-US" dirty="0" smtClean="0">
                <a:latin typeface="Calibri"/>
                <a:cs typeface="Calibri"/>
              </a:rPr>
              <a:t>Game </a:t>
            </a:r>
            <a:r>
              <a:rPr lang="en-US" dirty="0">
                <a:latin typeface="Calibri"/>
                <a:cs typeface="Calibri"/>
              </a:rPr>
              <a:t>with higher retention provides </a:t>
            </a:r>
            <a:r>
              <a:rPr lang="en-US" dirty="0" smtClean="0">
                <a:latin typeface="Calibri"/>
                <a:cs typeface="Calibri"/>
              </a:rPr>
              <a:t>a </a:t>
            </a:r>
            <a:r>
              <a:rPr lang="en-US" dirty="0">
                <a:latin typeface="Calibri"/>
                <a:cs typeface="Calibri"/>
              </a:rPr>
              <a:t>better basis for a sustainable </a:t>
            </a:r>
            <a:r>
              <a:rPr lang="en-US" dirty="0" smtClean="0">
                <a:latin typeface="Calibri"/>
                <a:cs typeface="Calibri"/>
              </a:rPr>
              <a:t>success.</a:t>
            </a:r>
          </a:p>
          <a:p>
            <a:r>
              <a:rPr lang="en-US" dirty="0">
                <a:latin typeface="Calibri"/>
                <a:cs typeface="Calibri"/>
              </a:rPr>
              <a:t>Users typically generate more revenue after they have been in the game for a while.</a:t>
            </a:r>
          </a:p>
          <a:p>
            <a:pPr marL="0" indent="0">
              <a:buNone/>
            </a:pPr>
            <a:endParaRPr lang="en-US" dirty="0"/>
          </a:p>
        </p:txBody>
      </p:sp>
    </p:spTree>
    <p:extLst>
      <p:ext uri="{BB962C8B-B14F-4D97-AF65-F5344CB8AC3E}">
        <p14:creationId xmlns:p14="http://schemas.microsoft.com/office/powerpoint/2010/main" val="22684231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Acquisition</a:t>
            </a:r>
            <a:endParaRPr lang="en-US" dirty="0">
              <a:latin typeface="Calibri"/>
              <a:cs typeface="Calibri"/>
            </a:endParaRPr>
          </a:p>
        </p:txBody>
      </p:sp>
      <p:sp>
        <p:nvSpPr>
          <p:cNvPr id="3" name="Content Placeholder 2"/>
          <p:cNvSpPr>
            <a:spLocks noGrp="1"/>
          </p:cNvSpPr>
          <p:nvPr>
            <p:ph idx="1"/>
          </p:nvPr>
        </p:nvSpPr>
        <p:spPr/>
        <p:txBody>
          <a:bodyPr/>
          <a:lstStyle/>
          <a:p>
            <a:r>
              <a:rPr lang="en-US" dirty="0" smtClean="0">
                <a:latin typeface="Calibri"/>
                <a:cs typeface="Calibri"/>
              </a:rPr>
              <a:t>Cost</a:t>
            </a:r>
            <a:r>
              <a:rPr lang="en-US" dirty="0">
                <a:latin typeface="Calibri"/>
                <a:cs typeface="Calibri"/>
              </a:rPr>
              <a:t>-effectively and profitably channeling users into the </a:t>
            </a:r>
            <a:r>
              <a:rPr lang="en-US" dirty="0" smtClean="0">
                <a:latin typeface="Calibri"/>
                <a:cs typeface="Calibri"/>
              </a:rPr>
              <a:t>game.</a:t>
            </a:r>
          </a:p>
          <a:p>
            <a:r>
              <a:rPr lang="en-US" dirty="0" smtClean="0">
                <a:latin typeface="Calibri"/>
                <a:cs typeface="Calibri"/>
              </a:rPr>
              <a:t>Different </a:t>
            </a:r>
            <a:r>
              <a:rPr lang="en-US" dirty="0">
                <a:latin typeface="Calibri"/>
                <a:cs typeface="Calibri"/>
              </a:rPr>
              <a:t>marketing channels, ad campaigns, demographics, geography, user sources; engagement levels and revenues of the users acquired through those channels. </a:t>
            </a:r>
          </a:p>
          <a:p>
            <a:endParaRPr lang="en-US" dirty="0"/>
          </a:p>
        </p:txBody>
      </p:sp>
    </p:spTree>
    <p:extLst>
      <p:ext uri="{BB962C8B-B14F-4D97-AF65-F5344CB8AC3E}">
        <p14:creationId xmlns:p14="http://schemas.microsoft.com/office/powerpoint/2010/main" val="3024205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Monetization</a:t>
            </a:r>
            <a:r>
              <a:rPr lang="en-US" dirty="0">
                <a:latin typeface="Calibri"/>
                <a:cs typeface="Calibri"/>
              </a:rPr>
              <a:t> </a:t>
            </a:r>
          </a:p>
        </p:txBody>
      </p:sp>
      <p:sp>
        <p:nvSpPr>
          <p:cNvPr id="3" name="Content Placeholder 2"/>
          <p:cNvSpPr>
            <a:spLocks noGrp="1"/>
          </p:cNvSpPr>
          <p:nvPr>
            <p:ph idx="1"/>
          </p:nvPr>
        </p:nvSpPr>
        <p:spPr/>
        <p:txBody>
          <a:bodyPr>
            <a:normAutofit lnSpcReduction="10000"/>
          </a:bodyPr>
          <a:lstStyle/>
          <a:p>
            <a:r>
              <a:rPr lang="en-US" dirty="0">
                <a:latin typeface="Calibri"/>
                <a:cs typeface="Calibri"/>
              </a:rPr>
              <a:t>Making money from users. </a:t>
            </a:r>
            <a:endParaRPr lang="en-US" dirty="0" smtClean="0">
              <a:latin typeface="Calibri"/>
              <a:cs typeface="Calibri"/>
            </a:endParaRPr>
          </a:p>
          <a:p>
            <a:r>
              <a:rPr lang="en-US" dirty="0" smtClean="0">
                <a:latin typeface="Calibri"/>
                <a:cs typeface="Calibri"/>
              </a:rPr>
              <a:t>Given </a:t>
            </a:r>
            <a:r>
              <a:rPr lang="en-US" dirty="0">
                <a:latin typeface="Calibri"/>
                <a:cs typeface="Calibri"/>
              </a:rPr>
              <a:t>that 80 to 99 percent of players in a free-to-play game never pay, it’s important to understand characteristics of paying players. </a:t>
            </a:r>
            <a:endParaRPr lang="en-US" dirty="0" smtClean="0">
              <a:latin typeface="Calibri"/>
              <a:cs typeface="Calibri"/>
            </a:endParaRPr>
          </a:p>
          <a:p>
            <a:r>
              <a:rPr lang="en-US" dirty="0" smtClean="0">
                <a:latin typeface="Calibri"/>
                <a:cs typeface="Calibri"/>
              </a:rPr>
              <a:t>Make better </a:t>
            </a:r>
            <a:r>
              <a:rPr lang="en-US" dirty="0">
                <a:latin typeface="Calibri"/>
                <a:cs typeface="Calibri"/>
              </a:rPr>
              <a:t>offers, improve virtual goods, improve purchase paths and encourage users to make purchases. </a:t>
            </a:r>
            <a:endParaRPr lang="en-US" dirty="0" smtClean="0">
              <a:latin typeface="Calibri"/>
              <a:cs typeface="Calibri"/>
            </a:endParaRPr>
          </a:p>
          <a:p>
            <a:pPr marL="0" indent="0">
              <a:buNone/>
            </a:pPr>
            <a:endParaRPr lang="en-US" dirty="0">
              <a:latin typeface="Calibri"/>
              <a:cs typeface="Calibri"/>
            </a:endParaRPr>
          </a:p>
          <a:p>
            <a:pPr marL="0" indent="0">
              <a:buNone/>
            </a:pPr>
            <a:endParaRPr lang="en-US" sz="1400" i="1" dirty="0" smtClean="0"/>
          </a:p>
          <a:p>
            <a:pPr marL="0" indent="0">
              <a:buNone/>
            </a:pPr>
            <a:r>
              <a:rPr lang="en-US" sz="1800" i="1" dirty="0" smtClean="0">
                <a:solidFill>
                  <a:schemeClr val="tx2"/>
                </a:solidFill>
                <a:latin typeface="Calibri"/>
                <a:cs typeface="Calibri"/>
              </a:rPr>
              <a:t>“As more free-to-play games become the norm and selling virtual goods becomes the way to make money, game companies are relying more and more on a small fraction of players (typically 1 to 3 percent) paying to level up or for that shiny new virtual sword. </a:t>
            </a:r>
            <a:r>
              <a:rPr lang="en-US" sz="1800" b="1" i="1" dirty="0" smtClean="0">
                <a:solidFill>
                  <a:schemeClr val="tx2"/>
                </a:solidFill>
                <a:latin typeface="Calibri"/>
                <a:cs typeface="Calibri"/>
              </a:rPr>
              <a:t>Finding that 1 to 3 percent of players or getting more to pay for virtual goods can have a big impact on game revenues.</a:t>
            </a:r>
            <a:r>
              <a:rPr lang="en-US" sz="1800" i="1" dirty="0" smtClean="0">
                <a:solidFill>
                  <a:schemeClr val="tx2"/>
                </a:solidFill>
                <a:latin typeface="Calibri"/>
                <a:cs typeface="Calibri"/>
              </a:rPr>
              <a:t>”</a:t>
            </a:r>
          </a:p>
          <a:p>
            <a:pPr marL="0" indent="0">
              <a:buNone/>
            </a:pPr>
            <a:r>
              <a:rPr lang="en-US" sz="1800" i="1" dirty="0" err="1" smtClean="0">
                <a:solidFill>
                  <a:schemeClr val="tx2"/>
                </a:solidFill>
                <a:latin typeface="Calibri"/>
                <a:cs typeface="Calibri"/>
              </a:rPr>
              <a:t>TechChrunch</a:t>
            </a:r>
            <a:r>
              <a:rPr lang="en-US" sz="1800" i="1" dirty="0" smtClean="0">
                <a:solidFill>
                  <a:schemeClr val="tx2"/>
                </a:solidFill>
                <a:latin typeface="Calibri"/>
                <a:cs typeface="Calibri"/>
              </a:rPr>
              <a:t>, April 2010</a:t>
            </a:r>
            <a:endParaRPr lang="en-US" sz="1800" i="1" dirty="0">
              <a:solidFill>
                <a:schemeClr val="tx2"/>
              </a:solidFill>
              <a:latin typeface="Calibri"/>
              <a:cs typeface="Calibri"/>
            </a:endParaRPr>
          </a:p>
          <a:p>
            <a:endParaRPr lang="en-US" dirty="0"/>
          </a:p>
        </p:txBody>
      </p:sp>
    </p:spTree>
    <p:extLst>
      <p:ext uri="{BB962C8B-B14F-4D97-AF65-F5344CB8AC3E}">
        <p14:creationId xmlns:p14="http://schemas.microsoft.com/office/powerpoint/2010/main" val="27470353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4325</TotalTime>
  <Words>2072</Words>
  <Application>Microsoft Macintosh PowerPoint</Application>
  <PresentationFormat>On-screen Show (4:3)</PresentationFormat>
  <Paragraphs>277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Clarity</vt:lpstr>
      <vt:lpstr>analyzing AN ONLINE GAME’s DATA TO EVALUATE ITS SUCCESS</vt:lpstr>
      <vt:lpstr>Outline</vt:lpstr>
      <vt:lpstr>About Peak Games</vt:lpstr>
      <vt:lpstr>NEW Battles</vt:lpstr>
      <vt:lpstr>Goal of the Project</vt:lpstr>
      <vt:lpstr>Social Game Metrics</vt:lpstr>
      <vt:lpstr>Retention</vt:lpstr>
      <vt:lpstr>Acquisition</vt:lpstr>
      <vt:lpstr>Monetization </vt:lpstr>
      <vt:lpstr>A Brief Description of NEW Battles</vt:lpstr>
      <vt:lpstr>Game Terminology</vt:lpstr>
      <vt:lpstr>a screenshot from the game</vt:lpstr>
      <vt:lpstr>Data Used in the Project</vt:lpstr>
      <vt:lpstr>Tools, Methods, Algorithms Used</vt:lpstr>
      <vt:lpstr>Data Preparation</vt:lpstr>
      <vt:lpstr>Data Preparation - Features</vt:lpstr>
      <vt:lpstr>Data Preparation – Missing Features, Data Cleaning</vt:lpstr>
      <vt:lpstr>Data Visualization – # of days played</vt:lpstr>
      <vt:lpstr>Data Visualization – Quest count</vt:lpstr>
      <vt:lpstr>Data Visualization – Tutorial count</vt:lpstr>
      <vt:lpstr>Data Visualization – ref, country, nation</vt:lpstr>
      <vt:lpstr>Correlation Between Features</vt:lpstr>
      <vt:lpstr>Analyzing Players’ Engagement </vt:lpstr>
      <vt:lpstr>Clusters</vt:lpstr>
      <vt:lpstr>Acquisition and retention analysis for advertisements and countries </vt:lpstr>
      <vt:lpstr>Importance of Paying Users</vt:lpstr>
      <vt:lpstr>Classifying Paying Users</vt:lpstr>
      <vt:lpstr>Decision tree for paying users</vt:lpstr>
      <vt:lpstr>Insights about Paying Users</vt:lpstr>
      <vt:lpstr>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Basri Kahveci</dc:creator>
  <cp:lastModifiedBy>Basri Kahveci</cp:lastModifiedBy>
  <cp:revision>80</cp:revision>
  <dcterms:created xsi:type="dcterms:W3CDTF">2012-12-10T18:39:47Z</dcterms:created>
  <dcterms:modified xsi:type="dcterms:W3CDTF">2012-12-13T18:44:55Z</dcterms:modified>
</cp:coreProperties>
</file>