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87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77" r:id="rId23"/>
    <p:sldId id="278" r:id="rId24"/>
    <p:sldId id="282" r:id="rId25"/>
    <p:sldId id="283" r:id="rId26"/>
    <p:sldId id="280" r:id="rId27"/>
    <p:sldId id="281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nalData.x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749808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 Analysis of Tennis Matches</a:t>
            </a: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26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Arial" pitchFamily="34" charset="0"/>
                <a:cs typeface="Arial" pitchFamily="34" charset="0"/>
              </a:rPr>
              <a:t>Fatih Çalışır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Construction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25908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Final Data Table</a:t>
            </a:r>
            <a:endParaRPr lang="tr-T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29 features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1453 instances</a:t>
            </a:r>
          </a:p>
          <a:p>
            <a:endParaRPr lang="tr-TR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Aim of the Project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4038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Classification</a:t>
            </a:r>
          </a:p>
          <a:p>
            <a:endParaRPr lang="tr-T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Finding weights for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Missing Values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98080" cy="4419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Players’ Height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Players’ Weight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Players’ BMI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Players’ Date of being Professional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Missing Values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98080" cy="5410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Players’ Height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Consider players with same weight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Take the average</a:t>
            </a:r>
            <a:endParaRPr lang="tr-T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Players’ Weight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Consider players with same height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Take the average</a:t>
            </a:r>
          </a:p>
          <a:p>
            <a:pPr lvl="1">
              <a:buFont typeface="Wingdings" pitchFamily="2" charset="2"/>
              <a:buChar char="§"/>
            </a:pPr>
            <a:endParaRPr lang="tr-TR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Missing Values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98080" cy="5410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Players’ Height and Weight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If both of them are missing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Remove the row</a:t>
            </a:r>
            <a:endParaRPr lang="tr-T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Players’ Date of beign Professional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Consider players with same age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Take the average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Understanding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1371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Min,Max,Median,Average values for numeric attributes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tati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514600"/>
            <a:ext cx="7620000" cy="254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Understanding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1219200"/>
          </a:xfrm>
        </p:spPr>
        <p:txBody>
          <a:bodyPr>
            <a:normAutofit fontScale="92500"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Occurrence table for categorical and numeric attributes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occurren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0"/>
            <a:ext cx="7757548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Understanding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1219200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Histogram for numeric attributes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MIHis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4572000" cy="4422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Understanding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1219200"/>
          </a:xfrm>
        </p:spPr>
        <p:txBody>
          <a:bodyPr>
            <a:normAutofit fontScale="92500"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Box Plot for main characteristics of numerical attributes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oxPlo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7924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Understanding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1219200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Scatter Plot to relate two attributes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1handp2han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86000"/>
            <a:ext cx="6858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981200"/>
            <a:ext cx="749808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4400" dirty="0" smtClean="0"/>
          </a:p>
          <a:p>
            <a:pPr marL="870966" lvl="1" indent="-514350">
              <a:buFont typeface="+mj-lt"/>
              <a:buAutoNum type="arabicPeriod"/>
            </a:pPr>
            <a:r>
              <a:rPr lang="tr-TR" sz="3600" dirty="0" smtClean="0"/>
              <a:t>ATP World Tour 250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ATP 250 Brisbane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ATP 250 Sydney ...</a:t>
            </a:r>
          </a:p>
          <a:p>
            <a:pPr marL="870966" lvl="1" indent="-514350">
              <a:buFont typeface="+mj-lt"/>
              <a:buAutoNum type="arabicPeriod"/>
            </a:pPr>
            <a:r>
              <a:rPr lang="tr-TR" sz="3600" dirty="0" smtClean="0"/>
              <a:t>ATP World Tour 500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ATP 500 Memphis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ATP 500 Dubai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447800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Domain of the Data</a:t>
            </a:r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tr-T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6764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/>
              <a:t>4 Types of Tennis Tournaments</a:t>
            </a:r>
            <a:endParaRPr lang="tr-TR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Feature Selection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762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Linear Correlation</a:t>
            </a:r>
          </a:p>
        </p:txBody>
      </p:sp>
      <p:pic>
        <p:nvPicPr>
          <p:cNvPr id="6" name="Picture 5" descr="Linear Corrol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64008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Feature Selection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1219200"/>
          </a:xfrm>
        </p:spPr>
        <p:txBody>
          <a:bodyPr>
            <a:normAutofit fontScale="92500" lnSpcReduction="10000"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Backward Elemination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Naive Bayes for Ranking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eatureSelec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6705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Feature Selection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41148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28 attributes reduced to 19 attributes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Atrributes are meaningful</a:t>
            </a: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Weight of Attributes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685800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RIMARC to find weights</a:t>
            </a:r>
          </a:p>
        </p:txBody>
      </p:sp>
      <p:pic>
        <p:nvPicPr>
          <p:cNvPr id="5" name="Picture 4" descr="Weight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05000"/>
            <a:ext cx="3733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498080" cy="3352800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KNIME</a:t>
            </a:r>
          </a:p>
          <a:p>
            <a:endParaRPr lang="tr-T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Decision Tree – C4.5</a:t>
            </a:r>
          </a:p>
          <a:p>
            <a:endParaRPr lang="tr-T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Gain Ratio Qualitiy Meauser</a:t>
            </a:r>
          </a:p>
          <a:p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44958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1017 instances for training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436 instances for testing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842 positive instances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611 negative instances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Training and test data is randomly selected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685800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Decision Tree</a:t>
            </a:r>
          </a:p>
        </p:txBody>
      </p:sp>
      <p:pic>
        <p:nvPicPr>
          <p:cNvPr id="5" name="Picture 4" descr="tree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932698"/>
            <a:ext cx="4648200" cy="484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re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066800"/>
            <a:ext cx="57912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838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Confusion Matrix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onfMa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362200"/>
            <a:ext cx="7086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838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Confusion Matrix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nfM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6934200" cy="383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8080" cy="6324600"/>
          </a:xfrm>
        </p:spPr>
        <p:txBody>
          <a:bodyPr/>
          <a:lstStyle/>
          <a:p>
            <a:pPr marL="870966" lvl="1" indent="-514350">
              <a:buFont typeface="+mj-lt"/>
              <a:buAutoNum type="arabicPeriod" startAt="3"/>
            </a:pPr>
            <a:r>
              <a:rPr lang="tr-TR" sz="3600" dirty="0" smtClean="0"/>
              <a:t>ATP World Tour 1000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ATP 1000 Paris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ATP 1000 Shanghai ...</a:t>
            </a:r>
          </a:p>
          <a:p>
            <a:pPr marL="870966" lvl="1" indent="-514350">
              <a:buFont typeface="+mj-lt"/>
              <a:buAutoNum type="arabicPeriod" startAt="4"/>
            </a:pPr>
            <a:r>
              <a:rPr lang="tr-TR" sz="3600" dirty="0" smtClean="0"/>
              <a:t>Grand Slams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Australian Open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Roland Garros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Wimbeldon</a:t>
            </a:r>
          </a:p>
          <a:p>
            <a:pPr marL="1117854" lvl="2" indent="-514350">
              <a:buFont typeface="Wingdings" pitchFamily="2" charset="2"/>
              <a:buChar char="§"/>
            </a:pPr>
            <a:r>
              <a:rPr lang="tr-TR" sz="3200" dirty="0" smtClean="0"/>
              <a:t>US Open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447800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Domain of the Data</a:t>
            </a:r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tr-T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838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Accuracy Statistics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ccurac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971800"/>
            <a:ext cx="7848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14478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Naive Bayes Classifier</a:t>
            </a:r>
          </a:p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Confusion Matrix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nfMat - Cop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19400"/>
            <a:ext cx="5105400" cy="385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14478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Confusion Matrix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onfMat2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599"/>
            <a:ext cx="6553200" cy="399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838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Accuracy Statistics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ccuracy - Cop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743200"/>
            <a:ext cx="7848601" cy="2499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838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C4.5 vs Naive Bayes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nfM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0"/>
            <a:ext cx="3393374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486400"/>
            <a:ext cx="327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i="1" dirty="0" smtClean="0">
                <a:latin typeface="Arial" pitchFamily="34" charset="0"/>
                <a:cs typeface="Arial" pitchFamily="34" charset="0"/>
              </a:rPr>
              <a:t>Decision Tree (C4.5)</a:t>
            </a:r>
            <a:endParaRPr lang="tr-TR" sz="25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onfMat2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62200"/>
            <a:ext cx="364998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5486400"/>
            <a:ext cx="327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i="1" dirty="0" smtClean="0">
                <a:latin typeface="Arial" pitchFamily="34" charset="0"/>
                <a:cs typeface="Arial" pitchFamily="34" charset="0"/>
              </a:rPr>
              <a:t>	Naive Bayes</a:t>
            </a:r>
            <a:endParaRPr lang="tr-TR" sz="25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Classification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838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C4.5 vs Naive Bayes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962400"/>
            <a:ext cx="327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i="1" dirty="0" smtClean="0">
                <a:latin typeface="Arial" pitchFamily="34" charset="0"/>
                <a:cs typeface="Arial" pitchFamily="34" charset="0"/>
              </a:rPr>
              <a:t>Decision Tree (C4.5)</a:t>
            </a:r>
            <a:endParaRPr lang="tr-TR" sz="25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80946"/>
            <a:ext cx="327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i="1" dirty="0" smtClean="0">
                <a:latin typeface="Arial" pitchFamily="34" charset="0"/>
                <a:cs typeface="Arial" pitchFamily="34" charset="0"/>
              </a:rPr>
              <a:t>	Naive Bayes</a:t>
            </a:r>
            <a:endParaRPr lang="tr-TR" sz="25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Accurac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7848600" cy="1676400"/>
          </a:xfrm>
          <a:prstGeom prst="rect">
            <a:avLst/>
          </a:prstGeom>
        </p:spPr>
      </p:pic>
      <p:pic>
        <p:nvPicPr>
          <p:cNvPr id="12" name="Picture 11" descr="Accuracy - Cop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724400"/>
            <a:ext cx="7696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8080" cy="6324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tr-TR" sz="4000" dirty="0" smtClean="0"/>
          </a:p>
          <a:p>
            <a:pPr>
              <a:buFont typeface="Arial" pitchFamily="34" charset="0"/>
              <a:buChar char="•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Men’s Single</a:t>
            </a:r>
          </a:p>
          <a:p>
            <a:pPr>
              <a:buFont typeface="Arial" pitchFamily="34" charset="0"/>
              <a:buChar char="•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Year 2010</a:t>
            </a:r>
          </a:p>
          <a:p>
            <a:pPr>
              <a:buFont typeface="Arial" pitchFamily="34" charset="0"/>
              <a:buChar char="•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11 ATP 500 Tournament</a:t>
            </a:r>
          </a:p>
          <a:p>
            <a:pPr>
              <a:buFont typeface="Arial" pitchFamily="34" charset="0"/>
              <a:buChar char="•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9 ATP 1000 Tournament</a:t>
            </a:r>
          </a:p>
          <a:p>
            <a:pPr>
              <a:buFont typeface="Arial" pitchFamily="34" charset="0"/>
              <a:buChar char="•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4 Grand Slams</a:t>
            </a:r>
            <a:endParaRPr lang="tr-T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447800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Domain of the Data</a:t>
            </a:r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tr-T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Source of Data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Internet</a:t>
            </a:r>
          </a:p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Official Websites of the Players</a:t>
            </a:r>
          </a:p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ATP(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Association of Tennis Professionals</a:t>
            </a:r>
            <a:r>
              <a:rPr lang="tr-TR" sz="4400" dirty="0" smtClean="0">
                <a:latin typeface="Arial" pitchFamily="34" charset="0"/>
                <a:cs typeface="Arial" pitchFamily="34" charset="0"/>
              </a:rPr>
              <a:t>) Homa Page</a:t>
            </a:r>
          </a:p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2010 Result Archive</a:t>
            </a:r>
            <a:endParaRPr lang="tr-TR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Construction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From different tables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Each table from different website</a:t>
            </a:r>
          </a:p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Combining easily</a:t>
            </a:r>
            <a:endParaRPr lang="tr-T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Construction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762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Players Table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layersTab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716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Construction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762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Tournament Results Table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ataTab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752600"/>
            <a:ext cx="4114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Arial" pitchFamily="34" charset="0"/>
                <a:cs typeface="Arial" pitchFamily="34" charset="0"/>
              </a:rPr>
              <a:t>Data Construction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762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itchFamily="34" charset="0"/>
                <a:cs typeface="Arial" pitchFamily="34" charset="0"/>
              </a:rPr>
              <a:t>Tournament Info Table</a:t>
            </a:r>
          </a:p>
          <a:p>
            <a:pPr>
              <a:buNone/>
            </a:pP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ournament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714054"/>
            <a:ext cx="4397121" cy="491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837</TotalTime>
  <Words>344</Words>
  <Application>Microsoft Office PowerPoint</Application>
  <PresentationFormat>On-screen Show (4:3)</PresentationFormat>
  <Paragraphs>125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 Data Analysis of Tennis Matches </vt:lpstr>
      <vt:lpstr> Domain of the Data </vt:lpstr>
      <vt:lpstr> Domain of the Data </vt:lpstr>
      <vt:lpstr> Domain of the Data </vt:lpstr>
      <vt:lpstr>Source of Data</vt:lpstr>
      <vt:lpstr>Data Construction</vt:lpstr>
      <vt:lpstr>Data Construction</vt:lpstr>
      <vt:lpstr>Data Construction</vt:lpstr>
      <vt:lpstr>Data Construction</vt:lpstr>
      <vt:lpstr>Data Construction</vt:lpstr>
      <vt:lpstr>Aim of the Project</vt:lpstr>
      <vt:lpstr>Missing Values</vt:lpstr>
      <vt:lpstr>Missing Values</vt:lpstr>
      <vt:lpstr>Missing Values</vt:lpstr>
      <vt:lpstr>Data Understanding</vt:lpstr>
      <vt:lpstr>Data Understanding</vt:lpstr>
      <vt:lpstr>Data Understanding</vt:lpstr>
      <vt:lpstr>Data Understanding</vt:lpstr>
      <vt:lpstr>Data Understanding</vt:lpstr>
      <vt:lpstr>Feature Selection</vt:lpstr>
      <vt:lpstr>Feature Selection</vt:lpstr>
      <vt:lpstr>Feature Selection</vt:lpstr>
      <vt:lpstr>Weight of Attributes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Fatih</dc:creator>
  <cp:lastModifiedBy>Fatih</cp:lastModifiedBy>
  <cp:revision>78</cp:revision>
  <dcterms:created xsi:type="dcterms:W3CDTF">2006-08-16T00:00:00Z</dcterms:created>
  <dcterms:modified xsi:type="dcterms:W3CDTF">2012-11-26T08:19:10Z</dcterms:modified>
</cp:coreProperties>
</file>