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83"/>
  </p:notesMasterIdLst>
  <p:handoutMasterIdLst>
    <p:handoutMasterId r:id="rId84"/>
  </p:handoutMasterIdLst>
  <p:sldIdLst>
    <p:sldId id="545" r:id="rId3"/>
    <p:sldId id="546" r:id="rId4"/>
    <p:sldId id="477" r:id="rId5"/>
    <p:sldId id="480" r:id="rId6"/>
    <p:sldId id="482" r:id="rId7"/>
    <p:sldId id="476" r:id="rId8"/>
    <p:sldId id="486" r:id="rId9"/>
    <p:sldId id="490" r:id="rId10"/>
    <p:sldId id="491" r:id="rId11"/>
    <p:sldId id="548" r:id="rId12"/>
    <p:sldId id="549" r:id="rId13"/>
    <p:sldId id="550" r:id="rId14"/>
    <p:sldId id="487" r:id="rId15"/>
    <p:sldId id="396" r:id="rId16"/>
    <p:sldId id="520" r:id="rId17"/>
    <p:sldId id="521" r:id="rId18"/>
    <p:sldId id="522" r:id="rId19"/>
    <p:sldId id="398" r:id="rId20"/>
    <p:sldId id="492" r:id="rId21"/>
    <p:sldId id="400" r:id="rId22"/>
    <p:sldId id="558" r:id="rId23"/>
    <p:sldId id="493" r:id="rId24"/>
    <p:sldId id="404" r:id="rId25"/>
    <p:sldId id="402" r:id="rId26"/>
    <p:sldId id="551" r:id="rId27"/>
    <p:sldId id="552" r:id="rId28"/>
    <p:sldId id="403" r:id="rId29"/>
    <p:sldId id="405" r:id="rId30"/>
    <p:sldId id="517" r:id="rId31"/>
    <p:sldId id="457" r:id="rId32"/>
    <p:sldId id="494" r:id="rId33"/>
    <p:sldId id="559" r:id="rId34"/>
    <p:sldId id="553" r:id="rId35"/>
    <p:sldId id="555" r:id="rId36"/>
    <p:sldId id="557" r:id="rId37"/>
    <p:sldId id="556" r:id="rId38"/>
    <p:sldId id="497" r:id="rId39"/>
    <p:sldId id="523" r:id="rId40"/>
    <p:sldId id="524" r:id="rId41"/>
    <p:sldId id="560" r:id="rId42"/>
    <p:sldId id="561" r:id="rId43"/>
    <p:sldId id="590" r:id="rId44"/>
    <p:sldId id="591" r:id="rId45"/>
    <p:sldId id="592" r:id="rId46"/>
    <p:sldId id="593" r:id="rId47"/>
    <p:sldId id="595" r:id="rId48"/>
    <p:sldId id="596" r:id="rId49"/>
    <p:sldId id="565" r:id="rId50"/>
    <p:sldId id="566" r:id="rId51"/>
    <p:sldId id="567" r:id="rId52"/>
    <p:sldId id="568" r:id="rId53"/>
    <p:sldId id="569" r:id="rId54"/>
    <p:sldId id="597" r:id="rId55"/>
    <p:sldId id="571" r:id="rId56"/>
    <p:sldId id="572" r:id="rId57"/>
    <p:sldId id="573" r:id="rId58"/>
    <p:sldId id="574" r:id="rId59"/>
    <p:sldId id="575" r:id="rId60"/>
    <p:sldId id="578" r:id="rId61"/>
    <p:sldId id="576" r:id="rId62"/>
    <p:sldId id="577" r:id="rId63"/>
    <p:sldId id="598" r:id="rId64"/>
    <p:sldId id="579" r:id="rId65"/>
    <p:sldId id="599" r:id="rId66"/>
    <p:sldId id="580" r:id="rId67"/>
    <p:sldId id="581" r:id="rId68"/>
    <p:sldId id="604" r:id="rId69"/>
    <p:sldId id="605" r:id="rId70"/>
    <p:sldId id="582" r:id="rId71"/>
    <p:sldId id="583" r:id="rId72"/>
    <p:sldId id="584" r:id="rId73"/>
    <p:sldId id="585" r:id="rId74"/>
    <p:sldId id="600" r:id="rId75"/>
    <p:sldId id="601" r:id="rId76"/>
    <p:sldId id="586" r:id="rId77"/>
    <p:sldId id="587" r:id="rId78"/>
    <p:sldId id="602" r:id="rId79"/>
    <p:sldId id="603" r:id="rId80"/>
    <p:sldId id="588" r:id="rId81"/>
    <p:sldId id="589" r:id="rId8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B0F0"/>
    <a:srgbClr val="0070C0"/>
    <a:srgbClr val="008000"/>
    <a:srgbClr val="FF0066"/>
    <a:srgbClr val="D60093"/>
    <a:srgbClr val="33CC33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82863" autoAdjust="0"/>
  </p:normalViewPr>
  <p:slideViewPr>
    <p:cSldViewPr snapToGrid="0">
      <p:cViewPr varScale="1">
        <p:scale>
          <a:sx n="81" d="100"/>
          <a:sy n="81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1614"/>
    </p:cViewPr>
  </p:sorterViewPr>
  <p:notesViewPr>
    <p:cSldViewPr snapToGrid="0"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91193-837F-405F-BEE8-29089E5077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EF15C-E5FE-498F-BBAF-7912119D7C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D4687-B94B-4783-8252-04640E0913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3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3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8E39-CCE0-4D56-B3FA-C3B3C9BC2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0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72F5-A40B-4E7E-BE38-13E443326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3B960-C736-48FB-B1B5-C0804FEA65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3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9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3A3AB-E2B9-4711-B3C3-343C0AB793A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93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51E37-BA15-4492-958A-8A62BD977DB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8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4B42B-3BB2-46E9-BB91-9AC0403C6A5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6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9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7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1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Remember to say that we first initialize 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r^new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1-beta/n</a:t>
            </a:r>
            <a:endParaRPr lang="en-US" sz="1200" b="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5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2DD7F-D438-4442-9395-9B09A843476D}" type="slidenum">
              <a:rPr lang="en-US"/>
              <a:pPr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2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0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4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2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1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0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C174-4AAD-4789-8155-44EBE776B121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5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4BD8-5441-4A00-8AFB-0538888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613DA-2E0B-4D40-AE1F-92ED72F348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3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9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702E8-A927-4DC3-B7B6-DCE19E1395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C571-FBE1-4574-ACB3-BCEF26F2AE23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757-7ABC-4CD2-B39A-963AF38380F5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7190-665B-4804-BB45-7747B3514B0B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A1FCF4D-B336-465A-977F-0869DE469660}" type="datetime1">
              <a:rPr lang="en-US" smtClean="0"/>
              <a:t>2/2/2018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C7501-9CE9-4B62-88F7-501E9673B6FD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CS612 </a:t>
            </a:r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Algorithms for Electronic Design Automation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CS 612 – Lecture 5</a:t>
            </a:r>
          </a:p>
        </p:txBody>
      </p:sp>
    </p:spTree>
    <p:extLst>
      <p:ext uri="{BB962C8B-B14F-4D97-AF65-F5344CB8AC3E}">
        <p14:creationId xmlns:p14="http://schemas.microsoft.com/office/powerpoint/2010/main" val="251023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0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CS 425 – Lecture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5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CE0A-7975-4D76-93B2-940E4DA74693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EA7-DC30-4CA6-A58A-202C464235FF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6298-53BA-4D4B-95EA-FF43AF18B88E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3FC8-A63D-4635-AD46-39DF76F92C8F}" type="datetime1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8D3C-48F1-4FEC-A9CC-D9DBCC7D3FFD}" type="datetime1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3DC9-0B1A-4C5B-A9D7-7A5517496F0A}" type="datetime1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F779-D676-436D-86BC-3575D2E6086F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06341C8-256B-4B49-96F2-13FF10D25ABC}" type="datetime1">
              <a:rPr lang="en-US" smtClean="0"/>
              <a:t>2/2/2018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E31D5F9-80F4-4F7E-86DE-D14CEF4D91A2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ford.ed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hyperlink" Target="http://www.stanford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6248"/>
            <a:ext cx="8077200" cy="911352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1: PageRank Formulation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77200" cy="1499616"/>
          </a:xfrm>
        </p:spPr>
        <p:txBody>
          <a:bodyPr/>
          <a:lstStyle/>
          <a:p>
            <a:r>
              <a:rPr lang="en-US" dirty="0"/>
              <a:t>CS425: Algorithms for Web Scale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544" y="5715000"/>
            <a:ext cx="932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600" i="1" dirty="0"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36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Search Engines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  <a:p>
            <a:pPr lvl="1"/>
            <a:r>
              <a:rPr lang="en-US" dirty="0"/>
              <a:t>Data structure that return pointers to all pages a term occurs</a:t>
            </a:r>
          </a:p>
          <a:p>
            <a:pPr lvl="1"/>
            <a:endParaRPr lang="en-US" dirty="0"/>
          </a:p>
          <a:p>
            <a:r>
              <a:rPr lang="en-US" dirty="0"/>
              <a:t>Which page to return first?</a:t>
            </a:r>
          </a:p>
          <a:p>
            <a:pPr lvl="1"/>
            <a:r>
              <a:rPr lang="en-US" dirty="0"/>
              <a:t>Where do the search terms appear in the page?</a:t>
            </a:r>
          </a:p>
          <a:p>
            <a:pPr lvl="1"/>
            <a:r>
              <a:rPr lang="en-US" dirty="0"/>
              <a:t>How many occurrences of the search terms in the page?</a:t>
            </a:r>
          </a:p>
          <a:p>
            <a:endParaRPr lang="en-US" dirty="0"/>
          </a:p>
          <a:p>
            <a:r>
              <a:rPr lang="en-US" dirty="0"/>
              <a:t>What if a spammer tries to fool the search engine?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Fooling Early Search Engines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Example: A spammer wants his page to be in the top search results for the term “movies”.</a:t>
            </a:r>
          </a:p>
          <a:p>
            <a:r>
              <a:rPr lang="en-US" sz="2400" u="sng" dirty="0"/>
              <a:t>Approach 1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Add thousands of copies of the term “movies” to your page. </a:t>
            </a:r>
          </a:p>
          <a:p>
            <a:pPr lvl="1"/>
            <a:r>
              <a:rPr lang="en-US" sz="2000" dirty="0"/>
              <a:t>Make them invisible.</a:t>
            </a:r>
            <a:endParaRPr lang="en-US" sz="2400" dirty="0"/>
          </a:p>
          <a:p>
            <a:r>
              <a:rPr lang="en-US" sz="2400" u="sng" dirty="0"/>
              <a:t>Approach 2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Search the term “movies”. </a:t>
            </a:r>
          </a:p>
          <a:p>
            <a:pPr lvl="1"/>
            <a:r>
              <a:rPr lang="en-US" sz="2000" dirty="0"/>
              <a:t>Copy the contents of the top page to your page.</a:t>
            </a:r>
          </a:p>
          <a:p>
            <a:pPr lvl="1"/>
            <a:r>
              <a:rPr lang="en-US" sz="2000" dirty="0"/>
              <a:t>Make it invisible.</a:t>
            </a:r>
            <a:endParaRPr lang="en-US" sz="2400" dirty="0"/>
          </a:p>
          <a:p>
            <a:r>
              <a:rPr lang="en-US" sz="2400" dirty="0"/>
              <a:t>Problem: Ranking only based on page contents</a:t>
            </a:r>
          </a:p>
          <a:p>
            <a:r>
              <a:rPr lang="en-US" sz="2400" dirty="0"/>
              <a:t>Early search engines almost useless because of spam.</a:t>
            </a:r>
          </a:p>
        </p:txBody>
      </p:sp>
    </p:spTree>
    <p:extLst>
      <p:ext uri="{BB962C8B-B14F-4D97-AF65-F5344CB8AC3E}">
        <p14:creationId xmlns:p14="http://schemas.microsoft.com/office/powerpoint/2010/main" val="24808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Innovations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i="1" u="sng" dirty="0">
                <a:solidFill>
                  <a:srgbClr val="FF0000"/>
                </a:solidFill>
              </a:rPr>
              <a:t>Basic idea</a:t>
            </a:r>
            <a:r>
              <a:rPr lang="en-US" sz="2400" i="1" dirty="0">
                <a:solidFill>
                  <a:srgbClr val="FF0000"/>
                </a:solidFill>
              </a:rPr>
              <a:t>: Search engine believes what other pages say about you instead of what you say about yourself.</a:t>
            </a:r>
          </a:p>
          <a:p>
            <a:endParaRPr lang="en-US" sz="2400" dirty="0"/>
          </a:p>
          <a:p>
            <a:r>
              <a:rPr lang="en-US" sz="2400" dirty="0"/>
              <a:t>Main innovations: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dirty="0"/>
              <a:t>Define the </a:t>
            </a:r>
            <a:r>
              <a:rPr lang="en-US" dirty="0">
                <a:solidFill>
                  <a:srgbClr val="0000FF"/>
                </a:solidFill>
              </a:rPr>
              <a:t>importance</a:t>
            </a:r>
            <a:r>
              <a:rPr lang="en-US" dirty="0"/>
              <a:t> of a page based on:</a:t>
            </a:r>
          </a:p>
          <a:p>
            <a:pPr marL="1440180" lvl="3" indent="-342900"/>
            <a:r>
              <a:rPr lang="en-US" dirty="0"/>
              <a:t>How many pages point to it?</a:t>
            </a:r>
          </a:p>
          <a:p>
            <a:pPr marL="1440180" lvl="3" indent="-342900"/>
            <a:r>
              <a:rPr lang="en-US" b="1" dirty="0">
                <a:solidFill>
                  <a:srgbClr val="FF0000"/>
                </a:solidFill>
              </a:rPr>
              <a:t>How important are those pages?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dirty="0"/>
              <a:t>Judge the contents of a page based on:</a:t>
            </a:r>
          </a:p>
          <a:p>
            <a:pPr marL="1440180" lvl="3" indent="-342900"/>
            <a:r>
              <a:rPr lang="en-US" dirty="0"/>
              <a:t>Which terms appear in the page?</a:t>
            </a:r>
          </a:p>
          <a:p>
            <a:pPr marL="1440180" lvl="3" indent="-342900"/>
            <a:r>
              <a:rPr lang="en-US" b="1" dirty="0">
                <a:solidFill>
                  <a:srgbClr val="FF0000"/>
                </a:solidFill>
              </a:rPr>
              <a:t>Which terms are used to link to the page?</a:t>
            </a:r>
          </a:p>
          <a:p>
            <a:pPr marL="1440180" lvl="3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515" y="2947986"/>
            <a:ext cx="4011485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All web pages are not equally “important”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www.joe-schmoe.com</a:t>
            </a:r>
            <a:r>
              <a:rPr lang="en-US" dirty="0"/>
              <a:t> vs. </a:t>
            </a:r>
            <a:r>
              <a:rPr lang="en-US" dirty="0">
                <a:hlinkClick r:id="rId4"/>
              </a:rPr>
              <a:t>www.stanford.edu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is large diversity </a:t>
            </a:r>
            <a:br>
              <a:rPr lang="en-US" dirty="0"/>
            </a:br>
            <a:r>
              <a:rPr lang="en-US" dirty="0"/>
              <a:t>in the web-graph </a:t>
            </a:r>
            <a:br>
              <a:rPr lang="en-US" dirty="0"/>
            </a:br>
            <a:r>
              <a:rPr lang="en-US" dirty="0"/>
              <a:t>node connectivity.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Let’s rank the pages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link structure!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3662" y="5135477"/>
            <a:ext cx="165947" cy="1782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2920" y="2895600"/>
            <a:ext cx="165947" cy="17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Algorithms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We will cover the following</a:t>
            </a:r>
            <a:r>
              <a:rPr lang="en-US" b="1" dirty="0">
                <a:solidFill>
                  <a:srgbClr val="D60093"/>
                </a:solidFill>
              </a:rPr>
              <a:t> Link Analysis approaches </a:t>
            </a:r>
            <a:r>
              <a:rPr lang="en-US" dirty="0"/>
              <a:t>for computing </a:t>
            </a:r>
            <a:r>
              <a:rPr lang="en-US" b="1" dirty="0" err="1">
                <a:solidFill>
                  <a:srgbClr val="0000FF"/>
                </a:solidFill>
              </a:rPr>
              <a:t>importances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nodes in a graph</a:t>
            </a:r>
            <a:r>
              <a:rPr lang="en-US" dirty="0"/>
              <a:t>: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Page Rank</a:t>
            </a:r>
          </a:p>
          <a:p>
            <a:pPr lvl="1"/>
            <a:r>
              <a:rPr lang="en-US" dirty="0"/>
              <a:t>Topic-Specific (Personalized) Page Rank</a:t>
            </a:r>
          </a:p>
          <a:p>
            <a:pPr lvl="1"/>
            <a:r>
              <a:rPr lang="en-US" dirty="0"/>
              <a:t>Web Spam Detection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50011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“Flow” Formulation</a:t>
            </a:r>
          </a:p>
        </p:txBody>
      </p:sp>
    </p:spTree>
    <p:extLst>
      <p:ext uri="{BB962C8B-B14F-4D97-AF65-F5344CB8AC3E}">
        <p14:creationId xmlns:p14="http://schemas.microsoft.com/office/powerpoint/2010/main" val="10883485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Links as Votes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sz="400" dirty="0"/>
          </a:p>
          <a:p>
            <a:r>
              <a:rPr lang="en-US" b="1" dirty="0">
                <a:solidFill>
                  <a:srgbClr val="008000"/>
                </a:solidFill>
              </a:rPr>
              <a:t>Think of in-links as votes:</a:t>
            </a:r>
          </a:p>
          <a:p>
            <a:pPr lvl="1"/>
            <a:r>
              <a:rPr lang="en-US" sz="2000" dirty="0">
                <a:hlinkClick r:id="rId2"/>
              </a:rPr>
              <a:t>www.stanford.edu</a:t>
            </a:r>
            <a:r>
              <a:rPr lang="en-US" sz="2000" dirty="0"/>
              <a:t> has 23,400 in-links</a:t>
            </a:r>
          </a:p>
          <a:p>
            <a:pPr lvl="1"/>
            <a:r>
              <a:rPr lang="en-US" sz="2000" dirty="0">
                <a:hlinkClick r:id="rId3"/>
              </a:rPr>
              <a:t>www.joe-schmoe.com</a:t>
            </a:r>
            <a:r>
              <a:rPr lang="en-US" sz="2000" dirty="0"/>
              <a:t> has 1 in-link</a:t>
            </a:r>
          </a:p>
          <a:p>
            <a:pPr lvl="8"/>
            <a:endParaRPr lang="en-US" sz="1000" dirty="0"/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Are all in-links are equal?</a:t>
            </a:r>
          </a:p>
          <a:p>
            <a:pPr lvl="1"/>
            <a:r>
              <a:rPr lang="en-US" b="1" dirty="0"/>
              <a:t>Links from important pages count more</a:t>
            </a:r>
          </a:p>
          <a:p>
            <a:pPr lvl="1"/>
            <a:r>
              <a:rPr lang="en-US" dirty="0"/>
              <a:t>Recursive question!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45629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 Scores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03619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31327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5" idx="5"/>
          </p:cNvCxnSpPr>
          <p:nvPr/>
        </p:nvCxnSpPr>
        <p:spPr>
          <a:xfrm flipH="1" flipV="1">
            <a:off x="4333827" y="3571827"/>
            <a:ext cx="627466" cy="7798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37054" y="3578754"/>
            <a:ext cx="597065" cy="73969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127760" y="2731174"/>
            <a:ext cx="243840" cy="1480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0"/>
          </p:cNvCxnSpPr>
          <p:nvPr/>
        </p:nvCxnSpPr>
        <p:spPr>
          <a:xfrm flipV="1">
            <a:off x="2788920" y="3962400"/>
            <a:ext cx="274320" cy="16002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7"/>
          </p:cNvCxnSpPr>
          <p:nvPr/>
        </p:nvCxnSpPr>
        <p:spPr>
          <a:xfrm flipV="1">
            <a:off x="2982894" y="4953000"/>
            <a:ext cx="1817706" cy="6900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999136" y="4602480"/>
            <a:ext cx="2829172" cy="1371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90900" y="3990108"/>
            <a:ext cx="236220" cy="18745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00313" y="5134514"/>
            <a:ext cx="1140199" cy="7897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</p:cNvCxnSpPr>
          <p:nvPr/>
        </p:nvCxnSpPr>
        <p:spPr>
          <a:xfrm flipV="1">
            <a:off x="4720254" y="5288280"/>
            <a:ext cx="461346" cy="72042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962400" y="3858489"/>
            <a:ext cx="563880" cy="21183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49967" y="5195198"/>
            <a:ext cx="299522" cy="7307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1"/>
          </p:cNvCxnSpPr>
          <p:nvPr/>
        </p:nvCxnSpPr>
        <p:spPr>
          <a:xfrm flipH="1" flipV="1">
            <a:off x="7315200" y="5182971"/>
            <a:ext cx="369906" cy="688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1"/>
          </p:cNvCxnSpPr>
          <p:nvPr/>
        </p:nvCxnSpPr>
        <p:spPr>
          <a:xfrm flipH="1" flipV="1">
            <a:off x="4647560" y="3200400"/>
            <a:ext cx="2229282" cy="128013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897880" y="4899689"/>
            <a:ext cx="872868" cy="533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08" name="Straight Arrow Connector 43007"/>
          <p:cNvCxnSpPr/>
          <p:nvPr/>
        </p:nvCxnSpPr>
        <p:spPr>
          <a:xfrm>
            <a:off x="5877099" y="4602480"/>
            <a:ext cx="872868" cy="685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38.4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34.3</a:t>
            </a:r>
          </a:p>
        </p:txBody>
      </p:sp>
      <p:sp>
        <p:nvSpPr>
          <p:cNvPr id="13" name="Oval 12"/>
          <p:cNvSpPr/>
          <p:nvPr/>
        </p:nvSpPr>
        <p:spPr>
          <a:xfrm>
            <a:off x="4800600" y="4191000"/>
            <a:ext cx="1097280" cy="109728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8.1</a:t>
            </a:r>
          </a:p>
        </p:txBody>
      </p:sp>
      <p:sp>
        <p:nvSpPr>
          <p:cNvPr id="16" name="Oval 15"/>
          <p:cNvSpPr/>
          <p:nvPr/>
        </p:nvSpPr>
        <p:spPr>
          <a:xfrm>
            <a:off x="6756322" y="4360011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8" name="Oval 17"/>
          <p:cNvSpPr/>
          <p:nvPr/>
        </p:nvSpPr>
        <p:spPr>
          <a:xfrm>
            <a:off x="1148468" y="4191000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978873"/>
            <a:ext cx="731520" cy="73152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3.3</a:t>
            </a:r>
          </a:p>
        </p:txBody>
      </p:sp>
      <p:sp>
        <p:nvSpPr>
          <p:cNvPr id="20" name="Oval 19"/>
          <p:cNvSpPr/>
          <p:nvPr/>
        </p:nvSpPr>
        <p:spPr>
          <a:xfrm>
            <a:off x="2514600" y="556265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583697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3" name="Oval 22"/>
          <p:cNvSpPr/>
          <p:nvPr/>
        </p:nvSpPr>
        <p:spPr>
          <a:xfrm>
            <a:off x="4251960" y="592836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4" name="Oval 23"/>
          <p:cNvSpPr/>
          <p:nvPr/>
        </p:nvSpPr>
        <p:spPr>
          <a:xfrm>
            <a:off x="6385560" y="5879107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5" name="Oval 24"/>
          <p:cNvSpPr/>
          <p:nvPr/>
        </p:nvSpPr>
        <p:spPr>
          <a:xfrm>
            <a:off x="7604760" y="579120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43009" name="Slide Number Placeholder 430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10928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Simple Recursive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5B40-118D-4084-B443-0CD2840CF31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 “vote” from an important page is worth more</a:t>
            </a:r>
          </a:p>
          <a:p>
            <a:r>
              <a:rPr lang="en-US" b="1" dirty="0">
                <a:solidFill>
                  <a:srgbClr val="0000FF"/>
                </a:solidFill>
              </a:rPr>
              <a:t>A page is important if it is pointed to by other important pages</a:t>
            </a:r>
          </a:p>
          <a:p>
            <a:r>
              <a:rPr lang="en-US" b="1" dirty="0"/>
              <a:t>Define a “rank”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/>
              <a:t> for page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1050"/>
              </p:ext>
            </p:extLst>
          </p:nvPr>
        </p:nvGraphicFramePr>
        <p:xfrm>
          <a:off x="2154238" y="44846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5" name="Equation" r:id="rId3" imgW="634680" imgH="431640" progId="Equation.3">
                  <p:embed/>
                </p:oleObj>
              </mc:Choice>
              <mc:Fallback>
                <p:oleObj name="Equation" r:id="rId3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484688"/>
                        <a:ext cx="2111375" cy="1436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7486649" y="2590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8610600" y="4114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charset="0"/>
              </a:rPr>
              <a:t>m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6572250" y="4114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6877050" y="2971800"/>
            <a:ext cx="685799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6953250" y="3048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702945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7010399" y="4419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AutoShape 11"/>
          <p:cNvCxnSpPr>
            <a:cxnSpLocks noChangeShapeType="1"/>
            <a:stCxn id="28" idx="6"/>
            <a:endCxn id="28" idx="2"/>
          </p:cNvCxnSpPr>
          <p:nvPr/>
        </p:nvCxnSpPr>
        <p:spPr bwMode="auto">
          <a:xfrm flipH="1">
            <a:off x="7486649" y="2819400"/>
            <a:ext cx="457200" cy="1588"/>
          </a:xfrm>
          <a:prstGeom prst="curvedConnector5">
            <a:avLst>
              <a:gd name="adj1" fmla="val -50000"/>
              <a:gd name="adj2" fmla="val -30501269"/>
              <a:gd name="adj3" fmla="val 1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165975" y="4343400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a/2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239000" y="3505200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y/2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705600" y="3200400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a/2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696200" y="388620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7391400" y="1905000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y/2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0800" y="49530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“Flow” equations: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out-degree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5" grpId="0"/>
      <p:bldP spid="48" grpId="0"/>
      <p:bldP spid="2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648201"/>
          </a:xfrm>
        </p:spPr>
        <p:txBody>
          <a:bodyPr/>
          <a:lstStyle/>
          <a:p>
            <a:r>
              <a:rPr lang="en-US" dirty="0"/>
              <a:t>Graph data overview</a:t>
            </a:r>
          </a:p>
          <a:p>
            <a:r>
              <a:rPr lang="en-US" dirty="0"/>
              <a:t>Problems with early search engines</a:t>
            </a:r>
          </a:p>
          <a:p>
            <a:r>
              <a:rPr lang="en-US" dirty="0"/>
              <a:t>PageRank Model</a:t>
            </a:r>
          </a:p>
          <a:p>
            <a:pPr lvl="1"/>
            <a:r>
              <a:rPr lang="en-US" dirty="0"/>
              <a:t>Flow Formulation</a:t>
            </a:r>
          </a:p>
          <a:p>
            <a:pPr lvl="1"/>
            <a:r>
              <a:rPr lang="en-US" dirty="0"/>
              <a:t>Matrix Interpretation</a:t>
            </a:r>
          </a:p>
          <a:p>
            <a:pPr lvl="1"/>
            <a:r>
              <a:rPr lang="en-US" dirty="0"/>
              <a:t>Random Walk Interpretation</a:t>
            </a:r>
          </a:p>
          <a:p>
            <a:pPr lvl="1"/>
            <a:r>
              <a:rPr lang="en-US" dirty="0"/>
              <a:t>Google’s Formulation</a:t>
            </a:r>
          </a:p>
          <a:p>
            <a:r>
              <a:rPr lang="en-US" dirty="0"/>
              <a:t>How to Compute PageRank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CS425: Algorithms for Web-Scale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3 equations, 3 unknowns,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factor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Gaussian elimination method works for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small examples, but we need a better method for large web-size graphs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need a new formulation!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578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F6BC-1E80-4BCD-AF38-6A3CC78FD11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567" y="12308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5372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Matrix Formulation</a:t>
            </a:r>
          </a:p>
        </p:txBody>
      </p:sp>
    </p:spTree>
    <p:extLst>
      <p:ext uri="{BB962C8B-B14F-4D97-AF65-F5344CB8AC3E}">
        <p14:creationId xmlns:p14="http://schemas.microsoft.com/office/powerpoint/2010/main" val="16935780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 dirty="0">
                  <a:solidFill>
                    <a:srgbClr val="D60093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 </a:t>
                </a:r>
                <a:br>
                  <a:rPr lang="en-US" b="1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55021"/>
              </p:ext>
            </p:extLst>
          </p:nvPr>
        </p:nvGraphicFramePr>
        <p:xfrm>
          <a:off x="7252438" y="4773011"/>
          <a:ext cx="17917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2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438" y="4773011"/>
                        <a:ext cx="17917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Example: Flow Equations &amp; M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59450" y="3581400"/>
            <a:ext cx="2774950" cy="2209800"/>
            <a:chOff x="3628" y="2256"/>
            <a:chExt cx="1748" cy="1392"/>
          </a:xfrm>
        </p:grpSpPr>
        <p:sp>
          <p:nvSpPr>
            <p:cNvPr id="51233" name="Text Box 16"/>
            <p:cNvSpPr txBox="1">
              <a:spLocks noChangeArrowheads="1"/>
            </p:cNvSpPr>
            <p:nvPr/>
          </p:nvSpPr>
          <p:spPr bwMode="auto">
            <a:xfrm>
              <a:off x="4036" y="2256"/>
              <a:ext cx="7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  <a:latin typeface="Corbel" pitchFamily="34" charset="0"/>
                </a:rPr>
                <a:t>r = </a:t>
              </a:r>
              <a:r>
                <a:rPr lang="en-US" sz="2800" b="1" i="1" dirty="0" err="1">
                  <a:solidFill>
                    <a:srgbClr val="008000"/>
                  </a:solidFill>
                  <a:latin typeface="Corbel" pitchFamily="34" charset="0"/>
                </a:rPr>
                <a:t>M∙r</a:t>
              </a:r>
              <a:endParaRPr lang="en-US" sz="2800" b="1" i="1" dirty="0">
                <a:solidFill>
                  <a:srgbClr val="008000"/>
                </a:solidFill>
                <a:latin typeface="Corbel" pitchFamily="34" charset="0"/>
              </a:endParaRPr>
            </a:p>
          </p:txBody>
        </p:sp>
        <p:sp>
          <p:nvSpPr>
            <p:cNvPr id="51234" name="Rectangle 22"/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5" name="Text Box 23"/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y       ½    ½    0     y</a:t>
              </a:r>
            </a:p>
            <a:p>
              <a:r>
                <a:rPr lang="en-US" sz="2400" dirty="0">
                  <a:latin typeface="Times New Roman" pitchFamily="18" charset="0"/>
                </a:rPr>
                <a:t> a   =  ½     0    1     a</a:t>
              </a:r>
            </a:p>
            <a:p>
              <a:r>
                <a:rPr lang="en-US" sz="2400" dirty="0">
                  <a:latin typeface="Times New Roman" pitchFamily="18" charset="0"/>
                </a:rPr>
                <a:t> m       0    ½    0    m</a:t>
              </a:r>
            </a:p>
          </p:txBody>
        </p:sp>
        <p:sp>
          <p:nvSpPr>
            <p:cNvPr id="51236" name="Rectangle 24"/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7" name="Rectangle 25"/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F12A-5354-4EB8-81C6-823819745DA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grpSp>
        <p:nvGrpSpPr>
          <p:cNvPr id="25" name="Group 20"/>
          <p:cNvGrpSpPr/>
          <p:nvPr/>
        </p:nvGrpSpPr>
        <p:grpSpPr>
          <a:xfrm>
            <a:off x="1353127" y="2133600"/>
            <a:ext cx="1752600" cy="1371600"/>
            <a:chOff x="5715000" y="1828800"/>
            <a:chExt cx="1752600" cy="13716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32" idx="6"/>
              <a:endCxn id="3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85220"/>
              </p:ext>
            </p:extLst>
          </p:nvPr>
        </p:nvGraphicFramePr>
        <p:xfrm>
          <a:off x="5334000" y="160020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752764" y="4495800"/>
            <a:ext cx="28286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26457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Remember the flow equation: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Flow equation in the matrix form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𝑴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⋅ 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Suppose page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links to 3 pages, including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j</a:t>
                </a:r>
              </a:p>
            </p:txBody>
          </p:sp>
        </mc:Choice>
        <mc:Fallback xmlns="">
          <p:sp>
            <p:nvSpPr>
              <p:cNvPr id="27" name="Conten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  <a:blipFill rotWithShape="0">
                <a:blip r:embed="rId4"/>
                <a:stretch>
                  <a:fillRect t="-4000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dirty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6C98-9078-459C-96C5-C05D5164B2E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47788" y="3107392"/>
            <a:ext cx="2325688" cy="3330577"/>
            <a:chOff x="1243" y="1152"/>
            <a:chExt cx="1465" cy="2098"/>
          </a:xfrm>
        </p:grpSpPr>
        <p:sp>
          <p:nvSpPr>
            <p:cNvPr id="47124" name="Rectangle 3"/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5" name="Text Box 4"/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47126" name="Text Box 5"/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47127" name="Line 6"/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47128" name="Line 7"/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Text Box 16"/>
            <p:cNvSpPr txBox="1">
              <a:spLocks noChangeArrowheads="1"/>
            </p:cNvSpPr>
            <p:nvPr/>
          </p:nvSpPr>
          <p:spPr bwMode="auto">
            <a:xfrm>
              <a:off x="1910" y="2843"/>
              <a:ext cx="3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M</a:t>
              </a:r>
            </a:p>
          </p:txBody>
        </p: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02450" y="5791200"/>
            <a:ext cx="3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988058" y="3564592"/>
            <a:ext cx="1555752" cy="2133600"/>
            <a:chOff x="4166" y="1440"/>
            <a:chExt cx="980" cy="1344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166" y="1440"/>
              <a:ext cx="778" cy="1344"/>
              <a:chOff x="4166" y="1440"/>
              <a:chExt cx="778" cy="1344"/>
            </a:xfrm>
          </p:grpSpPr>
          <p:sp>
            <p:nvSpPr>
              <p:cNvPr id="47120" name="Rectangle 13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47121" name="Text Box 15"/>
              <p:cNvSpPr txBox="1">
                <a:spLocks noChangeArrowheads="1"/>
              </p:cNvSpPr>
              <p:nvPr/>
            </p:nvSpPr>
            <p:spPr bwMode="auto">
              <a:xfrm>
                <a:off x="4166" y="1927"/>
                <a:ext cx="27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  <a:latin typeface="Corbel" pitchFamily="34" charset="0"/>
                  </a:rPr>
                  <a:t>=</a:t>
                </a:r>
              </a:p>
            </p:txBody>
          </p:sp>
        </p:grpSp>
        <p:sp>
          <p:nvSpPr>
            <p:cNvPr id="47118" name="Line 23"/>
            <p:cNvSpPr>
              <a:spLocks noChangeShapeType="1"/>
            </p:cNvSpPr>
            <p:nvPr/>
          </p:nvSpPr>
          <p:spPr bwMode="auto">
            <a:xfrm>
              <a:off x="4752" y="18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927" y="1688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Corbel" pitchFamily="34" charset="0"/>
                </a:rPr>
                <a:t>r</a:t>
              </a:r>
              <a:r>
                <a:rPr lang="en-US" sz="2400" b="1" i="1" baseline="-25000" dirty="0" err="1">
                  <a:latin typeface="Corbel" pitchFamily="34" charset="0"/>
                </a:rPr>
                <a:t>j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20493" y="4286977"/>
            <a:ext cx="1927225" cy="1312863"/>
            <a:chOff x="933" y="1872"/>
            <a:chExt cx="1214" cy="827"/>
          </a:xfrm>
        </p:grpSpPr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933" y="2411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Times New Roman" pitchFamily="18" charset="0"/>
                </a:rPr>
                <a:t>1/3</a:t>
              </a:r>
            </a:p>
          </p:txBody>
        </p:sp>
        <p:sp>
          <p:nvSpPr>
            <p:cNvPr id="47116" name="Line 10"/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00067"/>
              </p:ext>
            </p:extLst>
          </p:nvPr>
        </p:nvGraphicFramePr>
        <p:xfrm>
          <a:off x="5899348" y="1066800"/>
          <a:ext cx="15682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3"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348" y="1066800"/>
                        <a:ext cx="15682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73667" y="3564592"/>
            <a:ext cx="605299" cy="2882902"/>
            <a:chOff x="5073667" y="3564592"/>
            <a:chExt cx="605299" cy="288290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073667" y="3564592"/>
              <a:ext cx="349251" cy="2882902"/>
              <a:chOff x="3590" y="1440"/>
              <a:chExt cx="220" cy="1816"/>
            </a:xfrm>
          </p:grpSpPr>
          <p:sp>
            <p:nvSpPr>
              <p:cNvPr id="47122" name="Rectangle 11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47123" name="Text Box 17"/>
              <p:cNvSpPr txBox="1">
                <a:spLocks noChangeArrowheads="1"/>
              </p:cNvSpPr>
              <p:nvPr/>
            </p:nvSpPr>
            <p:spPr bwMode="auto">
              <a:xfrm>
                <a:off x="3590" y="2849"/>
                <a:ext cx="22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008000"/>
                    </a:solidFill>
                    <a:latin typeface="Corbel" pitchFamily="34" charset="0"/>
                  </a:rPr>
                  <a:t>r</a:t>
                </a:r>
              </a:p>
            </p:txBody>
          </p:sp>
        </p:grp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5089524" y="5029200"/>
              <a:ext cx="296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334000" y="4719935"/>
              <a:ext cx="3449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Corbel" pitchFamily="34" charset="0"/>
                </a:rPr>
                <a:t>r</a:t>
              </a:r>
              <a:r>
                <a:rPr lang="en-US" sz="2400" b="1" i="1" baseline="-25000" dirty="0" err="1">
                  <a:latin typeface="Corbel" pitchFamily="34" charset="0"/>
                </a:rPr>
                <a:t>i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62792" y="4134577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114800" y="4230469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191000" y="5715000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019800" y="5830887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63296" y="4648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754928" y="52578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1320801" y="4724399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1347788" y="5333999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Matrix Formulation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192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670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4" name="Straight Arrow Connector 23"/>
          <p:cNvCxnSpPr>
            <a:stCxn id="5" idx="6"/>
            <a:endCxn id="6" idx="2"/>
          </p:cNvCxnSpPr>
          <p:nvPr/>
        </p:nvCxnSpPr>
        <p:spPr>
          <a:xfrm>
            <a:off x="1676400" y="263179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1219200" y="216881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630097" y="29160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7" idx="0"/>
          </p:cNvCxnSpPr>
          <p:nvPr/>
        </p:nvCxnSpPr>
        <p:spPr>
          <a:xfrm>
            <a:off x="1447800" y="289560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7" idx="6"/>
          </p:cNvCxnSpPr>
          <p:nvPr/>
        </p:nvCxnSpPr>
        <p:spPr>
          <a:xfrm flipH="1">
            <a:off x="1676400" y="3886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5400000">
            <a:off x="2357470" y="28779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0"/>
            <a:endCxn id="6" idx="4"/>
          </p:cNvCxnSpPr>
          <p:nvPr/>
        </p:nvCxnSpPr>
        <p:spPr>
          <a:xfrm flipV="1">
            <a:off x="2895600" y="286039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8" idx="1"/>
          </p:cNvCxnSpPr>
          <p:nvPr/>
        </p:nvCxnSpPr>
        <p:spPr>
          <a:xfrm>
            <a:off x="1609445" y="279343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08286" y="2546763"/>
            <a:ext cx="2308216" cy="156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-150"/>
          </a:p>
        </p:txBody>
      </p:sp>
      <p:sp>
        <p:nvSpPr>
          <p:cNvPr id="43" name="TextBox 42"/>
          <p:cNvSpPr txBox="1"/>
          <p:nvPr/>
        </p:nvSpPr>
        <p:spPr>
          <a:xfrm>
            <a:off x="4529312" y="2600971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8287" y="2917649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08286" y="3635608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08286" y="3266276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62714" y="2587308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3740" y="2917649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83740" y="326627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2713" y="3635608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37097" y="2602495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33956" y="2956425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37097" y="326627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33956" y="362962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66287" y="2951565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3145" y="3304377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1/2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4172" y="258966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84172" y="362641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31061" y="250175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A</a:t>
            </a:r>
            <a:endParaRPr lang="en-US" sz="20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7022430" y="291764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B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7031061" y="329808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</a:t>
            </a:r>
            <a:endParaRPr lang="en-US" sz="20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031061" y="368301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D</a:t>
            </a:r>
            <a:endParaRPr lang="en-US" sz="2000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6971510" y="2546763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7970749" y="252214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A</a:t>
            </a:r>
            <a:endParaRPr lang="en-US" sz="20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962118" y="2938038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B</a:t>
            </a:r>
            <a:endParaRPr lang="en-US" sz="20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970749" y="331846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</a:t>
            </a:r>
            <a:endParaRPr lang="en-US" sz="20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970749" y="370340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D</a:t>
            </a:r>
            <a:endParaRPr lang="en-US" sz="2000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7911198" y="2567152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TextBox 68"/>
          <p:cNvSpPr txBox="1"/>
          <p:nvPr/>
        </p:nvSpPr>
        <p:spPr>
          <a:xfrm>
            <a:off x="7501863" y="31746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348233" y="206622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031061" y="2057400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944951" y="2060940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02379" y="3057259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66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Reminders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 </a:t>
            </a:r>
            <a:r>
              <a:rPr lang="en-US" sz="2400" dirty="0"/>
              <a:t>is a </a:t>
            </a:r>
            <a:r>
              <a:rPr lang="en-US" sz="2400" i="1" dirty="0">
                <a:solidFill>
                  <a:srgbClr val="FF0000"/>
                </a:solidFill>
              </a:rPr>
              <a:t>column stochastic matrix </a:t>
            </a:r>
            <a:r>
              <a:rPr lang="en-US" sz="2400" dirty="0" err="1"/>
              <a:t>iff</a:t>
            </a:r>
            <a:r>
              <a:rPr lang="en-US" sz="2400" dirty="0"/>
              <a:t> each of its columns add up to 1 and there are no negative entries.</a:t>
            </a:r>
          </a:p>
          <a:p>
            <a:pPr lvl="1"/>
            <a:r>
              <a:rPr lang="en-US" sz="2000" dirty="0"/>
              <a:t>Our adjacency matrix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/>
              <a:t> is column stochastic. Why?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If there exist a vector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and a scalar </a:t>
            </a:r>
            <a:r>
              <a:rPr lang="el-GR" sz="2400" dirty="0">
                <a:solidFill>
                  <a:srgbClr val="0000FF"/>
                </a:solidFill>
              </a:rPr>
              <a:t>λ</a:t>
            </a:r>
            <a:r>
              <a:rPr lang="en-US" sz="2400" dirty="0"/>
              <a:t> such that </a:t>
            </a:r>
            <a:r>
              <a:rPr lang="en-US" sz="2400" dirty="0">
                <a:solidFill>
                  <a:srgbClr val="0000FF"/>
                </a:solidFill>
              </a:rPr>
              <a:t>Ax = </a:t>
            </a:r>
            <a:r>
              <a:rPr lang="el-GR" sz="2400" dirty="0">
                <a:solidFill>
                  <a:srgbClr val="0000FF"/>
                </a:solidFill>
              </a:rPr>
              <a:t>λ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, then: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dirty="0"/>
              <a:t> is an </a:t>
            </a:r>
            <a:r>
              <a:rPr lang="en-US" i="1" dirty="0">
                <a:solidFill>
                  <a:srgbClr val="FF0000"/>
                </a:solidFill>
              </a:rPr>
              <a:t>eigenvector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l-GR" dirty="0">
                <a:solidFill>
                  <a:srgbClr val="0000FF"/>
                </a:solidFill>
              </a:rPr>
              <a:t>λ</a:t>
            </a:r>
            <a:r>
              <a:rPr lang="en-US" dirty="0"/>
              <a:t> is an </a:t>
            </a:r>
            <a:r>
              <a:rPr lang="en-US" i="1" dirty="0">
                <a:solidFill>
                  <a:srgbClr val="FF0000"/>
                </a:solidFill>
              </a:rPr>
              <a:t>eigenvalue</a:t>
            </a:r>
            <a:r>
              <a:rPr lang="en-US" dirty="0"/>
              <a:t> of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principal eigenvector </a:t>
            </a:r>
            <a:r>
              <a:rPr lang="en-US" dirty="0"/>
              <a:t>is the one that corresponds to the largest eigenvalue.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The largest eigenvalue of a column stochastic matrix is 1.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00FF"/>
                </a:solidFill>
              </a:rPr>
              <a:t>Ax = x</a:t>
            </a:r>
            <a:r>
              <a:rPr lang="en-US" sz="2400" dirty="0"/>
              <a:t>, where x is the principal eigenvector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Eigenvector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PageRank flow formulation: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∙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3600" b="1" i="1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So the </a:t>
                </a:r>
                <a:r>
                  <a:rPr lang="en-US" b="1" dirty="0"/>
                  <a:t>rank vector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is an </a:t>
                </a:r>
                <a:r>
                  <a:rPr lang="en-US" b="1" dirty="0"/>
                  <a:t>eigenvector</a:t>
                </a:r>
                <a:r>
                  <a:rPr lang="en-US" dirty="0"/>
                  <a:t> of the stochastic web matrix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</a:t>
                </a:r>
              </a:p>
              <a:p>
                <a:pPr lvl="1"/>
                <a:r>
                  <a:rPr lang="en-US" dirty="0"/>
                  <a:t>In fact, its first or principal eigenvector, </a:t>
                </a:r>
                <a:br>
                  <a:rPr lang="en-US" dirty="0"/>
                </a:br>
                <a:r>
                  <a:rPr lang="en-US" dirty="0"/>
                  <a:t>with corresponding eigenvalue </a:t>
                </a:r>
                <a:r>
                  <a:rPr lang="en-US" b="1" i="1" dirty="0"/>
                  <a:t>1</a:t>
                </a:r>
              </a:p>
              <a:p>
                <a:pPr lvl="8"/>
                <a:endParaRPr lang="en-US" b="1" i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can now efficiently solve for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/>
                  <a:t>The method is called Power iteration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  <a:blipFill rotWithShape="0">
                <a:blip r:embed="rId3"/>
                <a:stretch>
                  <a:fillRect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E4FB-B398-4150-9D47-B0DE2AF6C81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blipFill rotWithShape="1">
                <a:blip r:embed="rId4"/>
                <a:stretch>
                  <a:fillRect l="-727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Power Iteration Method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Given a web graph with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nodes, where the nodes are pages and edges are hyperlinks</a:t>
            </a:r>
          </a:p>
          <a:p>
            <a:r>
              <a:rPr lang="en-US" b="1" dirty="0">
                <a:solidFill>
                  <a:srgbClr val="008000"/>
                </a:solidFill>
              </a:rPr>
              <a:t>Power iteration: </a:t>
            </a:r>
            <a:r>
              <a:rPr lang="en-US" dirty="0"/>
              <a:t>a simple iterative scheme</a:t>
            </a:r>
          </a:p>
          <a:p>
            <a:pPr lvl="1"/>
            <a:r>
              <a:rPr lang="en-US" dirty="0"/>
              <a:t>Suppose there are </a:t>
            </a:r>
            <a:r>
              <a:rPr lang="en-US" i="1" dirty="0"/>
              <a:t>N</a:t>
            </a:r>
            <a:r>
              <a:rPr lang="en-US" dirty="0"/>
              <a:t> web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Initialize: </a:t>
            </a:r>
            <a:r>
              <a:rPr lang="en-US" b="1" dirty="0"/>
              <a:t>r</a:t>
            </a:r>
            <a:r>
              <a:rPr lang="en-US" baseline="30000" dirty="0"/>
              <a:t>(0)</a:t>
            </a:r>
            <a:r>
              <a:rPr lang="en-US" dirty="0"/>
              <a:t> = [1/N,….,1/N]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Iterate: </a:t>
            </a:r>
            <a:r>
              <a:rPr lang="en-US" b="1" dirty="0"/>
              <a:t>r</a:t>
            </a:r>
            <a:r>
              <a:rPr lang="en-US" baseline="30000" dirty="0"/>
              <a:t>(t+1)</a:t>
            </a:r>
            <a:r>
              <a:rPr lang="en-US" dirty="0"/>
              <a:t> = </a:t>
            </a:r>
            <a:r>
              <a:rPr lang="en-US" b="1" dirty="0"/>
              <a:t>M </a:t>
            </a:r>
            <a:r>
              <a:rPr lang="en-US" dirty="0"/>
              <a:t>∙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</a:p>
          <a:p>
            <a:pPr lvl="1"/>
            <a:r>
              <a:rPr lang="en-US" dirty="0"/>
              <a:t>Stop when |</a:t>
            </a:r>
            <a:r>
              <a:rPr lang="en-US" b="1" dirty="0"/>
              <a:t>r</a:t>
            </a:r>
            <a:r>
              <a:rPr lang="en-US" baseline="30000" dirty="0"/>
              <a:t>(t+1) </a:t>
            </a:r>
            <a:r>
              <a:rPr lang="en-US" dirty="0"/>
              <a:t>–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  <a:r>
              <a:rPr lang="en-US" dirty="0"/>
              <a:t>|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8096" lvl="2" indent="0">
              <a:buNone/>
            </a:pP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1F5F-9F01-4FB0-97C4-F008FC58AFD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11052"/>
              </p:ext>
            </p:extLst>
          </p:nvPr>
        </p:nvGraphicFramePr>
        <p:xfrm>
          <a:off x="6934200" y="320040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" name="Equation" r:id="rId4" imgW="888840" imgH="469800" progId="Equation.3">
                  <p:embed/>
                </p:oleObj>
              </mc:Choice>
              <mc:Fallback>
                <p:oleObj name="Equation" r:id="rId4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570" y="41910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-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</p:spTree>
    <p:extLst>
      <p:ext uri="{BB962C8B-B14F-4D97-AF65-F5344CB8AC3E}">
        <p14:creationId xmlns:p14="http://schemas.microsoft.com/office/powerpoint/2010/main" val="396212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94121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4800600"/>
            <a:ext cx="53340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480060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4400" y="481287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4729050"/>
            <a:ext cx="1608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Social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5" y="1572520"/>
            <a:ext cx="8517710" cy="4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019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Facebook social graph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4-degrees of separation [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Backstrom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Boldi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-Rosa-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Ugander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Vigna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2011]</a:t>
            </a:r>
          </a:p>
        </p:txBody>
      </p:sp>
    </p:spTree>
    <p:extLst>
      <p:ext uri="{BB962C8B-B14F-4D97-AF65-F5344CB8AC3E}">
        <p14:creationId xmlns:p14="http://schemas.microsoft.com/office/powerpoint/2010/main" val="372237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68390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1588808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Power iteration: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dirty="0"/>
                  <a:t>A method for finding principal eigenvector (the vector corresponding to the largest eigenvalue)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Claim: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,…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/>
                  <a:t> approaches the dominant eigenvector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  <a:blipFill rotWithShape="0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Random Walk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7196247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Interpretation of PageRank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Consider a web surfer:</a:t>
            </a:r>
          </a:p>
          <a:p>
            <a:pPr lvl="1"/>
            <a:r>
              <a:rPr lang="en-US" dirty="0"/>
              <a:t>He starts at a random page</a:t>
            </a:r>
          </a:p>
          <a:p>
            <a:pPr lvl="1"/>
            <a:r>
              <a:rPr lang="en-US" dirty="0"/>
              <a:t>He follows a random link at every time step</a:t>
            </a:r>
          </a:p>
          <a:p>
            <a:pPr lvl="1"/>
            <a:r>
              <a:rPr lang="en-US" dirty="0"/>
              <a:t>After a sufficiently long time:</a:t>
            </a:r>
          </a:p>
          <a:p>
            <a:pPr lvl="2"/>
            <a:r>
              <a:rPr lang="en-US" dirty="0"/>
              <a:t>What is the probability that he is at page j?</a:t>
            </a:r>
          </a:p>
          <a:p>
            <a:pPr lvl="3"/>
            <a:r>
              <a:rPr lang="en-US" dirty="0"/>
              <a:t>This probability corresponds to the </a:t>
            </a:r>
            <a:r>
              <a:rPr lang="en-US" dirty="0">
                <a:solidFill>
                  <a:srgbClr val="0000FF"/>
                </a:solidFill>
              </a:rPr>
              <a:t>page rank</a:t>
            </a:r>
            <a:r>
              <a:rPr lang="en-US" dirty="0"/>
              <a:t> of j.</a:t>
            </a:r>
          </a:p>
        </p:txBody>
      </p:sp>
    </p:spTree>
    <p:extLst>
      <p:ext uri="{BB962C8B-B14F-4D97-AF65-F5344CB8AC3E}">
        <p14:creationId xmlns:p14="http://schemas.microsoft.com/office/powerpoint/2010/main" val="22017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Random Walk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192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670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4" name="Straight Arrow Connector 23"/>
          <p:cNvCxnSpPr>
            <a:stCxn id="5" idx="6"/>
            <a:endCxn id="6" idx="2"/>
          </p:cNvCxnSpPr>
          <p:nvPr/>
        </p:nvCxnSpPr>
        <p:spPr>
          <a:xfrm>
            <a:off x="1676400" y="263179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1219200" y="216881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630097" y="29160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7" idx="0"/>
          </p:cNvCxnSpPr>
          <p:nvPr/>
        </p:nvCxnSpPr>
        <p:spPr>
          <a:xfrm>
            <a:off x="1447800" y="289560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7" idx="6"/>
          </p:cNvCxnSpPr>
          <p:nvPr/>
        </p:nvCxnSpPr>
        <p:spPr>
          <a:xfrm flipH="1">
            <a:off x="1676400" y="3886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5400000">
            <a:off x="2357470" y="28779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0"/>
            <a:endCxn id="6" idx="4"/>
          </p:cNvCxnSpPr>
          <p:nvPr/>
        </p:nvCxnSpPr>
        <p:spPr>
          <a:xfrm flipV="1">
            <a:off x="2895600" y="286039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8" idx="1"/>
          </p:cNvCxnSpPr>
          <p:nvPr/>
        </p:nvCxnSpPr>
        <p:spPr>
          <a:xfrm>
            <a:off x="1609445" y="279343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1219197" y="2400300"/>
            <a:ext cx="457200" cy="4572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332150"/>
            <a:ext cx="5384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 = 0: Assume the random surfer is at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3148280"/>
            <a:ext cx="2393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 = 1: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p(A, 1) = 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p(B, 1) = 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p(C, 1) = 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p(D, 1)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4152" y="3453080"/>
            <a:ext cx="540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0935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834 -3.3333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183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834 0.183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3" grpId="2" animBg="1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Random Walk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192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670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4" name="Straight Arrow Connector 23"/>
          <p:cNvCxnSpPr>
            <a:stCxn id="5" idx="6"/>
            <a:endCxn id="6" idx="2"/>
          </p:cNvCxnSpPr>
          <p:nvPr/>
        </p:nvCxnSpPr>
        <p:spPr>
          <a:xfrm>
            <a:off x="1676400" y="263179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1219200" y="216881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630097" y="29160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7" idx="0"/>
          </p:cNvCxnSpPr>
          <p:nvPr/>
        </p:nvCxnSpPr>
        <p:spPr>
          <a:xfrm>
            <a:off x="1447800" y="289560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7" idx="6"/>
          </p:cNvCxnSpPr>
          <p:nvPr/>
        </p:nvCxnSpPr>
        <p:spPr>
          <a:xfrm flipH="1">
            <a:off x="1676400" y="3886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5400000">
            <a:off x="2357470" y="28779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0"/>
            <a:endCxn id="6" idx="4"/>
          </p:cNvCxnSpPr>
          <p:nvPr/>
        </p:nvCxnSpPr>
        <p:spPr>
          <a:xfrm flipV="1">
            <a:off x="2895600" y="286039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8" idx="1"/>
          </p:cNvCxnSpPr>
          <p:nvPr/>
        </p:nvCxnSpPr>
        <p:spPr>
          <a:xfrm>
            <a:off x="1609445" y="279343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1219197" y="3666846"/>
            <a:ext cx="457200" cy="4572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2668098" y="2405293"/>
            <a:ext cx="457200" cy="4572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667000" y="3657599"/>
            <a:ext cx="457200" cy="4572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473" y="3735903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t=2: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p(A, 2)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3" y="5029200"/>
            <a:ext cx="542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p(A, 2) 	= p(B, 1) . p(B→A) + p(C, 1) . p(C→A)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= 1/3 . 1/2 + 1/3 . 1 = 3/6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7473" y="1935556"/>
            <a:ext cx="2616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 = 1: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p(B, 1) = 1/3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p(C, 1) = 1/3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p(D, 1) = 1/3</a:t>
            </a:r>
          </a:p>
        </p:txBody>
      </p:sp>
    </p:spTree>
    <p:extLst>
      <p:ext uri="{BB962C8B-B14F-4D97-AF65-F5344CB8AC3E}">
        <p14:creationId xmlns:p14="http://schemas.microsoft.com/office/powerpoint/2010/main" val="4260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Transition Matrix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192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67000" y="24031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4" name="Straight Arrow Connector 23"/>
          <p:cNvCxnSpPr>
            <a:stCxn id="5" idx="6"/>
            <a:endCxn id="6" idx="2"/>
          </p:cNvCxnSpPr>
          <p:nvPr/>
        </p:nvCxnSpPr>
        <p:spPr>
          <a:xfrm>
            <a:off x="1676400" y="263179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1219200" y="216881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630097" y="29160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7" idx="0"/>
          </p:cNvCxnSpPr>
          <p:nvPr/>
        </p:nvCxnSpPr>
        <p:spPr>
          <a:xfrm>
            <a:off x="1447800" y="289560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7" idx="6"/>
          </p:cNvCxnSpPr>
          <p:nvPr/>
        </p:nvCxnSpPr>
        <p:spPr>
          <a:xfrm flipH="1">
            <a:off x="1676400" y="3886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5400000">
            <a:off x="2357470" y="28779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0"/>
            <a:endCxn id="6" idx="4"/>
          </p:cNvCxnSpPr>
          <p:nvPr/>
        </p:nvCxnSpPr>
        <p:spPr>
          <a:xfrm flipV="1">
            <a:off x="2895600" y="286039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8" idx="1"/>
          </p:cNvCxnSpPr>
          <p:nvPr/>
        </p:nvCxnSpPr>
        <p:spPr>
          <a:xfrm>
            <a:off x="1609445" y="279343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08286" y="2546763"/>
            <a:ext cx="2308216" cy="156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9312" y="260097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8287" y="291764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08286" y="36356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08286" y="32662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62714" y="25873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3740" y="29176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83740" y="32662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2713" y="36356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37097" y="26024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20368" y="29176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37097" y="32662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33956" y="362962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74218" y="28912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1903" y="326023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4172" y="2589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84172" y="362641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31061" y="25017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22430" y="29176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1061" y="329808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31061" y="36830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71510" y="2546763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70749" y="25221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62118" y="2938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70749" y="33184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70749" y="37034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11198" y="2567152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01863" y="317468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48233" y="206622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89380" y="2060475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39059" y="2062199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p(t+1)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02379" y="30572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285" y="2651416"/>
            <a:ext cx="2311677" cy="240055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082730" y="2556431"/>
            <a:ext cx="288199" cy="1535503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911198" y="2603054"/>
            <a:ext cx="466418" cy="314595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8630" y="4750889"/>
            <a:ext cx="542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p(A, t+1) = p(B, t) . p(B→A) + p(C, t) . p(C→A)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4654" y="5306890"/>
            <a:ext cx="542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p(C, t+1) = p(A, t) . p(A→C) + p(D, t) . p(D→C)</a:t>
            </a:r>
          </a:p>
        </p:txBody>
      </p:sp>
    </p:spTree>
    <p:extLst>
      <p:ext uri="{BB962C8B-B14F-4D97-AF65-F5344CB8AC3E}">
        <p14:creationId xmlns:p14="http://schemas.microsoft.com/office/powerpoint/2010/main" val="2076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122 0.1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087 0.11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3" grpId="0" animBg="1"/>
      <p:bldP spid="75" grpId="0" animBg="1"/>
      <p:bldP spid="75" grpId="1" animBg="1"/>
      <p:bldP spid="9" grpId="0"/>
      <p:bldP spid="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Imagine a random web surfer: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dirty="0">
                    <a:ea typeface="+mn-ea"/>
                  </a:rPr>
                  <a:t>, surfer is on some page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ea typeface="+mn-ea"/>
                  </a:rPr>
                  <a:t>, the surfer follows an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uniformly at random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Process repeats indefinitely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Let:</a:t>
                </a:r>
              </a:p>
              <a:p>
                <a:pPr lvl="1" indent="-320040">
                  <a:spcBef>
                    <a:spcPts val="0"/>
                  </a:spcBef>
                  <a:buFont typeface="Wingdings 2"/>
                  <a:buChar char=""/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… vector whose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baseline="30000" dirty="0" err="1">
                    <a:ea typeface="+mn-ea"/>
                  </a:rPr>
                  <a:t>th</a:t>
                </a:r>
                <a:r>
                  <a:rPr lang="en-US" dirty="0">
                    <a:ea typeface="+mn-ea"/>
                  </a:rPr>
                  <a:t> coordinate is the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prob. that the surfer is at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at time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cs typeface="Times New Roman" pitchFamily="18" charset="0"/>
                  </a:rPr>
                  <a:t>So,</a:t>
                </a:r>
                <a:r>
                  <a:rPr lang="en-US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is a probability distribution over pages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74B-8330-4BF2-88A5-5A2633069F3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87158"/>
              </p:ext>
            </p:extLst>
          </p:nvPr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0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90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D60093"/>
                    </a:solidFill>
                  </a:rPr>
                  <a:t>Where is the surfer at time </a:t>
                </a:r>
                <a:r>
                  <a:rPr lang="en-US" b="1" i="1" dirty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buNone/>
                  <a:defRPr/>
                </a:pPr>
                <a:endParaRPr lang="en-US" sz="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dirty="0">
                    <a:ea typeface="+mn-ea"/>
                  </a:rPr>
                  <a:t>Suppose the random walk reaches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	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ea typeface="+mn-ea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stationary distribution </a:t>
                </a:r>
                <a:r>
                  <a:rPr lang="en-US" dirty="0">
                    <a:ea typeface="+mn-ea"/>
                  </a:rPr>
                  <a:t>of a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Our original rank vector</a:t>
                </a:r>
                <a:r>
                  <a:rPr lang="en-US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dirty="0">
                    <a:ea typeface="+mn-ea"/>
                  </a:rPr>
                  <a:t> satisfies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ea typeface="+mn-ea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 is a stationary distribution for </a:t>
                </a:r>
                <a:br>
                  <a:rPr lang="en-US" b="1" dirty="0">
                    <a:solidFill>
                      <a:srgbClr val="D60093"/>
                    </a:solidFill>
                    <a:ea typeface="+mn-ea"/>
                  </a:rPr>
                </a:b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the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89597"/>
              </p:ext>
            </p:extLst>
          </p:nvPr>
        </p:nvGraphicFramePr>
        <p:xfrm>
          <a:off x="6809710" y="2584450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2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710" y="2584450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833" y="5996096"/>
            <a:ext cx="83343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Rank of page j = Probability that the surfer is at page j after a long random walk </a:t>
            </a:r>
          </a:p>
        </p:txBody>
      </p:sp>
    </p:spTree>
    <p:extLst>
      <p:ext uri="{BB962C8B-B14F-4D97-AF65-F5344CB8AC3E}">
        <p14:creationId xmlns:p14="http://schemas.microsoft.com/office/powerpoint/2010/main" val="3042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 central result from the theory of random walks (a.k.a. Markov processes):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743200"/>
            <a:ext cx="8229600" cy="21336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itchFamily="34" charset="0"/>
              </a:rPr>
              <a:t>For graphs that satisfy </a:t>
            </a:r>
            <a:r>
              <a:rPr lang="en-US" sz="3200" b="1" dirty="0">
                <a:latin typeface="Calibri" pitchFamily="34" charset="0"/>
              </a:rPr>
              <a:t>certain conditions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stationary distribution is unique</a:t>
            </a:r>
            <a:r>
              <a:rPr lang="en-US" sz="3200" dirty="0">
                <a:latin typeface="Calibri" pitchFamily="34" charset="0"/>
              </a:rPr>
              <a:t> and eventually will be reached no matter what the initial probability distribution at time </a:t>
            </a:r>
            <a:r>
              <a:rPr lang="en-US" sz="3200" b="1" dirty="0">
                <a:latin typeface="Calibri" pitchFamily="34" charset="0"/>
              </a:rPr>
              <a:t>t = 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7120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Media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0" y="1219200"/>
            <a:ext cx="6410060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5603" y="6019800"/>
            <a:ext cx="5132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Connections between political blogs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Polarization of the network [</a:t>
            </a:r>
            <a:r>
              <a:rPr lang="en-US" b="1" dirty="0" err="1">
                <a:solidFill>
                  <a:srgbClr val="7F7F7F"/>
                </a:solidFill>
              </a:rPr>
              <a:t>Adamic</a:t>
            </a:r>
            <a:r>
              <a:rPr lang="en-US" b="1" dirty="0">
                <a:solidFill>
                  <a:srgbClr val="7F7F7F"/>
                </a:solidFill>
              </a:rPr>
              <a:t>-Glance, 2005]</a:t>
            </a:r>
          </a:p>
        </p:txBody>
      </p:sp>
    </p:spTree>
    <p:extLst>
      <p:ext uri="{BB962C8B-B14F-4D97-AF65-F5344CB8AC3E}">
        <p14:creationId xmlns:p14="http://schemas.microsoft.com/office/powerpoint/2010/main" val="2985474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458200" cy="4724400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PageRank formula: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Iterative algorithm: </a:t>
            </a:r>
          </a:p>
          <a:p>
            <a:pPr marL="36576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Initialize rank of each page to 1/N (where N is the number of pages)</a:t>
            </a:r>
          </a:p>
          <a:p>
            <a:pPr marL="36576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Compute the next page rank values using the formula above</a:t>
            </a:r>
          </a:p>
          <a:p>
            <a:pPr marL="36576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Repeat step 2 until the page rank values do not change much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algorithm, but different interpretations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18273"/>
              </p:ext>
            </p:extLst>
          </p:nvPr>
        </p:nvGraphicFramePr>
        <p:xfrm>
          <a:off x="3955400" y="165216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400" y="165216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2243" y="19812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</p:spTree>
    <p:extLst>
      <p:ext uri="{BB962C8B-B14F-4D97-AF65-F5344CB8AC3E}">
        <p14:creationId xmlns:p14="http://schemas.microsoft.com/office/powerpoint/2010/main" val="3343613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 (cont’d)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28600" y="1524000"/>
            <a:ext cx="88392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Eigenvector interpretation: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 the principal eigenvector of stochastic adjacency matrix M</a:t>
            </a:r>
          </a:p>
          <a:p>
            <a:pPr marL="36576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r = M . 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iteration method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walk interpretation: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Rank of page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probability that a surfer is 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after random walk</a:t>
            </a:r>
          </a:p>
          <a:p>
            <a:pPr marL="68580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p(t+1) = M . p(t)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Guaranteed to converge to a unique solution under certain conditions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Conditions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600" dirty="0"/>
              <a:t>To guarantee convergence to a meaningful and unique solution, the transition matrix must be: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dirty="0"/>
              <a:t>Column stochastic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dirty="0"/>
              <a:t>Irreducible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dirty="0"/>
              <a:t>Aperiodic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53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Stochastic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488265"/>
            <a:ext cx="8153400" cy="1549157"/>
          </a:xfrm>
        </p:spPr>
        <p:txBody>
          <a:bodyPr/>
          <a:lstStyle/>
          <a:p>
            <a:r>
              <a:rPr lang="en-US" dirty="0"/>
              <a:t>Column stochastic:</a:t>
            </a:r>
          </a:p>
          <a:p>
            <a:pPr lvl="1"/>
            <a:r>
              <a:rPr lang="en-US" dirty="0"/>
              <a:t>All values in the matrix are non-negative</a:t>
            </a:r>
          </a:p>
          <a:p>
            <a:pPr lvl="1"/>
            <a:r>
              <a:rPr lang="en-US" dirty="0"/>
              <a:t>Sum of each column is 1</a:t>
            </a:r>
          </a:p>
        </p:txBody>
      </p:sp>
      <p:grpSp>
        <p:nvGrpSpPr>
          <p:cNvPr id="16" name="Group 20"/>
          <p:cNvGrpSpPr/>
          <p:nvPr/>
        </p:nvGrpSpPr>
        <p:grpSpPr>
          <a:xfrm>
            <a:off x="1047750" y="3469465"/>
            <a:ext cx="1752600" cy="1371600"/>
            <a:chOff x="5715000" y="1828800"/>
            <a:chExt cx="1752600" cy="13716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1" name="Curved Connector 20"/>
            <p:cNvCxnSpPr>
              <a:stCxn id="22" idx="6"/>
              <a:endCxn id="2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6350" cap="rnd" cmpd="sng" algn="ctr">
              <a:noFill/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6350" cap="rnd" cmpd="sng" algn="ctr">
              <a:noFill/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6350" cap="rnd" cmpd="sng" algn="ctr">
              <a:noFill/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3344"/>
              </p:ext>
            </p:extLst>
          </p:nvPr>
        </p:nvGraphicFramePr>
        <p:xfrm>
          <a:off x="3542519" y="3124200"/>
          <a:ext cx="2438400" cy="147828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324600" y="3412206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410200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if we remove the edge m → a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0" y="5748868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column stochastic</a:t>
            </a:r>
          </a:p>
        </p:txBody>
      </p:sp>
    </p:spTree>
    <p:extLst>
      <p:ext uri="{BB962C8B-B14F-4D97-AF65-F5344CB8AC3E}">
        <p14:creationId xmlns:p14="http://schemas.microsoft.com/office/powerpoint/2010/main" val="6553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Irreducible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Irreducible: From any state, there is a non-zero probability of going to another.</a:t>
            </a:r>
          </a:p>
          <a:p>
            <a:pPr lvl="1"/>
            <a:r>
              <a:rPr lang="en-US" dirty="0"/>
              <a:t>Equivalent to: Strongly connected graph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625424" y="35433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073224" y="35433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25424" y="479771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73224" y="479771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2082624" y="377190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1625424" y="330892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1036321" y="405620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854024" y="403571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7" idx="6"/>
          </p:cNvCxnSpPr>
          <p:nvPr/>
        </p:nvCxnSpPr>
        <p:spPr>
          <a:xfrm flipH="1">
            <a:off x="2082624" y="502631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2763694" y="401810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6" idx="4"/>
          </p:cNvCxnSpPr>
          <p:nvPr/>
        </p:nvCxnSpPr>
        <p:spPr>
          <a:xfrm flipV="1">
            <a:off x="3301824" y="400050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1"/>
          </p:cNvCxnSpPr>
          <p:nvPr/>
        </p:nvCxnSpPr>
        <p:spPr>
          <a:xfrm>
            <a:off x="2015669" y="393354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5475400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Irreducible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7787" y="3571845"/>
            <a:ext cx="4383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if we remove the edge C → A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6587" y="3910513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irreducible.</a:t>
            </a:r>
          </a:p>
        </p:txBody>
      </p:sp>
    </p:spTree>
    <p:extLst>
      <p:ext uri="{BB962C8B-B14F-4D97-AF65-F5344CB8AC3E}">
        <p14:creationId xmlns:p14="http://schemas.microsoft.com/office/powerpoint/2010/main" val="752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Aperiodic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2971800"/>
          </a:xfrm>
        </p:spPr>
        <p:txBody>
          <a:bodyPr>
            <a:normAutofit/>
          </a:bodyPr>
          <a:lstStyle/>
          <a:p>
            <a:r>
              <a:rPr lang="en-US" sz="2400" dirty="0"/>
              <a:t>State </a:t>
            </a:r>
            <a:r>
              <a:rPr lang="en-US" sz="2400" dirty="0" err="1"/>
              <a:t>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0000FF"/>
                </a:solidFill>
              </a:rPr>
              <a:t>period k</a:t>
            </a:r>
            <a:r>
              <a:rPr lang="en-US" sz="2400" dirty="0"/>
              <a:t> if any return to state </a:t>
            </a:r>
            <a:r>
              <a:rPr lang="en-US" sz="2400" dirty="0" err="1"/>
              <a:t>i</a:t>
            </a:r>
            <a:r>
              <a:rPr lang="en-US" sz="2400" dirty="0"/>
              <a:t> must occur in </a:t>
            </a:r>
            <a:r>
              <a:rPr lang="en-US" sz="2400" i="1" dirty="0"/>
              <a:t>multiples of k time steps</a:t>
            </a:r>
            <a:r>
              <a:rPr lang="en-US" sz="2400" dirty="0"/>
              <a:t>.</a:t>
            </a:r>
          </a:p>
          <a:p>
            <a:r>
              <a:rPr lang="en-US" sz="2400" dirty="0"/>
              <a:t>If k = 1 for a state, it is called </a:t>
            </a:r>
            <a:r>
              <a:rPr lang="en-US" sz="2400" dirty="0">
                <a:solidFill>
                  <a:srgbClr val="0000FF"/>
                </a:solidFill>
              </a:rPr>
              <a:t>aperiodic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Returning to the state at irregular intervals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Markov chain is aperiodic </a:t>
            </a:r>
            <a:r>
              <a:rPr lang="en-US" sz="2400" dirty="0"/>
              <a:t>if all its states are aperiodic.</a:t>
            </a:r>
          </a:p>
          <a:p>
            <a:pPr lvl="1"/>
            <a:r>
              <a:rPr lang="en-US" sz="2000" dirty="0"/>
              <a:t>If Markov chain is irreducible, one aperiodic state means all stated are aperiodic.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57400" y="4188899"/>
            <a:ext cx="5105400" cy="2281094"/>
            <a:chOff x="2057400" y="4348306"/>
            <a:chExt cx="5105400" cy="2281094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133600" y="4910346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53200" y="4865152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12931" y="4872246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105400" y="4865152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90800" y="5100846"/>
              <a:ext cx="9906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70131" y="5093752"/>
              <a:ext cx="9906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62600" y="5093752"/>
              <a:ext cx="9906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2057400" y="4348306"/>
              <a:ext cx="5105400" cy="2281094"/>
            </a:xfrm>
            <a:prstGeom prst="arc">
              <a:avLst>
                <a:gd name="adj1" fmla="val 11712880"/>
                <a:gd name="adj2" fmla="val 20553712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41024" y="518170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1124" y="548840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000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1124" y="58159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</a:t>
            </a:r>
            <a:endParaRPr lang="en-US" sz="2000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756" y="548226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 4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2795411" y="5243467"/>
            <a:ext cx="359069" cy="918749"/>
          </a:xfrm>
          <a:custGeom>
            <a:avLst/>
            <a:gdLst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2391 w 344782"/>
              <a:gd name="connsiteY2" fmla="*/ 4306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7" fmla="*/ 0 w 344782"/>
              <a:gd name="connsiteY7" fmla="*/ 0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2391 w 344782"/>
              <a:gd name="connsiteY2" fmla="*/ 4306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0" fmla="*/ 0 w 344800"/>
              <a:gd name="connsiteY0" fmla="*/ 0 h 918749"/>
              <a:gd name="connsiteX1" fmla="*/ 172391 w 344800"/>
              <a:gd name="connsiteY1" fmla="*/ 28731 h 918749"/>
              <a:gd name="connsiteX2" fmla="*/ 172391 w 344800"/>
              <a:gd name="connsiteY2" fmla="*/ 430644 h 918749"/>
              <a:gd name="connsiteX3" fmla="*/ 344782 w 344800"/>
              <a:gd name="connsiteY3" fmla="*/ 459375 h 918749"/>
              <a:gd name="connsiteX4" fmla="*/ 172391 w 344800"/>
              <a:gd name="connsiteY4" fmla="*/ 488106 h 918749"/>
              <a:gd name="connsiteX5" fmla="*/ 172391 w 344800"/>
              <a:gd name="connsiteY5" fmla="*/ 890018 h 918749"/>
              <a:gd name="connsiteX6" fmla="*/ 0 w 344800"/>
              <a:gd name="connsiteY6" fmla="*/ 918749 h 918749"/>
              <a:gd name="connsiteX7" fmla="*/ 0 w 344800"/>
              <a:gd name="connsiteY7" fmla="*/ 0 h 918749"/>
              <a:gd name="connsiteX0" fmla="*/ 0 w 344800"/>
              <a:gd name="connsiteY0" fmla="*/ 0 h 918749"/>
              <a:gd name="connsiteX1" fmla="*/ 172391 w 344800"/>
              <a:gd name="connsiteY1" fmla="*/ 28731 h 918749"/>
              <a:gd name="connsiteX2" fmla="*/ 184297 w 344800"/>
              <a:gd name="connsiteY2" fmla="*/ 392544 h 918749"/>
              <a:gd name="connsiteX3" fmla="*/ 344782 w 344800"/>
              <a:gd name="connsiteY3" fmla="*/ 459375 h 918749"/>
              <a:gd name="connsiteX4" fmla="*/ 172391 w 344800"/>
              <a:gd name="connsiteY4" fmla="*/ 488106 h 918749"/>
              <a:gd name="connsiteX5" fmla="*/ 172391 w 344800"/>
              <a:gd name="connsiteY5" fmla="*/ 890018 h 918749"/>
              <a:gd name="connsiteX6" fmla="*/ 0 w 344800"/>
              <a:gd name="connsiteY6" fmla="*/ 918749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2391 w 344782"/>
              <a:gd name="connsiteY2" fmla="*/ 4306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7" fmla="*/ 0 w 344782"/>
              <a:gd name="connsiteY7" fmla="*/ 0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0009 w 344782"/>
              <a:gd name="connsiteY2" fmla="*/ 3925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2391 w 344782"/>
              <a:gd name="connsiteY2" fmla="*/ 4306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7" fmla="*/ 0 w 344782"/>
              <a:gd name="connsiteY7" fmla="*/ 0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0009 w 344782"/>
              <a:gd name="connsiteY2" fmla="*/ 392544 h 918749"/>
              <a:gd name="connsiteX3" fmla="*/ 344782 w 344782"/>
              <a:gd name="connsiteY3" fmla="*/ 459375 h 918749"/>
              <a:gd name="connsiteX4" fmla="*/ 172391 w 344782"/>
              <a:gd name="connsiteY4" fmla="*/ 511918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2391 w 344782"/>
              <a:gd name="connsiteY2" fmla="*/ 430644 h 918749"/>
              <a:gd name="connsiteX3" fmla="*/ 344782 w 344782"/>
              <a:gd name="connsiteY3" fmla="*/ 459375 h 918749"/>
              <a:gd name="connsiteX4" fmla="*/ 172391 w 344782"/>
              <a:gd name="connsiteY4" fmla="*/ 488106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7" fmla="*/ 0 w 344782"/>
              <a:gd name="connsiteY7" fmla="*/ 0 h 918749"/>
              <a:gd name="connsiteX0" fmla="*/ 0 w 344782"/>
              <a:gd name="connsiteY0" fmla="*/ 0 h 918749"/>
              <a:gd name="connsiteX1" fmla="*/ 172391 w 344782"/>
              <a:gd name="connsiteY1" fmla="*/ 28731 h 918749"/>
              <a:gd name="connsiteX2" fmla="*/ 170009 w 344782"/>
              <a:gd name="connsiteY2" fmla="*/ 392544 h 918749"/>
              <a:gd name="connsiteX3" fmla="*/ 344782 w 344782"/>
              <a:gd name="connsiteY3" fmla="*/ 459375 h 918749"/>
              <a:gd name="connsiteX4" fmla="*/ 172391 w 344782"/>
              <a:gd name="connsiteY4" fmla="*/ 511918 h 918749"/>
              <a:gd name="connsiteX5" fmla="*/ 172391 w 344782"/>
              <a:gd name="connsiteY5" fmla="*/ 890018 h 918749"/>
              <a:gd name="connsiteX6" fmla="*/ 0 w 344782"/>
              <a:gd name="connsiteY6" fmla="*/ 918749 h 918749"/>
              <a:gd name="connsiteX0" fmla="*/ 0 w 359069"/>
              <a:gd name="connsiteY0" fmla="*/ 0 h 918749"/>
              <a:gd name="connsiteX1" fmla="*/ 172391 w 359069"/>
              <a:gd name="connsiteY1" fmla="*/ 28731 h 918749"/>
              <a:gd name="connsiteX2" fmla="*/ 172391 w 359069"/>
              <a:gd name="connsiteY2" fmla="*/ 430644 h 918749"/>
              <a:gd name="connsiteX3" fmla="*/ 344782 w 359069"/>
              <a:gd name="connsiteY3" fmla="*/ 459375 h 918749"/>
              <a:gd name="connsiteX4" fmla="*/ 172391 w 359069"/>
              <a:gd name="connsiteY4" fmla="*/ 488106 h 918749"/>
              <a:gd name="connsiteX5" fmla="*/ 172391 w 359069"/>
              <a:gd name="connsiteY5" fmla="*/ 890018 h 918749"/>
              <a:gd name="connsiteX6" fmla="*/ 0 w 359069"/>
              <a:gd name="connsiteY6" fmla="*/ 918749 h 918749"/>
              <a:gd name="connsiteX7" fmla="*/ 0 w 359069"/>
              <a:gd name="connsiteY7" fmla="*/ 0 h 918749"/>
              <a:gd name="connsiteX0" fmla="*/ 0 w 359069"/>
              <a:gd name="connsiteY0" fmla="*/ 0 h 918749"/>
              <a:gd name="connsiteX1" fmla="*/ 172391 w 359069"/>
              <a:gd name="connsiteY1" fmla="*/ 28731 h 918749"/>
              <a:gd name="connsiteX2" fmla="*/ 170009 w 359069"/>
              <a:gd name="connsiteY2" fmla="*/ 392544 h 918749"/>
              <a:gd name="connsiteX3" fmla="*/ 359069 w 359069"/>
              <a:gd name="connsiteY3" fmla="*/ 459375 h 918749"/>
              <a:gd name="connsiteX4" fmla="*/ 172391 w 359069"/>
              <a:gd name="connsiteY4" fmla="*/ 511918 h 918749"/>
              <a:gd name="connsiteX5" fmla="*/ 172391 w 359069"/>
              <a:gd name="connsiteY5" fmla="*/ 890018 h 918749"/>
              <a:gd name="connsiteX6" fmla="*/ 0 w 359069"/>
              <a:gd name="connsiteY6" fmla="*/ 918749 h 91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69" h="918749" stroke="0" extrusionOk="0">
                <a:moveTo>
                  <a:pt x="0" y="0"/>
                </a:moveTo>
                <a:cubicBezTo>
                  <a:pt x="95209" y="0"/>
                  <a:pt x="172391" y="12863"/>
                  <a:pt x="172391" y="28731"/>
                </a:cubicBezTo>
                <a:lnTo>
                  <a:pt x="172391" y="430644"/>
                </a:lnTo>
                <a:cubicBezTo>
                  <a:pt x="172391" y="446512"/>
                  <a:pt x="249573" y="459375"/>
                  <a:pt x="344782" y="459375"/>
                </a:cubicBezTo>
                <a:cubicBezTo>
                  <a:pt x="249573" y="459375"/>
                  <a:pt x="172391" y="472238"/>
                  <a:pt x="172391" y="488106"/>
                </a:cubicBezTo>
                <a:lnTo>
                  <a:pt x="172391" y="890018"/>
                </a:lnTo>
                <a:cubicBezTo>
                  <a:pt x="172391" y="905886"/>
                  <a:pt x="95209" y="918749"/>
                  <a:pt x="0" y="918749"/>
                </a:cubicBezTo>
                <a:lnTo>
                  <a:pt x="0" y="0"/>
                </a:lnTo>
                <a:close/>
              </a:path>
              <a:path w="359069" h="918749" fill="none">
                <a:moveTo>
                  <a:pt x="0" y="0"/>
                </a:moveTo>
                <a:cubicBezTo>
                  <a:pt x="95209" y="0"/>
                  <a:pt x="172391" y="12863"/>
                  <a:pt x="172391" y="28731"/>
                </a:cubicBezTo>
                <a:cubicBezTo>
                  <a:pt x="172391" y="162702"/>
                  <a:pt x="170009" y="258573"/>
                  <a:pt x="170009" y="392544"/>
                </a:cubicBezTo>
                <a:cubicBezTo>
                  <a:pt x="170009" y="408412"/>
                  <a:pt x="358672" y="439479"/>
                  <a:pt x="359069" y="459375"/>
                </a:cubicBezTo>
                <a:cubicBezTo>
                  <a:pt x="359466" y="479271"/>
                  <a:pt x="172391" y="496050"/>
                  <a:pt x="172391" y="511918"/>
                </a:cubicBezTo>
                <a:lnTo>
                  <a:pt x="172391" y="890018"/>
                </a:lnTo>
                <a:cubicBezTo>
                  <a:pt x="172391" y="905886"/>
                  <a:pt x="95209" y="918749"/>
                  <a:pt x="0" y="918749"/>
                </a:cubicBez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33035" y="5311358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make this aperiodic?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1249" y="563070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self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5883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Google Formulation</a:t>
            </a:r>
          </a:p>
        </p:txBody>
      </p:sp>
    </p:spTree>
    <p:extLst>
      <p:ext uri="{BB962C8B-B14F-4D97-AF65-F5344CB8AC3E}">
        <p14:creationId xmlns:p14="http://schemas.microsoft.com/office/powerpoint/2010/main" val="79380208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600" b="1" dirty="0">
                <a:solidFill>
                  <a:srgbClr val="D60093"/>
                </a:solidFill>
              </a:rPr>
              <a:t>Does this converge?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Does it converge to what we want?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Are results reasonable?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2000" y="13716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96000" y="1905000"/>
          <a:ext cx="2337749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5" imgW="457200" imgH="164880" progId="Equation.3">
                  <p:embed/>
                </p:oleObj>
              </mc:Choice>
              <mc:Fallback>
                <p:oleObj name="Equation" r:id="rId5" imgW="457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2337749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692" y="20574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equivalently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627856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converge?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1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4500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4787" y="26786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800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8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Does it converge to what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61259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4812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2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6159"/>
          <a:stretch/>
        </p:blipFill>
        <p:spPr>
          <a:xfrm>
            <a:off x="228601" y="1676400"/>
            <a:ext cx="8686800" cy="48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Information 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4970" y="5943600"/>
            <a:ext cx="4414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Citation networks and Maps of science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[</a:t>
            </a:r>
            <a:r>
              <a:rPr lang="en-US" b="1" dirty="0" err="1">
                <a:solidFill>
                  <a:srgbClr val="7F7F7F"/>
                </a:solidFill>
              </a:rPr>
              <a:t>Börner</a:t>
            </a:r>
            <a:r>
              <a:rPr lang="en-US" b="1" dirty="0">
                <a:solidFill>
                  <a:srgbClr val="7F7F7F"/>
                </a:solidFill>
              </a:rPr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4254829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PageRank</a:t>
            </a:r>
            <a:r>
              <a:rPr lang="en-US" dirty="0"/>
              <a:t>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44336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>
                <a:solidFill>
                  <a:srgbClr val="D60093"/>
                </a:solidFill>
              </a:rPr>
              <a:t>2 problems:</a:t>
            </a:r>
          </a:p>
          <a:p>
            <a:r>
              <a:rPr lang="en-US" b="1" dirty="0"/>
              <a:t>(1)</a:t>
            </a:r>
            <a:r>
              <a:rPr lang="en-US" dirty="0"/>
              <a:t> Some pages are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dead ends</a:t>
            </a:r>
            <a:r>
              <a:rPr lang="en-US" dirty="0"/>
              <a:t> (have no out-links)</a:t>
            </a:r>
          </a:p>
          <a:p>
            <a:pPr lvl="1"/>
            <a:r>
              <a:rPr lang="en-US" dirty="0"/>
              <a:t>Random walk has “nowhere” to go to</a:t>
            </a:r>
          </a:p>
          <a:p>
            <a:pPr lvl="1"/>
            <a:r>
              <a:rPr lang="en-US" dirty="0"/>
              <a:t>Such pages cause importance to “leak out”</a:t>
            </a:r>
          </a:p>
          <a:p>
            <a:endParaRPr lang="en-US" dirty="0"/>
          </a:p>
          <a:p>
            <a:r>
              <a:rPr lang="en-US" b="1" dirty="0"/>
              <a:t>(2)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Spider traps: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(all out-links are within the group)</a:t>
            </a:r>
          </a:p>
          <a:p>
            <a:pPr lvl="1"/>
            <a:r>
              <a:rPr lang="en-US" dirty="0"/>
              <a:t>Random walk gets “stuck” in a trap</a:t>
            </a:r>
          </a:p>
          <a:p>
            <a:pPr lvl="1"/>
            <a:r>
              <a:rPr lang="en-US" dirty="0"/>
              <a:t>And eventually spider traps absorb all importance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9" name="Straight Arrow Connector 8"/>
          <p:cNvCxnSpPr>
            <a:endCxn id="24" idx="1"/>
          </p:cNvCxnSpPr>
          <p:nvPr/>
        </p:nvCxnSpPr>
        <p:spPr>
          <a:xfrm flipH="1">
            <a:off x="7091842" y="1679845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6210" y="1737857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4"/>
            <a:endCxn id="27" idx="0"/>
          </p:cNvCxnSpPr>
          <p:nvPr/>
        </p:nvCxnSpPr>
        <p:spPr>
          <a:xfrm flipH="1">
            <a:off x="8065774" y="1771285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2"/>
            <a:endCxn id="24" idx="5"/>
          </p:cNvCxnSpPr>
          <p:nvPr/>
        </p:nvCxnSpPr>
        <p:spPr>
          <a:xfrm flipH="1" flipV="1">
            <a:off x="7221158" y="2141230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6"/>
            <a:endCxn id="29" idx="2"/>
          </p:cNvCxnSpPr>
          <p:nvPr/>
        </p:nvCxnSpPr>
        <p:spPr>
          <a:xfrm flipV="1">
            <a:off x="8158695" y="1508760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65060" y="19851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56500" y="148309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75815" y="158840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74334" y="226657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40575" y="141732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27" idx="4"/>
            <a:endCxn id="32" idx="0"/>
          </p:cNvCxnSpPr>
          <p:nvPr/>
        </p:nvCxnSpPr>
        <p:spPr>
          <a:xfrm>
            <a:off x="8065774" y="2449453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3375" y="29413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stCxn id="26" idx="1"/>
            <a:endCxn id="25" idx="7"/>
          </p:cNvCxnSpPr>
          <p:nvPr/>
        </p:nvCxnSpPr>
        <p:spPr>
          <a:xfrm flipH="1" flipV="1">
            <a:off x="7312598" y="1509879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84375" y="335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45" name="Straight Arrow Connector 44"/>
          <p:cNvCxnSpPr>
            <a:stCxn id="34" idx="6"/>
          </p:cNvCxnSpPr>
          <p:nvPr/>
        </p:nvCxnSpPr>
        <p:spPr>
          <a:xfrm>
            <a:off x="8067255" y="3444240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  <a:endCxn id="34" idx="7"/>
          </p:cNvCxnSpPr>
          <p:nvPr/>
        </p:nvCxnSpPr>
        <p:spPr>
          <a:xfrm flipH="1">
            <a:off x="8040473" y="3097418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518655" y="34747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  <a:endCxn id="32" idx="5"/>
          </p:cNvCxnSpPr>
          <p:nvPr/>
        </p:nvCxnSpPr>
        <p:spPr>
          <a:xfrm flipH="1" flipV="1">
            <a:off x="8339473" y="3097418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11302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7" name="TextBox 6"/>
          <p:cNvSpPr txBox="1"/>
          <p:nvPr/>
        </p:nvSpPr>
        <p:spPr>
          <a:xfrm rot="622290">
            <a:off x="7636816" y="352323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33703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Spider Traps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3/6	7/12	16/24		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6408680" y="2349234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7419" y="29834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is a spider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272977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All the PageRank score gets “trapped” in node m.</a:t>
            </a:r>
          </a:p>
        </p:txBody>
      </p:sp>
    </p:spTree>
    <p:extLst>
      <p:ext uri="{BB962C8B-B14F-4D97-AF65-F5344CB8AC3E}">
        <p14:creationId xmlns:p14="http://schemas.microsoft.com/office/powerpoint/2010/main" val="21805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Solution: Teleports!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/>
              <a:t>The Google solution for spider traps: </a:t>
            </a:r>
            <a:r>
              <a:rPr lang="en-US" b="1" dirty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dirty="0"/>
              <a:t>With prob.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follow a link at random</a:t>
            </a:r>
          </a:p>
          <a:p>
            <a:pPr lvl="1"/>
            <a:r>
              <a:rPr lang="en-US" dirty="0"/>
              <a:t>With prob. </a:t>
            </a:r>
            <a:r>
              <a:rPr lang="en-US" b="1" dirty="0"/>
              <a:t>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jump to some random page</a:t>
            </a:r>
          </a:p>
          <a:p>
            <a:pPr lvl="1"/>
            <a:r>
              <a:rPr lang="en-US" dirty="0"/>
              <a:t>Common values for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 are in the range 0.8 to 0.9</a:t>
            </a:r>
          </a:p>
          <a:p>
            <a:r>
              <a:rPr lang="en-US" b="1" dirty="0">
                <a:solidFill>
                  <a:srgbClr val="0000FF"/>
                </a:solidFill>
              </a:rPr>
              <a:t>Surfer will teleport out of spider trap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within a few time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8557-800F-4A45-9A18-B90D31CEA0D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15" name="Group 20"/>
          <p:cNvGrpSpPr/>
          <p:nvPr/>
        </p:nvGrpSpPr>
        <p:grpSpPr>
          <a:xfrm>
            <a:off x="3729182" y="5181600"/>
            <a:ext cx="1752600" cy="1371600"/>
            <a:chOff x="5715000" y="1828800"/>
            <a:chExt cx="1752600" cy="1371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0" idx="6"/>
              <a:endCxn id="2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3" name="Curved Connector 22"/>
          <p:cNvCxnSpPr/>
          <p:nvPr/>
        </p:nvCxnSpPr>
        <p:spPr>
          <a:xfrm flipH="1" flipV="1">
            <a:off x="5253182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 flipV="1">
            <a:off x="8610600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6027680" y="5638800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1803983">
            <a:off x="8319653" y="5794828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696204" y="5548299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 rot="15957252">
            <a:off x="7476168" y="6036992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7086600" y="518160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Dead 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1/12	2/24		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200" y="6305490"/>
            <a:ext cx="737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Here the PageRank “leaks” out since the matrix is not stochastic.</a:t>
            </a:r>
          </a:p>
        </p:txBody>
      </p:sp>
    </p:spTree>
    <p:extLst>
      <p:ext uri="{BB962C8B-B14F-4D97-AF65-F5344CB8AC3E}">
        <p14:creationId xmlns:p14="http://schemas.microsoft.com/office/powerpoint/2010/main" val="17594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Solution: Always Teleport!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Teleports: </a:t>
            </a:r>
            <a:r>
              <a:rPr lang="en-US" dirty="0"/>
              <a:t>Follow random teleport links with probability 1.0 from dead-ends</a:t>
            </a:r>
          </a:p>
          <a:p>
            <a:pPr lvl="1"/>
            <a:r>
              <a:rPr lang="en-US" dirty="0"/>
              <a:t>Adjust matrix accordingly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676400" y="3321086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9530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144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810000" y="3464790"/>
            <a:ext cx="1373906" cy="869914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803983">
            <a:off x="6774708" y="3887146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" name="Group 20"/>
          <p:cNvGrpSpPr/>
          <p:nvPr/>
        </p:nvGrpSpPr>
        <p:grpSpPr>
          <a:xfrm>
            <a:off x="5486400" y="3276600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73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Why Teleports Solve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Why are dead-ends and spider traps a problem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/>
              <a:t>and </a:t>
            </a:r>
            <a:r>
              <a:rPr lang="en-US" b="1" dirty="0">
                <a:solidFill>
                  <a:srgbClr val="FF0066"/>
                </a:solidFill>
              </a:rPr>
              <a:t>why do teleports solve the problem?</a:t>
            </a:r>
          </a:p>
          <a:p>
            <a:r>
              <a:rPr lang="en-US" b="1" dirty="0">
                <a:solidFill>
                  <a:srgbClr val="0000FF"/>
                </a:solidFill>
              </a:rPr>
              <a:t>Spider-traps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PageRank scores are </a:t>
            </a:r>
            <a:r>
              <a:rPr lang="en-US" b="1" dirty="0"/>
              <a:t>not</a:t>
            </a:r>
            <a:r>
              <a:rPr lang="en-US" dirty="0"/>
              <a:t> what we want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Never get stuck in a spider trap by </a:t>
            </a:r>
            <a:br>
              <a:rPr lang="en-US" dirty="0"/>
            </a:br>
            <a:r>
              <a:rPr lang="en-US" dirty="0"/>
              <a:t>teleporting out of it in a finite number of steps</a:t>
            </a:r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Dead-ends</a:t>
            </a:r>
            <a:r>
              <a:rPr lang="en-US" dirty="0"/>
              <a:t> are a problem</a:t>
            </a:r>
          </a:p>
          <a:p>
            <a:pPr lvl="1"/>
            <a:r>
              <a:rPr lang="en-US" dirty="0"/>
              <a:t>The matrix is not column stochastic so our initial assumptions are not met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Make matrix column stochastic by always teleporting when there is nowhere else to 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Random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rgbClr val="D60093"/>
                    </a:solidFill>
                  </a:rPr>
                  <a:t>Google’s solution that does it all:</a:t>
                </a:r>
                <a:br>
                  <a:rPr lang="en-US" b="1" u="sng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At each step, random surfer has two options: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 follow a link at random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jump to some random page</a:t>
                </a: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+(1−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4000" i="1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0933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-25000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 … out-degree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of node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This formulation assumes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no dead ends.  We can either preprocess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to remove all dead ends or explicitly follow random teleport links with probability 1.0 from dead-ends.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2206" r="-53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3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Google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‘98]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The Google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A</a:t>
                </a:r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have a recursive problem: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𝑨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/>
                  <a:t>And the Power method still works!</a:t>
                </a:r>
                <a:endParaRPr lang="en-US" sz="2800" b="1" baseline="30000" dirty="0"/>
              </a:p>
              <a:p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What is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In practice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=0.8,0.9 </a:t>
                </a:r>
                <a:r>
                  <a:rPr lang="en-US" dirty="0">
                    <a:sym typeface="Symbol"/>
                  </a:rPr>
                  <a:t>(make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dirty="0">
                    <a:sym typeface="Symbol"/>
                  </a:rPr>
                  <a:t> steps on avg., jump)</a:t>
                </a:r>
              </a:p>
              <a:p>
                <a:endParaRPr lang="en-US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  <a:blipFill rotWithShape="1">
                <a:blip r:embed="rId2"/>
                <a:stretch>
                  <a:fillRect t="-667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968" y="3124200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1600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…N by N matrix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where all entries are 1/N</a:t>
            </a:r>
          </a:p>
        </p:txBody>
      </p:sp>
    </p:spTree>
    <p:extLst>
      <p:ext uri="{BB962C8B-B14F-4D97-AF65-F5344CB8AC3E}">
        <p14:creationId xmlns:p14="http://schemas.microsoft.com/office/powerpoint/2010/main" val="2454865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Random Teleports (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Symbol" pitchFamily="18" charset="2"/>
                <a:sym typeface="Symbol" pitchFamily="18" charset="2"/>
              </a:rPr>
              <a:t> = 0.8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2722" name="Text Box 29"/>
          <p:cNvSpPr txBox="1">
            <a:spLocks noChangeArrowheads="1"/>
          </p:cNvSpPr>
          <p:nvPr/>
        </p:nvSpPr>
        <p:spPr bwMode="auto">
          <a:xfrm>
            <a:off x="990600" y="5089346"/>
            <a:ext cx="79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y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a    =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72723" name="Text Box 30"/>
          <p:cNvSpPr txBox="1">
            <a:spLocks noChangeArrowheads="1"/>
          </p:cNvSpPr>
          <p:nvPr/>
        </p:nvSpPr>
        <p:spPr bwMode="auto">
          <a:xfrm>
            <a:off x="2378075" y="5124271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1/3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1400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0.33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0.46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9782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0.24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0.52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926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0.26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0.18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0.56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797675" y="5124271"/>
            <a:ext cx="88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7/33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5/33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21/33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867400" y="5470346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ED495-67E5-48E0-A15B-A1339E69207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30" name="Straight Arrow Connector 29"/>
          <p:cNvCxnSpPr>
            <a:stCxn id="51" idx="3"/>
            <a:endCxn id="50" idx="5"/>
          </p:cNvCxnSpPr>
          <p:nvPr/>
        </p:nvCxnSpPr>
        <p:spPr>
          <a:xfrm flipH="1" flipV="1">
            <a:off x="1017996" y="4058641"/>
            <a:ext cx="2461200" cy="18533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9" idx="4"/>
            <a:endCxn id="50" idx="7"/>
          </p:cNvCxnSpPr>
          <p:nvPr/>
        </p:nvCxnSpPr>
        <p:spPr>
          <a:xfrm flipH="1">
            <a:off x="1017997" y="2099876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1" idx="0"/>
            <a:endCxn id="49" idx="5"/>
          </p:cNvCxnSpPr>
          <p:nvPr/>
        </p:nvCxnSpPr>
        <p:spPr>
          <a:xfrm flipH="1" flipV="1">
            <a:off x="2191176" y="2019973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0" idx="6"/>
            <a:endCxn id="51" idx="2"/>
          </p:cNvCxnSpPr>
          <p:nvPr/>
        </p:nvCxnSpPr>
        <p:spPr>
          <a:xfrm>
            <a:off x="1098342" y="3865739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9" idx="6"/>
            <a:endCxn id="49" idx="0"/>
          </p:cNvCxnSpPr>
          <p:nvPr/>
        </p:nvCxnSpPr>
        <p:spPr>
          <a:xfrm flipH="1" flipV="1">
            <a:off x="1997202" y="1554266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22882" y="1554266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0" name="Oval 49"/>
          <p:cNvSpPr/>
          <p:nvPr/>
        </p:nvSpPr>
        <p:spPr>
          <a:xfrm>
            <a:off x="549702" y="3592934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3398850" y="3778267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32" name="Curved Connector 31"/>
          <p:cNvCxnSpPr/>
          <p:nvPr/>
        </p:nvCxnSpPr>
        <p:spPr>
          <a:xfrm flipH="1" flipV="1">
            <a:off x="3718864" y="382179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9" idx="4"/>
            <a:endCxn id="51" idx="1"/>
          </p:cNvCxnSpPr>
          <p:nvPr/>
        </p:nvCxnSpPr>
        <p:spPr>
          <a:xfrm>
            <a:off x="1997202" y="2099876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0" idx="0"/>
            <a:endCxn id="49" idx="3"/>
          </p:cNvCxnSpPr>
          <p:nvPr/>
        </p:nvCxnSpPr>
        <p:spPr>
          <a:xfrm flipV="1">
            <a:off x="824022" y="2019973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135060">
            <a:off x="782111" y="26829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6" name="TextBox 35"/>
          <p:cNvSpPr txBox="1"/>
          <p:nvPr/>
        </p:nvSpPr>
        <p:spPr>
          <a:xfrm rot="318447">
            <a:off x="1769928" y="36364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7" name="TextBox 36"/>
          <p:cNvSpPr txBox="1"/>
          <p:nvPr/>
        </p:nvSpPr>
        <p:spPr>
          <a:xfrm rot="419834">
            <a:off x="1727306" y="409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3833" y="327589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39" name="TextBox 38"/>
          <p:cNvSpPr txBox="1"/>
          <p:nvPr/>
        </p:nvSpPr>
        <p:spPr>
          <a:xfrm rot="2896627">
            <a:off x="2776945" y="26311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0" name="TextBox 39"/>
          <p:cNvSpPr txBox="1"/>
          <p:nvPr/>
        </p:nvSpPr>
        <p:spPr>
          <a:xfrm rot="2760934">
            <a:off x="2308959" y="287723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1" name="TextBox 40"/>
          <p:cNvSpPr txBox="1"/>
          <p:nvPr/>
        </p:nvSpPr>
        <p:spPr>
          <a:xfrm rot="2424277">
            <a:off x="134652" y="435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42" name="Curved Connector 41"/>
          <p:cNvCxnSpPr>
            <a:stCxn id="50" idx="4"/>
            <a:endCxn id="50" idx="2"/>
          </p:cNvCxnSpPr>
          <p:nvPr/>
        </p:nvCxnSpPr>
        <p:spPr>
          <a:xfrm rot="5400000" flipH="1">
            <a:off x="550459" y="3864982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2114" y="1321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44" name="TextBox 43"/>
          <p:cNvSpPr txBox="1"/>
          <p:nvPr/>
        </p:nvSpPr>
        <p:spPr>
          <a:xfrm rot="18135060">
            <a:off x="1306275" y="27983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4987502" y="163066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4584277" y="1595735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1/2 1/2   0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1/2   0    0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 0   1/2   1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7543800" y="163066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7251700" y="1595735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1/3 1/3 1/3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387975" y="2971800"/>
            <a:ext cx="2755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y   7/15  7/15   1/15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a   7/15  1/15   1/15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m  1/15  7/15  13/15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431877" y="193546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0.8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689725" y="1898948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+ 0.2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9707" y="11013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0" y="1050943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endParaRPr lang="en-US" sz="2400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6316" y="43084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513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utoUpdateAnimBg="0"/>
      <p:bldP spid="37920" grpId="0" autoUpdateAnimBg="0"/>
      <p:bldP spid="37921" grpId="0" autoUpdateAnimBg="0"/>
      <p:bldP spid="37922" grpId="0" autoUpdateAnimBg="0"/>
      <p:bldP spid="37923" grpId="0" autoUpdateAnimBg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Matrix Formulation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Suppose there are </a:t>
            </a:r>
            <a:r>
              <a:rPr lang="en-US" b="1" i="1" dirty="0"/>
              <a:t>N</a:t>
            </a:r>
            <a:r>
              <a:rPr lang="en-US" dirty="0"/>
              <a:t> pages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 page </a:t>
            </a:r>
            <a:r>
              <a:rPr lang="en-US" b="1" i="1" dirty="0" err="1"/>
              <a:t>i</a:t>
            </a:r>
            <a:r>
              <a:rPr lang="en-US" dirty="0"/>
              <a:t>, with </a:t>
            </a:r>
            <a:r>
              <a:rPr lang="en-US" b="1" dirty="0"/>
              <a:t>d</a:t>
            </a:r>
            <a:r>
              <a:rPr lang="en-US" b="1" i="1" baseline="-25000" dirty="0"/>
              <a:t>i</a:t>
            </a:r>
            <a:r>
              <a:rPr lang="en-US" dirty="0"/>
              <a:t> out-links</a:t>
            </a:r>
            <a:endParaRPr lang="en-US" b="1" i="1" baseline="-25000" dirty="0"/>
          </a:p>
          <a:p>
            <a:pPr>
              <a:lnSpc>
                <a:spcPct val="90000"/>
              </a:lnSpc>
            </a:pPr>
            <a:r>
              <a:rPr lang="en-US" dirty="0"/>
              <a:t>We have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dirty="0"/>
              <a:t> </a:t>
            </a:r>
            <a:r>
              <a:rPr lang="en-US" b="1" dirty="0"/>
              <a:t>=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b="1" dirty="0"/>
              <a:t> </a:t>
            </a:r>
            <a:r>
              <a:rPr lang="en-US" dirty="0"/>
              <a:t>when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>
                <a:latin typeface="cmsy10" pitchFamily="34" charset="0"/>
              </a:rPr>
              <a:t>→</a:t>
            </a:r>
            <a:r>
              <a:rPr lang="en-US" b="1" i="1" dirty="0"/>
              <a:t> j</a:t>
            </a:r>
            <a:br>
              <a:rPr lang="en-US" b="1" dirty="0"/>
            </a:br>
            <a:r>
              <a:rPr lang="en-US" dirty="0"/>
              <a:t>	   and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i="1" dirty="0"/>
              <a:t> </a:t>
            </a:r>
            <a:r>
              <a:rPr lang="en-US" b="1" i="1" dirty="0"/>
              <a:t>= 0</a:t>
            </a:r>
            <a:r>
              <a:rPr lang="en-US" b="1" dirty="0"/>
              <a:t> </a:t>
            </a:r>
            <a:r>
              <a:rPr lang="en-US" dirty="0"/>
              <a:t>otherwise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The random teleport is equivalent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Adding a </a:t>
            </a:r>
            <a:r>
              <a:rPr lang="en-US" b="1" dirty="0">
                <a:solidFill>
                  <a:srgbClr val="D60093"/>
                </a:solidFill>
              </a:rPr>
              <a:t>teleport link </a:t>
            </a:r>
            <a:r>
              <a:rPr lang="en-US" dirty="0"/>
              <a:t>from </a:t>
            </a:r>
            <a:r>
              <a:rPr lang="en-US" b="1" i="1" dirty="0" err="1"/>
              <a:t>i</a:t>
            </a:r>
            <a:r>
              <a:rPr lang="en-US" dirty="0"/>
              <a:t> to every other page and setting transition probability to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)/N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Reducing the probability of following each </a:t>
            </a:r>
            <a:br>
              <a:rPr lang="en-US" dirty="0"/>
            </a:br>
            <a:r>
              <a:rPr lang="en-US" dirty="0"/>
              <a:t>out-link from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dirty="0"/>
              <a:t> to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Equivalent:</a:t>
            </a:r>
            <a:r>
              <a:rPr lang="en-US" dirty="0"/>
              <a:t> Tax each page a fraction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</a:t>
            </a:r>
            <a:r>
              <a:rPr lang="en-US" dirty="0"/>
              <a:t> of its score and redistribute evenly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3AECA-BB32-4921-98F7-227BEF586A6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1295400"/>
            <a:ext cx="6211222" cy="4675094"/>
            <a:chOff x="76200" y="1454889"/>
            <a:chExt cx="4080945" cy="2850411"/>
          </a:xfrm>
        </p:grpSpPr>
        <p:sp>
          <p:nvSpPr>
            <p:cNvPr id="3" name="Oval 2"/>
            <p:cNvSpPr/>
            <p:nvPr/>
          </p:nvSpPr>
          <p:spPr>
            <a:xfrm>
              <a:off x="2580797" y="2003676"/>
              <a:ext cx="1529839" cy="1187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8464" y="2003677"/>
              <a:ext cx="1138725" cy="9078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13731" y="3243368"/>
              <a:ext cx="1604399" cy="10619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53190" y="1598101"/>
              <a:ext cx="481371" cy="421199"/>
              <a:chOff x="1056" y="1920"/>
              <a:chExt cx="384" cy="336"/>
            </a:xfrm>
          </p:grpSpPr>
          <p:sp>
            <p:nvSpPr>
              <p:cNvPr id="13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3723" y="2131501"/>
              <a:ext cx="481371" cy="421199"/>
              <a:chOff x="1056" y="1920"/>
              <a:chExt cx="384" cy="336"/>
            </a:xfrm>
          </p:grpSpPr>
          <p:sp>
            <p:nvSpPr>
              <p:cNvPr id="12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248390" y="2628900"/>
              <a:ext cx="481371" cy="421199"/>
              <a:chOff x="1056" y="1920"/>
              <a:chExt cx="384" cy="336"/>
            </a:xfrm>
          </p:grpSpPr>
          <p:sp>
            <p:nvSpPr>
              <p:cNvPr id="12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415561" y="1511300"/>
              <a:ext cx="481371" cy="421199"/>
              <a:chOff x="1056" y="1920"/>
              <a:chExt cx="384" cy="336"/>
            </a:xfrm>
          </p:grpSpPr>
          <p:sp>
            <p:nvSpPr>
              <p:cNvPr id="11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939561" y="1454889"/>
              <a:ext cx="481371" cy="421199"/>
              <a:chOff x="1056" y="1920"/>
              <a:chExt cx="384" cy="336"/>
            </a:xfrm>
          </p:grpSpPr>
          <p:sp>
            <p:nvSpPr>
              <p:cNvPr id="11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76200" y="3787125"/>
              <a:ext cx="481371" cy="421199"/>
              <a:chOff x="1056" y="1920"/>
              <a:chExt cx="384" cy="336"/>
            </a:xfrm>
          </p:grpSpPr>
          <p:sp>
            <p:nvSpPr>
              <p:cNvPr id="10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305790" y="3866100"/>
              <a:ext cx="481371" cy="421199"/>
              <a:chOff x="1056" y="1920"/>
              <a:chExt cx="384" cy="336"/>
            </a:xfrm>
          </p:grpSpPr>
          <p:sp>
            <p:nvSpPr>
              <p:cNvPr id="9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896932" y="2685739"/>
              <a:ext cx="481371" cy="421199"/>
              <a:chOff x="1056" y="1920"/>
              <a:chExt cx="384" cy="336"/>
            </a:xfrm>
          </p:grpSpPr>
          <p:sp>
            <p:nvSpPr>
              <p:cNvPr id="9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420932" y="3289300"/>
              <a:ext cx="481371" cy="421199"/>
              <a:chOff x="1056" y="1920"/>
              <a:chExt cx="384" cy="336"/>
            </a:xfrm>
          </p:grpSpPr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3675774" y="1519126"/>
              <a:ext cx="481371" cy="421199"/>
              <a:chOff x="1056" y="1920"/>
              <a:chExt cx="384" cy="336"/>
            </a:xfrm>
          </p:grpSpPr>
          <p:sp>
            <p:nvSpPr>
              <p:cNvPr id="8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643036" y="2320362"/>
              <a:ext cx="270227" cy="365377"/>
              <a:chOff x="1776" y="1020"/>
              <a:chExt cx="204" cy="276"/>
            </a:xfrm>
          </p:grpSpPr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900067" y="2212665"/>
              <a:ext cx="270227" cy="365377"/>
              <a:chOff x="1776" y="1020"/>
              <a:chExt cx="204" cy="276"/>
            </a:xfrm>
          </p:grpSpPr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66533" y="2247900"/>
              <a:ext cx="270227" cy="365377"/>
              <a:chOff x="1776" y="1020"/>
              <a:chExt cx="204" cy="276"/>
            </a:xfrm>
          </p:grpSpPr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186961" y="2476500"/>
              <a:ext cx="270227" cy="365377"/>
              <a:chOff x="1776" y="1020"/>
              <a:chExt cx="204" cy="276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095356" y="3766923"/>
              <a:ext cx="270227" cy="365377"/>
              <a:chOff x="1776" y="1020"/>
              <a:chExt cx="204" cy="276"/>
            </a:xfrm>
          </p:grpSpPr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885024" y="3345122"/>
              <a:ext cx="270227" cy="365377"/>
              <a:chOff x="1776" y="1020"/>
              <a:chExt cx="204" cy="276"/>
            </a:xfrm>
          </p:grpSpPr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450134" y="3266147"/>
              <a:ext cx="270227" cy="365377"/>
              <a:chOff x="1776" y="1020"/>
              <a:chExt cx="204" cy="276"/>
            </a:xfrm>
          </p:grpSpPr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907334" y="3619500"/>
              <a:ext cx="270227" cy="365377"/>
              <a:chOff x="1776" y="1020"/>
              <a:chExt cx="204" cy="276"/>
            </a:xfrm>
          </p:grpSpPr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284207" y="2003677"/>
              <a:ext cx="270227" cy="365377"/>
              <a:chOff x="1776" y="1020"/>
              <a:chExt cx="204" cy="276"/>
            </a:xfrm>
          </p:grpSpPr>
          <p:sp>
            <p:nvSpPr>
              <p:cNvPr id="6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3210603" y="2029977"/>
              <a:ext cx="270227" cy="365377"/>
              <a:chOff x="1776" y="1020"/>
              <a:chExt cx="204" cy="276"/>
            </a:xfrm>
          </p:grpSpPr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548796" y="2640021"/>
              <a:ext cx="270227" cy="365377"/>
              <a:chOff x="1776" y="1020"/>
              <a:chExt cx="204" cy="276"/>
            </a:xfrm>
          </p:grpSpPr>
          <p:sp>
            <p:nvSpPr>
              <p:cNvPr id="5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946445" y="2600828"/>
              <a:ext cx="270227" cy="365377"/>
              <a:chOff x="1776" y="1020"/>
              <a:chExt cx="204" cy="276"/>
            </a:xfrm>
          </p:grpSpPr>
          <p:sp>
            <p:nvSpPr>
              <p:cNvPr id="5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77" idx="1"/>
            </p:cNvCxnSpPr>
            <p:nvPr/>
          </p:nvCxnSpPr>
          <p:spPr>
            <a:xfrm rot="5400000">
              <a:off x="751895" y="2013960"/>
              <a:ext cx="219694" cy="61710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7" idx="1"/>
            </p:cNvCxnSpPr>
            <p:nvPr/>
          </p:nvCxnSpPr>
          <p:spPr>
            <a:xfrm rot="5400000" flipH="1">
              <a:off x="945574" y="1987945"/>
              <a:ext cx="313708" cy="13573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3" idx="1"/>
              <a:endCxn id="77" idx="1"/>
            </p:cNvCxnSpPr>
            <p:nvPr/>
          </p:nvCxnSpPr>
          <p:spPr>
            <a:xfrm rot="5400000" flipH="1">
              <a:off x="1181823" y="2201136"/>
              <a:ext cx="263835" cy="28689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5" idx="1"/>
              <a:endCxn id="73" idx="1"/>
            </p:cNvCxnSpPr>
            <p:nvPr/>
          </p:nvCxnSpPr>
          <p:spPr>
            <a:xfrm rot="5400000">
              <a:off x="1532674" y="2172414"/>
              <a:ext cx="228600" cy="3795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5" idx="1"/>
              <a:endCxn id="63" idx="1"/>
            </p:cNvCxnSpPr>
            <p:nvPr/>
          </p:nvCxnSpPr>
          <p:spPr>
            <a:xfrm rot="5400000" flipH="1">
              <a:off x="1573485" y="1984626"/>
              <a:ext cx="244223" cy="28232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6" idx="3"/>
              <a:endCxn id="63" idx="1"/>
            </p:cNvCxnSpPr>
            <p:nvPr/>
          </p:nvCxnSpPr>
          <p:spPr>
            <a:xfrm rot="5400000">
              <a:off x="1539666" y="1947268"/>
              <a:ext cx="71178" cy="4164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73" idx="1"/>
            </p:cNvCxnSpPr>
            <p:nvPr/>
          </p:nvCxnSpPr>
          <p:spPr>
            <a:xfrm rot="5400000">
              <a:off x="866847" y="2339415"/>
              <a:ext cx="453256" cy="72742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3" idx="1"/>
              <a:endCxn id="69" idx="1"/>
            </p:cNvCxnSpPr>
            <p:nvPr/>
          </p:nvCxnSpPr>
          <p:spPr>
            <a:xfrm rot="5400000">
              <a:off x="871909" y="2759843"/>
              <a:ext cx="868622" cy="3019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7" idx="1"/>
              <a:endCxn id="71" idx="1"/>
            </p:cNvCxnSpPr>
            <p:nvPr/>
          </p:nvCxnSpPr>
          <p:spPr>
            <a:xfrm rot="5400000">
              <a:off x="1292584" y="3339146"/>
              <a:ext cx="500776" cy="35477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7" idx="1"/>
              <a:endCxn id="65" idx="1"/>
            </p:cNvCxnSpPr>
            <p:nvPr/>
          </p:nvCxnSpPr>
          <p:spPr>
            <a:xfrm rot="16200000" flipH="1">
              <a:off x="1772285" y="3214223"/>
              <a:ext cx="353353" cy="45720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67" idx="1"/>
              <a:endCxn id="69" idx="1"/>
            </p:cNvCxnSpPr>
            <p:nvPr/>
          </p:nvCxnSpPr>
          <p:spPr>
            <a:xfrm rot="5400000">
              <a:off x="1398319" y="3023079"/>
              <a:ext cx="78975" cy="56511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9" idx="1"/>
              <a:endCxn id="71" idx="1"/>
            </p:cNvCxnSpPr>
            <p:nvPr/>
          </p:nvCxnSpPr>
          <p:spPr>
            <a:xfrm rot="16200000" flipH="1">
              <a:off x="1049517" y="3450856"/>
              <a:ext cx="421801" cy="21033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1" idx="1"/>
            </p:cNvCxnSpPr>
            <p:nvPr/>
          </p:nvCxnSpPr>
          <p:spPr>
            <a:xfrm rot="5400000">
              <a:off x="801048" y="3523446"/>
              <a:ext cx="321058" cy="80801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5" idx="1"/>
            </p:cNvCxnSpPr>
            <p:nvPr/>
          </p:nvCxnSpPr>
          <p:spPr>
            <a:xfrm rot="16200000" flipH="1">
              <a:off x="2024356" y="3772704"/>
              <a:ext cx="547458" cy="2410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57" idx="1"/>
            </p:cNvCxnSpPr>
            <p:nvPr/>
          </p:nvCxnSpPr>
          <p:spPr>
            <a:xfrm flipV="1">
              <a:off x="2378306" y="2600828"/>
              <a:ext cx="838366" cy="3857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1"/>
              <a:endCxn id="79" idx="1"/>
            </p:cNvCxnSpPr>
            <p:nvPr/>
          </p:nvCxnSpPr>
          <p:spPr>
            <a:xfrm rot="5400000" flipH="1">
              <a:off x="2924735" y="2308891"/>
              <a:ext cx="280466" cy="30340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5" idx="1"/>
              <a:endCxn id="79" idx="1"/>
            </p:cNvCxnSpPr>
            <p:nvPr/>
          </p:nvCxnSpPr>
          <p:spPr>
            <a:xfrm rot="16200000" flipH="1">
              <a:off x="2338780" y="1745879"/>
              <a:ext cx="72462" cy="107650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5" idx="1"/>
              <a:endCxn id="61" idx="1"/>
            </p:cNvCxnSpPr>
            <p:nvPr/>
          </p:nvCxnSpPr>
          <p:spPr>
            <a:xfrm rot="5400000" flipH="1" flipV="1">
              <a:off x="2549833" y="1316904"/>
              <a:ext cx="217923" cy="164407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9" idx="1"/>
              <a:endCxn id="61" idx="1"/>
            </p:cNvCxnSpPr>
            <p:nvPr/>
          </p:nvCxnSpPr>
          <p:spPr>
            <a:xfrm rot="5400000" flipH="1">
              <a:off x="3344905" y="2165903"/>
              <a:ext cx="610044" cy="33819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61" idx="1"/>
            </p:cNvCxnSpPr>
            <p:nvPr/>
          </p:nvCxnSpPr>
          <p:spPr>
            <a:xfrm rot="16200000" flipH="1">
              <a:off x="3313765" y="1862912"/>
              <a:ext cx="274232" cy="5989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9" idx="1"/>
              <a:endCxn id="79" idx="1"/>
            </p:cNvCxnSpPr>
            <p:nvPr/>
          </p:nvCxnSpPr>
          <p:spPr>
            <a:xfrm rot="5400000" flipH="1">
              <a:off x="3206313" y="2027312"/>
              <a:ext cx="319659" cy="90576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0" idx="2"/>
              <a:endCxn id="59" idx="1"/>
            </p:cNvCxnSpPr>
            <p:nvPr/>
          </p:nvCxnSpPr>
          <p:spPr>
            <a:xfrm flipH="1">
              <a:off x="3819023" y="1880154"/>
              <a:ext cx="277951" cy="75986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59" idx="1"/>
            </p:cNvCxnSpPr>
            <p:nvPr/>
          </p:nvCxnSpPr>
          <p:spPr>
            <a:xfrm rot="16200000" flipV="1">
              <a:off x="3385596" y="3073448"/>
              <a:ext cx="950136" cy="8328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5" idx="1"/>
              <a:endCxn id="59" idx="1"/>
            </p:cNvCxnSpPr>
            <p:nvPr/>
          </p:nvCxnSpPr>
          <p:spPr>
            <a:xfrm rot="5400000" flipH="1" flipV="1">
              <a:off x="2508552" y="2309030"/>
              <a:ext cx="979479" cy="164146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720361" y="19431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domain2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3165808" y="2565856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domain1</a:t>
              </a: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442838" y="40005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domain3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371600" y="3602777"/>
              <a:ext cx="53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router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409700" y="583288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Internet</a:t>
            </a:r>
          </a:p>
        </p:txBody>
      </p:sp>
      <p:sp>
        <p:nvSpPr>
          <p:cNvPr id="144" name="Title 143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Graph Data: Communication Nets</a:t>
            </a:r>
          </a:p>
        </p:txBody>
      </p:sp>
      <p:sp>
        <p:nvSpPr>
          <p:cNvPr id="142" name="Footer Placeholder 1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6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actually compute the PageRank?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6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Computing Page Rank</a:t>
            </a: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7983870" cy="53340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Key step is matrix-vector multiplication</a:t>
            </a:r>
          </a:p>
          <a:p>
            <a:pPr lvl="1"/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= </a:t>
            </a:r>
            <a:r>
              <a:rPr lang="en-US" b="1" i="1" dirty="0"/>
              <a:t>A </a:t>
            </a:r>
            <a:r>
              <a:rPr lang="en-US" b="1" dirty="0"/>
              <a:t>∙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endParaRPr lang="en-US" baseline="30000" dirty="0"/>
          </a:p>
          <a:p>
            <a:r>
              <a:rPr lang="en-US" dirty="0"/>
              <a:t>Easy if we have enough main memory to hold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new</a:t>
            </a: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Say N = 1 billion pages</a:t>
            </a:r>
          </a:p>
          <a:p>
            <a:pPr lvl="1"/>
            <a:r>
              <a:rPr lang="en-US" dirty="0"/>
              <a:t>We need 4 bytes for </a:t>
            </a:r>
            <a:br>
              <a:rPr lang="en-US" dirty="0"/>
            </a:br>
            <a:r>
              <a:rPr lang="en-US" dirty="0"/>
              <a:t>each entry (say)</a:t>
            </a:r>
          </a:p>
          <a:p>
            <a:pPr lvl="1"/>
            <a:r>
              <a:rPr lang="en-US" dirty="0"/>
              <a:t>2 billion entries for </a:t>
            </a:r>
            <a:br>
              <a:rPr lang="en-US" dirty="0"/>
            </a:br>
            <a:r>
              <a:rPr lang="en-US" dirty="0"/>
              <a:t>vectors, approx 8GB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Matrix </a:t>
            </a:r>
            <a:r>
              <a:rPr lang="en-US" b="1" dirty="0">
                <a:solidFill>
                  <a:srgbClr val="D60093"/>
                </a:solidFill>
              </a:rPr>
              <a:t>A</a:t>
            </a:r>
            <a:r>
              <a:rPr lang="en-US" dirty="0">
                <a:solidFill>
                  <a:srgbClr val="D60093"/>
                </a:solidFill>
              </a:rPr>
              <a:t> has N</a:t>
            </a:r>
            <a:r>
              <a:rPr lang="en-US" baseline="30000" dirty="0">
                <a:solidFill>
                  <a:srgbClr val="D60093"/>
                </a:solidFill>
              </a:rPr>
              <a:t>2</a:t>
            </a:r>
            <a:r>
              <a:rPr lang="en-US" dirty="0">
                <a:solidFill>
                  <a:srgbClr val="D60093"/>
                </a:solidFill>
              </a:rPr>
              <a:t> entries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18</a:t>
            </a:r>
            <a:r>
              <a:rPr lang="en-US" dirty="0"/>
              <a:t> is a large number!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48400" y="4114800"/>
            <a:ext cx="99257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½   ½   0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 ½   0   0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0    ½   1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848600" y="4114800"/>
            <a:ext cx="118494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1/3 1/3 1/3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815137" y="5410201"/>
            <a:ext cx="22161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411912" y="5410200"/>
            <a:ext cx="2678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7/15  7/15   1/15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7/15  1/15   1/15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1/15  7/15  13/15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715000" y="4343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0.8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173494" y="4343400"/>
            <a:ext cx="739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+0.2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2378" y="3505200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="1" dirty="0">
                <a:solidFill>
                  <a:prstClr val="black"/>
                </a:solidFill>
              </a:rPr>
              <a:t>∙M</a:t>
            </a:r>
            <a:r>
              <a:rPr lang="en-US" sz="2400" dirty="0">
                <a:solidFill>
                  <a:prstClr val="black"/>
                </a:solidFill>
              </a:rPr>
              <a:t> + (1-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dirty="0">
                <a:solidFill>
                  <a:prstClr val="black"/>
                </a:solidFill>
              </a:rPr>
              <a:t>) [1/N]</a:t>
            </a:r>
            <a:r>
              <a:rPr lang="en-US" sz="2400" baseline="-25000" dirty="0" err="1">
                <a:solidFill>
                  <a:prstClr val="black"/>
                </a:solidFill>
              </a:rPr>
              <a:t>NxN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4454" y="5801380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2135" y="4332192"/>
            <a:ext cx="676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6081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Sparseness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2392906"/>
          </a:xfrm>
        </p:spPr>
        <p:txBody>
          <a:bodyPr>
            <a:normAutofit/>
          </a:bodyPr>
          <a:lstStyle/>
          <a:p>
            <a:r>
              <a:rPr lang="en-US" sz="2400" dirty="0"/>
              <a:t>Reminder: Our original matrix was sparse.</a:t>
            </a:r>
          </a:p>
          <a:p>
            <a:pPr lvl="1"/>
            <a:r>
              <a:rPr lang="en-US" sz="2000" dirty="0"/>
              <a:t>On average: ~10 out-links per vertex</a:t>
            </a:r>
          </a:p>
          <a:p>
            <a:pPr lvl="1"/>
            <a:r>
              <a:rPr lang="en-US" sz="2000" dirty="0"/>
              <a:t># of non-zero values in matrix M: ~10N</a:t>
            </a:r>
          </a:p>
          <a:p>
            <a:r>
              <a:rPr lang="en-US" sz="2400" b="1" dirty="0"/>
              <a:t>Teleport links make matrix M dense</a:t>
            </a:r>
            <a:r>
              <a:rPr lang="en-US" sz="2400" dirty="0"/>
              <a:t>.</a:t>
            </a:r>
          </a:p>
          <a:p>
            <a:r>
              <a:rPr lang="en-US" sz="2400" dirty="0"/>
              <a:t>Can we convert it back to the sparse form?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354756" y="4199837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802556" y="4199837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54756" y="5454247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02556" y="5454247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811956" y="4428437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1354756" y="3965457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765653" y="4712743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583356" y="4692247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7" idx="6"/>
          </p:cNvCxnSpPr>
          <p:nvPr/>
        </p:nvCxnSpPr>
        <p:spPr>
          <a:xfrm flipH="1">
            <a:off x="1811956" y="5682847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2493026" y="4674643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6" idx="4"/>
          </p:cNvCxnSpPr>
          <p:nvPr/>
        </p:nvCxnSpPr>
        <p:spPr>
          <a:xfrm flipV="1">
            <a:off x="3031156" y="4657037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1"/>
          </p:cNvCxnSpPr>
          <p:nvPr/>
        </p:nvCxnSpPr>
        <p:spPr>
          <a:xfrm>
            <a:off x="1745001" y="4590082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43842" y="4343410"/>
            <a:ext cx="2308216" cy="156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868" y="43976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3843" y="471429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3842" y="54322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3842" y="506292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8270" y="43839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9296" y="4714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9296" y="506292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8269" y="54322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2653" y="439914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5924" y="4714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2653" y="506292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9512" y="542626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9774" y="468786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7459" y="50568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19728" y="438631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19728" y="54230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7351" y="388620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Original matrix without teleports</a:t>
            </a:r>
          </a:p>
        </p:txBody>
      </p:sp>
    </p:spTree>
    <p:extLst>
      <p:ext uri="{BB962C8B-B14F-4D97-AF65-F5344CB8AC3E}">
        <p14:creationId xmlns:p14="http://schemas.microsoft.com/office/powerpoint/2010/main" val="10529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Rearranging the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𝜷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        </a:t>
                </a:r>
                <a:r>
                  <a:rPr lang="en-US" sz="2800" dirty="0">
                    <a:solidFill>
                      <a:srgbClr val="008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 we get: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160532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[x]</a:t>
            </a:r>
            <a:r>
              <a:rPr lang="en-US" i="1" baseline="-25000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… a vector  of length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with all entries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52810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39460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Equation with Teleports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57198" y="24793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04998" y="247939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198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04998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914398" y="2707990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57198" y="2245010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-131905" y="29922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685798" y="2971800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7" idx="6"/>
          </p:cNvCxnSpPr>
          <p:nvPr/>
        </p:nvCxnSpPr>
        <p:spPr>
          <a:xfrm flipH="1">
            <a:off x="914398" y="39624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1595468" y="2954196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6" idx="4"/>
          </p:cNvCxnSpPr>
          <p:nvPr/>
        </p:nvCxnSpPr>
        <p:spPr>
          <a:xfrm flipV="1">
            <a:off x="2133598" y="2936590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1"/>
          </p:cNvCxnSpPr>
          <p:nvPr/>
        </p:nvCxnSpPr>
        <p:spPr>
          <a:xfrm>
            <a:off x="847443" y="2869635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43400" y="2546763"/>
            <a:ext cx="2308216" cy="156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4426" y="260097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1" y="291764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36356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32662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7828" y="25873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8854" y="29176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8854" y="32662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97827" y="36356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2211" y="26024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5482" y="29176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2211" y="32662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9070" y="362962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9332" y="28912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7017" y="326023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19286" y="2589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9286" y="362641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66175" y="250175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57544" y="291764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66175" y="32980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6175" y="368301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06624" y="2546763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10286" y="313968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3347" y="206622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6624" y="2075623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37493" y="30572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39082" y="25221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0451" y="29380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39082" y="33184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9082" y="370340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79531" y="2567152"/>
            <a:ext cx="470802" cy="154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17926" y="2154917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28346" y="313145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27949" y="24916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en-US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15447" y="288955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en-US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37353" y="32907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en-US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27949" y="366412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en-US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68398" y="2527874"/>
            <a:ext cx="623202" cy="15451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78228" y="311841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65342" y="310302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el-G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0" y="5330456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15426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just rearranged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𝜷</m:t>
                      </m:r>
                      <m:r>
                        <a:rPr lang="en-US">
                          <a:latin typeface="Cambria Math"/>
                        </a:rPr>
                        <m:t>𝑴</m:t>
                      </m:r>
                      <m:r>
                        <a:rPr lang="en-US">
                          <a:latin typeface="Cambria Math"/>
                        </a:rPr>
                        <m:t>⋅</m:t>
                      </m:r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pPr lvl="2"/>
                <a:r>
                  <a:rPr lang="en-US" dirty="0"/>
                  <a:t>where </a:t>
                </a:r>
                <a:r>
                  <a:rPr lang="en-US" b="1" dirty="0"/>
                  <a:t>[(1-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)/N]</a:t>
                </a:r>
                <a:r>
                  <a:rPr lang="en-US" b="1" baseline="-25000" dirty="0"/>
                  <a:t>N</a:t>
                </a:r>
                <a:r>
                  <a:rPr lang="en-US" dirty="0"/>
                  <a:t> is a vector with all </a:t>
                </a:r>
                <a:r>
                  <a:rPr lang="en-US" b="1" i="1" dirty="0"/>
                  <a:t>N</a:t>
                </a:r>
                <a:r>
                  <a:rPr lang="en-US" dirty="0"/>
                  <a:t> entries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</a:t>
                </a:r>
              </a:p>
              <a:p>
                <a:pPr marL="2048256" lvl="8" indent="0">
                  <a:buNone/>
                </a:pPr>
                <a:endParaRPr lang="en-US" dirty="0"/>
              </a:p>
              <a:p>
                <a:r>
                  <a:rPr lang="en-US" b="1" i="1" dirty="0"/>
                  <a:t>M</a:t>
                </a:r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D60093"/>
                    </a:solidFill>
                  </a:rPr>
                  <a:t>sparse matrix! </a:t>
                </a:r>
                <a:r>
                  <a:rPr lang="en-US" sz="2400" dirty="0"/>
                  <a:t>(with no dead-ends)</a:t>
                </a:r>
                <a:endParaRPr lang="en-US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dirty="0"/>
                  <a:t>10 links per node, approx 10N entries</a:t>
                </a:r>
              </a:p>
              <a:p>
                <a:r>
                  <a:rPr lang="en-US" dirty="0"/>
                  <a:t>So in each iteration, we need to: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Compute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new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i="1" dirty="0">
                    <a:solidFill>
                      <a:srgbClr val="0000FF"/>
                    </a:solidFill>
                    <a:sym typeface="Symbol" pitchFamily="18" charset="2"/>
                  </a:rPr>
                  <a:t>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 </a:t>
                </a:r>
                <a:r>
                  <a:rPr lang="en-US" dirty="0">
                    <a:solidFill>
                      <a:srgbClr val="0000FF"/>
                    </a:solidFill>
                  </a:rPr>
                  <a:t>∙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old</a:t>
                </a:r>
                <a:endParaRPr lang="en-US" baseline="30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Add a constant value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 </a:t>
                </a:r>
                <a:r>
                  <a:rPr lang="en-US" dirty="0"/>
                  <a:t>to each entry in </a:t>
                </a:r>
                <a:r>
                  <a:rPr lang="en-US" b="1" i="1" dirty="0" err="1"/>
                  <a:t>r</a:t>
                </a:r>
                <a:r>
                  <a:rPr lang="en-US" baseline="30000" dirty="0" err="1"/>
                  <a:t>new</a:t>
                </a:r>
                <a:endParaRPr lang="en-US" baseline="30000" dirty="0"/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Note if M contains dead-ends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𝒏𝒆𝒘</m:t>
                            </m:r>
                          </m:sup>
                        </m:sSubSup>
                      </m:e>
                    </m:nary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we also have to renormalize </a:t>
                </a:r>
                <a:r>
                  <a:rPr lang="en-US" b="1" i="1" dirty="0" err="1">
                    <a:solidFill>
                      <a:srgbClr val="008000"/>
                    </a:solidFill>
                  </a:rPr>
                  <a:t>r</a:t>
                </a:r>
                <a:r>
                  <a:rPr lang="en-US" b="1" baseline="30000" dirty="0" err="1">
                    <a:solidFill>
                      <a:srgbClr val="008000"/>
                    </a:solidFill>
                  </a:rPr>
                  <a:t>new</a:t>
                </a:r>
                <a:r>
                  <a:rPr lang="en-US" b="1" dirty="0">
                    <a:solidFill>
                      <a:srgbClr val="008000"/>
                    </a:solidFill>
                  </a:rPr>
                  <a:t> so that it sums to 1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466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895600"/>
            <a:ext cx="72390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PageRank: Without Dead 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u="sng" dirty="0">
                    <a:solidFill>
                      <a:srgbClr val="0000FF"/>
                    </a:solidFill>
                  </a:rPr>
                  <a:t>Input:</a:t>
                </a:r>
                <a:r>
                  <a:rPr lang="en-US" b="1" dirty="0">
                    <a:solidFill>
                      <a:srgbClr val="0000FF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/>
                  <a:t> (cannot have </a:t>
                </a:r>
                <a:r>
                  <a:rPr lang="en-US" b="1" dirty="0"/>
                  <a:t>dead ends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u="sng" dirty="0">
                    <a:solidFill>
                      <a:srgbClr val="D60093"/>
                    </a:solidFill>
                  </a:rPr>
                  <a:t>Output:</a:t>
                </a:r>
                <a:r>
                  <a:rPr lang="en-US" b="1" dirty="0">
                    <a:solidFill>
                      <a:srgbClr val="D60093"/>
                    </a:solidFill>
                  </a:rPr>
                  <a:t> PageRank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Set: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𝑜𝑙𝑑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repeat until convergence: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𝑛𝑒𝑤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𝑜𝑙𝑑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𝒐𝒍𝒅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768096" lvl="2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 if in-degree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0</a:t>
                </a:r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Add constant terms:</a:t>
                </a:r>
              </a:p>
              <a:p>
                <a:pPr marL="768096" lvl="2" indent="0">
                  <a:buNone/>
                </a:pPr>
                <a:r>
                  <a:rPr lang="en-US" dirty="0">
                    <a:ea typeface="Cambria Math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𝒋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dirty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𝜷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𝒐𝒍𝒅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  <a:blipFill rotWithShape="0">
                <a:blip r:embed="rId2"/>
                <a:stretch>
                  <a:fillRect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199" y="5334000"/>
            <a:ext cx="3276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4049510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895600"/>
            <a:ext cx="72390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PageRank: The Complete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u="sng" dirty="0">
                    <a:solidFill>
                      <a:srgbClr val="0000FF"/>
                    </a:solidFill>
                  </a:rPr>
                  <a:t>Input:</a:t>
                </a:r>
                <a:r>
                  <a:rPr lang="en-US" b="1" dirty="0">
                    <a:solidFill>
                      <a:srgbClr val="0000FF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/>
                  <a:t> (can have </a:t>
                </a:r>
                <a:r>
                  <a:rPr lang="en-US" b="1" dirty="0"/>
                  <a:t>spider traps </a:t>
                </a:r>
                <a:r>
                  <a:rPr lang="en-US" dirty="0"/>
                  <a:t>and</a:t>
                </a:r>
                <a:r>
                  <a:rPr lang="en-US" b="1" dirty="0"/>
                  <a:t> dead ends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u="sng" dirty="0">
                    <a:solidFill>
                      <a:srgbClr val="D60093"/>
                    </a:solidFill>
                  </a:rPr>
                  <a:t>Output:</a:t>
                </a:r>
                <a:r>
                  <a:rPr lang="en-US" b="1" dirty="0">
                    <a:solidFill>
                      <a:srgbClr val="D60093"/>
                    </a:solidFill>
                  </a:rPr>
                  <a:t> PageRank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Set: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𝑜𝑙𝑑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repeat until convergence: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𝑛𝑒𝑤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𝑜𝑙𝑑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𝒐𝒍𝒅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768096" lvl="2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 if in-degree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0</a:t>
                </a:r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Now re-insert the leaked PageRank:</a:t>
                </a:r>
              </a:p>
              <a:p>
                <a:pPr marL="768096" lvl="2" indent="0">
                  <a:buNone/>
                </a:pPr>
                <a:r>
                  <a:rPr lang="en-US" dirty="0">
                    <a:ea typeface="Cambria Math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𝒋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𝒐𝒍𝒅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  <a:blipFill rotWithShape="1">
                <a:blip r:embed="rId2"/>
                <a:stretch>
                  <a:fillRect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2000" b="1" dirty="0">
                    <a:solidFill>
                      <a:srgbClr val="008000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𝑛𝑒𝑤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111111" r="-3903" b="-1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6248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the graph has no dead-ends then the amount of leaked PageRank is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l-G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But since we have dead-ends the amount of leaked PageRank may be larger. We have to explicitly account for it by computing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4601461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Encoding: First Try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354756" y="253452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802556" y="253452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54756" y="378893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02556" y="378893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811956" y="2763123"/>
            <a:ext cx="9906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1354756" y="2300143"/>
            <a:ext cx="1752600" cy="726790"/>
          </a:xfrm>
          <a:prstGeom prst="arc">
            <a:avLst>
              <a:gd name="adj1" fmla="val 11879989"/>
              <a:gd name="adj2" fmla="val 20770014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765653" y="3047429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583356" y="3026933"/>
            <a:ext cx="0" cy="7620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7" idx="6"/>
          </p:cNvCxnSpPr>
          <p:nvPr/>
        </p:nvCxnSpPr>
        <p:spPr>
          <a:xfrm flipH="1">
            <a:off x="1811956" y="4017533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2493026" y="3009329"/>
            <a:ext cx="1330611" cy="761999"/>
          </a:xfrm>
          <a:prstGeom prst="arc">
            <a:avLst>
              <a:gd name="adj1" fmla="val 11485544"/>
              <a:gd name="adj2" fmla="val 2099767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6" idx="4"/>
          </p:cNvCxnSpPr>
          <p:nvPr/>
        </p:nvCxnSpPr>
        <p:spPr>
          <a:xfrm flipV="1">
            <a:off x="3031156" y="2991723"/>
            <a:ext cx="0" cy="7972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1"/>
          </p:cNvCxnSpPr>
          <p:nvPr/>
        </p:nvCxnSpPr>
        <p:spPr>
          <a:xfrm>
            <a:off x="1745001" y="2924768"/>
            <a:ext cx="1124510" cy="9311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43842" y="2678096"/>
            <a:ext cx="2308216" cy="1569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868" y="27323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3843" y="304898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3842" y="37669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3842" y="339760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8270" y="27186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9296" y="304898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9296" y="33976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8269" y="37669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2653" y="273382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5924" y="304898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2653" y="33976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9512" y="376095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9774" y="302254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7459" y="33915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19728" y="272100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19728" y="375775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549" y="1808677"/>
            <a:ext cx="6901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Store a triplet for each nonzero entry: (row, column, weight)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286" y="4445909"/>
            <a:ext cx="770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(3,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(4, 1,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(1,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(4,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(1,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1); 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4286" y="5188703"/>
            <a:ext cx="788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Assume 4 bytes per integer and 8 bytes per float: 16 bytes per entry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18177" y="5566876"/>
            <a:ext cx="754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Inefficient: Repeating the column index and weight multiple times</a:t>
            </a:r>
          </a:p>
        </p:txBody>
      </p:sp>
    </p:spTree>
    <p:extLst>
      <p:ext uri="{BB962C8B-B14F-4D97-AF65-F5344CB8AC3E}">
        <p14:creationId xmlns:p14="http://schemas.microsoft.com/office/powerpoint/2010/main" val="24705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Encoding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Store entries per source node</a:t>
            </a:r>
          </a:p>
          <a:p>
            <a:pPr lvl="1"/>
            <a:r>
              <a:rPr lang="en-US" dirty="0"/>
              <a:t>Source index and degree stored once per node</a:t>
            </a:r>
          </a:p>
          <a:p>
            <a:pPr lvl="1"/>
            <a:r>
              <a:rPr lang="en-US" dirty="0"/>
              <a:t>Space proportional roughly to number of links</a:t>
            </a:r>
          </a:p>
          <a:p>
            <a:pPr lvl="1"/>
            <a:r>
              <a:rPr lang="en-US" dirty="0"/>
              <a:t>Say 10N, or 4*10*1 billion = 40GB</a:t>
            </a:r>
          </a:p>
          <a:p>
            <a:pPr lvl="1"/>
            <a:r>
              <a:rPr lang="en-US" b="1" dirty="0"/>
              <a:t>Still won’t fit in memory, but will fit on disk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aphicFrame>
        <p:nvGraphicFramePr>
          <p:cNvPr id="93211" name="Group 27"/>
          <p:cNvGraphicFramePr>
            <a:graphicFrameLocks noGrp="1"/>
          </p:cNvGraphicFramePr>
          <p:nvPr>
            <p:extLst/>
          </p:nvPr>
        </p:nvGraphicFramePr>
        <p:xfrm>
          <a:off x="2057400" y="4648200"/>
          <a:ext cx="5410200" cy="1447801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17, 64, 113, 117, 245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2101850" y="3985781"/>
            <a:ext cx="1026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source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node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149311" y="4202833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degree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4343400" y="4209472"/>
            <a:ext cx="2379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destination nodes</a:t>
            </a:r>
          </a:p>
        </p:txBody>
      </p:sp>
    </p:spTree>
    <p:extLst>
      <p:ext uri="{BB962C8B-B14F-4D97-AF65-F5344CB8AC3E}">
        <p14:creationId xmlns:p14="http://schemas.microsoft.com/office/powerpoint/2010/main" val="8397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 a Directed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860" y="1647826"/>
            <a:ext cx="6628280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944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32802" y="2642616"/>
            <a:ext cx="6939598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Algorithm: Update Step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Assume enough RAM to fit </a:t>
            </a:r>
            <a:r>
              <a:rPr lang="en-US" b="1" i="1" dirty="0" err="1">
                <a:solidFill>
                  <a:srgbClr val="D60093"/>
                </a:solidFill>
              </a:rPr>
              <a:t>r</a:t>
            </a:r>
            <a:r>
              <a:rPr lang="en-US" b="1" i="1" baseline="30000" dirty="0" err="1">
                <a:solidFill>
                  <a:srgbClr val="D60093"/>
                </a:solidFill>
              </a:rPr>
              <a:t>new</a:t>
            </a:r>
            <a:r>
              <a:rPr lang="en-US" b="1" dirty="0">
                <a:solidFill>
                  <a:srgbClr val="D60093"/>
                </a:solidFill>
              </a:rPr>
              <a:t> into memory</a:t>
            </a:r>
          </a:p>
          <a:p>
            <a:pPr lvl="1"/>
            <a:r>
              <a:rPr lang="en-US" dirty="0"/>
              <a:t>Store </a:t>
            </a:r>
            <a:r>
              <a:rPr lang="en-US" b="1" i="1" dirty="0" err="1"/>
              <a:t>r</a:t>
            </a:r>
            <a:r>
              <a:rPr lang="en-US" i="1" baseline="30000" dirty="0" err="1"/>
              <a:t>old</a:t>
            </a:r>
            <a:r>
              <a:rPr lang="en-US" dirty="0"/>
              <a:t> and matrix </a:t>
            </a:r>
            <a:r>
              <a:rPr lang="en-US" b="1" dirty="0"/>
              <a:t>M</a:t>
            </a:r>
            <a:r>
              <a:rPr lang="en-US" dirty="0"/>
              <a:t> on disk</a:t>
            </a:r>
          </a:p>
          <a:p>
            <a:r>
              <a:rPr lang="en-US" b="1" dirty="0">
                <a:solidFill>
                  <a:srgbClr val="0000FF"/>
                </a:solidFill>
              </a:rPr>
              <a:t>1 step of power-iteration is: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590800" y="4995862"/>
            <a:ext cx="411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4648200"/>
            <a:ext cx="457200" cy="2133600"/>
            <a:chOff x="1008" y="1968"/>
            <a:chExt cx="192" cy="1344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1008" y="196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1008" y="2160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1008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1008" y="25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1008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1008" y="2928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1008" y="3120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7543800" y="46482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7543800" y="4953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7543800" y="5257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7543800" y="5562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7543800" y="5867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7543800" y="6172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7543800" y="6477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7343" name="Group 63"/>
          <p:cNvGraphicFramePr>
            <a:graphicFrameLocks noGrp="1"/>
          </p:cNvGraphicFramePr>
          <p:nvPr>
            <p:extLst/>
          </p:nvPr>
        </p:nvGraphicFramePr>
        <p:xfrm>
          <a:off x="2590800" y="4953000"/>
          <a:ext cx="4343400" cy="1371600"/>
        </p:xfrm>
        <a:graphic>
          <a:graphicData uri="http://schemas.openxmlformats.org/drawingml/2006/table">
            <a:tbl>
              <a:tblPr/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2667000" y="4598987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source</a:t>
            </a:r>
          </a:p>
        </p:txBody>
      </p: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3621957" y="4598987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degree</a:t>
            </a:r>
          </a:p>
        </p:txBody>
      </p:sp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4696372" y="4598987"/>
            <a:ext cx="1552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destination</a:t>
            </a: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1066800" y="462076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1066800" y="490969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1066800" y="521449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1066800" y="553516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1066800" y="582409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1066800" y="612889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1046163" y="643369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6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7945438" y="45720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7945438" y="48609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7945438" y="5165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945438" y="54864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7945438" y="5775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7945438" y="60801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7924800" y="6384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6</a:t>
            </a: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1508125" y="4162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1828800" y="4579874"/>
            <a:ext cx="615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000" b="1" baseline="30000" dirty="0" err="1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new</a:t>
            </a:r>
            <a:endParaRPr lang="en-US" sz="2000" b="1" baseline="30000" dirty="0">
              <a:solidFill>
                <a:srgbClr val="008000"/>
              </a:solidFill>
              <a:latin typeface="Arial" pitchFamily="34" charset="0"/>
              <a:ea typeface="ＭＳ Ｐゴシック" pitchFamily="-32" charset="-128"/>
              <a:cs typeface="Arial" pitchFamily="34" charset="0"/>
            </a:endParaRP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7067275" y="4572000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000" b="1" baseline="30000" dirty="0" err="1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old</a:t>
            </a:r>
            <a:endParaRPr lang="en-US" sz="2000" b="1" baseline="30000" dirty="0">
              <a:solidFill>
                <a:srgbClr val="008000"/>
              </a:solidFill>
              <a:latin typeface="Arial" pitchFamily="34" charset="0"/>
              <a:ea typeface="ＭＳ Ｐゴシック" pitchFamily="-32" charset="-128"/>
              <a:cs typeface="Arial" pitchFamily="34" charset="0"/>
            </a:endParaRP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838200" y="2590800"/>
            <a:ext cx="7772400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Initialize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all entries of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400" b="1" baseline="30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new</a:t>
            </a:r>
            <a:r>
              <a:rPr lang="en-US" sz="2400" b="1" baseline="30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=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(1-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  <a:sym typeface="Symbol" pitchFamily="18" charset="2"/>
              </a:rPr>
              <a:t>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) / N</a:t>
            </a:r>
          </a:p>
          <a:p>
            <a:pPr eaLnBrk="0" hangingPunct="0"/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For each page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(of out-degree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</a:t>
            </a:r>
            <a:r>
              <a:rPr lang="en-US" sz="2400" b="1" i="1" baseline="-25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):</a:t>
            </a:r>
          </a:p>
          <a:p>
            <a:pPr eaLnBrk="0" hangingPunct="0"/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 Read into memory: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,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</a:t>
            </a:r>
            <a:r>
              <a:rPr lang="en-US" sz="2400" b="1" i="1" baseline="-25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,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</a:t>
            </a:r>
            <a:r>
              <a:rPr lang="en-US" sz="2400" b="1" i="1" baseline="-25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1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, …,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</a:t>
            </a:r>
            <a:r>
              <a:rPr lang="en-US" sz="2400" b="1" i="1" baseline="-25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</a:t>
            </a:r>
            <a:r>
              <a:rPr lang="en-US" sz="1600" b="1" i="1" baseline="-25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400" b="1" i="1" baseline="30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old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(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)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=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1…d</a:t>
            </a:r>
            <a:r>
              <a:rPr lang="en-US" sz="2400" b="1" baseline="-25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-32" charset="-128"/>
              <a:cs typeface="Arial" pitchFamily="34" charset="0"/>
            </a:endParaRPr>
          </a:p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     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400" b="1" baseline="30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new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</a:t>
            </a:r>
            <a:r>
              <a:rPr lang="en-US" sz="2400" b="1" baseline="-25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j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) +=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  <a:sym typeface="Symbol" pitchFamily="18" charset="2"/>
              </a:rPr>
              <a:t>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r</a:t>
            </a:r>
            <a:r>
              <a:rPr lang="en-US" sz="2400" b="1" baseline="30000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old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) /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</a:t>
            </a:r>
            <a:r>
              <a:rPr lang="en-US" sz="2400" b="1" i="1" baseline="-25000" dirty="0">
                <a:solidFill>
                  <a:prstClr val="black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74350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317" grpId="0"/>
      <p:bldP spid="97318" grpId="0"/>
      <p:bldP spid="97319" grpId="0"/>
      <p:bldP spid="97320" grpId="0"/>
      <p:bldP spid="97321" grpId="0"/>
      <p:bldP spid="97322" grpId="0"/>
      <p:bldP spid="97323" grpId="0"/>
      <p:bldP spid="97324" grpId="0"/>
      <p:bldP spid="97325" grpId="0"/>
      <p:bldP spid="97327" grpId="0"/>
      <p:bldP spid="97328" grpId="0"/>
      <p:bldP spid="97329" grpId="0"/>
      <p:bldP spid="97330" grpId="0"/>
      <p:bldP spid="97331" grpId="0"/>
      <p:bldP spid="97332" grpId="0"/>
      <p:bldP spid="97333" grpId="0"/>
      <p:bldP spid="97335" grpId="0"/>
      <p:bldP spid="973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993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Assume enough RAM to fit </a:t>
            </a:r>
            <a:r>
              <a:rPr lang="en-US" b="1" i="1" dirty="0" err="1">
                <a:solidFill>
                  <a:srgbClr val="D60093"/>
                </a:solidFill>
              </a:rPr>
              <a:t>r</a:t>
            </a:r>
            <a:r>
              <a:rPr lang="en-US" b="1" i="1" baseline="30000" dirty="0" err="1">
                <a:solidFill>
                  <a:srgbClr val="D60093"/>
                </a:solidFill>
              </a:rPr>
              <a:t>new</a:t>
            </a:r>
            <a:r>
              <a:rPr lang="en-US" b="1" dirty="0">
                <a:solidFill>
                  <a:srgbClr val="D60093"/>
                </a:solidFill>
              </a:rPr>
              <a:t> into memory</a:t>
            </a:r>
          </a:p>
          <a:p>
            <a:pPr lvl="1"/>
            <a:r>
              <a:rPr lang="en-US" dirty="0"/>
              <a:t>Store </a:t>
            </a:r>
            <a:r>
              <a:rPr lang="en-US" b="1" i="1" dirty="0" err="1"/>
              <a:t>r</a:t>
            </a:r>
            <a:r>
              <a:rPr lang="en-US" i="1" baseline="30000" dirty="0" err="1"/>
              <a:t>old</a:t>
            </a:r>
            <a:r>
              <a:rPr lang="en-US" dirty="0"/>
              <a:t> and matrix </a:t>
            </a:r>
            <a:r>
              <a:rPr lang="en-US" b="1" i="1" dirty="0"/>
              <a:t>M</a:t>
            </a:r>
            <a:r>
              <a:rPr lang="en-US" dirty="0"/>
              <a:t> on disk</a:t>
            </a:r>
          </a:p>
          <a:p>
            <a:r>
              <a:rPr lang="en-US" b="1" dirty="0">
                <a:solidFill>
                  <a:srgbClr val="0000FF"/>
                </a:solidFill>
              </a:rPr>
              <a:t>In each iteration, we have to:</a:t>
            </a:r>
          </a:p>
          <a:p>
            <a:pPr lvl="1"/>
            <a:r>
              <a:rPr lang="en-US" dirty="0"/>
              <a:t>Read </a:t>
            </a:r>
            <a:r>
              <a:rPr lang="en-US" b="1" i="1" dirty="0" err="1"/>
              <a:t>r</a:t>
            </a:r>
            <a:r>
              <a:rPr lang="en-US" i="1" baseline="30000" dirty="0" err="1"/>
              <a:t>old</a:t>
            </a:r>
            <a:r>
              <a:rPr lang="en-US" dirty="0"/>
              <a:t> and </a:t>
            </a:r>
            <a:r>
              <a:rPr lang="en-US" b="1" i="1" dirty="0"/>
              <a:t>M</a:t>
            </a:r>
          </a:p>
          <a:p>
            <a:pPr lvl="1"/>
            <a:r>
              <a:rPr lang="en-US" dirty="0"/>
              <a:t>Write </a:t>
            </a:r>
            <a:r>
              <a:rPr lang="en-US" b="1" i="1" dirty="0" err="1"/>
              <a:t>r</a:t>
            </a:r>
            <a:r>
              <a:rPr lang="en-US" i="1" baseline="30000" dirty="0" err="1"/>
              <a:t>new</a:t>
            </a:r>
            <a:r>
              <a:rPr lang="en-US" dirty="0"/>
              <a:t> back to disk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Cost per iteration of Power method: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=</a:t>
            </a:r>
            <a:r>
              <a:rPr lang="en-US" dirty="0">
                <a:solidFill>
                  <a:srgbClr val="008000"/>
                </a:solidFill>
              </a:rPr>
              <a:t> 2|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| + |</a:t>
            </a:r>
            <a:r>
              <a:rPr lang="en-US" b="1" i="1" dirty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|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Question:</a:t>
            </a:r>
          </a:p>
          <a:p>
            <a:pPr lvl="1"/>
            <a:r>
              <a:rPr lang="en-US" dirty="0"/>
              <a:t>What if we could not even fit </a:t>
            </a:r>
            <a:r>
              <a:rPr lang="en-US" b="1" i="1" dirty="0" err="1"/>
              <a:t>r</a:t>
            </a:r>
            <a:r>
              <a:rPr lang="en-US" i="1" baseline="30000" dirty="0" err="1"/>
              <a:t>new</a:t>
            </a:r>
            <a:r>
              <a:rPr lang="en-US" dirty="0"/>
              <a:t> in memory?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2649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Block-based Update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1"/>
          </a:xfrm>
        </p:spPr>
        <p:txBody>
          <a:bodyPr/>
          <a:lstStyle/>
          <a:p>
            <a:pPr lvl="1"/>
            <a:r>
              <a:rPr lang="en-US" dirty="0"/>
              <a:t>Break </a:t>
            </a:r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into </a:t>
            </a:r>
            <a:r>
              <a:rPr lang="en-US" b="1" i="1" dirty="0"/>
              <a:t>k</a:t>
            </a:r>
            <a:r>
              <a:rPr lang="en-US" dirty="0"/>
              <a:t> blocks that fit in memory</a:t>
            </a:r>
          </a:p>
          <a:p>
            <a:pPr lvl="1"/>
            <a:r>
              <a:rPr lang="en-US" dirty="0"/>
              <a:t>Scan </a:t>
            </a:r>
            <a:r>
              <a:rPr lang="en-US" b="1" i="1" dirty="0"/>
              <a:t>M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 once for each block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371600" y="2466975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371600" y="2771775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371600" y="4343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371600" y="4648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139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91073"/>
              </p:ext>
            </p:extLst>
          </p:nvPr>
        </p:nvGraphicFramePr>
        <p:xfrm>
          <a:off x="2497133" y="2523404"/>
          <a:ext cx="41148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0, 1, 3, 5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2667000" y="2146300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src</a:t>
            </a:r>
            <a:endParaRPr lang="en-US" sz="2000" b="1" dirty="0">
              <a:solidFill>
                <a:srgbClr val="008000"/>
              </a:solidFill>
              <a:ea typeface="ＭＳ Ｐゴシック" pitchFamily="-32" charset="-128"/>
            </a:endParaRP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3429000" y="2146300"/>
            <a:ext cx="952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4495800" y="214630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066800" y="2466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066800" y="27559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1066800" y="4327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1066800" y="4632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508125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1295400" y="2105025"/>
            <a:ext cx="585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 dirty="0" err="1">
                <a:solidFill>
                  <a:srgbClr val="008000"/>
                </a:solidFill>
                <a:ea typeface="ＭＳ Ｐゴシック" pitchFamily="-32" charset="-128"/>
              </a:rPr>
              <a:t>new</a:t>
            </a:r>
            <a:endParaRPr lang="en-US" sz="2000" b="1" baseline="30000" dirty="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>
                <a:solidFill>
                  <a:srgbClr val="008000"/>
                </a:solidFill>
                <a:ea typeface="ＭＳ Ｐゴシック" pitchFamily="-32" charset="-128"/>
              </a:rPr>
              <a:t>old</a:t>
            </a:r>
            <a:endParaRPr lang="en-US" sz="2000" b="1" baseline="3000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19" y="389283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497133" y="2565675"/>
            <a:ext cx="41148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88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2.77778E-7 0.0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1.11022E-16 0.046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111 L 0.00243 0.135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4653 L 1.11022E-16 0.090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/>
      <p:bldP spid="101386" grpId="1" animBg="1"/>
      <p:bldP spid="101379" grpId="0" animBg="1"/>
      <p:bldP spid="101379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Block-based Update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1"/>
          </a:xfrm>
        </p:spPr>
        <p:txBody>
          <a:bodyPr/>
          <a:lstStyle/>
          <a:p>
            <a:pPr lvl="1"/>
            <a:r>
              <a:rPr lang="en-US" dirty="0"/>
              <a:t>Break </a:t>
            </a:r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into </a:t>
            </a:r>
            <a:r>
              <a:rPr lang="en-US" b="1" i="1" dirty="0"/>
              <a:t>k</a:t>
            </a:r>
            <a:r>
              <a:rPr lang="en-US" dirty="0"/>
              <a:t> blocks that fit in memory</a:t>
            </a:r>
          </a:p>
          <a:p>
            <a:pPr lvl="1"/>
            <a:r>
              <a:rPr lang="en-US" dirty="0"/>
              <a:t>Scan </a:t>
            </a:r>
            <a:r>
              <a:rPr lang="en-US" b="1" i="1" dirty="0"/>
              <a:t>M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 once for each block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381919" y="3419535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381919" y="3724335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371600" y="4343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371600" y="4648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1392" name="Group 16"/>
          <p:cNvGraphicFramePr>
            <a:graphicFrameLocks noGrp="1"/>
          </p:cNvGraphicFramePr>
          <p:nvPr/>
        </p:nvGraphicFramePr>
        <p:xfrm>
          <a:off x="2497133" y="2523404"/>
          <a:ext cx="41148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0, 1, 3, 5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2667000" y="2146300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src</a:t>
            </a:r>
            <a:endParaRPr lang="en-US" sz="2000" b="1" dirty="0">
              <a:solidFill>
                <a:srgbClr val="008000"/>
              </a:solidFill>
              <a:ea typeface="ＭＳ Ｐゴシック" pitchFamily="-32" charset="-128"/>
            </a:endParaRP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3429000" y="2146300"/>
            <a:ext cx="952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4495800" y="214630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066800" y="2466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066800" y="27559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1066800" y="4327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1066800" y="4632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508125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1295400" y="2105025"/>
            <a:ext cx="585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 dirty="0" err="1">
                <a:solidFill>
                  <a:srgbClr val="008000"/>
                </a:solidFill>
                <a:ea typeface="ＭＳ Ｐゴシック" pitchFamily="-32" charset="-128"/>
              </a:rPr>
              <a:t>new</a:t>
            </a:r>
            <a:endParaRPr lang="en-US" sz="2000" b="1" baseline="30000" dirty="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>
                <a:solidFill>
                  <a:srgbClr val="008000"/>
                </a:solidFill>
                <a:ea typeface="ＭＳ Ｐゴシック" pitchFamily="-32" charset="-128"/>
              </a:rPr>
              <a:t>old</a:t>
            </a:r>
            <a:endParaRPr lang="en-US" sz="2000" b="1" baseline="3000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19" y="389283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497133" y="2565675"/>
            <a:ext cx="41148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367993" y="252101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367993" y="282581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5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2.77778E-7 0.0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1.11022E-16 0.046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111 L 0.00243 0.135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4653 L 1.11022E-16 0.090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/>
      <p:bldP spid="101386" grpId="1" animBg="1"/>
      <p:bldP spid="101379" grpId="0" animBg="1"/>
      <p:bldP spid="101379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Block-based Update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1"/>
          </a:xfrm>
        </p:spPr>
        <p:txBody>
          <a:bodyPr/>
          <a:lstStyle/>
          <a:p>
            <a:pPr lvl="1"/>
            <a:r>
              <a:rPr lang="en-US" dirty="0"/>
              <a:t>Break </a:t>
            </a:r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into </a:t>
            </a:r>
            <a:r>
              <a:rPr lang="en-US" b="1" i="1" dirty="0"/>
              <a:t>k</a:t>
            </a:r>
            <a:r>
              <a:rPr lang="en-US" dirty="0"/>
              <a:t> blocks that fit in memory</a:t>
            </a:r>
          </a:p>
          <a:p>
            <a:pPr lvl="1"/>
            <a:r>
              <a:rPr lang="en-US" dirty="0"/>
              <a:t>Scan </a:t>
            </a:r>
            <a:r>
              <a:rPr lang="en-US" b="1" i="1" dirty="0"/>
              <a:t>M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 once for each block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367993" y="433546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367993" y="464026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371600" y="4343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371600" y="4648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1392" name="Group 16"/>
          <p:cNvGraphicFramePr>
            <a:graphicFrameLocks noGrp="1"/>
          </p:cNvGraphicFramePr>
          <p:nvPr/>
        </p:nvGraphicFramePr>
        <p:xfrm>
          <a:off x="2497133" y="2523404"/>
          <a:ext cx="41148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0, 1, 3, 5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2667000" y="2146300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src</a:t>
            </a:r>
            <a:endParaRPr lang="en-US" sz="2000" b="1" dirty="0">
              <a:solidFill>
                <a:srgbClr val="008000"/>
              </a:solidFill>
              <a:ea typeface="ＭＳ Ｐゴシック" pitchFamily="-32" charset="-128"/>
            </a:endParaRP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3429000" y="2146300"/>
            <a:ext cx="952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4495800" y="214630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066800" y="2466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066800" y="27559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1066800" y="4327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1066800" y="4632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508125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1295400" y="2105025"/>
            <a:ext cx="585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 dirty="0" err="1">
                <a:solidFill>
                  <a:srgbClr val="008000"/>
                </a:solidFill>
                <a:ea typeface="ＭＳ Ｐゴシック" pitchFamily="-32" charset="-128"/>
              </a:rPr>
              <a:t>new</a:t>
            </a:r>
            <a:endParaRPr lang="en-US" sz="2000" b="1" baseline="30000" dirty="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506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ea typeface="ＭＳ Ｐゴシック" pitchFamily="-32" charset="-128"/>
              </a:rPr>
              <a:t>r</a:t>
            </a:r>
            <a:r>
              <a:rPr lang="en-US" sz="2000" b="1" baseline="30000">
                <a:solidFill>
                  <a:srgbClr val="008000"/>
                </a:solidFill>
                <a:ea typeface="ＭＳ Ｐゴシック" pitchFamily="-32" charset="-128"/>
              </a:rPr>
              <a:t>old</a:t>
            </a:r>
            <a:endParaRPr lang="en-US" sz="2000" b="1" baseline="30000">
              <a:solidFill>
                <a:srgbClr val="008000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19" y="389283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497133" y="2565675"/>
            <a:ext cx="41148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543800" y="2474913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367993" y="252101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367993" y="282581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3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2.77778E-7 0.0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1.11022E-16 0.046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111 L 0.00243 0.135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4653 L 1.11022E-16 0.090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/>
      <p:bldP spid="101386" grpId="1" animBg="1"/>
      <p:bldP spid="101379" grpId="0" animBg="1"/>
      <p:bldP spid="101379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Analysis of Block Update</a:t>
            </a:r>
          </a:p>
        </p:txBody>
      </p:sp>
      <p:sp>
        <p:nvSpPr>
          <p:cNvPr id="10342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Similar to nested-loop join in databases</a:t>
            </a:r>
          </a:p>
          <a:p>
            <a:pPr lvl="1"/>
            <a:r>
              <a:rPr lang="en-US" dirty="0"/>
              <a:t>Break </a:t>
            </a:r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into </a:t>
            </a:r>
            <a:r>
              <a:rPr lang="en-US" b="1" i="1" dirty="0"/>
              <a:t>k</a:t>
            </a:r>
            <a:r>
              <a:rPr lang="en-US" dirty="0"/>
              <a:t> blocks that fit in memory</a:t>
            </a:r>
          </a:p>
          <a:p>
            <a:pPr lvl="1"/>
            <a:r>
              <a:rPr lang="en-US" dirty="0"/>
              <a:t>Scan </a:t>
            </a:r>
            <a:r>
              <a:rPr lang="en-US" b="1" i="1" dirty="0"/>
              <a:t>M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 once for each block</a:t>
            </a:r>
          </a:p>
          <a:p>
            <a:r>
              <a:rPr lang="en-US" b="1" dirty="0">
                <a:solidFill>
                  <a:srgbClr val="FF0066"/>
                </a:solidFill>
              </a:rPr>
              <a:t>Total cost:</a:t>
            </a:r>
          </a:p>
          <a:p>
            <a:pPr lvl="1"/>
            <a:r>
              <a:rPr lang="en-US" b="1" i="1" dirty="0"/>
              <a:t>k</a:t>
            </a:r>
            <a:r>
              <a:rPr lang="en-US" dirty="0"/>
              <a:t> scans of </a:t>
            </a:r>
            <a:r>
              <a:rPr lang="en-US" b="1" i="1" dirty="0"/>
              <a:t>M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Cost per iteration of Power method: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i="1" dirty="0"/>
              <a:t>k</a:t>
            </a:r>
            <a:r>
              <a:rPr lang="en-US" dirty="0"/>
              <a:t>(|</a:t>
            </a:r>
            <a:r>
              <a:rPr lang="en-US" b="1" i="1" dirty="0"/>
              <a:t>M</a:t>
            </a:r>
            <a:r>
              <a:rPr lang="en-US" dirty="0"/>
              <a:t>| + |</a:t>
            </a:r>
            <a:r>
              <a:rPr lang="en-US" b="1" i="1" dirty="0"/>
              <a:t>r</a:t>
            </a:r>
            <a:r>
              <a:rPr lang="en-US" dirty="0"/>
              <a:t>|) + |</a:t>
            </a:r>
            <a:r>
              <a:rPr lang="en-US" b="1" i="1" dirty="0"/>
              <a:t>r</a:t>
            </a:r>
            <a:r>
              <a:rPr lang="en-US" dirty="0"/>
              <a:t>| = </a:t>
            </a:r>
            <a:r>
              <a:rPr lang="en-US" b="1" i="1" dirty="0" err="1">
                <a:solidFill>
                  <a:srgbClr val="008000"/>
                </a:solidFill>
              </a:rPr>
              <a:t>k</a:t>
            </a:r>
            <a:r>
              <a:rPr lang="en-US" b="1" dirty="0" err="1">
                <a:solidFill>
                  <a:srgbClr val="008000"/>
                </a:solidFill>
              </a:rPr>
              <a:t>|</a:t>
            </a:r>
            <a:r>
              <a:rPr lang="en-US" b="1" i="1" dirty="0" err="1">
                <a:solidFill>
                  <a:srgbClr val="008000"/>
                </a:solidFill>
              </a:rPr>
              <a:t>M</a:t>
            </a:r>
            <a:r>
              <a:rPr lang="en-US" b="1" dirty="0">
                <a:solidFill>
                  <a:srgbClr val="008000"/>
                </a:solidFill>
              </a:rPr>
              <a:t>| + (</a:t>
            </a:r>
            <a:r>
              <a:rPr lang="en-US" b="1" i="1" dirty="0">
                <a:solidFill>
                  <a:srgbClr val="008000"/>
                </a:solidFill>
              </a:rPr>
              <a:t>k</a:t>
            </a:r>
            <a:r>
              <a:rPr lang="en-US" b="1" dirty="0">
                <a:solidFill>
                  <a:srgbClr val="008000"/>
                </a:solidFill>
              </a:rPr>
              <a:t>+1)|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b="1" dirty="0">
                <a:solidFill>
                  <a:srgbClr val="008000"/>
                </a:solidFill>
              </a:rPr>
              <a:t>|</a:t>
            </a:r>
          </a:p>
          <a:p>
            <a:r>
              <a:rPr lang="en-US" b="1" dirty="0">
                <a:solidFill>
                  <a:srgbClr val="D60093"/>
                </a:solidFill>
              </a:rPr>
              <a:t>Can we do better?</a:t>
            </a:r>
          </a:p>
          <a:p>
            <a:pPr lvl="1"/>
            <a:r>
              <a:rPr lang="en-US" b="1" dirty="0"/>
              <a:t>Hint:</a:t>
            </a:r>
            <a:r>
              <a:rPr lang="en-US" dirty="0"/>
              <a:t> </a:t>
            </a:r>
            <a:r>
              <a:rPr lang="en-US" b="1" i="1" dirty="0"/>
              <a:t>M</a:t>
            </a:r>
            <a:r>
              <a:rPr lang="en-US" dirty="0"/>
              <a:t> is much bigger than </a:t>
            </a:r>
            <a:r>
              <a:rPr lang="en-US" b="1" i="1" dirty="0"/>
              <a:t>r</a:t>
            </a:r>
            <a:r>
              <a:rPr lang="en-US" dirty="0"/>
              <a:t> (</a:t>
            </a:r>
            <a:r>
              <a:rPr lang="en-US" dirty="0" err="1"/>
              <a:t>approx</a:t>
            </a:r>
            <a:r>
              <a:rPr lang="en-US" dirty="0"/>
              <a:t> 10-20x), so we must avoid reading it </a:t>
            </a:r>
            <a:r>
              <a:rPr lang="en-US" b="1" i="1" dirty="0"/>
              <a:t>k</a:t>
            </a:r>
            <a:r>
              <a:rPr lang="en-US" dirty="0"/>
              <a:t> times per iteration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593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27902"/>
              </p:ext>
            </p:extLst>
          </p:nvPr>
        </p:nvGraphicFramePr>
        <p:xfrm>
          <a:off x="2590800" y="1649413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4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Block-Stripe Update Algorithm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90800" y="1692275"/>
            <a:ext cx="32766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371600" y="19050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371600" y="2209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371600" y="4953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371600" y="5257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543800" y="2462212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2667000" y="129540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src</a:t>
            </a: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3429000" y="12954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4495800" y="12954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1066800" y="1905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1066800" y="2193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1066800" y="4937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1066800" y="5241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1508125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1295400" y="1543050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new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old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graphicFrame>
        <p:nvGraphicFramePr>
          <p:cNvPr id="105524" name="Group 52"/>
          <p:cNvGraphicFramePr>
            <a:graphicFrameLocks noGrp="1"/>
          </p:cNvGraphicFramePr>
          <p:nvPr/>
        </p:nvGraphicFramePr>
        <p:xfrm>
          <a:off x="2590800" y="4605338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542" name="Group 70"/>
          <p:cNvGraphicFramePr>
            <a:graphicFrameLocks noGrp="1"/>
          </p:cNvGraphicFramePr>
          <p:nvPr/>
        </p:nvGraphicFramePr>
        <p:xfrm>
          <a:off x="2590800" y="3359150"/>
          <a:ext cx="3276600" cy="9144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43000" y="6059269"/>
            <a:ext cx="666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Break </a:t>
            </a:r>
            <a:r>
              <a:rPr lang="en-US" sz="2000" b="1" i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into stripes!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stripe contains only destination nodes in the corresponding block of </a:t>
            </a:r>
            <a:r>
              <a:rPr lang="en-US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7543800" y="2456792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1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052 0.06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00017 0.0451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713 L 0.00052 0.1319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514 L -0.00052 0.08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5" grpId="1" animBg="1"/>
      <p:bldP spid="105482" grpId="0" animBg="1"/>
      <p:bldP spid="105482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8" name="Group 16"/>
          <p:cNvGraphicFramePr>
            <a:graphicFrameLocks noGrp="1"/>
          </p:cNvGraphicFramePr>
          <p:nvPr/>
        </p:nvGraphicFramePr>
        <p:xfrm>
          <a:off x="2590800" y="1649413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4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Block-Stripe Update Algorithm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90800" y="3389221"/>
            <a:ext cx="32766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381919" y="341807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381919" y="372287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371600" y="4953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371600" y="5257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543800" y="2462212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2667000" y="129540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src</a:t>
            </a: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3429000" y="12954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4495800" y="12954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1066800" y="1905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1066800" y="2193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1066800" y="4937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1066800" y="5241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1518444" y="349427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1295400" y="1543050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new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old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graphicFrame>
        <p:nvGraphicFramePr>
          <p:cNvPr id="105524" name="Group 52"/>
          <p:cNvGraphicFramePr>
            <a:graphicFrameLocks noGrp="1"/>
          </p:cNvGraphicFramePr>
          <p:nvPr/>
        </p:nvGraphicFramePr>
        <p:xfrm>
          <a:off x="2590800" y="4605338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542" name="Group 70"/>
          <p:cNvGraphicFramePr>
            <a:graphicFrameLocks noGrp="1"/>
          </p:cNvGraphicFramePr>
          <p:nvPr/>
        </p:nvGraphicFramePr>
        <p:xfrm>
          <a:off x="2590800" y="3359150"/>
          <a:ext cx="3276600" cy="9144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43000" y="6059269"/>
            <a:ext cx="666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Break </a:t>
            </a:r>
            <a:r>
              <a:rPr lang="en-US" sz="2000" b="1" i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into stripes!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stripe contains only destination nodes in the corresponding block of </a:t>
            </a:r>
            <a:r>
              <a:rPr lang="en-US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7543800" y="2456792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387043" y="194458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387043" y="224938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25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06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088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8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8" name="Group 16"/>
          <p:cNvGraphicFramePr>
            <a:graphicFrameLocks noGrp="1"/>
          </p:cNvGraphicFramePr>
          <p:nvPr/>
        </p:nvGraphicFramePr>
        <p:xfrm>
          <a:off x="2590800" y="1649413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4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Block-Stripe Update Algorithm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90800" y="4629781"/>
            <a:ext cx="3276600" cy="381000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371600" y="4956101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371600" y="5260901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371600" y="3429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371600" y="3733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371600" y="4953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371600" y="5257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543800" y="2462212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7543800" y="27717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7543800" y="30765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543800" y="33813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7543800" y="36861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7543800" y="3990975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2667000" y="129540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src</a:t>
            </a: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3429000" y="12954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degree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4495800" y="12954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destination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1066800" y="1905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1066800" y="2193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1066800" y="3413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1066800" y="3733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1066800" y="4937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1066800" y="5241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7945438" y="2390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0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7945438" y="26797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1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7945438" y="29845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2</a:t>
            </a: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7945438" y="33051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3</a:t>
            </a: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7945438" y="3594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4</a:t>
            </a: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7945438" y="38989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5</a:t>
            </a: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1508125" y="5032301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1295400" y="1543050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new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7505700" y="2085975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ea typeface="ＭＳ Ｐゴシック" pitchFamily="-32" charset="-128"/>
              </a:rPr>
              <a:t>r</a:t>
            </a:r>
            <a:r>
              <a:rPr lang="en-US" sz="2000" baseline="30000">
                <a:solidFill>
                  <a:prstClr val="black"/>
                </a:solidFill>
                <a:ea typeface="ＭＳ Ｐゴシック" pitchFamily="-32" charset="-128"/>
              </a:rPr>
              <a:t>old</a:t>
            </a:r>
            <a:endParaRPr lang="en-US" sz="2000" baseline="30000">
              <a:solidFill>
                <a:prstClr val="black"/>
              </a:solidFill>
              <a:latin typeface="Verdana" pitchFamily="34" charset="0"/>
              <a:ea typeface="ＭＳ Ｐゴシック" pitchFamily="-32" charset="-128"/>
            </a:endParaRPr>
          </a:p>
        </p:txBody>
      </p:sp>
      <p:graphicFrame>
        <p:nvGraphicFramePr>
          <p:cNvPr id="105524" name="Group 52"/>
          <p:cNvGraphicFramePr>
            <a:graphicFrameLocks noGrp="1"/>
          </p:cNvGraphicFramePr>
          <p:nvPr/>
        </p:nvGraphicFramePr>
        <p:xfrm>
          <a:off x="2590800" y="4605338"/>
          <a:ext cx="3276600" cy="13716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542" name="Group 70"/>
          <p:cNvGraphicFramePr>
            <a:graphicFrameLocks noGrp="1"/>
          </p:cNvGraphicFramePr>
          <p:nvPr/>
        </p:nvGraphicFramePr>
        <p:xfrm>
          <a:off x="2590800" y="3359150"/>
          <a:ext cx="3276600" cy="914400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43000" y="6059269"/>
            <a:ext cx="666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Break </a:t>
            </a:r>
            <a:r>
              <a:rPr lang="en-US" sz="2000" b="1" i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into stripes!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stripe contains only destination nodes in the corresponding block of </a:t>
            </a:r>
            <a:r>
              <a:rPr lang="en-US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7543800" y="2456792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371600" y="1923762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371600" y="2228562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64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052 0.06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00017 0.0451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713 L 0.00052 0.1319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514 L -0.00052 0.08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5" grpId="1" animBg="1"/>
      <p:bldP spid="105482" grpId="0" animBg="1"/>
      <p:bldP spid="10548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Block-Stripe Analysis</a:t>
            </a:r>
          </a:p>
        </p:txBody>
      </p:sp>
      <p:sp>
        <p:nvSpPr>
          <p:cNvPr id="1075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Break </a:t>
            </a:r>
            <a:r>
              <a:rPr lang="en-US" b="1" i="1" dirty="0">
                <a:solidFill>
                  <a:srgbClr val="D60093"/>
                </a:solidFill>
              </a:rPr>
              <a:t>M</a:t>
            </a:r>
            <a:r>
              <a:rPr lang="en-US" dirty="0">
                <a:solidFill>
                  <a:srgbClr val="D60093"/>
                </a:solidFill>
              </a:rPr>
              <a:t> into stripes</a:t>
            </a:r>
          </a:p>
          <a:p>
            <a:pPr lvl="1"/>
            <a:r>
              <a:rPr lang="en-US" dirty="0"/>
              <a:t>Each stripe contains only destination nodes </a:t>
            </a:r>
            <a:br>
              <a:rPr lang="en-US" dirty="0"/>
            </a:br>
            <a:r>
              <a:rPr lang="en-US" dirty="0"/>
              <a:t>in the corresponding block of </a:t>
            </a:r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endParaRPr lang="en-US" dirty="0"/>
          </a:p>
          <a:p>
            <a:r>
              <a:rPr lang="en-US" dirty="0"/>
              <a:t>Some additional overhead per stripe</a:t>
            </a:r>
          </a:p>
          <a:p>
            <a:pPr lvl="1"/>
            <a:r>
              <a:rPr lang="en-US" dirty="0"/>
              <a:t>But it is usually worth it</a:t>
            </a:r>
          </a:p>
          <a:p>
            <a:r>
              <a:rPr lang="en-US" b="1" dirty="0">
                <a:solidFill>
                  <a:srgbClr val="008000"/>
                </a:solidFill>
              </a:rPr>
              <a:t>Cost per iteration of Power method: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=|</a:t>
            </a:r>
            <a:r>
              <a:rPr lang="en-US" b="1" i="1" dirty="0">
                <a:solidFill>
                  <a:srgbClr val="008000"/>
                </a:solidFill>
              </a:rPr>
              <a:t>M</a:t>
            </a:r>
            <a:r>
              <a:rPr lang="en-US" b="1" dirty="0">
                <a:solidFill>
                  <a:srgbClr val="008000"/>
                </a:solidFill>
              </a:rPr>
              <a:t>|(1+</a:t>
            </a:r>
            <a:r>
              <a:rPr lang="en-US" b="1" dirty="0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b="1" dirty="0">
                <a:solidFill>
                  <a:srgbClr val="008000"/>
                </a:solidFill>
              </a:rPr>
              <a:t>) + (</a:t>
            </a:r>
            <a:r>
              <a:rPr lang="en-US" b="1" i="1" dirty="0">
                <a:solidFill>
                  <a:srgbClr val="008000"/>
                </a:solidFill>
              </a:rPr>
              <a:t>k</a:t>
            </a:r>
            <a:r>
              <a:rPr lang="en-US" b="1" dirty="0">
                <a:solidFill>
                  <a:srgbClr val="008000"/>
                </a:solidFill>
              </a:rPr>
              <a:t>+1)|</a:t>
            </a:r>
            <a:r>
              <a:rPr lang="en-US" b="1" i="1" dirty="0">
                <a:solidFill>
                  <a:srgbClr val="008000"/>
                </a:solidFill>
              </a:rPr>
              <a:t>r</a:t>
            </a:r>
            <a:r>
              <a:rPr lang="en-US" b="1" dirty="0">
                <a:solidFill>
                  <a:srgbClr val="008000"/>
                </a:solidFill>
              </a:rPr>
              <a:t>|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461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Broad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</a:rPr>
              <a:t>How to organize the Web?</a:t>
            </a:r>
            <a:endParaRPr lang="en-US" b="1" dirty="0">
              <a:solidFill>
                <a:srgbClr val="CC0066"/>
              </a:solidFill>
            </a:endParaRPr>
          </a:p>
          <a:p>
            <a:r>
              <a:rPr lang="en-US" b="1" dirty="0"/>
              <a:t>First try:</a:t>
            </a:r>
            <a:r>
              <a:rPr lang="en-US" dirty="0"/>
              <a:t> Human curated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Web directories</a:t>
            </a:r>
          </a:p>
          <a:p>
            <a:pPr lvl="1"/>
            <a:r>
              <a:rPr lang="en-US" dirty="0"/>
              <a:t>Yahoo, DMOZ, </a:t>
            </a:r>
            <a:r>
              <a:rPr lang="en-US" dirty="0" err="1"/>
              <a:t>LookSmart</a:t>
            </a:r>
            <a:endParaRPr lang="en-US" dirty="0"/>
          </a:p>
          <a:p>
            <a:r>
              <a:rPr lang="en-US" b="1" dirty="0"/>
              <a:t>Second try: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Web Search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Information Retrieval </a:t>
            </a:r>
            <a:r>
              <a:rPr lang="en-US" dirty="0"/>
              <a:t>investigates: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Find relevant docs in a small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and trusted set</a:t>
            </a:r>
          </a:p>
          <a:p>
            <a:pPr lvl="2"/>
            <a:r>
              <a:rPr lang="en-US" dirty="0"/>
              <a:t>Newspaper articles, Patents, etc.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But:</a:t>
            </a:r>
            <a:r>
              <a:rPr lang="en-US" dirty="0"/>
              <a:t> Web is </a:t>
            </a:r>
            <a:r>
              <a:rPr lang="en-US" b="1" dirty="0"/>
              <a:t>huge</a:t>
            </a:r>
            <a:r>
              <a:rPr lang="en-US" dirty="0"/>
              <a:t>, full of untrusted documents, random things, web spam, etc.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9825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Page Rank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Measures generic popularity of a page</a:t>
            </a:r>
          </a:p>
          <a:p>
            <a:pPr lvl="1"/>
            <a:r>
              <a:rPr lang="en-US" dirty="0"/>
              <a:t>Biased against topic-specific authorities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/>
              <a:t> Topic-Specific PageRank (</a:t>
            </a:r>
            <a:r>
              <a:rPr lang="en-US" b="1" dirty="0"/>
              <a:t>next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Susceptible to Link spam</a:t>
            </a:r>
          </a:p>
          <a:p>
            <a:pPr lvl="1"/>
            <a:r>
              <a:rPr lang="en-US" dirty="0"/>
              <a:t>Artificial link topographies created in order to boost page rank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/>
              <a:t>TrustRank</a:t>
            </a: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Uses a single measure of importance</a:t>
            </a:r>
          </a:p>
          <a:p>
            <a:pPr lvl="1"/>
            <a:r>
              <a:rPr lang="en-US" dirty="0"/>
              <a:t>Other models of importance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>
                <a:solidFill>
                  <a:srgbClr val="008000"/>
                </a:solidFill>
              </a:rPr>
              <a:t>Solution: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Hubs-and-Authorities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14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2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2 challenges of web search:</a:t>
            </a:r>
          </a:p>
          <a:p>
            <a:r>
              <a:rPr lang="en-US" b="1" dirty="0">
                <a:solidFill>
                  <a:srgbClr val="D60093"/>
                </a:solidFill>
              </a:rPr>
              <a:t>(1) Web contains many sources of information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Who to “trust”?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other!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(2) What is the “best” answer to query “newspaper”?</a:t>
            </a:r>
          </a:p>
          <a:p>
            <a:pPr lvl="1"/>
            <a:r>
              <a:rPr lang="en-US" dirty="0"/>
              <a:t>No single right answer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newspapers might all be pointing to many newspapers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33473</TotalTime>
  <Words>5351</Words>
  <Application>Microsoft Office PowerPoint</Application>
  <PresentationFormat>On-screen Show (4:3)</PresentationFormat>
  <Paragraphs>1397</Paragraphs>
  <Slides>80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7" baseType="lpstr">
      <vt:lpstr>ＭＳ Ｐゴシック</vt:lpstr>
      <vt:lpstr>Arial</vt:lpstr>
      <vt:lpstr>Calibri</vt:lpstr>
      <vt:lpstr>Cambria Math</vt:lpstr>
      <vt:lpstr>cmsy10</vt:lpstr>
      <vt:lpstr>Corbel</vt:lpstr>
      <vt:lpstr>Helvetica</vt:lpstr>
      <vt:lpstr>Monotype Sorts</vt:lpstr>
      <vt:lpstr>Symbol</vt:lpstr>
      <vt:lpstr>Times New Roman</vt:lpstr>
      <vt:lpstr>Tw Cen MT</vt:lpstr>
      <vt:lpstr>Verdana</vt:lpstr>
      <vt:lpstr>Wingdings</vt:lpstr>
      <vt:lpstr>Wingdings 2</vt:lpstr>
      <vt:lpstr>Module</vt:lpstr>
      <vt:lpstr>TC103524819990</vt:lpstr>
      <vt:lpstr>Equation</vt:lpstr>
      <vt:lpstr>Lecture 1: PageRank Formulation</vt:lpstr>
      <vt:lpstr>Lecture Overview</vt:lpstr>
      <vt:lpstr>Graph Data: Social Networks</vt:lpstr>
      <vt:lpstr>Graph Data: Media Networks</vt:lpstr>
      <vt:lpstr>Graph Data: Information Nets</vt:lpstr>
      <vt:lpstr>Graph Data: Communication Nets</vt:lpstr>
      <vt:lpstr>Web as a Directed Graph</vt:lpstr>
      <vt:lpstr>Broad Question</vt:lpstr>
      <vt:lpstr>Web Search: 2 Challenges</vt:lpstr>
      <vt:lpstr>Early Search Engines</vt:lpstr>
      <vt:lpstr>Fooling Early Search Engines</vt:lpstr>
      <vt:lpstr>Google’s Innovations</vt:lpstr>
      <vt:lpstr>Ranking Nodes on the Graph</vt:lpstr>
      <vt:lpstr>Link Analysis Algorithms</vt:lpstr>
      <vt:lpstr>PageRank:  The “Flow” Formulation</vt:lpstr>
      <vt:lpstr>Links as Votes</vt:lpstr>
      <vt:lpstr>Example: PageRank Scores</vt:lpstr>
      <vt:lpstr>Simple Recursive Formulation</vt:lpstr>
      <vt:lpstr>PageRank: The “Flow” Model</vt:lpstr>
      <vt:lpstr>Solving the Flow Equations</vt:lpstr>
      <vt:lpstr>PageRank:  The Matrix Formulation</vt:lpstr>
      <vt:lpstr>PageRank: Matrix Formulation</vt:lpstr>
      <vt:lpstr>Example: Flow Equations &amp; M</vt:lpstr>
      <vt:lpstr>Example</vt:lpstr>
      <vt:lpstr>Exercise: Matrix Formulation</vt:lpstr>
      <vt:lpstr>Linear Algebra Reminders</vt:lpstr>
      <vt:lpstr>Eigenvector Formulation</vt:lpstr>
      <vt:lpstr>Power Iteration Method</vt:lpstr>
      <vt:lpstr>PageRank: How to solve?</vt:lpstr>
      <vt:lpstr>PageRank: How to solve?</vt:lpstr>
      <vt:lpstr>Power Iteration Convergence</vt:lpstr>
      <vt:lpstr>PageRank:  Random Walk Interpretation</vt:lpstr>
      <vt:lpstr>Random Walk Interpretation of PageRank</vt:lpstr>
      <vt:lpstr>Example: Random Walk</vt:lpstr>
      <vt:lpstr>Example: Random Walk</vt:lpstr>
      <vt:lpstr>Example: Transition Matrix</vt:lpstr>
      <vt:lpstr>Random Walk Interpretation</vt:lpstr>
      <vt:lpstr>The Stationary Distribution</vt:lpstr>
      <vt:lpstr>Existence and Uniqueness</vt:lpstr>
      <vt:lpstr>Summary So Far</vt:lpstr>
      <vt:lpstr>Summary So Far (cont’d)</vt:lpstr>
      <vt:lpstr>Convergence Conditions</vt:lpstr>
      <vt:lpstr>Column Stochastic</vt:lpstr>
      <vt:lpstr>Irreducible</vt:lpstr>
      <vt:lpstr>Aperiodic</vt:lpstr>
      <vt:lpstr>PageRank:  The Google Formulation</vt:lpstr>
      <vt:lpstr>PageRank: Three Questions</vt:lpstr>
      <vt:lpstr>Does this converge?</vt:lpstr>
      <vt:lpstr>Does it converge to what we want?</vt:lpstr>
      <vt:lpstr>PageRank: Problems</vt:lpstr>
      <vt:lpstr>Problem: Spider Traps</vt:lpstr>
      <vt:lpstr>Solution: Teleports!</vt:lpstr>
      <vt:lpstr>Problem: Dead Ends</vt:lpstr>
      <vt:lpstr>Solution: Always Teleport!</vt:lpstr>
      <vt:lpstr>Why Teleports Solve the Problem?</vt:lpstr>
      <vt:lpstr>Solution: Random Teleports</vt:lpstr>
      <vt:lpstr>The Google Matrix</vt:lpstr>
      <vt:lpstr>Random Teleports ( = 0.8)</vt:lpstr>
      <vt:lpstr>Matrix Formulation</vt:lpstr>
      <vt:lpstr>How do we actually compute the PageRank?</vt:lpstr>
      <vt:lpstr>Computing Page Rank</vt:lpstr>
      <vt:lpstr>Matrix Sparseness</vt:lpstr>
      <vt:lpstr>Rearranging the Equation</vt:lpstr>
      <vt:lpstr>Example: Equation with Teleports</vt:lpstr>
      <vt:lpstr>Sparse Matrix Formulation</vt:lpstr>
      <vt:lpstr>PageRank: Without Dead Ends</vt:lpstr>
      <vt:lpstr>PageRank: The Complete Algorithm</vt:lpstr>
      <vt:lpstr>Sparse Matrix Encoding: First Try</vt:lpstr>
      <vt:lpstr>Sparse Matrix Encoding</vt:lpstr>
      <vt:lpstr>Basic Algorithm: Update Step</vt:lpstr>
      <vt:lpstr>Analysis</vt:lpstr>
      <vt:lpstr>Block-based Update Algorithm</vt:lpstr>
      <vt:lpstr>Block-based Update Algorithm</vt:lpstr>
      <vt:lpstr>Block-based Update Algorithm</vt:lpstr>
      <vt:lpstr>Analysis of Block Update</vt:lpstr>
      <vt:lpstr>Block-Stripe Update Algorithm</vt:lpstr>
      <vt:lpstr>Block-Stripe Update Algorithm</vt:lpstr>
      <vt:lpstr>Block-Stripe Update Algorithm</vt:lpstr>
      <vt:lpstr>Block-Stripe Analysis</vt:lpstr>
      <vt:lpstr>Some Problems with Page Rank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 Ozdal</cp:lastModifiedBy>
  <cp:revision>1756</cp:revision>
  <cp:lastPrinted>2012-01-25T16:54:23Z</cp:lastPrinted>
  <dcterms:created xsi:type="dcterms:W3CDTF">2009-06-12T17:14:38Z</dcterms:created>
  <dcterms:modified xsi:type="dcterms:W3CDTF">2018-02-02T12:59:56Z</dcterms:modified>
</cp:coreProperties>
</file>