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</p:sldMasterIdLst>
  <p:notesMasterIdLst>
    <p:notesMasterId r:id="rId61"/>
  </p:notesMasterIdLst>
  <p:handoutMasterIdLst>
    <p:handoutMasterId r:id="rId62"/>
  </p:handoutMasterIdLst>
  <p:sldIdLst>
    <p:sldId id="625" r:id="rId3"/>
    <p:sldId id="581" r:id="rId4"/>
    <p:sldId id="584" r:id="rId5"/>
    <p:sldId id="459" r:id="rId6"/>
    <p:sldId id="507" r:id="rId7"/>
    <p:sldId id="593" r:id="rId8"/>
    <p:sldId id="594" r:id="rId9"/>
    <p:sldId id="595" r:id="rId10"/>
    <p:sldId id="585" r:id="rId11"/>
    <p:sldId id="596" r:id="rId12"/>
    <p:sldId id="597" r:id="rId13"/>
    <p:sldId id="599" r:id="rId14"/>
    <p:sldId id="600" r:id="rId15"/>
    <p:sldId id="601" r:id="rId16"/>
    <p:sldId id="602" r:id="rId17"/>
    <p:sldId id="622" r:id="rId18"/>
    <p:sldId id="544" r:id="rId19"/>
    <p:sldId id="511" r:id="rId20"/>
    <p:sldId id="532" r:id="rId21"/>
    <p:sldId id="533" r:id="rId22"/>
    <p:sldId id="534" r:id="rId23"/>
    <p:sldId id="535" r:id="rId24"/>
    <p:sldId id="536" r:id="rId25"/>
    <p:sldId id="603" r:id="rId26"/>
    <p:sldId id="589" r:id="rId27"/>
    <p:sldId id="540" r:id="rId28"/>
    <p:sldId id="541" r:id="rId29"/>
    <p:sldId id="516" r:id="rId30"/>
    <p:sldId id="517" r:id="rId31"/>
    <p:sldId id="518" r:id="rId32"/>
    <p:sldId id="542" r:id="rId33"/>
    <p:sldId id="543" r:id="rId34"/>
    <p:sldId id="548" r:id="rId35"/>
    <p:sldId id="604" r:id="rId36"/>
    <p:sldId id="626" r:id="rId37"/>
    <p:sldId id="627" r:id="rId38"/>
    <p:sldId id="605" r:id="rId39"/>
    <p:sldId id="523" r:id="rId40"/>
    <p:sldId id="628" r:id="rId41"/>
    <p:sldId id="606" r:id="rId42"/>
    <p:sldId id="607" r:id="rId43"/>
    <p:sldId id="557" r:id="rId44"/>
    <p:sldId id="608" r:id="rId45"/>
    <p:sldId id="609" r:id="rId46"/>
    <p:sldId id="610" r:id="rId47"/>
    <p:sldId id="611" r:id="rId48"/>
    <p:sldId id="612" r:id="rId49"/>
    <p:sldId id="613" r:id="rId50"/>
    <p:sldId id="614" r:id="rId51"/>
    <p:sldId id="629" r:id="rId52"/>
    <p:sldId id="615" r:id="rId53"/>
    <p:sldId id="616" r:id="rId54"/>
    <p:sldId id="617" r:id="rId55"/>
    <p:sldId id="630" r:id="rId56"/>
    <p:sldId id="618" r:id="rId57"/>
    <p:sldId id="478" r:id="rId58"/>
    <p:sldId id="620" r:id="rId59"/>
    <p:sldId id="621" r:id="rId6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8000"/>
    <a:srgbClr val="0000FF"/>
    <a:srgbClr val="D60093"/>
    <a:srgbClr val="33CC33"/>
    <a:srgbClr val="00FF00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90132" autoAdjust="0"/>
  </p:normalViewPr>
  <p:slideViewPr>
    <p:cSldViewPr>
      <p:cViewPr varScale="1">
        <p:scale>
          <a:sx n="64" d="100"/>
          <a:sy n="64" d="100"/>
        </p:scale>
        <p:origin x="57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22170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7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forget to tell the joke "I used to do this when I was young" when talking about point (1) :D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BC174-4AAD-4789-8155-44EBE776B121}" type="slidenum">
              <a:rPr lang="en-US"/>
              <a:pPr/>
              <a:t>2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1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B97CF-CFE2-414C-B9A5-428D37FC7F54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B97CF-CFE2-414C-B9A5-428D37FC7F54}" type="slidenum">
              <a:rPr lang="en-US"/>
              <a:pPr/>
              <a:t>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8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B1B33-3DB5-487A-9A94-EB0FF87D1B81}" type="slidenum">
              <a:rPr lang="en-US"/>
              <a:pPr/>
              <a:t>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4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15090-2406-4EE3-B214-9C83997244EF}" type="slidenum">
              <a:rPr lang="en-US"/>
              <a:pPr/>
              <a:t>7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9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6B95D-3323-4703-8C13-16AE68503BE8}" type="slidenum">
              <a:rPr lang="en-US"/>
              <a:pPr/>
              <a:t>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7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60CBE6-CCA9-4596-89B8-207E9B85B2D0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2A1499-E8DD-4172-A271-B1B0267E9E53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4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E7AE-DD51-4FF4-9FEA-AE59ACA28CEF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724D-03F6-48ED-B23D-3DF4E11415ED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5DCF-0067-405A-ACEC-C8A9B8E21D89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B7437D91-C054-4D62-860A-B6082E2041B8}" type="datetime1">
              <a:rPr lang="en-US" smtClean="0"/>
              <a:t>9/17/2015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753548-80CE-4DE4-A73F-A28A7C997E88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9600" y="152400"/>
            <a:ext cx="792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CS612 </a:t>
            </a: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Algorithms for Electronic Design Automation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752600" y="3124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0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 612 – Lecture 5</a:t>
            </a:r>
          </a:p>
        </p:txBody>
      </p:sp>
    </p:spTree>
    <p:extLst>
      <p:ext uri="{BB962C8B-B14F-4D97-AF65-F5344CB8AC3E}">
        <p14:creationId xmlns:p14="http://schemas.microsoft.com/office/powerpoint/2010/main" val="225377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2362201" y="6400800"/>
            <a:ext cx="5257800" cy="307777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CS 425 – Lecture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9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2879-DC55-4F98-99A2-3E7E689A4264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3FDD-814D-4623-B1A3-77DA50628F86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625C-B8D7-4B5D-BF9E-5BCBA394D29E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5DD2-ECDC-44EC-8593-2D6CEBF30A99}" type="datetime1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34CD-A05C-401C-8942-8EABB6C90ED9}" type="datetime1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CEE4-EB02-4B03-A8DC-82F0631DACAF}" type="datetime1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F5E0-2FB6-4152-AE9F-2A1837CDB6CF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E835C2-A70F-4E48-BFFC-E5994226AABE}" type="datetime1">
              <a:rPr lang="en-US" smtClean="0"/>
              <a:t>9/17/2015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246AAE16-6429-4021-9255-E182F3DD715A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077200" y="6324600"/>
            <a:ext cx="6858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62000" y="62484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64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d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2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60.png"/><Relationship Id="rId4" Type="http://schemas.openxmlformats.org/officeDocument/2006/relationships/image" Target="../media/image1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6248"/>
            <a:ext cx="8077200" cy="14447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Lecture </a:t>
            </a:r>
            <a:r>
              <a:rPr lang="en-US" sz="3600" dirty="0" smtClean="0"/>
              <a:t>2: Extensions </a:t>
            </a:r>
            <a:r>
              <a:rPr lang="en-US" sz="3600" smtClean="0"/>
              <a:t>of PageRank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8077200" cy="1499616"/>
          </a:xfrm>
        </p:spPr>
        <p:txBody>
          <a:bodyPr/>
          <a:lstStyle/>
          <a:p>
            <a:r>
              <a:rPr lang="en-US" dirty="0" smtClean="0"/>
              <a:t>CS425: Algorithms for Web Scale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544" y="5715000"/>
            <a:ext cx="9328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Most of the slides are from the Mining of Massive Datasets book.</a:t>
            </a:r>
          </a:p>
          <a:p>
            <a:r>
              <a:rPr lang="en-US" sz="16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These slides have been modified for CS425. The original slides can be accessed at: </a:t>
            </a:r>
            <a:r>
              <a:rPr lang="en-US" sz="16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/>
              </a:rPr>
              <a:t>www.mmds.org</a:t>
            </a:r>
            <a:r>
              <a:rPr lang="en-US" sz="16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4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Proximity on Graphs</a:t>
            </a:r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79613" y="1676400"/>
          <a:ext cx="51831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0" name="Visio" r:id="rId4" imgW="5183124" imgH="4207764" progId="">
                  <p:embed/>
                </p:oleObj>
              </mc:Choice>
              <mc:Fallback>
                <p:oleObj name="Visio" r:id="rId4" imgW="5183124" imgH="42077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676400"/>
                        <a:ext cx="5183187" cy="420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746125" y="5968425"/>
            <a:ext cx="76286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66"/>
                </a:solidFill>
              </a:rPr>
              <a:t>a.k.a.: </a:t>
            </a:r>
            <a:r>
              <a:rPr lang="en-US" altLang="zh-CN" sz="3200" b="1" dirty="0">
                <a:solidFill>
                  <a:srgbClr val="FF0066"/>
                </a:solidFill>
              </a:rPr>
              <a:t>Relevance, Closeness, ‘Similarity’…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934200" y="11113"/>
            <a:ext cx="2202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[Tong-</a:t>
            </a:r>
            <a:r>
              <a:rPr lang="en-US" dirty="0" err="1" smtClean="0">
                <a:solidFill>
                  <a:schemeClr val="bg1"/>
                </a:solidFill>
                <a:latin typeface="Corbel" pitchFamily="34" charset="0"/>
              </a:rPr>
              <a:t>Faloutsos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‘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06]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95855"/>
      </p:ext>
    </p:extLst>
  </p:cSld>
  <p:clrMapOvr>
    <a:masterClrMapping/>
  </p:clrMapOvr>
  <p:transition advTm="1192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proximity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Shortest path is not good: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No effect of degree-1 nodes (E, F, G)!</a:t>
            </a:r>
          </a:p>
          <a:p>
            <a:r>
              <a:rPr lang="en-US" dirty="0" smtClean="0"/>
              <a:t>Multi-faceted relationships</a:t>
            </a:r>
          </a:p>
          <a:p>
            <a:endParaRPr lang="en-US" altLang="zh-CN" dirty="0" smtClean="0"/>
          </a:p>
          <a:p>
            <a:endParaRPr lang="en-US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40510"/>
            <a:ext cx="3657600" cy="273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552" y="2140510"/>
            <a:ext cx="328964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9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/>
              <a:t>What is good notion of proximity?</a:t>
            </a:r>
            <a:endParaRPr lang="en-US" dirty="0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3213" y="1735137"/>
          <a:ext cx="51831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4" name="Visio" r:id="rId5" imgW="5183124" imgH="4207764" progId="">
                  <p:embed/>
                </p:oleObj>
              </mc:Choice>
              <mc:Fallback>
                <p:oleObj name="Visio" r:id="rId5" imgW="5183124" imgH="42077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735137"/>
                        <a:ext cx="5183187" cy="420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62600" y="3352800"/>
            <a:ext cx="3581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zh-CN" sz="2400" b="1" dirty="0">
                <a:solidFill>
                  <a:srgbClr val="0000FF"/>
                </a:solidFill>
              </a:rPr>
              <a:t> Multiple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connections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zh-CN" sz="2400" b="1" dirty="0">
                <a:solidFill>
                  <a:srgbClr val="0000FF"/>
                </a:solidFill>
              </a:rPr>
              <a:t>  Quality of connection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altLang="zh-CN" sz="2400" b="1" dirty="0" smtClean="0">
                <a:solidFill>
                  <a:srgbClr val="0000FF"/>
                </a:solidFill>
              </a:rPr>
              <a:t> Direct </a:t>
            </a:r>
            <a:r>
              <a:rPr lang="en-US" altLang="zh-CN" sz="2400" b="1" dirty="0">
                <a:solidFill>
                  <a:srgbClr val="0000FF"/>
                </a:solidFill>
              </a:rPr>
              <a:t>&amp;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Indirect connections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altLang="zh-CN" sz="2400" b="1" dirty="0" smtClean="0">
                <a:solidFill>
                  <a:srgbClr val="0000FF"/>
                </a:solidFill>
              </a:rPr>
              <a:t> Length</a:t>
            </a:r>
            <a:r>
              <a:rPr lang="en-US" altLang="zh-CN" sz="2400" b="1" dirty="0">
                <a:solidFill>
                  <a:srgbClr val="0000FF"/>
                </a:solidFill>
              </a:rPr>
              <a:t>, Degree, Weight…</a:t>
            </a:r>
            <a:endParaRPr lang="en-US" sz="2400" b="1" dirty="0">
              <a:solidFill>
                <a:srgbClr val="0000FF"/>
              </a:solidFill>
              <a:ea typeface="宋体" pitchFamily="27" charset="-122"/>
            </a:endParaRPr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1066800" y="2870200"/>
            <a:ext cx="3886200" cy="622300"/>
          </a:xfrm>
          <a:custGeom>
            <a:avLst/>
            <a:gdLst>
              <a:gd name="T0" fmla="*/ 0 w 2448"/>
              <a:gd name="T1" fmla="*/ 2147483647 h 392"/>
              <a:gd name="T2" fmla="*/ 2147483647 w 2448"/>
              <a:gd name="T3" fmla="*/ 2147483647 h 392"/>
              <a:gd name="T4" fmla="*/ 2147483647 w 2448"/>
              <a:gd name="T5" fmla="*/ 2147483647 h 392"/>
              <a:gd name="T6" fmla="*/ 2147483647 w 2448"/>
              <a:gd name="T7" fmla="*/ 2147483647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392"/>
              <a:gd name="T14" fmla="*/ 2448 w 244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392">
                <a:moveTo>
                  <a:pt x="0" y="256"/>
                </a:moveTo>
                <a:cubicBezTo>
                  <a:pt x="112" y="324"/>
                  <a:pt x="224" y="392"/>
                  <a:pt x="480" y="352"/>
                </a:cubicBezTo>
                <a:cubicBezTo>
                  <a:pt x="736" y="312"/>
                  <a:pt x="1208" y="32"/>
                  <a:pt x="1536" y="16"/>
                </a:cubicBezTo>
                <a:cubicBezTo>
                  <a:pt x="1864" y="0"/>
                  <a:pt x="2156" y="128"/>
                  <a:pt x="2448" y="2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990600" y="1879600"/>
            <a:ext cx="3962400" cy="1092200"/>
          </a:xfrm>
          <a:custGeom>
            <a:avLst/>
            <a:gdLst>
              <a:gd name="T0" fmla="*/ 0 w 2496"/>
              <a:gd name="T1" fmla="*/ 2147483647 h 688"/>
              <a:gd name="T2" fmla="*/ 2147483647 w 2496"/>
              <a:gd name="T3" fmla="*/ 2147483647 h 688"/>
              <a:gd name="T4" fmla="*/ 2147483647 w 2496"/>
              <a:gd name="T5" fmla="*/ 2147483647 h 688"/>
              <a:gd name="T6" fmla="*/ 2147483647 w 2496"/>
              <a:gd name="T7" fmla="*/ 2147483647 h 688"/>
              <a:gd name="T8" fmla="*/ 2147483647 w 2496"/>
              <a:gd name="T9" fmla="*/ 2147483647 h 6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688"/>
              <a:gd name="T17" fmla="*/ 2496 w 2496"/>
              <a:gd name="T18" fmla="*/ 688 h 6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688">
                <a:moveTo>
                  <a:pt x="0" y="688"/>
                </a:moveTo>
                <a:cubicBezTo>
                  <a:pt x="176" y="436"/>
                  <a:pt x="352" y="184"/>
                  <a:pt x="576" y="112"/>
                </a:cubicBezTo>
                <a:cubicBezTo>
                  <a:pt x="800" y="40"/>
                  <a:pt x="1160" y="264"/>
                  <a:pt x="1344" y="256"/>
                </a:cubicBezTo>
                <a:cubicBezTo>
                  <a:pt x="1528" y="248"/>
                  <a:pt x="1488" y="0"/>
                  <a:pt x="1680" y="64"/>
                </a:cubicBezTo>
                <a:cubicBezTo>
                  <a:pt x="1872" y="128"/>
                  <a:pt x="2360" y="544"/>
                  <a:pt x="2496" y="64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914400" y="3581400"/>
            <a:ext cx="3886200" cy="723900"/>
          </a:xfrm>
          <a:custGeom>
            <a:avLst/>
            <a:gdLst>
              <a:gd name="T0" fmla="*/ 0 w 2448"/>
              <a:gd name="T1" fmla="*/ 0 h 456"/>
              <a:gd name="T2" fmla="*/ 2147483647 w 2448"/>
              <a:gd name="T3" fmla="*/ 2147483647 h 456"/>
              <a:gd name="T4" fmla="*/ 2147483647 w 2448"/>
              <a:gd name="T5" fmla="*/ 2147483647 h 456"/>
              <a:gd name="T6" fmla="*/ 2147483647 w 2448"/>
              <a:gd name="T7" fmla="*/ 2147483647 h 456"/>
              <a:gd name="T8" fmla="*/ 2147483647 w 2448"/>
              <a:gd name="T9" fmla="*/ 0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456"/>
              <a:gd name="T17" fmla="*/ 2448 w 2448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456">
                <a:moveTo>
                  <a:pt x="0" y="0"/>
                </a:moveTo>
                <a:cubicBezTo>
                  <a:pt x="168" y="132"/>
                  <a:pt x="336" y="264"/>
                  <a:pt x="528" y="336"/>
                </a:cubicBezTo>
                <a:cubicBezTo>
                  <a:pt x="720" y="408"/>
                  <a:pt x="960" y="424"/>
                  <a:pt x="1152" y="432"/>
                </a:cubicBezTo>
                <a:cubicBezTo>
                  <a:pt x="1344" y="440"/>
                  <a:pt x="1464" y="456"/>
                  <a:pt x="1680" y="384"/>
                </a:cubicBezTo>
                <a:cubicBezTo>
                  <a:pt x="1896" y="312"/>
                  <a:pt x="2172" y="156"/>
                  <a:pt x="244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1066800" y="2882900"/>
            <a:ext cx="3505200" cy="469900"/>
          </a:xfrm>
          <a:custGeom>
            <a:avLst/>
            <a:gdLst>
              <a:gd name="T0" fmla="*/ 0 w 2448"/>
              <a:gd name="T1" fmla="*/ 2147483647 h 392"/>
              <a:gd name="T2" fmla="*/ 2147483647 w 2448"/>
              <a:gd name="T3" fmla="*/ 2147483647 h 392"/>
              <a:gd name="T4" fmla="*/ 2147483647 w 2448"/>
              <a:gd name="T5" fmla="*/ 2147483647 h 392"/>
              <a:gd name="T6" fmla="*/ 2147483647 w 2448"/>
              <a:gd name="T7" fmla="*/ 2147483647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392"/>
              <a:gd name="T14" fmla="*/ 2448 w 244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392">
                <a:moveTo>
                  <a:pt x="0" y="256"/>
                </a:moveTo>
                <a:cubicBezTo>
                  <a:pt x="112" y="324"/>
                  <a:pt x="224" y="392"/>
                  <a:pt x="480" y="352"/>
                </a:cubicBezTo>
                <a:cubicBezTo>
                  <a:pt x="736" y="312"/>
                  <a:pt x="1208" y="32"/>
                  <a:pt x="1536" y="16"/>
                </a:cubicBezTo>
                <a:cubicBezTo>
                  <a:pt x="1864" y="0"/>
                  <a:pt x="2156" y="128"/>
                  <a:pt x="2448" y="256"/>
                </a:cubicBezTo>
              </a:path>
            </a:pathLst>
          </a:custGeom>
          <a:noFill/>
          <a:ln w="190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762000" y="4495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276600" y="42672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</a:rPr>
              <a:t>…</a:t>
            </a:r>
            <a:endParaRPr lang="en-US" sz="3200" b="1">
              <a:solidFill>
                <a:srgbClr val="FF3300"/>
              </a:solidFill>
            </a:endParaRPr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914400" y="3581400"/>
            <a:ext cx="3886200" cy="1828800"/>
          </a:xfrm>
          <a:custGeom>
            <a:avLst/>
            <a:gdLst>
              <a:gd name="T0" fmla="*/ 0 w 2448"/>
              <a:gd name="T1" fmla="*/ 0 h 1152"/>
              <a:gd name="T2" fmla="*/ 2147483647 w 2448"/>
              <a:gd name="T3" fmla="*/ 2147483647 h 1152"/>
              <a:gd name="T4" fmla="*/ 2147483647 w 2448"/>
              <a:gd name="T5" fmla="*/ 2147483647 h 1152"/>
              <a:gd name="T6" fmla="*/ 2147483647 w 2448"/>
              <a:gd name="T7" fmla="*/ 2147483647 h 1152"/>
              <a:gd name="T8" fmla="*/ 2147483647 w 2448"/>
              <a:gd name="T9" fmla="*/ 2147483647 h 1152"/>
              <a:gd name="T10" fmla="*/ 2147483647 w 2448"/>
              <a:gd name="T11" fmla="*/ 2147483647 h 1152"/>
              <a:gd name="T12" fmla="*/ 2147483647 w 2448"/>
              <a:gd name="T13" fmla="*/ 2147483647 h 1152"/>
              <a:gd name="T14" fmla="*/ 2147483647 w 2448"/>
              <a:gd name="T15" fmla="*/ 2147483647 h 1152"/>
              <a:gd name="T16" fmla="*/ 2147483647 w 2448"/>
              <a:gd name="T17" fmla="*/ 2147483647 h 1152"/>
              <a:gd name="T18" fmla="*/ 2147483647 w 2448"/>
              <a:gd name="T19" fmla="*/ 2147483647 h 1152"/>
              <a:gd name="T20" fmla="*/ 2147483647 w 2448"/>
              <a:gd name="T21" fmla="*/ 2147483647 h 1152"/>
              <a:gd name="T22" fmla="*/ 2147483647 w 2448"/>
              <a:gd name="T23" fmla="*/ 2147483647 h 1152"/>
              <a:gd name="T24" fmla="*/ 2147483647 w 2448"/>
              <a:gd name="T25" fmla="*/ 2147483647 h 1152"/>
              <a:gd name="T26" fmla="*/ 2147483647 w 2448"/>
              <a:gd name="T27" fmla="*/ 0 h 1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48"/>
              <a:gd name="T43" fmla="*/ 0 h 1152"/>
              <a:gd name="T44" fmla="*/ 2448 w 2448"/>
              <a:gd name="T45" fmla="*/ 1152 h 11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48" h="1152">
                <a:moveTo>
                  <a:pt x="0" y="0"/>
                </a:moveTo>
                <a:cubicBezTo>
                  <a:pt x="60" y="152"/>
                  <a:pt x="120" y="304"/>
                  <a:pt x="240" y="384"/>
                </a:cubicBezTo>
                <a:cubicBezTo>
                  <a:pt x="360" y="464"/>
                  <a:pt x="600" y="464"/>
                  <a:pt x="720" y="480"/>
                </a:cubicBezTo>
                <a:cubicBezTo>
                  <a:pt x="840" y="496"/>
                  <a:pt x="896" y="480"/>
                  <a:pt x="960" y="480"/>
                </a:cubicBezTo>
                <a:cubicBezTo>
                  <a:pt x="1024" y="480"/>
                  <a:pt x="1080" y="456"/>
                  <a:pt x="1104" y="480"/>
                </a:cubicBezTo>
                <a:cubicBezTo>
                  <a:pt x="1128" y="504"/>
                  <a:pt x="1160" y="568"/>
                  <a:pt x="1104" y="624"/>
                </a:cubicBezTo>
                <a:cubicBezTo>
                  <a:pt x="1048" y="680"/>
                  <a:pt x="872" y="760"/>
                  <a:pt x="768" y="816"/>
                </a:cubicBezTo>
                <a:cubicBezTo>
                  <a:pt x="664" y="872"/>
                  <a:pt x="512" y="904"/>
                  <a:pt x="480" y="960"/>
                </a:cubicBezTo>
                <a:cubicBezTo>
                  <a:pt x="448" y="1016"/>
                  <a:pt x="504" y="1152"/>
                  <a:pt x="576" y="1152"/>
                </a:cubicBezTo>
                <a:cubicBezTo>
                  <a:pt x="648" y="1152"/>
                  <a:pt x="808" y="1040"/>
                  <a:pt x="912" y="960"/>
                </a:cubicBezTo>
                <a:cubicBezTo>
                  <a:pt x="1016" y="880"/>
                  <a:pt x="1136" y="736"/>
                  <a:pt x="1200" y="672"/>
                </a:cubicBezTo>
                <a:cubicBezTo>
                  <a:pt x="1264" y="608"/>
                  <a:pt x="1192" y="608"/>
                  <a:pt x="1296" y="576"/>
                </a:cubicBezTo>
                <a:cubicBezTo>
                  <a:pt x="1400" y="544"/>
                  <a:pt x="1632" y="576"/>
                  <a:pt x="1824" y="480"/>
                </a:cubicBezTo>
                <a:cubicBezTo>
                  <a:pt x="2016" y="384"/>
                  <a:pt x="2232" y="192"/>
                  <a:pt x="244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42963" y="3505200"/>
            <a:ext cx="3987800" cy="1914525"/>
          </a:xfrm>
          <a:custGeom>
            <a:avLst/>
            <a:gdLst>
              <a:gd name="connsiteX0" fmla="*/ 71120 w 3987800"/>
              <a:gd name="connsiteY0" fmla="*/ 58420 h 1915160"/>
              <a:gd name="connsiteX1" fmla="*/ 71120 w 3987800"/>
              <a:gd name="connsiteY1" fmla="*/ 119380 h 1915160"/>
              <a:gd name="connsiteX2" fmla="*/ 497840 w 3987800"/>
              <a:gd name="connsiteY2" fmla="*/ 774700 h 1915160"/>
              <a:gd name="connsiteX3" fmla="*/ 1762760 w 3987800"/>
              <a:gd name="connsiteY3" fmla="*/ 789940 h 1915160"/>
              <a:gd name="connsiteX4" fmla="*/ 1762760 w 3987800"/>
              <a:gd name="connsiteY4" fmla="*/ 1125220 h 1915160"/>
              <a:gd name="connsiteX5" fmla="*/ 909320 w 3987800"/>
              <a:gd name="connsiteY5" fmla="*/ 1536700 h 1915160"/>
              <a:gd name="connsiteX6" fmla="*/ 924560 w 3987800"/>
              <a:gd name="connsiteY6" fmla="*/ 1841500 h 1915160"/>
              <a:gd name="connsiteX7" fmla="*/ 1076960 w 3987800"/>
              <a:gd name="connsiteY7" fmla="*/ 1871980 h 1915160"/>
              <a:gd name="connsiteX8" fmla="*/ 1503680 w 3987800"/>
              <a:gd name="connsiteY8" fmla="*/ 1582420 h 1915160"/>
              <a:gd name="connsiteX9" fmla="*/ 2067560 w 3987800"/>
              <a:gd name="connsiteY9" fmla="*/ 988060 h 1915160"/>
              <a:gd name="connsiteX10" fmla="*/ 2463800 w 3987800"/>
              <a:gd name="connsiteY10" fmla="*/ 942340 h 1915160"/>
              <a:gd name="connsiteX11" fmla="*/ 2829560 w 3987800"/>
              <a:gd name="connsiteY11" fmla="*/ 881380 h 1915160"/>
              <a:gd name="connsiteX12" fmla="*/ 3103880 w 3987800"/>
              <a:gd name="connsiteY12" fmla="*/ 744220 h 1915160"/>
              <a:gd name="connsiteX13" fmla="*/ 3302000 w 3987800"/>
              <a:gd name="connsiteY13" fmla="*/ 607060 h 1915160"/>
              <a:gd name="connsiteX14" fmla="*/ 3591560 w 3987800"/>
              <a:gd name="connsiteY14" fmla="*/ 363220 h 1915160"/>
              <a:gd name="connsiteX15" fmla="*/ 3835400 w 3987800"/>
              <a:gd name="connsiteY15" fmla="*/ 134620 h 1915160"/>
              <a:gd name="connsiteX16" fmla="*/ 3987800 w 3987800"/>
              <a:gd name="connsiteY16" fmla="*/ 12700 h 191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7800" h="1915160">
                <a:moveTo>
                  <a:pt x="71120" y="58420"/>
                </a:moveTo>
                <a:cubicBezTo>
                  <a:pt x="35560" y="29210"/>
                  <a:pt x="0" y="0"/>
                  <a:pt x="71120" y="119380"/>
                </a:cubicBezTo>
                <a:cubicBezTo>
                  <a:pt x="142240" y="238760"/>
                  <a:pt x="215900" y="662940"/>
                  <a:pt x="497840" y="774700"/>
                </a:cubicBezTo>
                <a:cubicBezTo>
                  <a:pt x="779780" y="886460"/>
                  <a:pt x="1551940" y="731520"/>
                  <a:pt x="1762760" y="789940"/>
                </a:cubicBezTo>
                <a:cubicBezTo>
                  <a:pt x="1973580" y="848360"/>
                  <a:pt x="1905000" y="1000760"/>
                  <a:pt x="1762760" y="1125220"/>
                </a:cubicBezTo>
                <a:cubicBezTo>
                  <a:pt x="1620520" y="1249680"/>
                  <a:pt x="1049020" y="1417320"/>
                  <a:pt x="909320" y="1536700"/>
                </a:cubicBezTo>
                <a:cubicBezTo>
                  <a:pt x="769620" y="1656080"/>
                  <a:pt x="896620" y="1785620"/>
                  <a:pt x="924560" y="1841500"/>
                </a:cubicBezTo>
                <a:cubicBezTo>
                  <a:pt x="952500" y="1897380"/>
                  <a:pt x="980440" y="1915160"/>
                  <a:pt x="1076960" y="1871980"/>
                </a:cubicBezTo>
                <a:cubicBezTo>
                  <a:pt x="1173480" y="1828800"/>
                  <a:pt x="1338580" y="1729740"/>
                  <a:pt x="1503680" y="1582420"/>
                </a:cubicBezTo>
                <a:cubicBezTo>
                  <a:pt x="1668780" y="1435100"/>
                  <a:pt x="1907540" y="1094740"/>
                  <a:pt x="2067560" y="988060"/>
                </a:cubicBezTo>
                <a:cubicBezTo>
                  <a:pt x="2227580" y="881380"/>
                  <a:pt x="2336800" y="960120"/>
                  <a:pt x="2463800" y="942340"/>
                </a:cubicBezTo>
                <a:cubicBezTo>
                  <a:pt x="2590800" y="924560"/>
                  <a:pt x="2722880" y="914400"/>
                  <a:pt x="2829560" y="881380"/>
                </a:cubicBezTo>
                <a:cubicBezTo>
                  <a:pt x="2936240" y="848360"/>
                  <a:pt x="3025140" y="789940"/>
                  <a:pt x="3103880" y="744220"/>
                </a:cubicBezTo>
                <a:cubicBezTo>
                  <a:pt x="3182620" y="698500"/>
                  <a:pt x="3220720" y="670560"/>
                  <a:pt x="3302000" y="607060"/>
                </a:cubicBezTo>
                <a:cubicBezTo>
                  <a:pt x="3383280" y="543560"/>
                  <a:pt x="3502660" y="441960"/>
                  <a:pt x="3591560" y="363220"/>
                </a:cubicBezTo>
                <a:cubicBezTo>
                  <a:pt x="3680460" y="284480"/>
                  <a:pt x="3769360" y="193040"/>
                  <a:pt x="3835400" y="134620"/>
                </a:cubicBezTo>
                <a:cubicBezTo>
                  <a:pt x="3901440" y="76200"/>
                  <a:pt x="3944620" y="44450"/>
                  <a:pt x="3987800" y="127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934200" y="11113"/>
            <a:ext cx="2202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[Tong-</a:t>
            </a:r>
            <a:r>
              <a:rPr lang="en-US" dirty="0" err="1" smtClean="0">
                <a:solidFill>
                  <a:schemeClr val="bg1"/>
                </a:solidFill>
                <a:latin typeface="Corbel" pitchFamily="34" charset="0"/>
              </a:rPr>
              <a:t>Faloutsos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</a:rPr>
              <a:t>‘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</a:rPr>
              <a:t>06]</a:t>
            </a:r>
            <a:endParaRPr lang="en-US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66998290"/>
      </p:ext>
    </p:extLst>
  </p:cSld>
  <p:clrMapOvr>
    <a:masterClrMapping/>
  </p:clrMapOvr>
  <p:transition advTm="27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  <p:bldP spid="7177" grpId="0" animBg="1"/>
      <p:bldP spid="7179" grpId="0"/>
      <p:bldP spid="7183" grpId="0" animBg="1"/>
      <p:bldP spid="7183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SimRank</a:t>
            </a:r>
            <a:r>
              <a:rPr lang="en-US" dirty="0" smtClean="0"/>
              <a:t>: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D60093"/>
                </a:solidFill>
              </a:rPr>
              <a:t>SimRank</a:t>
            </a:r>
            <a:r>
              <a:rPr lang="en-US" b="1" dirty="0" smtClean="0">
                <a:solidFill>
                  <a:srgbClr val="D60093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/>
              <a:t>Random </a:t>
            </a:r>
            <a:r>
              <a:rPr lang="en-US" dirty="0" smtClean="0"/>
              <a:t>walks </a:t>
            </a:r>
            <a:r>
              <a:rPr lang="en-US" dirty="0"/>
              <a:t>from a </a:t>
            </a:r>
            <a:r>
              <a:rPr lang="en-US" b="1" dirty="0" smtClean="0"/>
              <a:t>fixed </a:t>
            </a:r>
            <a:r>
              <a:rPr lang="en-US" b="1" dirty="0" smtClean="0"/>
              <a:t>node</a:t>
            </a:r>
            <a:endParaRPr lang="en-US" dirty="0"/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Topic </a:t>
            </a:r>
            <a:r>
              <a:rPr lang="en-US" b="1" dirty="0" smtClean="0">
                <a:solidFill>
                  <a:srgbClr val="0000FF"/>
                </a:solidFill>
              </a:rPr>
              <a:t>Specific PageRank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from node </a:t>
            </a:r>
            <a:r>
              <a:rPr lang="en-US" b="1" i="1" dirty="0" smtClean="0">
                <a:solidFill>
                  <a:srgbClr val="0000FF"/>
                </a:solidFill>
              </a:rPr>
              <a:t>u</a:t>
            </a:r>
            <a:r>
              <a:rPr lang="en-US" dirty="0" smtClean="0"/>
              <a:t>: </a:t>
            </a:r>
            <a:r>
              <a:rPr lang="en-US" b="1" dirty="0" smtClean="0"/>
              <a:t>teleport set </a:t>
            </a:r>
            <a:r>
              <a:rPr lang="en-US" b="1" i="1" dirty="0" smtClean="0"/>
              <a:t>S</a:t>
            </a:r>
            <a:r>
              <a:rPr lang="en-US" b="1" dirty="0" smtClean="0"/>
              <a:t> = {</a:t>
            </a:r>
            <a:r>
              <a:rPr lang="en-US" b="1" i="1" dirty="0" smtClean="0"/>
              <a:t>u</a:t>
            </a:r>
            <a:r>
              <a:rPr lang="en-US" b="1" dirty="0" smtClean="0"/>
              <a:t>}</a:t>
            </a:r>
          </a:p>
          <a:p>
            <a:endParaRPr lang="en-US" dirty="0" smtClean="0">
              <a:solidFill>
                <a:srgbClr val="D60093"/>
              </a:solidFill>
            </a:endParaRPr>
          </a:p>
          <a:p>
            <a:r>
              <a:rPr lang="en-US" dirty="0" smtClean="0">
                <a:solidFill>
                  <a:srgbClr val="D60093"/>
                </a:solidFill>
              </a:rPr>
              <a:t>Resulting </a:t>
            </a:r>
            <a:r>
              <a:rPr lang="en-US" dirty="0" smtClean="0">
                <a:solidFill>
                  <a:srgbClr val="D60093"/>
                </a:solidFill>
              </a:rPr>
              <a:t>scores measures similarity </a:t>
            </a:r>
            <a:r>
              <a:rPr lang="en-US" dirty="0">
                <a:solidFill>
                  <a:srgbClr val="D60093"/>
                </a:solidFill>
              </a:rPr>
              <a:t>to </a:t>
            </a:r>
            <a:r>
              <a:rPr lang="en-US" dirty="0" smtClean="0">
                <a:solidFill>
                  <a:srgbClr val="D60093"/>
                </a:solidFill>
              </a:rPr>
              <a:t>node </a:t>
            </a:r>
            <a:r>
              <a:rPr lang="en-US" b="1" i="1" dirty="0" smtClean="0">
                <a:solidFill>
                  <a:srgbClr val="D60093"/>
                </a:solidFill>
              </a:rPr>
              <a:t>u</a:t>
            </a:r>
          </a:p>
          <a:p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Problem</a:t>
            </a:r>
            <a:r>
              <a:rPr lang="en-US" b="1" dirty="0">
                <a:solidFill>
                  <a:srgbClr val="008000"/>
                </a:solidFill>
              </a:rPr>
              <a:t>: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endParaRPr lang="en-US" dirty="0" smtClean="0">
              <a:solidFill>
                <a:schemeClr val="accent4"/>
              </a:solidFill>
            </a:endParaRPr>
          </a:p>
          <a:p>
            <a:pPr lvl="1"/>
            <a:r>
              <a:rPr lang="en-US" dirty="0" smtClean="0"/>
              <a:t>Must </a:t>
            </a:r>
            <a:r>
              <a:rPr lang="en-US" dirty="0"/>
              <a:t>be done once for each node </a:t>
            </a:r>
            <a:r>
              <a:rPr lang="en-US" b="1" i="1" dirty="0" smtClean="0"/>
              <a:t>u</a:t>
            </a:r>
          </a:p>
          <a:p>
            <a:pPr lvl="1"/>
            <a:r>
              <a:rPr lang="en-US" dirty="0" smtClean="0"/>
              <a:t>Suitable </a:t>
            </a:r>
            <a:r>
              <a:rPr lang="en-US" dirty="0"/>
              <a:t>for sub-Web-scale applications</a:t>
            </a:r>
          </a:p>
          <a:p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14</a:t>
            </a:fld>
            <a:endParaRPr lang="en-US"/>
          </a:p>
        </p:txBody>
      </p:sp>
      <p:sp>
        <p:nvSpPr>
          <p:cNvPr id="392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SimRank</a:t>
            </a:r>
            <a:r>
              <a:rPr lang="en-US" dirty="0" smtClean="0"/>
              <a:t>: Example</a:t>
            </a:r>
            <a:endParaRPr lang="en-US" dirty="0"/>
          </a:p>
        </p:txBody>
      </p:sp>
      <p:graphicFrame>
        <p:nvGraphicFramePr>
          <p:cNvPr id="392202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308100" y="2200275"/>
          <a:ext cx="30353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9" name="Visio" r:id="rId3" imgW="6046927" imgH="6439510" progId="">
                  <p:embed/>
                </p:oleObj>
              </mc:Choice>
              <mc:Fallback>
                <p:oleObj name="Visio" r:id="rId3" imgW="6046927" imgH="64395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2200275"/>
                        <a:ext cx="3035300" cy="323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203" name="AutoShape 11"/>
          <p:cNvSpPr>
            <a:spLocks noChangeArrowheads="1"/>
          </p:cNvSpPr>
          <p:nvPr/>
        </p:nvSpPr>
        <p:spPr bwMode="auto">
          <a:xfrm>
            <a:off x="304800" y="3352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1487488" y="5476875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6" name="Text Box 14"/>
          <p:cNvSpPr txBox="1">
            <a:spLocks noChangeArrowheads="1"/>
          </p:cNvSpPr>
          <p:nvPr/>
        </p:nvSpPr>
        <p:spPr bwMode="auto">
          <a:xfrm>
            <a:off x="3473450" y="4867275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7" name="Text Box 15"/>
          <p:cNvSpPr txBox="1">
            <a:spLocks noChangeArrowheads="1"/>
          </p:cNvSpPr>
          <p:nvPr/>
        </p:nvSpPr>
        <p:spPr bwMode="auto">
          <a:xfrm>
            <a:off x="1492250" y="1514475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3473450" y="1447800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838200" y="5975350"/>
            <a:ext cx="1596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Conference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3276600" y="5975350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</a:t>
            </a:r>
          </a:p>
        </p:txBody>
      </p:sp>
      <p:sp>
        <p:nvSpPr>
          <p:cNvPr id="392216" name="Text Box 24"/>
          <p:cNvSpPr txBox="1">
            <a:spLocks noChangeArrowheads="1"/>
          </p:cNvSpPr>
          <p:nvPr/>
        </p:nvSpPr>
        <p:spPr bwMode="auto">
          <a:xfrm>
            <a:off x="4843463" y="2209800"/>
            <a:ext cx="41413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Q:</a:t>
            </a:r>
            <a:r>
              <a:rPr lang="en-US" sz="32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is most related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 conference to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ICDM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876800" y="3688140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66"/>
                </a:solidFill>
                <a:latin typeface="Calibri" pitchFamily="34" charset="0"/>
                <a:ea typeface="宋体" pitchFamily="27" charset="-122"/>
              </a:rPr>
              <a:t>A:</a:t>
            </a:r>
            <a:r>
              <a:rPr lang="en-US" altLang="zh-CN" sz="3200" dirty="0">
                <a:solidFill>
                  <a:srgbClr val="FF0066"/>
                </a:solidFill>
                <a:latin typeface="Calibri" pitchFamily="34" charset="0"/>
                <a:ea typeface="宋体" pitchFamily="27" charset="-122"/>
              </a:rPr>
              <a:t> </a:t>
            </a:r>
            <a:r>
              <a:rPr lang="en-US" altLang="zh-CN" sz="3200" b="1" dirty="0" smtClean="0">
                <a:solidFill>
                  <a:srgbClr val="FF0066"/>
                </a:solidFill>
                <a:latin typeface="Calibri" pitchFamily="34" charset="0"/>
                <a:ea typeface="宋体" pitchFamily="27" charset="-122"/>
              </a:rPr>
              <a:t>Topic-Specific PageRank </a:t>
            </a:r>
            <a:r>
              <a:rPr lang="en-US" altLang="zh-CN" sz="3200" dirty="0" smtClean="0">
                <a:solidFill>
                  <a:srgbClr val="FF0066"/>
                </a:solidFill>
                <a:latin typeface="Calibri" pitchFamily="34" charset="0"/>
                <a:ea typeface="宋体" pitchFamily="27" charset="-122"/>
              </a:rPr>
              <a:t>with teleport set </a:t>
            </a:r>
            <a:r>
              <a:rPr lang="en-US" altLang="zh-CN" sz="3200" dirty="0" smtClean="0">
                <a:solidFill>
                  <a:srgbClr val="0000FF"/>
                </a:solidFill>
                <a:latin typeface="Calibri" pitchFamily="34" charset="0"/>
                <a:ea typeface="宋体" pitchFamily="27" charset="-122"/>
              </a:rPr>
              <a:t>S={ICDM}</a:t>
            </a:r>
            <a:endParaRPr lang="en-US" altLang="zh-CN" sz="3200" dirty="0">
              <a:solidFill>
                <a:srgbClr val="0000FF"/>
              </a:solidFill>
              <a:latin typeface="Calibri" pitchFamily="34" charset="0"/>
              <a:ea typeface="宋体" pitchFamily="27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73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6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SimRank</a:t>
            </a:r>
            <a:r>
              <a:rPr lang="en-US" dirty="0"/>
              <a:t>: </a:t>
            </a: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396308" name="Object 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71250"/>
              </p:ext>
            </p:extLst>
          </p:nvPr>
        </p:nvGraphicFramePr>
        <p:xfrm>
          <a:off x="1790700" y="1447800"/>
          <a:ext cx="5562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2" name="Visio" r:id="rId3" imgW="6626352" imgH="5899709" progId="">
                  <p:embed/>
                </p:oleObj>
              </mc:Choice>
              <mc:Fallback>
                <p:oleObj name="Visio" r:id="rId3" imgW="6626352" imgH="58997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447800"/>
                        <a:ext cx="5562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958-F324-419A-93FE-A33AC4EDD9FB}" type="slidenum">
              <a:rPr lang="en-US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“Normal” PageRank:</a:t>
            </a:r>
          </a:p>
          <a:p>
            <a:pPr lvl="1"/>
            <a:r>
              <a:rPr lang="en-US" dirty="0" smtClean="0"/>
              <a:t>Teleports uniformly at random to any node</a:t>
            </a:r>
          </a:p>
          <a:p>
            <a:pPr lvl="1"/>
            <a:r>
              <a:rPr lang="en-US" dirty="0" smtClean="0"/>
              <a:t>All nodes have the same probability </a:t>
            </a:r>
            <a:r>
              <a:rPr lang="en-US" dirty="0"/>
              <a:t>of surfer landing there: </a:t>
            </a:r>
            <a:r>
              <a:rPr lang="en-US" b="1" dirty="0"/>
              <a:t>S =</a:t>
            </a:r>
            <a:r>
              <a:rPr lang="en-US" dirty="0"/>
              <a:t> [0.1, </a:t>
            </a:r>
            <a:r>
              <a:rPr lang="en-US" dirty="0" smtClean="0"/>
              <a:t>0.1, 0.1, 0.1, 0.1, 0.1, 0.1, 0.1, 0.1, 0.1]</a:t>
            </a:r>
            <a:endParaRPr lang="en-US" dirty="0"/>
          </a:p>
          <a:p>
            <a:r>
              <a:rPr lang="en-US" b="1" dirty="0" smtClean="0">
                <a:solidFill>
                  <a:srgbClr val="FF0066"/>
                </a:solidFill>
              </a:rPr>
              <a:t>Topic-Specific PageRank</a:t>
            </a:r>
            <a:r>
              <a:rPr lang="en-US" dirty="0" smtClean="0">
                <a:solidFill>
                  <a:srgbClr val="FF0066"/>
                </a:solidFill>
              </a:rPr>
              <a:t> also known as </a:t>
            </a:r>
            <a:r>
              <a:rPr lang="en-US" b="1" dirty="0" smtClean="0">
                <a:solidFill>
                  <a:srgbClr val="FF0066"/>
                </a:solidFill>
              </a:rPr>
              <a:t>Personalized PageRank:</a:t>
            </a:r>
          </a:p>
          <a:p>
            <a:pPr lvl="1"/>
            <a:r>
              <a:rPr lang="en-US" dirty="0" smtClean="0"/>
              <a:t>Teleports to a topic specific set of pages</a:t>
            </a:r>
          </a:p>
          <a:p>
            <a:pPr lvl="1"/>
            <a:r>
              <a:rPr lang="en-US" dirty="0" smtClean="0"/>
              <a:t>Nodes can have different probabilities of surfer landing there: </a:t>
            </a:r>
            <a:r>
              <a:rPr lang="en-US" b="1" dirty="0" smtClean="0"/>
              <a:t>S =</a:t>
            </a:r>
            <a:r>
              <a:rPr lang="en-US" dirty="0" smtClean="0"/>
              <a:t> [0.1, 0, 0, 0.2, 0, 0, 0.5, 0, 0, 0.2]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Random Walk with Restarts:</a:t>
            </a:r>
            <a:endParaRPr lang="en-US" dirty="0">
              <a:solidFill>
                <a:srgbClr val="FF0066"/>
              </a:solidFill>
            </a:endParaRPr>
          </a:p>
          <a:p>
            <a:pPr lvl="1"/>
            <a:r>
              <a:rPr lang="en-US" dirty="0" smtClean="0"/>
              <a:t>Topic-Specific PageRank where teleport is always to the same node. S=[0, 0, 0, 0, </a:t>
            </a:r>
            <a:r>
              <a:rPr lang="en-US" b="1" dirty="0" smtClean="0"/>
              <a:t>1</a:t>
            </a:r>
            <a:r>
              <a:rPr lang="en-US" dirty="0" smtClean="0"/>
              <a:t>, 0, 0, 0, 0, 0, 0]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TrustRank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Combating the Web Spam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Web Spam</a:t>
            </a:r>
            <a:r>
              <a:rPr lang="en-US" dirty="0"/>
              <a:t>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66FF"/>
                </a:solidFill>
              </a:rPr>
              <a:t>Spamming:</a:t>
            </a:r>
            <a:r>
              <a:rPr lang="en-US" b="1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Any </a:t>
            </a:r>
            <a:r>
              <a:rPr lang="en-US" dirty="0"/>
              <a:t>deliberate action </a:t>
            </a:r>
            <a:r>
              <a:rPr lang="en-US" dirty="0" smtClean="0"/>
              <a:t>to </a:t>
            </a:r>
            <a:r>
              <a:rPr lang="en-US" dirty="0"/>
              <a:t>boost a web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page’s </a:t>
            </a:r>
            <a:r>
              <a:rPr lang="en-US" dirty="0"/>
              <a:t>position in search engine results, </a:t>
            </a:r>
            <a:r>
              <a:rPr lang="en-US" dirty="0" smtClean="0"/>
              <a:t>incommensurate </a:t>
            </a:r>
            <a:r>
              <a:rPr lang="en-US" dirty="0"/>
              <a:t>with page’s real value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Spam: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Web </a:t>
            </a:r>
            <a:r>
              <a:rPr lang="en-US" dirty="0"/>
              <a:t>pages that are the result </a:t>
            </a:r>
            <a:r>
              <a:rPr lang="en-US" dirty="0" smtClean="0"/>
              <a:t>of spamming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</a:t>
            </a:r>
            <a:r>
              <a:rPr lang="en-US" dirty="0"/>
              <a:t>is a very broad </a:t>
            </a:r>
            <a:r>
              <a:rPr lang="en-US" dirty="0" smtClean="0"/>
              <a:t>definition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/>
              <a:t>SEO</a:t>
            </a:r>
            <a:r>
              <a:rPr lang="en-US" dirty="0"/>
              <a:t> industry might disagree!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SEO = search engine </a:t>
            </a:r>
            <a:r>
              <a:rPr lang="en-US" dirty="0" smtClean="0"/>
              <a:t>optimization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Approximately </a:t>
            </a:r>
            <a:r>
              <a:rPr lang="en-US" b="1" dirty="0">
                <a:solidFill>
                  <a:srgbClr val="008000"/>
                </a:solidFill>
              </a:rPr>
              <a:t>10-15% </a:t>
            </a:r>
            <a:r>
              <a:rPr lang="en-US" dirty="0"/>
              <a:t>of web pages are spam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56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Early search engines:</a:t>
            </a:r>
          </a:p>
          <a:p>
            <a:pPr lvl="1"/>
            <a:r>
              <a:rPr lang="en-US" dirty="0" smtClean="0"/>
              <a:t>Crawl the Web</a:t>
            </a:r>
          </a:p>
          <a:p>
            <a:pPr lvl="1"/>
            <a:r>
              <a:rPr lang="en-US" dirty="0" smtClean="0"/>
              <a:t>Index pages by the words they contained</a:t>
            </a:r>
          </a:p>
          <a:p>
            <a:pPr lvl="1"/>
            <a:r>
              <a:rPr lang="en-US" dirty="0"/>
              <a:t>Respond to </a:t>
            </a:r>
            <a:r>
              <a:rPr lang="en-US" sz="2900" dirty="0"/>
              <a:t>search queries </a:t>
            </a:r>
            <a:r>
              <a:rPr lang="en-US" dirty="0"/>
              <a:t>(lists </a:t>
            </a:r>
            <a:r>
              <a:rPr lang="en-US" dirty="0" smtClean="0"/>
              <a:t>of words</a:t>
            </a:r>
            <a:r>
              <a:rPr lang="en-US" dirty="0"/>
              <a:t>) with the pages </a:t>
            </a:r>
            <a:r>
              <a:rPr lang="en-US" dirty="0" smtClean="0"/>
              <a:t>containing those words</a:t>
            </a:r>
          </a:p>
          <a:p>
            <a:r>
              <a:rPr lang="en-US" b="1" dirty="0">
                <a:solidFill>
                  <a:srgbClr val="0000FF"/>
                </a:solidFill>
              </a:rPr>
              <a:t>Early p</a:t>
            </a:r>
            <a:r>
              <a:rPr lang="en-US" b="1" dirty="0" smtClean="0">
                <a:solidFill>
                  <a:srgbClr val="0000FF"/>
                </a:solidFill>
              </a:rPr>
              <a:t>age </a:t>
            </a: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anking:</a:t>
            </a:r>
          </a:p>
          <a:p>
            <a:pPr lvl="1"/>
            <a:r>
              <a:rPr lang="en-US" dirty="0"/>
              <a:t>Attempt to order pages matching </a:t>
            </a:r>
            <a:r>
              <a:rPr lang="en-US" dirty="0" smtClean="0"/>
              <a:t>a search </a:t>
            </a:r>
            <a:r>
              <a:rPr lang="en-US" dirty="0"/>
              <a:t>query by “</a:t>
            </a:r>
            <a:r>
              <a:rPr lang="en-US" dirty="0" smtClean="0"/>
              <a:t>importance”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First </a:t>
            </a:r>
            <a:r>
              <a:rPr lang="en-US" b="1" dirty="0">
                <a:solidFill>
                  <a:srgbClr val="008000"/>
                </a:solidFill>
              </a:rPr>
              <a:t>search engines considered:</a:t>
            </a:r>
          </a:p>
          <a:p>
            <a:pPr lvl="2"/>
            <a:r>
              <a:rPr lang="en-US" b="1" dirty="0" smtClean="0"/>
              <a:t>(1)</a:t>
            </a:r>
            <a:r>
              <a:rPr lang="en-US" dirty="0" smtClean="0"/>
              <a:t> </a:t>
            </a:r>
            <a:r>
              <a:rPr lang="en-US" dirty="0"/>
              <a:t>Number of times query words </a:t>
            </a:r>
            <a:r>
              <a:rPr lang="en-US" dirty="0" smtClean="0"/>
              <a:t>appeared</a:t>
            </a:r>
            <a:endParaRPr lang="en-US" dirty="0"/>
          </a:p>
          <a:p>
            <a:pPr lvl="2"/>
            <a:r>
              <a:rPr lang="en-US" b="1" dirty="0" smtClean="0"/>
              <a:t>(2)</a:t>
            </a:r>
            <a:r>
              <a:rPr lang="en-US" dirty="0" smtClean="0"/>
              <a:t> </a:t>
            </a:r>
            <a:r>
              <a:rPr lang="en-US" dirty="0"/>
              <a:t>Prominence of word position, e.g. </a:t>
            </a:r>
            <a:r>
              <a:rPr lang="en-US" dirty="0" smtClean="0"/>
              <a:t>title, header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Problems </a:t>
            </a:r>
            <a:r>
              <a:rPr lang="en-US" dirty="0"/>
              <a:t>with </a:t>
            </a:r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Measures generic popularity of a page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ignore/miss </a:t>
            </a:r>
            <a:r>
              <a:rPr lang="en-US" dirty="0" smtClean="0"/>
              <a:t>topic-specific </a:t>
            </a:r>
            <a:r>
              <a:rPr lang="en-US" dirty="0"/>
              <a:t>authorities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Solution:</a:t>
            </a:r>
            <a:r>
              <a:rPr lang="en-US" dirty="0" smtClean="0"/>
              <a:t> Topic-Specific PageRank (</a:t>
            </a:r>
            <a:r>
              <a:rPr lang="en-US" b="1" dirty="0" smtClean="0"/>
              <a:t>next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Susceptible to Link spam</a:t>
            </a:r>
          </a:p>
          <a:p>
            <a:pPr lvl="1"/>
            <a:r>
              <a:rPr lang="en-US" dirty="0"/>
              <a:t>Artificial link topographies created in order to boost page rank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/>
              <a:t>TrustRank</a:t>
            </a:r>
            <a:endParaRPr lang="en-US" b="1" dirty="0" smtClean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Uses </a:t>
            </a:r>
            <a:r>
              <a:rPr lang="en-US" b="1" dirty="0">
                <a:solidFill>
                  <a:srgbClr val="D60093"/>
                </a:solidFill>
              </a:rPr>
              <a:t>a single measure of importance</a:t>
            </a:r>
          </a:p>
          <a:p>
            <a:pPr lvl="1"/>
            <a:r>
              <a:rPr lang="en-US" dirty="0"/>
              <a:t>Other </a:t>
            </a:r>
            <a:r>
              <a:rPr lang="en-US" dirty="0" smtClean="0"/>
              <a:t>models</a:t>
            </a:r>
            <a:r>
              <a:rPr lang="en-US" dirty="0"/>
              <a:t> </a:t>
            </a:r>
            <a:r>
              <a:rPr lang="en-US" dirty="0" smtClean="0"/>
              <a:t>of importance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Solution: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Hubs-and-Authorities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10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Spammers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people began to use search </a:t>
            </a:r>
            <a:r>
              <a:rPr lang="en-US" dirty="0" smtClean="0"/>
              <a:t>engines to </a:t>
            </a:r>
            <a:r>
              <a:rPr lang="en-US" dirty="0"/>
              <a:t>find things on the Web, those </a:t>
            </a:r>
            <a:r>
              <a:rPr lang="en-US" dirty="0" smtClean="0"/>
              <a:t>with commercial </a:t>
            </a:r>
            <a:r>
              <a:rPr lang="en-US" dirty="0"/>
              <a:t>interests tried to </a:t>
            </a:r>
            <a:r>
              <a:rPr lang="en-US" b="1" dirty="0" smtClean="0"/>
              <a:t>exploit search </a:t>
            </a:r>
            <a:r>
              <a:rPr lang="en-US" b="1" dirty="0"/>
              <a:t>engines</a:t>
            </a:r>
            <a:r>
              <a:rPr lang="en-US" dirty="0"/>
              <a:t> to bring people to </a:t>
            </a:r>
            <a:r>
              <a:rPr lang="en-US" dirty="0" smtClean="0"/>
              <a:t>their own </a:t>
            </a:r>
            <a:r>
              <a:rPr lang="en-US" dirty="0"/>
              <a:t>site – whether they wanted to </a:t>
            </a:r>
            <a:r>
              <a:rPr lang="en-US" dirty="0" smtClean="0"/>
              <a:t>be there </a:t>
            </a:r>
            <a:r>
              <a:rPr lang="en-US" dirty="0"/>
              <a:t>or </a:t>
            </a:r>
            <a:r>
              <a:rPr lang="en-US" dirty="0" smtClean="0"/>
              <a:t>not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Example: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dirty="0" smtClean="0"/>
              <a:t>Shirt-seller </a:t>
            </a:r>
            <a:r>
              <a:rPr lang="en-US" dirty="0"/>
              <a:t>might pretend </a:t>
            </a:r>
            <a:r>
              <a:rPr lang="en-US" dirty="0" smtClean="0"/>
              <a:t>to be </a:t>
            </a:r>
            <a:r>
              <a:rPr lang="en-US" dirty="0"/>
              <a:t>about “</a:t>
            </a:r>
            <a:r>
              <a:rPr lang="en-US" dirty="0" smtClean="0"/>
              <a:t>movies”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Techniques </a:t>
            </a:r>
            <a:r>
              <a:rPr lang="en-US" b="1" dirty="0">
                <a:solidFill>
                  <a:srgbClr val="0000FF"/>
                </a:solidFill>
              </a:rPr>
              <a:t>for achieving high relevance/importance for a web page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smtClean="0"/>
              <a:t>Spammers: Term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How do you make your page appear to be about movies?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(1)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Add </a:t>
            </a:r>
            <a:r>
              <a:rPr lang="en-US" dirty="0"/>
              <a:t>the word movie </a:t>
            </a:r>
            <a:r>
              <a:rPr lang="en-US" dirty="0" smtClean="0"/>
              <a:t>1,000 </a:t>
            </a:r>
            <a:r>
              <a:rPr lang="en-US" dirty="0"/>
              <a:t>times to your </a:t>
            </a:r>
            <a:r>
              <a:rPr lang="en-US" dirty="0" smtClean="0"/>
              <a:t>page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text color to the background color, so only search engines would see </a:t>
            </a:r>
            <a:r>
              <a:rPr lang="en-US" dirty="0" smtClean="0"/>
              <a:t>it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(2)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Or</a:t>
            </a:r>
            <a:r>
              <a:rPr lang="en-US" dirty="0"/>
              <a:t>, run the query </a:t>
            </a:r>
            <a:r>
              <a:rPr lang="en-US" dirty="0" smtClean="0"/>
              <a:t>“movie” on your </a:t>
            </a:r>
            <a:br>
              <a:rPr lang="en-US" dirty="0" smtClean="0"/>
            </a:br>
            <a:r>
              <a:rPr lang="en-US" dirty="0" smtClean="0"/>
              <a:t>target search engine</a:t>
            </a:r>
          </a:p>
          <a:p>
            <a:pPr lvl="1"/>
            <a:r>
              <a:rPr lang="en-US" dirty="0" smtClean="0"/>
              <a:t>See </a:t>
            </a:r>
            <a:r>
              <a:rPr lang="en-US" dirty="0"/>
              <a:t>what page came first in the </a:t>
            </a:r>
            <a:r>
              <a:rPr lang="en-US" dirty="0" smtClean="0"/>
              <a:t>listings</a:t>
            </a:r>
          </a:p>
          <a:p>
            <a:pPr lvl="1"/>
            <a:r>
              <a:rPr lang="en-US" dirty="0" smtClean="0"/>
              <a:t>Copy </a:t>
            </a:r>
            <a:r>
              <a:rPr lang="en-US" dirty="0"/>
              <a:t>it into your page, </a:t>
            </a:r>
            <a:r>
              <a:rPr lang="en-US" dirty="0" smtClean="0"/>
              <a:t>make it “invisible”</a:t>
            </a:r>
          </a:p>
          <a:p>
            <a:r>
              <a:rPr lang="en-US" b="1" dirty="0" smtClean="0">
                <a:solidFill>
                  <a:srgbClr val="D60093"/>
                </a:solidFill>
              </a:rPr>
              <a:t>These </a:t>
            </a:r>
            <a:r>
              <a:rPr lang="en-US" b="1" dirty="0">
                <a:solidFill>
                  <a:srgbClr val="D60093"/>
                </a:solidFill>
              </a:rPr>
              <a:t>and similar techniques are term </a:t>
            </a:r>
            <a:r>
              <a:rPr lang="en-US" b="1" dirty="0" smtClean="0">
                <a:solidFill>
                  <a:srgbClr val="D60093"/>
                </a:solidFill>
              </a:rPr>
              <a:t>spam</a:t>
            </a:r>
            <a:endParaRPr lang="en-US" b="1" dirty="0">
              <a:solidFill>
                <a:srgbClr val="D60093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Solution to Term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Believe what people say about </a:t>
            </a:r>
            <a:r>
              <a:rPr lang="en-US" b="1" dirty="0" smtClean="0">
                <a:solidFill>
                  <a:srgbClr val="D60093"/>
                </a:solidFill>
              </a:rPr>
              <a:t>you, rather </a:t>
            </a:r>
            <a:r>
              <a:rPr lang="en-US" b="1" dirty="0">
                <a:solidFill>
                  <a:srgbClr val="D60093"/>
                </a:solidFill>
              </a:rPr>
              <a:t>than what you say </a:t>
            </a:r>
            <a:r>
              <a:rPr lang="en-US" b="1" dirty="0" smtClean="0">
                <a:solidFill>
                  <a:srgbClr val="D60093"/>
                </a:solidFill>
              </a:rPr>
              <a:t>about yourself</a:t>
            </a:r>
            <a:endParaRPr lang="en-US" b="1" dirty="0">
              <a:solidFill>
                <a:srgbClr val="D60093"/>
              </a:solidFill>
            </a:endParaRPr>
          </a:p>
          <a:p>
            <a:pPr lvl="1"/>
            <a:r>
              <a:rPr lang="en-US" dirty="0" smtClean="0"/>
              <a:t>Use words </a:t>
            </a:r>
            <a:r>
              <a:rPr lang="en-US" dirty="0"/>
              <a:t>in the anchor text (</a:t>
            </a:r>
            <a:r>
              <a:rPr lang="en-US" dirty="0" smtClean="0"/>
              <a:t>words that </a:t>
            </a:r>
            <a:r>
              <a:rPr lang="en-US" dirty="0"/>
              <a:t>appear underlined to represent </a:t>
            </a:r>
            <a:r>
              <a:rPr lang="en-US" dirty="0" smtClean="0"/>
              <a:t>the link</a:t>
            </a:r>
            <a:r>
              <a:rPr lang="en-US" dirty="0"/>
              <a:t>) and its surrounding </a:t>
            </a:r>
            <a:r>
              <a:rPr lang="en-US" dirty="0" smtClean="0"/>
              <a:t>text</a:t>
            </a:r>
          </a:p>
          <a:p>
            <a:pPr lvl="8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PageRank </a:t>
            </a:r>
            <a:r>
              <a:rPr lang="en-US" dirty="0">
                <a:solidFill>
                  <a:srgbClr val="0000FF"/>
                </a:solidFill>
              </a:rPr>
              <a:t>as a tool to  </a:t>
            </a:r>
            <a:r>
              <a:rPr lang="en-US" dirty="0" smtClean="0">
                <a:solidFill>
                  <a:srgbClr val="0000FF"/>
                </a:solidFill>
              </a:rPr>
              <a:t>measure the “importance</a:t>
            </a:r>
            <a:r>
              <a:rPr lang="en-US" dirty="0">
                <a:solidFill>
                  <a:srgbClr val="0000FF"/>
                </a:solidFill>
              </a:rPr>
              <a:t>” </a:t>
            </a:r>
            <a:r>
              <a:rPr lang="en-US" dirty="0" smtClean="0">
                <a:solidFill>
                  <a:srgbClr val="0000FF"/>
                </a:solidFill>
              </a:rPr>
              <a:t>of </a:t>
            </a:r>
            <a:r>
              <a:rPr lang="en-US" dirty="0">
                <a:solidFill>
                  <a:srgbClr val="0000FF"/>
                </a:solidFill>
              </a:rPr>
              <a:t>Web </a:t>
            </a:r>
            <a:r>
              <a:rPr lang="en-US" dirty="0" smtClean="0">
                <a:solidFill>
                  <a:srgbClr val="0000FF"/>
                </a:solidFill>
              </a:rPr>
              <a:t>pages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Our hypothetical shirt-seller </a:t>
            </a:r>
            <a:r>
              <a:rPr lang="en-US" b="1" dirty="0" smtClean="0">
                <a:solidFill>
                  <a:srgbClr val="0000FF"/>
                </a:solidFill>
              </a:rPr>
              <a:t>loses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/>
              <a:t>Saying he is about movies doesn’t help, because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others </a:t>
            </a:r>
            <a:r>
              <a:rPr lang="en-US" dirty="0"/>
              <a:t>don’t say he is about movies</a:t>
            </a:r>
          </a:p>
          <a:p>
            <a:pPr lvl="1"/>
            <a:r>
              <a:rPr lang="en-US" dirty="0" smtClean="0"/>
              <a:t>His </a:t>
            </a:r>
            <a:r>
              <a:rPr lang="en-US" dirty="0"/>
              <a:t>page isn’t very important, so it won’t be ranked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for shirts or </a:t>
            </a:r>
            <a:r>
              <a:rPr lang="en-US" dirty="0" smtClean="0"/>
              <a:t>movies</a:t>
            </a:r>
            <a:endParaRPr lang="en-US" dirty="0"/>
          </a:p>
          <a:p>
            <a:r>
              <a:rPr lang="en-US" b="1" dirty="0" smtClean="0">
                <a:solidFill>
                  <a:srgbClr val="D60093"/>
                </a:solidFill>
              </a:rPr>
              <a:t>Example</a:t>
            </a:r>
            <a:r>
              <a:rPr lang="en-US" b="1" dirty="0">
                <a:solidFill>
                  <a:srgbClr val="D60093"/>
                </a:solidFill>
              </a:rPr>
              <a:t>:</a:t>
            </a:r>
            <a:r>
              <a:rPr lang="en-US" dirty="0">
                <a:solidFill>
                  <a:srgbClr val="D60093"/>
                </a:solidFill>
              </a:rPr>
              <a:t> </a:t>
            </a:r>
            <a:endParaRPr lang="en-US" dirty="0" smtClean="0">
              <a:solidFill>
                <a:srgbClr val="D60093"/>
              </a:solidFill>
            </a:endParaRPr>
          </a:p>
          <a:p>
            <a:pPr lvl="1"/>
            <a:r>
              <a:rPr lang="en-US" dirty="0" smtClean="0"/>
              <a:t>Shirt-seller </a:t>
            </a:r>
            <a:r>
              <a:rPr lang="en-US" dirty="0"/>
              <a:t>creates </a:t>
            </a:r>
            <a:r>
              <a:rPr lang="en-US" dirty="0" smtClean="0"/>
              <a:t>1,000 pages</a:t>
            </a:r>
            <a:r>
              <a:rPr lang="en-US" dirty="0"/>
              <a:t>, each </a:t>
            </a:r>
            <a:r>
              <a:rPr lang="en-US" dirty="0" smtClean="0"/>
              <a:t>links </a:t>
            </a:r>
            <a:r>
              <a:rPr lang="en-US" dirty="0"/>
              <a:t>to his </a:t>
            </a:r>
            <a:r>
              <a:rPr lang="en-US" dirty="0" smtClean="0"/>
              <a:t>with “movie” </a:t>
            </a:r>
            <a:r>
              <a:rPr lang="en-US" dirty="0"/>
              <a:t>in the anchor </a:t>
            </a:r>
            <a:r>
              <a:rPr lang="en-US" dirty="0" smtClean="0"/>
              <a:t>text</a:t>
            </a:r>
            <a:endParaRPr lang="en-US" dirty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pages have no links in, so </a:t>
            </a:r>
            <a:r>
              <a:rPr lang="en-US" dirty="0" smtClean="0"/>
              <a:t>they get </a:t>
            </a:r>
            <a:r>
              <a:rPr lang="en-US" dirty="0"/>
              <a:t>little </a:t>
            </a:r>
            <a:r>
              <a:rPr lang="en-US" dirty="0" smtClean="0"/>
              <a:t>PageRank</a:t>
            </a:r>
            <a:endParaRPr lang="en-US" dirty="0"/>
          </a:p>
          <a:p>
            <a:pPr lvl="1"/>
            <a:r>
              <a:rPr lang="en-US" dirty="0" smtClean="0"/>
              <a:t>So </a:t>
            </a:r>
            <a:r>
              <a:rPr lang="en-US" dirty="0"/>
              <a:t>the shirt-seller can’t beat </a:t>
            </a:r>
            <a:r>
              <a:rPr lang="en-US" dirty="0" smtClean="0"/>
              <a:t>truly </a:t>
            </a:r>
            <a:r>
              <a:rPr lang="fr-FR" dirty="0" smtClean="0"/>
              <a:t>important </a:t>
            </a:r>
            <a:r>
              <a:rPr lang="fr-FR" dirty="0" err="1" smtClean="0"/>
              <a:t>movie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pages, </a:t>
            </a:r>
            <a:r>
              <a:rPr lang="fr-FR" dirty="0" err="1" smtClean="0"/>
              <a:t>like</a:t>
            </a:r>
            <a:r>
              <a:rPr lang="fr-FR" dirty="0" smtClean="0"/>
              <a:t> IMDB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it does not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isismyurl.com/wp-content/uploads/2008/10/google_bomb_miserable_fail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376871" cy="51054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248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6324" name="Picture 4" descr="http://upload.wikimedia.org/wikipedia/commons/c/c3/Farm_in_frederick_maryla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2780" cy="6858000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618" y="4343400"/>
            <a:ext cx="7010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SPAM FARMING</a:t>
            </a:r>
          </a:p>
        </p:txBody>
      </p:sp>
    </p:spTree>
    <p:extLst>
      <p:ext uri="{BB962C8B-B14F-4D97-AF65-F5344CB8AC3E}">
        <p14:creationId xmlns:p14="http://schemas.microsoft.com/office/powerpoint/2010/main" val="29711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vs. Spammers: Round 2!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</a:t>
            </a:r>
            <a:r>
              <a:rPr lang="en-US" dirty="0"/>
              <a:t>Google became the </a:t>
            </a:r>
            <a:r>
              <a:rPr lang="en-US" dirty="0" smtClean="0"/>
              <a:t>dominant search </a:t>
            </a:r>
            <a:r>
              <a:rPr lang="en-US" dirty="0"/>
              <a:t>engine, spammers began </a:t>
            </a:r>
            <a:r>
              <a:rPr lang="en-US" dirty="0" smtClean="0"/>
              <a:t>to work </a:t>
            </a:r>
            <a:r>
              <a:rPr lang="en-US" dirty="0"/>
              <a:t>out ways to fool </a:t>
            </a:r>
            <a:r>
              <a:rPr lang="en-US" dirty="0" smtClean="0"/>
              <a:t>Google</a:t>
            </a:r>
          </a:p>
          <a:p>
            <a:pPr lvl="8"/>
            <a:endParaRPr lang="en-US" dirty="0"/>
          </a:p>
          <a:p>
            <a:r>
              <a:rPr lang="en-US" b="1" dirty="0" smtClean="0">
                <a:solidFill>
                  <a:srgbClr val="D60093"/>
                </a:solidFill>
              </a:rPr>
              <a:t>Spam </a:t>
            </a:r>
            <a:r>
              <a:rPr lang="en-US" b="1" dirty="0">
                <a:solidFill>
                  <a:srgbClr val="D60093"/>
                </a:solidFill>
              </a:rPr>
              <a:t>farms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were developed </a:t>
            </a:r>
            <a:r>
              <a:rPr lang="en-US" dirty="0" smtClean="0"/>
              <a:t>to concentrate </a:t>
            </a:r>
            <a:r>
              <a:rPr lang="en-US" dirty="0"/>
              <a:t>PageRank on a </a:t>
            </a:r>
            <a:r>
              <a:rPr lang="en-US" dirty="0" smtClean="0"/>
              <a:t>single page</a:t>
            </a:r>
          </a:p>
          <a:p>
            <a:pPr lvl="8"/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Link spam:</a:t>
            </a:r>
          </a:p>
          <a:p>
            <a:pPr lvl="1"/>
            <a:r>
              <a:rPr lang="en-US" dirty="0"/>
              <a:t>Creating link structures that </a:t>
            </a:r>
            <a:r>
              <a:rPr lang="en-US" dirty="0" smtClean="0"/>
              <a:t>boost </a:t>
            </a:r>
            <a:r>
              <a:rPr lang="en-US" dirty="0" smtClean="0"/>
              <a:t>PageRank of a particular </a:t>
            </a:r>
            <a:r>
              <a:rPr lang="en-US" dirty="0" smtClean="0"/>
              <a:t>page</a:t>
            </a:r>
            <a:endParaRPr lang="en-US" dirty="0"/>
          </a:p>
          <a:p>
            <a:pPr lvl="1"/>
            <a:endParaRPr lang="en-US" b="1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Spamming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Three kinds of web pages from a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spammer’s </a:t>
            </a:r>
            <a:r>
              <a:rPr lang="en-US" b="1" dirty="0">
                <a:solidFill>
                  <a:srgbClr val="008000"/>
                </a:solidFill>
              </a:rPr>
              <a:t>point of </a:t>
            </a:r>
            <a:r>
              <a:rPr lang="en-US" b="1" dirty="0" smtClean="0">
                <a:solidFill>
                  <a:srgbClr val="008000"/>
                </a:solidFill>
              </a:rPr>
              <a:t>view</a:t>
            </a:r>
            <a:endParaRPr lang="en-US" b="1" dirty="0">
              <a:solidFill>
                <a:srgbClr val="008000"/>
              </a:solidFill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Inaccessible pages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Accessible </a:t>
            </a:r>
            <a:r>
              <a:rPr lang="en-US" b="1" dirty="0" smtClean="0">
                <a:solidFill>
                  <a:srgbClr val="D60093"/>
                </a:solidFill>
              </a:rPr>
              <a:t>pages</a:t>
            </a:r>
            <a:endParaRPr lang="en-US" b="1" dirty="0">
              <a:solidFill>
                <a:srgbClr val="D60093"/>
              </a:solidFill>
            </a:endParaRPr>
          </a:p>
          <a:p>
            <a:pPr lvl="2"/>
            <a:r>
              <a:rPr lang="en-US" dirty="0"/>
              <a:t>e.g., blog comments pages</a:t>
            </a:r>
          </a:p>
          <a:p>
            <a:pPr lvl="2"/>
            <a:r>
              <a:rPr lang="en-US" dirty="0"/>
              <a:t>spammer can post links to his pages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Owned pages</a:t>
            </a:r>
            <a:endParaRPr lang="en-US" b="1" dirty="0">
              <a:solidFill>
                <a:srgbClr val="0000FF"/>
              </a:solidFill>
            </a:endParaRPr>
          </a:p>
          <a:p>
            <a:pPr lvl="2"/>
            <a:r>
              <a:rPr lang="en-US" dirty="0"/>
              <a:t>Completely controlled by spammer</a:t>
            </a:r>
          </a:p>
          <a:p>
            <a:pPr lvl="2"/>
            <a:r>
              <a:rPr lang="en-US" dirty="0"/>
              <a:t>May span multiple domain names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05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Farms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Spammer’s </a:t>
            </a:r>
            <a:r>
              <a:rPr lang="en-US" b="1" dirty="0" smtClean="0">
                <a:solidFill>
                  <a:srgbClr val="0000FF"/>
                </a:solidFill>
              </a:rPr>
              <a:t>goal: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Maximize the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dirty="0"/>
              <a:t>of target page </a:t>
            </a:r>
            <a:r>
              <a:rPr lang="en-US" b="1" i="1" dirty="0" smtClean="0"/>
              <a:t>t</a:t>
            </a:r>
          </a:p>
          <a:p>
            <a:pPr lvl="5"/>
            <a:endParaRPr lang="en-US" dirty="0"/>
          </a:p>
          <a:p>
            <a:r>
              <a:rPr lang="en-US" b="1" dirty="0" smtClean="0">
                <a:solidFill>
                  <a:srgbClr val="D60093"/>
                </a:solidFill>
              </a:rPr>
              <a:t>Technique:</a:t>
            </a:r>
            <a:endParaRPr lang="en-US" b="1" dirty="0">
              <a:solidFill>
                <a:srgbClr val="D60093"/>
              </a:solidFill>
            </a:endParaRPr>
          </a:p>
          <a:p>
            <a:pPr lvl="1"/>
            <a:r>
              <a:rPr lang="en-US" dirty="0"/>
              <a:t>Get as many links from accessible pages as possible to target page </a:t>
            </a:r>
            <a:r>
              <a:rPr lang="en-US" b="1" i="1" dirty="0"/>
              <a:t>t</a:t>
            </a:r>
          </a:p>
          <a:p>
            <a:pPr lvl="1"/>
            <a:r>
              <a:rPr lang="en-US" dirty="0"/>
              <a:t>Construct “link farm” to get </a:t>
            </a:r>
            <a:r>
              <a:rPr lang="en-US" dirty="0" smtClean="0"/>
              <a:t>PageRank </a:t>
            </a:r>
            <a:br>
              <a:rPr lang="en-US" dirty="0" smtClean="0"/>
            </a:br>
            <a:r>
              <a:rPr lang="en-US" dirty="0" smtClean="0"/>
              <a:t>multiplier </a:t>
            </a:r>
            <a:r>
              <a:rPr lang="en-US" dirty="0"/>
              <a:t>effect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3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Farms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1825" y="1454150"/>
            <a:ext cx="7064375" cy="3575050"/>
            <a:chOff x="631825" y="1454150"/>
            <a:chExt cx="7064375" cy="3575050"/>
          </a:xfrm>
        </p:grpSpPr>
        <p:sp>
          <p:nvSpPr>
            <p:cNvPr id="37892" name="Cloud"/>
            <p:cNvSpPr>
              <a:spLocks noChangeAspect="1" noEditPoints="1" noChangeArrowheads="1"/>
            </p:cNvSpPr>
            <p:nvPr/>
          </p:nvSpPr>
          <p:spPr bwMode="auto">
            <a:xfrm>
              <a:off x="631825" y="1809750"/>
              <a:ext cx="2438400" cy="12763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8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r>
                <a:rPr lang="en-US" sz="1800" dirty="0" smtClean="0">
                  <a:solidFill>
                    <a:schemeClr val="bg1"/>
                  </a:solidFill>
                  <a:latin typeface="Verdana" pitchFamily="34" charset="0"/>
                </a:rPr>
                <a:t>Inaccessible</a:t>
              </a:r>
              <a:endParaRPr lang="en-US" sz="18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3962400" y="1828800"/>
              <a:ext cx="1143000" cy="32004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5724556" y="3241360"/>
              <a:ext cx="274320" cy="27432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6877685" y="24161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6877685" y="29114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6877685" y="34067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6877685" y="39020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6877685" y="43973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5486400" y="1981200"/>
              <a:ext cx="2209800" cy="28956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4500563" y="2224088"/>
              <a:ext cx="1214438" cy="10525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4572000" y="2819400"/>
              <a:ext cx="1066800" cy="5334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 flipV="1">
              <a:off x="4572000" y="3505200"/>
              <a:ext cx="1143000" cy="4572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 flipV="1">
              <a:off x="4572000" y="3589654"/>
              <a:ext cx="1193006" cy="90614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4572000" y="3429000"/>
              <a:ext cx="1066800" cy="762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V="1">
              <a:off x="5998875" y="2507615"/>
              <a:ext cx="878809" cy="733744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>
              <a:off x="6070599" y="3444875"/>
              <a:ext cx="807085" cy="5334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 flipV="1">
              <a:off x="6070599" y="3002915"/>
              <a:ext cx="807085" cy="34988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6070600" y="3521075"/>
              <a:ext cx="807085" cy="419727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>
              <a:off x="5998876" y="3589654"/>
              <a:ext cx="900400" cy="860108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5719634" y="2834481"/>
              <a:ext cx="29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Verdana" pitchFamily="34" charset="0"/>
                </a:rPr>
                <a:t>t</a:t>
              </a:r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3048000" y="2338388"/>
              <a:ext cx="990600" cy="252413"/>
            </a:xfrm>
            <a:prstGeom prst="line">
              <a:avLst/>
            </a:prstGeom>
            <a:noFill/>
            <a:ln w="76200" cap="sq" cmpd="dbl">
              <a:solidFill>
                <a:schemeClr val="tx1"/>
              </a:solidFill>
              <a:miter lim="800000"/>
              <a:headEnd type="arrow" w="sm" len="sm"/>
              <a:tailEnd type="arrow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Text Box 30"/>
            <p:cNvSpPr txBox="1">
              <a:spLocks noChangeArrowheads="1"/>
            </p:cNvSpPr>
            <p:nvPr/>
          </p:nvSpPr>
          <p:spPr bwMode="auto">
            <a:xfrm>
              <a:off x="3810000" y="1454150"/>
              <a:ext cx="1371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Verdana" pitchFamily="34" charset="0"/>
                </a:rPr>
                <a:t>Accessible</a:t>
              </a:r>
            </a:p>
          </p:txBody>
        </p: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6199188" y="1460500"/>
              <a:ext cx="982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Verdana" pitchFamily="34" charset="0"/>
                </a:rPr>
                <a:t>Owned</a:t>
              </a:r>
              <a:endParaRPr lang="en-US" dirty="0">
                <a:solidFill>
                  <a:srgbClr val="008000"/>
                </a:solidFill>
                <a:latin typeface="Verdana" pitchFamily="34" charset="0"/>
              </a:endParaRPr>
            </a:p>
          </p:txBody>
        </p:sp>
        <p:sp>
          <p:nvSpPr>
            <p:cNvPr id="37920" name="Text Box 32"/>
            <p:cNvSpPr txBox="1">
              <a:spLocks noChangeArrowheads="1"/>
            </p:cNvSpPr>
            <p:nvPr/>
          </p:nvSpPr>
          <p:spPr bwMode="auto">
            <a:xfrm>
              <a:off x="6995318" y="2211255"/>
              <a:ext cx="346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37921" name="Text Box 33"/>
            <p:cNvSpPr txBox="1">
              <a:spLocks noChangeArrowheads="1"/>
            </p:cNvSpPr>
            <p:nvPr/>
          </p:nvSpPr>
          <p:spPr bwMode="auto">
            <a:xfrm>
              <a:off x="7010400" y="2703926"/>
              <a:ext cx="346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2</a:t>
              </a:r>
            </a:p>
          </p:txBody>
        </p:sp>
        <p:sp>
          <p:nvSpPr>
            <p:cNvPr id="37922" name="Text Box 34"/>
            <p:cNvSpPr txBox="1">
              <a:spLocks noChangeArrowheads="1"/>
            </p:cNvSpPr>
            <p:nvPr/>
          </p:nvSpPr>
          <p:spPr bwMode="auto">
            <a:xfrm>
              <a:off x="6969125" y="4191000"/>
              <a:ext cx="3984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M</a:t>
              </a:r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4408488" y="21336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4408488" y="27432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4408488" y="34290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4408488" y="38862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4408488" y="44196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1106853" y="5569803"/>
            <a:ext cx="69302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One of the most common and effective </a:t>
            </a:r>
            <a:r>
              <a:rPr lang="en-US" sz="3200" b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organizations </a:t>
            </a:r>
            <a:r>
              <a:rPr lang="en-US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for a link farm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95494" y="472440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Millions of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farm pages</a:t>
            </a:r>
          </a:p>
        </p:txBody>
      </p:sp>
    </p:spTree>
    <p:extLst>
      <p:ext uri="{BB962C8B-B14F-4D97-AF65-F5344CB8AC3E}">
        <p14:creationId xmlns:p14="http://schemas.microsoft.com/office/powerpoint/2010/main" val="3186719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Topic-Specific PageRank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66738" y="3177539"/>
                <a:ext cx="8272462" cy="37566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x</a:t>
                </a:r>
                <a:r>
                  <a:rPr lang="en-US" dirty="0" smtClean="0"/>
                  <a:t>: PageRank contributed by accessible pages</a:t>
                </a:r>
                <a:endParaRPr lang="en-US" dirty="0"/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y</a:t>
                </a:r>
                <a:r>
                  <a:rPr lang="en-US" dirty="0" smtClean="0"/>
                  <a:t>: PageRank </a:t>
                </a:r>
                <a:r>
                  <a:rPr lang="en-US" dirty="0"/>
                  <a:t>of target </a:t>
                </a:r>
                <a:r>
                  <a:rPr lang="en-US" dirty="0" smtClean="0"/>
                  <a:t>page </a:t>
                </a:r>
                <a:r>
                  <a:rPr lang="en-US" b="1" i="1" dirty="0" smtClean="0"/>
                  <a:t>t</a:t>
                </a:r>
                <a:endParaRPr lang="en-US" b="1" i="1" dirty="0"/>
              </a:p>
              <a:p>
                <a:r>
                  <a:rPr lang="en-US" dirty="0"/>
                  <a:t>Rank of each “farm” page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𝛽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𝒚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𝛽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  <m:r>
                              <a:rPr lang="en-US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𝛽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𝛽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𝜷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𝒄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𝑴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where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738" y="3177539"/>
                <a:ext cx="8272462" cy="3756661"/>
              </a:xfrm>
              <a:blipFill rotWithShape="1">
                <a:blip r:embed="rId2"/>
                <a:stretch>
                  <a:fillRect t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179858" y="5375836"/>
            <a:ext cx="3295650" cy="685800"/>
            <a:chOff x="3076" y="3369"/>
            <a:chExt cx="2076" cy="432"/>
          </a:xfrm>
        </p:grpSpPr>
        <p:sp>
          <p:nvSpPr>
            <p:cNvPr id="38949" name="Rectangle 37"/>
            <p:cNvSpPr>
              <a:spLocks noChangeArrowheads="1"/>
            </p:cNvSpPr>
            <p:nvPr/>
          </p:nvSpPr>
          <p:spPr bwMode="auto">
            <a:xfrm>
              <a:off x="3076" y="3369"/>
              <a:ext cx="374" cy="432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50" name="Text Box 38"/>
            <p:cNvSpPr txBox="1">
              <a:spLocks noChangeArrowheads="1"/>
            </p:cNvSpPr>
            <p:nvPr/>
          </p:nvSpPr>
          <p:spPr bwMode="auto">
            <a:xfrm>
              <a:off x="3816" y="3391"/>
              <a:ext cx="13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Very small; </a:t>
              </a:r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ignore</a:t>
              </a:r>
              <a:b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Now we solve for </a:t>
              </a:r>
              <a:r>
                <a:rPr lang="en-US" b="1" i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629400" y="236588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N…# pages on the web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M…# of pages spammer owns</a:t>
            </a:r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290796" y="1066800"/>
            <a:ext cx="4945063" cy="2286000"/>
            <a:chOff x="631825" y="1376136"/>
            <a:chExt cx="7064375" cy="3265714"/>
          </a:xfrm>
        </p:grpSpPr>
        <p:sp>
          <p:nvSpPr>
            <p:cNvPr id="43" name="Cloud"/>
            <p:cNvSpPr>
              <a:spLocks noChangeAspect="1" noEditPoints="1" noChangeArrowheads="1"/>
            </p:cNvSpPr>
            <p:nvPr/>
          </p:nvSpPr>
          <p:spPr bwMode="auto">
            <a:xfrm>
              <a:off x="631825" y="1574800"/>
              <a:ext cx="2438400" cy="12763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2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</a:rPr>
                <a:t>Inaccessible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962400" y="1785711"/>
              <a:ext cx="1143000" cy="2747281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5724556" y="3006410"/>
              <a:ext cx="274320" cy="27432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877685" y="218122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3"/>
            <p:cNvSpPr>
              <a:spLocks noChangeArrowheads="1"/>
            </p:cNvSpPr>
            <p:nvPr/>
          </p:nvSpPr>
          <p:spPr bwMode="auto">
            <a:xfrm>
              <a:off x="6877685" y="267652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4"/>
            <p:cNvSpPr>
              <a:spLocks noChangeArrowheads="1"/>
            </p:cNvSpPr>
            <p:nvPr/>
          </p:nvSpPr>
          <p:spPr bwMode="auto">
            <a:xfrm>
              <a:off x="6877685" y="317182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6877685" y="366712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6"/>
            <p:cNvSpPr>
              <a:spLocks noChangeArrowheads="1"/>
            </p:cNvSpPr>
            <p:nvPr/>
          </p:nvSpPr>
          <p:spPr bwMode="auto">
            <a:xfrm>
              <a:off x="6877685" y="416242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5486400" y="1859784"/>
              <a:ext cx="2209800" cy="2782066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500563" y="1989138"/>
              <a:ext cx="1214438" cy="10525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>
              <a:off x="4572000" y="2584450"/>
              <a:ext cx="1066800" cy="5334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0"/>
            <p:cNvSpPr>
              <a:spLocks noChangeShapeType="1"/>
            </p:cNvSpPr>
            <p:nvPr/>
          </p:nvSpPr>
          <p:spPr bwMode="auto">
            <a:xfrm flipV="1">
              <a:off x="4572000" y="3270250"/>
              <a:ext cx="1143000" cy="4572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 flipV="1">
              <a:off x="4572000" y="3354704"/>
              <a:ext cx="1193006" cy="90614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 flipV="1">
              <a:off x="4572000" y="3194050"/>
              <a:ext cx="1066800" cy="762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 flipV="1">
              <a:off x="5998875" y="2272665"/>
              <a:ext cx="878809" cy="733744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>
              <a:off x="6070599" y="3209925"/>
              <a:ext cx="807085" cy="5334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 flipV="1">
              <a:off x="6070599" y="2767965"/>
              <a:ext cx="807085" cy="34988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>
              <a:off x="6070600" y="3286125"/>
              <a:ext cx="807085" cy="419727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>
              <a:off x="5998876" y="3354704"/>
              <a:ext cx="900400" cy="860108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5622925" y="2514600"/>
              <a:ext cx="2841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t</a:t>
              </a:r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3048000" y="2103438"/>
              <a:ext cx="990600" cy="252413"/>
            </a:xfrm>
            <a:prstGeom prst="line">
              <a:avLst/>
            </a:prstGeom>
            <a:noFill/>
            <a:ln w="76200" cap="sq" cmpd="dbl">
              <a:solidFill>
                <a:schemeClr val="tx1"/>
              </a:solidFill>
              <a:miter lim="800000"/>
              <a:headEnd type="arrow" w="sm" len="sm"/>
              <a:tailEnd type="arrow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30"/>
            <p:cNvSpPr txBox="1">
              <a:spLocks noChangeArrowheads="1"/>
            </p:cNvSpPr>
            <p:nvPr/>
          </p:nvSpPr>
          <p:spPr bwMode="auto">
            <a:xfrm>
              <a:off x="3810000" y="1376136"/>
              <a:ext cx="1770631" cy="48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  <a:latin typeface="Verdana" pitchFamily="34" charset="0"/>
                </a:rPr>
                <a:t>Accessible</a:t>
              </a: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6199187" y="1376136"/>
              <a:ext cx="1278281" cy="48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Verdana" pitchFamily="34" charset="0"/>
                </a:rPr>
                <a:t>Owned</a:t>
              </a:r>
              <a:endParaRPr lang="en-US" sz="1600" dirty="0">
                <a:solidFill>
                  <a:srgbClr val="008000"/>
                </a:solidFill>
                <a:latin typeface="Verdana" pitchFamily="34" charset="0"/>
              </a:endParaRPr>
            </a:p>
          </p:txBody>
        </p:sp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6995318" y="1976305"/>
              <a:ext cx="346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67" name="Text Box 33"/>
            <p:cNvSpPr txBox="1">
              <a:spLocks noChangeArrowheads="1"/>
            </p:cNvSpPr>
            <p:nvPr/>
          </p:nvSpPr>
          <p:spPr bwMode="auto">
            <a:xfrm>
              <a:off x="7010400" y="2468976"/>
              <a:ext cx="346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2</a:t>
              </a:r>
            </a:p>
          </p:txBody>
        </p:sp>
        <p:sp>
          <p:nvSpPr>
            <p:cNvPr id="68" name="Text Box 34"/>
            <p:cNvSpPr txBox="1">
              <a:spLocks noChangeArrowheads="1"/>
            </p:cNvSpPr>
            <p:nvPr/>
          </p:nvSpPr>
          <p:spPr bwMode="auto">
            <a:xfrm>
              <a:off x="6969125" y="3956050"/>
              <a:ext cx="3984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M</a:t>
              </a:r>
            </a:p>
          </p:txBody>
        </p:sp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4408488" y="189865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4408488" y="250825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4408488" y="319405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9"/>
            <p:cNvSpPr>
              <a:spLocks noChangeArrowheads="1"/>
            </p:cNvSpPr>
            <p:nvPr/>
          </p:nvSpPr>
          <p:spPr bwMode="auto">
            <a:xfrm>
              <a:off x="4408488" y="365125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0"/>
            <p:cNvSpPr>
              <a:spLocks noChangeArrowheads="1"/>
            </p:cNvSpPr>
            <p:nvPr/>
          </p:nvSpPr>
          <p:spPr bwMode="auto">
            <a:xfrm>
              <a:off x="4408488" y="418465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7997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66738" y="3429000"/>
                <a:ext cx="8272462" cy="3505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𝜷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𝒄</m:t>
                    </m:r>
                    <m:f>
                      <m:f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𝑴</m:t>
                        </m:r>
                      </m:num>
                      <m:den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 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 where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b="1" dirty="0">
                    <a:latin typeface="Symbol" pitchFamily="18" charset="2"/>
                  </a:rPr>
                  <a:t>b</a:t>
                </a:r>
                <a:r>
                  <a:rPr lang="en-US" dirty="0"/>
                  <a:t> = 0.85, 1/(1-</a:t>
                </a:r>
                <a:r>
                  <a:rPr lang="en-US" dirty="0">
                    <a:latin typeface="Symbol" pitchFamily="18" charset="2"/>
                  </a:rPr>
                  <a:t>b</a:t>
                </a:r>
                <a:r>
                  <a:rPr lang="en-US" baseline="30000" dirty="0"/>
                  <a:t>2</a:t>
                </a:r>
                <a:r>
                  <a:rPr lang="en-US" dirty="0"/>
                  <a:t>)= 3.6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Multiplier </a:t>
                </a:r>
                <a:r>
                  <a:rPr lang="en-US" dirty="0">
                    <a:solidFill>
                      <a:srgbClr val="0000FF"/>
                    </a:solidFill>
                  </a:rPr>
                  <a:t>effect for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acquired </a:t>
                </a:r>
                <a:r>
                  <a:rPr lang="en-US" dirty="0">
                    <a:solidFill>
                      <a:srgbClr val="0000FF"/>
                    </a:solidFill>
                  </a:rPr>
                  <a:t>PageRank</a:t>
                </a:r>
              </a:p>
              <a:p>
                <a:r>
                  <a:rPr lang="en-US" dirty="0"/>
                  <a:t>By making </a:t>
                </a:r>
                <a:r>
                  <a:rPr lang="en-US" b="1" i="1" dirty="0"/>
                  <a:t>M</a:t>
                </a:r>
                <a:r>
                  <a:rPr lang="en-US" dirty="0"/>
                  <a:t> large, we can make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y</a:t>
                </a:r>
                <a:r>
                  <a:rPr lang="en-US" dirty="0"/>
                  <a:t> as </a:t>
                </a:r>
                <a:br>
                  <a:rPr lang="en-US" dirty="0"/>
                </a:br>
                <a:r>
                  <a:rPr lang="en-US" b="1" dirty="0">
                    <a:solidFill>
                      <a:srgbClr val="D60093"/>
                    </a:solidFill>
                  </a:rPr>
                  <a:t>large as we want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738" y="3429000"/>
                <a:ext cx="8272462" cy="3505200"/>
              </a:xfrm>
              <a:blipFill rotWithShape="1"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629400" y="236588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N…# pages on the web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M…# of pages spammer owns</a:t>
            </a:r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290796" y="1066800"/>
            <a:ext cx="4945063" cy="2286000"/>
            <a:chOff x="631825" y="1376136"/>
            <a:chExt cx="7064375" cy="3265714"/>
          </a:xfrm>
        </p:grpSpPr>
        <p:sp>
          <p:nvSpPr>
            <p:cNvPr id="43" name="Cloud"/>
            <p:cNvSpPr>
              <a:spLocks noChangeAspect="1" noEditPoints="1" noChangeArrowheads="1"/>
            </p:cNvSpPr>
            <p:nvPr/>
          </p:nvSpPr>
          <p:spPr bwMode="auto">
            <a:xfrm>
              <a:off x="631825" y="1574800"/>
              <a:ext cx="2438400" cy="12763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2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</a:rPr>
                <a:t>Inaccessible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962400" y="1785711"/>
              <a:ext cx="1143000" cy="2747281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5724556" y="3006410"/>
              <a:ext cx="274320" cy="27432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877685" y="218122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3"/>
            <p:cNvSpPr>
              <a:spLocks noChangeArrowheads="1"/>
            </p:cNvSpPr>
            <p:nvPr/>
          </p:nvSpPr>
          <p:spPr bwMode="auto">
            <a:xfrm>
              <a:off x="6877685" y="267652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4"/>
            <p:cNvSpPr>
              <a:spLocks noChangeArrowheads="1"/>
            </p:cNvSpPr>
            <p:nvPr/>
          </p:nvSpPr>
          <p:spPr bwMode="auto">
            <a:xfrm>
              <a:off x="6877685" y="317182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6877685" y="366712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6"/>
            <p:cNvSpPr>
              <a:spLocks noChangeArrowheads="1"/>
            </p:cNvSpPr>
            <p:nvPr/>
          </p:nvSpPr>
          <p:spPr bwMode="auto">
            <a:xfrm>
              <a:off x="6877685" y="416242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5486400" y="1859784"/>
              <a:ext cx="2209800" cy="2782066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500563" y="1989138"/>
              <a:ext cx="1214438" cy="10525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>
              <a:off x="4572000" y="2584450"/>
              <a:ext cx="1066800" cy="5334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0"/>
            <p:cNvSpPr>
              <a:spLocks noChangeShapeType="1"/>
            </p:cNvSpPr>
            <p:nvPr/>
          </p:nvSpPr>
          <p:spPr bwMode="auto">
            <a:xfrm flipV="1">
              <a:off x="4572000" y="3270250"/>
              <a:ext cx="1143000" cy="4572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 flipV="1">
              <a:off x="4572000" y="3354704"/>
              <a:ext cx="1193006" cy="90614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 flipV="1">
              <a:off x="4572000" y="3194050"/>
              <a:ext cx="1066800" cy="762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 flipV="1">
              <a:off x="5998875" y="2272665"/>
              <a:ext cx="878809" cy="733744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>
              <a:off x="6070599" y="3209925"/>
              <a:ext cx="807085" cy="5334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 flipV="1">
              <a:off x="6070599" y="2767965"/>
              <a:ext cx="807085" cy="34988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>
              <a:off x="6070600" y="3286125"/>
              <a:ext cx="807085" cy="419727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>
              <a:off x="5998876" y="3354704"/>
              <a:ext cx="900400" cy="860108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5622924" y="2514600"/>
              <a:ext cx="414949" cy="527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Verdana" pitchFamily="34" charset="0"/>
                </a:rPr>
                <a:t>t</a:t>
              </a:r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3048000" y="2103438"/>
              <a:ext cx="990600" cy="252413"/>
            </a:xfrm>
            <a:prstGeom prst="line">
              <a:avLst/>
            </a:prstGeom>
            <a:noFill/>
            <a:ln w="76200" cap="sq" cmpd="dbl">
              <a:solidFill>
                <a:schemeClr val="tx1"/>
              </a:solidFill>
              <a:miter lim="800000"/>
              <a:headEnd type="arrow" w="sm" len="sm"/>
              <a:tailEnd type="arrow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30"/>
            <p:cNvSpPr txBox="1">
              <a:spLocks noChangeArrowheads="1"/>
            </p:cNvSpPr>
            <p:nvPr/>
          </p:nvSpPr>
          <p:spPr bwMode="auto">
            <a:xfrm>
              <a:off x="3810000" y="1376136"/>
              <a:ext cx="1770631" cy="48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  <a:latin typeface="Verdana" pitchFamily="34" charset="0"/>
                </a:rPr>
                <a:t>Accessible</a:t>
              </a:r>
            </a:p>
          </p:txBody>
        </p:sp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6199187" y="1376136"/>
              <a:ext cx="1278281" cy="48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Verdana" pitchFamily="34" charset="0"/>
                </a:rPr>
                <a:t>Owned</a:t>
              </a:r>
              <a:endParaRPr lang="en-US" sz="1600" dirty="0">
                <a:solidFill>
                  <a:srgbClr val="008000"/>
                </a:solidFill>
                <a:latin typeface="Verdana" pitchFamily="34" charset="0"/>
              </a:endParaRPr>
            </a:p>
          </p:txBody>
        </p:sp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6995318" y="1976305"/>
              <a:ext cx="346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67" name="Text Box 33"/>
            <p:cNvSpPr txBox="1">
              <a:spLocks noChangeArrowheads="1"/>
            </p:cNvSpPr>
            <p:nvPr/>
          </p:nvSpPr>
          <p:spPr bwMode="auto">
            <a:xfrm>
              <a:off x="7010400" y="2468976"/>
              <a:ext cx="346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2</a:t>
              </a:r>
            </a:p>
          </p:txBody>
        </p:sp>
        <p:sp>
          <p:nvSpPr>
            <p:cNvPr id="68" name="Text Box 34"/>
            <p:cNvSpPr txBox="1">
              <a:spLocks noChangeArrowheads="1"/>
            </p:cNvSpPr>
            <p:nvPr/>
          </p:nvSpPr>
          <p:spPr bwMode="auto">
            <a:xfrm>
              <a:off x="6969124" y="3956050"/>
              <a:ext cx="575249" cy="527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Verdana" pitchFamily="34" charset="0"/>
                </a:rPr>
                <a:t>M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4408488" y="189865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4408488" y="250825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4408488" y="319405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9"/>
            <p:cNvSpPr>
              <a:spLocks noChangeArrowheads="1"/>
            </p:cNvSpPr>
            <p:nvPr/>
          </p:nvSpPr>
          <p:spPr bwMode="auto">
            <a:xfrm>
              <a:off x="4408488" y="365125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0"/>
            <p:cNvSpPr>
              <a:spLocks noChangeArrowheads="1"/>
            </p:cNvSpPr>
            <p:nvPr/>
          </p:nvSpPr>
          <p:spPr bwMode="auto">
            <a:xfrm>
              <a:off x="4408488" y="418465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672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TrustRank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Combating the Web Spam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Combating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Combating term spam</a:t>
            </a:r>
          </a:p>
          <a:p>
            <a:pPr lvl="1"/>
            <a:r>
              <a:rPr lang="en-US" dirty="0" smtClean="0"/>
              <a:t>Analyze text using statistical methods</a:t>
            </a:r>
          </a:p>
          <a:p>
            <a:pPr lvl="1"/>
            <a:r>
              <a:rPr lang="en-US" dirty="0" smtClean="0"/>
              <a:t>Similar to email spam filtering</a:t>
            </a:r>
          </a:p>
          <a:p>
            <a:pPr lvl="1"/>
            <a:r>
              <a:rPr lang="en-US" dirty="0" smtClean="0"/>
              <a:t>Also useful: Detecting approximate duplicate pages</a:t>
            </a:r>
          </a:p>
          <a:p>
            <a:r>
              <a:rPr lang="en-US" b="1" dirty="0" smtClean="0">
                <a:solidFill>
                  <a:srgbClr val="D60093"/>
                </a:solidFill>
              </a:rPr>
              <a:t>Combating link spam</a:t>
            </a:r>
          </a:p>
          <a:p>
            <a:pPr lvl="1"/>
            <a:r>
              <a:rPr lang="en-US" b="1" dirty="0" smtClean="0"/>
              <a:t>Detection and blacklisting of structures that look like spam farms</a:t>
            </a:r>
          </a:p>
          <a:p>
            <a:pPr lvl="2"/>
            <a:r>
              <a:rPr lang="en-US" dirty="0" smtClean="0"/>
              <a:t>Leads to another war – hiding and detecting spam farms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TrustRank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= topic-specific PageRank with a teleport set of </a:t>
            </a:r>
            <a:r>
              <a:rPr lang="en-US" b="1" dirty="0" smtClean="0"/>
              <a:t>trusted </a:t>
            </a:r>
            <a:r>
              <a:rPr lang="en-US" b="1" dirty="0" smtClean="0"/>
              <a:t>pages</a:t>
            </a: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TrustRank</a:t>
            </a:r>
            <a:r>
              <a:rPr lang="en-US" dirty="0" smtClean="0"/>
              <a:t>: Idea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Basic principle: </a:t>
            </a:r>
            <a:r>
              <a:rPr lang="en-US" b="1" dirty="0" smtClean="0">
                <a:solidFill>
                  <a:srgbClr val="0000FF"/>
                </a:solidFill>
              </a:rPr>
              <a:t>Approximate </a:t>
            </a:r>
            <a:r>
              <a:rPr lang="en-US" b="1" dirty="0">
                <a:solidFill>
                  <a:srgbClr val="0000FF"/>
                </a:solidFill>
              </a:rPr>
              <a:t>isolation</a:t>
            </a:r>
          </a:p>
          <a:p>
            <a:pPr lvl="1"/>
            <a:r>
              <a:rPr lang="en-US" dirty="0"/>
              <a:t>It is rare for a “good” page to point to a “bad” (spam) </a:t>
            </a:r>
            <a:r>
              <a:rPr lang="en-US" dirty="0" smtClean="0"/>
              <a:t>page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Sample </a:t>
            </a:r>
            <a:r>
              <a:rPr lang="en-US" dirty="0"/>
              <a:t>a set of </a:t>
            </a:r>
            <a:r>
              <a:rPr lang="en-US" b="1" dirty="0" smtClean="0">
                <a:solidFill>
                  <a:srgbClr val="D60093"/>
                </a:solidFill>
              </a:rPr>
              <a:t>seed pages</a:t>
            </a:r>
            <a:r>
              <a:rPr lang="en-US" dirty="0" smtClean="0"/>
              <a:t> </a:t>
            </a:r>
            <a:r>
              <a:rPr lang="en-US" dirty="0"/>
              <a:t>from the </a:t>
            </a:r>
            <a:r>
              <a:rPr lang="en-US" dirty="0" smtClean="0"/>
              <a:t>web and “propagate” trust from them.</a:t>
            </a:r>
            <a:endParaRPr lang="en-US" dirty="0" smtClean="0"/>
          </a:p>
          <a:p>
            <a:pPr lvl="8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8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the </a:t>
            </a:r>
            <a:r>
              <a:rPr lang="en-US" dirty="0" smtClean="0"/>
              <a:t>Seed Set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315200" cy="495300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Two conflicting </a:t>
            </a:r>
            <a:r>
              <a:rPr lang="en-US" b="1" dirty="0" smtClean="0">
                <a:solidFill>
                  <a:srgbClr val="008000"/>
                </a:solidFill>
              </a:rPr>
              <a:t>considerations:</a:t>
            </a:r>
            <a:endParaRPr lang="en-US" b="1" dirty="0">
              <a:solidFill>
                <a:srgbClr val="008000"/>
              </a:solidFill>
            </a:endParaRPr>
          </a:p>
          <a:p>
            <a:pPr lvl="1"/>
            <a:r>
              <a:rPr lang="en-US" dirty="0"/>
              <a:t>Human has to inspect each seed page, so seed set must be as small as </a:t>
            </a:r>
            <a:r>
              <a:rPr lang="en-US" dirty="0" smtClean="0"/>
              <a:t>possible</a:t>
            </a:r>
          </a:p>
          <a:p>
            <a:pPr lvl="8"/>
            <a:endParaRPr lang="en-US" dirty="0"/>
          </a:p>
          <a:p>
            <a:pPr lvl="1"/>
            <a:r>
              <a:rPr lang="en-US" dirty="0"/>
              <a:t>Must ensure every </a:t>
            </a:r>
            <a:r>
              <a:rPr lang="en-US" b="1" dirty="0" smtClean="0">
                <a:solidFill>
                  <a:srgbClr val="FF0066"/>
                </a:solidFill>
              </a:rPr>
              <a:t>good page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/>
              <a:t>gets adequate trust rank, so need make all good pages reachable from seed set by short paths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7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</a:t>
            </a:r>
            <a:r>
              <a:rPr lang="en-US" dirty="0" smtClean="0"/>
              <a:t>Picking Seed Set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want to pick a seed set of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 smtClean="0"/>
              <a:t>pages</a:t>
            </a:r>
          </a:p>
          <a:p>
            <a:r>
              <a:rPr lang="en-US" b="1" dirty="0" smtClean="0"/>
              <a:t>How to do that?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(1) PageRank: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Pick </a:t>
            </a:r>
            <a:r>
              <a:rPr lang="en-US" dirty="0"/>
              <a:t>the top </a:t>
            </a:r>
            <a:r>
              <a:rPr lang="en-US" b="1" i="1" dirty="0"/>
              <a:t>k</a:t>
            </a:r>
            <a:r>
              <a:rPr lang="en-US" dirty="0"/>
              <a:t> pages by </a:t>
            </a:r>
            <a:r>
              <a:rPr lang="en-US" dirty="0" smtClean="0"/>
              <a:t>PageRank</a:t>
            </a:r>
          </a:p>
          <a:p>
            <a:pPr lvl="1"/>
            <a:r>
              <a:rPr lang="en-US" dirty="0"/>
              <a:t>Theory is that you can’t get a bad page’s rank really </a:t>
            </a:r>
            <a:r>
              <a:rPr lang="en-US" dirty="0" smtClean="0"/>
              <a:t>high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(2) Use trusted domains</a:t>
            </a:r>
            <a:r>
              <a:rPr lang="en-US" dirty="0" smtClean="0"/>
              <a:t> </a:t>
            </a:r>
            <a:r>
              <a:rPr lang="en-US" dirty="0"/>
              <a:t>whose membership </a:t>
            </a:r>
            <a:r>
              <a:rPr lang="en-US" dirty="0" smtClean="0"/>
              <a:t>is controlled</a:t>
            </a:r>
            <a:r>
              <a:rPr lang="en-US" dirty="0"/>
              <a:t>, like .</a:t>
            </a:r>
            <a:r>
              <a:rPr lang="en-US" dirty="0" err="1"/>
              <a:t>edu</a:t>
            </a:r>
            <a:r>
              <a:rPr lang="en-US" dirty="0"/>
              <a:t>, .mil, .</a:t>
            </a:r>
            <a:r>
              <a:rPr lang="en-US" dirty="0" err="1"/>
              <a:t>gov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24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 Propagation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 the subset of seed pages that are identified as </a:t>
            </a:r>
            <a:r>
              <a:rPr lang="en-US" b="1" dirty="0" smtClean="0">
                <a:solidFill>
                  <a:srgbClr val="D60093"/>
                </a:solidFill>
              </a:rPr>
              <a:t>good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r>
              <a:rPr lang="en-US" dirty="0"/>
              <a:t>the </a:t>
            </a:r>
            <a:r>
              <a:rPr lang="en-US" b="1" dirty="0" smtClean="0">
                <a:solidFill>
                  <a:srgbClr val="D60093"/>
                </a:solidFill>
              </a:rPr>
              <a:t>trusted pages</a:t>
            </a:r>
            <a:endParaRPr lang="en-US" b="1" dirty="0">
              <a:solidFill>
                <a:srgbClr val="D60093"/>
              </a:solidFill>
            </a:endParaRPr>
          </a:p>
          <a:p>
            <a:pPr lvl="8"/>
            <a:endParaRPr lang="en-US" dirty="0" smtClean="0"/>
          </a:p>
          <a:p>
            <a:r>
              <a:rPr lang="en-US" dirty="0"/>
              <a:t>Perform a topic-sensitive PageRank </a:t>
            </a:r>
            <a:r>
              <a:rPr lang="en-US" dirty="0" smtClean="0"/>
              <a:t>with </a:t>
            </a:r>
            <a:r>
              <a:rPr lang="en-US" b="1" dirty="0" smtClean="0">
                <a:solidFill>
                  <a:srgbClr val="008000"/>
                </a:solidFill>
              </a:rPr>
              <a:t>teleport </a:t>
            </a:r>
            <a:r>
              <a:rPr lang="en-US" b="1" dirty="0">
                <a:solidFill>
                  <a:srgbClr val="008000"/>
                </a:solidFill>
              </a:rPr>
              <a:t>set = trusted </a:t>
            </a:r>
            <a:r>
              <a:rPr lang="en-US" b="1" dirty="0" smtClean="0">
                <a:solidFill>
                  <a:srgbClr val="008000"/>
                </a:solidFill>
              </a:rPr>
              <a:t>pages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Propagate </a:t>
            </a:r>
            <a:r>
              <a:rPr lang="en-US" b="1" dirty="0">
                <a:solidFill>
                  <a:srgbClr val="0000FF"/>
                </a:solidFill>
              </a:rPr>
              <a:t>trust through </a:t>
            </a:r>
            <a:r>
              <a:rPr lang="en-US" b="1" dirty="0" smtClean="0">
                <a:solidFill>
                  <a:srgbClr val="0000FF"/>
                </a:solidFill>
              </a:rPr>
              <a:t>links:</a:t>
            </a:r>
            <a:endParaRPr lang="en-US" b="1" dirty="0">
              <a:solidFill>
                <a:srgbClr val="0000FF"/>
              </a:solidFill>
            </a:endParaRPr>
          </a:p>
          <a:p>
            <a:pPr lvl="2"/>
            <a:r>
              <a:rPr lang="en-US" dirty="0"/>
              <a:t>Each page gets a trust value between </a:t>
            </a:r>
            <a:r>
              <a:rPr lang="en-US" b="1" dirty="0"/>
              <a:t>0</a:t>
            </a:r>
            <a:r>
              <a:rPr lang="en-US" dirty="0"/>
              <a:t> and </a:t>
            </a:r>
            <a:r>
              <a:rPr lang="en-US" b="1" dirty="0" smtClean="0"/>
              <a:t>1</a:t>
            </a:r>
            <a:endParaRPr lang="en-US" b="1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2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a good idea?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FF"/>
                </a:solidFill>
              </a:rPr>
              <a:t>Trust </a:t>
            </a:r>
            <a:r>
              <a:rPr lang="en-US" b="1" dirty="0" smtClean="0">
                <a:solidFill>
                  <a:srgbClr val="0066FF"/>
                </a:solidFill>
              </a:rPr>
              <a:t>attenuation:</a:t>
            </a:r>
            <a:endParaRPr lang="en-US" b="1" dirty="0">
              <a:solidFill>
                <a:srgbClr val="0066FF"/>
              </a:solidFill>
            </a:endParaRPr>
          </a:p>
          <a:p>
            <a:pPr lvl="1"/>
            <a:r>
              <a:rPr lang="en-US" dirty="0"/>
              <a:t>The degree of trust conferred by a trusted page decreases with </a:t>
            </a:r>
            <a:r>
              <a:rPr lang="en-US" dirty="0" smtClean="0"/>
              <a:t>the distance in the graph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66FF"/>
                </a:solidFill>
              </a:rPr>
              <a:t>Trust </a:t>
            </a:r>
            <a:r>
              <a:rPr lang="en-US" b="1" dirty="0" smtClean="0">
                <a:solidFill>
                  <a:srgbClr val="0066FF"/>
                </a:solidFill>
              </a:rPr>
              <a:t>splitting:</a:t>
            </a:r>
            <a:endParaRPr lang="en-US" b="1" dirty="0">
              <a:solidFill>
                <a:srgbClr val="0066FF"/>
              </a:solidFill>
            </a:endParaRPr>
          </a:p>
          <a:p>
            <a:pPr lvl="1"/>
            <a:r>
              <a:rPr lang="en-US" dirty="0"/>
              <a:t>The larger the number of </a:t>
            </a:r>
            <a:r>
              <a:rPr lang="en-US" dirty="0" smtClean="0"/>
              <a:t>out-links </a:t>
            </a:r>
            <a:r>
              <a:rPr lang="en-US" dirty="0"/>
              <a:t>from a page, the less scrutiny the page author gives each </a:t>
            </a:r>
            <a:r>
              <a:rPr lang="en-US" dirty="0" smtClean="0"/>
              <a:t>out-link</a:t>
            </a:r>
            <a:endParaRPr lang="en-US" dirty="0"/>
          </a:p>
          <a:p>
            <a:pPr lvl="1"/>
            <a:r>
              <a:rPr lang="en-US" dirty="0"/>
              <a:t>Trust is </a:t>
            </a:r>
            <a:r>
              <a:rPr lang="en-US" b="1" dirty="0" smtClean="0">
                <a:solidFill>
                  <a:srgbClr val="008000"/>
                </a:solidFill>
              </a:rPr>
              <a:t>split</a:t>
            </a:r>
            <a:r>
              <a:rPr lang="en-US" dirty="0" smtClean="0"/>
              <a:t> </a:t>
            </a:r>
            <a:r>
              <a:rPr lang="en-US" dirty="0"/>
              <a:t>across </a:t>
            </a:r>
            <a:r>
              <a:rPr lang="en-US" dirty="0" smtClean="0"/>
              <a:t>out-links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2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Categorize Spam Pages after </a:t>
            </a:r>
            <a:r>
              <a:rPr lang="en-US" dirty="0" err="1" smtClean="0"/>
              <a:t>TrustRank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D60093"/>
                </a:solidFill>
              </a:rPr>
              <a:t>Solution 1:</a:t>
            </a:r>
            <a:r>
              <a:rPr lang="en-US" b="1" dirty="0"/>
              <a:t> </a:t>
            </a:r>
            <a:r>
              <a:rPr lang="en-US" dirty="0"/>
              <a:t>Use a threshold value and mark all pages below the trust threshold as spam</a:t>
            </a:r>
          </a:p>
          <a:p>
            <a:endParaRPr lang="en-US" dirty="0" smtClean="0"/>
          </a:p>
          <a:p>
            <a:r>
              <a:rPr lang="en-US" b="1" u="sng" dirty="0">
                <a:solidFill>
                  <a:srgbClr val="D60093"/>
                </a:solidFill>
              </a:rPr>
              <a:t>Solution </a:t>
            </a:r>
            <a:r>
              <a:rPr lang="en-US" b="1" u="sng" dirty="0" smtClean="0">
                <a:solidFill>
                  <a:srgbClr val="D60093"/>
                </a:solidFill>
              </a:rPr>
              <a:t>2:</a:t>
            </a:r>
            <a:r>
              <a:rPr lang="en-US" b="1" dirty="0" smtClean="0"/>
              <a:t> </a:t>
            </a:r>
            <a:r>
              <a:rPr lang="en-US" dirty="0" smtClean="0"/>
              <a:t>Spam Mass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75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Topic-Specific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Instead of generic popularity, can we measure popularity within a topic?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Goal</a:t>
            </a:r>
            <a:r>
              <a:rPr lang="en-US" b="1" dirty="0">
                <a:solidFill>
                  <a:srgbClr val="008000"/>
                </a:solidFill>
              </a:rPr>
              <a:t>:</a:t>
            </a:r>
            <a:r>
              <a:rPr lang="en-US" dirty="0"/>
              <a:t> Evaluate Web pages not </a:t>
            </a:r>
            <a:r>
              <a:rPr lang="en-US" dirty="0" smtClean="0"/>
              <a:t>just according </a:t>
            </a:r>
            <a:r>
              <a:rPr lang="en-US" dirty="0"/>
              <a:t>to their popularity, but by </a:t>
            </a:r>
            <a:r>
              <a:rPr lang="en-US" dirty="0" smtClean="0"/>
              <a:t>how close </a:t>
            </a:r>
            <a:r>
              <a:rPr lang="en-US" dirty="0"/>
              <a:t>they are to a particular topic, e.g</a:t>
            </a:r>
            <a:r>
              <a:rPr lang="en-US" dirty="0" smtClean="0"/>
              <a:t>. “</a:t>
            </a:r>
            <a:r>
              <a:rPr lang="en-US" dirty="0"/>
              <a:t>sports” or “</a:t>
            </a:r>
            <a:r>
              <a:rPr lang="en-US" dirty="0" smtClean="0"/>
              <a:t>history”</a:t>
            </a:r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Allows </a:t>
            </a:r>
            <a:r>
              <a:rPr lang="en-US" b="1" dirty="0">
                <a:solidFill>
                  <a:srgbClr val="0000FF"/>
                </a:solidFill>
              </a:rPr>
              <a:t>search queries to be </a:t>
            </a:r>
            <a:r>
              <a:rPr lang="en-US" b="1" dirty="0" smtClean="0">
                <a:solidFill>
                  <a:srgbClr val="0000FF"/>
                </a:solidFill>
              </a:rPr>
              <a:t>answered based </a:t>
            </a:r>
            <a:r>
              <a:rPr lang="en-US" b="1" dirty="0">
                <a:solidFill>
                  <a:srgbClr val="0000FF"/>
                </a:solidFill>
              </a:rPr>
              <a:t>on interests of the </a:t>
            </a:r>
            <a:r>
              <a:rPr lang="en-US" b="1" dirty="0" smtClean="0">
                <a:solidFill>
                  <a:srgbClr val="0000FF"/>
                </a:solidFill>
              </a:rPr>
              <a:t>user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Example</a:t>
            </a:r>
            <a:r>
              <a:rPr lang="en-US" b="1" dirty="0">
                <a:solidFill>
                  <a:srgbClr val="D60093"/>
                </a:solidFill>
              </a:rPr>
              <a:t>:</a:t>
            </a:r>
            <a:r>
              <a:rPr lang="en-US" dirty="0"/>
              <a:t> Query </a:t>
            </a:r>
            <a:r>
              <a:rPr lang="en-US" dirty="0" smtClean="0"/>
              <a:t>“Trojan” </a:t>
            </a:r>
            <a:r>
              <a:rPr lang="en-US" dirty="0"/>
              <a:t>wants </a:t>
            </a:r>
            <a:r>
              <a:rPr lang="en-US" dirty="0" smtClean="0"/>
              <a:t>different pages </a:t>
            </a:r>
            <a:r>
              <a:rPr lang="en-US" dirty="0"/>
              <a:t>depending on whether you </a:t>
            </a:r>
            <a:r>
              <a:rPr lang="en-US" dirty="0" smtClean="0"/>
              <a:t>are interested </a:t>
            </a:r>
            <a:r>
              <a:rPr lang="en-US" dirty="0"/>
              <a:t>in </a:t>
            </a:r>
            <a:r>
              <a:rPr lang="en-US" dirty="0" smtClean="0"/>
              <a:t>sports, history and computer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3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Spam Mass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b="1" dirty="0" err="1"/>
              <a:t>TrustRank</a:t>
            </a:r>
            <a:r>
              <a:rPr lang="en-US" dirty="0"/>
              <a:t> model, we start with good pages and propagate </a:t>
            </a:r>
            <a:r>
              <a:rPr lang="en-US" dirty="0" smtClean="0"/>
              <a:t>trust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Complementary </a:t>
            </a:r>
            <a:r>
              <a:rPr lang="en-US" b="1" dirty="0" smtClean="0">
                <a:solidFill>
                  <a:srgbClr val="0000FF"/>
                </a:solidFill>
              </a:rPr>
              <a:t>view: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D60093"/>
                </a:solidFill>
              </a:rPr>
              <a:t>What </a:t>
            </a:r>
            <a:r>
              <a:rPr lang="en-US" dirty="0">
                <a:solidFill>
                  <a:srgbClr val="D60093"/>
                </a:solidFill>
              </a:rPr>
              <a:t>fraction of a page’s </a:t>
            </a:r>
            <a:r>
              <a:rPr lang="en-US" dirty="0" smtClean="0">
                <a:solidFill>
                  <a:srgbClr val="D60093"/>
                </a:solidFill>
              </a:rPr>
              <a:t>PageRank </a:t>
            </a:r>
            <a:r>
              <a:rPr lang="en-US" dirty="0">
                <a:solidFill>
                  <a:srgbClr val="D60093"/>
                </a:solidFill>
              </a:rPr>
              <a:t>comes from </a:t>
            </a:r>
            <a:r>
              <a:rPr lang="en-US" b="1" dirty="0" smtClean="0">
                <a:solidFill>
                  <a:srgbClr val="D60093"/>
                </a:solidFill>
              </a:rPr>
              <a:t>spam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r>
              <a:rPr lang="en-US" dirty="0">
                <a:solidFill>
                  <a:srgbClr val="D60093"/>
                </a:solidFill>
              </a:rPr>
              <a:t>pages</a:t>
            </a:r>
            <a:r>
              <a:rPr lang="en-US" dirty="0" smtClean="0">
                <a:solidFill>
                  <a:srgbClr val="D60093"/>
                </a:solidFill>
              </a:rPr>
              <a:t>?</a:t>
            </a:r>
          </a:p>
          <a:p>
            <a:pPr lvl="8"/>
            <a:endParaRPr lang="en-US" dirty="0"/>
          </a:p>
          <a:p>
            <a:r>
              <a:rPr lang="en-US" dirty="0"/>
              <a:t>In practice, we don’t know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spam pages, so we need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estimate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5898382" y="4114800"/>
            <a:ext cx="3276600" cy="25908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6324600"/>
            <a:ext cx="66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Web</a:t>
            </a:r>
          </a:p>
        </p:txBody>
      </p:sp>
      <p:sp>
        <p:nvSpPr>
          <p:cNvPr id="9" name="Oval 8"/>
          <p:cNvSpPr/>
          <p:nvPr/>
        </p:nvSpPr>
        <p:spPr>
          <a:xfrm>
            <a:off x="7467600" y="4572000"/>
            <a:ext cx="1371600" cy="838200"/>
          </a:xfrm>
          <a:prstGeom prst="ellipse">
            <a:avLst/>
          </a:prstGeom>
          <a:solidFill>
            <a:srgbClr val="33CC33"/>
          </a:solidFill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Trusted set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18385" y="5562600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8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</a:t>
            </a:r>
            <a:r>
              <a:rPr lang="en-US" dirty="0" smtClean="0"/>
              <a:t>Mass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pPr marL="118872" indent="0">
                  <a:buNone/>
                </a:pPr>
                <a:r>
                  <a:rPr lang="en-US" b="1" u="sng" dirty="0">
                    <a:solidFill>
                      <a:srgbClr val="0000FF"/>
                    </a:solidFill>
                  </a:rPr>
                  <a:t>Solution 2</a:t>
                </a:r>
                <a:r>
                  <a:rPr lang="en-US" b="1" dirty="0"/>
                  <a:t>:</a:t>
                </a:r>
                <a:endParaRPr lang="en-US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=</a:t>
                </a:r>
                <a:r>
                  <a:rPr lang="en-US" dirty="0"/>
                  <a:t> </a:t>
                </a:r>
                <a:r>
                  <a:rPr lang="en-US" dirty="0" smtClean="0"/>
                  <a:t>PageRank </a:t>
                </a:r>
                <a:r>
                  <a:rPr lang="en-US" dirty="0"/>
                  <a:t>of page </a:t>
                </a:r>
                <a:r>
                  <a:rPr lang="en-US" b="1" i="1" dirty="0"/>
                  <a:t>p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PageRank </a:t>
                </a:r>
                <a:r>
                  <a:rPr lang="en-US" dirty="0"/>
                  <a:t>of </a:t>
                </a:r>
                <a:r>
                  <a:rPr lang="en-US" b="1" i="1" dirty="0"/>
                  <a:t>p</a:t>
                </a:r>
                <a:r>
                  <a:rPr lang="en-US" dirty="0"/>
                  <a:t> with teleport into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rgbClr val="008000"/>
                    </a:solidFill>
                  </a:rPr>
                  <a:t>trusted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pages only</a:t>
                </a:r>
              </a:p>
              <a:p>
                <a:pPr lvl="8"/>
                <a:endParaRPr lang="en-US" dirty="0" smtClean="0"/>
              </a:p>
              <a:p>
                <a:r>
                  <a:rPr lang="en-US" b="1" dirty="0" smtClean="0"/>
                  <a:t>Then: </a:t>
                </a:r>
                <a:r>
                  <a:rPr lang="en-US" dirty="0">
                    <a:solidFill>
                      <a:srgbClr val="D60093"/>
                    </a:solidFill>
                  </a:rPr>
                  <a:t>What fraction of a page’s PageRank comes from </a:t>
                </a:r>
                <a:r>
                  <a:rPr lang="en-US" b="1" dirty="0">
                    <a:solidFill>
                      <a:srgbClr val="D60093"/>
                    </a:solidFill>
                  </a:rPr>
                  <a:t>spam</a:t>
                </a:r>
                <a:r>
                  <a:rPr lang="en-US" dirty="0">
                    <a:solidFill>
                      <a:srgbClr val="D60093"/>
                    </a:solidFill>
                  </a:rPr>
                  <a:t> pages?</a:t>
                </a:r>
              </a:p>
              <a:p>
                <a:pPr>
                  <a:buNone/>
                </a:pPr>
                <a:r>
                  <a:rPr lang="en-US" sz="4000" b="1" i="1" dirty="0" smtClean="0">
                    <a:solidFill>
                      <a:srgbClr val="D60093"/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sz="4000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−</m:t>
                        </m:r>
                      </m:sup>
                    </m:sSubSup>
                    <m:r>
                      <a:rPr lang="en-US" sz="4000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000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  <m:r>
                      <a:rPr lang="en-US" sz="4000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sz="4000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𝒑</m:t>
                        </m:r>
                      </m:sub>
                      <m:sup>
                        <m:r>
                          <a:rPr lang="en-US" sz="4000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endParaRPr lang="en-US" sz="4000" b="1" i="1" dirty="0">
                  <a:solidFill>
                    <a:srgbClr val="D60093"/>
                  </a:solidFill>
                </a:endParaRPr>
              </a:p>
              <a:p>
                <a:pPr lvl="8"/>
                <a:endParaRPr lang="en-US" dirty="0" smtClean="0"/>
              </a:p>
              <a:p>
                <a:r>
                  <a:rPr lang="en-US" sz="3600" b="1" dirty="0" smtClean="0">
                    <a:solidFill>
                      <a:srgbClr val="0000FF"/>
                    </a:solidFill>
                  </a:rPr>
                  <a:t>Spam </a:t>
                </a:r>
                <a:r>
                  <a:rPr lang="en-US" sz="3600" b="1" dirty="0">
                    <a:solidFill>
                      <a:srgbClr val="0000FF"/>
                    </a:solidFill>
                  </a:rPr>
                  <a:t>mass of </a:t>
                </a:r>
                <a:r>
                  <a:rPr lang="en-US" sz="3600" b="1" i="1" dirty="0">
                    <a:solidFill>
                      <a:srgbClr val="0000FF"/>
                    </a:solidFill>
                  </a:rPr>
                  <a:t>p </a:t>
                </a:r>
                <a:r>
                  <a:rPr lang="en-US" sz="3600" b="1" i="1" dirty="0" smtClean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3600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  <m:sup>
                            <m:r>
                              <a:rPr lang="en-US" sz="3600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36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3600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endParaRPr lang="en-US" sz="3600" b="1" i="1" dirty="0" smtClean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 smtClean="0"/>
                  <a:t>Pages with high spam mass</a:t>
                </a:r>
                <a:br>
                  <a:rPr lang="en-US" dirty="0" smtClean="0"/>
                </a:br>
                <a:r>
                  <a:rPr lang="en-US" dirty="0" smtClean="0"/>
                  <a:t>are spam.</a:t>
                </a:r>
                <a:endParaRPr lang="en-US" dirty="0"/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 rotWithShape="1">
                <a:blip r:embed="rId2"/>
                <a:stretch>
                  <a:fillRect l="-741" t="-142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8"/>
          <p:cNvSpPr/>
          <p:nvPr/>
        </p:nvSpPr>
        <p:spPr>
          <a:xfrm>
            <a:off x="5822182" y="4114800"/>
            <a:ext cx="3276600" cy="2590800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91400" y="4572000"/>
            <a:ext cx="1371600" cy="838200"/>
          </a:xfrm>
          <a:prstGeom prst="ellipse">
            <a:avLst/>
          </a:prstGeom>
          <a:solidFill>
            <a:srgbClr val="33CC33"/>
          </a:solidFill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Trusted set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42185" y="5562600"/>
            <a:ext cx="152400" cy="1524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0" y="502920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418385" y="5715000"/>
            <a:ext cx="762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523892" y="5662246"/>
            <a:ext cx="762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324601" y="5715000"/>
            <a:ext cx="58211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2800" y="6324600"/>
            <a:ext cx="66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Web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3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HITS: Hubs and Authorities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HITS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(Hypertext-Induced </a:t>
            </a:r>
            <a:r>
              <a:rPr lang="en-US" b="1" dirty="0" smtClean="0">
                <a:solidFill>
                  <a:srgbClr val="0000FF"/>
                </a:solidFill>
              </a:rPr>
              <a:t>Topic Selection)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Is </a:t>
            </a:r>
            <a:r>
              <a:rPr lang="en-US" b="1" dirty="0"/>
              <a:t>a measure of </a:t>
            </a:r>
            <a:r>
              <a:rPr lang="en-US" b="1" dirty="0" smtClean="0"/>
              <a:t>importance of </a:t>
            </a:r>
            <a:r>
              <a:rPr lang="en-US" b="1" dirty="0"/>
              <a:t>pages or documents, similar </a:t>
            </a:r>
            <a:r>
              <a:rPr lang="en-US" b="1" dirty="0" smtClean="0"/>
              <a:t>to PageRank</a:t>
            </a:r>
            <a:endParaRPr lang="en-US" b="1" dirty="0"/>
          </a:p>
          <a:p>
            <a:pPr lvl="1"/>
            <a:r>
              <a:rPr lang="en-US" dirty="0" smtClean="0"/>
              <a:t>Proposed </a:t>
            </a:r>
            <a:r>
              <a:rPr lang="en-US" dirty="0"/>
              <a:t>at </a:t>
            </a:r>
            <a:r>
              <a:rPr lang="en-US" dirty="0" smtClean="0"/>
              <a:t>around </a:t>
            </a:r>
            <a:r>
              <a:rPr lang="en-US" dirty="0"/>
              <a:t>same </a:t>
            </a:r>
            <a:r>
              <a:rPr lang="en-US" dirty="0" smtClean="0"/>
              <a:t>time as PageRank (‘98)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Goal</a:t>
            </a:r>
            <a:r>
              <a:rPr lang="en-US" dirty="0" smtClean="0"/>
              <a:t>: Say we want to find good newspapers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Don’t just find </a:t>
            </a:r>
            <a:r>
              <a:rPr lang="en-US" dirty="0" smtClean="0"/>
              <a:t>newspapers. Find </a:t>
            </a:r>
            <a:r>
              <a:rPr lang="en-US" dirty="0"/>
              <a:t>“experts” – people who link in a coordinated way to good newspapers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Idea</a:t>
            </a:r>
            <a:r>
              <a:rPr lang="en-US" b="1" dirty="0">
                <a:solidFill>
                  <a:srgbClr val="008000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D60093"/>
                </a:solidFill>
              </a:rPr>
              <a:t>Links as votes</a:t>
            </a:r>
          </a:p>
          <a:p>
            <a:pPr lvl="1"/>
            <a:r>
              <a:rPr lang="en-US" b="1" dirty="0" smtClean="0"/>
              <a:t>Page </a:t>
            </a:r>
            <a:r>
              <a:rPr lang="en-US" b="1" dirty="0"/>
              <a:t>is more important if it has more links</a:t>
            </a:r>
          </a:p>
          <a:p>
            <a:pPr lvl="2"/>
            <a:r>
              <a:rPr lang="en-US" dirty="0"/>
              <a:t>In-coming links? Out-going links?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newspapers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Hubs</a:t>
            </a:r>
            <a:r>
              <a:rPr lang="en-US" b="1" dirty="0">
                <a:solidFill>
                  <a:srgbClr val="D60093"/>
                </a:solidFill>
              </a:rPr>
              <a:t> and </a:t>
            </a:r>
            <a:r>
              <a:rPr lang="en-US" b="1" dirty="0">
                <a:solidFill>
                  <a:srgbClr val="008000"/>
                </a:solidFill>
              </a:rPr>
              <a:t>Authorities</a:t>
            </a:r>
            <a:r>
              <a:rPr lang="en-US" b="1" dirty="0">
                <a:solidFill>
                  <a:srgbClr val="D60093"/>
                </a:solidFill>
              </a:rPr>
              <a:t/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dirty="0"/>
              <a:t>Each page has 2 scores: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b="1" dirty="0"/>
              <a:t>Quality as an expert (</a:t>
            </a:r>
            <a:r>
              <a:rPr lang="en-US" b="1" dirty="0">
                <a:solidFill>
                  <a:srgbClr val="0000FF"/>
                </a:solidFill>
              </a:rPr>
              <a:t>hub</a:t>
            </a:r>
            <a:r>
              <a:rPr lang="en-US" b="1" dirty="0"/>
              <a:t>):</a:t>
            </a:r>
          </a:p>
          <a:p>
            <a:pPr lvl="2"/>
            <a:r>
              <a:rPr lang="en-US" dirty="0"/>
              <a:t>Total sum of votes of </a:t>
            </a:r>
            <a:r>
              <a:rPr lang="en-US" dirty="0" smtClean="0"/>
              <a:t>authorities </a:t>
            </a:r>
            <a:r>
              <a:rPr lang="en-US" dirty="0"/>
              <a:t>pointed to</a:t>
            </a:r>
          </a:p>
          <a:p>
            <a:pPr lvl="1"/>
            <a:r>
              <a:rPr lang="en-US" b="1" dirty="0"/>
              <a:t>Quality as </a:t>
            </a:r>
            <a:r>
              <a:rPr lang="en-US" b="1" dirty="0" smtClean="0"/>
              <a:t>a </a:t>
            </a:r>
            <a:r>
              <a:rPr lang="en-US" b="1" dirty="0"/>
              <a:t>content (</a:t>
            </a:r>
            <a:r>
              <a:rPr lang="en-US" b="1" dirty="0">
                <a:solidFill>
                  <a:srgbClr val="008000"/>
                </a:solidFill>
              </a:rPr>
              <a:t>authority</a:t>
            </a:r>
            <a:r>
              <a:rPr lang="en-US" b="1" dirty="0"/>
              <a:t>):</a:t>
            </a:r>
          </a:p>
          <a:p>
            <a:pPr lvl="2"/>
            <a:r>
              <a:rPr lang="en-US" dirty="0"/>
              <a:t>Total sum of votes </a:t>
            </a:r>
            <a:r>
              <a:rPr lang="en-US" dirty="0" smtClean="0"/>
              <a:t>coming from experts</a:t>
            </a:r>
          </a:p>
          <a:p>
            <a:pPr lvl="2"/>
            <a:endParaRPr lang="en-US" dirty="0"/>
          </a:p>
          <a:p>
            <a:r>
              <a:rPr lang="en-US" b="1" dirty="0" smtClean="0"/>
              <a:t>Principle </a:t>
            </a:r>
            <a:r>
              <a:rPr lang="en-US" b="1" dirty="0"/>
              <a:t>of repeated improvement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912946" y="1600200"/>
            <a:ext cx="114653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NYT: 10</a:t>
            </a:r>
          </a:p>
          <a:p>
            <a:endParaRPr lang="en-US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Ebay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3</a:t>
            </a:r>
          </a:p>
          <a:p>
            <a:endParaRPr lang="en-US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Yahoo: 3</a:t>
            </a:r>
          </a:p>
          <a:p>
            <a:endParaRPr lang="en-US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CNN: 8</a:t>
            </a:r>
          </a:p>
          <a:p>
            <a:endParaRPr lang="en-US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WSJ: 9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086600" y="2198320"/>
            <a:ext cx="228600" cy="228600"/>
          </a:xfrm>
          <a:prstGeom prst="ellipse">
            <a:avLst/>
          </a:prstGeom>
          <a:solidFill>
            <a:srgbClr val="0000FF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86600" y="2685048"/>
            <a:ext cx="228600" cy="228600"/>
          </a:xfrm>
          <a:prstGeom prst="ellipse">
            <a:avLst/>
          </a:prstGeom>
          <a:solidFill>
            <a:srgbClr val="0000FF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86600" y="3447048"/>
            <a:ext cx="228600" cy="228600"/>
          </a:xfrm>
          <a:prstGeom prst="ellipse">
            <a:avLst/>
          </a:prstGeom>
          <a:solidFill>
            <a:srgbClr val="0000FF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7" idx="6"/>
          </p:cNvCxnSpPr>
          <p:nvPr/>
        </p:nvCxnSpPr>
        <p:spPr>
          <a:xfrm flipV="1">
            <a:off x="7315200" y="1846848"/>
            <a:ext cx="609600" cy="4657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315200" y="2332672"/>
            <a:ext cx="685800" cy="4666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/>
          <p:cNvCxnSpPr>
            <a:stCxn id="34" idx="6"/>
          </p:cNvCxnSpPr>
          <p:nvPr/>
        </p:nvCxnSpPr>
        <p:spPr>
          <a:xfrm flipV="1">
            <a:off x="7315200" y="2333576"/>
            <a:ext cx="685800" cy="4657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9" name="Straight Arrow Connector 38"/>
          <p:cNvCxnSpPr>
            <a:stCxn id="35" idx="6"/>
          </p:cNvCxnSpPr>
          <p:nvPr/>
        </p:nvCxnSpPr>
        <p:spPr>
          <a:xfrm flipV="1">
            <a:off x="7315200" y="3447048"/>
            <a:ext cx="685800" cy="114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/>
          <p:cNvCxnSpPr>
            <a:stCxn id="35" idx="5"/>
          </p:cNvCxnSpPr>
          <p:nvPr/>
        </p:nvCxnSpPr>
        <p:spPr>
          <a:xfrm rot="16200000" flipH="1">
            <a:off x="7434122" y="3489770"/>
            <a:ext cx="338278" cy="6430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40"/>
          <p:cNvCxnSpPr>
            <a:stCxn id="27" idx="5"/>
          </p:cNvCxnSpPr>
          <p:nvPr/>
        </p:nvCxnSpPr>
        <p:spPr>
          <a:xfrm rot="16200000" flipH="1">
            <a:off x="7114558" y="2560606"/>
            <a:ext cx="977406" cy="6430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2" name="Oval 41"/>
          <p:cNvSpPr/>
          <p:nvPr/>
        </p:nvSpPr>
        <p:spPr>
          <a:xfrm>
            <a:off x="7086600" y="3066048"/>
            <a:ext cx="228600" cy="228600"/>
          </a:xfrm>
          <a:prstGeom prst="ellipse">
            <a:avLst/>
          </a:prstGeom>
          <a:solidFill>
            <a:srgbClr val="0000FF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42" idx="5"/>
          </p:cNvCxnSpPr>
          <p:nvPr/>
        </p:nvCxnSpPr>
        <p:spPr>
          <a:xfrm>
            <a:off x="7281722" y="3261170"/>
            <a:ext cx="643079" cy="5668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>
            <a:stCxn id="42" idx="6"/>
          </p:cNvCxnSpPr>
          <p:nvPr/>
        </p:nvCxnSpPr>
        <p:spPr>
          <a:xfrm flipV="1">
            <a:off x="7315200" y="2989848"/>
            <a:ext cx="685800" cy="190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34" grpId="0" animBg="1"/>
      <p:bldP spid="35" grpId="0" animBg="1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8" descr="Hubs and Authorities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901" y="4800600"/>
            <a:ext cx="3291840" cy="20574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None/>
            </a:pPr>
            <a:r>
              <a:rPr lang="en-US" b="1" dirty="0">
                <a:solidFill>
                  <a:srgbClr val="D60093"/>
                </a:solidFill>
              </a:rPr>
              <a:t>Interesting </a:t>
            </a:r>
            <a:r>
              <a:rPr lang="en-US" b="1" dirty="0" smtClean="0">
                <a:solidFill>
                  <a:srgbClr val="D60093"/>
                </a:solidFill>
              </a:rPr>
              <a:t>pages fall </a:t>
            </a:r>
            <a:r>
              <a:rPr lang="en-US" b="1" dirty="0">
                <a:solidFill>
                  <a:srgbClr val="D60093"/>
                </a:solidFill>
              </a:rPr>
              <a:t>into two </a:t>
            </a:r>
            <a:r>
              <a:rPr lang="en-US" b="1" dirty="0" smtClean="0">
                <a:solidFill>
                  <a:srgbClr val="D60093"/>
                </a:solidFill>
              </a:rPr>
              <a:t>classes:</a:t>
            </a:r>
            <a:endParaRPr lang="en-US" b="1" dirty="0">
              <a:solidFill>
                <a:srgbClr val="D60093"/>
              </a:solidFill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b="1" dirty="0">
                <a:solidFill>
                  <a:srgbClr val="008000"/>
                </a:solidFill>
              </a:rPr>
              <a:t>Authorities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are pages containing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useful </a:t>
            </a:r>
            <a:r>
              <a:rPr lang="en-US" dirty="0"/>
              <a:t>information</a:t>
            </a:r>
          </a:p>
          <a:p>
            <a:pPr marL="928688" lvl="1" indent="-457200"/>
            <a:r>
              <a:rPr lang="en-US" dirty="0" smtClean="0"/>
              <a:t>Newspaper home pages</a:t>
            </a:r>
          </a:p>
          <a:p>
            <a:pPr marL="928688" lvl="1" indent="-457200"/>
            <a:r>
              <a:rPr lang="en-US" dirty="0" smtClean="0"/>
              <a:t>Course </a:t>
            </a:r>
            <a:r>
              <a:rPr lang="en-US" dirty="0"/>
              <a:t>home pages</a:t>
            </a:r>
          </a:p>
          <a:p>
            <a:pPr marL="928688" lvl="1" indent="-457200"/>
            <a:r>
              <a:rPr lang="en-US" dirty="0" smtClean="0"/>
              <a:t>Home </a:t>
            </a:r>
            <a:r>
              <a:rPr lang="en-US" dirty="0"/>
              <a:t>pages of auto </a:t>
            </a:r>
            <a:r>
              <a:rPr lang="en-US" dirty="0" smtClean="0"/>
              <a:t>manufacturers</a:t>
            </a:r>
          </a:p>
          <a:p>
            <a:pPr marL="2025968" lvl="6" indent="-457200"/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Hubs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are pages that link to authorities</a:t>
            </a:r>
          </a:p>
          <a:p>
            <a:pPr marL="928688" lvl="1" indent="-457200"/>
            <a:r>
              <a:rPr lang="en-US" dirty="0" smtClean="0"/>
              <a:t>List of newspapers</a:t>
            </a:r>
          </a:p>
          <a:p>
            <a:pPr marL="928688" lvl="1" indent="-457200"/>
            <a:r>
              <a:rPr lang="en-US" dirty="0" smtClean="0"/>
              <a:t>Course </a:t>
            </a:r>
            <a:r>
              <a:rPr lang="en-US" dirty="0"/>
              <a:t>bulletin</a:t>
            </a:r>
          </a:p>
          <a:p>
            <a:pPr marL="928688" lvl="1" indent="-457200"/>
            <a:r>
              <a:rPr lang="en-US" dirty="0" smtClean="0"/>
              <a:t>List </a:t>
            </a:r>
            <a:r>
              <a:rPr lang="en-US" dirty="0"/>
              <a:t>of US auto manufacturers</a:t>
            </a:r>
          </a:p>
          <a:p>
            <a:pPr marL="533400" indent="-533400"/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34200" y="5590650"/>
            <a:ext cx="304800" cy="304800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62708" y="5249386"/>
            <a:ext cx="304800" cy="304800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81541" y="5148410"/>
            <a:ext cx="152400" cy="1524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27446" y="6442875"/>
            <a:ext cx="76200" cy="762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93746" y="5175992"/>
            <a:ext cx="76200" cy="762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11552" y="5793071"/>
            <a:ext cx="76200" cy="762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39334" y="6584990"/>
            <a:ext cx="109728" cy="109728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77267" y="5739312"/>
            <a:ext cx="109728" cy="109728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794555" y="5768296"/>
            <a:ext cx="109728" cy="109728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83194" y="6226897"/>
            <a:ext cx="109728" cy="109728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2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in-links: Authority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867400" cy="47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781800" y="1295400"/>
            <a:ext cx="609600" cy="381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4200" y="1981200"/>
            <a:ext cx="609600" cy="381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2971800"/>
            <a:ext cx="609600" cy="381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48400" y="3733800"/>
            <a:ext cx="609600" cy="381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86400" y="4419600"/>
            <a:ext cx="609600" cy="381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5265" y="5029200"/>
            <a:ext cx="609600" cy="381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5542865"/>
            <a:ext cx="609600" cy="381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601" y="6096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(Note this is idealized example. In reality graph is not bipartite and each page has both the hub and authority score)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49530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Each page starts </a:t>
            </a:r>
            <a:r>
              <a:rPr lang="en-US" sz="24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hub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score 1. 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Authorities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collect their votes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in-links: Authority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867400" cy="47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71601" y="6096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(Note this is idealized example. In reality graph is not bipartite and each page has both the hub and authority score)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6600" y="3276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 of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hub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scores of nodes pointing to NYT.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042674" y="3193226"/>
            <a:ext cx="353790" cy="37248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2600" y="49530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Each page starts </a:t>
            </a:r>
            <a:r>
              <a:rPr lang="en-US" sz="24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hub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score 1. 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Authorities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collect their votes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Quality: Hub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129338" cy="48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600" y="5181600"/>
            <a:ext cx="3504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Hubs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collect authority scores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1" y="6096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(Note this is idealized example. In reality graph is not bipartite and each page has both the hub and authority score)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799" y="1230822"/>
            <a:ext cx="236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 of authority scores of nodes that the node points to.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8400" y="1905000"/>
            <a:ext cx="1143000" cy="4572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Reweighting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37367"/>
            <a:ext cx="6386513" cy="51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73927" y="5092667"/>
            <a:ext cx="3105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Authorities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again collect </a:t>
            </a:r>
            <a:b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hub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1" y="6096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(Note this is idealized example. In reality graph is not bipartite and each page has both the hub and authority score)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Topic-Specific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Random walker </a:t>
            </a:r>
            <a:r>
              <a:rPr lang="en-US" dirty="0"/>
              <a:t>has a </a:t>
            </a:r>
            <a:r>
              <a:rPr lang="en-US" dirty="0" smtClean="0"/>
              <a:t>small probability </a:t>
            </a:r>
            <a:r>
              <a:rPr lang="en-US" dirty="0"/>
              <a:t>of </a:t>
            </a:r>
            <a:r>
              <a:rPr lang="en-US" dirty="0" smtClean="0"/>
              <a:t>teleporting </a:t>
            </a:r>
            <a:r>
              <a:rPr lang="en-US" dirty="0"/>
              <a:t>at any </a:t>
            </a:r>
            <a:r>
              <a:rPr lang="en-US" dirty="0" smtClean="0"/>
              <a:t>step</a:t>
            </a:r>
            <a:endParaRPr lang="en-US" dirty="0"/>
          </a:p>
          <a:p>
            <a:r>
              <a:rPr lang="en-US" b="1" dirty="0" smtClean="0">
                <a:solidFill>
                  <a:srgbClr val="FF0066"/>
                </a:solidFill>
              </a:rPr>
              <a:t>Teleport </a:t>
            </a:r>
            <a:r>
              <a:rPr lang="en-US" b="1" dirty="0">
                <a:solidFill>
                  <a:srgbClr val="FF0066"/>
                </a:solidFill>
              </a:rPr>
              <a:t>can go to: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Standard PageRank: </a:t>
            </a:r>
            <a:r>
              <a:rPr lang="en-US" b="1" dirty="0" smtClean="0"/>
              <a:t>Any </a:t>
            </a:r>
            <a:r>
              <a:rPr lang="en-US" b="1" dirty="0"/>
              <a:t>page with equal </a:t>
            </a:r>
            <a:r>
              <a:rPr lang="en-US" b="1" dirty="0" smtClean="0"/>
              <a:t>probability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avoid dead-end and spider-trap </a:t>
            </a:r>
            <a:r>
              <a:rPr lang="en-US" dirty="0" smtClean="0"/>
              <a:t>problems</a:t>
            </a:r>
            <a:endParaRPr lang="en-US" dirty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Topic Specific PageRank: </a:t>
            </a:r>
            <a:r>
              <a:rPr lang="en-US" b="1" dirty="0" smtClean="0"/>
              <a:t>A </a:t>
            </a:r>
            <a:r>
              <a:rPr lang="en-US" b="1" dirty="0"/>
              <a:t>topic-specific set of “relevant” </a:t>
            </a:r>
            <a:r>
              <a:rPr lang="en-US" b="1" dirty="0" smtClean="0"/>
              <a:t>pages (</a:t>
            </a:r>
            <a:r>
              <a:rPr lang="en-US" b="1" dirty="0" smtClean="0">
                <a:solidFill>
                  <a:srgbClr val="008000"/>
                </a:solidFill>
              </a:rPr>
              <a:t>teleport set</a:t>
            </a:r>
            <a:r>
              <a:rPr lang="en-US" b="1" dirty="0" smtClean="0"/>
              <a:t>)</a:t>
            </a:r>
            <a:endParaRPr lang="en-US" b="1" dirty="0"/>
          </a:p>
          <a:p>
            <a:r>
              <a:rPr lang="en-US" b="1" dirty="0" smtClean="0">
                <a:solidFill>
                  <a:srgbClr val="D60093"/>
                </a:solidFill>
              </a:rPr>
              <a:t>Idea: Bias </a:t>
            </a:r>
            <a:r>
              <a:rPr lang="en-US" b="1" dirty="0">
                <a:solidFill>
                  <a:srgbClr val="D60093"/>
                </a:solidFill>
              </a:rPr>
              <a:t>the random walk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walker teleports, she pick </a:t>
            </a:r>
            <a:r>
              <a:rPr lang="en-US" dirty="0"/>
              <a:t>a page from a set </a:t>
            </a:r>
            <a:r>
              <a:rPr lang="en-US" b="1" i="1" dirty="0" smtClean="0"/>
              <a:t>S</a:t>
            </a:r>
            <a:endParaRPr lang="en-US" b="1" dirty="0"/>
          </a:p>
          <a:p>
            <a:pPr lvl="1"/>
            <a:r>
              <a:rPr lang="en-US" b="1" i="1" dirty="0"/>
              <a:t>S</a:t>
            </a:r>
            <a:r>
              <a:rPr lang="en-US" dirty="0"/>
              <a:t> contains only pages that are relevant to the topic</a:t>
            </a:r>
          </a:p>
          <a:p>
            <a:pPr lvl="2"/>
            <a:r>
              <a:rPr lang="en-US" dirty="0"/>
              <a:t>E.g., Open Directory (DMOZ) pages for a given </a:t>
            </a:r>
            <a:r>
              <a:rPr lang="en-US" dirty="0" smtClean="0"/>
              <a:t>topic/query</a:t>
            </a:r>
            <a:endParaRPr lang="en-US" dirty="0"/>
          </a:p>
          <a:p>
            <a:pPr lvl="1"/>
            <a:r>
              <a:rPr lang="en-US" dirty="0"/>
              <a:t>For each teleport set </a:t>
            </a:r>
            <a:r>
              <a:rPr lang="en-US" b="1" i="1" dirty="0"/>
              <a:t>S</a:t>
            </a:r>
            <a:r>
              <a:rPr lang="en-US" dirty="0"/>
              <a:t>, we get a </a:t>
            </a:r>
            <a:r>
              <a:rPr lang="en-US" dirty="0" smtClean="0"/>
              <a:t>different vector </a:t>
            </a:r>
            <a:r>
              <a:rPr lang="en-US" b="1" i="1" dirty="0" err="1" smtClean="0"/>
              <a:t>r</a:t>
            </a:r>
            <a:r>
              <a:rPr lang="en-US" b="1" i="1" baseline="-25000" dirty="0" err="1" smtClean="0"/>
              <a:t>S</a:t>
            </a:r>
            <a:endParaRPr lang="en-US" b="1" i="1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6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hub and authority scores can keep on increasing.</a:t>
            </a:r>
          </a:p>
          <a:p>
            <a:endParaRPr lang="en-US" sz="2400" dirty="0"/>
          </a:p>
          <a:p>
            <a:r>
              <a:rPr lang="en-US" sz="2400" dirty="0" smtClean="0"/>
              <a:t>Need normalization after each step.</a:t>
            </a:r>
          </a:p>
          <a:p>
            <a:endParaRPr lang="en-US" dirty="0" smtClean="0"/>
          </a:p>
          <a:p>
            <a:r>
              <a:rPr lang="en-US" sz="2400" dirty="0" smtClean="0"/>
              <a:t>Examples:</a:t>
            </a:r>
          </a:p>
          <a:p>
            <a:pPr lvl="1"/>
            <a:r>
              <a:rPr lang="en-US" dirty="0" smtClean="0"/>
              <a:t>Sum of scores = 1</a:t>
            </a:r>
          </a:p>
          <a:p>
            <a:pPr lvl="1"/>
            <a:r>
              <a:rPr lang="en-US" dirty="0" smtClean="0"/>
              <a:t>Max score </a:t>
            </a:r>
            <a:r>
              <a:rPr lang="en-US" dirty="0"/>
              <a:t> </a:t>
            </a:r>
            <a:r>
              <a:rPr lang="en-US" dirty="0" smtClean="0"/>
              <a:t>= 1</a:t>
            </a:r>
          </a:p>
          <a:p>
            <a:pPr lvl="1"/>
            <a:r>
              <a:rPr lang="en-US" dirty="0" smtClean="0"/>
              <a:t>Sum of square scores = 1</a:t>
            </a:r>
          </a:p>
          <a:p>
            <a:r>
              <a:rPr lang="en-US" sz="2400" dirty="0" smtClean="0"/>
              <a:t>Unlike PageRank, the scores don’t correspond to probabilities.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91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</a:t>
            </a:r>
            <a:r>
              <a:rPr lang="en-US" dirty="0" smtClean="0"/>
              <a:t>Recursive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257801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A good hub links to many good authorities</a:t>
                </a:r>
              </a:p>
              <a:p>
                <a:pPr lvl="8"/>
                <a:endParaRPr lang="en-US" dirty="0" smtClean="0">
                  <a:solidFill>
                    <a:schemeClr val="accent4"/>
                  </a:solidFill>
                </a:endParaRPr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A </a:t>
                </a:r>
                <a:r>
                  <a:rPr lang="en-US" b="1" dirty="0">
                    <a:solidFill>
                      <a:srgbClr val="008000"/>
                    </a:solidFill>
                  </a:rPr>
                  <a:t>good authority is linked from many good hubs</a:t>
                </a:r>
              </a:p>
              <a:p>
                <a:pPr lvl="8"/>
                <a:endParaRPr lang="en-US" dirty="0" smtClean="0"/>
              </a:p>
              <a:p>
                <a:r>
                  <a:rPr lang="en-US" b="1" dirty="0" smtClean="0">
                    <a:solidFill>
                      <a:srgbClr val="D60093"/>
                    </a:solidFill>
                  </a:rPr>
                  <a:t>Model </a:t>
                </a:r>
                <a:r>
                  <a:rPr lang="en-US" b="1" dirty="0">
                    <a:solidFill>
                      <a:srgbClr val="D60093"/>
                    </a:solidFill>
                  </a:rPr>
                  <a:t>using two scores for each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node:</a:t>
                </a:r>
                <a:endParaRPr lang="en-US" b="1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b="1" dirty="0"/>
                  <a:t>Hub</a:t>
                </a:r>
                <a:r>
                  <a:rPr lang="en-US" dirty="0"/>
                  <a:t> score and </a:t>
                </a:r>
                <a:r>
                  <a:rPr lang="en-US" b="1" dirty="0"/>
                  <a:t>Authority</a:t>
                </a:r>
                <a:r>
                  <a:rPr lang="en-US" dirty="0"/>
                  <a:t> score</a:t>
                </a:r>
              </a:p>
              <a:p>
                <a:pPr lvl="1"/>
                <a:r>
                  <a:rPr lang="en-US" dirty="0"/>
                  <a:t>Represented as vectors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𝒂</m:t>
                    </m:r>
                  </m:oMath>
                </a14:m>
                <a:endParaRPr lang="en-US" b="1" i="1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257801"/>
              </a:xfrm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Hubs and Authorities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95400"/>
                <a:ext cx="7337223" cy="548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solidFill>
                      <a:srgbClr val="D60093"/>
                    </a:solidFill>
                  </a:rPr>
                  <a:t>Each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has 2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scores</a:t>
                </a:r>
                <a:r>
                  <a:rPr lang="en-US" b="1" dirty="0">
                    <a:solidFill>
                      <a:srgbClr val="D60093"/>
                    </a:solidFill>
                  </a:rPr>
                  <a:t>:</a:t>
                </a:r>
              </a:p>
              <a:p>
                <a:pPr lvl="1"/>
                <a:r>
                  <a:rPr lang="en-US" dirty="0"/>
                  <a:t>Authority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dirty="0" smtClean="0"/>
                  <a:t>Hub score: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118872" indent="0">
                  <a:buNone/>
                </a:pPr>
                <a:r>
                  <a:rPr lang="en-US" b="1" u="sng" dirty="0" smtClean="0">
                    <a:solidFill>
                      <a:srgbClr val="0000FF"/>
                    </a:solidFill>
                  </a:rPr>
                  <a:t>HITS </a:t>
                </a:r>
                <a:r>
                  <a:rPr lang="en-US" b="1" u="sng" dirty="0">
                    <a:solidFill>
                      <a:srgbClr val="0000FF"/>
                    </a:solidFill>
                  </a:rPr>
                  <a:t>algorithm:</a:t>
                </a:r>
              </a:p>
              <a:p>
                <a:r>
                  <a:rPr lang="en-US" dirty="0"/>
                  <a:t>Initialize: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(0)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=1</m:t>
                    </m:r>
                    <m:r>
                      <a:rPr lang="en-US" b="0" i="0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</m:e>
                    </m:rad>
                    <m:r>
                      <a:rPr lang="en-US">
                        <a:latin typeface="Cambria Math"/>
                      </a:rPr>
                      <m:t>, 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j</m:t>
                        </m:r>
                      </m:sub>
                      <m:sup>
                        <m:r>
                          <a:rPr lang="en-US" b="0" i="0" smtClean="0">
                            <a:latin typeface="Cambria Math"/>
                          </a:rPr>
                          <m:t>(0)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Then keep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iterating until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convergence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:</a:t>
                </a:r>
                <a:endParaRPr lang="en-US" dirty="0">
                  <a:solidFill>
                    <a:srgbClr val="008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Authority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smtClean="0">
                            <a:latin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dirty="0"/>
                  <a:t>Hub: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sup>
                    </m:sSubSup>
                    <m:r>
                      <a:rPr lang="en-US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Normalize: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95400"/>
                <a:ext cx="7337223" cy="5486400"/>
              </a:xfrm>
              <a:blipFill rotWithShape="1">
                <a:blip r:embed="rId2"/>
                <a:stretch>
                  <a:fillRect l="-997" t="-1444"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709037" y="0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[Kleinberg ‘98]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42896" y="2419271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6648321" y="1474638"/>
            <a:ext cx="1055989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59521" y="1484891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896896" y="1484891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7"/>
          </p:cNvCxnSpPr>
          <p:nvPr/>
        </p:nvCxnSpPr>
        <p:spPr>
          <a:xfrm flipH="1">
            <a:off x="8000840" y="1474638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438642" y="1276446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49842" y="1276446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61042" y="1276446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72242" y="1276446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61626" y="2753278"/>
                <a:ext cx="1314462" cy="799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𝒋</m:t>
                          </m:r>
                          <m: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626" y="2753278"/>
                <a:ext cx="1314462" cy="7998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5" idx="7"/>
            <a:endCxn id="31" idx="3"/>
          </p:cNvCxnSpPr>
          <p:nvPr/>
        </p:nvCxnSpPr>
        <p:spPr>
          <a:xfrm flipV="1">
            <a:off x="7024312" y="4362176"/>
            <a:ext cx="831524" cy="95464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602192" y="4423230"/>
            <a:ext cx="319230" cy="83253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7" idx="0"/>
          </p:cNvCxnSpPr>
          <p:nvPr/>
        </p:nvCxnSpPr>
        <p:spPr>
          <a:xfrm flipH="1" flipV="1">
            <a:off x="8054664" y="4423229"/>
            <a:ext cx="167583" cy="832539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8" idx="1"/>
            <a:endCxn id="31" idx="5"/>
          </p:cNvCxnSpPr>
          <p:nvPr/>
        </p:nvCxnSpPr>
        <p:spPr>
          <a:xfrm flipH="1" flipV="1">
            <a:off x="8152366" y="4362176"/>
            <a:ext cx="594974" cy="95464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666368" y="5255768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01368" y="5255768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012568" y="5255768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685926" y="5255768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25230" y="5715000"/>
                <a:ext cx="1314462" cy="799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30" y="5715000"/>
                <a:ext cx="1314462" cy="7998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7794422" y="4006337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991600" cy="525780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D60093"/>
                    </a:solidFill>
                  </a:rPr>
                  <a:t>HITS converges to a single stable point</a:t>
                </a:r>
              </a:p>
              <a:p>
                <a:r>
                  <a:rPr lang="en-US" b="1" dirty="0" smtClean="0"/>
                  <a:t>Notation:</a:t>
                </a:r>
              </a:p>
              <a:p>
                <a:pPr lvl="1"/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),    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𝒉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 = (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i="1" baseline="-25000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 smtClean="0"/>
                  <a:t>Adjacency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err="1" smtClean="0"/>
                  <a:t>x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b="1" i="1" baseline="-25000" dirty="0" err="1" smtClean="0">
                        <a:latin typeface="Cambria Math"/>
                        <a:cs typeface="Times New Roman" pitchFamily="18" charset="0"/>
                      </a:rPr>
                      <m:t>𝒊𝒋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  <a:cs typeface="Times New Roman" pitchFamily="18" charset="0"/>
                        <a:sym typeface="Wingdings 3"/>
                      </a:rPr>
                      <m:t></m:t>
                    </m:r>
                    <m:r>
                      <a:rPr lang="en-US" i="1" dirty="0" err="1" smtClean="0">
                        <a:latin typeface="Cambria Math"/>
                        <a:cs typeface="Times New Roman" pitchFamily="18" charset="0"/>
                        <a:sym typeface="Wingdings 3"/>
                      </a:rPr>
                      <m:t>𝑗</m:t>
                    </m:r>
                  </m:oMath>
                </a14:m>
                <a:r>
                  <a:rPr lang="en-US" dirty="0" smtClean="0">
                    <a:sym typeface="Wingdings 3"/>
                  </a:rPr>
                  <a:t>, 0 </a:t>
                </a:r>
                <a:r>
                  <a:rPr lang="en-US" dirty="0" smtClean="0">
                    <a:sym typeface="Wingdings 3"/>
                  </a:rPr>
                  <a:t>otherwise</a:t>
                </a:r>
              </a:p>
              <a:p>
                <a:endParaRPr lang="en-US" i="1" dirty="0">
                  <a:latin typeface="Times New Roman" pitchFamily="18" charset="0"/>
                  <a:cs typeface="Times New Roman" pitchFamily="18" charset="0"/>
                  <a:sym typeface="Wingdings 3"/>
                </a:endParaRPr>
              </a:p>
              <a:p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  <a:sym typeface="Wingdings 3"/>
                  </a:rPr>
                  <a:t>Similar to PageRank’s M</a:t>
                </a:r>
                <a:r>
                  <a:rPr lang="en-US" sz="2400" i="1" baseline="30000" dirty="0" smtClean="0">
                    <a:latin typeface="Times New Roman" pitchFamily="18" charset="0"/>
                    <a:cs typeface="Times New Roman" pitchFamily="18" charset="0"/>
                    <a:sym typeface="Wingdings 3"/>
                  </a:rPr>
                  <a:t>T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  <a:sym typeface="Wingdings 3"/>
                  </a:rPr>
                  <a:t> matrix except the entries are all 1s</a:t>
                </a:r>
                <a:endParaRPr lang="en-US" sz="2400" i="1" baseline="30000" dirty="0" smtClean="0">
                  <a:latin typeface="Times New Roman" pitchFamily="18" charset="0"/>
                  <a:cs typeface="Times New Roman" pitchFamily="18" charset="0"/>
                  <a:sym typeface="Wingdings 3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991600" cy="5257801"/>
              </a:xfrm>
              <a:blipFill rotWithShape="0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9037" y="0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[Kleinberg ‘98]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991600" cy="525780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sym typeface="Wingdings 3"/>
                  </a:rPr>
                  <a:t>Then</a:t>
                </a:r>
                <a:r>
                  <a:rPr lang="en-US" b="1" dirty="0" smtClean="0">
                    <a:sym typeface="Wingdings 3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→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 smtClean="0">
                    <a:solidFill>
                      <a:srgbClr val="008000"/>
                    </a:solidFill>
                    <a:sym typeface="Wingdings 3"/>
                  </a:rPr>
                  <a:t>  </a:t>
                </a:r>
                <a:br>
                  <a:rPr lang="en-US" b="1" dirty="0" smtClean="0">
                    <a:solidFill>
                      <a:srgbClr val="008000"/>
                    </a:solidFill>
                    <a:sym typeface="Wingdings 3"/>
                  </a:rPr>
                </a:br>
                <a:r>
                  <a:rPr lang="en-US" b="1" dirty="0" smtClean="0">
                    <a:solidFill>
                      <a:srgbClr val="0000FF"/>
                    </a:solidFill>
                    <a:sym typeface="Wingdings 3"/>
                  </a:rPr>
                  <a:t>can </a:t>
                </a:r>
                <a:r>
                  <a:rPr lang="en-US" b="1" dirty="0" smtClean="0">
                    <a:solidFill>
                      <a:srgbClr val="0000FF"/>
                    </a:solidFill>
                    <a:sym typeface="Wingdings 3"/>
                  </a:rPr>
                  <a:t>be rewritten as</a:t>
                </a:r>
                <a:r>
                  <a:rPr lang="en-US" dirty="0" smtClean="0">
                    <a:sym typeface="Wingdings 3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𝒊𝒋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 smtClean="0">
                    <a:solidFill>
                      <a:srgbClr val="008000"/>
                    </a:solidFill>
                    <a:sym typeface="Wingdings 3"/>
                  </a:rPr>
                  <a:t/>
                </a:r>
                <a:br>
                  <a:rPr lang="en-US" b="1" dirty="0" smtClean="0">
                    <a:solidFill>
                      <a:srgbClr val="008000"/>
                    </a:solidFill>
                    <a:sym typeface="Wingdings 3"/>
                  </a:rPr>
                </a:br>
                <a:r>
                  <a:rPr lang="en-US" b="1" dirty="0" smtClean="0">
                    <a:sym typeface="Wingdings 3"/>
                  </a:rPr>
                  <a:t>So</a:t>
                </a:r>
                <a:r>
                  <a:rPr lang="en-US" b="1" dirty="0" smtClean="0">
                    <a:sym typeface="Wingdings 3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sym typeface="Wingdings 3"/>
                      </a:rPr>
                      <m:t>𝒉</m:t>
                    </m:r>
                    <m:r>
                      <a:rPr lang="en-US" b="1" i="1" smtClean="0">
                        <a:latin typeface="Cambria Math"/>
                        <a:sym typeface="Wingdings 3"/>
                      </a:rPr>
                      <m:t>=</m:t>
                    </m:r>
                    <m:r>
                      <a:rPr lang="en-US" b="1" i="1" smtClean="0">
                        <a:latin typeface="Cambria Math"/>
                        <a:sym typeface="Wingdings 3"/>
                      </a:rPr>
                      <m:t>𝑨</m:t>
                    </m:r>
                    <m:r>
                      <a:rPr lang="en-US" b="1" i="1" smtClean="0">
                        <a:latin typeface="Cambria Math"/>
                        <a:sym typeface="Wingdings 3"/>
                      </a:rPr>
                      <m:t>⋅</m:t>
                    </m:r>
                    <m:r>
                      <a:rPr lang="en-US" b="1" i="1" smtClean="0">
                        <a:latin typeface="Cambria Math"/>
                        <a:sym typeface="Wingdings 3"/>
                      </a:rPr>
                      <m:t>𝒂</m:t>
                    </m:r>
                  </m:oMath>
                </a14:m>
                <a:endParaRPr lang="en-US" b="1" dirty="0" smtClean="0">
                  <a:sym typeface="Wingdings 3"/>
                </a:endParaRPr>
              </a:p>
              <a:p>
                <a:r>
                  <a:rPr lang="en-US" b="1" dirty="0" smtClean="0">
                    <a:solidFill>
                      <a:srgbClr val="D60093"/>
                    </a:solidFill>
                    <a:sym typeface="Wingdings 3"/>
                  </a:rPr>
                  <a:t>Similarly,</a:t>
                </a:r>
                <a:r>
                  <a:rPr lang="en-US" b="1" dirty="0" smtClean="0">
                    <a:sym typeface="Wingdings 3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→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sym typeface="Wingdings 3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>
                    <a:solidFill>
                      <a:srgbClr val="008000"/>
                    </a:solidFill>
                    <a:sym typeface="Wingdings 3"/>
                  </a:rPr>
                  <a:t>  </a:t>
                </a:r>
                <a:br>
                  <a:rPr lang="en-US" b="1" dirty="0">
                    <a:solidFill>
                      <a:srgbClr val="008000"/>
                    </a:solidFill>
                    <a:sym typeface="Wingdings 3"/>
                  </a:rPr>
                </a:br>
                <a:r>
                  <a:rPr lang="en-US" b="1" dirty="0">
                    <a:solidFill>
                      <a:srgbClr val="D60093"/>
                    </a:solidFill>
                    <a:sym typeface="Wingdings 3"/>
                  </a:rPr>
                  <a:t>can be </a:t>
                </a:r>
                <a:r>
                  <a:rPr lang="en-US" b="1" dirty="0" smtClean="0">
                    <a:solidFill>
                      <a:srgbClr val="D60093"/>
                    </a:solidFill>
                    <a:sym typeface="Wingdings 3"/>
                  </a:rPr>
                  <a:t>rewritten </a:t>
                </a:r>
                <a:r>
                  <a:rPr lang="en-US" b="1" dirty="0">
                    <a:solidFill>
                      <a:srgbClr val="D60093"/>
                    </a:solidFill>
                    <a:sym typeface="Wingdings 3"/>
                  </a:rPr>
                  <a:t>as</a:t>
                </a:r>
                <a:r>
                  <a:rPr lang="en-US" dirty="0">
                    <a:sym typeface="Wingdings 3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  <a:sym typeface="Wingdings 3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𝒋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  <a:sym typeface="Wingdings 3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 3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 3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b="1" i="1" smtClean="0">
                        <a:latin typeface="Cambria Math"/>
                        <a:sym typeface="Wingdings 3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 3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sym typeface="Wingdings 3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sym typeface="Wingdings 3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/>
                        <a:sym typeface="Wingdings 3"/>
                      </a:rPr>
                      <m:t>⋅</m:t>
                    </m:r>
                    <m:r>
                      <a:rPr lang="en-US" b="1" i="1" smtClean="0">
                        <a:latin typeface="Cambria Math"/>
                        <a:sym typeface="Wingdings 3"/>
                      </a:rPr>
                      <m:t>𝒉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991600" cy="5257801"/>
              </a:xfrm>
              <a:blipFill rotWithShape="0">
                <a:blip r:embed="rId2"/>
                <a:stretch>
                  <a:fillRect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9037" y="0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[Kleinberg ‘98]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HITS algorithm in vector notation:</a:t>
                </a:r>
              </a:p>
              <a:p>
                <a:pPr lvl="1"/>
                <a:r>
                  <a:rPr lang="en-US" dirty="0" smtClean="0"/>
                  <a:t>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 =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 smtClean="0">
                                <a:latin typeface="Cambria Math"/>
                                <a:cs typeface="Times New Roman" pitchFamily="18" charset="0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i="1" baseline="30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1" dirty="0" smtClean="0"/>
                  <a:t>Repeat until convergence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𝒉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endParaRPr lang="en-US" b="1" i="1" dirty="0" smtClean="0">
                  <a:latin typeface="Cambria Math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𝒉</m:t>
                    </m:r>
                  </m:oMath>
                </a14:m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 smtClean="0"/>
                  <a:t>Normalize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𝒉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>
                    <a:solidFill>
                      <a:srgbClr val="D60093"/>
                    </a:solidFill>
                  </a:rPr>
                  <a:t>Then:</a:t>
                </a:r>
                <a:r>
                  <a:rPr lang="en-US" b="1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2"/>
                <a:stretch>
                  <a:fillRect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4035495" y="4773606"/>
            <a:ext cx="162583" cy="838201"/>
          </a:xfrm>
          <a:prstGeom prst="rightBrace">
            <a:avLst>
              <a:gd name="adj1" fmla="val 34258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59343" y="5123083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new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𝒉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343" y="5123083"/>
                <a:ext cx="79861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87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9475" y="5498068"/>
                <a:ext cx="795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new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475" y="5498068"/>
                <a:ext cx="79541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10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81600" y="4267200"/>
                <a:ext cx="396217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2800" b="1" dirty="0" smtClean="0">
                    <a:solidFill>
                      <a:srgbClr val="008000"/>
                    </a:solidFill>
                    <a:latin typeface="Calibri" pitchFamily="34" charset="0"/>
                    <a:cs typeface="Calibri" pitchFamily="34" charset="0"/>
                  </a:rPr>
                  <a:t> is updated (in 2 steps):</a:t>
                </a:r>
              </a:p>
              <a:p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b="0" i="0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)=(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) 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endParaRPr lang="en-US" sz="2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is updated (in 2 steps):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lang="en-US" sz="2800" b="0" i="1" dirty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2800" i="1" baseline="30000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800" i="1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i="1" dirty="0" smtClean="0"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lang="en-US" sz="2800" i="1" dirty="0" smtClean="0">
                          <a:latin typeface="Cambria Math"/>
                          <a:cs typeface="Times New Roman" pitchFamily="18" charset="0"/>
                        </a:rPr>
                        <m:t>)=(</m:t>
                      </m:r>
                      <m:r>
                        <a:rPr lang="en-US" sz="2800" b="0" i="1" dirty="0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i="1" dirty="0" smtClean="0">
                          <a:latin typeface="Cambria Math"/>
                          <a:cs typeface="Times New Roman" pitchFamily="18" charset="0"/>
                        </a:rPr>
                        <m:t>) </m:t>
                      </m:r>
                      <m:r>
                        <a:rPr lang="en-US" sz="2800" i="1" dirty="0" smtClean="0">
                          <a:latin typeface="Cambria Math"/>
                          <a:cs typeface="Times New Roman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267200"/>
                <a:ext cx="3962175" cy="1815882"/>
              </a:xfrm>
              <a:prstGeom prst="rect">
                <a:avLst/>
              </a:prstGeom>
              <a:blipFill rotWithShape="1">
                <a:blip r:embed="rId5"/>
                <a:stretch>
                  <a:fillRect l="-3077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026141" y="6096000"/>
            <a:ext cx="411785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Repeated matrix powering</a:t>
            </a:r>
            <a:endParaRPr lang="en-US" sz="2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5400000">
            <a:off x="3726512" y="4582396"/>
            <a:ext cx="179518" cy="1816258"/>
          </a:xfrm>
          <a:prstGeom prst="rightBrace">
            <a:avLst>
              <a:gd name="adj1" fmla="val 34258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77500" y="2133600"/>
                <a:ext cx="2538900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500" y="2133600"/>
                <a:ext cx="2538900" cy="764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553200" y="2816832"/>
                <a:ext cx="2542234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816832"/>
                <a:ext cx="2542234" cy="764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356801" y="19050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Convergence criterion: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 animBg="1"/>
      <p:bldP spid="32" grpId="0" animBg="1"/>
      <p:bldP spid="7" grpId="0"/>
      <p:bldP spid="16" grpId="0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Existence and Uniqueness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endParaRPr lang="en-US" dirty="0" smtClean="0"/>
          </a:p>
          <a:p>
            <a:r>
              <a:rPr lang="en-US" dirty="0" smtClean="0"/>
              <a:t>Under </a:t>
            </a:r>
            <a:r>
              <a:rPr lang="en-US" dirty="0"/>
              <a:t>reasonable assumptions about </a:t>
            </a:r>
            <a:r>
              <a:rPr lang="en-US" b="1" dirty="0"/>
              <a:t>A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HITS </a:t>
            </a:r>
            <a:r>
              <a:rPr lang="en-US" b="1" dirty="0">
                <a:solidFill>
                  <a:srgbClr val="0000FF"/>
                </a:solidFill>
              </a:rPr>
              <a:t>converges to vectors </a:t>
            </a:r>
            <a:r>
              <a:rPr lang="en-US" b="1" i="1" dirty="0">
                <a:solidFill>
                  <a:srgbClr val="0000FF"/>
                </a:solidFill>
              </a:rPr>
              <a:t>h</a:t>
            </a:r>
            <a:r>
              <a:rPr lang="en-US" b="1" i="1" baseline="30000" dirty="0">
                <a:solidFill>
                  <a:srgbClr val="0000FF"/>
                </a:solidFill>
              </a:rPr>
              <a:t>*</a:t>
            </a:r>
            <a:r>
              <a:rPr lang="en-US" b="1" dirty="0">
                <a:solidFill>
                  <a:srgbClr val="0000FF"/>
                </a:solidFill>
              </a:rPr>
              <a:t> and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i="1" baseline="30000" dirty="0">
                <a:solidFill>
                  <a:srgbClr val="0000FF"/>
                </a:solidFill>
              </a:rPr>
              <a:t>*</a:t>
            </a:r>
            <a:r>
              <a:rPr lang="en-US" dirty="0"/>
              <a:t>:</a:t>
            </a:r>
          </a:p>
          <a:p>
            <a:pPr lvl="1"/>
            <a:r>
              <a:rPr lang="en-US" b="1" i="1" dirty="0"/>
              <a:t>h</a:t>
            </a:r>
            <a:r>
              <a:rPr lang="en-US" b="1" i="1" baseline="30000" dirty="0"/>
              <a:t>*</a:t>
            </a:r>
            <a:r>
              <a:rPr lang="en-US" dirty="0"/>
              <a:t> is the </a:t>
            </a:r>
            <a:r>
              <a:rPr lang="en-US" b="1" dirty="0">
                <a:solidFill>
                  <a:srgbClr val="D60093"/>
                </a:solidFill>
              </a:rPr>
              <a:t>principal eigenvector</a:t>
            </a:r>
            <a:r>
              <a:rPr lang="en-US" dirty="0"/>
              <a:t> of matrix </a:t>
            </a:r>
            <a:r>
              <a:rPr lang="en-US" b="1" i="1" dirty="0"/>
              <a:t>A A</a:t>
            </a:r>
            <a:r>
              <a:rPr lang="en-US" b="1" i="1" baseline="30000" dirty="0"/>
              <a:t>T</a:t>
            </a:r>
          </a:p>
          <a:p>
            <a:pPr lvl="1"/>
            <a:r>
              <a:rPr lang="en-US" b="1" i="1" dirty="0"/>
              <a:t>a</a:t>
            </a:r>
            <a:r>
              <a:rPr lang="en-US" b="1" i="1" baseline="30000" dirty="0"/>
              <a:t>*</a:t>
            </a:r>
            <a:r>
              <a:rPr lang="en-US" dirty="0"/>
              <a:t> is the </a:t>
            </a:r>
            <a:r>
              <a:rPr lang="en-US" b="1" dirty="0">
                <a:solidFill>
                  <a:srgbClr val="D60093"/>
                </a:solidFill>
              </a:rPr>
              <a:t>principal eigenvector</a:t>
            </a:r>
            <a:r>
              <a:rPr lang="en-US" dirty="0"/>
              <a:t> of matrix </a:t>
            </a:r>
            <a:r>
              <a:rPr lang="en-US" b="1" i="1" dirty="0"/>
              <a:t>A</a:t>
            </a:r>
            <a:r>
              <a:rPr lang="en-US" b="1" i="1" baseline="30000" dirty="0"/>
              <a:t>T </a:t>
            </a:r>
            <a:r>
              <a:rPr lang="en-US" b="1" i="1" dirty="0"/>
              <a:t>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7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HITS</a:t>
            </a:r>
            <a:endParaRPr lang="en-US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14144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        1 1 1</a:t>
            </a:r>
          </a:p>
          <a:p>
            <a:r>
              <a:rPr lang="en-US" sz="2400">
                <a:latin typeface="Times New Roman" charset="0"/>
              </a:rPr>
              <a:t>A =  1 0 1</a:t>
            </a:r>
          </a:p>
          <a:p>
            <a:r>
              <a:rPr lang="en-US" sz="2400">
                <a:latin typeface="Times New Roman" charset="0"/>
              </a:rPr>
              <a:t>        0 1 0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667000" y="1447800"/>
            <a:ext cx="1462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        1 1 0</a:t>
            </a:r>
          </a:p>
          <a:p>
            <a:r>
              <a:rPr lang="en-US" sz="2400">
                <a:latin typeface="Times New Roman" charset="0"/>
              </a:rPr>
              <a:t>A</a:t>
            </a:r>
            <a:r>
              <a:rPr lang="en-US" sz="2400" baseline="30000">
                <a:latin typeface="Times New Roman" charset="0"/>
              </a:rPr>
              <a:t>T</a:t>
            </a:r>
            <a:r>
              <a:rPr lang="en-US" sz="2400">
                <a:latin typeface="Times New Roman" charset="0"/>
              </a:rPr>
              <a:t> = 1 0 1</a:t>
            </a:r>
          </a:p>
          <a:p>
            <a:r>
              <a:rPr lang="en-US" sz="2400">
                <a:latin typeface="Times New Roman" charset="0"/>
              </a:rPr>
              <a:t>        1 1 0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524000" y="1492250"/>
            <a:ext cx="685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352800" y="1492250"/>
            <a:ext cx="762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11250" y="3654425"/>
            <a:ext cx="14991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h</a:t>
            </a:r>
            <a:r>
              <a:rPr lang="en-US" sz="2400" dirty="0" smtClean="0">
                <a:latin typeface="Times New Roman" charset="0"/>
              </a:rPr>
              <a:t>(yahoo</a:t>
            </a:r>
            <a:r>
              <a:rPr lang="en-US" sz="2400" dirty="0">
                <a:latin typeface="Times New Roman" charset="0"/>
              </a:rPr>
              <a:t>)</a:t>
            </a:r>
          </a:p>
          <a:p>
            <a:r>
              <a:rPr lang="en-US" sz="2400" dirty="0">
                <a:latin typeface="Times New Roman" charset="0"/>
              </a:rPr>
              <a:t>h</a:t>
            </a:r>
            <a:r>
              <a:rPr lang="en-US" sz="2400" dirty="0" smtClean="0">
                <a:latin typeface="Times New Roman" charset="0"/>
              </a:rPr>
              <a:t>(amazon</a:t>
            </a:r>
            <a:r>
              <a:rPr lang="en-US" sz="2400" dirty="0">
                <a:latin typeface="Times New Roman" charset="0"/>
              </a:rPr>
              <a:t>)</a:t>
            </a:r>
          </a:p>
          <a:p>
            <a:r>
              <a:rPr lang="en-US" sz="2400" dirty="0">
                <a:latin typeface="Times New Roman" charset="0"/>
              </a:rPr>
              <a:t>h</a:t>
            </a:r>
            <a:r>
              <a:rPr lang="en-US" sz="2400" dirty="0" smtClean="0">
                <a:latin typeface="Times New Roman" charset="0"/>
              </a:rPr>
              <a:t>(</a:t>
            </a:r>
            <a:r>
              <a:rPr lang="en-US" sz="2400" dirty="0" err="1" smtClean="0">
                <a:latin typeface="Times New Roman" charset="0"/>
              </a:rPr>
              <a:t>m’soft</a:t>
            </a:r>
            <a:r>
              <a:rPr lang="en-US" sz="2400" dirty="0">
                <a:latin typeface="Times New Roman" charset="0"/>
              </a:rPr>
              <a:t>)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651125" y="3613150"/>
            <a:ext cx="35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=</a:t>
            </a:r>
          </a:p>
          <a:p>
            <a:r>
              <a:rPr lang="en-US" sz="2400">
                <a:latin typeface="Times New Roman" charset="0"/>
              </a:rPr>
              <a:t>=</a:t>
            </a:r>
          </a:p>
          <a:p>
            <a:r>
              <a:rPr lang="en-US" sz="2400">
                <a:latin typeface="Times New Roman" charset="0"/>
              </a:rPr>
              <a:t>=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336925" y="3613150"/>
            <a:ext cx="569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.58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.58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.58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946525" y="3613150"/>
            <a:ext cx="569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.80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.53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.27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556125" y="3613150"/>
            <a:ext cx="577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.80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.53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.27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241925" y="3613150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.79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.57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.23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003925" y="3536950"/>
            <a:ext cx="565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. . .</a:t>
            </a:r>
          </a:p>
          <a:p>
            <a:r>
              <a:rPr lang="en-US" sz="2400">
                <a:latin typeface="Times New Roman" charset="0"/>
              </a:rPr>
              <a:t>. . .</a:t>
            </a:r>
          </a:p>
          <a:p>
            <a:r>
              <a:rPr lang="en-US" sz="2400">
                <a:latin typeface="Times New Roman" charset="0"/>
              </a:rPr>
              <a:t>. . .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131050" y="3578225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.788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.577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.211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111250" y="5026025"/>
            <a:ext cx="28536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a</a:t>
            </a:r>
            <a:r>
              <a:rPr lang="en-US" sz="2400" dirty="0" smtClean="0">
                <a:latin typeface="Times New Roman" charset="0"/>
              </a:rPr>
              <a:t>(yahoo)      =       .58</a:t>
            </a:r>
          </a:p>
          <a:p>
            <a:r>
              <a:rPr lang="en-US" sz="2400" dirty="0">
                <a:latin typeface="Times New Roman" charset="0"/>
              </a:rPr>
              <a:t>a</a:t>
            </a:r>
            <a:r>
              <a:rPr lang="en-US" sz="2400" dirty="0" smtClean="0">
                <a:latin typeface="Times New Roman" charset="0"/>
              </a:rPr>
              <a:t>(amazon)   =       .58</a:t>
            </a:r>
          </a:p>
          <a:p>
            <a:r>
              <a:rPr lang="en-US" sz="2400" dirty="0">
                <a:latin typeface="Times New Roman" charset="0"/>
              </a:rPr>
              <a:t>a</a:t>
            </a:r>
            <a:r>
              <a:rPr lang="en-US" sz="2400" dirty="0" smtClean="0">
                <a:latin typeface="Times New Roman" charset="0"/>
              </a:rPr>
              <a:t>(</a:t>
            </a:r>
            <a:r>
              <a:rPr lang="en-US" sz="2400" dirty="0" err="1" smtClean="0">
                <a:latin typeface="Times New Roman" charset="0"/>
              </a:rPr>
              <a:t>m’soft</a:t>
            </a:r>
            <a:r>
              <a:rPr lang="en-US" sz="2400" dirty="0">
                <a:latin typeface="Times New Roman" charset="0"/>
              </a:rPr>
              <a:t>)     =       </a:t>
            </a:r>
            <a:r>
              <a:rPr lang="en-US" sz="2400" dirty="0" smtClean="0">
                <a:latin typeface="Times New Roman" charset="0"/>
              </a:rPr>
              <a:t>.58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930650" y="5026025"/>
            <a:ext cx="577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.58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.58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.58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302250" y="5026025"/>
            <a:ext cx="646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.62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.49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 .62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080125" y="4984750"/>
            <a:ext cx="565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. . .</a:t>
            </a:r>
          </a:p>
          <a:p>
            <a:r>
              <a:rPr lang="en-US" sz="2400">
                <a:latin typeface="Times New Roman" charset="0"/>
              </a:rPr>
              <a:t>. . .</a:t>
            </a:r>
          </a:p>
          <a:p>
            <a:r>
              <a:rPr lang="en-US" sz="2400">
                <a:latin typeface="Times New Roman" charset="0"/>
              </a:rPr>
              <a:t>. . .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131050" y="5026025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.628</a:t>
            </a:r>
          </a:p>
          <a:p>
            <a:r>
              <a:rPr lang="en-US" sz="2400" dirty="0" smtClean="0">
                <a:latin typeface="Times New Roman" charset="0"/>
              </a:rPr>
              <a:t>.459</a:t>
            </a:r>
          </a:p>
          <a:p>
            <a:r>
              <a:rPr lang="en-US" sz="2400" dirty="0" smtClean="0">
                <a:latin typeface="Times New Roman" charset="0"/>
              </a:rPr>
              <a:t>.628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556125" y="5060950"/>
            <a:ext cx="569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.62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.49</a:t>
            </a:r>
            <a:endParaRPr lang="en-US" sz="2400" dirty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.62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867400" y="1477537"/>
            <a:ext cx="2133600" cy="1676400"/>
            <a:chOff x="1524000" y="1981200"/>
            <a:chExt cx="4038600" cy="3124200"/>
          </a:xfrm>
        </p:grpSpPr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2971800" y="1981200"/>
              <a:ext cx="1219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Yahoo</a:t>
              </a:r>
            </a:p>
          </p:txBody>
        </p: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4343400" y="4343400"/>
              <a:ext cx="1219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M’soft</a:t>
              </a:r>
              <a:endPara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1524000" y="4343400"/>
              <a:ext cx="1219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Amazon</a:t>
              </a: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V="1">
              <a:off x="1981200" y="2590800"/>
              <a:ext cx="106680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H="1">
              <a:off x="2590800" y="2743200"/>
              <a:ext cx="990600" cy="1676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H="1">
              <a:off x="2743200" y="4572000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2743200" y="4876800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cxnSp>
          <p:nvCxnSpPr>
            <p:cNvPr id="31" name="AutoShape 10"/>
            <p:cNvCxnSpPr>
              <a:cxnSpLocks noChangeShapeType="1"/>
              <a:stCxn id="24" idx="6"/>
              <a:endCxn id="24" idx="2"/>
            </p:cNvCxnSpPr>
            <p:nvPr/>
          </p:nvCxnSpPr>
          <p:spPr bwMode="auto">
            <a:xfrm flipH="1">
              <a:off x="2971800" y="2362200"/>
              <a:ext cx="1219200" cy="1588"/>
            </a:xfrm>
            <a:prstGeom prst="curvedConnector5">
              <a:avLst>
                <a:gd name="adj1" fmla="val -18750"/>
                <a:gd name="adj2" fmla="val -38400000"/>
                <a:gd name="adj3" fmla="val 11875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>
              <a:off x="4038600" y="2667000"/>
              <a:ext cx="838200" cy="1676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10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  <p:bldP spid="18445" grpId="0" autoUpdateAnimBg="0"/>
      <p:bldP spid="18446" grpId="0" autoUpdateAnimBg="0"/>
      <p:bldP spid="18447" grpId="0" autoUpdateAnimBg="0"/>
      <p:bldP spid="18449" grpId="0" autoUpdateAnimBg="0"/>
      <p:bldP spid="18450" grpId="0" autoUpdateAnimBg="0"/>
      <p:bldP spid="18451" grpId="0" autoUpdateAnimBg="0"/>
      <p:bldP spid="18452" grpId="0" autoUpdateAnimBg="0"/>
      <p:bldP spid="1845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dirty="0"/>
              <a:t>and HITS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PageRank</a:t>
            </a:r>
            <a:r>
              <a:rPr lang="en-US" b="1" dirty="0" smtClean="0"/>
              <a:t> </a:t>
            </a:r>
            <a:r>
              <a:rPr lang="en-US" b="1" dirty="0"/>
              <a:t>and HITS are two solutions to the same </a:t>
            </a:r>
            <a:r>
              <a:rPr lang="en-US" b="1" dirty="0" smtClean="0"/>
              <a:t>problem:</a:t>
            </a:r>
            <a:endParaRPr lang="en-US" b="1" dirty="0"/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What is the value of an </a:t>
            </a:r>
            <a:r>
              <a:rPr lang="en-US" b="1" dirty="0" smtClean="0">
                <a:solidFill>
                  <a:srgbClr val="D60093"/>
                </a:solidFill>
              </a:rPr>
              <a:t>in-link </a:t>
            </a:r>
            <a:r>
              <a:rPr lang="en-US" b="1" dirty="0">
                <a:solidFill>
                  <a:srgbClr val="D60093"/>
                </a:solidFill>
              </a:rPr>
              <a:t>from </a:t>
            </a:r>
            <a:r>
              <a:rPr lang="en-US" b="1" i="1" dirty="0" smtClean="0">
                <a:solidFill>
                  <a:srgbClr val="D60093"/>
                </a:solidFill>
              </a:rPr>
              <a:t>u</a:t>
            </a:r>
            <a:r>
              <a:rPr lang="en-US" b="1" dirty="0" smtClean="0">
                <a:solidFill>
                  <a:srgbClr val="D60093"/>
                </a:solidFill>
              </a:rPr>
              <a:t> </a:t>
            </a:r>
            <a:r>
              <a:rPr lang="en-US" b="1" dirty="0">
                <a:solidFill>
                  <a:srgbClr val="D60093"/>
                </a:solidFill>
              </a:rPr>
              <a:t>to </a:t>
            </a:r>
            <a:r>
              <a:rPr lang="en-US" b="1" i="1" dirty="0" smtClean="0">
                <a:solidFill>
                  <a:srgbClr val="D60093"/>
                </a:solidFill>
              </a:rPr>
              <a:t>v</a:t>
            </a:r>
            <a:r>
              <a:rPr lang="en-US" b="1" dirty="0" smtClean="0">
                <a:solidFill>
                  <a:srgbClr val="D60093"/>
                </a:solidFill>
              </a:rPr>
              <a:t>?</a:t>
            </a:r>
            <a:endParaRPr lang="en-US" b="1" dirty="0">
              <a:solidFill>
                <a:srgbClr val="D60093"/>
              </a:solidFill>
            </a:endParaRPr>
          </a:p>
          <a:p>
            <a:pPr lvl="1"/>
            <a:r>
              <a:rPr lang="en-US" dirty="0"/>
              <a:t>In the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dirty="0"/>
              <a:t>model, the value of the link depends on the </a:t>
            </a:r>
            <a:r>
              <a:rPr lang="en-US" dirty="0">
                <a:solidFill>
                  <a:srgbClr val="0000FF"/>
                </a:solidFill>
              </a:rPr>
              <a:t>links </a:t>
            </a:r>
            <a:r>
              <a:rPr lang="en-US" b="1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u</a:t>
            </a:r>
            <a:endParaRPr lang="en-US" i="1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In the HITS model, it depends on the value of the other </a:t>
            </a:r>
            <a:r>
              <a:rPr lang="en-US" dirty="0">
                <a:solidFill>
                  <a:srgbClr val="008000"/>
                </a:solidFill>
              </a:rPr>
              <a:t>links</a:t>
            </a:r>
            <a:r>
              <a:rPr lang="en-US" dirty="0"/>
              <a:t> </a:t>
            </a:r>
            <a:r>
              <a:rPr lang="en-US" b="1" dirty="0">
                <a:solidFill>
                  <a:srgbClr val="008000"/>
                </a:solidFill>
              </a:rPr>
              <a:t>out of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 smtClean="0">
                <a:solidFill>
                  <a:srgbClr val="008000"/>
                </a:solidFill>
              </a:rPr>
              <a:t>u</a:t>
            </a:r>
          </a:p>
          <a:p>
            <a:pPr lvl="8"/>
            <a:endParaRPr lang="en-US" dirty="0"/>
          </a:p>
          <a:p>
            <a:r>
              <a:rPr lang="en-US" b="1" dirty="0"/>
              <a:t>The destinies of </a:t>
            </a:r>
            <a:r>
              <a:rPr lang="en-US" b="1" dirty="0" smtClean="0"/>
              <a:t>PageRank </a:t>
            </a:r>
            <a:r>
              <a:rPr lang="en-US" b="1" dirty="0"/>
              <a:t>and HITS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post-1998 </a:t>
            </a:r>
            <a:r>
              <a:rPr lang="en-US" b="1" dirty="0"/>
              <a:t>were very </a:t>
            </a:r>
            <a:r>
              <a:rPr lang="en-US" b="1" dirty="0" smtClean="0"/>
              <a:t>different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4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</a:t>
            </a:r>
            <a:r>
              <a:rPr lang="en-US" dirty="0" smtClean="0"/>
              <a:t>Formulation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solidFill>
                      <a:srgbClr val="008000"/>
                    </a:solidFill>
                  </a:rPr>
                  <a:t>To make this work all we need is to update the teleportation part of the PageRank formulation: </a:t>
                </a:r>
              </a:p>
              <a:p>
                <a:pPr lvl="2">
                  <a:buNone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𝑨</m:t>
                    </m:r>
                    <m:r>
                      <a:rPr lang="en-US" sz="3200" b="1" i="1" baseline="-25000" dirty="0" err="1">
                        <a:latin typeface="Cambria Math"/>
                        <a:cs typeface="Times New Roman" pitchFamily="18" charset="0"/>
                        <a:sym typeface="Symbol"/>
                      </a:rPr>
                      <m:t>𝒊𝒋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 =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     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𝜷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𝒊𝒋</m:t>
                        </m:r>
                      </m:sub>
                    </m:sSub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𝜷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)/|</m:t>
                    </m:r>
                    <m:r>
                      <a:rPr lang="en-US" sz="32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𝑺</m:t>
                    </m:r>
                    <m:r>
                      <a:rPr lang="en-US" sz="32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|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     </a:t>
                </a:r>
                <a:r>
                  <a:rPr lang="en-US" sz="3200" b="1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/>
                        <a:sym typeface="Symbol"/>
                      </a:rPr>
                      <m:t>𝒊</m:t>
                    </m:r>
                    <m:r>
                      <a:rPr lang="en-US" sz="3200" b="1" i="1" dirty="0">
                        <a:latin typeface="Cambria Math"/>
                        <a:sym typeface="Symbol"/>
                      </a:rPr>
                      <m:t>∈ </m:t>
                    </m:r>
                    <m:r>
                      <a:rPr lang="en-US" sz="3200" b="1" i="1" dirty="0">
                        <a:latin typeface="Cambria Math"/>
                        <a:sym typeface="Symbol"/>
                      </a:rPr>
                      <m:t>𝑺</m:t>
                    </m:r>
                  </m:oMath>
                </a14:m>
                <a:endParaRPr lang="en-US" sz="3200" b="1" dirty="0">
                  <a:sym typeface="Symbol"/>
                </a:endParaRPr>
              </a:p>
              <a:p>
                <a:pPr lvl="2">
                  <a:buNone/>
                </a:pP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        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𝜷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𝒊𝒋</m:t>
                        </m:r>
                      </m:sub>
                    </m:sSub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3200" b="1" i="1" baseline="-25000" dirty="0" smtClean="0">
                    <a:latin typeface="Times New Roman" pitchFamily="18" charset="0"/>
                    <a:cs typeface="Times New Roman" pitchFamily="18" charset="0"/>
                  </a:rPr>
                  <a:t>                              </a:t>
                </a:r>
                <a:r>
                  <a:rPr lang="en-US" sz="3200" b="1" dirty="0">
                    <a:sym typeface="Symbol"/>
                  </a:rPr>
                  <a:t>otherwise</a:t>
                </a:r>
              </a:p>
              <a:p>
                <a:pPr lvl="1"/>
                <a:r>
                  <a:rPr lang="en-US" b="1" i="1" dirty="0"/>
                  <a:t>A</a:t>
                </a:r>
                <a:r>
                  <a:rPr lang="en-US" dirty="0"/>
                  <a:t> is stochastic!</a:t>
                </a:r>
              </a:p>
              <a:p>
                <a:r>
                  <a:rPr lang="en-US" dirty="0" smtClean="0"/>
                  <a:t>We weighted </a:t>
                </a:r>
                <a:r>
                  <a:rPr lang="en-US" dirty="0"/>
                  <a:t>all pages in the </a:t>
                </a:r>
                <a:r>
                  <a:rPr lang="en-US" dirty="0" smtClean="0"/>
                  <a:t>teleport </a:t>
                </a:r>
                <a:r>
                  <a:rPr lang="en-US" dirty="0"/>
                  <a:t>set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 equally</a:t>
                </a:r>
              </a:p>
              <a:p>
                <a:pPr lvl="1"/>
                <a:r>
                  <a:rPr lang="en-US" b="1" dirty="0" smtClean="0">
                    <a:solidFill>
                      <a:srgbClr val="D60093"/>
                    </a:solidFill>
                  </a:rPr>
                  <a:t>Could also assign different weights to pages!</a:t>
                </a:r>
              </a:p>
              <a:p>
                <a:r>
                  <a:rPr lang="pt-BR" b="1" dirty="0" smtClean="0">
                    <a:solidFill>
                      <a:srgbClr val="D60093"/>
                    </a:solidFill>
                  </a:rPr>
                  <a:t>Compute </a:t>
                </a:r>
                <a:r>
                  <a:rPr lang="pt-BR" b="1" dirty="0">
                    <a:solidFill>
                      <a:srgbClr val="D60093"/>
                    </a:solidFill>
                  </a:rPr>
                  <a:t>as for regular </a:t>
                </a:r>
                <a:r>
                  <a:rPr lang="pt-BR" b="1" dirty="0" smtClean="0">
                    <a:solidFill>
                      <a:srgbClr val="D60093"/>
                    </a:solidFill>
                  </a:rPr>
                  <a:t>PageRank:</a:t>
                </a:r>
              </a:p>
              <a:p>
                <a:pPr lvl="1"/>
                <a:r>
                  <a:rPr lang="en-US" dirty="0" smtClean="0"/>
                  <a:t>Multiply </a:t>
                </a:r>
                <a:r>
                  <a:rPr lang="en-US" dirty="0"/>
                  <a:t>by </a:t>
                </a:r>
                <a:r>
                  <a:rPr lang="en-US" b="1" i="1" dirty="0" smtClean="0"/>
                  <a:t>M</a:t>
                </a:r>
                <a:r>
                  <a:rPr lang="en-US" dirty="0" smtClean="0"/>
                  <a:t>, </a:t>
                </a:r>
                <a:r>
                  <a:rPr lang="en-US" dirty="0"/>
                  <a:t>then add a </a:t>
                </a:r>
                <a:r>
                  <a:rPr lang="en-US" dirty="0" smtClean="0"/>
                  <a:t>vector</a:t>
                </a:r>
                <a:endParaRPr lang="en-US" dirty="0"/>
              </a:p>
              <a:p>
                <a:pPr lvl="1"/>
                <a:r>
                  <a:rPr lang="en-US" dirty="0" smtClean="0"/>
                  <a:t>Maintains sparseness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61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 rotWithShape="0">
                <a:blip r:embed="rId3"/>
                <a:stretch>
                  <a:fillRect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428879" y="2514600"/>
            <a:ext cx="200025" cy="914400"/>
          </a:xfrm>
          <a:prstGeom prst="leftBrace">
            <a:avLst>
              <a:gd name="adj1" fmla="val 60747"/>
              <a:gd name="adj2" fmla="val 3192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97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  <a:r>
              <a:rPr lang="en-US" dirty="0"/>
              <a:t>: Topic-Specific PageRank</a:t>
            </a:r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1774274" y="21335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936074" y="29717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2612474" y="29717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2612474" y="41147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63495" name="AutoShape 7"/>
          <p:cNvCxnSpPr>
            <a:cxnSpLocks noChangeShapeType="1"/>
            <a:stCxn id="63491" idx="2"/>
            <a:endCxn id="63492" idx="1"/>
          </p:cNvCxnSpPr>
          <p:nvPr/>
        </p:nvCxnSpPr>
        <p:spPr bwMode="auto">
          <a:xfrm rot="10800000" flipV="1">
            <a:off x="999856" y="2356360"/>
            <a:ext cx="774419" cy="680684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6" name="AutoShape 8"/>
          <p:cNvCxnSpPr>
            <a:cxnSpLocks noChangeShapeType="1"/>
            <a:stCxn id="63492" idx="6"/>
            <a:endCxn id="63491" idx="3"/>
          </p:cNvCxnSpPr>
          <p:nvPr/>
        </p:nvCxnSpPr>
        <p:spPr bwMode="auto">
          <a:xfrm flipV="1">
            <a:off x="1371600" y="2513875"/>
            <a:ext cx="466455" cy="68068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7" name="AutoShape 9"/>
          <p:cNvCxnSpPr>
            <a:cxnSpLocks noChangeShapeType="1"/>
            <a:stCxn id="63491" idx="5"/>
            <a:endCxn id="63493" idx="1"/>
          </p:cNvCxnSpPr>
          <p:nvPr/>
        </p:nvCxnSpPr>
        <p:spPr bwMode="auto">
          <a:xfrm>
            <a:off x="2146019" y="2513875"/>
            <a:ext cx="530236" cy="5231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8" name="AutoShape 10"/>
          <p:cNvCxnSpPr>
            <a:cxnSpLocks noChangeShapeType="1"/>
          </p:cNvCxnSpPr>
          <p:nvPr/>
        </p:nvCxnSpPr>
        <p:spPr bwMode="auto">
          <a:xfrm>
            <a:off x="2703805" y="3387267"/>
            <a:ext cx="0" cy="78309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9" name="AutoShape 11"/>
          <p:cNvCxnSpPr>
            <a:cxnSpLocks noChangeShapeType="1"/>
            <a:stCxn id="63494" idx="7"/>
            <a:endCxn id="63493" idx="5"/>
          </p:cNvCxnSpPr>
          <p:nvPr/>
        </p:nvCxnSpPr>
        <p:spPr bwMode="auto">
          <a:xfrm flipV="1">
            <a:off x="2984219" y="3352075"/>
            <a:ext cx="0" cy="8279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4022725" y="1557338"/>
            <a:ext cx="40783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Suppose </a:t>
            </a:r>
            <a:r>
              <a:rPr lang="en-US" sz="3200" b="1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= {1}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i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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= 0.8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46525" y="2209800"/>
            <a:ext cx="4664075" cy="1828800"/>
            <a:chOff x="2630" y="1392"/>
            <a:chExt cx="2938" cy="1152"/>
          </a:xfrm>
        </p:grpSpPr>
        <p:sp>
          <p:nvSpPr>
            <p:cNvPr id="63502" name="Text Box 14"/>
            <p:cNvSpPr txBox="1">
              <a:spLocks noChangeArrowheads="1"/>
            </p:cNvSpPr>
            <p:nvPr/>
          </p:nvSpPr>
          <p:spPr bwMode="auto">
            <a:xfrm>
              <a:off x="2630" y="1412"/>
              <a:ext cx="285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Node	Iteration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800" b="1" dirty="0">
                  <a:latin typeface="Arial" pitchFamily="34" charset="0"/>
                  <a:cs typeface="Arial" pitchFamily="34" charset="0"/>
                </a:rPr>
                <a:t>0	1	</a:t>
              </a:r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2     …</a:t>
              </a:r>
              <a:r>
                <a:rPr lang="en-US" sz="1800" b="1" dirty="0">
                  <a:latin typeface="Arial" pitchFamily="34" charset="0"/>
                  <a:cs typeface="Arial" pitchFamily="34" charset="0"/>
                </a:rPr>
                <a:t>	stable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1	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0.25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0.4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0.28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0.294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2	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0.25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0.1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0.16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0.118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3	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0.25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0.3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0.32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0.327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4	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0.25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0.2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0.24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0.261</a:t>
              </a:r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2640" y="1776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3168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877899" y="1728323"/>
            <a:ext cx="604293" cy="445521"/>
            <a:chOff x="1200" y="864"/>
            <a:chExt cx="333" cy="240"/>
          </a:xfrm>
        </p:grpSpPr>
        <p:sp>
          <p:nvSpPr>
            <p:cNvPr id="63507" name="AutoShape 19"/>
            <p:cNvSpPr>
              <a:spLocks noChangeArrowheads="1"/>
            </p:cNvSpPr>
            <p:nvPr/>
          </p:nvSpPr>
          <p:spPr bwMode="auto">
            <a:xfrm>
              <a:off x="1200" y="864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auto">
            <a:xfrm>
              <a:off x="1237" y="864"/>
              <a:ext cx="2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0.2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910034" y="2209892"/>
            <a:ext cx="2399021" cy="1633578"/>
            <a:chOff x="754" y="1159"/>
            <a:chExt cx="1322" cy="880"/>
          </a:xfrm>
        </p:grpSpPr>
        <p:sp>
          <p:nvSpPr>
            <p:cNvPr id="63510" name="Text Box 22"/>
            <p:cNvSpPr txBox="1">
              <a:spLocks noChangeArrowheads="1"/>
            </p:cNvSpPr>
            <p:nvPr/>
          </p:nvSpPr>
          <p:spPr bwMode="auto">
            <a:xfrm>
              <a:off x="1468" y="1248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63511" name="Text Box 23"/>
            <p:cNvSpPr txBox="1">
              <a:spLocks noChangeArrowheads="1"/>
            </p:cNvSpPr>
            <p:nvPr/>
          </p:nvSpPr>
          <p:spPr bwMode="auto">
            <a:xfrm>
              <a:off x="754" y="1159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63512" name="Text Box 24"/>
            <p:cNvSpPr txBox="1">
              <a:spLocks noChangeArrowheads="1"/>
            </p:cNvSpPr>
            <p:nvPr/>
          </p:nvSpPr>
          <p:spPr bwMode="auto">
            <a:xfrm>
              <a:off x="1198" y="1488"/>
              <a:ext cx="16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3513" name="Text Box 25"/>
            <p:cNvSpPr txBox="1">
              <a:spLocks noChangeArrowheads="1"/>
            </p:cNvSpPr>
            <p:nvPr/>
          </p:nvSpPr>
          <p:spPr bwMode="auto">
            <a:xfrm>
              <a:off x="1589" y="1816"/>
              <a:ext cx="16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3514" name="Text Box 26"/>
            <p:cNvSpPr txBox="1">
              <a:spLocks noChangeArrowheads="1"/>
            </p:cNvSpPr>
            <p:nvPr/>
          </p:nvSpPr>
          <p:spPr bwMode="auto">
            <a:xfrm>
              <a:off x="1912" y="1857"/>
              <a:ext cx="16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82239" y="2499660"/>
            <a:ext cx="2756516" cy="1613158"/>
            <a:chOff x="646" y="1329"/>
            <a:chExt cx="1519" cy="869"/>
          </a:xfrm>
        </p:grpSpPr>
        <p:sp>
          <p:nvSpPr>
            <p:cNvPr id="63516" name="Text Box 28"/>
            <p:cNvSpPr txBox="1">
              <a:spLocks noChangeArrowheads="1"/>
            </p:cNvSpPr>
            <p:nvPr/>
          </p:nvSpPr>
          <p:spPr bwMode="auto">
            <a:xfrm>
              <a:off x="646" y="1329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0.4</a:t>
              </a:r>
            </a:p>
          </p:txBody>
        </p:sp>
        <p:sp>
          <p:nvSpPr>
            <p:cNvPr id="63517" name="Text Box 29"/>
            <p:cNvSpPr txBox="1">
              <a:spLocks noChangeArrowheads="1"/>
            </p:cNvSpPr>
            <p:nvPr/>
          </p:nvSpPr>
          <p:spPr bwMode="auto">
            <a:xfrm>
              <a:off x="1612" y="1378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0.4</a:t>
              </a:r>
            </a:p>
          </p:txBody>
        </p:sp>
        <p:sp>
          <p:nvSpPr>
            <p:cNvPr id="63518" name="Text Box 30"/>
            <p:cNvSpPr txBox="1">
              <a:spLocks noChangeArrowheads="1"/>
            </p:cNvSpPr>
            <p:nvPr/>
          </p:nvSpPr>
          <p:spPr bwMode="auto">
            <a:xfrm>
              <a:off x="1008" y="1699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  <p:sp>
          <p:nvSpPr>
            <p:cNvPr id="63519" name="Text Box 31"/>
            <p:cNvSpPr txBox="1">
              <a:spLocks noChangeArrowheads="1"/>
            </p:cNvSpPr>
            <p:nvPr/>
          </p:nvSpPr>
          <p:spPr bwMode="auto">
            <a:xfrm>
              <a:off x="1528" y="2016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  <p:sp>
          <p:nvSpPr>
            <p:cNvPr id="63520" name="Text Box 32"/>
            <p:cNvSpPr txBox="1">
              <a:spLocks noChangeArrowheads="1"/>
            </p:cNvSpPr>
            <p:nvPr/>
          </p:nvSpPr>
          <p:spPr bwMode="auto">
            <a:xfrm>
              <a:off x="1906" y="2016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61905" y="4157008"/>
            <a:ext cx="29915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S={1,2,3,4}, 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=[0.13, 0.10, 0.39, 0.36]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S={1,2,3}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=[0.17, 0.13, 0.38, 0.30]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1,2}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=[0.26, 0.20, 0.29, 0.23]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1}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=[0.29, 0.11, 0.32, 0.26]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88700" y="4724400"/>
            <a:ext cx="29915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={1},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=0.90:</a:t>
            </a:r>
            <a:endParaRPr lang="en-US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=[0.17, 0.07, 0.40, 0.36]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S={1}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=[0.29, 0.11, 0.32, 0.26]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={1},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=0.70:</a:t>
            </a:r>
            <a:endParaRPr lang="en-US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=[0.39, 0.14, 0.27, 0.19]</a:t>
            </a:r>
          </a:p>
        </p:txBody>
      </p:sp>
    </p:spTree>
    <p:extLst>
      <p:ext uri="{BB962C8B-B14F-4D97-AF65-F5344CB8AC3E}">
        <p14:creationId xmlns:p14="http://schemas.microsoft.com/office/powerpoint/2010/main" val="3861146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0" grpId="0"/>
      <p:bldP spid="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the </a:t>
            </a:r>
            <a:r>
              <a:rPr lang="en-US" dirty="0" smtClean="0"/>
              <a:t>Topic Vector S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Create different </a:t>
            </a:r>
            <a:r>
              <a:rPr lang="en-US" b="1" dirty="0" err="1">
                <a:solidFill>
                  <a:srgbClr val="0000FF"/>
                </a:solidFill>
              </a:rPr>
              <a:t>PageRanks</a:t>
            </a:r>
            <a:r>
              <a:rPr lang="en-US" b="1" dirty="0">
                <a:solidFill>
                  <a:srgbClr val="0000FF"/>
                </a:solidFill>
              </a:rPr>
              <a:t> for </a:t>
            </a:r>
            <a:r>
              <a:rPr lang="en-US" b="1" dirty="0" smtClean="0">
                <a:solidFill>
                  <a:srgbClr val="0000FF"/>
                </a:solidFill>
              </a:rPr>
              <a:t>different topics</a:t>
            </a:r>
            <a:endParaRPr lang="en-US" b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16 DMOZ top-level </a:t>
            </a:r>
            <a:r>
              <a:rPr lang="en-US" dirty="0" smtClean="0"/>
              <a:t>categories: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arts</a:t>
            </a:r>
            <a:r>
              <a:rPr lang="en-US" dirty="0"/>
              <a:t>, business, sports</a:t>
            </a:r>
            <a:r>
              <a:rPr lang="en-US" dirty="0" smtClean="0"/>
              <a:t>,…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Which </a:t>
            </a:r>
            <a:r>
              <a:rPr lang="en-US" b="1" dirty="0" smtClean="0">
                <a:solidFill>
                  <a:srgbClr val="D60093"/>
                </a:solidFill>
              </a:rPr>
              <a:t>topic ranking </a:t>
            </a:r>
            <a:r>
              <a:rPr lang="en-US" b="1" dirty="0">
                <a:solidFill>
                  <a:srgbClr val="D60093"/>
                </a:solidFill>
              </a:rPr>
              <a:t>to </a:t>
            </a:r>
            <a:r>
              <a:rPr lang="en-US" b="1" dirty="0" smtClean="0">
                <a:solidFill>
                  <a:srgbClr val="D60093"/>
                </a:solidFill>
              </a:rPr>
              <a:t>use</a:t>
            </a:r>
            <a:r>
              <a:rPr lang="en-US" b="1" dirty="0">
                <a:solidFill>
                  <a:srgbClr val="D60093"/>
                </a:solidFill>
              </a:rPr>
              <a:t>?</a:t>
            </a:r>
          </a:p>
          <a:p>
            <a:pPr lvl="1"/>
            <a:r>
              <a:rPr lang="en-US" dirty="0"/>
              <a:t>User can pick from a menu</a:t>
            </a:r>
          </a:p>
          <a:p>
            <a:pPr lvl="1"/>
            <a:r>
              <a:rPr lang="en-US" dirty="0" smtClean="0"/>
              <a:t>Classify </a:t>
            </a:r>
            <a:r>
              <a:rPr lang="en-US" dirty="0"/>
              <a:t>query into a topic</a:t>
            </a:r>
          </a:p>
          <a:p>
            <a:pPr lvl="1"/>
            <a:r>
              <a:rPr lang="en-US" dirty="0"/>
              <a:t>Can use the </a:t>
            </a:r>
            <a:r>
              <a:rPr lang="en-US" b="1" dirty="0">
                <a:solidFill>
                  <a:srgbClr val="0000FF"/>
                </a:solidFill>
              </a:rPr>
              <a:t>context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of the query</a:t>
            </a:r>
          </a:p>
          <a:p>
            <a:pPr lvl="2"/>
            <a:r>
              <a:rPr lang="en-US" dirty="0"/>
              <a:t>E.g., query is launched from a web page talking about a known topic</a:t>
            </a:r>
          </a:p>
          <a:p>
            <a:pPr lvl="2"/>
            <a:r>
              <a:rPr lang="en-US" dirty="0"/>
              <a:t>History of queries e.g., “basketball” followed by “Jordan”</a:t>
            </a:r>
          </a:p>
          <a:p>
            <a:pPr lvl="1"/>
            <a:r>
              <a:rPr lang="en-US" dirty="0"/>
              <a:t>User </a:t>
            </a:r>
            <a:r>
              <a:rPr lang="en-US" dirty="0" smtClean="0"/>
              <a:t>context, </a:t>
            </a:r>
            <a:r>
              <a:rPr lang="en-US" dirty="0"/>
              <a:t>e.g., user’s </a:t>
            </a:r>
            <a:r>
              <a:rPr lang="en-US" dirty="0" smtClean="0"/>
              <a:t>bookmarks</a:t>
            </a:r>
            <a:r>
              <a:rPr lang="en-US" dirty="0"/>
              <a:t>, …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0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Application to Measuring Proximity in Graphs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4672584"/>
            <a:ext cx="8077200" cy="1499616"/>
          </a:xfrm>
        </p:spPr>
        <p:txBody>
          <a:bodyPr>
            <a:normAutofit/>
          </a:bodyPr>
          <a:lstStyle/>
          <a:p>
            <a:r>
              <a:rPr lang="en-US" sz="2800" b="1" dirty="0"/>
              <a:t>Random Walk with </a:t>
            </a:r>
            <a:r>
              <a:rPr lang="en-US" sz="2800" b="1" dirty="0" smtClean="0"/>
              <a:t>Restarts</a:t>
            </a:r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18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5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 w="28575"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>
          <a:headEnd type="none" w="med" len="med"/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32222</TotalTime>
  <Words>3401</Words>
  <Application>Microsoft Office PowerPoint</Application>
  <PresentationFormat>On-screen Show (4:3)</PresentationFormat>
  <Paragraphs>624</Paragraphs>
  <Slides>58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4" baseType="lpstr">
      <vt:lpstr>宋体</vt:lpstr>
      <vt:lpstr>Arial</vt:lpstr>
      <vt:lpstr>Calibri</vt:lpstr>
      <vt:lpstr>Cambria Math</vt:lpstr>
      <vt:lpstr>Corbel</vt:lpstr>
      <vt:lpstr>华文楷体</vt:lpstr>
      <vt:lpstr>Symbol</vt:lpstr>
      <vt:lpstr>Times New Roman</vt:lpstr>
      <vt:lpstr>Tw Cen MT</vt:lpstr>
      <vt:lpstr>Verdana</vt:lpstr>
      <vt:lpstr>Wingdings</vt:lpstr>
      <vt:lpstr>Wingdings 2</vt:lpstr>
      <vt:lpstr>Wingdings 3</vt:lpstr>
      <vt:lpstr>Module</vt:lpstr>
      <vt:lpstr>TC103524819990</vt:lpstr>
      <vt:lpstr>Visio</vt:lpstr>
      <vt:lpstr>Lecture 2: Extensions of PageRank</vt:lpstr>
      <vt:lpstr>Some Problems with PageRank</vt:lpstr>
      <vt:lpstr> Topic-Specific PageRank</vt:lpstr>
      <vt:lpstr>Topic-Specific PageRank</vt:lpstr>
      <vt:lpstr>Topic-Specific PageRank</vt:lpstr>
      <vt:lpstr>Matrix Formulation</vt:lpstr>
      <vt:lpstr>Example: Topic-Specific PageRank</vt:lpstr>
      <vt:lpstr>Discovering the Topic Vector S</vt:lpstr>
      <vt:lpstr>Application to Measuring Proximity in Graphs</vt:lpstr>
      <vt:lpstr>Proximity on Graphs</vt:lpstr>
      <vt:lpstr>Good proximity measure?</vt:lpstr>
      <vt:lpstr>What is good notion of proximity?</vt:lpstr>
      <vt:lpstr>SimRank: Idea</vt:lpstr>
      <vt:lpstr>SimRank: Example</vt:lpstr>
      <vt:lpstr>SimRank: Example</vt:lpstr>
      <vt:lpstr>PageRank: Summary</vt:lpstr>
      <vt:lpstr>TrustRank:  Combating the Web Spam</vt:lpstr>
      <vt:lpstr>What is Web Spam?</vt:lpstr>
      <vt:lpstr>Web Search</vt:lpstr>
      <vt:lpstr>First Spammers</vt:lpstr>
      <vt:lpstr>First Spammers: Term Spam</vt:lpstr>
      <vt:lpstr>Google’s Solution to Term Spam</vt:lpstr>
      <vt:lpstr>Why It Works?</vt:lpstr>
      <vt:lpstr>Why it does not work?</vt:lpstr>
      <vt:lpstr>PowerPoint Presentation</vt:lpstr>
      <vt:lpstr>Google vs. Spammers: Round 2!</vt:lpstr>
      <vt:lpstr>Link Spamming</vt:lpstr>
      <vt:lpstr>Link Farms</vt:lpstr>
      <vt:lpstr>Link Farms</vt:lpstr>
      <vt:lpstr>Analysis</vt:lpstr>
      <vt:lpstr>Analysis</vt:lpstr>
      <vt:lpstr>TrustRank:  Combating the Web Spam</vt:lpstr>
      <vt:lpstr>Combating Spam</vt:lpstr>
      <vt:lpstr>TrustRank: Idea</vt:lpstr>
      <vt:lpstr>Picking the Seed Set</vt:lpstr>
      <vt:lpstr>Approaches to Picking Seed Set</vt:lpstr>
      <vt:lpstr>Trust Propagation</vt:lpstr>
      <vt:lpstr>Why is it a good idea?</vt:lpstr>
      <vt:lpstr>Categorize Spam Pages after TrustRank</vt:lpstr>
      <vt:lpstr>Spam Mass</vt:lpstr>
      <vt:lpstr>Spam Mass Estimation</vt:lpstr>
      <vt:lpstr> HITS: Hubs and Authorities</vt:lpstr>
      <vt:lpstr>Hubs and Authorities</vt:lpstr>
      <vt:lpstr>Finding newspapers</vt:lpstr>
      <vt:lpstr>Hubs and Authorities</vt:lpstr>
      <vt:lpstr>Counting in-links: Authority</vt:lpstr>
      <vt:lpstr>Counting in-links: Authority</vt:lpstr>
      <vt:lpstr>Expert Quality: Hub</vt:lpstr>
      <vt:lpstr>Reweighting</vt:lpstr>
      <vt:lpstr>Normalization</vt:lpstr>
      <vt:lpstr>Mutually Recursive Definition</vt:lpstr>
      <vt:lpstr>Hubs and Authorities</vt:lpstr>
      <vt:lpstr>Hubs and Authorities</vt:lpstr>
      <vt:lpstr>Hubs and Authorities</vt:lpstr>
      <vt:lpstr>Hubs and Authorities</vt:lpstr>
      <vt:lpstr>Existence and Uniqueness</vt:lpstr>
      <vt:lpstr>Example of HITS</vt:lpstr>
      <vt:lpstr>PageRank and HITS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Mustafa</cp:lastModifiedBy>
  <cp:revision>1656</cp:revision>
  <cp:lastPrinted>2014-02-06T17:04:52Z</cp:lastPrinted>
  <dcterms:created xsi:type="dcterms:W3CDTF">2009-06-12T17:14:38Z</dcterms:created>
  <dcterms:modified xsi:type="dcterms:W3CDTF">2015-09-17T17:30:13Z</dcterms:modified>
</cp:coreProperties>
</file>