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8" r:id="rId2"/>
  </p:sldMasterIdLst>
  <p:notesMasterIdLst>
    <p:notesMasterId r:id="rId74"/>
  </p:notesMasterIdLst>
  <p:handoutMasterIdLst>
    <p:handoutMasterId r:id="rId75"/>
  </p:handoutMasterIdLst>
  <p:sldIdLst>
    <p:sldId id="361" r:id="rId3"/>
    <p:sldId id="259" r:id="rId4"/>
    <p:sldId id="268" r:id="rId5"/>
    <p:sldId id="269" r:id="rId6"/>
    <p:sldId id="270" r:id="rId7"/>
    <p:sldId id="342" r:id="rId8"/>
    <p:sldId id="358" r:id="rId9"/>
    <p:sldId id="339" r:id="rId10"/>
    <p:sldId id="349" r:id="rId11"/>
    <p:sldId id="289" r:id="rId12"/>
    <p:sldId id="290" r:id="rId13"/>
    <p:sldId id="291" r:id="rId14"/>
    <p:sldId id="350" r:id="rId15"/>
    <p:sldId id="293" r:id="rId16"/>
    <p:sldId id="364" r:id="rId17"/>
    <p:sldId id="365" r:id="rId18"/>
    <p:sldId id="366" r:id="rId19"/>
    <p:sldId id="298" r:id="rId20"/>
    <p:sldId id="294" r:id="rId21"/>
    <p:sldId id="299" r:id="rId22"/>
    <p:sldId id="297" r:id="rId23"/>
    <p:sldId id="300" r:id="rId24"/>
    <p:sldId id="351" r:id="rId25"/>
    <p:sldId id="305" r:id="rId26"/>
    <p:sldId id="306" r:id="rId27"/>
    <p:sldId id="307" r:id="rId28"/>
    <p:sldId id="308" r:id="rId29"/>
    <p:sldId id="367" r:id="rId30"/>
    <p:sldId id="309" r:id="rId31"/>
    <p:sldId id="375" r:id="rId32"/>
    <p:sldId id="376" r:id="rId33"/>
    <p:sldId id="312" r:id="rId34"/>
    <p:sldId id="353" r:id="rId35"/>
    <p:sldId id="378" r:id="rId36"/>
    <p:sldId id="314" r:id="rId37"/>
    <p:sldId id="379" r:id="rId38"/>
    <p:sldId id="354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20" r:id="rId47"/>
    <p:sldId id="321" r:id="rId48"/>
    <p:sldId id="323" r:id="rId49"/>
    <p:sldId id="324" r:id="rId50"/>
    <p:sldId id="325" r:id="rId51"/>
    <p:sldId id="326" r:id="rId52"/>
    <p:sldId id="380" r:id="rId53"/>
    <p:sldId id="381" r:id="rId54"/>
    <p:sldId id="382" r:id="rId55"/>
    <p:sldId id="383" r:id="rId56"/>
    <p:sldId id="384" r:id="rId57"/>
    <p:sldId id="385" r:id="rId58"/>
    <p:sldId id="386" r:id="rId59"/>
    <p:sldId id="387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41" r:id="rId71"/>
    <p:sldId id="337" r:id="rId72"/>
    <p:sldId id="340" r:id="rId7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FF0000"/>
    <a:srgbClr val="000000"/>
    <a:srgbClr val="FF0066"/>
    <a:srgbClr val="008000"/>
    <a:srgbClr val="D60093"/>
    <a:srgbClr val="680000"/>
    <a:srgbClr val="CC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9" autoAdjust="0"/>
    <p:restoredTop sz="93281" autoAdjust="0"/>
  </p:normalViewPr>
  <p:slideViewPr>
    <p:cSldViewPr>
      <p:cViewPr varScale="1">
        <p:scale>
          <a:sx n="65" d="100"/>
          <a:sy n="65" d="100"/>
        </p:scale>
        <p:origin x="792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3768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33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45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 nearest neighbors, 20,000 image database</a:t>
            </a:r>
          </a:p>
        </p:txBody>
      </p:sp>
    </p:spTree>
    <p:extLst>
      <p:ext uri="{BB962C8B-B14F-4D97-AF65-F5344CB8AC3E}">
        <p14:creationId xmlns:p14="http://schemas.microsoft.com/office/powerpoint/2010/main" val="4211043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 nearest neighbors, 20,000 image database</a:t>
            </a:r>
          </a:p>
        </p:txBody>
      </p:sp>
    </p:spTree>
    <p:extLst>
      <p:ext uri="{BB962C8B-B14F-4D97-AF65-F5344CB8AC3E}">
        <p14:creationId xmlns:p14="http://schemas.microsoft.com/office/powerpoint/2010/main" val="2772250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 nearest neighbors, 2.3 million image database</a:t>
            </a:r>
          </a:p>
        </p:txBody>
      </p:sp>
    </p:spTree>
    <p:extLst>
      <p:ext uri="{BB962C8B-B14F-4D97-AF65-F5344CB8AC3E}">
        <p14:creationId xmlns:p14="http://schemas.microsoft.com/office/powerpoint/2010/main" val="1693088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573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11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 err="1" smtClean="0"/>
              <a:t>agress</a:t>
            </a:r>
            <a:r>
              <a:rPr lang="en-US" dirty="0" smtClean="0"/>
              <a:t> with </a:t>
            </a:r>
            <a:r>
              <a:rPr lang="en-US" dirty="0" err="1" smtClean="0"/>
              <a:t>prob</a:t>
            </a:r>
            <a:r>
              <a:rPr lang="en-US" dirty="0" smtClean="0"/>
              <a:t> s.</a:t>
            </a:r>
          </a:p>
          <a:p>
            <a:r>
              <a:rPr lang="en-US" dirty="0" smtClean="0"/>
              <a:t>So to estimate s we compute what fraction of hash</a:t>
            </a:r>
            <a:r>
              <a:rPr lang="en-US" baseline="0" dirty="0" smtClean="0"/>
              <a:t> functions agree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8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9FAD-3BBF-4411-83E7-A3C9AC624915}" type="datetime1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3738-41B6-46DA-8F86-684AB1B8718F}" type="datetime1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D05C-9447-4427-B9DC-2F7F734060D1}" type="datetime1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fld id="{B697F04A-48CD-4688-9414-10F654B3E6A6}" type="datetime1">
              <a:rPr lang="en-US" smtClean="0"/>
              <a:t>10/1/2015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 smtClean="0"/>
              <a:t>J. Leskovec, A. Rajaraman, J. Ullman: Mining of Massive Datasets, http://www.mmds.org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DA4835-BD67-43E0-844D-F71A2F797579}" type="datetime1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826768-8FCE-4417-A22B-1D26CD2A8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5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09600" y="152400"/>
            <a:ext cx="7924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prstClr val="black"/>
                </a:solidFill>
                <a:latin typeface="Times New Roman"/>
                <a:cs typeface="Times New Roman"/>
              </a:rPr>
              <a:t>CS612 </a:t>
            </a:r>
            <a:endParaRPr lang="en-US" sz="28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Algorithms for Electronic Design Automation</a:t>
            </a:r>
          </a:p>
          <a:p>
            <a:pPr algn="ctr"/>
            <a:endParaRPr lang="en-US" sz="2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752600" y="3124200"/>
            <a:ext cx="5791200" cy="990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1524000" y="6324600"/>
            <a:ext cx="6259283" cy="533400"/>
          </a:xfrm>
          <a:prstGeom prst="rect">
            <a:avLst/>
          </a:prstGeom>
        </p:spPr>
        <p:txBody>
          <a:bodyPr rtlCol="0"/>
          <a:lstStyle>
            <a:lvl1pPr>
              <a:defRPr sz="1400"/>
            </a:lvl1pPr>
          </a:lstStyle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Computer Engineering Department, Bilkent University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CS 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425 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– Lecture 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endParaRPr lang="en-US" sz="14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663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2362201" y="6400800"/>
            <a:ext cx="5257800" cy="307777"/>
          </a:xfrm>
          <a:prstGeom prst="rect">
            <a:avLst/>
          </a:prstGeom>
        </p:spPr>
        <p:txBody>
          <a:bodyPr rtlCol="0"/>
          <a:lstStyle>
            <a:lvl1pPr>
              <a:defRPr sz="1400"/>
            </a:lvl1pPr>
          </a:lstStyle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CS 425 – Lecture 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endParaRPr lang="en-US" sz="14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1524000"/>
            <a:ext cx="81534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93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3952-DE98-4808-A15B-3CD4A4DBFD58}" type="datetime1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914400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685800"/>
          </a:xfrm>
        </p:spPr>
        <p:txBody>
          <a:bodyPr lIns="146304" tIns="0" rIns="45720" bIns="0" anchor="t">
            <a:normAutofit/>
          </a:bodyPr>
          <a:lstStyle>
            <a:lvl1pPr marL="0" indent="0">
              <a:buNone/>
              <a:defRPr sz="4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4294-A6A1-47EE-AD1A-CA5DCFEDE321}" type="datetime1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04688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50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3003-1F65-4FFB-9BC3-BBF053F91539}" type="datetime1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3338"/>
            <a:ext cx="4040188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3338"/>
            <a:ext cx="4041775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F813-9FA7-4169-8290-71C5955D49B1}" type="datetime1">
              <a:rPr lang="en-US" smtClean="0"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6E65-705C-464E-9559-A863C60012A3}" type="datetime1">
              <a:rPr lang="en-US" smtClean="0"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815B-5396-4558-A417-511470575226}" type="datetime1">
              <a:rPr lang="en-US" smtClean="0"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2F89-D515-4119-BE82-287B6FD96261}" type="datetime1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1F3963E-4EFF-463D-92F1-7FBB0BE9F9B3}" type="datetime1">
              <a:rPr lang="en-US" smtClean="0"/>
              <a:t>10/1/2015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AB1133CA-8264-42B8-993D-2EBD75AE85A1}" type="datetime1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7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077200" y="6324600"/>
            <a:ext cx="68580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62000" y="6248400"/>
            <a:ext cx="800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83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md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9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9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6248"/>
            <a:ext cx="8077200" cy="144475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Lecture 3: Similarity Modeling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8077200" cy="1499616"/>
          </a:xfrm>
        </p:spPr>
        <p:txBody>
          <a:bodyPr/>
          <a:lstStyle/>
          <a:p>
            <a:r>
              <a:rPr lang="en-US" dirty="0" smtClean="0"/>
              <a:t>CS425: Algorithms for Web Scale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3544" y="5715000"/>
            <a:ext cx="9328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Most of the slides are from the Mining of Massive Datasets book.</a:t>
            </a:r>
          </a:p>
          <a:p>
            <a:r>
              <a:rPr lang="en-US" sz="1600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These slides have been modified for CS425. The original slides can be accessed at: </a:t>
            </a:r>
            <a:r>
              <a:rPr lang="en-US" sz="1600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3"/>
              </a:rPr>
              <a:t>www.mmds.org</a:t>
            </a:r>
            <a:r>
              <a:rPr lang="en-US" sz="1600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262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Task: Finding </a:t>
            </a:r>
            <a:r>
              <a:rPr lang="en-US" dirty="0"/>
              <a:t>Similar Documents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521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534400" cy="5562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>
                    <a:solidFill>
                      <a:srgbClr val="FF0066"/>
                    </a:solidFill>
                  </a:rPr>
                  <a:t>Goal:</a:t>
                </a:r>
                <a:r>
                  <a:rPr lang="en-US" b="1" dirty="0" smtClean="0">
                    <a:solidFill>
                      <a:srgbClr val="CC0000"/>
                    </a:solidFill>
                  </a:rPr>
                  <a:t> </a:t>
                </a:r>
                <a:r>
                  <a:rPr lang="en-US" b="1" dirty="0" smtClean="0"/>
                  <a:t>Given a large number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𝑵</m:t>
                    </m:r>
                  </m:oMath>
                </a14:m>
                <a:r>
                  <a:rPr lang="en-US" b="1" dirty="0" smtClean="0"/>
                  <a:t> in the millions or billions) of documents, find “near duplicate” pairs</a:t>
                </a:r>
              </a:p>
              <a:p>
                <a:r>
                  <a:rPr lang="en-US" b="1" dirty="0" smtClean="0">
                    <a:solidFill>
                      <a:srgbClr val="FF0066"/>
                    </a:solidFill>
                  </a:rPr>
                  <a:t>Applications:</a:t>
                </a:r>
              </a:p>
              <a:p>
                <a:pPr lvl="1"/>
                <a:r>
                  <a:rPr lang="en-US" dirty="0" smtClean="0"/>
                  <a:t>Mirror websites, or approximate mirrors</a:t>
                </a:r>
              </a:p>
              <a:p>
                <a:pPr lvl="2"/>
                <a:r>
                  <a:rPr lang="en-US" dirty="0" smtClean="0"/>
                  <a:t>Don’t want to show both in search results</a:t>
                </a:r>
              </a:p>
              <a:p>
                <a:pPr lvl="1"/>
                <a:r>
                  <a:rPr lang="en-US" dirty="0" smtClean="0"/>
                  <a:t>Similar news articles at many news sites</a:t>
                </a:r>
              </a:p>
              <a:p>
                <a:pPr lvl="2"/>
                <a:r>
                  <a:rPr lang="en-US" dirty="0" smtClean="0"/>
                  <a:t>Cluster articles by “same story”</a:t>
                </a:r>
              </a:p>
              <a:p>
                <a:r>
                  <a:rPr lang="en-US" b="1" dirty="0">
                    <a:solidFill>
                      <a:srgbClr val="FF0066"/>
                    </a:solidFill>
                  </a:rPr>
                  <a:t>Problems:</a:t>
                </a:r>
              </a:p>
              <a:p>
                <a:pPr lvl="1"/>
                <a:r>
                  <a:rPr lang="en-US" dirty="0"/>
                  <a:t>Many small pieces of one </a:t>
                </a:r>
                <a:r>
                  <a:rPr lang="en-US" dirty="0" smtClean="0"/>
                  <a:t>document </a:t>
                </a:r>
                <a:r>
                  <a:rPr lang="en-US" dirty="0"/>
                  <a:t>can appear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out </a:t>
                </a:r>
                <a:r>
                  <a:rPr lang="en-US" dirty="0"/>
                  <a:t>of order in another</a:t>
                </a:r>
              </a:p>
              <a:p>
                <a:pPr lvl="1"/>
                <a:r>
                  <a:rPr lang="en-US" dirty="0"/>
                  <a:t>Too many </a:t>
                </a:r>
                <a:r>
                  <a:rPr lang="en-US" dirty="0" smtClean="0"/>
                  <a:t>documents </a:t>
                </a:r>
                <a:r>
                  <a:rPr lang="en-US" dirty="0"/>
                  <a:t>to compare all pairs</a:t>
                </a:r>
              </a:p>
              <a:p>
                <a:pPr lvl="1"/>
                <a:r>
                  <a:rPr lang="en-US" dirty="0" smtClean="0"/>
                  <a:t>Documents </a:t>
                </a:r>
                <a:r>
                  <a:rPr lang="en-US" dirty="0"/>
                  <a:t>are so large or so many that they cannot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fit </a:t>
                </a:r>
                <a:r>
                  <a:rPr lang="en-US" dirty="0"/>
                  <a:t>in main memory</a:t>
                </a:r>
              </a:p>
              <a:p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26521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562600"/>
              </a:xfrm>
              <a:blipFill rotWithShape="1">
                <a:blip r:embed="rId2"/>
                <a:stretch>
                  <a:fillRect t="-1425" r="-643" b="-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5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 smtClean="0"/>
              <a:t>3 Essential Steps for Similar Docs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0000FF"/>
              </a:buClr>
              <a:buFont typeface="+mj-lt"/>
              <a:buAutoNum type="arabicPeriod"/>
            </a:pPr>
            <a:r>
              <a:rPr lang="en-US" b="1" i="1" dirty="0" smtClean="0">
                <a:solidFill>
                  <a:srgbClr val="FF0066"/>
                </a:solidFill>
              </a:rPr>
              <a:t>Shingling: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onvert documents </a:t>
            </a:r>
            <a:r>
              <a:rPr lang="en-US" dirty="0"/>
              <a:t>to </a:t>
            </a:r>
            <a:r>
              <a:rPr lang="en-US" dirty="0" smtClean="0"/>
              <a:t>sets</a:t>
            </a:r>
          </a:p>
          <a:p>
            <a:pPr marL="2401824" lvl="8" indent="-609600">
              <a:buClr>
                <a:srgbClr val="0000FF"/>
              </a:buClr>
              <a:buFont typeface="+mj-lt"/>
              <a:buAutoNum type="arabicPeriod"/>
            </a:pPr>
            <a:endParaRPr lang="en-US" dirty="0"/>
          </a:p>
          <a:p>
            <a:pPr marL="514350" indent="-514350">
              <a:buClr>
                <a:srgbClr val="0000FF"/>
              </a:buClr>
              <a:buFont typeface="+mj-lt"/>
              <a:buAutoNum type="arabicPeriod"/>
            </a:pPr>
            <a:r>
              <a:rPr lang="en-US" b="1" i="1" dirty="0" smtClean="0">
                <a:solidFill>
                  <a:srgbClr val="FF0066"/>
                </a:solidFill>
              </a:rPr>
              <a:t>Min-Hashing:</a:t>
            </a:r>
            <a:r>
              <a:rPr lang="en-US" dirty="0" smtClean="0"/>
              <a:t> Convert </a:t>
            </a:r>
            <a:r>
              <a:rPr lang="en-US" dirty="0"/>
              <a:t>large sets to short signatures, while preserving </a:t>
            </a:r>
            <a:r>
              <a:rPr lang="en-US" dirty="0" smtClean="0"/>
              <a:t>similarity</a:t>
            </a:r>
          </a:p>
          <a:p>
            <a:pPr marL="2401824" lvl="8" indent="-609600">
              <a:buClr>
                <a:srgbClr val="0000FF"/>
              </a:buClr>
              <a:buFont typeface="+mj-lt"/>
              <a:buAutoNum type="arabicPeriod"/>
            </a:pPr>
            <a:endParaRPr lang="en-US" dirty="0"/>
          </a:p>
          <a:p>
            <a:pPr marL="609600" indent="-609600">
              <a:buClr>
                <a:srgbClr val="0000FF"/>
              </a:buClr>
              <a:buFont typeface="+mj-lt"/>
              <a:buAutoNum type="arabicPeriod"/>
            </a:pPr>
            <a:r>
              <a:rPr lang="en-US" b="1" i="1" dirty="0" smtClean="0">
                <a:solidFill>
                  <a:srgbClr val="FF0066"/>
                </a:solidFill>
              </a:rPr>
              <a:t>Locality-Sensitive </a:t>
            </a:r>
            <a:r>
              <a:rPr lang="en-US" b="1" i="1" dirty="0">
                <a:solidFill>
                  <a:srgbClr val="FF0066"/>
                </a:solidFill>
              </a:rPr>
              <a:t>H</a:t>
            </a:r>
            <a:r>
              <a:rPr lang="en-US" b="1" i="1" dirty="0" smtClean="0">
                <a:solidFill>
                  <a:srgbClr val="FF0066"/>
                </a:solidFill>
              </a:rPr>
              <a:t>ashing:</a:t>
            </a:r>
            <a:r>
              <a:rPr lang="en-US" dirty="0" smtClean="0"/>
              <a:t> Focus </a:t>
            </a:r>
            <a:r>
              <a:rPr lang="en-US" dirty="0"/>
              <a:t>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pairs </a:t>
            </a:r>
            <a:r>
              <a:rPr lang="en-US" dirty="0"/>
              <a:t>of signatures likely to be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similar documents</a:t>
            </a:r>
          </a:p>
          <a:p>
            <a:pPr marL="902208" lvl="1" indent="-609600">
              <a:buClr>
                <a:srgbClr val="0000FF"/>
              </a:buClr>
            </a:pPr>
            <a:r>
              <a:rPr lang="en-US" b="1" dirty="0" smtClean="0">
                <a:solidFill>
                  <a:srgbClr val="0000FF"/>
                </a:solidFill>
              </a:rPr>
              <a:t>Candidate pairs!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4C00-7883-447F-993D-93A8BDF0ACB6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0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Big Picture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3BF69-412C-40FF-B67E-488F1482FCFF}" type="slidenum">
              <a:rPr lang="en-US"/>
              <a:pPr/>
              <a:t>12</a:t>
            </a:fld>
            <a:endParaRPr lang="en-US"/>
          </a:p>
        </p:txBody>
      </p:sp>
      <p:sp>
        <p:nvSpPr>
          <p:cNvPr id="64515" name="AutoShape 3"/>
          <p:cNvSpPr>
            <a:spLocks noChangeArrowheads="1"/>
          </p:cNvSpPr>
          <p:nvPr/>
        </p:nvSpPr>
        <p:spPr bwMode="auto">
          <a:xfrm rot="-5394873">
            <a:off x="1257300" y="2552700"/>
            <a:ext cx="1371600" cy="990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Shingling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52400" y="2743200"/>
            <a:ext cx="8002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Docu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ment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9906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362200" y="3048000"/>
            <a:ext cx="1354138" cy="2578100"/>
            <a:chOff x="1488" y="1920"/>
            <a:chExt cx="853" cy="1624"/>
          </a:xfrm>
        </p:grpSpPr>
        <p:sp>
          <p:nvSpPr>
            <p:cNvPr id="64520" name="Line 8"/>
            <p:cNvSpPr>
              <a:spLocks noChangeShapeType="1"/>
            </p:cNvSpPr>
            <p:nvPr/>
          </p:nvSpPr>
          <p:spPr bwMode="auto">
            <a:xfrm>
              <a:off x="1536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21" name="Text Box 9"/>
            <p:cNvSpPr txBox="1">
              <a:spLocks noChangeArrowheads="1"/>
            </p:cNvSpPr>
            <p:nvPr/>
          </p:nvSpPr>
          <p:spPr bwMode="auto">
            <a:xfrm>
              <a:off x="1488" y="2448"/>
              <a:ext cx="853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The set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of strings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of length </a:t>
              </a:r>
              <a:r>
                <a:rPr lang="en-US" sz="1800" b="1" i="1" dirty="0">
                  <a:latin typeface="Arial" pitchFamily="34" charset="0"/>
                  <a:cs typeface="Arial" pitchFamily="34" charset="0"/>
                </a:rPr>
                <a:t>k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that appear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in the doc-</a:t>
              </a:r>
            </a:p>
            <a:p>
              <a:r>
                <a:rPr lang="en-US" sz="1800" dirty="0" err="1">
                  <a:latin typeface="Arial" pitchFamily="34" charset="0"/>
                  <a:cs typeface="Arial" pitchFamily="34" charset="0"/>
                </a:rPr>
                <a:t>ument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22" name="Line 10"/>
            <p:cNvSpPr>
              <a:spLocks noChangeShapeType="1"/>
            </p:cNvSpPr>
            <p:nvPr/>
          </p:nvSpPr>
          <p:spPr bwMode="auto">
            <a:xfrm flipV="1">
              <a:off x="1872" y="19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581400" y="2362200"/>
            <a:ext cx="2376488" cy="3538538"/>
            <a:chOff x="2256" y="1488"/>
            <a:chExt cx="1497" cy="2229"/>
          </a:xfrm>
        </p:grpSpPr>
        <p:sp>
          <p:nvSpPr>
            <p:cNvPr id="64516" name="AutoShape 4"/>
            <p:cNvSpPr>
              <a:spLocks noChangeArrowheads="1"/>
            </p:cNvSpPr>
            <p:nvPr/>
          </p:nvSpPr>
          <p:spPr bwMode="auto">
            <a:xfrm rot="-5394873">
              <a:off x="2136" y="1608"/>
              <a:ext cx="864" cy="6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Min </a:t>
              </a:r>
              <a:br>
                <a:rPr lang="en-US" sz="18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Hashing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24" name="Line 12"/>
            <p:cNvSpPr>
              <a:spLocks noChangeShapeType="1"/>
            </p:cNvSpPr>
            <p:nvPr/>
          </p:nvSpPr>
          <p:spPr bwMode="auto">
            <a:xfrm>
              <a:off x="2880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26" name="Text Box 14"/>
            <p:cNvSpPr txBox="1">
              <a:spLocks noChangeArrowheads="1"/>
            </p:cNvSpPr>
            <p:nvPr/>
          </p:nvSpPr>
          <p:spPr bwMode="auto">
            <a:xfrm>
              <a:off x="2784" y="2448"/>
              <a:ext cx="969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i="1" dirty="0" smtClean="0">
                  <a:solidFill>
                    <a:srgbClr val="FF0066"/>
                  </a:solidFill>
                  <a:latin typeface="Arial" pitchFamily="34" charset="0"/>
                  <a:cs typeface="Arial" pitchFamily="34" charset="0"/>
                </a:rPr>
                <a:t>Signatures</a:t>
              </a: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short integer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vectors that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represent the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sets, and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reflect their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similarity</a:t>
              </a:r>
            </a:p>
          </p:txBody>
        </p:sp>
        <p:sp>
          <p:nvSpPr>
            <p:cNvPr id="64528" name="Line 16"/>
            <p:cNvSpPr>
              <a:spLocks noChangeShapeType="1"/>
            </p:cNvSpPr>
            <p:nvPr/>
          </p:nvSpPr>
          <p:spPr bwMode="auto">
            <a:xfrm flipV="1">
              <a:off x="3216" y="19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715000" y="2165350"/>
            <a:ext cx="3402013" cy="2014538"/>
            <a:chOff x="3600" y="1364"/>
            <a:chExt cx="2143" cy="1269"/>
          </a:xfrm>
        </p:grpSpPr>
        <p:sp>
          <p:nvSpPr>
            <p:cNvPr id="64523" name="Rectangle 11"/>
            <p:cNvSpPr>
              <a:spLocks noChangeArrowheads="1"/>
            </p:cNvSpPr>
            <p:nvPr/>
          </p:nvSpPr>
          <p:spPr bwMode="auto">
            <a:xfrm>
              <a:off x="3600" y="1536"/>
              <a:ext cx="816" cy="76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Arial" pitchFamily="34" charset="0"/>
                  <a:cs typeface="Arial" pitchFamily="34" charset="0"/>
                </a:rPr>
                <a:t>Locality-</a:t>
              </a:r>
            </a:p>
            <a:p>
              <a:pPr algn="ctr"/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Sensitive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800" dirty="0">
                  <a:latin typeface="Arial" pitchFamily="34" charset="0"/>
                  <a:cs typeface="Arial" pitchFamily="34" charset="0"/>
                </a:rPr>
                <a:t>Hashing</a:t>
              </a:r>
            </a:p>
          </p:txBody>
        </p:sp>
        <p:sp>
          <p:nvSpPr>
            <p:cNvPr id="64529" name="Line 17"/>
            <p:cNvSpPr>
              <a:spLocks noChangeShapeType="1"/>
            </p:cNvSpPr>
            <p:nvPr/>
          </p:nvSpPr>
          <p:spPr bwMode="auto">
            <a:xfrm>
              <a:off x="4416" y="19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30" name="Text Box 18"/>
            <p:cNvSpPr txBox="1">
              <a:spLocks noChangeArrowheads="1"/>
            </p:cNvSpPr>
            <p:nvPr/>
          </p:nvSpPr>
          <p:spPr bwMode="auto">
            <a:xfrm>
              <a:off x="4790" y="1364"/>
              <a:ext cx="953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i="1" dirty="0">
                  <a:solidFill>
                    <a:srgbClr val="FF0066"/>
                  </a:solidFill>
                  <a:latin typeface="Arial" pitchFamily="34" charset="0"/>
                  <a:cs typeface="Arial" pitchFamily="34" charset="0"/>
                </a:rPr>
                <a:t>Candidate</a:t>
              </a:r>
            </a:p>
            <a:p>
              <a:r>
                <a:rPr lang="en-US" sz="1800" b="1" i="1" dirty="0" smtClean="0">
                  <a:solidFill>
                    <a:srgbClr val="FF0066"/>
                  </a:solidFill>
                  <a:latin typeface="Arial" pitchFamily="34" charset="0"/>
                  <a:cs typeface="Arial" pitchFamily="34" charset="0"/>
                </a:rPr>
                <a:t>pairs</a:t>
              </a: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those pairs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of signatures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that we need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to test for</a:t>
              </a:r>
            </a:p>
            <a:p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similarity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1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8248"/>
            <a:ext cx="8077200" cy="167335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Shingling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5282184"/>
            <a:ext cx="7772400" cy="1499616"/>
          </a:xfrm>
        </p:spPr>
        <p:txBody>
          <a:bodyPr anchor="t">
            <a:noAutofit/>
          </a:bodyPr>
          <a:lstStyle/>
          <a:p>
            <a:r>
              <a:rPr lang="en-US" sz="3200" b="1" dirty="0"/>
              <a:t>Step 1:</a:t>
            </a:r>
            <a:r>
              <a:rPr lang="en-US" sz="3200" dirty="0">
                <a:solidFill>
                  <a:schemeClr val="accent4"/>
                </a:solidFill>
              </a:rPr>
              <a:t> </a:t>
            </a:r>
            <a:r>
              <a:rPr lang="en-US" sz="3200" b="1" i="1" dirty="0">
                <a:solidFill>
                  <a:srgbClr val="FF0066"/>
                </a:solidFill>
              </a:rPr>
              <a:t>Shingling:</a:t>
            </a:r>
            <a:r>
              <a:rPr lang="en-US" sz="3200" dirty="0"/>
              <a:t> Convert documents to </a:t>
            </a:r>
            <a:r>
              <a:rPr lang="en-US" sz="3200" dirty="0" smtClean="0"/>
              <a:t>sets</a:t>
            </a:r>
            <a:endParaRPr lang="en-US" sz="3200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-5394873">
            <a:off x="1257300" y="842962"/>
            <a:ext cx="1371600" cy="990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1800"/>
              <a:t>Shingling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2400" y="1033462"/>
            <a:ext cx="77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Docu-</a:t>
            </a:r>
          </a:p>
          <a:p>
            <a:r>
              <a:rPr lang="en-US" sz="1800"/>
              <a:t>ment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990600" y="1338262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2362201" y="1338262"/>
            <a:ext cx="1447801" cy="2578100"/>
            <a:chOff x="1488" y="1920"/>
            <a:chExt cx="912" cy="1624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536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488" y="2448"/>
              <a:ext cx="912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800" dirty="0"/>
                <a:t>The set</a:t>
              </a:r>
            </a:p>
            <a:p>
              <a:r>
                <a:rPr lang="en-US" sz="1800" dirty="0"/>
                <a:t>of strings</a:t>
              </a:r>
            </a:p>
            <a:p>
              <a:r>
                <a:rPr lang="en-US" sz="1800" dirty="0"/>
                <a:t>of length </a:t>
              </a:r>
              <a:r>
                <a:rPr lang="en-US" sz="1800" b="1" i="1" dirty="0"/>
                <a:t>k</a:t>
              </a:r>
            </a:p>
            <a:p>
              <a:r>
                <a:rPr lang="en-US" sz="1800" dirty="0"/>
                <a:t>that appear</a:t>
              </a:r>
            </a:p>
            <a:p>
              <a:r>
                <a:rPr lang="en-US" sz="1800" dirty="0"/>
                <a:t>in the doc-</a:t>
              </a:r>
            </a:p>
            <a:p>
              <a:r>
                <a:rPr lang="en-US" sz="1800" dirty="0" err="1"/>
                <a:t>ument</a:t>
              </a:r>
              <a:endParaRPr lang="en-US" sz="1800" dirty="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1872" y="19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9641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Define: Shingles</a:t>
            </a:r>
          </a:p>
        </p:txBody>
      </p:sp>
      <p:sp>
        <p:nvSpPr>
          <p:cNvPr id="26829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i="1" dirty="0" smtClean="0">
                <a:solidFill>
                  <a:srgbClr val="FF0066"/>
                </a:solidFill>
              </a:rPr>
              <a:t>k</a:t>
            </a:r>
            <a:r>
              <a:rPr lang="en-US" dirty="0" smtClean="0">
                <a:solidFill>
                  <a:srgbClr val="FF0066"/>
                </a:solidFill>
              </a:rPr>
              <a:t>-shingle</a:t>
            </a:r>
            <a:r>
              <a:rPr lang="en-US" dirty="0" smtClean="0"/>
              <a:t> (or </a:t>
            </a:r>
            <a:r>
              <a:rPr lang="en-US" i="1" dirty="0" smtClean="0">
                <a:solidFill>
                  <a:srgbClr val="FF0066"/>
                </a:solidFill>
              </a:rPr>
              <a:t>k</a:t>
            </a:r>
            <a:r>
              <a:rPr lang="en-US" dirty="0" smtClean="0">
                <a:solidFill>
                  <a:srgbClr val="FF0066"/>
                </a:solidFill>
              </a:rPr>
              <a:t>-gram</a:t>
            </a:r>
            <a:r>
              <a:rPr lang="en-US" dirty="0" smtClean="0"/>
              <a:t>) for a document is a sequence of </a:t>
            </a:r>
            <a:r>
              <a:rPr lang="en-US" i="1" dirty="0" smtClean="0"/>
              <a:t>k </a:t>
            </a:r>
            <a:r>
              <a:rPr lang="en-US" dirty="0" smtClean="0"/>
              <a:t>tokens that appears in the doc</a:t>
            </a:r>
          </a:p>
          <a:p>
            <a:pPr lvl="1"/>
            <a:r>
              <a:rPr lang="en-US" dirty="0" smtClean="0"/>
              <a:t>Tokens can be </a:t>
            </a:r>
            <a:r>
              <a:rPr lang="en-US" dirty="0" smtClean="0">
                <a:solidFill>
                  <a:srgbClr val="FF0066"/>
                </a:solidFill>
              </a:rPr>
              <a:t>characters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66"/>
                </a:solidFill>
              </a:rPr>
              <a:t>words </a:t>
            </a:r>
            <a:r>
              <a:rPr lang="en-US" dirty="0" smtClean="0"/>
              <a:t>or something else, depending on the application</a:t>
            </a:r>
          </a:p>
          <a:p>
            <a:pPr lvl="1"/>
            <a:r>
              <a:rPr lang="en-US" dirty="0" smtClean="0"/>
              <a:t>Assume tokens = characters for examples</a:t>
            </a:r>
          </a:p>
          <a:p>
            <a:pPr lvl="8"/>
            <a:endParaRPr lang="en-US" dirty="0" smtClean="0">
              <a:solidFill>
                <a:srgbClr val="33CC33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Example: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/>
              <a:t>k=2</a:t>
            </a:r>
            <a:r>
              <a:rPr lang="en-US" dirty="0" smtClean="0"/>
              <a:t>; document </a:t>
            </a:r>
            <a:r>
              <a:rPr lang="en-US" b="1" dirty="0" smtClean="0"/>
              <a:t>D</a:t>
            </a:r>
            <a:r>
              <a:rPr lang="en-US" b="1" baseline="-25000" dirty="0" smtClean="0"/>
              <a:t>1 </a:t>
            </a:r>
            <a:r>
              <a:rPr lang="en-US" dirty="0" smtClean="0"/>
              <a:t>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abcab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Set of 2-shingles: </a:t>
            </a:r>
            <a:r>
              <a:rPr lang="en-US" b="1" dirty="0" smtClean="0"/>
              <a:t>S(D</a:t>
            </a:r>
            <a:r>
              <a:rPr lang="en-US" b="1" baseline="-25000" dirty="0" smtClean="0"/>
              <a:t>1</a:t>
            </a:r>
            <a:r>
              <a:rPr lang="en-US" b="1" dirty="0" smtClean="0"/>
              <a:t>) </a:t>
            </a:r>
            <a:r>
              <a:rPr lang="en-US" dirty="0" smtClean="0"/>
              <a:t>= {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/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dirty="0" smtClean="0"/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dirty="0" smtClean="0"/>
              <a:t>}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Option:</a:t>
            </a:r>
            <a:r>
              <a:rPr lang="en-US" dirty="0" smtClean="0"/>
              <a:t> Shingles as a bag (</a:t>
            </a:r>
            <a:r>
              <a:rPr lang="en-US" dirty="0" err="1" smtClean="0"/>
              <a:t>multiset</a:t>
            </a:r>
            <a:r>
              <a:rPr lang="en-US" dirty="0" smtClean="0"/>
              <a:t>), count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/>
              <a:t> twice: </a:t>
            </a:r>
            <a:r>
              <a:rPr lang="en-US" b="1" dirty="0" smtClean="0"/>
              <a:t>S’(D</a:t>
            </a:r>
            <a:r>
              <a:rPr lang="en-US" b="1" baseline="-25000" dirty="0" smtClean="0"/>
              <a:t>1</a:t>
            </a:r>
            <a:r>
              <a:rPr lang="en-US" b="1" dirty="0" smtClean="0"/>
              <a:t>) = </a:t>
            </a:r>
            <a:r>
              <a:rPr lang="en-US" dirty="0" smtClean="0"/>
              <a:t>{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/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dirty="0"/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/>
              <a:t>}</a:t>
            </a:r>
          </a:p>
          <a:p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918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Input text: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</a:rPr>
              <a:t> “The most effective way to represent documents as sets is to construct from the document the set of short strings that appear within it</a:t>
            </a:r>
            <a:r>
              <a:rPr lang="en-US" dirty="0" smtClean="0">
                <a:solidFill>
                  <a:srgbClr val="0000FF"/>
                </a:solidFill>
              </a:rPr>
              <a:t>.”</a:t>
            </a:r>
          </a:p>
          <a:p>
            <a:pPr marL="480060" indent="-342900"/>
            <a:r>
              <a:rPr lang="en-US" dirty="0" smtClean="0"/>
              <a:t>5-shingles: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>
                <a:solidFill>
                  <a:srgbClr val="0000FF"/>
                </a:solidFill>
              </a:rPr>
              <a:t>“The m”, “he </a:t>
            </a:r>
            <a:r>
              <a:rPr lang="en-US" sz="2000" dirty="0" err="1" smtClean="0">
                <a:solidFill>
                  <a:srgbClr val="0000FF"/>
                </a:solidFill>
              </a:rPr>
              <a:t>mo</a:t>
            </a:r>
            <a:r>
              <a:rPr lang="en-US" sz="2000" dirty="0" smtClean="0">
                <a:solidFill>
                  <a:srgbClr val="0000FF"/>
                </a:solidFill>
              </a:rPr>
              <a:t>”, “e </a:t>
            </a:r>
            <a:r>
              <a:rPr lang="en-US" sz="2000" dirty="0" err="1" smtClean="0">
                <a:solidFill>
                  <a:srgbClr val="0000FF"/>
                </a:solidFill>
              </a:rPr>
              <a:t>mos</a:t>
            </a:r>
            <a:r>
              <a:rPr lang="en-US" sz="2000" dirty="0" smtClean="0">
                <a:solidFill>
                  <a:srgbClr val="0000FF"/>
                </a:solidFill>
              </a:rPr>
              <a:t>”, “ most”, “ </a:t>
            </a:r>
            <a:r>
              <a:rPr lang="en-US" sz="2000" dirty="0" err="1" smtClean="0">
                <a:solidFill>
                  <a:srgbClr val="0000FF"/>
                </a:solidFill>
              </a:rPr>
              <a:t>ost</a:t>
            </a:r>
            <a:r>
              <a:rPr lang="en-US" sz="2000" dirty="0" smtClean="0">
                <a:solidFill>
                  <a:srgbClr val="0000FF"/>
                </a:solidFill>
              </a:rPr>
              <a:t> ”, “</a:t>
            </a:r>
            <a:r>
              <a:rPr lang="en-US" sz="2000" dirty="0" err="1" smtClean="0">
                <a:solidFill>
                  <a:srgbClr val="0000FF"/>
                </a:solidFill>
              </a:rPr>
              <a:t>ost</a:t>
            </a:r>
            <a:r>
              <a:rPr lang="en-US" sz="2000" dirty="0" smtClean="0">
                <a:solidFill>
                  <a:srgbClr val="0000FF"/>
                </a:solidFill>
              </a:rPr>
              <a:t> e”, “</a:t>
            </a:r>
            <a:r>
              <a:rPr lang="en-US" sz="2000" dirty="0" err="1" smtClean="0">
                <a:solidFill>
                  <a:srgbClr val="0000FF"/>
                </a:solidFill>
              </a:rPr>
              <a:t>st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ef</a:t>
            </a:r>
            <a:r>
              <a:rPr lang="en-US" sz="2000" dirty="0" smtClean="0">
                <a:solidFill>
                  <a:srgbClr val="0000FF"/>
                </a:solidFill>
              </a:rPr>
              <a:t>”, “t eff”,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 	“ </a:t>
            </a:r>
            <a:r>
              <a:rPr lang="en-US" sz="2000" dirty="0" err="1" smtClean="0">
                <a:solidFill>
                  <a:srgbClr val="0000FF"/>
                </a:solidFill>
              </a:rPr>
              <a:t>effe</a:t>
            </a:r>
            <a:r>
              <a:rPr lang="en-US" sz="2000" dirty="0" smtClean="0">
                <a:solidFill>
                  <a:srgbClr val="0000FF"/>
                </a:solidFill>
              </a:rPr>
              <a:t>”, “</a:t>
            </a:r>
            <a:r>
              <a:rPr lang="en-US" sz="2000" dirty="0" err="1" smtClean="0">
                <a:solidFill>
                  <a:srgbClr val="0000FF"/>
                </a:solidFill>
              </a:rPr>
              <a:t>effec</a:t>
            </a:r>
            <a:r>
              <a:rPr lang="en-US" sz="2000" dirty="0" smtClean="0">
                <a:solidFill>
                  <a:srgbClr val="0000FF"/>
                </a:solidFill>
              </a:rPr>
              <a:t>”, “</a:t>
            </a:r>
            <a:r>
              <a:rPr lang="en-US" sz="2000" dirty="0" err="1" smtClean="0">
                <a:solidFill>
                  <a:srgbClr val="0000FF"/>
                </a:solidFill>
              </a:rPr>
              <a:t>ffect</a:t>
            </a:r>
            <a:r>
              <a:rPr lang="en-US" sz="2000" dirty="0" smtClean="0">
                <a:solidFill>
                  <a:srgbClr val="0000FF"/>
                </a:solidFill>
              </a:rPr>
              <a:t>”, “</a:t>
            </a:r>
            <a:r>
              <a:rPr lang="en-US" sz="2000" dirty="0" err="1" smtClean="0">
                <a:solidFill>
                  <a:srgbClr val="0000FF"/>
                </a:solidFill>
              </a:rPr>
              <a:t>fecti</a:t>
            </a:r>
            <a:r>
              <a:rPr lang="en-US" sz="2000" dirty="0" smtClean="0">
                <a:solidFill>
                  <a:srgbClr val="0000FF"/>
                </a:solidFill>
              </a:rPr>
              <a:t>”, “</a:t>
            </a:r>
            <a:r>
              <a:rPr lang="en-US" sz="2000" dirty="0" err="1" smtClean="0">
                <a:solidFill>
                  <a:srgbClr val="0000FF"/>
                </a:solidFill>
              </a:rPr>
              <a:t>ectiv</a:t>
            </a:r>
            <a:r>
              <a:rPr lang="en-US" sz="2000" dirty="0" smtClean="0">
                <a:solidFill>
                  <a:srgbClr val="0000FF"/>
                </a:solidFill>
              </a:rPr>
              <a:t>”, …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dirty="0" smtClean="0"/>
              <a:t>9-shingles: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smtClean="0">
                <a:solidFill>
                  <a:srgbClr val="0000FF"/>
                </a:solidFill>
              </a:rPr>
              <a:t>“The most ”, “he most e”, “e most </a:t>
            </a:r>
            <a:r>
              <a:rPr lang="en-US" sz="2000" dirty="0" err="1" smtClean="0">
                <a:solidFill>
                  <a:srgbClr val="0000FF"/>
                </a:solidFill>
              </a:rPr>
              <a:t>ef</a:t>
            </a:r>
            <a:r>
              <a:rPr lang="en-US" sz="2000" dirty="0" smtClean="0">
                <a:solidFill>
                  <a:srgbClr val="0000FF"/>
                </a:solidFill>
              </a:rPr>
              <a:t>”, “ most eff”, “most </a:t>
            </a:r>
            <a:r>
              <a:rPr lang="en-US" sz="2000" dirty="0" err="1" smtClean="0">
                <a:solidFill>
                  <a:srgbClr val="0000FF"/>
                </a:solidFill>
              </a:rPr>
              <a:t>effe</a:t>
            </a:r>
            <a:r>
              <a:rPr lang="en-US" sz="2000" dirty="0" smtClean="0">
                <a:solidFill>
                  <a:srgbClr val="0000FF"/>
                </a:solidFill>
              </a:rPr>
              <a:t>”,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smtClean="0">
                <a:solidFill>
                  <a:srgbClr val="0000FF"/>
                </a:solidFill>
              </a:rPr>
              <a:t>“</a:t>
            </a:r>
            <a:r>
              <a:rPr lang="en-US" sz="2000" dirty="0" err="1" smtClean="0">
                <a:solidFill>
                  <a:srgbClr val="0000FF"/>
                </a:solidFill>
              </a:rPr>
              <a:t>ost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effec</a:t>
            </a:r>
            <a:r>
              <a:rPr lang="en-US" sz="2000" dirty="0" smtClean="0">
                <a:solidFill>
                  <a:srgbClr val="0000FF"/>
                </a:solidFill>
              </a:rPr>
              <a:t>”, “</a:t>
            </a:r>
            <a:r>
              <a:rPr lang="en-US" sz="2000" dirty="0" err="1" smtClean="0">
                <a:solidFill>
                  <a:srgbClr val="0000FF"/>
                </a:solidFill>
              </a:rPr>
              <a:t>st</a:t>
            </a:r>
            <a:r>
              <a:rPr lang="en-US" sz="2000" dirty="0" smtClean="0">
                <a:solidFill>
                  <a:srgbClr val="0000FF"/>
                </a:solidFill>
              </a:rPr>
              <a:t> effect”, “t </a:t>
            </a:r>
            <a:r>
              <a:rPr lang="en-US" sz="2000" dirty="0" err="1" smtClean="0">
                <a:solidFill>
                  <a:srgbClr val="0000FF"/>
                </a:solidFill>
              </a:rPr>
              <a:t>effecti</a:t>
            </a:r>
            <a:r>
              <a:rPr lang="en-US" sz="2000" dirty="0" smtClean="0">
                <a:solidFill>
                  <a:srgbClr val="0000FF"/>
                </a:solidFill>
              </a:rPr>
              <a:t>”, “ </a:t>
            </a:r>
            <a:r>
              <a:rPr lang="en-US" sz="2000" dirty="0" err="1" smtClean="0">
                <a:solidFill>
                  <a:srgbClr val="0000FF"/>
                </a:solidFill>
              </a:rPr>
              <a:t>effectiv</a:t>
            </a:r>
            <a:r>
              <a:rPr lang="en-US" sz="2000" dirty="0" smtClean="0">
                <a:solidFill>
                  <a:srgbClr val="0000FF"/>
                </a:solidFill>
              </a:rPr>
              <a:t>”, “effective”, …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8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Hashing Shingles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Storage of k-shingles: k bytes per shingle</a:t>
            </a:r>
          </a:p>
          <a:p>
            <a:r>
              <a:rPr lang="en-US" sz="2400" dirty="0" smtClean="0"/>
              <a:t>Instead, hash each shingle to a 4-byte integer.</a:t>
            </a:r>
          </a:p>
          <a:p>
            <a:pPr lvl="1"/>
            <a:r>
              <a:rPr lang="en-US" sz="2000" dirty="0" smtClean="0"/>
              <a:t>E.g. </a:t>
            </a:r>
            <a:r>
              <a:rPr lang="en-US" sz="2000" dirty="0">
                <a:solidFill>
                  <a:srgbClr val="0000FF"/>
                </a:solidFill>
              </a:rPr>
              <a:t>“The most </a:t>
            </a:r>
            <a:r>
              <a:rPr lang="en-US" sz="2000" dirty="0" smtClean="0">
                <a:solidFill>
                  <a:srgbClr val="0000FF"/>
                </a:solidFill>
              </a:rPr>
              <a:t>” </a:t>
            </a:r>
            <a:r>
              <a:rPr lang="en-US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4320</a:t>
            </a:r>
          </a:p>
          <a:p>
            <a:pPr marL="365760" lvl="1" indent="0">
              <a:buNone/>
            </a:pPr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           </a:t>
            </a:r>
            <a:r>
              <a:rPr lang="en-US" sz="2000" dirty="0" smtClean="0">
                <a:solidFill>
                  <a:srgbClr val="0000FF"/>
                </a:solidFill>
              </a:rPr>
              <a:t>“</a:t>
            </a:r>
            <a:r>
              <a:rPr lang="en-US" sz="2000" dirty="0">
                <a:solidFill>
                  <a:srgbClr val="0000FF"/>
                </a:solidFill>
              </a:rPr>
              <a:t>he most e</a:t>
            </a:r>
            <a:r>
              <a:rPr lang="en-US" sz="2000" dirty="0" smtClean="0">
                <a:solidFill>
                  <a:srgbClr val="0000FF"/>
                </a:solidFill>
              </a:rPr>
              <a:t>”  </a:t>
            </a:r>
            <a:r>
              <a:rPr lang="en-US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56456</a:t>
            </a:r>
          </a:p>
          <a:p>
            <a:pPr marL="365760" lvl="1" indent="0">
              <a:buNone/>
            </a:pPr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         </a:t>
            </a:r>
            <a:r>
              <a:rPr lang="en-US" sz="2000" dirty="0" smtClean="0">
                <a:solidFill>
                  <a:srgbClr val="0000FF"/>
                </a:solidFill>
              </a:rPr>
              <a:t>  “</a:t>
            </a:r>
            <a:r>
              <a:rPr lang="en-US" sz="2000" dirty="0">
                <a:solidFill>
                  <a:srgbClr val="0000FF"/>
                </a:solidFill>
              </a:rPr>
              <a:t>e most </a:t>
            </a:r>
            <a:r>
              <a:rPr lang="en-US" sz="2000" dirty="0" err="1">
                <a:solidFill>
                  <a:srgbClr val="0000FF"/>
                </a:solidFill>
              </a:rPr>
              <a:t>ef</a:t>
            </a:r>
            <a:r>
              <a:rPr lang="en-US" sz="2000" dirty="0" smtClean="0">
                <a:solidFill>
                  <a:srgbClr val="0000FF"/>
                </a:solidFill>
              </a:rPr>
              <a:t>”  </a:t>
            </a:r>
            <a:r>
              <a:rPr lang="en-US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214509</a:t>
            </a:r>
            <a:endParaRPr lang="en-US" sz="2000" dirty="0" smtClean="0"/>
          </a:p>
          <a:p>
            <a:endParaRPr lang="en-US" sz="2400" dirty="0"/>
          </a:p>
          <a:p>
            <a:r>
              <a:rPr lang="en-US" sz="2400" dirty="0" smtClean="0"/>
              <a:t>Which one is better?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Using 4 shingles?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Using 9-shingles, and then hashing each to 4 byte integer?</a:t>
            </a:r>
          </a:p>
          <a:p>
            <a:endParaRPr lang="en-US" sz="2400" dirty="0" smtClean="0"/>
          </a:p>
          <a:p>
            <a:r>
              <a:rPr lang="en-US" sz="2400" dirty="0" smtClean="0"/>
              <a:t>Consider the # of distinct elements represented with 4 bytes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57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Hashing Shingles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Not all characters are common.</a:t>
            </a:r>
          </a:p>
          <a:p>
            <a:pPr lvl="1"/>
            <a:r>
              <a:rPr lang="en-US" sz="2000" dirty="0"/>
              <a:t>e.g. Unlikely to have shingles like “</a:t>
            </a:r>
            <a:r>
              <a:rPr lang="en-US" sz="2000" dirty="0" err="1" smtClean="0"/>
              <a:t>zy%p</a:t>
            </a:r>
            <a:r>
              <a:rPr lang="en-US" sz="2000" dirty="0" smtClean="0"/>
              <a:t>”</a:t>
            </a:r>
            <a:endParaRPr lang="en-US" sz="2000" dirty="0"/>
          </a:p>
          <a:p>
            <a:r>
              <a:rPr lang="en-US" sz="2400" dirty="0"/>
              <a:t>Rule of thumb: # of k-shingles is about </a:t>
            </a:r>
            <a:r>
              <a:rPr lang="en-US" sz="2400" dirty="0" smtClean="0"/>
              <a:t>20</a:t>
            </a:r>
            <a:r>
              <a:rPr lang="en-US" sz="2400" baseline="30000" dirty="0" smtClean="0"/>
              <a:t>k</a:t>
            </a:r>
          </a:p>
          <a:p>
            <a:endParaRPr lang="en-US" sz="2400" dirty="0" smtClean="0"/>
          </a:p>
          <a:p>
            <a:r>
              <a:rPr lang="en-US" sz="2400" dirty="0" smtClean="0"/>
              <a:t>Using 4-shingles:</a:t>
            </a:r>
          </a:p>
          <a:p>
            <a:pPr lvl="1"/>
            <a:r>
              <a:rPr lang="en-US" sz="2000" dirty="0" smtClean="0"/>
              <a:t># of shingles: 20</a:t>
            </a:r>
            <a:r>
              <a:rPr lang="en-US" sz="2000" baseline="30000" dirty="0" smtClean="0"/>
              <a:t>4 </a:t>
            </a:r>
            <a:r>
              <a:rPr lang="en-US" sz="2000" dirty="0" smtClean="0"/>
              <a:t>= 160K</a:t>
            </a:r>
            <a:endParaRPr lang="en-US" sz="2400" dirty="0" smtClean="0"/>
          </a:p>
          <a:p>
            <a:r>
              <a:rPr lang="en-US" sz="2400" dirty="0" smtClean="0"/>
              <a:t>Using 9-shingles and then hashing to 4-byte values:</a:t>
            </a:r>
          </a:p>
          <a:p>
            <a:pPr lvl="1"/>
            <a:r>
              <a:rPr lang="en-US" sz="2000" dirty="0" smtClean="0"/>
              <a:t># of shingles: 20</a:t>
            </a:r>
            <a:r>
              <a:rPr lang="en-US" sz="2000" baseline="30000" dirty="0" smtClean="0"/>
              <a:t>9</a:t>
            </a:r>
            <a:r>
              <a:rPr lang="en-US" sz="2000" dirty="0" smtClean="0"/>
              <a:t> = 512B</a:t>
            </a:r>
          </a:p>
          <a:p>
            <a:pPr lvl="1"/>
            <a:r>
              <a:rPr lang="en-US" sz="2000" dirty="0" smtClean="0"/>
              <a:t># of buckets: 2</a:t>
            </a:r>
            <a:r>
              <a:rPr lang="en-US" sz="2000" baseline="30000" dirty="0" smtClean="0"/>
              <a:t>32</a:t>
            </a:r>
            <a:r>
              <a:rPr lang="en-US" sz="2000" dirty="0" smtClean="0"/>
              <a:t> = 4.3B</a:t>
            </a:r>
          </a:p>
          <a:p>
            <a:pPr lvl="1"/>
            <a:r>
              <a:rPr lang="en-US" sz="2000" dirty="0" smtClean="0"/>
              <a:t>512B shingles (uniformly) distributed to 4.3B buckets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623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Metric for Shingles</a:t>
            </a:r>
          </a:p>
        </p:txBody>
      </p:sp>
      <p:sp>
        <p:nvSpPr>
          <p:cNvPr id="272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Document D</a:t>
            </a:r>
            <a:r>
              <a:rPr lang="en-US" b="1" baseline="-25000" dirty="0" smtClean="0">
                <a:solidFill>
                  <a:srgbClr val="0000FF"/>
                </a:solidFill>
              </a:rPr>
              <a:t>1 </a:t>
            </a:r>
            <a:r>
              <a:rPr lang="en-US" b="1" dirty="0" smtClean="0">
                <a:solidFill>
                  <a:srgbClr val="0000FF"/>
                </a:solidFill>
              </a:rPr>
              <a:t>is a set of its k-shingles C</a:t>
            </a:r>
            <a:r>
              <a:rPr lang="en-US" b="1" baseline="-25000" dirty="0" smtClean="0">
                <a:solidFill>
                  <a:srgbClr val="0000FF"/>
                </a:solidFill>
              </a:rPr>
              <a:t>1</a:t>
            </a:r>
            <a:r>
              <a:rPr lang="en-US" b="1" dirty="0" smtClean="0">
                <a:solidFill>
                  <a:srgbClr val="0000FF"/>
                </a:solidFill>
              </a:rPr>
              <a:t>=S(D</a:t>
            </a:r>
            <a:r>
              <a:rPr lang="en-US" b="1" baseline="-25000" dirty="0" smtClean="0">
                <a:solidFill>
                  <a:srgbClr val="0000FF"/>
                </a:solidFill>
              </a:rPr>
              <a:t>1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/>
              <a:t>Equivalently, each document is a </a:t>
            </a:r>
            <a:br>
              <a:rPr lang="en-US" dirty="0" smtClean="0"/>
            </a:br>
            <a:r>
              <a:rPr lang="en-US" dirty="0" smtClean="0"/>
              <a:t>0/1 vector in the space of </a:t>
            </a:r>
            <a:r>
              <a:rPr lang="en-US" i="1" dirty="0" smtClean="0"/>
              <a:t>k</a:t>
            </a:r>
            <a:r>
              <a:rPr lang="en-US" dirty="0" smtClean="0"/>
              <a:t>-shingles</a:t>
            </a:r>
          </a:p>
          <a:p>
            <a:pPr lvl="1"/>
            <a:r>
              <a:rPr lang="en-US" dirty="0" smtClean="0"/>
              <a:t>Each unique shingle is a dimension</a:t>
            </a:r>
          </a:p>
          <a:p>
            <a:pPr lvl="1"/>
            <a:r>
              <a:rPr lang="en-US" dirty="0" smtClean="0"/>
              <a:t>Vectors are very sparse</a:t>
            </a:r>
          </a:p>
          <a:p>
            <a:r>
              <a:rPr lang="en-US" b="1" dirty="0" smtClean="0"/>
              <a:t>A natural similarity measure is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>
                <a:solidFill>
                  <a:srgbClr val="D60093"/>
                </a:solidFill>
              </a:rPr>
              <a:t>Jaccard</a:t>
            </a:r>
            <a:r>
              <a:rPr lang="en-US" b="1" dirty="0" smtClean="0">
                <a:solidFill>
                  <a:srgbClr val="D60093"/>
                </a:solidFill>
              </a:rPr>
              <a:t> similarity:</a:t>
            </a:r>
          </a:p>
          <a:p>
            <a:pPr>
              <a:buNone/>
            </a:pPr>
            <a:r>
              <a:rPr lang="en-US" i="1" dirty="0" smtClean="0"/>
              <a:t>		</a:t>
            </a:r>
            <a:r>
              <a:rPr lang="en-US" i="1" dirty="0" err="1"/>
              <a:t>s</a:t>
            </a:r>
            <a:r>
              <a:rPr lang="en-US" i="1" dirty="0" err="1" smtClean="0"/>
              <a:t>im</a:t>
            </a:r>
            <a:r>
              <a:rPr lang="en-US" dirty="0" smtClean="0"/>
              <a:t>(D</a:t>
            </a:r>
            <a:r>
              <a:rPr lang="en-US" baseline="-25000" dirty="0" smtClean="0"/>
              <a:t>1</a:t>
            </a:r>
            <a:r>
              <a:rPr lang="en-US" dirty="0" smtClean="0"/>
              <a:t>, D</a:t>
            </a:r>
            <a:r>
              <a:rPr lang="en-US" baseline="-25000" dirty="0" smtClean="0"/>
              <a:t>2</a:t>
            </a:r>
            <a:r>
              <a:rPr lang="en-US" dirty="0" smtClean="0"/>
              <a:t>) = |C</a:t>
            </a:r>
            <a:r>
              <a:rPr lang="en-US" baseline="-25000" dirty="0" smtClean="0"/>
              <a:t>1</a:t>
            </a:r>
            <a:r>
              <a:rPr lang="en-US" dirty="0" smtClean="0">
                <a:sym typeface="Symbol" pitchFamily="18" charset="2"/>
              </a:rPr>
              <a:t>C</a:t>
            </a:r>
            <a:r>
              <a:rPr lang="en-US" baseline="-25000" dirty="0" smtClean="0"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|/|C</a:t>
            </a:r>
            <a:r>
              <a:rPr lang="en-US" baseline="-25000" dirty="0" smtClean="0">
                <a:sym typeface="Symbol" pitchFamily="18" charset="2"/>
              </a:rPr>
              <a:t>1</a:t>
            </a:r>
            <a:r>
              <a:rPr lang="en-US" dirty="0" smtClean="0">
                <a:sym typeface="Symbol" pitchFamily="18" charset="2"/>
              </a:rPr>
              <a:t>C</a:t>
            </a:r>
            <a:r>
              <a:rPr lang="en-US" baseline="-25000" dirty="0" smtClean="0"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|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3733800" y="5600700"/>
            <a:ext cx="1981200" cy="1028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048000" y="5600700"/>
            <a:ext cx="1981200" cy="1028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4191000" y="62484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3429000" y="60198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4038600" y="59436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4419600" y="58293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4495800" y="60960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5257800" y="58674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5257800" y="62484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3657600" y="64008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61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Assumption</a:t>
            </a:r>
          </a:p>
        </p:txBody>
      </p:sp>
      <p:sp>
        <p:nvSpPr>
          <p:cNvPr id="26931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Documents that have lots of shingles in common have similar text, even if the text appears in different order</a:t>
            </a:r>
          </a:p>
          <a:p>
            <a:pPr lvl="8"/>
            <a:endParaRPr lang="en-US" dirty="0" smtClean="0"/>
          </a:p>
          <a:p>
            <a:r>
              <a:rPr lang="en-US" b="1" dirty="0" smtClean="0">
                <a:solidFill>
                  <a:srgbClr val="008000"/>
                </a:solidFill>
              </a:rPr>
              <a:t>Caveat:</a:t>
            </a:r>
            <a:r>
              <a:rPr lang="en-US" dirty="0" smtClean="0"/>
              <a:t> You must pick </a:t>
            </a:r>
            <a:r>
              <a:rPr lang="en-US" b="1" i="1" dirty="0" smtClean="0"/>
              <a:t>k</a:t>
            </a:r>
            <a:r>
              <a:rPr lang="en-US" dirty="0" smtClean="0"/>
              <a:t> large enough, or most documents will have most shingles</a:t>
            </a:r>
          </a:p>
          <a:p>
            <a:pPr lvl="1"/>
            <a:r>
              <a:rPr lang="en-US" b="1" i="1" dirty="0" smtClean="0"/>
              <a:t>k</a:t>
            </a:r>
            <a:r>
              <a:rPr lang="en-US" i="1" dirty="0" smtClean="0"/>
              <a:t> </a:t>
            </a:r>
            <a:r>
              <a:rPr lang="en-US" dirty="0" smtClean="0"/>
              <a:t>= 5 is OK for short documents</a:t>
            </a:r>
          </a:p>
          <a:p>
            <a:pPr lvl="1"/>
            <a:r>
              <a:rPr lang="en-US" b="1" i="1" dirty="0" smtClean="0"/>
              <a:t>k</a:t>
            </a:r>
            <a:r>
              <a:rPr lang="en-US" dirty="0" smtClean="0"/>
              <a:t> = 10 is better for long documents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09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Completion Problem </a:t>
            </a:r>
          </a:p>
        </p:txBody>
      </p:sp>
      <p:pic>
        <p:nvPicPr>
          <p:cNvPr id="136200" name="Picture 8" descr="teaser_inp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16050"/>
            <a:ext cx="2819400" cy="2133600"/>
          </a:xfrm>
          <a:prstGeom prst="rect">
            <a:avLst/>
          </a:prstGeom>
          <a:noFill/>
        </p:spPr>
      </p:pic>
      <p:pic>
        <p:nvPicPr>
          <p:cNvPr id="136201" name="Picture 9" descr="teaser_origi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416050"/>
            <a:ext cx="2819400" cy="2132013"/>
          </a:xfrm>
          <a:prstGeom prst="rect">
            <a:avLst/>
          </a:prstGeom>
          <a:noFill/>
        </p:spPr>
      </p:pic>
      <p:pic>
        <p:nvPicPr>
          <p:cNvPr id="136202" name="Picture 10" descr="mid_res_montage"/>
          <p:cNvPicPr>
            <a:picLocks noChangeAspect="1" noChangeArrowheads="1"/>
          </p:cNvPicPr>
          <p:nvPr/>
        </p:nvPicPr>
        <p:blipFill>
          <a:blip r:embed="rId5" cstate="print"/>
          <a:srcRect b="20023"/>
          <a:stretch>
            <a:fillRect/>
          </a:stretch>
        </p:blipFill>
        <p:spPr bwMode="auto">
          <a:xfrm>
            <a:off x="5334000" y="1371600"/>
            <a:ext cx="2514600" cy="2254250"/>
          </a:xfrm>
          <a:prstGeom prst="rect">
            <a:avLst/>
          </a:prstGeom>
          <a:noFill/>
        </p:spPr>
      </p:pic>
      <p:pic>
        <p:nvPicPr>
          <p:cNvPr id="136203" name="Picture 11" descr="IMG_0681_mask_output_0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4311650"/>
            <a:ext cx="2819400" cy="2114550"/>
          </a:xfrm>
          <a:prstGeom prst="rect">
            <a:avLst/>
          </a:prstGeom>
          <a:noFill/>
        </p:spPr>
      </p:pic>
      <p:pic>
        <p:nvPicPr>
          <p:cNvPr id="136204" name="Picture 12" descr="montage_6x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4332288"/>
            <a:ext cx="2501900" cy="2189162"/>
          </a:xfrm>
          <a:prstGeom prst="rect">
            <a:avLst/>
          </a:prstGeom>
          <a:noFill/>
        </p:spPr>
      </p:pic>
      <p:sp>
        <p:nvSpPr>
          <p:cNvPr id="136205" name="AutoShape 13"/>
          <p:cNvSpPr>
            <a:spLocks noChangeArrowheads="1"/>
          </p:cNvSpPr>
          <p:nvPr/>
        </p:nvSpPr>
        <p:spPr bwMode="auto">
          <a:xfrm>
            <a:off x="4191000" y="225425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06" name="AutoShape 14"/>
          <p:cNvSpPr>
            <a:spLocks noChangeArrowheads="1"/>
          </p:cNvSpPr>
          <p:nvPr/>
        </p:nvSpPr>
        <p:spPr bwMode="auto">
          <a:xfrm>
            <a:off x="6477000" y="370205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07" name="AutoShape 15"/>
          <p:cNvSpPr>
            <a:spLocks noChangeArrowheads="1"/>
          </p:cNvSpPr>
          <p:nvPr/>
        </p:nvSpPr>
        <p:spPr bwMode="auto">
          <a:xfrm>
            <a:off x="4267200" y="5073650"/>
            <a:ext cx="762000" cy="228600"/>
          </a:xfrm>
          <a:prstGeom prst="left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741017" y="0"/>
            <a:ext cx="34029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[Hays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err="1">
                <a:solidFill>
                  <a:schemeClr val="bg1"/>
                </a:solidFill>
              </a:rPr>
              <a:t>Efros</a:t>
            </a:r>
            <a:r>
              <a:rPr lang="en-US" dirty="0">
                <a:solidFill>
                  <a:schemeClr val="bg1"/>
                </a:solidFill>
              </a:rPr>
              <a:t>, SIGGRAPH </a:t>
            </a:r>
            <a:r>
              <a:rPr lang="en-US" dirty="0" smtClean="0">
                <a:solidFill>
                  <a:schemeClr val="bg1"/>
                </a:solidFill>
              </a:rPr>
              <a:t>2007]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70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5" grpId="0" animBg="1"/>
      <p:bldP spid="136206" grpId="0" animBg="1"/>
      <p:bldP spid="13620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</a:t>
            </a:r>
            <a:r>
              <a:rPr lang="en-US" dirty="0" err="1" smtClean="0"/>
              <a:t>Minhash</a:t>
            </a:r>
            <a:r>
              <a:rPr lang="en-US" dirty="0" smtClean="0"/>
              <a:t>/LSH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34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610600" cy="5257801"/>
              </a:xfrm>
            </p:spPr>
            <p:txBody>
              <a:bodyPr/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Suppose we need to find near-duplicate documents among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𝑵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 smtClean="0">
                    <a:solidFill>
                      <a:srgbClr val="0000FF"/>
                    </a:solidFill>
                  </a:rPr>
                  <a:t> million documents</a:t>
                </a:r>
              </a:p>
              <a:p>
                <a:pPr lvl="8"/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Naïvely, we would have to compute </a:t>
                </a:r>
                <a:r>
                  <a:rPr lang="en-US" b="1" dirty="0" smtClean="0">
                    <a:solidFill>
                      <a:srgbClr val="FF0066"/>
                    </a:solidFill>
                  </a:rPr>
                  <a:t>pairwise </a:t>
                </a:r>
                <a:br>
                  <a:rPr lang="en-US" b="1" dirty="0" smtClean="0">
                    <a:solidFill>
                      <a:srgbClr val="FF0066"/>
                    </a:solidFill>
                  </a:rPr>
                </a:br>
                <a:r>
                  <a:rPr lang="en-US" b="1" dirty="0" err="1" smtClean="0">
                    <a:solidFill>
                      <a:srgbClr val="FF0066"/>
                    </a:solidFill>
                  </a:rPr>
                  <a:t>Jaccard</a:t>
                </a:r>
                <a:r>
                  <a:rPr lang="en-US" b="1" dirty="0" smtClean="0">
                    <a:solidFill>
                      <a:srgbClr val="FF0066"/>
                    </a:solidFill>
                  </a:rPr>
                  <a:t> similarities </a:t>
                </a:r>
                <a:r>
                  <a:rPr lang="en-US" dirty="0" smtClean="0"/>
                  <a:t>for </a:t>
                </a:r>
                <a:r>
                  <a:rPr lang="en-US" b="1" dirty="0" smtClean="0"/>
                  <a:t>every pair of docs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𝑵</m:t>
                    </m:r>
                    <m:r>
                      <a:rPr lang="en-US" b="1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</a:rPr>
                      <m:t>𝑵</m:t>
                    </m:r>
                    <m:r>
                      <a:rPr lang="en-US" b="1" i="1" dirty="0" smtClean="0">
                        <a:latin typeface="Cambria Math"/>
                      </a:rPr>
                      <m:t>−</m:t>
                    </m:r>
                    <m:r>
                      <a:rPr lang="en-US" b="1" i="1" dirty="0" smtClean="0">
                        <a:latin typeface="Cambria Math"/>
                      </a:rPr>
                      <m:t>𝟏</m:t>
                    </m:r>
                    <m:r>
                      <a:rPr lang="en-US" b="1" i="1" dirty="0" smtClean="0">
                        <a:latin typeface="Cambria Math"/>
                      </a:rPr>
                      <m:t>)/</m:t>
                    </m:r>
                    <m:r>
                      <a:rPr lang="en-US" b="1" i="1" dirty="0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 smtClean="0">
                    <a:cs typeface="Arial" pitchFamily="34" charset="0"/>
                  </a:rPr>
                  <a:t>≈ 5*10</a:t>
                </a:r>
                <a:r>
                  <a:rPr lang="en-US" b="1" baseline="30000" dirty="0" smtClean="0">
                    <a:cs typeface="Arial" pitchFamily="34" charset="0"/>
                  </a:rPr>
                  <a:t>11</a:t>
                </a:r>
                <a:r>
                  <a:rPr lang="en-US" b="1" dirty="0" smtClean="0">
                    <a:cs typeface="Arial" pitchFamily="34" charset="0"/>
                  </a:rPr>
                  <a:t> </a:t>
                </a:r>
                <a:r>
                  <a:rPr lang="en-US" dirty="0" smtClean="0">
                    <a:cs typeface="Arial" pitchFamily="34" charset="0"/>
                  </a:rPr>
                  <a:t>comparisons</a:t>
                </a:r>
              </a:p>
              <a:p>
                <a:pPr lvl="1"/>
                <a:r>
                  <a:rPr lang="en-US" dirty="0" smtClean="0">
                    <a:cs typeface="Arial" pitchFamily="34" charset="0"/>
                  </a:rPr>
                  <a:t>At 10</a:t>
                </a:r>
                <a:r>
                  <a:rPr lang="en-US" baseline="30000" dirty="0" smtClean="0">
                    <a:cs typeface="Arial" pitchFamily="34" charset="0"/>
                  </a:rPr>
                  <a:t>5</a:t>
                </a:r>
                <a:r>
                  <a:rPr lang="en-US" dirty="0" smtClean="0">
                    <a:cs typeface="Arial" pitchFamily="34" charset="0"/>
                  </a:rPr>
                  <a:t> </a:t>
                </a:r>
                <a:r>
                  <a:rPr lang="en-US" dirty="0" err="1" smtClean="0">
                    <a:cs typeface="Arial" pitchFamily="34" charset="0"/>
                  </a:rPr>
                  <a:t>secs</a:t>
                </a:r>
                <a:r>
                  <a:rPr lang="en-US" dirty="0" smtClean="0">
                    <a:cs typeface="Arial" pitchFamily="34" charset="0"/>
                  </a:rPr>
                  <a:t>/day and 10</a:t>
                </a:r>
                <a:r>
                  <a:rPr lang="en-US" baseline="30000" dirty="0" smtClean="0">
                    <a:cs typeface="Arial" pitchFamily="34" charset="0"/>
                  </a:rPr>
                  <a:t>6</a:t>
                </a:r>
                <a:r>
                  <a:rPr lang="en-US" dirty="0" smtClean="0">
                    <a:cs typeface="Arial" pitchFamily="34" charset="0"/>
                  </a:rPr>
                  <a:t> comparisons/sec, </a:t>
                </a:r>
                <a:br>
                  <a:rPr lang="en-US" dirty="0" smtClean="0">
                    <a:cs typeface="Arial" pitchFamily="34" charset="0"/>
                  </a:rPr>
                </a:br>
                <a:r>
                  <a:rPr lang="en-US" dirty="0" smtClean="0">
                    <a:cs typeface="Arial" pitchFamily="34" charset="0"/>
                  </a:rPr>
                  <a:t>it would take </a:t>
                </a:r>
                <a:r>
                  <a:rPr lang="en-US" b="1" dirty="0" smtClean="0">
                    <a:cs typeface="Arial" pitchFamily="34" charset="0"/>
                  </a:rPr>
                  <a:t>5 days</a:t>
                </a:r>
              </a:p>
              <a:p>
                <a:pPr lvl="8"/>
                <a:endParaRPr lang="en-US" dirty="0" smtClean="0">
                  <a:cs typeface="Arial" pitchFamily="34" charset="0"/>
                </a:endParaRPr>
              </a:p>
              <a:p>
                <a:r>
                  <a:rPr lang="en-US" dirty="0" smtClean="0">
                    <a:cs typeface="Arial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𝑵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 = 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𝟏𝟎</m:t>
                    </m:r>
                  </m:oMath>
                </a14:m>
                <a:r>
                  <a:rPr lang="en-US" dirty="0" smtClean="0">
                    <a:cs typeface="Arial" pitchFamily="34" charset="0"/>
                  </a:rPr>
                  <a:t> million, it takes more than a year…</a:t>
                </a:r>
              </a:p>
            </p:txBody>
          </p:sp>
        </mc:Choice>
        <mc:Fallback xmlns="">
          <p:sp>
            <p:nvSpPr>
              <p:cNvPr id="273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10600" cy="5257801"/>
              </a:xfrm>
              <a:blipFill rotWithShape="1">
                <a:blip r:embed="rId2"/>
                <a:stretch>
                  <a:fillRect t="-696" r="-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29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8248"/>
            <a:ext cx="8077200" cy="167335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MinHashing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5282184"/>
            <a:ext cx="7772400" cy="1499616"/>
          </a:xfrm>
        </p:spPr>
        <p:txBody>
          <a:bodyPr anchor="t">
            <a:noAutofit/>
          </a:bodyPr>
          <a:lstStyle/>
          <a:p>
            <a:r>
              <a:rPr lang="en-US" sz="3200" b="1" dirty="0" smtClean="0"/>
              <a:t>Step 2:</a:t>
            </a:r>
            <a:r>
              <a:rPr lang="en-US" sz="3200" dirty="0" smtClean="0"/>
              <a:t> </a:t>
            </a:r>
            <a:r>
              <a:rPr lang="en-US" sz="3200" b="1" i="1" dirty="0" err="1">
                <a:solidFill>
                  <a:srgbClr val="FF0066"/>
                </a:solidFill>
              </a:rPr>
              <a:t>Minhashing</a:t>
            </a:r>
            <a:r>
              <a:rPr lang="en-US" sz="3200" b="1" i="1" dirty="0">
                <a:solidFill>
                  <a:srgbClr val="FF0066"/>
                </a:solidFill>
              </a:rPr>
              <a:t>:</a:t>
            </a:r>
            <a:r>
              <a:rPr lang="en-US" sz="3200" dirty="0"/>
              <a:t> Convert </a:t>
            </a:r>
            <a:r>
              <a:rPr lang="en-US" sz="3200" b="1" dirty="0"/>
              <a:t>large sets</a:t>
            </a:r>
            <a:r>
              <a:rPr lang="en-US" sz="3200" dirty="0"/>
              <a:t> to </a:t>
            </a:r>
            <a:r>
              <a:rPr lang="en-US" sz="3200" b="1" dirty="0"/>
              <a:t>short signatures</a:t>
            </a:r>
            <a:r>
              <a:rPr lang="en-US" sz="3200" dirty="0"/>
              <a:t>, while </a:t>
            </a:r>
            <a:r>
              <a:rPr lang="en-US" sz="3200" b="1" u="sng" dirty="0"/>
              <a:t>preserving similarity</a:t>
            </a:r>
          </a:p>
          <a:p>
            <a:endParaRPr lang="en-US" sz="3200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-5394873">
            <a:off x="1257300" y="842962"/>
            <a:ext cx="1371600" cy="990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1800"/>
              <a:t>Shingling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2400" y="1033462"/>
            <a:ext cx="77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Docu-</a:t>
            </a:r>
          </a:p>
          <a:p>
            <a:r>
              <a:rPr lang="en-US" sz="1800"/>
              <a:t>ment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990600" y="1338262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2362201" y="1338262"/>
            <a:ext cx="1447801" cy="2578100"/>
            <a:chOff x="1488" y="1920"/>
            <a:chExt cx="912" cy="1624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536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488" y="2448"/>
              <a:ext cx="912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800" dirty="0"/>
                <a:t>The set</a:t>
              </a:r>
            </a:p>
            <a:p>
              <a:r>
                <a:rPr lang="en-US" sz="1800" dirty="0"/>
                <a:t>of strings</a:t>
              </a:r>
            </a:p>
            <a:p>
              <a:r>
                <a:rPr lang="en-US" sz="1800" dirty="0"/>
                <a:t>of length </a:t>
              </a:r>
              <a:r>
                <a:rPr lang="en-US" sz="1800" i="1" dirty="0"/>
                <a:t>k</a:t>
              </a:r>
            </a:p>
            <a:p>
              <a:r>
                <a:rPr lang="en-US" sz="1800" dirty="0"/>
                <a:t>that appear</a:t>
              </a:r>
            </a:p>
            <a:p>
              <a:r>
                <a:rPr lang="en-US" sz="1800" dirty="0"/>
                <a:t>in the doc-</a:t>
              </a:r>
            </a:p>
            <a:p>
              <a:r>
                <a:rPr lang="en-US" sz="1800" dirty="0" err="1"/>
                <a:t>ument</a:t>
              </a:r>
              <a:endParaRPr lang="en-US" sz="1800" dirty="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1872" y="19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3581399" y="652462"/>
            <a:ext cx="2305050" cy="3556001"/>
            <a:chOff x="2256" y="1488"/>
            <a:chExt cx="1452" cy="2240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 rot="-5394873">
              <a:off x="2136" y="1608"/>
              <a:ext cx="864" cy="6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r>
                <a:rPr lang="en-US" sz="1800" dirty="0" smtClean="0"/>
                <a:t>Min-Hash-</a:t>
              </a:r>
              <a:endParaRPr lang="en-US" sz="1800" dirty="0"/>
            </a:p>
            <a:p>
              <a:pPr algn="ctr"/>
              <a:r>
                <a:rPr lang="en-US" sz="1800" dirty="0" err="1"/>
                <a:t>ing</a:t>
              </a:r>
              <a:endParaRPr lang="en-US" sz="1800" dirty="0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880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784" y="2448"/>
              <a:ext cx="924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i="1" dirty="0" smtClean="0">
                  <a:solidFill>
                    <a:srgbClr val="FF0066"/>
                  </a:solidFill>
                </a:rPr>
                <a:t>Signatures:</a:t>
              </a:r>
              <a:endParaRPr lang="en-US" sz="1800" b="1" dirty="0"/>
            </a:p>
            <a:p>
              <a:r>
                <a:rPr lang="en-US" sz="1800" dirty="0"/>
                <a:t>short integer</a:t>
              </a:r>
            </a:p>
            <a:p>
              <a:r>
                <a:rPr lang="en-US" sz="1800" dirty="0"/>
                <a:t>vectors that</a:t>
              </a:r>
            </a:p>
            <a:p>
              <a:r>
                <a:rPr lang="en-US" sz="1800" dirty="0"/>
                <a:t>represent the</a:t>
              </a:r>
            </a:p>
            <a:p>
              <a:r>
                <a:rPr lang="en-US" sz="1800" dirty="0"/>
                <a:t>sets, and</a:t>
              </a:r>
            </a:p>
            <a:p>
              <a:r>
                <a:rPr lang="en-US" sz="1800" dirty="0"/>
                <a:t>reflect their</a:t>
              </a:r>
            </a:p>
            <a:p>
              <a:r>
                <a:rPr lang="en-US" sz="1800" dirty="0"/>
                <a:t>similarity</a:t>
              </a: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3216" y="19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3560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Sets as Bit Vectors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Many similarity problems can be </a:t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formalized as </a:t>
            </a:r>
            <a:r>
              <a:rPr lang="en-US" sz="2800" b="1" dirty="0" smtClean="0">
                <a:solidFill>
                  <a:srgbClr val="0000FF"/>
                </a:solidFill>
              </a:rPr>
              <a:t>finding subsets that </a:t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</a:rPr>
              <a:t>have significant intersection</a:t>
            </a:r>
          </a:p>
          <a:p>
            <a:r>
              <a:rPr lang="en-US" sz="2800" b="1" dirty="0" smtClean="0">
                <a:solidFill>
                  <a:srgbClr val="FF0066"/>
                </a:solidFill>
              </a:rPr>
              <a:t>Encode sets using 0/1 (bit, </a:t>
            </a:r>
            <a:r>
              <a:rPr lang="en-US" sz="2800" b="1" dirty="0" err="1" smtClean="0">
                <a:solidFill>
                  <a:srgbClr val="FF0066"/>
                </a:solidFill>
              </a:rPr>
              <a:t>boolean</a:t>
            </a:r>
            <a:r>
              <a:rPr lang="en-US" sz="2800" b="1" dirty="0" smtClean="0">
                <a:solidFill>
                  <a:srgbClr val="FF0066"/>
                </a:solidFill>
              </a:rPr>
              <a:t>) vectors </a:t>
            </a:r>
          </a:p>
          <a:p>
            <a:pPr lvl="1"/>
            <a:r>
              <a:rPr lang="en-US" sz="2400" dirty="0" smtClean="0"/>
              <a:t>One dimension per element in the universal set</a:t>
            </a:r>
          </a:p>
          <a:p>
            <a:r>
              <a:rPr lang="en-US" sz="2800" dirty="0" smtClean="0"/>
              <a:t>Interpret </a:t>
            </a:r>
            <a:r>
              <a:rPr lang="en-US" sz="2800" dirty="0" smtClean="0">
                <a:solidFill>
                  <a:srgbClr val="FF0066"/>
                </a:solidFill>
              </a:rPr>
              <a:t>set intersection as bitwise </a:t>
            </a:r>
            <a:r>
              <a:rPr lang="en-US" sz="2800" b="1" dirty="0" smtClean="0">
                <a:solidFill>
                  <a:srgbClr val="FF0066"/>
                </a:solidFill>
              </a:rPr>
              <a:t>AND</a:t>
            </a:r>
            <a:r>
              <a:rPr lang="en-US" sz="2800" dirty="0" smtClean="0"/>
              <a:t>, and 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0000FF"/>
                </a:solidFill>
              </a:rPr>
              <a:t>set union as bitwise </a:t>
            </a:r>
            <a:r>
              <a:rPr lang="en-US" sz="2800" b="1" dirty="0" smtClean="0">
                <a:solidFill>
                  <a:srgbClr val="0000FF"/>
                </a:solidFill>
              </a:rPr>
              <a:t>OR</a:t>
            </a:r>
          </a:p>
          <a:p>
            <a:pPr lvl="8"/>
            <a:endParaRPr lang="en-US" sz="1400" dirty="0" smtClean="0"/>
          </a:p>
          <a:p>
            <a:r>
              <a:rPr lang="en-US" sz="2800" b="1" dirty="0" smtClean="0">
                <a:solidFill>
                  <a:srgbClr val="008000"/>
                </a:solidFill>
              </a:rPr>
              <a:t>Example:</a:t>
            </a:r>
            <a:r>
              <a:rPr lang="en-US" sz="2800" dirty="0" smtClean="0"/>
              <a:t> </a:t>
            </a:r>
            <a:r>
              <a:rPr lang="en-US" sz="2800" b="1" dirty="0" smtClean="0"/>
              <a:t>C</a:t>
            </a:r>
            <a:r>
              <a:rPr lang="en-US" sz="2800" b="1" baseline="-25000" dirty="0" smtClean="0"/>
              <a:t>1</a:t>
            </a:r>
            <a:r>
              <a:rPr lang="en-US" sz="2800" dirty="0" smtClean="0"/>
              <a:t> = 10111; </a:t>
            </a:r>
            <a:r>
              <a:rPr lang="en-US" sz="2800" b="1" dirty="0" smtClean="0"/>
              <a:t>C</a:t>
            </a:r>
            <a:r>
              <a:rPr lang="en-US" sz="2800" b="1" baseline="-25000" dirty="0" smtClean="0"/>
              <a:t>2</a:t>
            </a:r>
            <a:r>
              <a:rPr lang="en-US" sz="2800" dirty="0" smtClean="0"/>
              <a:t> = 10011</a:t>
            </a:r>
          </a:p>
          <a:p>
            <a:pPr lvl="1"/>
            <a:r>
              <a:rPr lang="en-US" sz="2400" dirty="0" smtClean="0"/>
              <a:t>Size of intersection </a:t>
            </a:r>
            <a:r>
              <a:rPr lang="en-US" sz="2400" b="1" dirty="0" smtClean="0"/>
              <a:t>= 3</a:t>
            </a:r>
            <a:r>
              <a:rPr lang="en-US" sz="2400" dirty="0" smtClean="0"/>
              <a:t>; size of union </a:t>
            </a:r>
            <a:r>
              <a:rPr lang="en-US" sz="2400" b="1" dirty="0" smtClean="0"/>
              <a:t>= 4</a:t>
            </a:r>
            <a:r>
              <a:rPr lang="en-US" sz="2400" dirty="0" smtClean="0"/>
              <a:t>, </a:t>
            </a:r>
          </a:p>
          <a:p>
            <a:pPr lvl="1"/>
            <a:r>
              <a:rPr lang="en-US" sz="2400" b="1" dirty="0" err="1" smtClean="0"/>
              <a:t>Jaccard</a:t>
            </a:r>
            <a:r>
              <a:rPr lang="en-US" sz="2400" b="1" dirty="0" smtClean="0"/>
              <a:t> similarity</a:t>
            </a:r>
            <a:r>
              <a:rPr lang="en-US" sz="2400" dirty="0" smtClean="0"/>
              <a:t> (not distance) </a:t>
            </a:r>
            <a:r>
              <a:rPr lang="en-US" sz="2400" b="1" dirty="0" smtClean="0"/>
              <a:t>= 3/4</a:t>
            </a:r>
          </a:p>
          <a:p>
            <a:pPr lvl="1"/>
            <a:r>
              <a:rPr lang="en-US" sz="2400" b="1" dirty="0" smtClean="0"/>
              <a:t>Distance: d(C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,C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 = 1 – (</a:t>
            </a:r>
            <a:r>
              <a:rPr lang="en-US" sz="2400" b="1" dirty="0" err="1" smtClean="0"/>
              <a:t>Jaccard</a:t>
            </a:r>
            <a:r>
              <a:rPr lang="en-US" sz="2400" b="1" dirty="0" smtClean="0"/>
              <a:t> similarity) = 1/4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6781800" y="1295400"/>
            <a:ext cx="2286000" cy="990600"/>
            <a:chOff x="3124200" y="1371600"/>
            <a:chExt cx="2667000" cy="1600200"/>
          </a:xfrm>
        </p:grpSpPr>
        <p:sp>
          <p:nvSpPr>
            <p:cNvPr id="32" name="Oval 3"/>
            <p:cNvSpPr>
              <a:spLocks noChangeArrowheads="1"/>
            </p:cNvSpPr>
            <p:nvPr/>
          </p:nvSpPr>
          <p:spPr bwMode="auto">
            <a:xfrm>
              <a:off x="3810000" y="1371600"/>
              <a:ext cx="1981200" cy="1600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4"/>
            <p:cNvSpPr>
              <a:spLocks noChangeArrowheads="1"/>
            </p:cNvSpPr>
            <p:nvPr/>
          </p:nvSpPr>
          <p:spPr bwMode="auto">
            <a:xfrm>
              <a:off x="3124200" y="1371600"/>
              <a:ext cx="1981200" cy="1600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3505200" y="1839351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3479800" y="2356338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4173220" y="1987062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8"/>
            <p:cNvSpPr>
              <a:spLocks noChangeArrowheads="1"/>
            </p:cNvSpPr>
            <p:nvPr/>
          </p:nvSpPr>
          <p:spPr bwMode="auto">
            <a:xfrm>
              <a:off x="4635500" y="2280138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4546600" y="1670537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10"/>
            <p:cNvSpPr>
              <a:spLocks noChangeArrowheads="1"/>
            </p:cNvSpPr>
            <p:nvPr/>
          </p:nvSpPr>
          <p:spPr bwMode="auto">
            <a:xfrm>
              <a:off x="5417820" y="2110154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1"/>
            <p:cNvSpPr>
              <a:spLocks noChangeArrowheads="1"/>
            </p:cNvSpPr>
            <p:nvPr/>
          </p:nvSpPr>
          <p:spPr bwMode="auto">
            <a:xfrm>
              <a:off x="5257800" y="2479431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2"/>
            <p:cNvSpPr>
              <a:spLocks noChangeArrowheads="1"/>
            </p:cNvSpPr>
            <p:nvPr/>
          </p:nvSpPr>
          <p:spPr bwMode="auto">
            <a:xfrm>
              <a:off x="5257800" y="1676399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0882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Sets to Boolean Matrices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5943600" cy="56388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Rows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= </a:t>
            </a:r>
            <a:r>
              <a:rPr lang="en-US" dirty="0" smtClean="0"/>
              <a:t>elements (shingles)</a:t>
            </a:r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Columns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= </a:t>
            </a:r>
            <a:r>
              <a:rPr lang="en-US" dirty="0" smtClean="0"/>
              <a:t>sets (documents)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in row </a:t>
            </a:r>
            <a:r>
              <a:rPr lang="en-US" b="1" i="1" dirty="0"/>
              <a:t>e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column </a:t>
            </a:r>
            <a:r>
              <a:rPr lang="en-US" b="1" i="1" dirty="0" smtClean="0"/>
              <a:t>s</a:t>
            </a:r>
            <a:r>
              <a:rPr lang="en-US" dirty="0" smtClean="0"/>
              <a:t> if </a:t>
            </a:r>
            <a:r>
              <a:rPr lang="en-US" dirty="0"/>
              <a:t>and only </a:t>
            </a:r>
            <a:r>
              <a:rPr lang="en-US" dirty="0" smtClean="0"/>
              <a:t>if </a:t>
            </a:r>
            <a:r>
              <a:rPr lang="en-US" b="1" i="1" dirty="0"/>
              <a:t>e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a member of </a:t>
            </a:r>
            <a:r>
              <a:rPr lang="en-US" b="1" i="1" dirty="0" smtClean="0"/>
              <a:t>s</a:t>
            </a:r>
          </a:p>
          <a:p>
            <a:pPr lvl="1"/>
            <a:r>
              <a:rPr lang="en-US" dirty="0" smtClean="0"/>
              <a:t>Column </a:t>
            </a:r>
            <a:r>
              <a:rPr lang="en-US" dirty="0"/>
              <a:t>similarity is the </a:t>
            </a:r>
            <a:r>
              <a:rPr lang="en-US" dirty="0" err="1"/>
              <a:t>Jaccard</a:t>
            </a:r>
            <a:r>
              <a:rPr lang="en-US" dirty="0"/>
              <a:t> similarity of the </a:t>
            </a:r>
            <a:r>
              <a:rPr lang="en-US" dirty="0" smtClean="0"/>
              <a:t>corresponding sets (rows with value </a:t>
            </a:r>
            <a:r>
              <a:rPr lang="en-US" i="1" dirty="0" smtClean="0"/>
              <a:t>1)</a:t>
            </a:r>
          </a:p>
          <a:p>
            <a:pPr lvl="1"/>
            <a:r>
              <a:rPr lang="en-US" b="1" dirty="0" smtClean="0">
                <a:solidFill>
                  <a:srgbClr val="FF0066"/>
                </a:solidFill>
              </a:rPr>
              <a:t>Typical </a:t>
            </a:r>
            <a:r>
              <a:rPr lang="en-US" b="1" dirty="0">
                <a:solidFill>
                  <a:srgbClr val="FF0066"/>
                </a:solidFill>
              </a:rPr>
              <a:t>matrix is </a:t>
            </a:r>
            <a:r>
              <a:rPr lang="en-US" b="1" dirty="0" smtClean="0">
                <a:solidFill>
                  <a:srgbClr val="FF0066"/>
                </a:solidFill>
              </a:rPr>
              <a:t>sparse!</a:t>
            </a:r>
          </a:p>
          <a:p>
            <a:r>
              <a:rPr lang="en-US" b="1" dirty="0">
                <a:solidFill>
                  <a:srgbClr val="0000FF"/>
                </a:solidFill>
              </a:rPr>
              <a:t>Each document is a column:</a:t>
            </a:r>
          </a:p>
          <a:p>
            <a:pPr lvl="1"/>
            <a:r>
              <a:rPr lang="en-US" sz="2400" b="1" dirty="0">
                <a:solidFill>
                  <a:srgbClr val="008000"/>
                </a:solidFill>
              </a:rPr>
              <a:t>Example:</a:t>
            </a:r>
            <a:r>
              <a:rPr lang="en-US" sz="2400" dirty="0"/>
              <a:t> </a:t>
            </a:r>
            <a:r>
              <a:rPr lang="en-US" sz="2400" b="1" dirty="0" err="1" smtClean="0"/>
              <a:t>sim</a:t>
            </a:r>
            <a:r>
              <a:rPr lang="en-US" sz="2400" b="1" dirty="0" smtClean="0"/>
              <a:t>(C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,C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 = ?</a:t>
            </a:r>
            <a:endParaRPr lang="en-US" sz="2400" b="1" dirty="0"/>
          </a:p>
          <a:p>
            <a:pPr lvl="2"/>
            <a:r>
              <a:rPr lang="en-US" sz="2000" dirty="0"/>
              <a:t>Size of intersection = </a:t>
            </a:r>
            <a:r>
              <a:rPr lang="en-US" sz="2000" dirty="0" smtClean="0"/>
              <a:t>3; </a:t>
            </a:r>
            <a:r>
              <a:rPr lang="en-US" sz="2000" dirty="0"/>
              <a:t>size of union = </a:t>
            </a:r>
            <a:r>
              <a:rPr lang="en-US" sz="2000" dirty="0" smtClean="0"/>
              <a:t>6,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Jaccard</a:t>
            </a:r>
            <a:r>
              <a:rPr lang="en-US" sz="2000" dirty="0"/>
              <a:t> similarity (not distance) = </a:t>
            </a:r>
            <a:r>
              <a:rPr lang="en-US" sz="2000" dirty="0" smtClean="0"/>
              <a:t>3/6</a:t>
            </a:r>
            <a:endParaRPr lang="en-US" sz="2000" dirty="0"/>
          </a:p>
          <a:p>
            <a:pPr lvl="2"/>
            <a:r>
              <a:rPr lang="en-US" sz="2000" b="1" dirty="0"/>
              <a:t>d(C</a:t>
            </a:r>
            <a:r>
              <a:rPr lang="en-US" sz="2000" b="1" baseline="-25000" dirty="0"/>
              <a:t>1</a:t>
            </a:r>
            <a:r>
              <a:rPr lang="en-US" sz="2000" b="1" dirty="0"/>
              <a:t>,C</a:t>
            </a:r>
            <a:r>
              <a:rPr lang="en-US" sz="2000" b="1" baseline="-25000" dirty="0"/>
              <a:t>2</a:t>
            </a:r>
            <a:r>
              <a:rPr lang="en-US" sz="2000" b="1" dirty="0"/>
              <a:t>) = 1 – (</a:t>
            </a:r>
            <a:r>
              <a:rPr lang="en-US" sz="2000" b="1" dirty="0" err="1"/>
              <a:t>Jaccard</a:t>
            </a:r>
            <a:r>
              <a:rPr lang="en-US" sz="2000" b="1" dirty="0"/>
              <a:t> similarity) = </a:t>
            </a:r>
            <a:r>
              <a:rPr lang="en-US" sz="2000" b="1" dirty="0" smtClean="0"/>
              <a:t>3/6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85DA-005C-4DB8-9484-C88A810E3590}" type="slidenum">
              <a:rPr lang="en-US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6645276" y="2514600"/>
            <a:ext cx="2362200" cy="3895725"/>
            <a:chOff x="1776" y="2205"/>
            <a:chExt cx="1584" cy="2598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964" y="442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0</a:t>
              </a:r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2568" y="442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2172" y="442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0</a:t>
              </a: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1776" y="442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2964" y="4054"/>
              <a:ext cx="39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0</a:t>
              </a:r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2568" y="4054"/>
              <a:ext cx="39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2172" y="4054"/>
              <a:ext cx="39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1776" y="4054"/>
              <a:ext cx="39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2964" y="3679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28" name="Rectangle 14"/>
            <p:cNvSpPr>
              <a:spLocks noChangeArrowheads="1"/>
            </p:cNvSpPr>
            <p:nvPr/>
          </p:nvSpPr>
          <p:spPr bwMode="auto">
            <a:xfrm>
              <a:off x="2568" y="3679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0</a:t>
              </a:r>
            </a:p>
          </p:txBody>
        </p:sp>
        <p:sp>
          <p:nvSpPr>
            <p:cNvPr id="29" name="Rectangle 15"/>
            <p:cNvSpPr>
              <a:spLocks noChangeArrowheads="1"/>
            </p:cNvSpPr>
            <p:nvPr/>
          </p:nvSpPr>
          <p:spPr bwMode="auto">
            <a:xfrm>
              <a:off x="2172" y="3679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 smtClean="0"/>
                <a:t>0</a:t>
              </a:r>
              <a:endParaRPr lang="en-US" sz="2800" dirty="0"/>
            </a:p>
          </p:txBody>
        </p:sp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1776" y="3679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2964" y="3303"/>
              <a:ext cx="39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32" name="Rectangle 18"/>
            <p:cNvSpPr>
              <a:spLocks noChangeArrowheads="1"/>
            </p:cNvSpPr>
            <p:nvPr/>
          </p:nvSpPr>
          <p:spPr bwMode="auto">
            <a:xfrm>
              <a:off x="2568" y="3303"/>
              <a:ext cx="39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0</a:t>
              </a:r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2172" y="3303"/>
              <a:ext cx="39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0</a:t>
              </a:r>
            </a:p>
          </p:txBody>
        </p:sp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1776" y="3303"/>
              <a:ext cx="39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0</a:t>
              </a:r>
            </a:p>
          </p:txBody>
        </p:sp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2964" y="292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36" name="Rectangle 22"/>
            <p:cNvSpPr>
              <a:spLocks noChangeArrowheads="1"/>
            </p:cNvSpPr>
            <p:nvPr/>
          </p:nvSpPr>
          <p:spPr bwMode="auto">
            <a:xfrm>
              <a:off x="2568" y="292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0</a:t>
              </a:r>
            </a:p>
          </p:txBody>
        </p:sp>
        <p:sp>
          <p:nvSpPr>
            <p:cNvPr id="37" name="Rectangle 23"/>
            <p:cNvSpPr>
              <a:spLocks noChangeArrowheads="1"/>
            </p:cNvSpPr>
            <p:nvPr/>
          </p:nvSpPr>
          <p:spPr bwMode="auto">
            <a:xfrm>
              <a:off x="2172" y="292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38" name="Rectangle 24"/>
            <p:cNvSpPr>
              <a:spLocks noChangeArrowheads="1"/>
            </p:cNvSpPr>
            <p:nvPr/>
          </p:nvSpPr>
          <p:spPr bwMode="auto">
            <a:xfrm>
              <a:off x="1776" y="292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0</a:t>
              </a:r>
            </a:p>
          </p:txBody>
        </p:sp>
        <p:sp>
          <p:nvSpPr>
            <p:cNvPr id="39" name="Rectangle 25"/>
            <p:cNvSpPr>
              <a:spLocks noChangeArrowheads="1"/>
            </p:cNvSpPr>
            <p:nvPr/>
          </p:nvSpPr>
          <p:spPr bwMode="auto">
            <a:xfrm>
              <a:off x="2964" y="2583"/>
              <a:ext cx="39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40" name="Rectangle 26"/>
            <p:cNvSpPr>
              <a:spLocks noChangeArrowheads="1"/>
            </p:cNvSpPr>
            <p:nvPr/>
          </p:nvSpPr>
          <p:spPr bwMode="auto">
            <a:xfrm>
              <a:off x="2568" y="2583"/>
              <a:ext cx="39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0</a:t>
              </a: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2172" y="2583"/>
              <a:ext cx="39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  <p:sp>
          <p:nvSpPr>
            <p:cNvPr id="42" name="Rectangle 28"/>
            <p:cNvSpPr>
              <a:spLocks noChangeArrowheads="1"/>
            </p:cNvSpPr>
            <p:nvPr/>
          </p:nvSpPr>
          <p:spPr bwMode="auto">
            <a:xfrm>
              <a:off x="1776" y="2583"/>
              <a:ext cx="39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43" name="Rectangle 29"/>
            <p:cNvSpPr>
              <a:spLocks noChangeArrowheads="1"/>
            </p:cNvSpPr>
            <p:nvPr/>
          </p:nvSpPr>
          <p:spPr bwMode="auto">
            <a:xfrm>
              <a:off x="2964" y="220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0</a:t>
              </a:r>
            </a:p>
          </p:txBody>
        </p:sp>
        <p:sp>
          <p:nvSpPr>
            <p:cNvPr id="44" name="Rectangle 30"/>
            <p:cNvSpPr>
              <a:spLocks noChangeArrowheads="1"/>
            </p:cNvSpPr>
            <p:nvPr/>
          </p:nvSpPr>
          <p:spPr bwMode="auto">
            <a:xfrm>
              <a:off x="2568" y="220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45" name="Rectangle 31"/>
            <p:cNvSpPr>
              <a:spLocks noChangeArrowheads="1"/>
            </p:cNvSpPr>
            <p:nvPr/>
          </p:nvSpPr>
          <p:spPr bwMode="auto">
            <a:xfrm>
              <a:off x="2172" y="220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/>
                <a:t>1</a:t>
              </a:r>
            </a:p>
          </p:txBody>
        </p:sp>
        <p:sp>
          <p:nvSpPr>
            <p:cNvPr id="46" name="Rectangle 32"/>
            <p:cNvSpPr>
              <a:spLocks noChangeArrowheads="1"/>
            </p:cNvSpPr>
            <p:nvPr/>
          </p:nvSpPr>
          <p:spPr bwMode="auto">
            <a:xfrm>
              <a:off x="1776" y="2208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/>
                <a:t>1 </a:t>
              </a:r>
            </a:p>
          </p:txBody>
        </p:sp>
        <p:sp>
          <p:nvSpPr>
            <p:cNvPr id="47" name="Line 33"/>
            <p:cNvSpPr>
              <a:spLocks noChangeShapeType="1"/>
            </p:cNvSpPr>
            <p:nvPr/>
          </p:nvSpPr>
          <p:spPr bwMode="auto">
            <a:xfrm>
              <a:off x="1776" y="2208"/>
              <a:ext cx="15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Line 34"/>
            <p:cNvSpPr>
              <a:spLocks noChangeShapeType="1"/>
            </p:cNvSpPr>
            <p:nvPr/>
          </p:nvSpPr>
          <p:spPr bwMode="auto">
            <a:xfrm>
              <a:off x="1776" y="2583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Line 35"/>
            <p:cNvSpPr>
              <a:spLocks noChangeShapeType="1"/>
            </p:cNvSpPr>
            <p:nvPr/>
          </p:nvSpPr>
          <p:spPr bwMode="auto">
            <a:xfrm>
              <a:off x="1776" y="2928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" name="Line 36"/>
            <p:cNvSpPr>
              <a:spLocks noChangeShapeType="1"/>
            </p:cNvSpPr>
            <p:nvPr/>
          </p:nvSpPr>
          <p:spPr bwMode="auto">
            <a:xfrm>
              <a:off x="1776" y="3303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Line 37"/>
            <p:cNvSpPr>
              <a:spLocks noChangeShapeType="1"/>
            </p:cNvSpPr>
            <p:nvPr/>
          </p:nvSpPr>
          <p:spPr bwMode="auto">
            <a:xfrm>
              <a:off x="1776" y="3679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" name="Line 38"/>
            <p:cNvSpPr>
              <a:spLocks noChangeShapeType="1"/>
            </p:cNvSpPr>
            <p:nvPr/>
          </p:nvSpPr>
          <p:spPr bwMode="auto">
            <a:xfrm>
              <a:off x="1776" y="4054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" name="Line 39"/>
            <p:cNvSpPr>
              <a:spLocks noChangeShapeType="1"/>
            </p:cNvSpPr>
            <p:nvPr/>
          </p:nvSpPr>
          <p:spPr bwMode="auto">
            <a:xfrm>
              <a:off x="1776" y="4428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" name="Line 40"/>
            <p:cNvSpPr>
              <a:spLocks noChangeShapeType="1"/>
            </p:cNvSpPr>
            <p:nvPr/>
          </p:nvSpPr>
          <p:spPr bwMode="auto">
            <a:xfrm>
              <a:off x="1776" y="4803"/>
              <a:ext cx="15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" name="Line 41"/>
            <p:cNvSpPr>
              <a:spLocks noChangeShapeType="1"/>
            </p:cNvSpPr>
            <p:nvPr/>
          </p:nvSpPr>
          <p:spPr bwMode="auto">
            <a:xfrm>
              <a:off x="1776" y="2208"/>
              <a:ext cx="0" cy="259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" name="Line 42"/>
            <p:cNvSpPr>
              <a:spLocks noChangeShapeType="1"/>
            </p:cNvSpPr>
            <p:nvPr/>
          </p:nvSpPr>
          <p:spPr bwMode="auto">
            <a:xfrm>
              <a:off x="2172" y="2205"/>
              <a:ext cx="0" cy="25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" name="Line 43"/>
            <p:cNvSpPr>
              <a:spLocks noChangeShapeType="1"/>
            </p:cNvSpPr>
            <p:nvPr/>
          </p:nvSpPr>
          <p:spPr bwMode="auto">
            <a:xfrm>
              <a:off x="2568" y="2208"/>
              <a:ext cx="0" cy="25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" name="Line 44"/>
            <p:cNvSpPr>
              <a:spLocks noChangeShapeType="1"/>
            </p:cNvSpPr>
            <p:nvPr/>
          </p:nvSpPr>
          <p:spPr bwMode="auto">
            <a:xfrm>
              <a:off x="2964" y="2208"/>
              <a:ext cx="0" cy="25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" name="Line 45"/>
            <p:cNvSpPr>
              <a:spLocks noChangeShapeType="1"/>
            </p:cNvSpPr>
            <p:nvPr/>
          </p:nvSpPr>
          <p:spPr bwMode="auto">
            <a:xfrm>
              <a:off x="3360" y="2208"/>
              <a:ext cx="0" cy="259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235826" y="213360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Documents</a:t>
            </a:r>
          </a:p>
        </p:txBody>
      </p:sp>
      <p:sp>
        <p:nvSpPr>
          <p:cNvPr id="60" name="TextBox 59"/>
          <p:cNvSpPr txBox="1"/>
          <p:nvPr/>
        </p:nvSpPr>
        <p:spPr>
          <a:xfrm rot="16200000">
            <a:off x="5932096" y="427554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Shingles</a:t>
            </a:r>
          </a:p>
        </p:txBody>
      </p:sp>
    </p:spTree>
    <p:extLst>
      <p:ext uri="{BB962C8B-B14F-4D97-AF65-F5344CB8AC3E}">
        <p14:creationId xmlns:p14="http://schemas.microsoft.com/office/powerpoint/2010/main" val="51515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Outline: Finding Similar Columns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10600" cy="5410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So far:</a:t>
            </a:r>
          </a:p>
          <a:p>
            <a:pPr lvl="1"/>
            <a:r>
              <a:rPr lang="en-US" dirty="0" smtClean="0"/>
              <a:t>Documents </a:t>
            </a:r>
            <a:r>
              <a:rPr lang="en-US" dirty="0" smtClean="0">
                <a:sym typeface="Symbol"/>
              </a:rPr>
              <a:t> Sets of shingles</a:t>
            </a:r>
          </a:p>
          <a:p>
            <a:pPr lvl="1"/>
            <a:r>
              <a:rPr lang="en-US" dirty="0" smtClean="0">
                <a:sym typeface="Symbol"/>
              </a:rPr>
              <a:t>Represent sets as </a:t>
            </a:r>
            <a:r>
              <a:rPr lang="en-US" dirty="0" err="1" smtClean="0">
                <a:sym typeface="Symbol"/>
              </a:rPr>
              <a:t>boolean</a:t>
            </a:r>
            <a:r>
              <a:rPr lang="en-US" dirty="0" smtClean="0">
                <a:sym typeface="Symbol"/>
              </a:rPr>
              <a:t> vectors in a matrix</a:t>
            </a:r>
          </a:p>
          <a:p>
            <a:r>
              <a:rPr lang="en-US" b="1" dirty="0" smtClean="0">
                <a:solidFill>
                  <a:srgbClr val="0000FF"/>
                </a:solidFill>
                <a:sym typeface="Symbol"/>
              </a:rPr>
              <a:t>Next goal: </a:t>
            </a:r>
            <a:r>
              <a:rPr lang="en-US" b="1" dirty="0" smtClean="0">
                <a:solidFill>
                  <a:srgbClr val="FF0066"/>
                </a:solidFill>
                <a:sym typeface="Symbol"/>
              </a:rPr>
              <a:t>Find similar columns while computing small signatures</a:t>
            </a:r>
          </a:p>
          <a:p>
            <a:pPr lvl="1"/>
            <a:r>
              <a:rPr lang="en-US" b="1" dirty="0" smtClean="0">
                <a:sym typeface="Symbol"/>
              </a:rPr>
              <a:t>Similarity of columns == similarity of signatures</a:t>
            </a:r>
            <a:endParaRPr lang="en-US" b="1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C1A1-C784-4FA5-964E-14B761CA2EA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Hashing Columns (Signatures)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534400" cy="55626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Key idea: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“hash” each column </a:t>
            </a:r>
            <a:r>
              <a:rPr lang="en-US" b="1" i="1" dirty="0" smtClean="0"/>
              <a:t>C</a:t>
            </a:r>
            <a:r>
              <a:rPr lang="en-US" dirty="0" smtClean="0"/>
              <a:t> to a small </a:t>
            </a:r>
            <a:r>
              <a:rPr lang="en-US" b="1" i="1" dirty="0" smtClean="0">
                <a:solidFill>
                  <a:srgbClr val="D60093"/>
                </a:solidFill>
              </a:rPr>
              <a:t>signature</a:t>
            </a:r>
            <a:r>
              <a:rPr lang="en-US" dirty="0" smtClean="0"/>
              <a:t> </a:t>
            </a:r>
            <a:r>
              <a:rPr lang="en-US" b="1" i="1" dirty="0" smtClean="0"/>
              <a:t>h(C)</a:t>
            </a:r>
            <a:r>
              <a:rPr lang="en-US" dirty="0" smtClean="0"/>
              <a:t>, such that:</a:t>
            </a:r>
          </a:p>
          <a:p>
            <a:pPr lvl="1"/>
            <a:r>
              <a:rPr lang="en-US" b="1" dirty="0" smtClean="0"/>
              <a:t>(1)</a:t>
            </a:r>
            <a:r>
              <a:rPr lang="en-US" dirty="0" smtClean="0"/>
              <a:t> </a:t>
            </a:r>
            <a:r>
              <a:rPr lang="en-US" b="1" i="1" dirty="0" smtClean="0"/>
              <a:t>h(C)</a:t>
            </a:r>
            <a:r>
              <a:rPr lang="en-US" dirty="0" smtClean="0"/>
              <a:t> is small enough that the signature fits in RAM</a:t>
            </a:r>
          </a:p>
          <a:p>
            <a:pPr lvl="1"/>
            <a:r>
              <a:rPr lang="en-US" b="1" dirty="0" smtClean="0"/>
              <a:t>(2)</a:t>
            </a:r>
            <a:r>
              <a:rPr lang="en-US" dirty="0" smtClean="0"/>
              <a:t> </a:t>
            </a:r>
            <a:r>
              <a:rPr lang="en-US" b="1" i="1" dirty="0" err="1" smtClean="0"/>
              <a:t>sim</a:t>
            </a:r>
            <a:r>
              <a:rPr lang="en-US" b="1" i="1" dirty="0" smtClean="0"/>
              <a:t>(C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, C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)</a:t>
            </a:r>
            <a:r>
              <a:rPr lang="en-US" dirty="0" smtClean="0"/>
              <a:t> is the same as the “similarity” of signatures </a:t>
            </a:r>
            <a:r>
              <a:rPr lang="en-US" b="1" i="1" dirty="0" smtClean="0"/>
              <a:t>h(C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) </a:t>
            </a:r>
            <a:r>
              <a:rPr lang="en-US" dirty="0" smtClean="0"/>
              <a:t>and </a:t>
            </a:r>
            <a:r>
              <a:rPr lang="en-US" b="1" i="1" dirty="0" smtClean="0"/>
              <a:t>h(C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)</a:t>
            </a:r>
          </a:p>
          <a:p>
            <a:pPr lvl="8"/>
            <a:endParaRPr lang="en-US" b="1" i="1" dirty="0" smtClean="0"/>
          </a:p>
          <a:p>
            <a:r>
              <a:rPr lang="en-US" b="1" dirty="0"/>
              <a:t>Goal: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Find a hash function </a:t>
            </a:r>
            <a:r>
              <a:rPr lang="en-US" b="1" i="1" dirty="0" smtClean="0">
                <a:solidFill>
                  <a:srgbClr val="008000"/>
                </a:solidFill>
              </a:rPr>
              <a:t>h(·)</a:t>
            </a:r>
            <a:r>
              <a:rPr lang="en-US" b="1" dirty="0" smtClean="0">
                <a:solidFill>
                  <a:srgbClr val="008000"/>
                </a:solidFill>
              </a:rPr>
              <a:t> such that:</a:t>
            </a:r>
          </a:p>
          <a:p>
            <a:pPr lvl="1"/>
            <a:r>
              <a:rPr lang="en-US" dirty="0" smtClean="0"/>
              <a:t>If </a:t>
            </a:r>
            <a:r>
              <a:rPr lang="en-US" b="1" i="1" dirty="0" err="1" smtClean="0"/>
              <a:t>sim</a:t>
            </a:r>
            <a:r>
              <a:rPr lang="en-US" b="1" i="1" dirty="0" smtClean="0"/>
              <a:t>(C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,C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)</a:t>
            </a:r>
            <a:r>
              <a:rPr lang="en-US" dirty="0" smtClean="0"/>
              <a:t> is high, then with high prob. </a:t>
            </a:r>
            <a:r>
              <a:rPr lang="en-US" b="1" i="1" dirty="0" smtClean="0"/>
              <a:t>h(C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) = h(C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b="1" i="1" dirty="0" err="1" smtClean="0"/>
              <a:t>sim</a:t>
            </a:r>
            <a:r>
              <a:rPr lang="en-US" b="1" i="1" dirty="0" smtClean="0"/>
              <a:t>(C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,C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)</a:t>
            </a:r>
            <a:r>
              <a:rPr lang="en-US" dirty="0" smtClean="0"/>
              <a:t> is low, then with high prob. </a:t>
            </a:r>
            <a:r>
              <a:rPr lang="en-US" b="1" i="1" dirty="0" smtClean="0"/>
              <a:t>h(C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) ≠ h(C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)</a:t>
            </a:r>
          </a:p>
          <a:p>
            <a:pPr lvl="8"/>
            <a:endParaRPr lang="en-US" b="1" dirty="0" smtClean="0">
              <a:solidFill>
                <a:srgbClr val="D60093"/>
              </a:solidFill>
            </a:endParaRPr>
          </a:p>
          <a:p>
            <a:r>
              <a:rPr lang="en-US" b="1" dirty="0" smtClean="0">
                <a:solidFill>
                  <a:srgbClr val="D60093"/>
                </a:solidFill>
              </a:rPr>
              <a:t>Hash docs into buckets. Expect that “most” pairs of near duplicate docs hash into the same bucket!</a:t>
            </a:r>
            <a:endParaRPr lang="en-US" b="1" dirty="0">
              <a:solidFill>
                <a:srgbClr val="D6009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8250-8319-48A7-B295-578641B1A23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81000" y="3810000"/>
            <a:ext cx="8610600" cy="1752600"/>
          </a:xfrm>
          <a:prstGeom prst="roundRect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9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Min-Hashing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52578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Goal: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b="1" dirty="0">
                <a:solidFill>
                  <a:srgbClr val="FF0066"/>
                </a:solidFill>
              </a:rPr>
              <a:t>Find a hash function </a:t>
            </a:r>
            <a:r>
              <a:rPr lang="en-US" b="1" i="1" dirty="0">
                <a:solidFill>
                  <a:srgbClr val="FF0066"/>
                </a:solidFill>
              </a:rPr>
              <a:t>h</a:t>
            </a:r>
            <a:r>
              <a:rPr lang="en-US" b="1" i="1" dirty="0" smtClean="0">
                <a:solidFill>
                  <a:srgbClr val="FF0066"/>
                </a:solidFill>
              </a:rPr>
              <a:t>(·)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dirty="0">
                <a:solidFill>
                  <a:srgbClr val="FF0066"/>
                </a:solidFill>
              </a:rPr>
              <a:t>such that:</a:t>
            </a:r>
          </a:p>
          <a:p>
            <a:pPr lvl="1"/>
            <a:r>
              <a:rPr lang="en-US" dirty="0"/>
              <a:t>if </a:t>
            </a:r>
            <a:r>
              <a:rPr lang="en-US" b="1" i="1" dirty="0" err="1"/>
              <a:t>sim</a:t>
            </a:r>
            <a:r>
              <a:rPr lang="en-US" b="1" i="1" dirty="0"/>
              <a:t>(C</a:t>
            </a:r>
            <a:r>
              <a:rPr lang="en-US" b="1" i="1" baseline="-25000" dirty="0"/>
              <a:t>1</a:t>
            </a:r>
            <a:r>
              <a:rPr lang="en-US" b="1" i="1" dirty="0"/>
              <a:t>,C</a:t>
            </a:r>
            <a:r>
              <a:rPr lang="en-US" b="1" i="1" baseline="-25000" dirty="0"/>
              <a:t>2</a:t>
            </a:r>
            <a:r>
              <a:rPr lang="en-US" b="1" i="1" dirty="0"/>
              <a:t>)</a:t>
            </a:r>
            <a:r>
              <a:rPr lang="en-US" dirty="0"/>
              <a:t> is high, then with high prob. </a:t>
            </a:r>
            <a:r>
              <a:rPr lang="en-US" b="1" i="1" dirty="0"/>
              <a:t>h(C</a:t>
            </a:r>
            <a:r>
              <a:rPr lang="en-US" b="1" i="1" baseline="-25000" dirty="0"/>
              <a:t>1</a:t>
            </a:r>
            <a:r>
              <a:rPr lang="en-US" b="1" i="1" dirty="0"/>
              <a:t>) = h(C</a:t>
            </a:r>
            <a:r>
              <a:rPr lang="en-US" b="1" i="1" baseline="-25000" dirty="0"/>
              <a:t>2</a:t>
            </a:r>
            <a:r>
              <a:rPr lang="en-US" b="1" i="1" dirty="0"/>
              <a:t>)</a:t>
            </a:r>
          </a:p>
          <a:p>
            <a:pPr lvl="1"/>
            <a:r>
              <a:rPr lang="en-US" dirty="0"/>
              <a:t>if </a:t>
            </a:r>
            <a:r>
              <a:rPr lang="en-US" b="1" i="1" dirty="0" err="1"/>
              <a:t>sim</a:t>
            </a:r>
            <a:r>
              <a:rPr lang="en-US" b="1" i="1" dirty="0"/>
              <a:t>(C</a:t>
            </a:r>
            <a:r>
              <a:rPr lang="en-US" b="1" i="1" baseline="-25000" dirty="0"/>
              <a:t>1</a:t>
            </a:r>
            <a:r>
              <a:rPr lang="en-US" b="1" i="1" dirty="0"/>
              <a:t>,C</a:t>
            </a:r>
            <a:r>
              <a:rPr lang="en-US" b="1" i="1" baseline="-25000" dirty="0"/>
              <a:t>2</a:t>
            </a:r>
            <a:r>
              <a:rPr lang="en-US" b="1" i="1" dirty="0"/>
              <a:t>)</a:t>
            </a:r>
            <a:r>
              <a:rPr lang="en-US" dirty="0"/>
              <a:t> is low, then with high prob. </a:t>
            </a:r>
            <a:r>
              <a:rPr lang="en-US" b="1" i="1" dirty="0"/>
              <a:t>h(C</a:t>
            </a:r>
            <a:r>
              <a:rPr lang="en-US" b="1" i="1" baseline="-25000" dirty="0"/>
              <a:t>1</a:t>
            </a:r>
            <a:r>
              <a:rPr lang="en-US" b="1" i="1" dirty="0"/>
              <a:t>) ≠ h(C</a:t>
            </a:r>
            <a:r>
              <a:rPr lang="en-US" b="1" i="1" baseline="-25000" dirty="0"/>
              <a:t>2</a:t>
            </a:r>
            <a:r>
              <a:rPr lang="en-US" b="1" i="1" dirty="0"/>
              <a:t>)</a:t>
            </a:r>
          </a:p>
          <a:p>
            <a:pPr lvl="8"/>
            <a:endParaRPr lang="en-US" b="1" dirty="0" smtClean="0">
              <a:solidFill>
                <a:srgbClr val="D60093"/>
              </a:solidFill>
            </a:endParaRPr>
          </a:p>
          <a:p>
            <a:r>
              <a:rPr lang="en-US" b="1" dirty="0" smtClean="0">
                <a:solidFill>
                  <a:srgbClr val="D60093"/>
                </a:solidFill>
              </a:rPr>
              <a:t>Clearly, the hash function depends on </a:t>
            </a:r>
            <a:br>
              <a:rPr lang="en-US" b="1" dirty="0" smtClean="0">
                <a:solidFill>
                  <a:srgbClr val="D60093"/>
                </a:solidFill>
              </a:rPr>
            </a:br>
            <a:r>
              <a:rPr lang="en-US" b="1" dirty="0" smtClean="0">
                <a:solidFill>
                  <a:srgbClr val="D60093"/>
                </a:solidFill>
              </a:rPr>
              <a:t>the similarity metric:</a:t>
            </a:r>
          </a:p>
          <a:p>
            <a:pPr lvl="1"/>
            <a:r>
              <a:rPr lang="en-US" dirty="0" smtClean="0"/>
              <a:t>Not all similarity metrics have a suitable </a:t>
            </a:r>
            <a:br>
              <a:rPr lang="en-US" dirty="0" smtClean="0"/>
            </a:br>
            <a:r>
              <a:rPr lang="en-US" dirty="0" smtClean="0"/>
              <a:t>hash function</a:t>
            </a:r>
          </a:p>
          <a:p>
            <a:r>
              <a:rPr lang="en-US" b="1" dirty="0"/>
              <a:t>There is a suitable hash function for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</a:t>
            </a:r>
            <a:r>
              <a:rPr lang="en-US" b="1" dirty="0" err="1" smtClean="0"/>
              <a:t>Jaccard</a:t>
            </a:r>
            <a:r>
              <a:rPr lang="en-US" b="1" dirty="0" smtClean="0"/>
              <a:t> </a:t>
            </a:r>
            <a:r>
              <a:rPr lang="en-US" b="1" dirty="0"/>
              <a:t>similarity</a:t>
            </a:r>
            <a:r>
              <a:rPr lang="en-US" b="1" dirty="0" smtClean="0"/>
              <a:t>:</a:t>
            </a:r>
            <a:r>
              <a:rPr lang="en-US" b="1" dirty="0" smtClean="0">
                <a:solidFill>
                  <a:schemeClr val="accent4"/>
                </a:solidFill>
              </a:rPr>
              <a:t> </a:t>
            </a:r>
            <a:r>
              <a:rPr lang="en-US" dirty="0" smtClean="0"/>
              <a:t>It is called </a:t>
            </a:r>
            <a:r>
              <a:rPr lang="en-US" b="1" dirty="0" smtClean="0">
                <a:solidFill>
                  <a:srgbClr val="D60093"/>
                </a:solidFill>
              </a:rPr>
              <a:t>Min-Hashing</a:t>
            </a:r>
            <a:r>
              <a:rPr lang="en-US" dirty="0" smtClean="0">
                <a:solidFill>
                  <a:srgbClr val="D60093"/>
                </a:solidFill>
              </a:rPr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6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8DEC-E51D-40AD-8624-2F07CB8C5484}" type="slidenum">
              <a:rPr lang="en-US"/>
              <a:pPr/>
              <a:t>27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Min-Hashing</a:t>
            </a:r>
            <a:endParaRPr lang="en-US" i="1" dirty="0">
              <a:solidFill>
                <a:srgbClr val="FF0066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Imagine the rows </a:t>
            </a:r>
            <a:r>
              <a:rPr lang="en-US" dirty="0" smtClean="0"/>
              <a:t>of the </a:t>
            </a:r>
            <a:r>
              <a:rPr lang="en-US" dirty="0" err="1" smtClean="0"/>
              <a:t>boolean</a:t>
            </a:r>
            <a:r>
              <a:rPr lang="en-US" dirty="0" smtClean="0"/>
              <a:t> matrix permuted under </a:t>
            </a:r>
            <a:r>
              <a:rPr lang="en-US" b="1" dirty="0" smtClean="0">
                <a:solidFill>
                  <a:srgbClr val="FF0066"/>
                </a:solidFill>
              </a:rPr>
              <a:t>random permutation </a:t>
            </a:r>
            <a:r>
              <a:rPr lang="en-US" b="1" i="1" dirty="0" smtClean="0">
                <a:sym typeface="Symbol"/>
              </a:rPr>
              <a:t></a:t>
            </a:r>
            <a:endParaRPr lang="en-US" b="1" i="1" dirty="0" smtClean="0"/>
          </a:p>
          <a:p>
            <a:pPr lvl="8"/>
            <a:endParaRPr lang="en-US" dirty="0"/>
          </a:p>
          <a:p>
            <a:r>
              <a:rPr lang="en-US" dirty="0"/>
              <a:t>Define </a:t>
            </a:r>
            <a:r>
              <a:rPr lang="en-US" dirty="0" smtClean="0"/>
              <a:t>a </a:t>
            </a:r>
            <a:r>
              <a:rPr lang="en-US" b="1" dirty="0" smtClean="0">
                <a:solidFill>
                  <a:srgbClr val="D60093"/>
                </a:solidFill>
              </a:rPr>
              <a:t>“hash</a:t>
            </a:r>
            <a:r>
              <a:rPr lang="en-US" b="1" dirty="0">
                <a:solidFill>
                  <a:srgbClr val="D60093"/>
                </a:solidFill>
              </a:rPr>
              <a:t>” function </a:t>
            </a:r>
            <a:r>
              <a:rPr lang="en-US" b="1" i="1" dirty="0" smtClean="0">
                <a:solidFill>
                  <a:srgbClr val="D60093"/>
                </a:solidFill>
              </a:rPr>
              <a:t>h</a:t>
            </a:r>
            <a:r>
              <a:rPr lang="en-US" b="1" i="1" baseline="-25000" dirty="0" smtClean="0">
                <a:solidFill>
                  <a:srgbClr val="D60093"/>
                </a:solidFill>
                <a:sym typeface="Symbol"/>
              </a:rPr>
              <a:t></a:t>
            </a:r>
            <a:r>
              <a:rPr lang="en-US" b="1" i="1" dirty="0" smtClean="0">
                <a:solidFill>
                  <a:srgbClr val="D60093"/>
                </a:solidFill>
              </a:rPr>
              <a:t>(C)</a:t>
            </a:r>
            <a:r>
              <a:rPr lang="en-US" b="1" dirty="0" smtClean="0">
                <a:solidFill>
                  <a:srgbClr val="D60093"/>
                </a:solidFill>
              </a:rPr>
              <a:t> </a:t>
            </a:r>
            <a:r>
              <a:rPr lang="en-US" dirty="0"/>
              <a:t>= the </a:t>
            </a:r>
            <a:r>
              <a:rPr lang="en-US" dirty="0" smtClean="0"/>
              <a:t>index of </a:t>
            </a:r>
            <a:r>
              <a:rPr lang="en-US" dirty="0"/>
              <a:t>the </a:t>
            </a:r>
            <a:r>
              <a:rPr lang="en-US" b="1" dirty="0"/>
              <a:t>first</a:t>
            </a:r>
            <a:r>
              <a:rPr lang="en-US" dirty="0"/>
              <a:t> (in the permuted </a:t>
            </a:r>
            <a:r>
              <a:rPr lang="en-US" dirty="0" smtClean="0"/>
              <a:t>order </a:t>
            </a:r>
            <a:r>
              <a:rPr lang="en-US" b="1" dirty="0" smtClean="0">
                <a:sym typeface="Symbol"/>
              </a:rPr>
              <a:t></a:t>
            </a:r>
            <a:r>
              <a:rPr lang="en-US" dirty="0" smtClean="0"/>
              <a:t>) </a:t>
            </a:r>
            <a:r>
              <a:rPr lang="en-US" dirty="0"/>
              <a:t>row in which column </a:t>
            </a:r>
            <a:r>
              <a:rPr lang="en-US" b="1" i="1" dirty="0"/>
              <a:t>C</a:t>
            </a:r>
            <a:r>
              <a:rPr lang="en-US" dirty="0"/>
              <a:t> </a:t>
            </a:r>
            <a:r>
              <a:rPr lang="en-US" dirty="0" smtClean="0"/>
              <a:t>has value </a:t>
            </a:r>
            <a:r>
              <a:rPr lang="en-US" b="1" dirty="0" smtClean="0"/>
              <a:t>1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		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b="1" i="1" baseline="-25000" dirty="0" smtClean="0">
                <a:latin typeface="Arial" pitchFamily="34" charset="0"/>
                <a:cs typeface="Arial" pitchFamily="34" charset="0"/>
                <a:sym typeface="Symbol"/>
              </a:rPr>
              <a:t>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(C) = min</a:t>
            </a:r>
            <a:r>
              <a:rPr lang="en-US" b="1" i="1" baseline="-25000" dirty="0" smtClean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latin typeface="Arial" pitchFamily="34" charset="0"/>
                <a:cs typeface="Arial" pitchFamily="34" charset="0"/>
                <a:sym typeface="Symbol"/>
              </a:rPr>
              <a:t>(C)</a:t>
            </a:r>
            <a:endParaRPr lang="en-US" b="1" i="1" dirty="0" smtClean="0">
              <a:latin typeface="Arial" pitchFamily="34" charset="0"/>
              <a:cs typeface="Arial" pitchFamily="34" charset="0"/>
            </a:endParaRPr>
          </a:p>
          <a:p>
            <a:pPr lvl="8"/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Use several (e.g., 100) independent hash functions (that is, permutations) to create a signature of a column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2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Min-Hashing Example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58432" y="5023957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/>
              <a:t>0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50973" y="5023957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43515" y="5023957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/>
              <a:t>0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36057" y="5023957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/>
              <a:t>1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58432" y="4518349"/>
            <a:ext cx="507458" cy="50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 dirty="0"/>
              <a:t>0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50973" y="4518349"/>
            <a:ext cx="507458" cy="50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/>
              <a:t>1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43515" y="4518349"/>
            <a:ext cx="507458" cy="50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/>
              <a:t>0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36057" y="4518349"/>
            <a:ext cx="507458" cy="50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/>
              <a:t>1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258432" y="4011389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/>
              <a:t>1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750973" y="4011389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/>
              <a:t>0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243515" y="4011389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/>
              <a:t>1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36057" y="4011389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/>
              <a:t>0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258432" y="3503077"/>
            <a:ext cx="507458" cy="5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750973" y="3503077"/>
            <a:ext cx="507458" cy="5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/>
              <a:t>0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243515" y="3503077"/>
            <a:ext cx="507458" cy="5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/>
              <a:t>1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36057" y="3503077"/>
            <a:ext cx="507458" cy="5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/>
              <a:t>0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258432" y="2996117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/>
              <a:t>1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750973" y="2996117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/>
              <a:t>0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243515" y="2996117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/>
              <a:t>1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36057" y="2996117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/>
              <a:t>0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258432" y="2529713"/>
            <a:ext cx="507458" cy="46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/>
              <a:t>1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750973" y="2529713"/>
            <a:ext cx="507458" cy="46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/>
              <a:t>0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243515" y="2529713"/>
            <a:ext cx="507458" cy="46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/>
              <a:t>0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36057" y="2529713"/>
            <a:ext cx="507458" cy="46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/>
              <a:t>1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258432" y="2022753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 dirty="0"/>
              <a:t>0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750973" y="2022753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 dirty="0"/>
              <a:t>1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243515" y="2022753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 dirty="0"/>
              <a:t>0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736057" y="2022753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 dirty="0"/>
              <a:t>1 </a:t>
            </a: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736057" y="2022753"/>
            <a:ext cx="2029833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36057" y="2529713"/>
            <a:ext cx="2029833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736057" y="2996117"/>
            <a:ext cx="2029833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736057" y="3503077"/>
            <a:ext cx="2029833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36057" y="4011389"/>
            <a:ext cx="2029833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736057" y="4518349"/>
            <a:ext cx="2029833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>
            <a:off x="736057" y="5023957"/>
            <a:ext cx="2029833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736057" y="5530917"/>
            <a:ext cx="2029833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736057" y="2022753"/>
            <a:ext cx="0" cy="3508164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1243515" y="2022753"/>
            <a:ext cx="0" cy="3508164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1750973" y="2022753"/>
            <a:ext cx="0" cy="3508164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2258432" y="2022753"/>
            <a:ext cx="0" cy="3508164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2765890" y="2022753"/>
            <a:ext cx="0" cy="3508164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961142" y="5619690"/>
            <a:ext cx="1521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Matrix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01216" y="1611037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</a:p>
        </p:txBody>
      </p:sp>
      <p:sp>
        <p:nvSpPr>
          <p:cNvPr id="50" name="TextBox 49"/>
          <p:cNvSpPr txBox="1"/>
          <p:nvPr/>
        </p:nvSpPr>
        <p:spPr>
          <a:xfrm rot="16200000">
            <a:off x="-156601" y="3479558"/>
            <a:ext cx="1170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Shingles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715000" y="5023956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/>
              <a:t>0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5207541" y="5023956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 dirty="0"/>
              <a:t>1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4700083" y="5023956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/>
              <a:t>0</a:t>
            </a: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4192625" y="5023956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/>
              <a:t>1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715000" y="4518348"/>
            <a:ext cx="507458" cy="50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5207541" y="4518348"/>
            <a:ext cx="507458" cy="50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4700083" y="4518348"/>
            <a:ext cx="507458" cy="50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4192625" y="4518348"/>
            <a:ext cx="507458" cy="50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5715000" y="4011388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/>
              <a:t>1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207541" y="4011388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/>
              <a:t>0</a:t>
            </a: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4700083" y="4011388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4192625" y="4011388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5715000" y="3503076"/>
            <a:ext cx="507458" cy="5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5207541" y="3503076"/>
            <a:ext cx="507458" cy="5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4700083" y="3503076"/>
            <a:ext cx="507458" cy="5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4192625" y="3503076"/>
            <a:ext cx="507458" cy="5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5715000" y="2996116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5207541" y="2996116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4700083" y="2996116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4192625" y="2996116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715000" y="2529712"/>
            <a:ext cx="507458" cy="46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/>
              <a:t>1</a:t>
            </a: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5207541" y="2529712"/>
            <a:ext cx="507458" cy="46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/>
              <a:t>0</a:t>
            </a: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4700083" y="2529712"/>
            <a:ext cx="507458" cy="46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4192625" y="2529712"/>
            <a:ext cx="507458" cy="46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 dirty="0"/>
              <a:t>0</a:t>
            </a: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5715000" y="2022752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5207541" y="2022752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4700083" y="2022752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4192625" y="2022752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79" name="Line 33"/>
          <p:cNvSpPr>
            <a:spLocks noChangeShapeType="1"/>
          </p:cNvSpPr>
          <p:nvPr/>
        </p:nvSpPr>
        <p:spPr bwMode="auto">
          <a:xfrm>
            <a:off x="4192625" y="2022752"/>
            <a:ext cx="2029833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0" name="Line 34"/>
          <p:cNvSpPr>
            <a:spLocks noChangeShapeType="1"/>
          </p:cNvSpPr>
          <p:nvPr/>
        </p:nvSpPr>
        <p:spPr bwMode="auto">
          <a:xfrm>
            <a:off x="4192625" y="2529712"/>
            <a:ext cx="2029833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1" name="Line 35"/>
          <p:cNvSpPr>
            <a:spLocks noChangeShapeType="1"/>
          </p:cNvSpPr>
          <p:nvPr/>
        </p:nvSpPr>
        <p:spPr bwMode="auto">
          <a:xfrm>
            <a:off x="4192625" y="2996116"/>
            <a:ext cx="2029833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2" name="Line 36"/>
          <p:cNvSpPr>
            <a:spLocks noChangeShapeType="1"/>
          </p:cNvSpPr>
          <p:nvPr/>
        </p:nvSpPr>
        <p:spPr bwMode="auto">
          <a:xfrm>
            <a:off x="4192625" y="3503076"/>
            <a:ext cx="2029833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3" name="Line 37"/>
          <p:cNvSpPr>
            <a:spLocks noChangeShapeType="1"/>
          </p:cNvSpPr>
          <p:nvPr/>
        </p:nvSpPr>
        <p:spPr bwMode="auto">
          <a:xfrm>
            <a:off x="4192625" y="4011388"/>
            <a:ext cx="2029833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4" name="Line 38"/>
          <p:cNvSpPr>
            <a:spLocks noChangeShapeType="1"/>
          </p:cNvSpPr>
          <p:nvPr/>
        </p:nvSpPr>
        <p:spPr bwMode="auto">
          <a:xfrm>
            <a:off x="4192625" y="4518348"/>
            <a:ext cx="2029833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5" name="Line 39"/>
          <p:cNvSpPr>
            <a:spLocks noChangeShapeType="1"/>
          </p:cNvSpPr>
          <p:nvPr/>
        </p:nvSpPr>
        <p:spPr bwMode="auto">
          <a:xfrm>
            <a:off x="4192625" y="5023956"/>
            <a:ext cx="2029833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6" name="Line 40"/>
          <p:cNvSpPr>
            <a:spLocks noChangeShapeType="1"/>
          </p:cNvSpPr>
          <p:nvPr/>
        </p:nvSpPr>
        <p:spPr bwMode="auto">
          <a:xfrm>
            <a:off x="4192625" y="5530916"/>
            <a:ext cx="2029833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7" name="Line 41"/>
          <p:cNvSpPr>
            <a:spLocks noChangeShapeType="1"/>
          </p:cNvSpPr>
          <p:nvPr/>
        </p:nvSpPr>
        <p:spPr bwMode="auto">
          <a:xfrm>
            <a:off x="4192625" y="2022752"/>
            <a:ext cx="0" cy="3508164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8" name="Line 42"/>
          <p:cNvSpPr>
            <a:spLocks noChangeShapeType="1"/>
          </p:cNvSpPr>
          <p:nvPr/>
        </p:nvSpPr>
        <p:spPr bwMode="auto">
          <a:xfrm>
            <a:off x="4700083" y="2022752"/>
            <a:ext cx="0" cy="3508164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9" name="Line 43"/>
          <p:cNvSpPr>
            <a:spLocks noChangeShapeType="1"/>
          </p:cNvSpPr>
          <p:nvPr/>
        </p:nvSpPr>
        <p:spPr bwMode="auto">
          <a:xfrm>
            <a:off x="5207541" y="2022752"/>
            <a:ext cx="0" cy="3508164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0" name="Line 44"/>
          <p:cNvSpPr>
            <a:spLocks noChangeShapeType="1"/>
          </p:cNvSpPr>
          <p:nvPr/>
        </p:nvSpPr>
        <p:spPr bwMode="auto">
          <a:xfrm>
            <a:off x="5715000" y="2022752"/>
            <a:ext cx="0" cy="3508164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1" name="Line 45"/>
          <p:cNvSpPr>
            <a:spLocks noChangeShapeType="1"/>
          </p:cNvSpPr>
          <p:nvPr/>
        </p:nvSpPr>
        <p:spPr bwMode="auto">
          <a:xfrm>
            <a:off x="6222458" y="2022752"/>
            <a:ext cx="0" cy="3508164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4166839" y="5591746"/>
            <a:ext cx="2063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Permuted Matrix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457784" y="1611036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2765890" y="2286000"/>
            <a:ext cx="1426735" cy="1524000"/>
          </a:xfrm>
          <a:prstGeom prst="straightConnector1">
            <a:avLst/>
          </a:prstGeom>
          <a:ln w="285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2773316" y="3196153"/>
            <a:ext cx="1437654" cy="2085126"/>
          </a:xfrm>
          <a:prstGeom prst="straightConnector1">
            <a:avLst/>
          </a:prstGeom>
          <a:ln w="285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2785862" y="4773388"/>
            <a:ext cx="1400152" cy="501812"/>
          </a:xfrm>
          <a:prstGeom prst="straightConnector1">
            <a:avLst/>
          </a:prstGeom>
          <a:ln w="285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2764264" y="2750386"/>
            <a:ext cx="1429988" cy="1504922"/>
          </a:xfrm>
          <a:prstGeom prst="straightConnector1">
            <a:avLst/>
          </a:prstGeom>
          <a:ln w="285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2756838" y="2285822"/>
            <a:ext cx="1441586" cy="1462985"/>
          </a:xfrm>
          <a:prstGeom prst="straightConnector1">
            <a:avLst/>
          </a:prstGeom>
          <a:ln w="285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2765273" y="3239829"/>
            <a:ext cx="1421554" cy="1529301"/>
          </a:xfrm>
          <a:prstGeom prst="straightConnector1">
            <a:avLst/>
          </a:prstGeom>
          <a:ln w="285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2764265" y="2741409"/>
            <a:ext cx="1426734" cy="1563335"/>
          </a:xfrm>
          <a:prstGeom prst="straightConnector1">
            <a:avLst/>
          </a:prstGeom>
          <a:ln w="285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4725211" y="2104326"/>
            <a:ext cx="380189" cy="373223"/>
          </a:xfrm>
          <a:prstGeom prst="rect">
            <a:avLst/>
          </a:prstGeom>
          <a:solidFill>
            <a:srgbClr val="0000FF">
              <a:alpha val="3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4236504" y="3053215"/>
            <a:ext cx="380189" cy="373223"/>
          </a:xfrm>
          <a:prstGeom prst="rect">
            <a:avLst/>
          </a:prstGeom>
          <a:solidFill>
            <a:srgbClr val="0000FF">
              <a:alpha val="3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5242600" y="3573513"/>
            <a:ext cx="380189" cy="373223"/>
          </a:xfrm>
          <a:prstGeom prst="rect">
            <a:avLst/>
          </a:prstGeom>
          <a:solidFill>
            <a:srgbClr val="0000FF">
              <a:alpha val="3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5749769" y="2589742"/>
            <a:ext cx="380189" cy="373223"/>
          </a:xfrm>
          <a:prstGeom prst="rect">
            <a:avLst/>
          </a:prstGeom>
          <a:solidFill>
            <a:srgbClr val="0000FF">
              <a:alpha val="3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>
            <a:spLocks noChangeArrowheads="1"/>
          </p:cNvSpPr>
          <p:nvPr/>
        </p:nvSpPr>
        <p:spPr bwMode="auto">
          <a:xfrm>
            <a:off x="8382000" y="2999798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7874541" y="2999798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7367083" y="2999798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6859625" y="2999798"/>
            <a:ext cx="507458" cy="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CC"/>
              </a:buClr>
              <a:buFont typeface="Monotype Sorts" pitchFamily="2" charset="2"/>
              <a:buNone/>
            </a:pPr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126" name="Line 33"/>
          <p:cNvSpPr>
            <a:spLocks noChangeShapeType="1"/>
          </p:cNvSpPr>
          <p:nvPr/>
        </p:nvSpPr>
        <p:spPr bwMode="auto">
          <a:xfrm>
            <a:off x="6859625" y="2999798"/>
            <a:ext cx="2029833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7" name="Line 34"/>
          <p:cNvSpPr>
            <a:spLocks noChangeShapeType="1"/>
          </p:cNvSpPr>
          <p:nvPr/>
        </p:nvSpPr>
        <p:spPr bwMode="auto">
          <a:xfrm>
            <a:off x="6859625" y="3506758"/>
            <a:ext cx="2029833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6859625" y="2576298"/>
            <a:ext cx="2052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Min-hash values</a:t>
            </a:r>
          </a:p>
        </p:txBody>
      </p:sp>
    </p:spTree>
    <p:extLst>
      <p:ext uri="{BB962C8B-B14F-4D97-AF65-F5344CB8AC3E}">
        <p14:creationId xmlns:p14="http://schemas.microsoft.com/office/powerpoint/2010/main" val="375639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/>
      <p:bldP spid="93" grpId="0"/>
      <p:bldP spid="118" grpId="0" animBg="1"/>
      <p:bldP spid="119" grpId="0" animBg="1"/>
      <p:bldP spid="120" grpId="0" animBg="1"/>
      <p:bldP spid="121" grpId="0" animBg="1"/>
      <p:bldP spid="122" grpId="0"/>
      <p:bldP spid="123" grpId="0"/>
      <p:bldP spid="124" grpId="0"/>
      <p:bldP spid="125" grpId="0"/>
      <p:bldP spid="126" grpId="0" animBg="1"/>
      <p:bldP spid="127" grpId="0" animBg="1"/>
      <p:bldP spid="1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76BF-E99C-4B98-B084-9376D208FB1D}" type="slidenum">
              <a:rPr lang="en-US"/>
              <a:pPr/>
              <a:t>29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Min-Hashing </a:t>
            </a:r>
            <a:r>
              <a:rPr lang="en-US" dirty="0"/>
              <a:t>Example</a:t>
            </a:r>
          </a:p>
        </p:txBody>
      </p:sp>
      <p:graphicFrame>
        <p:nvGraphicFramePr>
          <p:cNvPr id="3793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925717"/>
              </p:ext>
            </p:extLst>
          </p:nvPr>
        </p:nvGraphicFramePr>
        <p:xfrm>
          <a:off x="1371600" y="2586037"/>
          <a:ext cx="381000" cy="4089401"/>
        </p:xfrm>
        <a:graphic>
          <a:graphicData uri="http://schemas.openxmlformats.org/drawingml/2006/table">
            <a:tbl>
              <a:tblPr/>
              <a:tblGrid>
                <a:gridCol w="381000"/>
              </a:tblGrid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4800600" y="2205037"/>
            <a:ext cx="3505200" cy="2667000"/>
            <a:chOff x="3024" y="1296"/>
            <a:chExt cx="2208" cy="1680"/>
          </a:xfrm>
        </p:grpSpPr>
        <p:sp>
          <p:nvSpPr>
            <p:cNvPr id="37955" name="Text Box 67"/>
            <p:cNvSpPr txBox="1">
              <a:spLocks noChangeArrowheads="1"/>
            </p:cNvSpPr>
            <p:nvPr/>
          </p:nvSpPr>
          <p:spPr bwMode="auto">
            <a:xfrm>
              <a:off x="3796" y="1296"/>
              <a:ext cx="132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rgbClr val="008000"/>
                  </a:solidFill>
                </a:rPr>
                <a:t>Signature matrix </a:t>
              </a:r>
              <a:r>
                <a:rPr lang="en-US" b="1" i="1" dirty="0">
                  <a:solidFill>
                    <a:srgbClr val="008000"/>
                  </a:solidFill>
                </a:rPr>
                <a:t>M</a:t>
              </a:r>
            </a:p>
          </p:txBody>
        </p:sp>
        <p:sp>
          <p:nvSpPr>
            <p:cNvPr id="37956" name="AutoShape 68"/>
            <p:cNvSpPr>
              <a:spLocks noChangeArrowheads="1"/>
            </p:cNvSpPr>
            <p:nvPr/>
          </p:nvSpPr>
          <p:spPr bwMode="auto">
            <a:xfrm>
              <a:off x="3024" y="2640"/>
              <a:ext cx="480" cy="336"/>
            </a:xfrm>
            <a:prstGeom prst="rightArrow">
              <a:avLst>
                <a:gd name="adj1" fmla="val 50000"/>
                <a:gd name="adj2" fmla="val 35714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7" name="Rectangle 69"/>
            <p:cNvSpPr>
              <a:spLocks noChangeArrowheads="1"/>
            </p:cNvSpPr>
            <p:nvPr/>
          </p:nvSpPr>
          <p:spPr bwMode="auto">
            <a:xfrm>
              <a:off x="4872" y="1632"/>
              <a:ext cx="360" cy="368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7958" name="Rectangle 70"/>
            <p:cNvSpPr>
              <a:spLocks noChangeArrowheads="1"/>
            </p:cNvSpPr>
            <p:nvPr/>
          </p:nvSpPr>
          <p:spPr bwMode="auto">
            <a:xfrm>
              <a:off x="4512" y="1632"/>
              <a:ext cx="360" cy="368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2</a:t>
              </a:r>
            </a:p>
          </p:txBody>
        </p:sp>
        <p:sp>
          <p:nvSpPr>
            <p:cNvPr id="37959" name="Rectangle 71"/>
            <p:cNvSpPr>
              <a:spLocks noChangeArrowheads="1"/>
            </p:cNvSpPr>
            <p:nvPr/>
          </p:nvSpPr>
          <p:spPr bwMode="auto">
            <a:xfrm>
              <a:off x="4152" y="1632"/>
              <a:ext cx="360" cy="368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7960" name="Rectangle 72"/>
            <p:cNvSpPr>
              <a:spLocks noChangeArrowheads="1"/>
            </p:cNvSpPr>
            <p:nvPr/>
          </p:nvSpPr>
          <p:spPr bwMode="auto">
            <a:xfrm>
              <a:off x="3792" y="1632"/>
              <a:ext cx="360" cy="368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2</a:t>
              </a:r>
            </a:p>
          </p:txBody>
        </p:sp>
        <p:sp>
          <p:nvSpPr>
            <p:cNvPr id="37961" name="Line 73"/>
            <p:cNvSpPr>
              <a:spLocks noChangeShapeType="1"/>
            </p:cNvSpPr>
            <p:nvPr/>
          </p:nvSpPr>
          <p:spPr bwMode="auto">
            <a:xfrm>
              <a:off x="3792" y="1632"/>
              <a:ext cx="14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62" name="Line 74"/>
            <p:cNvSpPr>
              <a:spLocks noChangeShapeType="1"/>
            </p:cNvSpPr>
            <p:nvPr/>
          </p:nvSpPr>
          <p:spPr bwMode="auto">
            <a:xfrm>
              <a:off x="3792" y="2000"/>
              <a:ext cx="14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63" name="Line 75"/>
            <p:cNvSpPr>
              <a:spLocks noChangeShapeType="1"/>
            </p:cNvSpPr>
            <p:nvPr/>
          </p:nvSpPr>
          <p:spPr bwMode="auto">
            <a:xfrm>
              <a:off x="3792" y="16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64" name="Line 76"/>
            <p:cNvSpPr>
              <a:spLocks noChangeShapeType="1"/>
            </p:cNvSpPr>
            <p:nvPr/>
          </p:nvSpPr>
          <p:spPr bwMode="auto">
            <a:xfrm>
              <a:off x="4152" y="16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65" name="Line 77"/>
            <p:cNvSpPr>
              <a:spLocks noChangeShapeType="1"/>
            </p:cNvSpPr>
            <p:nvPr/>
          </p:nvSpPr>
          <p:spPr bwMode="auto">
            <a:xfrm>
              <a:off x="4512" y="16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66" name="Line 78"/>
            <p:cNvSpPr>
              <a:spLocks noChangeShapeType="1"/>
            </p:cNvSpPr>
            <p:nvPr/>
          </p:nvSpPr>
          <p:spPr bwMode="auto">
            <a:xfrm>
              <a:off x="4872" y="1632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67" name="Line 79"/>
            <p:cNvSpPr>
              <a:spLocks noChangeShapeType="1"/>
            </p:cNvSpPr>
            <p:nvPr/>
          </p:nvSpPr>
          <p:spPr bwMode="auto">
            <a:xfrm>
              <a:off x="5232" y="1632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914400" y="2586037"/>
            <a:ext cx="7391400" cy="4089400"/>
            <a:chOff x="576" y="1536"/>
            <a:chExt cx="4656" cy="2576"/>
          </a:xfrm>
        </p:grpSpPr>
        <p:sp>
          <p:nvSpPr>
            <p:cNvPr id="37969" name="Rectangle 81"/>
            <p:cNvSpPr>
              <a:spLocks noChangeArrowheads="1"/>
            </p:cNvSpPr>
            <p:nvPr/>
          </p:nvSpPr>
          <p:spPr bwMode="auto">
            <a:xfrm>
              <a:off x="576" y="3746"/>
              <a:ext cx="240" cy="36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5</a:t>
              </a:r>
            </a:p>
          </p:txBody>
        </p:sp>
        <p:sp>
          <p:nvSpPr>
            <p:cNvPr id="37970" name="Rectangle 82"/>
            <p:cNvSpPr>
              <a:spLocks noChangeArrowheads="1"/>
            </p:cNvSpPr>
            <p:nvPr/>
          </p:nvSpPr>
          <p:spPr bwMode="auto">
            <a:xfrm>
              <a:off x="576" y="3381"/>
              <a:ext cx="240" cy="36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7</a:t>
              </a:r>
            </a:p>
          </p:txBody>
        </p:sp>
        <p:sp>
          <p:nvSpPr>
            <p:cNvPr id="37971" name="Rectangle 83"/>
            <p:cNvSpPr>
              <a:spLocks noChangeArrowheads="1"/>
            </p:cNvSpPr>
            <p:nvPr/>
          </p:nvSpPr>
          <p:spPr bwMode="auto">
            <a:xfrm>
              <a:off x="576" y="3015"/>
              <a:ext cx="240" cy="36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6</a:t>
              </a:r>
            </a:p>
          </p:txBody>
        </p:sp>
        <p:sp>
          <p:nvSpPr>
            <p:cNvPr id="37972" name="Rectangle 84"/>
            <p:cNvSpPr>
              <a:spLocks noChangeArrowheads="1"/>
            </p:cNvSpPr>
            <p:nvPr/>
          </p:nvSpPr>
          <p:spPr bwMode="auto">
            <a:xfrm>
              <a:off x="576" y="2649"/>
              <a:ext cx="240" cy="36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3</a:t>
              </a:r>
            </a:p>
          </p:txBody>
        </p:sp>
        <p:sp>
          <p:nvSpPr>
            <p:cNvPr id="37973" name="Rectangle 85"/>
            <p:cNvSpPr>
              <a:spLocks noChangeArrowheads="1"/>
            </p:cNvSpPr>
            <p:nvPr/>
          </p:nvSpPr>
          <p:spPr bwMode="auto">
            <a:xfrm>
              <a:off x="576" y="2283"/>
              <a:ext cx="240" cy="36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1</a:t>
              </a:r>
            </a:p>
          </p:txBody>
        </p:sp>
        <p:sp>
          <p:nvSpPr>
            <p:cNvPr id="37974" name="Rectangle 86"/>
            <p:cNvSpPr>
              <a:spLocks noChangeArrowheads="1"/>
            </p:cNvSpPr>
            <p:nvPr/>
          </p:nvSpPr>
          <p:spPr bwMode="auto">
            <a:xfrm>
              <a:off x="576" y="1918"/>
              <a:ext cx="240" cy="36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2</a:t>
              </a:r>
            </a:p>
          </p:txBody>
        </p:sp>
        <p:sp>
          <p:nvSpPr>
            <p:cNvPr id="37975" name="Rectangle 87"/>
            <p:cNvSpPr>
              <a:spLocks noChangeArrowheads="1"/>
            </p:cNvSpPr>
            <p:nvPr/>
          </p:nvSpPr>
          <p:spPr bwMode="auto">
            <a:xfrm>
              <a:off x="576" y="1536"/>
              <a:ext cx="240" cy="38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4</a:t>
              </a:r>
            </a:p>
          </p:txBody>
        </p:sp>
        <p:sp>
          <p:nvSpPr>
            <p:cNvPr id="37976" name="Line 88"/>
            <p:cNvSpPr>
              <a:spLocks noChangeShapeType="1"/>
            </p:cNvSpPr>
            <p:nvPr/>
          </p:nvSpPr>
          <p:spPr bwMode="auto">
            <a:xfrm>
              <a:off x="576" y="1536"/>
              <a:ext cx="2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77" name="Line 89"/>
            <p:cNvSpPr>
              <a:spLocks noChangeShapeType="1"/>
            </p:cNvSpPr>
            <p:nvPr/>
          </p:nvSpPr>
          <p:spPr bwMode="auto">
            <a:xfrm>
              <a:off x="576" y="1918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78" name="Line 90"/>
            <p:cNvSpPr>
              <a:spLocks noChangeShapeType="1"/>
            </p:cNvSpPr>
            <p:nvPr/>
          </p:nvSpPr>
          <p:spPr bwMode="auto">
            <a:xfrm>
              <a:off x="576" y="2283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79" name="Line 91"/>
            <p:cNvSpPr>
              <a:spLocks noChangeShapeType="1"/>
            </p:cNvSpPr>
            <p:nvPr/>
          </p:nvSpPr>
          <p:spPr bwMode="auto">
            <a:xfrm>
              <a:off x="576" y="2649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80" name="Line 92"/>
            <p:cNvSpPr>
              <a:spLocks noChangeShapeType="1"/>
            </p:cNvSpPr>
            <p:nvPr/>
          </p:nvSpPr>
          <p:spPr bwMode="auto">
            <a:xfrm>
              <a:off x="576" y="3015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81" name="Line 93"/>
            <p:cNvSpPr>
              <a:spLocks noChangeShapeType="1"/>
            </p:cNvSpPr>
            <p:nvPr/>
          </p:nvSpPr>
          <p:spPr bwMode="auto">
            <a:xfrm>
              <a:off x="576" y="3381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82" name="Line 94"/>
            <p:cNvSpPr>
              <a:spLocks noChangeShapeType="1"/>
            </p:cNvSpPr>
            <p:nvPr/>
          </p:nvSpPr>
          <p:spPr bwMode="auto">
            <a:xfrm>
              <a:off x="576" y="3746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83" name="Line 95"/>
            <p:cNvSpPr>
              <a:spLocks noChangeShapeType="1"/>
            </p:cNvSpPr>
            <p:nvPr/>
          </p:nvSpPr>
          <p:spPr bwMode="auto">
            <a:xfrm>
              <a:off x="576" y="4112"/>
              <a:ext cx="2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84" name="Line 96"/>
            <p:cNvSpPr>
              <a:spLocks noChangeShapeType="1"/>
            </p:cNvSpPr>
            <p:nvPr/>
          </p:nvSpPr>
          <p:spPr bwMode="auto">
            <a:xfrm>
              <a:off x="576" y="1536"/>
              <a:ext cx="0" cy="257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85" name="Line 97"/>
            <p:cNvSpPr>
              <a:spLocks noChangeShapeType="1"/>
            </p:cNvSpPr>
            <p:nvPr/>
          </p:nvSpPr>
          <p:spPr bwMode="auto">
            <a:xfrm>
              <a:off x="816" y="2649"/>
              <a:ext cx="0" cy="3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816" y="1536"/>
              <a:ext cx="0" cy="111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87" name="Line 99"/>
            <p:cNvSpPr>
              <a:spLocks noChangeShapeType="1"/>
            </p:cNvSpPr>
            <p:nvPr/>
          </p:nvSpPr>
          <p:spPr bwMode="auto">
            <a:xfrm>
              <a:off x="816" y="2631"/>
              <a:ext cx="0" cy="148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88" name="Rectangle 100"/>
            <p:cNvSpPr>
              <a:spLocks noChangeArrowheads="1"/>
            </p:cNvSpPr>
            <p:nvPr/>
          </p:nvSpPr>
          <p:spPr bwMode="auto">
            <a:xfrm>
              <a:off x="4872" y="2016"/>
              <a:ext cx="360" cy="36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7989" name="Rectangle 101"/>
            <p:cNvSpPr>
              <a:spLocks noChangeArrowheads="1"/>
            </p:cNvSpPr>
            <p:nvPr/>
          </p:nvSpPr>
          <p:spPr bwMode="auto">
            <a:xfrm>
              <a:off x="4512" y="2016"/>
              <a:ext cx="360" cy="36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4</a:t>
              </a:r>
            </a:p>
          </p:txBody>
        </p:sp>
        <p:sp>
          <p:nvSpPr>
            <p:cNvPr id="37990" name="Rectangle 102"/>
            <p:cNvSpPr>
              <a:spLocks noChangeArrowheads="1"/>
            </p:cNvSpPr>
            <p:nvPr/>
          </p:nvSpPr>
          <p:spPr bwMode="auto">
            <a:xfrm>
              <a:off x="4152" y="2016"/>
              <a:ext cx="360" cy="36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7991" name="Rectangle 103"/>
            <p:cNvSpPr>
              <a:spLocks noChangeArrowheads="1"/>
            </p:cNvSpPr>
            <p:nvPr/>
          </p:nvSpPr>
          <p:spPr bwMode="auto">
            <a:xfrm>
              <a:off x="3792" y="2016"/>
              <a:ext cx="360" cy="36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2</a:t>
              </a:r>
            </a:p>
          </p:txBody>
        </p:sp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3792" y="2016"/>
              <a:ext cx="14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93" name="Line 105"/>
            <p:cNvSpPr>
              <a:spLocks noChangeShapeType="1"/>
            </p:cNvSpPr>
            <p:nvPr/>
          </p:nvSpPr>
          <p:spPr bwMode="auto">
            <a:xfrm>
              <a:off x="3792" y="2384"/>
              <a:ext cx="14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94" name="Line 106"/>
            <p:cNvSpPr>
              <a:spLocks noChangeShapeType="1"/>
            </p:cNvSpPr>
            <p:nvPr/>
          </p:nvSpPr>
          <p:spPr bwMode="auto">
            <a:xfrm>
              <a:off x="3792" y="2016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4152" y="2016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96" name="Line 108"/>
            <p:cNvSpPr>
              <a:spLocks noChangeShapeType="1"/>
            </p:cNvSpPr>
            <p:nvPr/>
          </p:nvSpPr>
          <p:spPr bwMode="auto">
            <a:xfrm>
              <a:off x="4512" y="2016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97" name="Line 109"/>
            <p:cNvSpPr>
              <a:spLocks noChangeShapeType="1"/>
            </p:cNvSpPr>
            <p:nvPr/>
          </p:nvSpPr>
          <p:spPr bwMode="auto">
            <a:xfrm>
              <a:off x="4872" y="2016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5232" y="2016"/>
              <a:ext cx="0" cy="3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81000" y="2586037"/>
            <a:ext cx="381000" cy="4089401"/>
            <a:chOff x="381000" y="2586037"/>
            <a:chExt cx="381000" cy="4089401"/>
          </a:xfrm>
        </p:grpSpPr>
        <p:sp>
          <p:nvSpPr>
            <p:cNvPr id="38000" name="Rectangle 112"/>
            <p:cNvSpPr>
              <a:spLocks noChangeArrowheads="1"/>
            </p:cNvSpPr>
            <p:nvPr/>
          </p:nvSpPr>
          <p:spPr bwMode="auto">
            <a:xfrm>
              <a:off x="381000" y="6094412"/>
              <a:ext cx="381000" cy="581025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>
                  <a:latin typeface="+mj-lt"/>
                </a:rPr>
                <a:t>4</a:t>
              </a:r>
            </a:p>
          </p:txBody>
        </p:sp>
        <p:sp>
          <p:nvSpPr>
            <p:cNvPr id="38001" name="Rectangle 113"/>
            <p:cNvSpPr>
              <a:spLocks noChangeArrowheads="1"/>
            </p:cNvSpPr>
            <p:nvPr/>
          </p:nvSpPr>
          <p:spPr bwMode="auto">
            <a:xfrm>
              <a:off x="381000" y="5514975"/>
              <a:ext cx="381000" cy="579438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>
                  <a:latin typeface="+mj-lt"/>
                </a:rPr>
                <a:t>5</a:t>
              </a:r>
            </a:p>
          </p:txBody>
        </p:sp>
        <p:sp>
          <p:nvSpPr>
            <p:cNvPr id="38002" name="Rectangle 114"/>
            <p:cNvSpPr>
              <a:spLocks noChangeArrowheads="1"/>
            </p:cNvSpPr>
            <p:nvPr/>
          </p:nvSpPr>
          <p:spPr bwMode="auto">
            <a:xfrm>
              <a:off x="381000" y="4933950"/>
              <a:ext cx="381000" cy="581025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 smtClean="0">
                  <a:latin typeface="+mj-lt"/>
                </a:rPr>
                <a:t>1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38003" name="Rectangle 115"/>
            <p:cNvSpPr>
              <a:spLocks noChangeArrowheads="1"/>
            </p:cNvSpPr>
            <p:nvPr/>
          </p:nvSpPr>
          <p:spPr bwMode="auto">
            <a:xfrm>
              <a:off x="381000" y="4352925"/>
              <a:ext cx="381000" cy="581025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>
                  <a:latin typeface="+mj-lt"/>
                </a:rPr>
                <a:t>6</a:t>
              </a:r>
            </a:p>
          </p:txBody>
        </p:sp>
        <p:sp>
          <p:nvSpPr>
            <p:cNvPr id="38004" name="Rectangle 116"/>
            <p:cNvSpPr>
              <a:spLocks noChangeArrowheads="1"/>
            </p:cNvSpPr>
            <p:nvPr/>
          </p:nvSpPr>
          <p:spPr bwMode="auto">
            <a:xfrm>
              <a:off x="381000" y="3771900"/>
              <a:ext cx="381000" cy="581025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>
                  <a:latin typeface="+mj-lt"/>
                </a:rPr>
                <a:t>7</a:t>
              </a:r>
            </a:p>
          </p:txBody>
        </p:sp>
        <p:sp>
          <p:nvSpPr>
            <p:cNvPr id="38005" name="Rectangle 117"/>
            <p:cNvSpPr>
              <a:spLocks noChangeArrowheads="1"/>
            </p:cNvSpPr>
            <p:nvPr/>
          </p:nvSpPr>
          <p:spPr bwMode="auto">
            <a:xfrm>
              <a:off x="381000" y="3192462"/>
              <a:ext cx="381000" cy="579438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>
                  <a:latin typeface="+mj-lt"/>
                </a:rPr>
                <a:t>3</a:t>
              </a:r>
            </a:p>
          </p:txBody>
        </p:sp>
        <p:sp>
          <p:nvSpPr>
            <p:cNvPr id="38006" name="Rectangle 118"/>
            <p:cNvSpPr>
              <a:spLocks noChangeArrowheads="1"/>
            </p:cNvSpPr>
            <p:nvPr/>
          </p:nvSpPr>
          <p:spPr bwMode="auto">
            <a:xfrm>
              <a:off x="381000" y="2586037"/>
              <a:ext cx="381000" cy="606425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>
                  <a:latin typeface="+mj-lt"/>
                </a:rPr>
                <a:t>2</a:t>
              </a:r>
            </a:p>
          </p:txBody>
        </p:sp>
        <p:sp>
          <p:nvSpPr>
            <p:cNvPr id="38007" name="Line 119"/>
            <p:cNvSpPr>
              <a:spLocks noChangeShapeType="1"/>
            </p:cNvSpPr>
            <p:nvPr/>
          </p:nvSpPr>
          <p:spPr bwMode="auto">
            <a:xfrm>
              <a:off x="381000" y="2586037"/>
              <a:ext cx="381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008" name="Line 120"/>
            <p:cNvSpPr>
              <a:spLocks noChangeShapeType="1"/>
            </p:cNvSpPr>
            <p:nvPr/>
          </p:nvSpPr>
          <p:spPr bwMode="auto">
            <a:xfrm>
              <a:off x="381000" y="3192462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009" name="Line 121"/>
            <p:cNvSpPr>
              <a:spLocks noChangeShapeType="1"/>
            </p:cNvSpPr>
            <p:nvPr/>
          </p:nvSpPr>
          <p:spPr bwMode="auto">
            <a:xfrm>
              <a:off x="381000" y="3771900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010" name="Line 122"/>
            <p:cNvSpPr>
              <a:spLocks noChangeShapeType="1"/>
            </p:cNvSpPr>
            <p:nvPr/>
          </p:nvSpPr>
          <p:spPr bwMode="auto">
            <a:xfrm>
              <a:off x="381000" y="4352925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011" name="Line 123"/>
            <p:cNvSpPr>
              <a:spLocks noChangeShapeType="1"/>
            </p:cNvSpPr>
            <p:nvPr/>
          </p:nvSpPr>
          <p:spPr bwMode="auto">
            <a:xfrm>
              <a:off x="381000" y="4933950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012" name="Line 124"/>
            <p:cNvSpPr>
              <a:spLocks noChangeShapeType="1"/>
            </p:cNvSpPr>
            <p:nvPr/>
          </p:nvSpPr>
          <p:spPr bwMode="auto">
            <a:xfrm>
              <a:off x="381000" y="5514975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013" name="Line 125"/>
            <p:cNvSpPr>
              <a:spLocks noChangeShapeType="1"/>
            </p:cNvSpPr>
            <p:nvPr/>
          </p:nvSpPr>
          <p:spPr bwMode="auto">
            <a:xfrm>
              <a:off x="381000" y="6094412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014" name="Line 126"/>
            <p:cNvSpPr>
              <a:spLocks noChangeShapeType="1"/>
            </p:cNvSpPr>
            <p:nvPr/>
          </p:nvSpPr>
          <p:spPr bwMode="auto">
            <a:xfrm>
              <a:off x="381000" y="6675437"/>
              <a:ext cx="381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015" name="Line 127"/>
            <p:cNvSpPr>
              <a:spLocks noChangeShapeType="1"/>
            </p:cNvSpPr>
            <p:nvPr/>
          </p:nvSpPr>
          <p:spPr bwMode="auto">
            <a:xfrm>
              <a:off x="381000" y="2586037"/>
              <a:ext cx="0" cy="40894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016" name="Line 128"/>
            <p:cNvSpPr>
              <a:spLocks noChangeShapeType="1"/>
            </p:cNvSpPr>
            <p:nvPr/>
          </p:nvSpPr>
          <p:spPr bwMode="auto">
            <a:xfrm>
              <a:off x="762000" y="4352925"/>
              <a:ext cx="0" cy="5810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017" name="Line 129"/>
            <p:cNvSpPr>
              <a:spLocks noChangeShapeType="1"/>
            </p:cNvSpPr>
            <p:nvPr/>
          </p:nvSpPr>
          <p:spPr bwMode="auto">
            <a:xfrm>
              <a:off x="762000" y="2586037"/>
              <a:ext cx="0" cy="17668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018" name="Line 130"/>
            <p:cNvSpPr>
              <a:spLocks noChangeShapeType="1"/>
            </p:cNvSpPr>
            <p:nvPr/>
          </p:nvSpPr>
          <p:spPr bwMode="auto">
            <a:xfrm>
              <a:off x="762000" y="4324350"/>
              <a:ext cx="0" cy="23510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19800" y="3957637"/>
            <a:ext cx="2286000" cy="584200"/>
            <a:chOff x="6019800" y="3957637"/>
            <a:chExt cx="2286000" cy="584200"/>
          </a:xfrm>
        </p:grpSpPr>
        <p:sp>
          <p:nvSpPr>
            <p:cNvPr id="38019" name="Rectangle 131"/>
            <p:cNvSpPr>
              <a:spLocks noChangeArrowheads="1"/>
            </p:cNvSpPr>
            <p:nvPr/>
          </p:nvSpPr>
          <p:spPr bwMode="auto">
            <a:xfrm>
              <a:off x="7734300" y="3957637"/>
              <a:ext cx="571500" cy="5842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2</a:t>
              </a:r>
            </a:p>
          </p:txBody>
        </p:sp>
        <p:sp>
          <p:nvSpPr>
            <p:cNvPr id="38020" name="Rectangle 132"/>
            <p:cNvSpPr>
              <a:spLocks noChangeArrowheads="1"/>
            </p:cNvSpPr>
            <p:nvPr/>
          </p:nvSpPr>
          <p:spPr bwMode="auto">
            <a:xfrm>
              <a:off x="7162800" y="3957637"/>
              <a:ext cx="571500" cy="5842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8021" name="Rectangle 133"/>
            <p:cNvSpPr>
              <a:spLocks noChangeArrowheads="1"/>
            </p:cNvSpPr>
            <p:nvPr/>
          </p:nvSpPr>
          <p:spPr bwMode="auto">
            <a:xfrm>
              <a:off x="6591300" y="3957637"/>
              <a:ext cx="571500" cy="5842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2</a:t>
              </a:r>
            </a:p>
          </p:txBody>
        </p:sp>
        <p:sp>
          <p:nvSpPr>
            <p:cNvPr id="38022" name="Rectangle 134"/>
            <p:cNvSpPr>
              <a:spLocks noChangeArrowheads="1"/>
            </p:cNvSpPr>
            <p:nvPr/>
          </p:nvSpPr>
          <p:spPr bwMode="auto">
            <a:xfrm>
              <a:off x="6019800" y="3957637"/>
              <a:ext cx="571500" cy="5842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1</a:t>
              </a:r>
            </a:p>
          </p:txBody>
        </p:sp>
        <p:sp>
          <p:nvSpPr>
            <p:cNvPr id="38023" name="Line 135"/>
            <p:cNvSpPr>
              <a:spLocks noChangeShapeType="1"/>
            </p:cNvSpPr>
            <p:nvPr/>
          </p:nvSpPr>
          <p:spPr bwMode="auto">
            <a:xfrm>
              <a:off x="6019800" y="3957637"/>
              <a:ext cx="228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024" name="Line 136"/>
            <p:cNvSpPr>
              <a:spLocks noChangeShapeType="1"/>
            </p:cNvSpPr>
            <p:nvPr/>
          </p:nvSpPr>
          <p:spPr bwMode="auto">
            <a:xfrm>
              <a:off x="6019800" y="4541837"/>
              <a:ext cx="228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025" name="Line 137"/>
            <p:cNvSpPr>
              <a:spLocks noChangeShapeType="1"/>
            </p:cNvSpPr>
            <p:nvPr/>
          </p:nvSpPr>
          <p:spPr bwMode="auto">
            <a:xfrm>
              <a:off x="6019800" y="3957637"/>
              <a:ext cx="0" cy="5842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026" name="Line 138"/>
            <p:cNvSpPr>
              <a:spLocks noChangeShapeType="1"/>
            </p:cNvSpPr>
            <p:nvPr/>
          </p:nvSpPr>
          <p:spPr bwMode="auto">
            <a:xfrm>
              <a:off x="6591300" y="39576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027" name="Line 139"/>
            <p:cNvSpPr>
              <a:spLocks noChangeShapeType="1"/>
            </p:cNvSpPr>
            <p:nvPr/>
          </p:nvSpPr>
          <p:spPr bwMode="auto">
            <a:xfrm>
              <a:off x="7162800" y="39576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028" name="Line 140"/>
            <p:cNvSpPr>
              <a:spLocks noChangeShapeType="1"/>
            </p:cNvSpPr>
            <p:nvPr/>
          </p:nvSpPr>
          <p:spPr bwMode="auto">
            <a:xfrm>
              <a:off x="7734300" y="39576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029" name="Line 141"/>
            <p:cNvSpPr>
              <a:spLocks noChangeShapeType="1"/>
            </p:cNvSpPr>
            <p:nvPr/>
          </p:nvSpPr>
          <p:spPr bwMode="auto">
            <a:xfrm>
              <a:off x="8305800" y="3957637"/>
              <a:ext cx="0" cy="5842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6" name="Footer Placeholder 1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85800" y="1320224"/>
            <a:ext cx="5410200" cy="1569025"/>
            <a:chOff x="685800" y="1320224"/>
            <a:chExt cx="5410200" cy="1569025"/>
          </a:xfrm>
        </p:grpSpPr>
        <p:sp>
          <p:nvSpPr>
            <p:cNvPr id="6" name="TextBox 5"/>
            <p:cNvSpPr txBox="1"/>
            <p:nvPr/>
          </p:nvSpPr>
          <p:spPr>
            <a:xfrm>
              <a:off x="2560691" y="1320224"/>
              <a:ext cx="29257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600" baseline="30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nd</a:t>
              </a:r>
              <a:r>
                <a:rPr lang="en-US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element of the permutation is the first to map to a 1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685800" y="1828800"/>
              <a:ext cx="1981200" cy="909637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2438400" y="1904999"/>
              <a:ext cx="457200" cy="978694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246461" y="1904999"/>
              <a:ext cx="2849539" cy="98425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219201" y="3030537"/>
            <a:ext cx="7010399" cy="2608263"/>
            <a:chOff x="1219201" y="3030537"/>
            <a:chExt cx="7010399" cy="2608263"/>
          </a:xfrm>
        </p:grpSpPr>
        <p:sp>
          <p:nvSpPr>
            <p:cNvPr id="134" name="TextBox 133"/>
            <p:cNvSpPr txBox="1"/>
            <p:nvPr/>
          </p:nvSpPr>
          <p:spPr>
            <a:xfrm>
              <a:off x="5273723" y="5054025"/>
              <a:ext cx="29558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1600" baseline="30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th</a:t>
              </a:r>
              <a:r>
                <a:rPr lang="en-US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element of the permutation is the first to map to a 1</a:t>
              </a:r>
            </a:p>
          </p:txBody>
        </p:sp>
        <p:cxnSp>
          <p:nvCxnSpPr>
            <p:cNvPr id="135" name="Straight Arrow Connector 134"/>
            <p:cNvCxnSpPr>
              <a:stCxn id="134" idx="1"/>
            </p:cNvCxnSpPr>
            <p:nvPr/>
          </p:nvCxnSpPr>
          <p:spPr>
            <a:xfrm flipH="1" flipV="1">
              <a:off x="1219201" y="3124201"/>
              <a:ext cx="4054522" cy="222221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flipH="1" flipV="1">
              <a:off x="3657600" y="3030537"/>
              <a:ext cx="1905000" cy="2023489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34" idx="0"/>
            </p:cNvCxnSpPr>
            <p:nvPr/>
          </p:nvCxnSpPr>
          <p:spPr>
            <a:xfrm flipV="1">
              <a:off x="6751662" y="3810001"/>
              <a:ext cx="563538" cy="1244024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51038" y="2052637"/>
            <a:ext cx="3870329" cy="4652963"/>
            <a:chOff x="1229" y="1200"/>
            <a:chExt cx="2438" cy="2931"/>
          </a:xfrm>
        </p:grpSpPr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2484" y="375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2088" y="375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1</a:t>
              </a: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1692" y="375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1296" y="375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2484" y="3382"/>
              <a:ext cx="39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0</a:t>
              </a:r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2088" y="3382"/>
              <a:ext cx="39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>
              <a:off x="1692" y="3382"/>
              <a:ext cx="39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7900" name="Rectangle 12"/>
            <p:cNvSpPr>
              <a:spLocks noChangeArrowheads="1"/>
            </p:cNvSpPr>
            <p:nvPr/>
          </p:nvSpPr>
          <p:spPr bwMode="auto">
            <a:xfrm>
              <a:off x="1296" y="3382"/>
              <a:ext cx="39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7901" name="Rectangle 13"/>
            <p:cNvSpPr>
              <a:spLocks noChangeArrowheads="1"/>
            </p:cNvSpPr>
            <p:nvPr/>
          </p:nvSpPr>
          <p:spPr bwMode="auto">
            <a:xfrm>
              <a:off x="2484" y="3007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7902" name="Rectangle 14"/>
            <p:cNvSpPr>
              <a:spLocks noChangeArrowheads="1"/>
            </p:cNvSpPr>
            <p:nvPr/>
          </p:nvSpPr>
          <p:spPr bwMode="auto">
            <a:xfrm>
              <a:off x="2088" y="3007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7903" name="Rectangle 15"/>
            <p:cNvSpPr>
              <a:spLocks noChangeArrowheads="1"/>
            </p:cNvSpPr>
            <p:nvPr/>
          </p:nvSpPr>
          <p:spPr bwMode="auto">
            <a:xfrm>
              <a:off x="1692" y="3007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7904" name="Rectangle 16"/>
            <p:cNvSpPr>
              <a:spLocks noChangeArrowheads="1"/>
            </p:cNvSpPr>
            <p:nvPr/>
          </p:nvSpPr>
          <p:spPr bwMode="auto">
            <a:xfrm>
              <a:off x="1296" y="3007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7905" name="Rectangle 17"/>
            <p:cNvSpPr>
              <a:spLocks noChangeArrowheads="1"/>
            </p:cNvSpPr>
            <p:nvPr/>
          </p:nvSpPr>
          <p:spPr bwMode="auto">
            <a:xfrm>
              <a:off x="2484" y="2631"/>
              <a:ext cx="39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7906" name="Rectangle 18"/>
            <p:cNvSpPr>
              <a:spLocks noChangeArrowheads="1"/>
            </p:cNvSpPr>
            <p:nvPr/>
          </p:nvSpPr>
          <p:spPr bwMode="auto">
            <a:xfrm>
              <a:off x="2088" y="2631"/>
              <a:ext cx="39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7907" name="Rectangle 19"/>
            <p:cNvSpPr>
              <a:spLocks noChangeArrowheads="1"/>
            </p:cNvSpPr>
            <p:nvPr/>
          </p:nvSpPr>
          <p:spPr bwMode="auto">
            <a:xfrm>
              <a:off x="1692" y="2631"/>
              <a:ext cx="39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7908" name="Rectangle 20"/>
            <p:cNvSpPr>
              <a:spLocks noChangeArrowheads="1"/>
            </p:cNvSpPr>
            <p:nvPr/>
          </p:nvSpPr>
          <p:spPr bwMode="auto">
            <a:xfrm>
              <a:off x="1296" y="2631"/>
              <a:ext cx="39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7909" name="Rectangle 21"/>
            <p:cNvSpPr>
              <a:spLocks noChangeArrowheads="1"/>
            </p:cNvSpPr>
            <p:nvPr/>
          </p:nvSpPr>
          <p:spPr bwMode="auto">
            <a:xfrm>
              <a:off x="2484" y="225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7910" name="Rectangle 22"/>
            <p:cNvSpPr>
              <a:spLocks noChangeArrowheads="1"/>
            </p:cNvSpPr>
            <p:nvPr/>
          </p:nvSpPr>
          <p:spPr bwMode="auto">
            <a:xfrm>
              <a:off x="2088" y="225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7911" name="Rectangle 23"/>
            <p:cNvSpPr>
              <a:spLocks noChangeArrowheads="1"/>
            </p:cNvSpPr>
            <p:nvPr/>
          </p:nvSpPr>
          <p:spPr bwMode="auto">
            <a:xfrm>
              <a:off x="1692" y="225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7912" name="Rectangle 24"/>
            <p:cNvSpPr>
              <a:spLocks noChangeArrowheads="1"/>
            </p:cNvSpPr>
            <p:nvPr/>
          </p:nvSpPr>
          <p:spPr bwMode="auto">
            <a:xfrm>
              <a:off x="1296" y="225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7913" name="Rectangle 25"/>
            <p:cNvSpPr>
              <a:spLocks noChangeArrowheads="1"/>
            </p:cNvSpPr>
            <p:nvPr/>
          </p:nvSpPr>
          <p:spPr bwMode="auto">
            <a:xfrm>
              <a:off x="2484" y="1911"/>
              <a:ext cx="39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7914" name="Rectangle 26"/>
            <p:cNvSpPr>
              <a:spLocks noChangeArrowheads="1"/>
            </p:cNvSpPr>
            <p:nvPr/>
          </p:nvSpPr>
          <p:spPr bwMode="auto">
            <a:xfrm>
              <a:off x="2088" y="1911"/>
              <a:ext cx="39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7915" name="Rectangle 27"/>
            <p:cNvSpPr>
              <a:spLocks noChangeArrowheads="1"/>
            </p:cNvSpPr>
            <p:nvPr/>
          </p:nvSpPr>
          <p:spPr bwMode="auto">
            <a:xfrm>
              <a:off x="1692" y="1911"/>
              <a:ext cx="39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7916" name="Rectangle 28"/>
            <p:cNvSpPr>
              <a:spLocks noChangeArrowheads="1"/>
            </p:cNvSpPr>
            <p:nvPr/>
          </p:nvSpPr>
          <p:spPr bwMode="auto">
            <a:xfrm>
              <a:off x="1296" y="1911"/>
              <a:ext cx="39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7917" name="Rectangle 29"/>
            <p:cNvSpPr>
              <a:spLocks noChangeArrowheads="1"/>
            </p:cNvSpPr>
            <p:nvPr/>
          </p:nvSpPr>
          <p:spPr bwMode="auto">
            <a:xfrm>
              <a:off x="2484" y="153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0</a:t>
              </a:r>
            </a:p>
          </p:txBody>
        </p:sp>
        <p:sp>
          <p:nvSpPr>
            <p:cNvPr id="37918" name="Rectangle 30"/>
            <p:cNvSpPr>
              <a:spLocks noChangeArrowheads="1"/>
            </p:cNvSpPr>
            <p:nvPr/>
          </p:nvSpPr>
          <p:spPr bwMode="auto">
            <a:xfrm>
              <a:off x="2088" y="153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1</a:t>
              </a:r>
            </a:p>
          </p:txBody>
        </p:sp>
        <p:sp>
          <p:nvSpPr>
            <p:cNvPr id="37919" name="Rectangle 31"/>
            <p:cNvSpPr>
              <a:spLocks noChangeArrowheads="1"/>
            </p:cNvSpPr>
            <p:nvPr/>
          </p:nvSpPr>
          <p:spPr bwMode="auto">
            <a:xfrm>
              <a:off x="1692" y="153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0</a:t>
              </a:r>
            </a:p>
          </p:txBody>
        </p:sp>
        <p:sp>
          <p:nvSpPr>
            <p:cNvPr id="37920" name="Rectangle 32"/>
            <p:cNvSpPr>
              <a:spLocks noChangeArrowheads="1"/>
            </p:cNvSpPr>
            <p:nvPr/>
          </p:nvSpPr>
          <p:spPr bwMode="auto">
            <a:xfrm>
              <a:off x="1296" y="1536"/>
              <a:ext cx="39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1 </a:t>
              </a:r>
            </a:p>
          </p:txBody>
        </p:sp>
        <p:sp>
          <p:nvSpPr>
            <p:cNvPr id="37921" name="Line 33"/>
            <p:cNvSpPr>
              <a:spLocks noChangeShapeType="1"/>
            </p:cNvSpPr>
            <p:nvPr/>
          </p:nvSpPr>
          <p:spPr bwMode="auto">
            <a:xfrm>
              <a:off x="1296" y="1536"/>
              <a:ext cx="15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22" name="Line 34"/>
            <p:cNvSpPr>
              <a:spLocks noChangeShapeType="1"/>
            </p:cNvSpPr>
            <p:nvPr/>
          </p:nvSpPr>
          <p:spPr bwMode="auto">
            <a:xfrm>
              <a:off x="1296" y="1911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23" name="Line 35"/>
            <p:cNvSpPr>
              <a:spLocks noChangeShapeType="1"/>
            </p:cNvSpPr>
            <p:nvPr/>
          </p:nvSpPr>
          <p:spPr bwMode="auto">
            <a:xfrm>
              <a:off x="1296" y="2256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24" name="Line 36"/>
            <p:cNvSpPr>
              <a:spLocks noChangeShapeType="1"/>
            </p:cNvSpPr>
            <p:nvPr/>
          </p:nvSpPr>
          <p:spPr bwMode="auto">
            <a:xfrm>
              <a:off x="1296" y="2631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25" name="Line 37"/>
            <p:cNvSpPr>
              <a:spLocks noChangeShapeType="1"/>
            </p:cNvSpPr>
            <p:nvPr/>
          </p:nvSpPr>
          <p:spPr bwMode="auto">
            <a:xfrm>
              <a:off x="1296" y="3007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26" name="Line 38"/>
            <p:cNvSpPr>
              <a:spLocks noChangeShapeType="1"/>
            </p:cNvSpPr>
            <p:nvPr/>
          </p:nvSpPr>
          <p:spPr bwMode="auto">
            <a:xfrm>
              <a:off x="1296" y="3382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27" name="Line 39"/>
            <p:cNvSpPr>
              <a:spLocks noChangeShapeType="1"/>
            </p:cNvSpPr>
            <p:nvPr/>
          </p:nvSpPr>
          <p:spPr bwMode="auto">
            <a:xfrm>
              <a:off x="1296" y="3756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28" name="Line 40"/>
            <p:cNvSpPr>
              <a:spLocks noChangeShapeType="1"/>
            </p:cNvSpPr>
            <p:nvPr/>
          </p:nvSpPr>
          <p:spPr bwMode="auto">
            <a:xfrm>
              <a:off x="1296" y="4131"/>
              <a:ext cx="15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29" name="Line 41"/>
            <p:cNvSpPr>
              <a:spLocks noChangeShapeType="1"/>
            </p:cNvSpPr>
            <p:nvPr/>
          </p:nvSpPr>
          <p:spPr bwMode="auto">
            <a:xfrm>
              <a:off x="1296" y="1536"/>
              <a:ext cx="0" cy="259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30" name="Line 42"/>
            <p:cNvSpPr>
              <a:spLocks noChangeShapeType="1"/>
            </p:cNvSpPr>
            <p:nvPr/>
          </p:nvSpPr>
          <p:spPr bwMode="auto">
            <a:xfrm>
              <a:off x="1692" y="1536"/>
              <a:ext cx="0" cy="25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31" name="Line 43"/>
            <p:cNvSpPr>
              <a:spLocks noChangeShapeType="1"/>
            </p:cNvSpPr>
            <p:nvPr/>
          </p:nvSpPr>
          <p:spPr bwMode="auto">
            <a:xfrm>
              <a:off x="2088" y="1536"/>
              <a:ext cx="0" cy="25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32" name="Line 44"/>
            <p:cNvSpPr>
              <a:spLocks noChangeShapeType="1"/>
            </p:cNvSpPr>
            <p:nvPr/>
          </p:nvSpPr>
          <p:spPr bwMode="auto">
            <a:xfrm>
              <a:off x="2484" y="1536"/>
              <a:ext cx="0" cy="25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33" name="Line 45"/>
            <p:cNvSpPr>
              <a:spLocks noChangeShapeType="1"/>
            </p:cNvSpPr>
            <p:nvPr/>
          </p:nvSpPr>
          <p:spPr bwMode="auto">
            <a:xfrm>
              <a:off x="2880" y="1536"/>
              <a:ext cx="0" cy="259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892" name="Text Box 4"/>
            <p:cNvSpPr txBox="1">
              <a:spLocks noChangeArrowheads="1"/>
            </p:cNvSpPr>
            <p:nvPr/>
          </p:nvSpPr>
          <p:spPr bwMode="auto">
            <a:xfrm>
              <a:off x="1229" y="1200"/>
              <a:ext cx="243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rgbClr val="008000"/>
                  </a:solidFill>
                </a:rPr>
                <a:t>Input </a:t>
              </a:r>
              <a:r>
                <a:rPr lang="en-US" b="1" dirty="0" smtClean="0">
                  <a:solidFill>
                    <a:srgbClr val="008000"/>
                  </a:solidFill>
                </a:rPr>
                <a:t>matrix (Shingles x Documents) 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124" name="Text Box 4"/>
          <p:cNvSpPr txBox="1">
            <a:spLocks noChangeArrowheads="1"/>
          </p:cNvSpPr>
          <p:nvPr/>
        </p:nvSpPr>
        <p:spPr bwMode="auto">
          <a:xfrm>
            <a:off x="274079" y="2057400"/>
            <a:ext cx="1617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Permutation </a:t>
            </a:r>
            <a:r>
              <a:rPr lang="en-US" b="1" dirty="0" smtClean="0">
                <a:solidFill>
                  <a:srgbClr val="008000"/>
                </a:solidFill>
                <a:sym typeface="Symbol"/>
              </a:rPr>
              <a:t>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teaser_inp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4263" y="2997200"/>
            <a:ext cx="1895475" cy="1422400"/>
          </a:xfrm>
          <a:prstGeom prst="rect">
            <a:avLst/>
          </a:prstGeom>
          <a:noFill/>
        </p:spPr>
      </p:pic>
      <p:sp>
        <p:nvSpPr>
          <p:cNvPr id="15155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Scene Completion Problem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41017" y="0"/>
            <a:ext cx="34029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[Hays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err="1">
                <a:solidFill>
                  <a:schemeClr val="bg1"/>
                </a:solidFill>
              </a:rPr>
              <a:t>Efros</a:t>
            </a:r>
            <a:r>
              <a:rPr lang="en-US" dirty="0">
                <a:solidFill>
                  <a:schemeClr val="bg1"/>
                </a:solidFill>
              </a:rPr>
              <a:t>, SIGGRAPH </a:t>
            </a:r>
            <a:r>
              <a:rPr lang="en-US" dirty="0" smtClean="0">
                <a:solidFill>
                  <a:schemeClr val="bg1"/>
                </a:solidFill>
              </a:rPr>
              <a:t>2007]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86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Min-Hash Property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52400" y="1524000"/>
            <a:ext cx="6019800" cy="4572000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Choose a random permutation </a:t>
            </a:r>
            <a:r>
              <a:rPr lang="en-US" sz="2400" b="1" dirty="0">
                <a:solidFill>
                  <a:srgbClr val="0000FF"/>
                </a:solidFill>
                <a:sym typeface="Symbol"/>
              </a:rPr>
              <a:t></a:t>
            </a:r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u="sng" dirty="0"/>
              <a:t>Claim:</a:t>
            </a:r>
            <a:r>
              <a:rPr lang="en-US" sz="2400" b="1" dirty="0">
                <a:solidFill>
                  <a:srgbClr val="D60093"/>
                </a:solidFill>
              </a:rPr>
              <a:t> </a:t>
            </a:r>
            <a:r>
              <a:rPr lang="en-US" sz="2400" b="1" dirty="0" err="1">
                <a:solidFill>
                  <a:srgbClr val="D60093"/>
                </a:solidFill>
              </a:rPr>
              <a:t>Pr</a:t>
            </a:r>
            <a:r>
              <a:rPr lang="en-US" sz="2400" b="1" dirty="0">
                <a:solidFill>
                  <a:srgbClr val="D60093"/>
                </a:solidFill>
              </a:rPr>
              <a:t>[</a:t>
            </a:r>
            <a:r>
              <a:rPr lang="en-US" sz="2400" b="1" i="1" dirty="0">
                <a:solidFill>
                  <a:srgbClr val="D60093"/>
                </a:solidFill>
              </a:rPr>
              <a:t>h</a:t>
            </a:r>
            <a:r>
              <a:rPr lang="en-US" sz="2400" b="1" baseline="-25000" dirty="0">
                <a:solidFill>
                  <a:srgbClr val="D60093"/>
                </a:solidFill>
                <a:sym typeface="Symbol"/>
              </a:rPr>
              <a:t></a:t>
            </a:r>
            <a:r>
              <a:rPr lang="en-US" sz="2400" b="1" dirty="0">
                <a:solidFill>
                  <a:srgbClr val="D60093"/>
                </a:solidFill>
              </a:rPr>
              <a:t>(</a:t>
            </a:r>
            <a:r>
              <a:rPr lang="en-US" sz="2400" b="1" dirty="0" smtClean="0">
                <a:solidFill>
                  <a:srgbClr val="D60093"/>
                </a:solidFill>
              </a:rPr>
              <a:t>C</a:t>
            </a:r>
            <a:r>
              <a:rPr lang="en-US" sz="2400" b="1" baseline="-25000" dirty="0" smtClean="0">
                <a:solidFill>
                  <a:srgbClr val="D60093"/>
                </a:solidFill>
              </a:rPr>
              <a:t>i</a:t>
            </a:r>
            <a:r>
              <a:rPr lang="en-US" sz="2400" b="1" dirty="0" smtClean="0">
                <a:solidFill>
                  <a:srgbClr val="D60093"/>
                </a:solidFill>
              </a:rPr>
              <a:t>) </a:t>
            </a:r>
            <a:r>
              <a:rPr lang="en-US" sz="2400" b="1" dirty="0">
                <a:solidFill>
                  <a:srgbClr val="D60093"/>
                </a:solidFill>
              </a:rPr>
              <a:t>= </a:t>
            </a:r>
            <a:r>
              <a:rPr lang="en-US" sz="2400" b="1" i="1" dirty="0">
                <a:solidFill>
                  <a:srgbClr val="D60093"/>
                </a:solidFill>
              </a:rPr>
              <a:t>h</a:t>
            </a:r>
            <a:r>
              <a:rPr lang="en-US" sz="2400" b="1" baseline="-25000" dirty="0">
                <a:solidFill>
                  <a:srgbClr val="D60093"/>
                </a:solidFill>
                <a:sym typeface="Symbol"/>
              </a:rPr>
              <a:t></a:t>
            </a:r>
            <a:r>
              <a:rPr lang="en-US" sz="2400" b="1" dirty="0">
                <a:solidFill>
                  <a:srgbClr val="D60093"/>
                </a:solidFill>
              </a:rPr>
              <a:t>(</a:t>
            </a:r>
            <a:r>
              <a:rPr lang="en-US" sz="2400" b="1" dirty="0" err="1" smtClean="0">
                <a:solidFill>
                  <a:srgbClr val="D60093"/>
                </a:solidFill>
              </a:rPr>
              <a:t>C</a:t>
            </a:r>
            <a:r>
              <a:rPr lang="en-US" sz="2400" b="1" baseline="-25000" dirty="0" err="1" smtClean="0">
                <a:solidFill>
                  <a:srgbClr val="D60093"/>
                </a:solidFill>
              </a:rPr>
              <a:t>j</a:t>
            </a:r>
            <a:r>
              <a:rPr lang="en-US" sz="2400" b="1" dirty="0" smtClean="0">
                <a:solidFill>
                  <a:srgbClr val="D60093"/>
                </a:solidFill>
              </a:rPr>
              <a:t>)] </a:t>
            </a:r>
            <a:r>
              <a:rPr lang="en-US" sz="2400" b="1" dirty="0">
                <a:solidFill>
                  <a:srgbClr val="D60093"/>
                </a:solidFill>
              </a:rPr>
              <a:t>= </a:t>
            </a:r>
            <a:r>
              <a:rPr lang="en-US" sz="2400" b="1" i="1" dirty="0" smtClean="0">
                <a:solidFill>
                  <a:srgbClr val="D60093"/>
                </a:solidFill>
              </a:rPr>
              <a:t>sim</a:t>
            </a:r>
            <a:r>
              <a:rPr lang="en-US" sz="2400" b="1" dirty="0" smtClean="0">
                <a:solidFill>
                  <a:srgbClr val="D60093"/>
                </a:solidFill>
              </a:rPr>
              <a:t>(C</a:t>
            </a:r>
            <a:r>
              <a:rPr lang="en-US" sz="2400" b="1" baseline="-25000" dirty="0" smtClean="0">
                <a:solidFill>
                  <a:srgbClr val="D60093"/>
                </a:solidFill>
              </a:rPr>
              <a:t>i</a:t>
            </a:r>
            <a:r>
              <a:rPr lang="en-US" sz="2400" b="1" dirty="0" smtClean="0">
                <a:solidFill>
                  <a:srgbClr val="D60093"/>
                </a:solidFill>
              </a:rPr>
              <a:t>, </a:t>
            </a:r>
            <a:r>
              <a:rPr lang="en-US" sz="2400" b="1" dirty="0" err="1" smtClean="0">
                <a:solidFill>
                  <a:srgbClr val="D60093"/>
                </a:solidFill>
              </a:rPr>
              <a:t>C</a:t>
            </a:r>
            <a:r>
              <a:rPr lang="en-US" sz="2400" b="1" baseline="-25000" dirty="0" err="1" smtClean="0">
                <a:solidFill>
                  <a:srgbClr val="D60093"/>
                </a:solidFill>
              </a:rPr>
              <a:t>j</a:t>
            </a:r>
            <a:r>
              <a:rPr lang="en-US" sz="2400" b="1" dirty="0" smtClean="0">
                <a:solidFill>
                  <a:srgbClr val="D60093"/>
                </a:solidFill>
              </a:rPr>
              <a:t>)</a:t>
            </a:r>
          </a:p>
          <a:p>
            <a:r>
              <a:rPr lang="en-US" sz="2400" b="1" dirty="0" smtClean="0">
                <a:solidFill>
                  <a:srgbClr val="D60093"/>
                </a:solidFill>
              </a:rPr>
              <a:t>Proof:</a:t>
            </a:r>
          </a:p>
          <a:p>
            <a:pPr lvl="1"/>
            <a:r>
              <a:rPr lang="en-US" sz="2000" b="1" dirty="0" smtClean="0">
                <a:solidFill>
                  <a:srgbClr val="D60093"/>
                </a:solidFill>
              </a:rPr>
              <a:t> </a:t>
            </a:r>
            <a:r>
              <a:rPr lang="en-US" dirty="0" smtClean="0"/>
              <a:t>Consider 3 types of rows: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  </a:t>
            </a:r>
            <a:r>
              <a:rPr lang="en-US" sz="2400" dirty="0" smtClean="0">
                <a:solidFill>
                  <a:srgbClr val="0000FF"/>
                </a:solidFill>
              </a:rPr>
              <a:t>type X</a:t>
            </a:r>
            <a:r>
              <a:rPr lang="en-US" sz="2400" dirty="0" smtClean="0"/>
              <a:t>: C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and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both have 1s</a:t>
            </a:r>
          </a:p>
          <a:p>
            <a:pPr marL="0" indent="0">
              <a:buNone/>
            </a:pPr>
            <a:r>
              <a:rPr lang="en-US" sz="2400" dirty="0"/>
              <a:t>	 </a:t>
            </a:r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0000FF"/>
                </a:solidFill>
              </a:rPr>
              <a:t>type Y</a:t>
            </a:r>
            <a:r>
              <a:rPr lang="en-US" sz="2400" dirty="0" smtClean="0"/>
              <a:t>: only one of C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and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has 1</a:t>
            </a:r>
          </a:p>
          <a:p>
            <a:pPr marL="0" indent="0">
              <a:buNone/>
            </a:pPr>
            <a:r>
              <a:rPr lang="en-US" sz="2400" dirty="0"/>
              <a:t>	 </a:t>
            </a:r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0000FF"/>
                </a:solidFill>
              </a:rPr>
              <a:t>type Z</a:t>
            </a:r>
            <a:r>
              <a:rPr lang="en-US" sz="2400" dirty="0" smtClean="0"/>
              <a:t>: C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and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both have 0s</a:t>
            </a:r>
            <a:endParaRPr lang="en-US" sz="2400" dirty="0"/>
          </a:p>
          <a:p>
            <a:pPr lvl="1"/>
            <a:r>
              <a:rPr lang="en-US" dirty="0" smtClean="0"/>
              <a:t>After random permutation </a:t>
            </a:r>
            <a:r>
              <a:rPr lang="en-US" b="1" dirty="0">
                <a:solidFill>
                  <a:srgbClr val="0000FF"/>
                </a:solidFill>
                <a:sym typeface="Symbol"/>
              </a:rPr>
              <a:t></a:t>
            </a:r>
            <a:r>
              <a:rPr lang="en-US" dirty="0" smtClean="0"/>
              <a:t>, what if the first X-type row is before the first Y-type row? </a:t>
            </a:r>
          </a:p>
          <a:p>
            <a:pPr marL="685800" lvl="2" indent="0">
              <a:buNone/>
            </a:pPr>
            <a:r>
              <a:rPr lang="en-US" dirty="0" smtClean="0"/>
              <a:t>		</a:t>
            </a:r>
            <a:r>
              <a:rPr lang="en-US" b="1" i="1" dirty="0" smtClean="0">
                <a:solidFill>
                  <a:srgbClr val="D60093"/>
                </a:solidFill>
              </a:rPr>
              <a:t>h</a:t>
            </a:r>
            <a:r>
              <a:rPr lang="en-US" b="1" baseline="-25000" dirty="0">
                <a:solidFill>
                  <a:srgbClr val="D60093"/>
                </a:solidFill>
                <a:sym typeface="Symbol"/>
              </a:rPr>
              <a:t></a:t>
            </a:r>
            <a:r>
              <a:rPr lang="en-US" b="1" dirty="0">
                <a:solidFill>
                  <a:srgbClr val="D60093"/>
                </a:solidFill>
              </a:rPr>
              <a:t>(C</a:t>
            </a:r>
            <a:r>
              <a:rPr lang="en-US" b="1" baseline="-25000" dirty="0">
                <a:solidFill>
                  <a:srgbClr val="D60093"/>
                </a:solidFill>
              </a:rPr>
              <a:t>i</a:t>
            </a:r>
            <a:r>
              <a:rPr lang="en-US" b="1" dirty="0">
                <a:solidFill>
                  <a:srgbClr val="D60093"/>
                </a:solidFill>
              </a:rPr>
              <a:t>) = </a:t>
            </a:r>
            <a:r>
              <a:rPr lang="en-US" b="1" i="1" dirty="0">
                <a:solidFill>
                  <a:srgbClr val="D60093"/>
                </a:solidFill>
              </a:rPr>
              <a:t>h</a:t>
            </a:r>
            <a:r>
              <a:rPr lang="en-US" b="1" baseline="-25000" dirty="0">
                <a:solidFill>
                  <a:srgbClr val="D60093"/>
                </a:solidFill>
                <a:sym typeface="Symbol"/>
              </a:rPr>
              <a:t></a:t>
            </a:r>
            <a:r>
              <a:rPr lang="en-US" b="1" dirty="0">
                <a:solidFill>
                  <a:srgbClr val="D60093"/>
                </a:solidFill>
              </a:rPr>
              <a:t>(</a:t>
            </a:r>
            <a:r>
              <a:rPr lang="en-US" b="1" dirty="0" err="1">
                <a:solidFill>
                  <a:srgbClr val="D60093"/>
                </a:solidFill>
              </a:rPr>
              <a:t>C</a:t>
            </a:r>
            <a:r>
              <a:rPr lang="en-US" b="1" baseline="-25000" dirty="0" err="1">
                <a:solidFill>
                  <a:srgbClr val="D60093"/>
                </a:solidFill>
              </a:rPr>
              <a:t>j</a:t>
            </a:r>
            <a:r>
              <a:rPr lang="en-US" b="1" dirty="0">
                <a:solidFill>
                  <a:srgbClr val="D60093"/>
                </a:solidFill>
              </a:rPr>
              <a:t>)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6952900" y="1610380"/>
            <a:ext cx="2061389" cy="4404001"/>
            <a:chOff x="704501" y="1615799"/>
            <a:chExt cx="2061389" cy="4404001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258432" y="5023957"/>
              <a:ext cx="507458" cy="50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endParaRPr lang="en-US" sz="2800" dirty="0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750973" y="5023957"/>
              <a:ext cx="507458" cy="50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 smtClean="0"/>
                <a:t>0</a:t>
              </a:r>
              <a:endParaRPr lang="en-US" sz="2800" dirty="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243515" y="5023957"/>
              <a:ext cx="507458" cy="50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endParaRPr lang="en-US" sz="2800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36057" y="5023957"/>
              <a:ext cx="507458" cy="50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258432" y="4518349"/>
              <a:ext cx="507458" cy="505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endParaRPr lang="en-US" sz="2800" dirty="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750973" y="4518349"/>
              <a:ext cx="507458" cy="505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243515" y="4518349"/>
              <a:ext cx="507458" cy="505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endParaRPr lang="en-US" sz="2800" dirty="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736057" y="4518349"/>
              <a:ext cx="507458" cy="505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258432" y="4011389"/>
              <a:ext cx="507458" cy="50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endParaRPr lang="en-US" sz="2800" dirty="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750973" y="4011389"/>
              <a:ext cx="507458" cy="50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243515" y="4011389"/>
              <a:ext cx="507458" cy="50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endParaRPr lang="en-US" sz="2800" dirty="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36057" y="4011389"/>
              <a:ext cx="507458" cy="50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258432" y="3503077"/>
              <a:ext cx="507458" cy="5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endParaRPr lang="en-US" sz="2800" dirty="0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750973" y="3503077"/>
              <a:ext cx="507458" cy="5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243515" y="3503077"/>
              <a:ext cx="507458" cy="5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endParaRPr lang="en-US" sz="2800" dirty="0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736057" y="3503077"/>
              <a:ext cx="507458" cy="5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258432" y="2996117"/>
              <a:ext cx="507458" cy="50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endParaRPr lang="en-US" sz="2800" dirty="0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750973" y="2996117"/>
              <a:ext cx="507458" cy="50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243515" y="2996117"/>
              <a:ext cx="507458" cy="50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endParaRPr lang="en-US" sz="2800" dirty="0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736057" y="2996117"/>
              <a:ext cx="507458" cy="50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258432" y="2529713"/>
              <a:ext cx="507458" cy="466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endParaRPr lang="en-US" sz="2800" dirty="0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750973" y="2529713"/>
              <a:ext cx="507458" cy="466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243515" y="2529713"/>
              <a:ext cx="507458" cy="466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endParaRPr lang="en-US" sz="2800" dirty="0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736057" y="2529713"/>
              <a:ext cx="507458" cy="466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258432" y="2022753"/>
              <a:ext cx="507458" cy="50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endParaRPr lang="en-US" sz="2800" dirty="0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750973" y="2022753"/>
              <a:ext cx="507458" cy="50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1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243515" y="2022753"/>
              <a:ext cx="507458" cy="50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endParaRPr lang="en-US" sz="2800" dirty="0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736057" y="2022753"/>
              <a:ext cx="507458" cy="50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1 </a:t>
              </a: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736057" y="2022753"/>
              <a:ext cx="202983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736057" y="2529713"/>
              <a:ext cx="20298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736057" y="2996117"/>
              <a:ext cx="20298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736057" y="3503077"/>
              <a:ext cx="20298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>
              <a:off x="736057" y="4011389"/>
              <a:ext cx="20298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736057" y="4518349"/>
              <a:ext cx="20298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736057" y="5023957"/>
              <a:ext cx="20298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736057" y="5530917"/>
              <a:ext cx="202983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>
              <a:off x="736057" y="2022753"/>
              <a:ext cx="0" cy="350816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1243515" y="2022753"/>
              <a:ext cx="0" cy="35081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>
              <a:off x="1750973" y="2022753"/>
              <a:ext cx="0" cy="35081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2258432" y="2022753"/>
              <a:ext cx="0" cy="35081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2765890" y="2022753"/>
              <a:ext cx="0" cy="350816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1142" y="5619690"/>
              <a:ext cx="1521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Input Matrix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04501" y="1615799"/>
              <a:ext cx="409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993548" y="1604721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aseline="-25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96712" y="2070759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84989" y="259058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90850" y="3068103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84989" y="3571361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84989" y="4095583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84989" y="509570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599415" y="459244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87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Min-Hash Property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What is the probability that the first not-Z row is of type X?</a:t>
                </a:r>
              </a:p>
              <a:p>
                <a:pPr marL="365760" lvl="1" indent="0">
                  <a:buNone/>
                </a:pPr>
                <a:r>
                  <a:rPr lang="en-US" dirty="0" smtClean="0"/>
                  <a:t>	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marL="365760" lvl="1" indent="0">
                  <a:buNone/>
                </a:pPr>
                <a:endParaRPr lang="en-US" dirty="0"/>
              </a:p>
              <a:p>
                <a:pPr marL="320040" lvl="2" indent="-320040">
                  <a:spcBef>
                    <a:spcPts val="700"/>
                  </a:spcBef>
                  <a:buSzPct val="60000"/>
                  <a:buFont typeface="Wingdings"/>
                  <a:buChar char=""/>
                </a:pPr>
                <a:r>
                  <a:rPr lang="en-US" b="1" dirty="0" err="1">
                    <a:solidFill>
                      <a:srgbClr val="D60093"/>
                    </a:solidFill>
                  </a:rPr>
                  <a:t>Pr</a:t>
                </a:r>
                <a:r>
                  <a:rPr lang="en-US" b="1" dirty="0">
                    <a:solidFill>
                      <a:srgbClr val="D60093"/>
                    </a:solidFill>
                  </a:rPr>
                  <a:t>[</a:t>
                </a:r>
                <a:r>
                  <a:rPr lang="en-US" b="1" i="1" dirty="0">
                    <a:solidFill>
                      <a:srgbClr val="D60093"/>
                    </a:solidFill>
                  </a:rPr>
                  <a:t>h</a:t>
                </a:r>
                <a:r>
                  <a:rPr lang="en-US" b="1" baseline="-25000" dirty="0">
                    <a:solidFill>
                      <a:srgbClr val="D60093"/>
                    </a:solidFill>
                    <a:sym typeface="Symbol"/>
                  </a:rPr>
                  <a:t></a:t>
                </a:r>
                <a:r>
                  <a:rPr lang="en-US" b="1" dirty="0">
                    <a:solidFill>
                      <a:srgbClr val="D60093"/>
                    </a:solidFill>
                  </a:rPr>
                  <a:t>(C</a:t>
                </a:r>
                <a:r>
                  <a:rPr lang="en-US" b="1" baseline="-25000" dirty="0">
                    <a:solidFill>
                      <a:srgbClr val="D60093"/>
                    </a:solidFill>
                  </a:rPr>
                  <a:t>i</a:t>
                </a:r>
                <a:r>
                  <a:rPr lang="en-US" b="1" dirty="0">
                    <a:solidFill>
                      <a:srgbClr val="D60093"/>
                    </a:solidFill>
                  </a:rPr>
                  <a:t>) = </a:t>
                </a:r>
                <a:r>
                  <a:rPr lang="en-US" b="1" i="1" dirty="0">
                    <a:solidFill>
                      <a:srgbClr val="D60093"/>
                    </a:solidFill>
                  </a:rPr>
                  <a:t>h</a:t>
                </a:r>
                <a:r>
                  <a:rPr lang="en-US" b="1" baseline="-25000" dirty="0">
                    <a:solidFill>
                      <a:srgbClr val="D60093"/>
                    </a:solidFill>
                    <a:sym typeface="Symbol"/>
                  </a:rPr>
                  <a:t></a:t>
                </a:r>
                <a:r>
                  <a:rPr lang="en-US" b="1" dirty="0">
                    <a:solidFill>
                      <a:srgbClr val="D60093"/>
                    </a:solidFill>
                  </a:rPr>
                  <a:t>(</a:t>
                </a:r>
                <a:r>
                  <a:rPr lang="en-US" b="1" dirty="0" err="1">
                    <a:solidFill>
                      <a:srgbClr val="D60093"/>
                    </a:solidFill>
                  </a:rPr>
                  <a:t>C</a:t>
                </a:r>
                <a:r>
                  <a:rPr lang="en-US" b="1" baseline="-25000" dirty="0" err="1">
                    <a:solidFill>
                      <a:srgbClr val="D60093"/>
                    </a:solidFill>
                  </a:rPr>
                  <a:t>j</a:t>
                </a:r>
                <a:r>
                  <a:rPr lang="en-US" b="1" dirty="0" smtClean="0">
                    <a:solidFill>
                      <a:srgbClr val="D60093"/>
                    </a:solidFill>
                  </a:rPr>
                  <a:t>)]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 smtClean="0">
                                <a:solidFill>
                                  <a:srgbClr val="D600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D60093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+|</m:t>
                        </m:r>
                        <m:r>
                          <a:rPr lang="en-US" b="1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b="1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b="1" i="1" dirty="0"/>
              </a:p>
              <a:p>
                <a:endParaRPr lang="en-US" sz="2400" dirty="0" smtClean="0"/>
              </a:p>
              <a:p>
                <a:r>
                  <a:rPr lang="en-US" sz="2400" b="1" dirty="0" smtClean="0">
                    <a:solidFill>
                      <a:srgbClr val="D60093"/>
                    </a:solidFill>
                  </a:rPr>
                  <a:t>sim(C</a:t>
                </a:r>
                <a:r>
                  <a:rPr lang="en-US" sz="2400" b="1" baseline="-25000" dirty="0" smtClean="0">
                    <a:solidFill>
                      <a:srgbClr val="D60093"/>
                    </a:solidFill>
                  </a:rPr>
                  <a:t>i</a:t>
                </a:r>
                <a:r>
                  <a:rPr lang="en-US" sz="2400" b="1" dirty="0">
                    <a:solidFill>
                      <a:srgbClr val="D60093"/>
                    </a:solidFill>
                  </a:rPr>
                  <a:t>, </a:t>
                </a:r>
                <a:r>
                  <a:rPr lang="en-US" sz="2400" b="1" dirty="0" err="1">
                    <a:solidFill>
                      <a:srgbClr val="D60093"/>
                    </a:solidFill>
                  </a:rPr>
                  <a:t>C</a:t>
                </a:r>
                <a:r>
                  <a:rPr lang="en-US" sz="2400" b="1" baseline="-25000" dirty="0" err="1">
                    <a:solidFill>
                      <a:srgbClr val="D60093"/>
                    </a:solidFill>
                  </a:rPr>
                  <a:t>j</a:t>
                </a:r>
                <a:r>
                  <a:rPr lang="en-US" sz="2400" b="1" dirty="0">
                    <a:solidFill>
                      <a:srgbClr val="D60093"/>
                    </a:solidFill>
                  </a:rPr>
                  <a:t>) </a:t>
                </a:r>
                <a:r>
                  <a:rPr lang="en-US" sz="2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>
                            <a:solidFill>
                              <a:srgbClr val="D60093"/>
                            </a:solidFill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1">
                            <a:solidFill>
                              <a:srgbClr val="D60093"/>
                            </a:solidFill>
                          </a:rPr>
                          <m:t>𝑪</m:t>
                        </m:r>
                        <m:r>
                          <a:rPr lang="en-US" sz="2400" b="1" baseline="-25000">
                            <a:solidFill>
                              <a:srgbClr val="D60093"/>
                            </a:solidFill>
                          </a:rPr>
                          <m:t>𝒊</m:t>
                        </m:r>
                        <m:r>
                          <a:rPr lang="en-US" sz="2400" b="1">
                            <a:solidFill>
                              <a:srgbClr val="D60093"/>
                            </a:solidFill>
                          </a:rPr>
                          <m:t> ∩</m:t>
                        </m:r>
                        <m:r>
                          <a:rPr lang="en-US" sz="2400" b="1">
                            <a:solidFill>
                              <a:srgbClr val="D60093"/>
                            </a:solidFill>
                          </a:rPr>
                          <m:t>𝑪</m:t>
                        </m:r>
                        <m:r>
                          <a:rPr lang="en-US" sz="2400" b="1" i="0" baseline="-2500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𝐣</m:t>
                        </m:r>
                        <m:r>
                          <a:rPr lang="en-US" sz="2400" b="1" i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sz="2400" b="1" i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1">
                            <a:solidFill>
                              <a:srgbClr val="D60093"/>
                            </a:solidFill>
                          </a:rPr>
                          <m:t>𝑪</m:t>
                        </m:r>
                        <m:r>
                          <a:rPr lang="en-US" sz="2400" b="1" baseline="-25000">
                            <a:solidFill>
                              <a:srgbClr val="D60093"/>
                            </a:solidFill>
                          </a:rPr>
                          <m:t>𝒊</m:t>
                        </m:r>
                        <m:r>
                          <a:rPr lang="en-US" sz="2400" b="1">
                            <a:solidFill>
                              <a:srgbClr val="D60093"/>
                            </a:solidFill>
                          </a:rPr>
                          <m:t>∪</m:t>
                        </m:r>
                        <m:r>
                          <a:rPr lang="en-US" sz="2400" b="1">
                            <a:solidFill>
                              <a:srgbClr val="D60093"/>
                            </a:solidFill>
                          </a:rPr>
                          <m:t>𝑪</m:t>
                        </m:r>
                        <m:r>
                          <a:rPr lang="en-US" sz="2400" b="1" i="0" baseline="-2500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𝐣</m:t>
                        </m:r>
                        <m:r>
                          <a:rPr lang="en-US" sz="2400" b="1" i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400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1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400" b="1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solidFill>
                                  <a:srgbClr val="D600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D60093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400" b="1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+|</m:t>
                        </m:r>
                        <m:r>
                          <a:rPr lang="en-US" sz="2400" b="1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sz="2400" b="1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b="1" dirty="0">
                    <a:solidFill>
                      <a:srgbClr val="D60093"/>
                    </a:solidFill>
                  </a:rPr>
                  <a:t>= </a:t>
                </a:r>
                <a:r>
                  <a:rPr lang="en-US" sz="2400" b="1" dirty="0" err="1">
                    <a:solidFill>
                      <a:srgbClr val="D60093"/>
                    </a:solidFill>
                  </a:rPr>
                  <a:t>Pr</a:t>
                </a:r>
                <a:r>
                  <a:rPr lang="en-US" sz="2400" b="1" dirty="0">
                    <a:solidFill>
                      <a:srgbClr val="D60093"/>
                    </a:solidFill>
                  </a:rPr>
                  <a:t>[</a:t>
                </a:r>
                <a:r>
                  <a:rPr lang="en-US" sz="2400" b="1" i="1" dirty="0">
                    <a:solidFill>
                      <a:srgbClr val="D60093"/>
                    </a:solidFill>
                  </a:rPr>
                  <a:t>h</a:t>
                </a:r>
                <a:r>
                  <a:rPr lang="en-US" sz="2400" b="1" baseline="-25000" dirty="0">
                    <a:solidFill>
                      <a:srgbClr val="D60093"/>
                    </a:solidFill>
                    <a:sym typeface="Symbol"/>
                  </a:rPr>
                  <a:t></a:t>
                </a:r>
                <a:r>
                  <a:rPr lang="en-US" sz="2400" b="1" dirty="0">
                    <a:solidFill>
                      <a:srgbClr val="D60093"/>
                    </a:solidFill>
                  </a:rPr>
                  <a:t>(C</a:t>
                </a:r>
                <a:r>
                  <a:rPr lang="en-US" sz="2400" b="1" baseline="-25000" dirty="0">
                    <a:solidFill>
                      <a:srgbClr val="D60093"/>
                    </a:solidFill>
                  </a:rPr>
                  <a:t>i</a:t>
                </a:r>
                <a:r>
                  <a:rPr lang="en-US" sz="2400" b="1" dirty="0">
                    <a:solidFill>
                      <a:srgbClr val="D60093"/>
                    </a:solidFill>
                  </a:rPr>
                  <a:t>) = </a:t>
                </a:r>
                <a:r>
                  <a:rPr lang="en-US" sz="2400" b="1" i="1" dirty="0">
                    <a:solidFill>
                      <a:srgbClr val="D60093"/>
                    </a:solidFill>
                  </a:rPr>
                  <a:t>h</a:t>
                </a:r>
                <a:r>
                  <a:rPr lang="en-US" sz="2400" b="1" baseline="-25000" dirty="0">
                    <a:solidFill>
                      <a:srgbClr val="D60093"/>
                    </a:solidFill>
                    <a:sym typeface="Symbol"/>
                  </a:rPr>
                  <a:t></a:t>
                </a:r>
                <a:r>
                  <a:rPr lang="en-US" sz="2400" b="1" dirty="0">
                    <a:solidFill>
                      <a:srgbClr val="D60093"/>
                    </a:solidFill>
                  </a:rPr>
                  <a:t>(</a:t>
                </a:r>
                <a:r>
                  <a:rPr lang="en-US" sz="2400" b="1" dirty="0" err="1">
                    <a:solidFill>
                      <a:srgbClr val="D60093"/>
                    </a:solidFill>
                  </a:rPr>
                  <a:t>C</a:t>
                </a:r>
                <a:r>
                  <a:rPr lang="en-US" sz="2400" b="1" baseline="-25000" dirty="0" err="1">
                    <a:solidFill>
                      <a:srgbClr val="D60093"/>
                    </a:solidFill>
                  </a:rPr>
                  <a:t>j</a:t>
                </a:r>
                <a:r>
                  <a:rPr lang="en-US" sz="2400" b="1" dirty="0">
                    <a:solidFill>
                      <a:srgbClr val="D60093"/>
                    </a:solidFill>
                  </a:rPr>
                  <a:t>)] </a:t>
                </a:r>
                <a:endParaRPr lang="en-US" sz="2400" b="1" dirty="0" smtClean="0">
                  <a:solidFill>
                    <a:srgbClr val="D60093"/>
                  </a:solidFill>
                </a:endParaRPr>
              </a:p>
              <a:p>
                <a:endParaRPr lang="en-US" sz="2400" b="1" dirty="0" smtClean="0">
                  <a:solidFill>
                    <a:srgbClr val="D60093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0000FF"/>
                    </a:solidFill>
                  </a:rPr>
                  <a:t>Conclusion: </a:t>
                </a:r>
                <a:r>
                  <a:rPr lang="en-US" sz="2400" b="1" dirty="0" err="1" smtClean="0">
                    <a:solidFill>
                      <a:srgbClr val="0000FF"/>
                    </a:solidFill>
                  </a:rPr>
                  <a:t>Pr</a:t>
                </a:r>
                <a:r>
                  <a:rPr lang="en-US" sz="2400" b="1" dirty="0" smtClean="0">
                    <a:solidFill>
                      <a:srgbClr val="0000FF"/>
                    </a:solidFill>
                  </a:rPr>
                  <a:t>[</a:t>
                </a:r>
                <a:r>
                  <a:rPr lang="en-US" sz="2400" b="1" i="1" dirty="0" smtClean="0">
                    <a:solidFill>
                      <a:srgbClr val="0000FF"/>
                    </a:solidFill>
                  </a:rPr>
                  <a:t>h</a:t>
                </a:r>
                <a:r>
                  <a:rPr lang="en-US" sz="2400" b="1" baseline="-25000" dirty="0">
                    <a:solidFill>
                      <a:srgbClr val="0000FF"/>
                    </a:solidFill>
                    <a:sym typeface="Symbol"/>
                  </a:rPr>
                  <a:t>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(C</a:t>
                </a:r>
                <a:r>
                  <a:rPr lang="en-US" sz="2400" b="1" baseline="-25000" dirty="0">
                    <a:solidFill>
                      <a:srgbClr val="0000FF"/>
                    </a:solidFill>
                  </a:rPr>
                  <a:t>i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) = </a:t>
                </a:r>
                <a:r>
                  <a:rPr lang="en-US" sz="2400" b="1" i="1" dirty="0">
                    <a:solidFill>
                      <a:srgbClr val="0000FF"/>
                    </a:solidFill>
                  </a:rPr>
                  <a:t>h</a:t>
                </a:r>
                <a:r>
                  <a:rPr lang="en-US" sz="2400" b="1" baseline="-25000" dirty="0">
                    <a:solidFill>
                      <a:srgbClr val="0000FF"/>
                    </a:solidFill>
                    <a:sym typeface="Symbol"/>
                  </a:rPr>
                  <a:t>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(</a:t>
                </a:r>
                <a:r>
                  <a:rPr lang="en-US" sz="2400" b="1" dirty="0" err="1">
                    <a:solidFill>
                      <a:srgbClr val="0000FF"/>
                    </a:solidFill>
                  </a:rPr>
                  <a:t>C</a:t>
                </a:r>
                <a:r>
                  <a:rPr lang="en-US" sz="2400" b="1" baseline="-25000" dirty="0" err="1">
                    <a:solidFill>
                      <a:srgbClr val="0000FF"/>
                    </a:solidFill>
                  </a:rPr>
                  <a:t>j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)] = </a:t>
                </a:r>
                <a:r>
                  <a:rPr lang="en-US" sz="2400" b="1" i="1" dirty="0">
                    <a:solidFill>
                      <a:srgbClr val="0000FF"/>
                    </a:solidFill>
                  </a:rPr>
                  <a:t>sim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(C</a:t>
                </a:r>
                <a:r>
                  <a:rPr lang="en-US" sz="2400" b="1" baseline="-25000" dirty="0">
                    <a:solidFill>
                      <a:srgbClr val="0000FF"/>
                    </a:solidFill>
                  </a:rPr>
                  <a:t>i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, </a:t>
                </a:r>
                <a:r>
                  <a:rPr lang="en-US" sz="2400" b="1" dirty="0" err="1">
                    <a:solidFill>
                      <a:srgbClr val="0000FF"/>
                    </a:solidFill>
                  </a:rPr>
                  <a:t>C</a:t>
                </a:r>
                <a:r>
                  <a:rPr lang="en-US" sz="2400" b="1" baseline="-25000" dirty="0" err="1">
                    <a:solidFill>
                      <a:srgbClr val="0000FF"/>
                    </a:solidFill>
                  </a:rPr>
                  <a:t>j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)</a:t>
                </a:r>
              </a:p>
              <a:p>
                <a:endParaRPr lang="en-US" sz="2400" b="1" dirty="0" smtClean="0">
                  <a:solidFill>
                    <a:srgbClr val="D60093"/>
                  </a:solidFill>
                </a:endParaRPr>
              </a:p>
              <a:p>
                <a:endParaRPr lang="en-US" sz="2400" b="1" dirty="0">
                  <a:solidFill>
                    <a:srgbClr val="D60093"/>
                  </a:solidFill>
                </a:endParaRPr>
              </a:p>
            </p:txBody>
          </p:sp>
        </mc:Choice>
        <mc:Fallback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 rotWithShape="0">
                <a:blip r:embed="rId2"/>
                <a:stretch>
                  <a:fillRect l="-149" t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86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E722-793F-44DF-9573-85385B3A33C1}" type="slidenum">
              <a:rPr lang="en-US"/>
              <a:pPr/>
              <a:t>32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Similarity for Signatures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know: </a:t>
            </a:r>
            <a:r>
              <a:rPr lang="en-US" b="1" dirty="0" err="1" smtClean="0">
                <a:solidFill>
                  <a:srgbClr val="0000FF"/>
                </a:solidFill>
              </a:rPr>
              <a:t>Pr</a:t>
            </a:r>
            <a:r>
              <a:rPr lang="en-US" b="1" dirty="0" smtClean="0">
                <a:solidFill>
                  <a:srgbClr val="0000FF"/>
                </a:solidFill>
              </a:rPr>
              <a:t>[</a:t>
            </a:r>
            <a:r>
              <a:rPr lang="en-US" b="1" i="1" dirty="0" smtClean="0">
                <a:solidFill>
                  <a:srgbClr val="0000FF"/>
                </a:solidFill>
              </a:rPr>
              <a:t>h</a:t>
            </a:r>
            <a:r>
              <a:rPr lang="en-US" b="1" baseline="-25000" dirty="0">
                <a:solidFill>
                  <a:srgbClr val="0000FF"/>
                </a:solidFill>
                <a:sym typeface="Symbol"/>
              </a:rPr>
              <a:t></a:t>
            </a:r>
            <a:r>
              <a:rPr lang="en-US" b="1" dirty="0">
                <a:solidFill>
                  <a:srgbClr val="0000FF"/>
                </a:solidFill>
              </a:rPr>
              <a:t>(C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  <a:r>
              <a:rPr lang="en-US" b="1" dirty="0">
                <a:solidFill>
                  <a:srgbClr val="0000FF"/>
                </a:solidFill>
              </a:rPr>
              <a:t>) = </a:t>
            </a:r>
            <a:r>
              <a:rPr lang="en-US" b="1" i="1" dirty="0">
                <a:solidFill>
                  <a:srgbClr val="0000FF"/>
                </a:solidFill>
              </a:rPr>
              <a:t>h</a:t>
            </a:r>
            <a:r>
              <a:rPr lang="en-US" b="1" baseline="-25000" dirty="0">
                <a:solidFill>
                  <a:srgbClr val="0000FF"/>
                </a:solidFill>
                <a:sym typeface="Symbol"/>
              </a:rPr>
              <a:t></a:t>
            </a:r>
            <a:r>
              <a:rPr lang="en-US" b="1" dirty="0">
                <a:solidFill>
                  <a:srgbClr val="0000FF"/>
                </a:solidFill>
              </a:rPr>
              <a:t>(C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)] = </a:t>
            </a:r>
            <a:r>
              <a:rPr lang="en-US" b="1" i="1" dirty="0" err="1">
                <a:solidFill>
                  <a:srgbClr val="0000FF"/>
                </a:solidFill>
              </a:rPr>
              <a:t>sim</a:t>
            </a:r>
            <a:r>
              <a:rPr lang="en-US" b="1" dirty="0">
                <a:solidFill>
                  <a:srgbClr val="0000FF"/>
                </a:solidFill>
              </a:rPr>
              <a:t>(C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  <a:r>
              <a:rPr lang="en-US" b="1" dirty="0">
                <a:solidFill>
                  <a:srgbClr val="0000FF"/>
                </a:solidFill>
              </a:rPr>
              <a:t>, C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)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Now generalize to multiple hash functions</a:t>
            </a:r>
          </a:p>
          <a:p>
            <a:pPr lvl="8"/>
            <a:endParaRPr lang="en-US" dirty="0" smtClean="0"/>
          </a:p>
          <a:p>
            <a:r>
              <a:rPr lang="en-US" b="1" dirty="0" smtClean="0"/>
              <a:t>The </a:t>
            </a:r>
            <a:r>
              <a:rPr lang="en-US" b="1" i="1" dirty="0">
                <a:solidFill>
                  <a:srgbClr val="FF0066"/>
                </a:solidFill>
              </a:rPr>
              <a:t>similarity of </a:t>
            </a:r>
            <a:r>
              <a:rPr lang="en-US" b="1" i="1" dirty="0" smtClean="0">
                <a:solidFill>
                  <a:srgbClr val="FF0066"/>
                </a:solidFill>
              </a:rPr>
              <a:t>two signatures </a:t>
            </a:r>
            <a:r>
              <a:rPr lang="en-US" b="1" dirty="0" smtClean="0"/>
              <a:t>is </a:t>
            </a:r>
            <a:r>
              <a:rPr lang="en-US" b="1" dirty="0"/>
              <a:t>the </a:t>
            </a:r>
            <a:r>
              <a:rPr lang="en-US" b="1" dirty="0" smtClean="0"/>
              <a:t>fraction </a:t>
            </a:r>
            <a:r>
              <a:rPr lang="en-US" b="1" dirty="0"/>
              <a:t>of the hash functions in which they </a:t>
            </a:r>
            <a:r>
              <a:rPr lang="en-US" b="1" dirty="0" smtClean="0"/>
              <a:t>agree</a:t>
            </a:r>
          </a:p>
          <a:p>
            <a:pPr lvl="8"/>
            <a:endParaRPr lang="en-US" dirty="0" smtClean="0"/>
          </a:p>
          <a:p>
            <a:r>
              <a:rPr lang="en-US" b="1" dirty="0" smtClean="0">
                <a:solidFill>
                  <a:srgbClr val="008000"/>
                </a:solidFill>
              </a:rPr>
              <a:t>Note: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Because of the Min-Hash property, the similarity of columns is the same as the expected similarity of their signatures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0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76BF-E99C-4B98-B084-9376D208FB1D}" type="slidenum">
              <a:rPr lang="en-US"/>
              <a:pPr/>
              <a:t>33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Min-Hashing </a:t>
            </a:r>
            <a:r>
              <a:rPr lang="en-US" dirty="0"/>
              <a:t>Example</a:t>
            </a:r>
          </a:p>
        </p:txBody>
      </p:sp>
      <p:sp>
        <p:nvSpPr>
          <p:cNvPr id="126" name="Footer Placeholder 1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27" name="Text Box 142"/>
          <p:cNvSpPr txBox="1">
            <a:spLocks noChangeArrowheads="1"/>
          </p:cNvSpPr>
          <p:nvPr/>
        </p:nvSpPr>
        <p:spPr bwMode="auto">
          <a:xfrm>
            <a:off x="4800600" y="4487863"/>
            <a:ext cx="37305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Similarities:</a:t>
            </a:r>
          </a:p>
          <a:p>
            <a:r>
              <a:rPr lang="en-US" sz="2400" dirty="0"/>
              <a:t>         </a:t>
            </a:r>
            <a:r>
              <a:rPr lang="en-US" sz="2400" dirty="0" smtClean="0"/>
              <a:t>          1-3      </a:t>
            </a:r>
            <a:r>
              <a:rPr lang="en-US" sz="2400" dirty="0"/>
              <a:t>2-4    1-2   3-4</a:t>
            </a:r>
          </a:p>
          <a:p>
            <a:r>
              <a:rPr lang="en-US" sz="2400" b="1" dirty="0" smtClean="0"/>
              <a:t>Col/Col </a:t>
            </a:r>
            <a:r>
              <a:rPr lang="en-US" sz="2400" dirty="0" smtClean="0"/>
              <a:t>  0.75    </a:t>
            </a:r>
            <a:r>
              <a:rPr lang="en-US" sz="2400" dirty="0"/>
              <a:t>0.75    0       0</a:t>
            </a:r>
          </a:p>
          <a:p>
            <a:r>
              <a:rPr lang="en-US" sz="2400" b="1" dirty="0" smtClean="0"/>
              <a:t>Sig/Sig </a:t>
            </a:r>
            <a:r>
              <a:rPr lang="en-US" sz="2400" dirty="0" smtClean="0"/>
              <a:t>  0.67    </a:t>
            </a:r>
            <a:r>
              <a:rPr lang="en-US" sz="2400" dirty="0"/>
              <a:t>1.00    0       0</a:t>
            </a:r>
          </a:p>
        </p:txBody>
      </p:sp>
      <p:sp>
        <p:nvSpPr>
          <p:cNvPr id="128" name="Rectangle 143"/>
          <p:cNvSpPr>
            <a:spLocks noChangeArrowheads="1"/>
          </p:cNvSpPr>
          <p:nvPr/>
        </p:nvSpPr>
        <p:spPr bwMode="auto">
          <a:xfrm>
            <a:off x="5875867" y="4934431"/>
            <a:ext cx="2658533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Line 144"/>
          <p:cNvSpPr>
            <a:spLocks noChangeShapeType="1"/>
          </p:cNvSpPr>
          <p:nvPr/>
        </p:nvSpPr>
        <p:spPr bwMode="auto">
          <a:xfrm>
            <a:off x="5875867" y="5298497"/>
            <a:ext cx="26585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47" name="Group 246"/>
          <p:cNvGrpSpPr/>
          <p:nvPr/>
        </p:nvGrpSpPr>
        <p:grpSpPr>
          <a:xfrm>
            <a:off x="381000" y="1595437"/>
            <a:ext cx="7924800" cy="4652963"/>
            <a:chOff x="381000" y="2052637"/>
            <a:chExt cx="7924800" cy="4652963"/>
          </a:xfrm>
        </p:grpSpPr>
        <p:sp>
          <p:nvSpPr>
            <p:cNvPr id="248" name="Text Box 67"/>
            <p:cNvSpPr txBox="1">
              <a:spLocks noChangeArrowheads="1"/>
            </p:cNvSpPr>
            <p:nvPr/>
          </p:nvSpPr>
          <p:spPr bwMode="auto">
            <a:xfrm>
              <a:off x="6026150" y="2205037"/>
              <a:ext cx="21034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rgbClr val="008000"/>
                  </a:solidFill>
                </a:rPr>
                <a:t>Signature matrix </a:t>
              </a:r>
              <a:r>
                <a:rPr lang="en-US" b="1" i="1" dirty="0">
                  <a:solidFill>
                    <a:srgbClr val="008000"/>
                  </a:solidFill>
                </a:rPr>
                <a:t>M</a:t>
              </a:r>
            </a:p>
          </p:txBody>
        </p:sp>
        <p:sp>
          <p:nvSpPr>
            <p:cNvPr id="249" name="AutoShape 68"/>
            <p:cNvSpPr>
              <a:spLocks noChangeArrowheads="1"/>
            </p:cNvSpPr>
            <p:nvPr/>
          </p:nvSpPr>
          <p:spPr bwMode="auto">
            <a:xfrm>
              <a:off x="4800600" y="4338637"/>
              <a:ext cx="762000" cy="533400"/>
            </a:xfrm>
            <a:prstGeom prst="rightArrow">
              <a:avLst>
                <a:gd name="adj1" fmla="val 50000"/>
                <a:gd name="adj2" fmla="val 35714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" name="Rectangle 69"/>
            <p:cNvSpPr>
              <a:spLocks noChangeArrowheads="1"/>
            </p:cNvSpPr>
            <p:nvPr/>
          </p:nvSpPr>
          <p:spPr bwMode="auto">
            <a:xfrm>
              <a:off x="7734300" y="2738437"/>
              <a:ext cx="571500" cy="5842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251" name="Rectangle 70"/>
            <p:cNvSpPr>
              <a:spLocks noChangeArrowheads="1"/>
            </p:cNvSpPr>
            <p:nvPr/>
          </p:nvSpPr>
          <p:spPr bwMode="auto">
            <a:xfrm>
              <a:off x="7162800" y="2738437"/>
              <a:ext cx="571500" cy="5842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2</a:t>
              </a:r>
            </a:p>
          </p:txBody>
        </p:sp>
        <p:sp>
          <p:nvSpPr>
            <p:cNvPr id="252" name="Rectangle 71"/>
            <p:cNvSpPr>
              <a:spLocks noChangeArrowheads="1"/>
            </p:cNvSpPr>
            <p:nvPr/>
          </p:nvSpPr>
          <p:spPr bwMode="auto">
            <a:xfrm>
              <a:off x="6591300" y="2738437"/>
              <a:ext cx="571500" cy="5842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253" name="Rectangle 72"/>
            <p:cNvSpPr>
              <a:spLocks noChangeArrowheads="1"/>
            </p:cNvSpPr>
            <p:nvPr/>
          </p:nvSpPr>
          <p:spPr bwMode="auto">
            <a:xfrm>
              <a:off x="6019800" y="2738437"/>
              <a:ext cx="571500" cy="5842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2</a:t>
              </a:r>
            </a:p>
          </p:txBody>
        </p:sp>
        <p:sp>
          <p:nvSpPr>
            <p:cNvPr id="254" name="Line 73"/>
            <p:cNvSpPr>
              <a:spLocks noChangeShapeType="1"/>
            </p:cNvSpPr>
            <p:nvPr/>
          </p:nvSpPr>
          <p:spPr bwMode="auto">
            <a:xfrm>
              <a:off x="6019800" y="2738437"/>
              <a:ext cx="228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" name="Line 74"/>
            <p:cNvSpPr>
              <a:spLocks noChangeShapeType="1"/>
            </p:cNvSpPr>
            <p:nvPr/>
          </p:nvSpPr>
          <p:spPr bwMode="auto">
            <a:xfrm>
              <a:off x="6019800" y="3322637"/>
              <a:ext cx="228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" name="Line 75"/>
            <p:cNvSpPr>
              <a:spLocks noChangeShapeType="1"/>
            </p:cNvSpPr>
            <p:nvPr/>
          </p:nvSpPr>
          <p:spPr bwMode="auto">
            <a:xfrm>
              <a:off x="6019800" y="2738437"/>
              <a:ext cx="0" cy="5842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" name="Line 76"/>
            <p:cNvSpPr>
              <a:spLocks noChangeShapeType="1"/>
            </p:cNvSpPr>
            <p:nvPr/>
          </p:nvSpPr>
          <p:spPr bwMode="auto">
            <a:xfrm>
              <a:off x="6591300" y="27384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" name="Line 77"/>
            <p:cNvSpPr>
              <a:spLocks noChangeShapeType="1"/>
            </p:cNvSpPr>
            <p:nvPr/>
          </p:nvSpPr>
          <p:spPr bwMode="auto">
            <a:xfrm>
              <a:off x="7162800" y="27384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9" name="Line 78"/>
            <p:cNvSpPr>
              <a:spLocks noChangeShapeType="1"/>
            </p:cNvSpPr>
            <p:nvPr/>
          </p:nvSpPr>
          <p:spPr bwMode="auto">
            <a:xfrm>
              <a:off x="7734300" y="27384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0" name="Line 79"/>
            <p:cNvSpPr>
              <a:spLocks noChangeShapeType="1"/>
            </p:cNvSpPr>
            <p:nvPr/>
          </p:nvSpPr>
          <p:spPr bwMode="auto">
            <a:xfrm>
              <a:off x="8305800" y="2738437"/>
              <a:ext cx="0" cy="5842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1" name="Rectangle 81"/>
            <p:cNvSpPr>
              <a:spLocks noChangeArrowheads="1"/>
            </p:cNvSpPr>
            <p:nvPr/>
          </p:nvSpPr>
          <p:spPr bwMode="auto">
            <a:xfrm>
              <a:off x="914400" y="6094412"/>
              <a:ext cx="381000" cy="58102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5</a:t>
              </a:r>
            </a:p>
          </p:txBody>
        </p:sp>
        <p:sp>
          <p:nvSpPr>
            <p:cNvPr id="262" name="Rectangle 82"/>
            <p:cNvSpPr>
              <a:spLocks noChangeArrowheads="1"/>
            </p:cNvSpPr>
            <p:nvPr/>
          </p:nvSpPr>
          <p:spPr bwMode="auto">
            <a:xfrm>
              <a:off x="914400" y="5514975"/>
              <a:ext cx="381000" cy="57943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7</a:t>
              </a:r>
            </a:p>
          </p:txBody>
        </p:sp>
        <p:sp>
          <p:nvSpPr>
            <p:cNvPr id="263" name="Rectangle 83"/>
            <p:cNvSpPr>
              <a:spLocks noChangeArrowheads="1"/>
            </p:cNvSpPr>
            <p:nvPr/>
          </p:nvSpPr>
          <p:spPr bwMode="auto">
            <a:xfrm>
              <a:off x="914400" y="4933950"/>
              <a:ext cx="381000" cy="58102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6</a:t>
              </a:r>
            </a:p>
          </p:txBody>
        </p:sp>
        <p:sp>
          <p:nvSpPr>
            <p:cNvPr id="264" name="Rectangle 84"/>
            <p:cNvSpPr>
              <a:spLocks noChangeArrowheads="1"/>
            </p:cNvSpPr>
            <p:nvPr/>
          </p:nvSpPr>
          <p:spPr bwMode="auto">
            <a:xfrm>
              <a:off x="914400" y="4352925"/>
              <a:ext cx="381000" cy="58102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3</a:t>
              </a:r>
            </a:p>
          </p:txBody>
        </p:sp>
        <p:sp>
          <p:nvSpPr>
            <p:cNvPr id="265" name="Rectangle 85"/>
            <p:cNvSpPr>
              <a:spLocks noChangeArrowheads="1"/>
            </p:cNvSpPr>
            <p:nvPr/>
          </p:nvSpPr>
          <p:spPr bwMode="auto">
            <a:xfrm>
              <a:off x="914400" y="3771900"/>
              <a:ext cx="381000" cy="58102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1</a:t>
              </a:r>
            </a:p>
          </p:txBody>
        </p:sp>
        <p:sp>
          <p:nvSpPr>
            <p:cNvPr id="266" name="Rectangle 86"/>
            <p:cNvSpPr>
              <a:spLocks noChangeArrowheads="1"/>
            </p:cNvSpPr>
            <p:nvPr/>
          </p:nvSpPr>
          <p:spPr bwMode="auto">
            <a:xfrm>
              <a:off x="914400" y="3192462"/>
              <a:ext cx="381000" cy="57943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2</a:t>
              </a:r>
            </a:p>
          </p:txBody>
        </p:sp>
        <p:sp>
          <p:nvSpPr>
            <p:cNvPr id="267" name="Rectangle 87"/>
            <p:cNvSpPr>
              <a:spLocks noChangeArrowheads="1"/>
            </p:cNvSpPr>
            <p:nvPr/>
          </p:nvSpPr>
          <p:spPr bwMode="auto">
            <a:xfrm>
              <a:off x="914400" y="2586037"/>
              <a:ext cx="381000" cy="60642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4</a:t>
              </a:r>
            </a:p>
          </p:txBody>
        </p:sp>
        <p:sp>
          <p:nvSpPr>
            <p:cNvPr id="268" name="Line 88"/>
            <p:cNvSpPr>
              <a:spLocks noChangeShapeType="1"/>
            </p:cNvSpPr>
            <p:nvPr/>
          </p:nvSpPr>
          <p:spPr bwMode="auto">
            <a:xfrm>
              <a:off x="914400" y="2586037"/>
              <a:ext cx="381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9" name="Line 89"/>
            <p:cNvSpPr>
              <a:spLocks noChangeShapeType="1"/>
            </p:cNvSpPr>
            <p:nvPr/>
          </p:nvSpPr>
          <p:spPr bwMode="auto">
            <a:xfrm>
              <a:off x="914400" y="3192462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0" name="Line 90"/>
            <p:cNvSpPr>
              <a:spLocks noChangeShapeType="1"/>
            </p:cNvSpPr>
            <p:nvPr/>
          </p:nvSpPr>
          <p:spPr bwMode="auto">
            <a:xfrm>
              <a:off x="914400" y="3771900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1" name="Line 91"/>
            <p:cNvSpPr>
              <a:spLocks noChangeShapeType="1"/>
            </p:cNvSpPr>
            <p:nvPr/>
          </p:nvSpPr>
          <p:spPr bwMode="auto">
            <a:xfrm>
              <a:off x="914400" y="4352925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2" name="Line 92"/>
            <p:cNvSpPr>
              <a:spLocks noChangeShapeType="1"/>
            </p:cNvSpPr>
            <p:nvPr/>
          </p:nvSpPr>
          <p:spPr bwMode="auto">
            <a:xfrm>
              <a:off x="914400" y="4933950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3" name="Line 93"/>
            <p:cNvSpPr>
              <a:spLocks noChangeShapeType="1"/>
            </p:cNvSpPr>
            <p:nvPr/>
          </p:nvSpPr>
          <p:spPr bwMode="auto">
            <a:xfrm>
              <a:off x="914400" y="5514975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4" name="Line 94"/>
            <p:cNvSpPr>
              <a:spLocks noChangeShapeType="1"/>
            </p:cNvSpPr>
            <p:nvPr/>
          </p:nvSpPr>
          <p:spPr bwMode="auto">
            <a:xfrm>
              <a:off x="914400" y="6094412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5" name="Line 95"/>
            <p:cNvSpPr>
              <a:spLocks noChangeShapeType="1"/>
            </p:cNvSpPr>
            <p:nvPr/>
          </p:nvSpPr>
          <p:spPr bwMode="auto">
            <a:xfrm>
              <a:off x="914400" y="6675437"/>
              <a:ext cx="381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" name="Line 96"/>
            <p:cNvSpPr>
              <a:spLocks noChangeShapeType="1"/>
            </p:cNvSpPr>
            <p:nvPr/>
          </p:nvSpPr>
          <p:spPr bwMode="auto">
            <a:xfrm>
              <a:off x="914400" y="2586037"/>
              <a:ext cx="0" cy="40894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7" name="Line 97"/>
            <p:cNvSpPr>
              <a:spLocks noChangeShapeType="1"/>
            </p:cNvSpPr>
            <p:nvPr/>
          </p:nvSpPr>
          <p:spPr bwMode="auto">
            <a:xfrm>
              <a:off x="1295400" y="4352925"/>
              <a:ext cx="0" cy="5810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8" name="Line 98"/>
            <p:cNvSpPr>
              <a:spLocks noChangeShapeType="1"/>
            </p:cNvSpPr>
            <p:nvPr/>
          </p:nvSpPr>
          <p:spPr bwMode="auto">
            <a:xfrm>
              <a:off x="1295400" y="2586037"/>
              <a:ext cx="0" cy="17668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9" name="Line 99"/>
            <p:cNvSpPr>
              <a:spLocks noChangeShapeType="1"/>
            </p:cNvSpPr>
            <p:nvPr/>
          </p:nvSpPr>
          <p:spPr bwMode="auto">
            <a:xfrm>
              <a:off x="1295400" y="4324350"/>
              <a:ext cx="0" cy="23510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0" name="Rectangle 100"/>
            <p:cNvSpPr>
              <a:spLocks noChangeArrowheads="1"/>
            </p:cNvSpPr>
            <p:nvPr/>
          </p:nvSpPr>
          <p:spPr bwMode="auto">
            <a:xfrm>
              <a:off x="7734300" y="3348037"/>
              <a:ext cx="571500" cy="5842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281" name="Rectangle 101"/>
            <p:cNvSpPr>
              <a:spLocks noChangeArrowheads="1"/>
            </p:cNvSpPr>
            <p:nvPr/>
          </p:nvSpPr>
          <p:spPr bwMode="auto">
            <a:xfrm>
              <a:off x="7162800" y="3348037"/>
              <a:ext cx="571500" cy="5842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4</a:t>
              </a:r>
            </a:p>
          </p:txBody>
        </p:sp>
        <p:sp>
          <p:nvSpPr>
            <p:cNvPr id="282" name="Rectangle 102"/>
            <p:cNvSpPr>
              <a:spLocks noChangeArrowheads="1"/>
            </p:cNvSpPr>
            <p:nvPr/>
          </p:nvSpPr>
          <p:spPr bwMode="auto">
            <a:xfrm>
              <a:off x="6591300" y="3348037"/>
              <a:ext cx="571500" cy="5842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283" name="Rectangle 103"/>
            <p:cNvSpPr>
              <a:spLocks noChangeArrowheads="1"/>
            </p:cNvSpPr>
            <p:nvPr/>
          </p:nvSpPr>
          <p:spPr bwMode="auto">
            <a:xfrm>
              <a:off x="6019800" y="3348037"/>
              <a:ext cx="571500" cy="5842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2</a:t>
              </a:r>
            </a:p>
          </p:txBody>
        </p:sp>
        <p:sp>
          <p:nvSpPr>
            <p:cNvPr id="284" name="Line 104"/>
            <p:cNvSpPr>
              <a:spLocks noChangeShapeType="1"/>
            </p:cNvSpPr>
            <p:nvPr/>
          </p:nvSpPr>
          <p:spPr bwMode="auto">
            <a:xfrm>
              <a:off x="6019800" y="3348037"/>
              <a:ext cx="228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5" name="Line 105"/>
            <p:cNvSpPr>
              <a:spLocks noChangeShapeType="1"/>
            </p:cNvSpPr>
            <p:nvPr/>
          </p:nvSpPr>
          <p:spPr bwMode="auto">
            <a:xfrm>
              <a:off x="6019800" y="3932237"/>
              <a:ext cx="228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" name="Line 106"/>
            <p:cNvSpPr>
              <a:spLocks noChangeShapeType="1"/>
            </p:cNvSpPr>
            <p:nvPr/>
          </p:nvSpPr>
          <p:spPr bwMode="auto">
            <a:xfrm>
              <a:off x="6019800" y="3348037"/>
              <a:ext cx="0" cy="5842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" name="Line 107"/>
            <p:cNvSpPr>
              <a:spLocks noChangeShapeType="1"/>
            </p:cNvSpPr>
            <p:nvPr/>
          </p:nvSpPr>
          <p:spPr bwMode="auto">
            <a:xfrm>
              <a:off x="6591300" y="33480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" name="Line 108"/>
            <p:cNvSpPr>
              <a:spLocks noChangeShapeType="1"/>
            </p:cNvSpPr>
            <p:nvPr/>
          </p:nvSpPr>
          <p:spPr bwMode="auto">
            <a:xfrm>
              <a:off x="7162800" y="33480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9" name="Line 109"/>
            <p:cNvSpPr>
              <a:spLocks noChangeShapeType="1"/>
            </p:cNvSpPr>
            <p:nvPr/>
          </p:nvSpPr>
          <p:spPr bwMode="auto">
            <a:xfrm>
              <a:off x="7734300" y="33480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0" name="Line 110"/>
            <p:cNvSpPr>
              <a:spLocks noChangeShapeType="1"/>
            </p:cNvSpPr>
            <p:nvPr/>
          </p:nvSpPr>
          <p:spPr bwMode="auto">
            <a:xfrm>
              <a:off x="8305800" y="3348037"/>
              <a:ext cx="0" cy="5842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1" name="Rectangle 112"/>
            <p:cNvSpPr>
              <a:spLocks noChangeArrowheads="1"/>
            </p:cNvSpPr>
            <p:nvPr/>
          </p:nvSpPr>
          <p:spPr bwMode="auto">
            <a:xfrm>
              <a:off x="381000" y="6094412"/>
              <a:ext cx="381000" cy="581025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>
                  <a:latin typeface="+mj-lt"/>
                </a:rPr>
                <a:t>4</a:t>
              </a:r>
            </a:p>
          </p:txBody>
        </p:sp>
        <p:sp>
          <p:nvSpPr>
            <p:cNvPr id="292" name="Rectangle 113"/>
            <p:cNvSpPr>
              <a:spLocks noChangeArrowheads="1"/>
            </p:cNvSpPr>
            <p:nvPr/>
          </p:nvSpPr>
          <p:spPr bwMode="auto">
            <a:xfrm>
              <a:off x="381000" y="5514975"/>
              <a:ext cx="381000" cy="579438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>
                  <a:latin typeface="+mj-lt"/>
                </a:rPr>
                <a:t>5</a:t>
              </a:r>
            </a:p>
          </p:txBody>
        </p:sp>
        <p:sp>
          <p:nvSpPr>
            <p:cNvPr id="293" name="Rectangle 114"/>
            <p:cNvSpPr>
              <a:spLocks noChangeArrowheads="1"/>
            </p:cNvSpPr>
            <p:nvPr/>
          </p:nvSpPr>
          <p:spPr bwMode="auto">
            <a:xfrm>
              <a:off x="381000" y="4933950"/>
              <a:ext cx="381000" cy="581025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 smtClean="0">
                  <a:latin typeface="+mj-lt"/>
                </a:rPr>
                <a:t>1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294" name="Rectangle 115"/>
            <p:cNvSpPr>
              <a:spLocks noChangeArrowheads="1"/>
            </p:cNvSpPr>
            <p:nvPr/>
          </p:nvSpPr>
          <p:spPr bwMode="auto">
            <a:xfrm>
              <a:off x="381000" y="4352925"/>
              <a:ext cx="381000" cy="581025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>
                  <a:latin typeface="+mj-lt"/>
                </a:rPr>
                <a:t>6</a:t>
              </a:r>
            </a:p>
          </p:txBody>
        </p:sp>
        <p:sp>
          <p:nvSpPr>
            <p:cNvPr id="295" name="Rectangle 116"/>
            <p:cNvSpPr>
              <a:spLocks noChangeArrowheads="1"/>
            </p:cNvSpPr>
            <p:nvPr/>
          </p:nvSpPr>
          <p:spPr bwMode="auto">
            <a:xfrm>
              <a:off x="381000" y="3771900"/>
              <a:ext cx="381000" cy="581025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>
                  <a:latin typeface="+mj-lt"/>
                </a:rPr>
                <a:t>7</a:t>
              </a:r>
            </a:p>
          </p:txBody>
        </p:sp>
        <p:sp>
          <p:nvSpPr>
            <p:cNvPr id="296" name="Rectangle 117"/>
            <p:cNvSpPr>
              <a:spLocks noChangeArrowheads="1"/>
            </p:cNvSpPr>
            <p:nvPr/>
          </p:nvSpPr>
          <p:spPr bwMode="auto">
            <a:xfrm>
              <a:off x="381000" y="3192462"/>
              <a:ext cx="381000" cy="579438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>
                  <a:latin typeface="+mj-lt"/>
                </a:rPr>
                <a:t>3</a:t>
              </a:r>
            </a:p>
          </p:txBody>
        </p:sp>
        <p:sp>
          <p:nvSpPr>
            <p:cNvPr id="297" name="Rectangle 118"/>
            <p:cNvSpPr>
              <a:spLocks noChangeArrowheads="1"/>
            </p:cNvSpPr>
            <p:nvPr/>
          </p:nvSpPr>
          <p:spPr bwMode="auto">
            <a:xfrm>
              <a:off x="381000" y="2586037"/>
              <a:ext cx="381000" cy="606425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>
                  <a:latin typeface="+mj-lt"/>
                </a:rPr>
                <a:t>2</a:t>
              </a:r>
            </a:p>
          </p:txBody>
        </p:sp>
        <p:sp>
          <p:nvSpPr>
            <p:cNvPr id="298" name="Line 119"/>
            <p:cNvSpPr>
              <a:spLocks noChangeShapeType="1"/>
            </p:cNvSpPr>
            <p:nvPr/>
          </p:nvSpPr>
          <p:spPr bwMode="auto">
            <a:xfrm>
              <a:off x="381000" y="2586037"/>
              <a:ext cx="381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9" name="Line 120"/>
            <p:cNvSpPr>
              <a:spLocks noChangeShapeType="1"/>
            </p:cNvSpPr>
            <p:nvPr/>
          </p:nvSpPr>
          <p:spPr bwMode="auto">
            <a:xfrm>
              <a:off x="381000" y="3192462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0" name="Line 121"/>
            <p:cNvSpPr>
              <a:spLocks noChangeShapeType="1"/>
            </p:cNvSpPr>
            <p:nvPr/>
          </p:nvSpPr>
          <p:spPr bwMode="auto">
            <a:xfrm>
              <a:off x="381000" y="3771900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1" name="Line 122"/>
            <p:cNvSpPr>
              <a:spLocks noChangeShapeType="1"/>
            </p:cNvSpPr>
            <p:nvPr/>
          </p:nvSpPr>
          <p:spPr bwMode="auto">
            <a:xfrm>
              <a:off x="381000" y="4352925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2" name="Line 123"/>
            <p:cNvSpPr>
              <a:spLocks noChangeShapeType="1"/>
            </p:cNvSpPr>
            <p:nvPr/>
          </p:nvSpPr>
          <p:spPr bwMode="auto">
            <a:xfrm>
              <a:off x="381000" y="4933950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3" name="Line 124"/>
            <p:cNvSpPr>
              <a:spLocks noChangeShapeType="1"/>
            </p:cNvSpPr>
            <p:nvPr/>
          </p:nvSpPr>
          <p:spPr bwMode="auto">
            <a:xfrm>
              <a:off x="381000" y="5514975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4" name="Line 125"/>
            <p:cNvSpPr>
              <a:spLocks noChangeShapeType="1"/>
            </p:cNvSpPr>
            <p:nvPr/>
          </p:nvSpPr>
          <p:spPr bwMode="auto">
            <a:xfrm>
              <a:off x="381000" y="6094412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5" name="Line 126"/>
            <p:cNvSpPr>
              <a:spLocks noChangeShapeType="1"/>
            </p:cNvSpPr>
            <p:nvPr/>
          </p:nvSpPr>
          <p:spPr bwMode="auto">
            <a:xfrm>
              <a:off x="381000" y="6675437"/>
              <a:ext cx="381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6" name="Line 127"/>
            <p:cNvSpPr>
              <a:spLocks noChangeShapeType="1"/>
            </p:cNvSpPr>
            <p:nvPr/>
          </p:nvSpPr>
          <p:spPr bwMode="auto">
            <a:xfrm>
              <a:off x="381000" y="2586037"/>
              <a:ext cx="0" cy="40894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7" name="Line 128"/>
            <p:cNvSpPr>
              <a:spLocks noChangeShapeType="1"/>
            </p:cNvSpPr>
            <p:nvPr/>
          </p:nvSpPr>
          <p:spPr bwMode="auto">
            <a:xfrm>
              <a:off x="762000" y="4352925"/>
              <a:ext cx="0" cy="5810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8" name="Line 129"/>
            <p:cNvSpPr>
              <a:spLocks noChangeShapeType="1"/>
            </p:cNvSpPr>
            <p:nvPr/>
          </p:nvSpPr>
          <p:spPr bwMode="auto">
            <a:xfrm>
              <a:off x="762000" y="2586037"/>
              <a:ext cx="0" cy="17668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9" name="Line 130"/>
            <p:cNvSpPr>
              <a:spLocks noChangeShapeType="1"/>
            </p:cNvSpPr>
            <p:nvPr/>
          </p:nvSpPr>
          <p:spPr bwMode="auto">
            <a:xfrm>
              <a:off x="762000" y="4324350"/>
              <a:ext cx="0" cy="23510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0" name="Rectangle 131"/>
            <p:cNvSpPr>
              <a:spLocks noChangeArrowheads="1"/>
            </p:cNvSpPr>
            <p:nvPr/>
          </p:nvSpPr>
          <p:spPr bwMode="auto">
            <a:xfrm>
              <a:off x="7734300" y="3957637"/>
              <a:ext cx="571500" cy="5842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2</a:t>
              </a:r>
            </a:p>
          </p:txBody>
        </p:sp>
        <p:sp>
          <p:nvSpPr>
            <p:cNvPr id="311" name="Rectangle 132"/>
            <p:cNvSpPr>
              <a:spLocks noChangeArrowheads="1"/>
            </p:cNvSpPr>
            <p:nvPr/>
          </p:nvSpPr>
          <p:spPr bwMode="auto">
            <a:xfrm>
              <a:off x="7162800" y="3957637"/>
              <a:ext cx="571500" cy="5842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12" name="Rectangle 133"/>
            <p:cNvSpPr>
              <a:spLocks noChangeArrowheads="1"/>
            </p:cNvSpPr>
            <p:nvPr/>
          </p:nvSpPr>
          <p:spPr bwMode="auto">
            <a:xfrm>
              <a:off x="6591300" y="3957637"/>
              <a:ext cx="571500" cy="5842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2</a:t>
              </a:r>
            </a:p>
          </p:txBody>
        </p:sp>
        <p:sp>
          <p:nvSpPr>
            <p:cNvPr id="313" name="Rectangle 134"/>
            <p:cNvSpPr>
              <a:spLocks noChangeArrowheads="1"/>
            </p:cNvSpPr>
            <p:nvPr/>
          </p:nvSpPr>
          <p:spPr bwMode="auto">
            <a:xfrm>
              <a:off x="6019800" y="3957637"/>
              <a:ext cx="571500" cy="5842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1</a:t>
              </a:r>
            </a:p>
          </p:txBody>
        </p:sp>
        <p:sp>
          <p:nvSpPr>
            <p:cNvPr id="314" name="Line 135"/>
            <p:cNvSpPr>
              <a:spLocks noChangeShapeType="1"/>
            </p:cNvSpPr>
            <p:nvPr/>
          </p:nvSpPr>
          <p:spPr bwMode="auto">
            <a:xfrm>
              <a:off x="6019800" y="3957637"/>
              <a:ext cx="228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5" name="Line 136"/>
            <p:cNvSpPr>
              <a:spLocks noChangeShapeType="1"/>
            </p:cNvSpPr>
            <p:nvPr/>
          </p:nvSpPr>
          <p:spPr bwMode="auto">
            <a:xfrm>
              <a:off x="6019800" y="4541837"/>
              <a:ext cx="228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6" name="Line 137"/>
            <p:cNvSpPr>
              <a:spLocks noChangeShapeType="1"/>
            </p:cNvSpPr>
            <p:nvPr/>
          </p:nvSpPr>
          <p:spPr bwMode="auto">
            <a:xfrm>
              <a:off x="6019800" y="3957637"/>
              <a:ext cx="0" cy="5842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" name="Line 138"/>
            <p:cNvSpPr>
              <a:spLocks noChangeShapeType="1"/>
            </p:cNvSpPr>
            <p:nvPr/>
          </p:nvSpPr>
          <p:spPr bwMode="auto">
            <a:xfrm>
              <a:off x="6591300" y="39576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8" name="Line 139"/>
            <p:cNvSpPr>
              <a:spLocks noChangeShapeType="1"/>
            </p:cNvSpPr>
            <p:nvPr/>
          </p:nvSpPr>
          <p:spPr bwMode="auto">
            <a:xfrm>
              <a:off x="7162800" y="39576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9" name="Line 140"/>
            <p:cNvSpPr>
              <a:spLocks noChangeShapeType="1"/>
            </p:cNvSpPr>
            <p:nvPr/>
          </p:nvSpPr>
          <p:spPr bwMode="auto">
            <a:xfrm>
              <a:off x="7734300" y="3957637"/>
              <a:ext cx="0" cy="58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0" name="Line 141"/>
            <p:cNvSpPr>
              <a:spLocks noChangeShapeType="1"/>
            </p:cNvSpPr>
            <p:nvPr/>
          </p:nvSpPr>
          <p:spPr bwMode="auto">
            <a:xfrm>
              <a:off x="8305800" y="3957637"/>
              <a:ext cx="0" cy="5842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1" name="Rectangle 5"/>
            <p:cNvSpPr>
              <a:spLocks noChangeArrowheads="1"/>
            </p:cNvSpPr>
            <p:nvPr/>
          </p:nvSpPr>
          <p:spPr bwMode="auto">
            <a:xfrm>
              <a:off x="3943353" y="611028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22" name="Rectangle 6"/>
            <p:cNvSpPr>
              <a:spLocks noChangeArrowheads="1"/>
            </p:cNvSpPr>
            <p:nvPr/>
          </p:nvSpPr>
          <p:spPr bwMode="auto">
            <a:xfrm>
              <a:off x="3314702" y="611028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1</a:t>
              </a:r>
            </a:p>
          </p:txBody>
        </p:sp>
        <p:sp>
          <p:nvSpPr>
            <p:cNvPr id="323" name="Rectangle 7"/>
            <p:cNvSpPr>
              <a:spLocks noChangeArrowheads="1"/>
            </p:cNvSpPr>
            <p:nvPr/>
          </p:nvSpPr>
          <p:spPr bwMode="auto">
            <a:xfrm>
              <a:off x="2686051" y="611028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24" name="Rectangle 8"/>
            <p:cNvSpPr>
              <a:spLocks noChangeArrowheads="1"/>
            </p:cNvSpPr>
            <p:nvPr/>
          </p:nvSpPr>
          <p:spPr bwMode="auto">
            <a:xfrm>
              <a:off x="2057401" y="611028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25" name="Rectangle 9"/>
            <p:cNvSpPr>
              <a:spLocks noChangeArrowheads="1"/>
            </p:cNvSpPr>
            <p:nvPr/>
          </p:nvSpPr>
          <p:spPr bwMode="auto">
            <a:xfrm>
              <a:off x="3943353" y="5516562"/>
              <a:ext cx="628651" cy="59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0</a:t>
              </a:r>
            </a:p>
          </p:txBody>
        </p:sp>
        <p:sp>
          <p:nvSpPr>
            <p:cNvPr id="326" name="Rectangle 10"/>
            <p:cNvSpPr>
              <a:spLocks noChangeArrowheads="1"/>
            </p:cNvSpPr>
            <p:nvPr/>
          </p:nvSpPr>
          <p:spPr bwMode="auto">
            <a:xfrm>
              <a:off x="3314702" y="5516562"/>
              <a:ext cx="628651" cy="59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27" name="Rectangle 11"/>
            <p:cNvSpPr>
              <a:spLocks noChangeArrowheads="1"/>
            </p:cNvSpPr>
            <p:nvPr/>
          </p:nvSpPr>
          <p:spPr bwMode="auto">
            <a:xfrm>
              <a:off x="2686051" y="5516562"/>
              <a:ext cx="628651" cy="59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28" name="Rectangle 12"/>
            <p:cNvSpPr>
              <a:spLocks noChangeArrowheads="1"/>
            </p:cNvSpPr>
            <p:nvPr/>
          </p:nvSpPr>
          <p:spPr bwMode="auto">
            <a:xfrm>
              <a:off x="2057401" y="5516562"/>
              <a:ext cx="628651" cy="59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29" name="Rectangle 13"/>
            <p:cNvSpPr>
              <a:spLocks noChangeArrowheads="1"/>
            </p:cNvSpPr>
            <p:nvPr/>
          </p:nvSpPr>
          <p:spPr bwMode="auto">
            <a:xfrm>
              <a:off x="3943353" y="4921250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30" name="Rectangle 14"/>
            <p:cNvSpPr>
              <a:spLocks noChangeArrowheads="1"/>
            </p:cNvSpPr>
            <p:nvPr/>
          </p:nvSpPr>
          <p:spPr bwMode="auto">
            <a:xfrm>
              <a:off x="3314702" y="4921250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31" name="Rectangle 15"/>
            <p:cNvSpPr>
              <a:spLocks noChangeArrowheads="1"/>
            </p:cNvSpPr>
            <p:nvPr/>
          </p:nvSpPr>
          <p:spPr bwMode="auto">
            <a:xfrm>
              <a:off x="2686051" y="4921250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32" name="Rectangle 16"/>
            <p:cNvSpPr>
              <a:spLocks noChangeArrowheads="1"/>
            </p:cNvSpPr>
            <p:nvPr/>
          </p:nvSpPr>
          <p:spPr bwMode="auto">
            <a:xfrm>
              <a:off x="2057401" y="4921250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33" name="Rectangle 17"/>
            <p:cNvSpPr>
              <a:spLocks noChangeArrowheads="1"/>
            </p:cNvSpPr>
            <p:nvPr/>
          </p:nvSpPr>
          <p:spPr bwMode="auto">
            <a:xfrm>
              <a:off x="3943353" y="4324350"/>
              <a:ext cx="628651" cy="59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34" name="Rectangle 18"/>
            <p:cNvSpPr>
              <a:spLocks noChangeArrowheads="1"/>
            </p:cNvSpPr>
            <p:nvPr/>
          </p:nvSpPr>
          <p:spPr bwMode="auto">
            <a:xfrm>
              <a:off x="3314702" y="4324350"/>
              <a:ext cx="628651" cy="59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35" name="Rectangle 19"/>
            <p:cNvSpPr>
              <a:spLocks noChangeArrowheads="1"/>
            </p:cNvSpPr>
            <p:nvPr/>
          </p:nvSpPr>
          <p:spPr bwMode="auto">
            <a:xfrm>
              <a:off x="2686051" y="4324350"/>
              <a:ext cx="628651" cy="59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36" name="Rectangle 20"/>
            <p:cNvSpPr>
              <a:spLocks noChangeArrowheads="1"/>
            </p:cNvSpPr>
            <p:nvPr/>
          </p:nvSpPr>
          <p:spPr bwMode="auto">
            <a:xfrm>
              <a:off x="2057401" y="4324350"/>
              <a:ext cx="628651" cy="59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37" name="Rectangle 21"/>
            <p:cNvSpPr>
              <a:spLocks noChangeArrowheads="1"/>
            </p:cNvSpPr>
            <p:nvPr/>
          </p:nvSpPr>
          <p:spPr bwMode="auto">
            <a:xfrm>
              <a:off x="3943353" y="372903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38" name="Rectangle 22"/>
            <p:cNvSpPr>
              <a:spLocks noChangeArrowheads="1"/>
            </p:cNvSpPr>
            <p:nvPr/>
          </p:nvSpPr>
          <p:spPr bwMode="auto">
            <a:xfrm>
              <a:off x="3314702" y="372903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39" name="Rectangle 23"/>
            <p:cNvSpPr>
              <a:spLocks noChangeArrowheads="1"/>
            </p:cNvSpPr>
            <p:nvPr/>
          </p:nvSpPr>
          <p:spPr bwMode="auto">
            <a:xfrm>
              <a:off x="2686051" y="372903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40" name="Rectangle 24"/>
            <p:cNvSpPr>
              <a:spLocks noChangeArrowheads="1"/>
            </p:cNvSpPr>
            <p:nvPr/>
          </p:nvSpPr>
          <p:spPr bwMode="auto">
            <a:xfrm>
              <a:off x="2057401" y="372903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41" name="Rectangle 25"/>
            <p:cNvSpPr>
              <a:spLocks noChangeArrowheads="1"/>
            </p:cNvSpPr>
            <p:nvPr/>
          </p:nvSpPr>
          <p:spPr bwMode="auto">
            <a:xfrm>
              <a:off x="3943353" y="3181350"/>
              <a:ext cx="628651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42" name="Rectangle 26"/>
            <p:cNvSpPr>
              <a:spLocks noChangeArrowheads="1"/>
            </p:cNvSpPr>
            <p:nvPr/>
          </p:nvSpPr>
          <p:spPr bwMode="auto">
            <a:xfrm>
              <a:off x="3314702" y="3181350"/>
              <a:ext cx="628651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43" name="Rectangle 27"/>
            <p:cNvSpPr>
              <a:spLocks noChangeArrowheads="1"/>
            </p:cNvSpPr>
            <p:nvPr/>
          </p:nvSpPr>
          <p:spPr bwMode="auto">
            <a:xfrm>
              <a:off x="2686051" y="3181350"/>
              <a:ext cx="628651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0</a:t>
              </a:r>
            </a:p>
          </p:txBody>
        </p:sp>
        <p:sp>
          <p:nvSpPr>
            <p:cNvPr id="344" name="Rectangle 28"/>
            <p:cNvSpPr>
              <a:spLocks noChangeArrowheads="1"/>
            </p:cNvSpPr>
            <p:nvPr/>
          </p:nvSpPr>
          <p:spPr bwMode="auto">
            <a:xfrm>
              <a:off x="2057401" y="3181350"/>
              <a:ext cx="628651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/>
                <a:t>1</a:t>
              </a:r>
            </a:p>
          </p:txBody>
        </p:sp>
        <p:sp>
          <p:nvSpPr>
            <p:cNvPr id="345" name="Rectangle 29"/>
            <p:cNvSpPr>
              <a:spLocks noChangeArrowheads="1"/>
            </p:cNvSpPr>
            <p:nvPr/>
          </p:nvSpPr>
          <p:spPr bwMode="auto">
            <a:xfrm>
              <a:off x="3943353" y="258603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0</a:t>
              </a:r>
            </a:p>
          </p:txBody>
        </p:sp>
        <p:sp>
          <p:nvSpPr>
            <p:cNvPr id="346" name="Rectangle 30"/>
            <p:cNvSpPr>
              <a:spLocks noChangeArrowheads="1"/>
            </p:cNvSpPr>
            <p:nvPr/>
          </p:nvSpPr>
          <p:spPr bwMode="auto">
            <a:xfrm>
              <a:off x="3314702" y="258603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1</a:t>
              </a:r>
            </a:p>
          </p:txBody>
        </p:sp>
        <p:sp>
          <p:nvSpPr>
            <p:cNvPr id="347" name="Rectangle 31"/>
            <p:cNvSpPr>
              <a:spLocks noChangeArrowheads="1"/>
            </p:cNvSpPr>
            <p:nvPr/>
          </p:nvSpPr>
          <p:spPr bwMode="auto">
            <a:xfrm>
              <a:off x="2686051" y="258603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0</a:t>
              </a:r>
            </a:p>
          </p:txBody>
        </p:sp>
        <p:sp>
          <p:nvSpPr>
            <p:cNvPr id="348" name="Rectangle 32"/>
            <p:cNvSpPr>
              <a:spLocks noChangeArrowheads="1"/>
            </p:cNvSpPr>
            <p:nvPr/>
          </p:nvSpPr>
          <p:spPr bwMode="auto">
            <a:xfrm>
              <a:off x="2057401" y="2586037"/>
              <a:ext cx="628651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800" dirty="0"/>
                <a:t>1 </a:t>
              </a:r>
            </a:p>
          </p:txBody>
        </p:sp>
        <p:sp>
          <p:nvSpPr>
            <p:cNvPr id="349" name="Line 33"/>
            <p:cNvSpPr>
              <a:spLocks noChangeShapeType="1"/>
            </p:cNvSpPr>
            <p:nvPr/>
          </p:nvSpPr>
          <p:spPr bwMode="auto">
            <a:xfrm>
              <a:off x="2057401" y="2586037"/>
              <a:ext cx="251460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0" name="Line 34"/>
            <p:cNvSpPr>
              <a:spLocks noChangeShapeType="1"/>
            </p:cNvSpPr>
            <p:nvPr/>
          </p:nvSpPr>
          <p:spPr bwMode="auto">
            <a:xfrm>
              <a:off x="2057401" y="3181350"/>
              <a:ext cx="25146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1" name="Line 35"/>
            <p:cNvSpPr>
              <a:spLocks noChangeShapeType="1"/>
            </p:cNvSpPr>
            <p:nvPr/>
          </p:nvSpPr>
          <p:spPr bwMode="auto">
            <a:xfrm>
              <a:off x="2057401" y="3729037"/>
              <a:ext cx="25146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2" name="Line 36"/>
            <p:cNvSpPr>
              <a:spLocks noChangeShapeType="1"/>
            </p:cNvSpPr>
            <p:nvPr/>
          </p:nvSpPr>
          <p:spPr bwMode="auto">
            <a:xfrm>
              <a:off x="2057401" y="4324350"/>
              <a:ext cx="25146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3" name="Line 37"/>
            <p:cNvSpPr>
              <a:spLocks noChangeShapeType="1"/>
            </p:cNvSpPr>
            <p:nvPr/>
          </p:nvSpPr>
          <p:spPr bwMode="auto">
            <a:xfrm>
              <a:off x="2057401" y="4921250"/>
              <a:ext cx="25146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" name="Line 38"/>
            <p:cNvSpPr>
              <a:spLocks noChangeShapeType="1"/>
            </p:cNvSpPr>
            <p:nvPr/>
          </p:nvSpPr>
          <p:spPr bwMode="auto">
            <a:xfrm>
              <a:off x="2057401" y="5516562"/>
              <a:ext cx="25146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5" name="Line 39"/>
            <p:cNvSpPr>
              <a:spLocks noChangeShapeType="1"/>
            </p:cNvSpPr>
            <p:nvPr/>
          </p:nvSpPr>
          <p:spPr bwMode="auto">
            <a:xfrm>
              <a:off x="2057401" y="6110287"/>
              <a:ext cx="25146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" name="Line 40"/>
            <p:cNvSpPr>
              <a:spLocks noChangeShapeType="1"/>
            </p:cNvSpPr>
            <p:nvPr/>
          </p:nvSpPr>
          <p:spPr bwMode="auto">
            <a:xfrm>
              <a:off x="2057401" y="6705600"/>
              <a:ext cx="251460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7" name="Line 41"/>
            <p:cNvSpPr>
              <a:spLocks noChangeShapeType="1"/>
            </p:cNvSpPr>
            <p:nvPr/>
          </p:nvSpPr>
          <p:spPr bwMode="auto">
            <a:xfrm>
              <a:off x="2057401" y="2586037"/>
              <a:ext cx="0" cy="411956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" name="Line 42"/>
            <p:cNvSpPr>
              <a:spLocks noChangeShapeType="1"/>
            </p:cNvSpPr>
            <p:nvPr/>
          </p:nvSpPr>
          <p:spPr bwMode="auto">
            <a:xfrm>
              <a:off x="2686051" y="2586037"/>
              <a:ext cx="0" cy="4119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9" name="Line 43"/>
            <p:cNvSpPr>
              <a:spLocks noChangeShapeType="1"/>
            </p:cNvSpPr>
            <p:nvPr/>
          </p:nvSpPr>
          <p:spPr bwMode="auto">
            <a:xfrm>
              <a:off x="3314702" y="2586037"/>
              <a:ext cx="0" cy="4119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0" name="Line 44"/>
            <p:cNvSpPr>
              <a:spLocks noChangeShapeType="1"/>
            </p:cNvSpPr>
            <p:nvPr/>
          </p:nvSpPr>
          <p:spPr bwMode="auto">
            <a:xfrm>
              <a:off x="3943353" y="2586037"/>
              <a:ext cx="0" cy="4119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1" name="Line 45"/>
            <p:cNvSpPr>
              <a:spLocks noChangeShapeType="1"/>
            </p:cNvSpPr>
            <p:nvPr/>
          </p:nvSpPr>
          <p:spPr bwMode="auto">
            <a:xfrm>
              <a:off x="4572003" y="2586037"/>
              <a:ext cx="0" cy="411956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2" name="Text Box 4"/>
            <p:cNvSpPr txBox="1">
              <a:spLocks noChangeArrowheads="1"/>
            </p:cNvSpPr>
            <p:nvPr/>
          </p:nvSpPr>
          <p:spPr bwMode="auto">
            <a:xfrm>
              <a:off x="1951038" y="2052637"/>
              <a:ext cx="3870329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rgbClr val="008000"/>
                  </a:solidFill>
                </a:rPr>
                <a:t>Input </a:t>
              </a:r>
              <a:r>
                <a:rPr lang="en-US" b="1" dirty="0" smtClean="0">
                  <a:solidFill>
                    <a:srgbClr val="008000"/>
                  </a:solidFill>
                </a:rPr>
                <a:t>matrix (Shingles x Documents) 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</p:grpSp>
      <p:graphicFrame>
        <p:nvGraphicFramePr>
          <p:cNvPr id="363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036982"/>
              </p:ext>
            </p:extLst>
          </p:nvPr>
        </p:nvGraphicFramePr>
        <p:xfrm>
          <a:off x="1371600" y="2133600"/>
          <a:ext cx="381000" cy="4089401"/>
        </p:xfrm>
        <a:graphic>
          <a:graphicData uri="http://schemas.openxmlformats.org/drawingml/2006/table">
            <a:tbl>
              <a:tblPr/>
              <a:tblGrid>
                <a:gridCol w="381000"/>
              </a:tblGrid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4" name="Text Box 4"/>
          <p:cNvSpPr txBox="1">
            <a:spLocks noChangeArrowheads="1"/>
          </p:cNvSpPr>
          <p:nvPr/>
        </p:nvSpPr>
        <p:spPr bwMode="auto">
          <a:xfrm>
            <a:off x="274079" y="1600200"/>
            <a:ext cx="1617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Permutation </a:t>
            </a:r>
            <a:r>
              <a:rPr lang="en-US" b="1" dirty="0" smtClean="0">
                <a:solidFill>
                  <a:srgbClr val="008000"/>
                </a:solidFill>
                <a:sym typeface="Symbol"/>
              </a:rPr>
              <a:t>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of Signatures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dirty="0" smtClean="0"/>
                  <a:t>What is the expected value of </a:t>
                </a:r>
                <a:r>
                  <a:rPr lang="en-US" sz="2400" dirty="0" err="1" smtClean="0"/>
                  <a:t>Jaccard</a:t>
                </a:r>
                <a:r>
                  <a:rPr lang="en-US" sz="2400" dirty="0" smtClean="0"/>
                  <a:t> similarity of two signatures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sig</a:t>
                </a:r>
                <a:r>
                  <a:rPr lang="en-US" sz="2400" baseline="-25000" dirty="0" smtClean="0">
                    <a:solidFill>
                      <a:srgbClr val="0000FF"/>
                    </a:solidFill>
                  </a:rPr>
                  <a:t>1</a:t>
                </a:r>
                <a:r>
                  <a:rPr lang="en-US" sz="2400" dirty="0" smtClean="0"/>
                  <a:t> and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sig</a:t>
                </a:r>
                <a:r>
                  <a:rPr lang="en-US" sz="2400" baseline="-25000" dirty="0" smtClean="0">
                    <a:solidFill>
                      <a:srgbClr val="0000FF"/>
                    </a:solidFill>
                  </a:rPr>
                  <a:t>2</a:t>
                </a:r>
                <a:r>
                  <a:rPr lang="en-US" sz="2400" dirty="0" smtClean="0"/>
                  <a:t>? Assume there are </a:t>
                </a:r>
                <a:r>
                  <a:rPr lang="en-US" sz="2400" b="1" dirty="0" smtClean="0">
                    <a:solidFill>
                      <a:srgbClr val="0000FF"/>
                    </a:solidFill>
                  </a:rPr>
                  <a:t>s</a:t>
                </a:r>
                <a:r>
                  <a:rPr lang="en-US" sz="2400" dirty="0" smtClean="0"/>
                  <a:t> min-hash values in each signature.</a:t>
                </a:r>
              </a:p>
              <a:p>
                <a:pPr marL="0" indent="0">
                  <a:buNone/>
                </a:pPr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𝑠𝑖𝑚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𝑠𝑖𝑔</m:t>
                              </m:r>
                              <m:r>
                                <a:rPr lang="en-US" sz="2400" b="0" i="1" baseline="-2500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𝑠𝑖𝑔</m:t>
                              </m:r>
                              <m:r>
                                <a:rPr lang="en-US" sz="2400" b="0" i="1" baseline="-2500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m:rPr>
                                  <m:sty m:val="p"/>
                                </m:rPr>
                                <a:rPr lang="el-GR" sz="2400" b="0" i="1" baseline="-2500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2400" b="0" i="1" baseline="-2500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baseline="-250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2400" b="0" i="1" baseline="-2500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		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⁡[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l-GR" sz="2400" b="0" i="1" baseline="-250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nary>
                    <m:d>
                      <m:dPr>
                        <m:ctrlPr>
                          <a:rPr lang="en-US" sz="24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400" b="0" i="0" baseline="-250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l-GR" sz="2400" i="1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b="0" i="1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		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𝑠𝑖𝑚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b="0" dirty="0" smtClean="0"/>
              </a:p>
              <a:p>
                <a:endParaRPr lang="en-US" sz="2000" i="1" dirty="0" smtClean="0"/>
              </a:p>
              <a:p>
                <a:r>
                  <a:rPr lang="en-US" sz="2000" i="1" u="sng" dirty="0" smtClean="0">
                    <a:solidFill>
                      <a:srgbClr val="FF0000"/>
                    </a:solidFill>
                  </a:rPr>
                  <a:t>Law of large numbers</a:t>
                </a:r>
                <a:r>
                  <a:rPr lang="en-US" sz="2000" i="1" dirty="0" smtClean="0"/>
                  <a:t>: Average of the results obtained from a large number of trials should be close to the expected value, and will tend to become closer as more trials are performed.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 rotWithShape="0">
                <a:blip r:embed="rId2"/>
                <a:stretch>
                  <a:fillRect l="-149" t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26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Min-Hash </a:t>
            </a:r>
            <a:r>
              <a:rPr lang="en-US" dirty="0"/>
              <a:t>Signatures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9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6868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>
                    <a:solidFill>
                      <a:srgbClr val="D60093"/>
                    </a:solidFill>
                  </a:rPr>
                  <a:t>Pick </a:t>
                </a:r>
                <a:r>
                  <a:rPr lang="en-US" b="1" dirty="0" smtClean="0">
                    <a:solidFill>
                      <a:srgbClr val="D60093"/>
                    </a:solidFill>
                  </a:rPr>
                  <a:t>K=100 </a:t>
                </a:r>
                <a:r>
                  <a:rPr lang="en-US" b="1" dirty="0">
                    <a:solidFill>
                      <a:srgbClr val="D60093"/>
                    </a:solidFill>
                  </a:rPr>
                  <a:t>random permutations of the </a:t>
                </a:r>
                <a:r>
                  <a:rPr lang="en-US" b="1" dirty="0" smtClean="0">
                    <a:solidFill>
                      <a:srgbClr val="D60093"/>
                    </a:solidFill>
                  </a:rPr>
                  <a:t>rows</a:t>
                </a:r>
                <a:endParaRPr lang="en-US" b="1" dirty="0">
                  <a:solidFill>
                    <a:srgbClr val="D60093"/>
                  </a:solidFill>
                </a:endParaRPr>
              </a:p>
              <a:p>
                <a:r>
                  <a:rPr lang="en-US" dirty="0"/>
                  <a:t>Think of </a:t>
                </a:r>
                <a:r>
                  <a:rPr lang="en-US" b="1" i="1" dirty="0" smtClean="0"/>
                  <a:t>sig</a:t>
                </a:r>
                <a:r>
                  <a:rPr lang="en-US" b="1" dirty="0" smtClean="0"/>
                  <a:t>(C</a:t>
                </a:r>
                <a:r>
                  <a:rPr lang="en-US" b="1" dirty="0"/>
                  <a:t>)</a:t>
                </a:r>
                <a:r>
                  <a:rPr lang="en-US" dirty="0"/>
                  <a:t> as a column </a:t>
                </a:r>
                <a:r>
                  <a:rPr lang="en-US" dirty="0" smtClean="0"/>
                  <a:t>vector</a:t>
                </a:r>
                <a:endParaRPr lang="en-US" dirty="0"/>
              </a:p>
              <a:p>
                <a:r>
                  <a:rPr lang="en-US" b="1" dirty="0" smtClean="0"/>
                  <a:t>s</a:t>
                </a:r>
                <a:r>
                  <a:rPr lang="en-US" b="1" i="1" dirty="0" smtClean="0"/>
                  <a:t>ig</a:t>
                </a:r>
                <a:r>
                  <a:rPr lang="en-US" b="1" dirty="0" smtClean="0"/>
                  <a:t>(C</a:t>
                </a:r>
                <a:r>
                  <a:rPr lang="en-US" b="1" dirty="0"/>
                  <a:t>)[</a:t>
                </a:r>
                <a:r>
                  <a:rPr lang="en-US" b="1" dirty="0" err="1"/>
                  <a:t>i</a:t>
                </a:r>
                <a:r>
                  <a:rPr lang="en-US" b="1" dirty="0"/>
                  <a:t>] =</a:t>
                </a:r>
                <a:r>
                  <a:rPr lang="en-US" dirty="0"/>
                  <a:t> </a:t>
                </a:r>
                <a:r>
                  <a:rPr lang="en-US" dirty="0" smtClean="0"/>
                  <a:t>according </a:t>
                </a:r>
                <a:r>
                  <a:rPr lang="en-US" dirty="0"/>
                  <a:t>to the </a:t>
                </a:r>
                <a:r>
                  <a:rPr lang="en-US" i="1" dirty="0" err="1" smtClean="0"/>
                  <a:t>i-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</a:t>
                </a:r>
                <a:r>
                  <a:rPr lang="en-US" dirty="0"/>
                  <a:t>permutation, the </a:t>
                </a:r>
                <a:r>
                  <a:rPr lang="en-US" dirty="0" smtClean="0"/>
                  <a:t>index of </a:t>
                </a:r>
                <a:r>
                  <a:rPr lang="en-US" dirty="0"/>
                  <a:t>the first row </a:t>
                </a:r>
                <a:r>
                  <a:rPr lang="en-US" dirty="0" smtClean="0"/>
                  <a:t>that </a:t>
                </a:r>
                <a:r>
                  <a:rPr lang="en-US" dirty="0"/>
                  <a:t>has a 1 in column </a:t>
                </a:r>
                <a:r>
                  <a:rPr lang="en-US" i="1" dirty="0" smtClean="0"/>
                  <a:t>C</a:t>
                </a:r>
              </a:p>
              <a:p>
                <a:pPr lvl="1">
                  <a:buNone/>
                </a:pPr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		sig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(C)[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] = min (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</a:t>
                </a:r>
                <a:r>
                  <a:rPr lang="en-US" sz="3200" b="1" baseline="-25000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i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(C))</a:t>
                </a:r>
                <a:endParaRPr lang="en-US" sz="3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 dirty="0" smtClean="0">
                    <a:solidFill>
                      <a:srgbClr val="0000FF"/>
                    </a:solidFill>
                  </a:rPr>
                  <a:t>Note:</a:t>
                </a:r>
                <a:r>
                  <a:rPr lang="en-US" dirty="0" smtClean="0"/>
                  <a:t> The sketch (signature) of document </a:t>
                </a:r>
                <a:r>
                  <a:rPr lang="en-US" i="1" dirty="0" smtClean="0"/>
                  <a:t>C</a:t>
                </a:r>
                <a:r>
                  <a:rPr lang="en-US" dirty="0" smtClean="0"/>
                  <a:t> is small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~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𝟎𝟎</m:t>
                    </m:r>
                  </m:oMath>
                </a14:m>
                <a:r>
                  <a:rPr lang="en-US" b="1" dirty="0" smtClean="0">
                    <a:solidFill>
                      <a:srgbClr val="0000FF"/>
                    </a:solidFill>
                  </a:rPr>
                  <a:t> bytes!</a:t>
                </a:r>
              </a:p>
              <a:p>
                <a:pPr lvl="8"/>
                <a:endParaRPr lang="en-US" dirty="0" smtClean="0"/>
              </a:p>
              <a:p>
                <a:r>
                  <a:rPr lang="en-US" b="1" dirty="0" smtClean="0">
                    <a:solidFill>
                      <a:srgbClr val="008000"/>
                    </a:solidFill>
                  </a:rPr>
                  <a:t>We achieved our goal!</a:t>
                </a:r>
                <a:r>
                  <a:rPr lang="en-US" b="1" dirty="0" smtClean="0"/>
                  <a:t> We “compressed” </a:t>
                </a:r>
                <a:br>
                  <a:rPr lang="en-US" b="1" dirty="0" smtClean="0"/>
                </a:br>
                <a:r>
                  <a:rPr lang="en-US" b="1" dirty="0" smtClean="0"/>
                  <a:t>long bit vectors into short signatures</a:t>
                </a:r>
              </a:p>
            </p:txBody>
          </p:sp>
        </mc:Choice>
        <mc:Fallback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86800" cy="5410200"/>
              </a:xfrm>
              <a:blipFill rotWithShape="0">
                <a:blip r:embed="rId2"/>
                <a:stretch>
                  <a:fillRect t="-676" r="-1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304B-AF2A-4425-83B2-D5FFE34E7216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81" y="1295400"/>
            <a:ext cx="8546819" cy="5486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Permuting rows even once is prohibitive</a:t>
            </a:r>
          </a:p>
          <a:p>
            <a:r>
              <a:rPr lang="en-US" sz="2800" b="1" dirty="0" smtClean="0">
                <a:solidFill>
                  <a:srgbClr val="D60093"/>
                </a:solidFill>
              </a:rPr>
              <a:t>Row hashing!</a:t>
            </a:r>
          </a:p>
          <a:p>
            <a:pPr lvl="1"/>
            <a:r>
              <a:rPr lang="en-US" sz="2400" dirty="0" smtClean="0"/>
              <a:t>Pick </a:t>
            </a:r>
            <a:r>
              <a:rPr lang="en-US" sz="2400" b="1" dirty="0" smtClean="0"/>
              <a:t>K = 100</a:t>
            </a:r>
            <a:r>
              <a:rPr lang="en-US" sz="2400" dirty="0" smtClean="0"/>
              <a:t> hash functions </a:t>
            </a:r>
            <a:r>
              <a:rPr lang="en-US" sz="2400" b="1" i="1" dirty="0" err="1" smtClean="0"/>
              <a:t>k</a:t>
            </a:r>
            <a:r>
              <a:rPr lang="en-US" sz="2400" b="1" i="1" baseline="-25000" dirty="0" err="1" smtClean="0"/>
              <a:t>i</a:t>
            </a:r>
            <a:endParaRPr lang="en-US" sz="2400" i="1" dirty="0" smtClean="0">
              <a:sym typeface="Symbol"/>
            </a:endParaRPr>
          </a:p>
          <a:p>
            <a:pPr lvl="1"/>
            <a:r>
              <a:rPr lang="en-US" sz="2400" dirty="0" smtClean="0">
                <a:sym typeface="Symbol"/>
              </a:rPr>
              <a:t>Ordering under </a:t>
            </a:r>
            <a:r>
              <a:rPr lang="en-US" sz="2400" b="1" i="1" dirty="0" err="1" smtClean="0"/>
              <a:t>k</a:t>
            </a:r>
            <a:r>
              <a:rPr lang="en-US" sz="2400" b="1" i="1" baseline="-25000" dirty="0" err="1" smtClean="0"/>
              <a:t>i</a:t>
            </a:r>
            <a:r>
              <a:rPr lang="en-US" sz="2400" dirty="0" smtClean="0">
                <a:sym typeface="Symbol"/>
              </a:rPr>
              <a:t> gives a random row 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dirty="0" smtClean="0">
                <a:sym typeface="Symbol"/>
              </a:rPr>
              <a:t>almost) </a:t>
            </a:r>
            <a:r>
              <a:rPr lang="en-US" sz="2400" dirty="0" smtClean="0">
                <a:sym typeface="Symbol"/>
              </a:rPr>
              <a:t>permutation!</a:t>
            </a:r>
            <a:endParaRPr lang="en-US" sz="2400" dirty="0">
              <a:sym typeface="Symbol"/>
            </a:endParaRPr>
          </a:p>
          <a:p>
            <a:pPr marL="164592" indent="0">
              <a:buNone/>
            </a:pPr>
            <a:endParaRPr lang="en-US" dirty="0" smtClean="0">
              <a:sym typeface="Symbo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61888" y="4414785"/>
            <a:ext cx="29338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How to pick a random</a:t>
            </a:r>
            <a:b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hash </a:t>
            </a:r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function </a:t>
            </a:r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h(x)?</a:t>
            </a:r>
          </a:p>
          <a:p>
            <a:r>
              <a:rPr lang="en-US" sz="16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Universal </a:t>
            </a:r>
            <a:r>
              <a:rPr lang="en-US" sz="16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hashing:</a:t>
            </a:r>
          </a:p>
          <a:p>
            <a:r>
              <a:rPr lang="en-US" sz="1600" i="1" dirty="0" err="1">
                <a:latin typeface="Arial" pitchFamily="34" charset="0"/>
                <a:cs typeface="Arial" pitchFamily="34" charset="0"/>
              </a:rPr>
              <a:t>h</a:t>
            </a:r>
            <a:r>
              <a:rPr lang="en-US" sz="1600" i="1" baseline="-25000" dirty="0" err="1" smtClean="0">
                <a:latin typeface="Arial" pitchFamily="34" charset="0"/>
                <a:cs typeface="Arial" pitchFamily="34" charset="0"/>
              </a:rPr>
              <a:t>a,b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(x)=((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a·x+b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) mod p)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mod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N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where:</a:t>
            </a:r>
          </a:p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a,b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… random integers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… prime number (p &gt; N)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200" y="3283737"/>
            <a:ext cx="5715000" cy="3276600"/>
            <a:chOff x="440332" y="1754660"/>
            <a:chExt cx="5655668" cy="332909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231031" y="2182579"/>
              <a:ext cx="8796" cy="2898968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144455" y="2182579"/>
              <a:ext cx="10377" cy="2898968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57200" y="2514600"/>
              <a:ext cx="5638800" cy="3056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232535" y="2095380"/>
              <a:ext cx="4651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000" b="1" baseline="-250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00980" y="2114490"/>
              <a:ext cx="4651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000" b="1" baseline="-25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14551" y="2120145"/>
              <a:ext cx="4651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000" b="1" baseline="-250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62410" y="2125800"/>
              <a:ext cx="4651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000" b="1" baseline="-25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7952" y="2093385"/>
              <a:ext cx="726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Row</a:t>
              </a:r>
              <a:endPara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7564" y="257434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2467" y="3111231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8656" y="359899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5438" y="411630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 flipV="1">
              <a:off x="457201" y="3023074"/>
              <a:ext cx="5631721" cy="8740"/>
            </a:xfrm>
            <a:prstGeom prst="line">
              <a:avLst/>
            </a:prstGeom>
            <a:ln w="63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40332" y="3520106"/>
              <a:ext cx="5655668" cy="13526"/>
            </a:xfrm>
            <a:prstGeom prst="line">
              <a:avLst/>
            </a:prstGeom>
            <a:ln w="63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440332" y="4031862"/>
              <a:ext cx="5648590" cy="32339"/>
            </a:xfrm>
            <a:prstGeom prst="line">
              <a:avLst/>
            </a:prstGeom>
            <a:ln w="63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440332" y="4536987"/>
              <a:ext cx="5648590" cy="10037"/>
            </a:xfrm>
            <a:prstGeom prst="line">
              <a:avLst/>
            </a:prstGeom>
            <a:ln w="63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65438" y="460558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 flipV="1">
              <a:off x="447952" y="5056512"/>
              <a:ext cx="5648048" cy="25035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300767" y="256212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89920" y="309354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94183" y="3596781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89920" y="409956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95544" y="460714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26989" y="2573821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16142" y="310524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20405" y="360848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16142" y="4111266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21766" y="4618841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86417" y="2573821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75570" y="310524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79833" y="360848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75570" y="4111266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81194" y="4618841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653457" y="256212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42610" y="309354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646873" y="3596781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42610" y="409956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648234" y="460714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20798" y="2080178"/>
              <a:ext cx="12426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(r+1) % 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124199" y="1756468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Hash </a:t>
              </a:r>
              <a:r>
                <a:rPr lang="en-US" u="sng" dirty="0" err="1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func</a:t>
              </a:r>
              <a:r>
                <a:rPr lang="en-US" u="sng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92366" y="2062073"/>
              <a:ext cx="1385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(3r+1) % 5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572000" y="1754660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Hash </a:t>
              </a:r>
              <a:r>
                <a:rPr lang="en-US" u="sng" dirty="0" err="1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func</a:t>
              </a:r>
              <a:r>
                <a:rPr lang="en-US" u="sng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2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440332" y="2123992"/>
              <a:ext cx="7620" cy="2945037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669930" y="2147026"/>
              <a:ext cx="10377" cy="2898968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2120587" y="2170061"/>
              <a:ext cx="10377" cy="2898968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2555408" y="2182579"/>
              <a:ext cx="10377" cy="2898968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3036206" y="2170061"/>
              <a:ext cx="10377" cy="2898968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3133650" y="2184790"/>
              <a:ext cx="10377" cy="2898968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522717" y="2155155"/>
              <a:ext cx="10377" cy="2898968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6078545" y="2183730"/>
              <a:ext cx="10377" cy="2898968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3598191" y="259006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587508" y="306061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595514" y="359500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594383" y="410763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592796" y="460558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090493" y="258902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079810" y="305957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87816" y="359395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086685" y="410659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085098" y="460453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09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86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sym typeface="Symbol"/>
              </a:rPr>
              <a:t>One-pass 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implementation</a:t>
            </a:r>
          </a:p>
          <a:p>
            <a:pPr lvl="1"/>
            <a:r>
              <a:rPr lang="en-US" dirty="0" smtClean="0">
                <a:sym typeface="Symbol"/>
              </a:rPr>
              <a:t>For each column </a:t>
            </a:r>
            <a:r>
              <a:rPr lang="en-US" b="1" i="1" dirty="0" smtClean="0">
                <a:sym typeface="Symbol"/>
              </a:rPr>
              <a:t>C</a:t>
            </a:r>
            <a:r>
              <a:rPr lang="en-US" dirty="0" smtClean="0">
                <a:sym typeface="Symbol"/>
              </a:rPr>
              <a:t> and hash-</a:t>
            </a:r>
            <a:r>
              <a:rPr lang="en-US" dirty="0" err="1" smtClean="0">
                <a:sym typeface="Symbol"/>
              </a:rPr>
              <a:t>func</a:t>
            </a:r>
            <a:r>
              <a:rPr lang="en-US" dirty="0" smtClean="0">
                <a:sym typeface="Symbol"/>
              </a:rPr>
              <a:t>. </a:t>
            </a:r>
            <a:r>
              <a:rPr lang="en-US" b="1" i="1" dirty="0" err="1" smtClean="0">
                <a:sym typeface="Symbol"/>
              </a:rPr>
              <a:t>k</a:t>
            </a:r>
            <a:r>
              <a:rPr lang="en-US" b="1" i="1" baseline="-25000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keep a “slot” for the min-hash value</a:t>
            </a:r>
          </a:p>
          <a:p>
            <a:pPr lvl="1"/>
            <a:r>
              <a:rPr lang="en-US" dirty="0" smtClean="0">
                <a:sym typeface="Symbol"/>
              </a:rPr>
              <a:t>Initialize all </a:t>
            </a:r>
            <a:r>
              <a:rPr lang="en-US" b="1" i="1" dirty="0" smtClean="0">
                <a:sym typeface="Symbol"/>
              </a:rPr>
              <a:t>sig(C)[</a:t>
            </a:r>
            <a:r>
              <a:rPr lang="en-US" b="1" i="1" dirty="0" err="1" smtClean="0">
                <a:sym typeface="Symbol"/>
              </a:rPr>
              <a:t>i</a:t>
            </a:r>
            <a:r>
              <a:rPr lang="en-US" b="1" i="1" dirty="0" smtClean="0">
                <a:sym typeface="Symbol"/>
              </a:rPr>
              <a:t>] = </a:t>
            </a:r>
            <a:r>
              <a:rPr lang="en-US" b="1" dirty="0" smtClean="0">
                <a:sym typeface="Symbol"/>
              </a:rPr>
              <a:t></a:t>
            </a:r>
          </a:p>
          <a:p>
            <a:pPr lvl="1"/>
            <a:r>
              <a:rPr lang="en-US" b="1" dirty="0" smtClean="0">
                <a:sym typeface="Symbol"/>
              </a:rPr>
              <a:t>Scan rows looking for 1s</a:t>
            </a:r>
          </a:p>
          <a:p>
            <a:pPr lvl="2"/>
            <a:r>
              <a:rPr lang="en-US" dirty="0" smtClean="0">
                <a:sym typeface="Symbol"/>
              </a:rPr>
              <a:t>Suppose row </a:t>
            </a:r>
            <a:r>
              <a:rPr lang="en-US" b="1" i="1" dirty="0">
                <a:sym typeface="Symbol"/>
              </a:rPr>
              <a:t>j</a:t>
            </a:r>
            <a:r>
              <a:rPr lang="en-US" dirty="0" smtClean="0">
                <a:sym typeface="Symbol"/>
              </a:rPr>
              <a:t> has 1 in column </a:t>
            </a:r>
            <a:r>
              <a:rPr lang="en-US" b="1" i="1" dirty="0" smtClean="0">
                <a:sym typeface="Symbol"/>
              </a:rPr>
              <a:t>C</a:t>
            </a:r>
            <a:endParaRPr lang="en-US" b="1" i="1" baseline="-25000" dirty="0" smtClean="0">
              <a:sym typeface="Symbol"/>
            </a:endParaRPr>
          </a:p>
          <a:p>
            <a:pPr lvl="2"/>
            <a:r>
              <a:rPr lang="en-US" dirty="0" smtClean="0">
                <a:sym typeface="Symbol"/>
              </a:rPr>
              <a:t>Then for each </a:t>
            </a:r>
            <a:r>
              <a:rPr lang="en-US" b="1" i="1" dirty="0" err="1" smtClean="0">
                <a:sym typeface="Symbol"/>
              </a:rPr>
              <a:t>k</a:t>
            </a:r>
            <a:r>
              <a:rPr lang="en-US" b="1" i="1" baseline="-25000" dirty="0" err="1" smtClean="0">
                <a:sym typeface="Symbol"/>
              </a:rPr>
              <a:t>i</a:t>
            </a:r>
            <a:r>
              <a:rPr lang="en-US" b="1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:</a:t>
            </a:r>
          </a:p>
          <a:p>
            <a:pPr lvl="3"/>
            <a:r>
              <a:rPr lang="en-US" dirty="0" smtClean="0">
                <a:sym typeface="Symbol"/>
              </a:rPr>
              <a:t>If </a:t>
            </a:r>
            <a:r>
              <a:rPr lang="en-US" b="1" i="1" dirty="0" err="1" smtClean="0">
                <a:sym typeface="Symbol"/>
              </a:rPr>
              <a:t>k</a:t>
            </a:r>
            <a:r>
              <a:rPr lang="en-US" b="1" i="1" baseline="-25000" dirty="0" err="1" smtClean="0">
                <a:sym typeface="Symbol"/>
              </a:rPr>
              <a:t>i</a:t>
            </a:r>
            <a:r>
              <a:rPr lang="en-US" b="1" i="1" dirty="0" smtClean="0">
                <a:sym typeface="Symbol"/>
              </a:rPr>
              <a:t>(j) &lt; sig(C)[</a:t>
            </a:r>
            <a:r>
              <a:rPr lang="en-US" b="1" i="1" dirty="0" err="1" smtClean="0">
                <a:sym typeface="Symbol"/>
              </a:rPr>
              <a:t>i</a:t>
            </a:r>
            <a:r>
              <a:rPr lang="en-US" b="1" i="1" dirty="0" smtClean="0">
                <a:sym typeface="Symbol"/>
              </a:rPr>
              <a:t>]</a:t>
            </a:r>
            <a:r>
              <a:rPr lang="en-US" dirty="0" smtClean="0">
                <a:sym typeface="Symbol"/>
              </a:rPr>
              <a:t>, then </a:t>
            </a:r>
            <a:r>
              <a:rPr lang="en-US" b="1" i="1" dirty="0" smtClean="0">
                <a:sym typeface="Symbol"/>
              </a:rPr>
              <a:t>sig(C)[</a:t>
            </a:r>
            <a:r>
              <a:rPr lang="en-US" b="1" i="1" dirty="0" err="1" smtClean="0">
                <a:sym typeface="Symbol"/>
              </a:rPr>
              <a:t>i</a:t>
            </a:r>
            <a:r>
              <a:rPr lang="en-US" b="1" i="1" dirty="0" smtClean="0">
                <a:sym typeface="Symbol"/>
              </a:rPr>
              <a:t>]  </a:t>
            </a:r>
            <a:r>
              <a:rPr lang="en-US" b="1" i="1" dirty="0" err="1" smtClean="0">
                <a:sym typeface="Symbol"/>
              </a:rPr>
              <a:t>k</a:t>
            </a:r>
            <a:r>
              <a:rPr lang="en-US" b="1" i="1" baseline="-25000" dirty="0" err="1" smtClean="0">
                <a:sym typeface="Symbol"/>
              </a:rPr>
              <a:t>i</a:t>
            </a:r>
            <a:r>
              <a:rPr lang="en-US" b="1" i="1" dirty="0" smtClean="0">
                <a:sym typeface="Symbol"/>
              </a:rPr>
              <a:t>(j)</a:t>
            </a:r>
            <a:endParaRPr lang="en-US" b="1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Computing Min-Hash Signatures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31031" y="2182579"/>
            <a:ext cx="8796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144455" y="2182579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57200" y="2514600"/>
            <a:ext cx="5638800" cy="3056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32535" y="2095380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0980" y="2114490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4551" y="2120145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62410" y="2125800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7952" y="2093385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7564" y="25743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467" y="311123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8656" y="359899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5438" y="41163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457201" y="3023074"/>
            <a:ext cx="5631721" cy="8740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40332" y="3520106"/>
            <a:ext cx="5655668" cy="13526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440332" y="4031862"/>
            <a:ext cx="5648590" cy="32339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440332" y="4536987"/>
            <a:ext cx="5648590" cy="10037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5438" y="46055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447952" y="5056512"/>
            <a:ext cx="5648048" cy="2503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300767" y="25621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89920" y="309354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94183" y="359678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89920" y="40995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95544" y="46071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26989" y="257382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716142" y="31052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20405" y="36084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16142" y="41112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21766" y="461884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86417" y="257382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75570" y="31052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179833" y="36084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75570" y="41112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181194" y="461884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653457" y="25621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42610" y="309354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646873" y="359678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642610" y="40995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648234" y="46071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220798" y="2080178"/>
            <a:ext cx="124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(r+1) % 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124199" y="175646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 </a:t>
            </a:r>
            <a:r>
              <a:rPr lang="en-US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</a:t>
            </a:r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92366" y="2062073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(3r+1) % 5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572000" y="175466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 </a:t>
            </a:r>
            <a:r>
              <a:rPr lang="en-US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</a:t>
            </a:r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440332" y="2123992"/>
            <a:ext cx="7620" cy="294503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1669930" y="2147026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2120587" y="2170061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2555408" y="2182579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3036206" y="2170061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3133650" y="2184790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4522717" y="2155155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6078545" y="2183730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7018810" y="4286556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487255" y="4305666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900826" y="4311321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348685" y="4316976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087042" y="4753296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∞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076195" y="5181600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∞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13264" y="4764997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∞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502417" y="5193301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∞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972692" y="4764997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∞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961845" y="5193301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∞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439732" y="4753296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∞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428885" y="5181600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∞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010400" y="4267200"/>
            <a:ext cx="1803477" cy="13716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/>
          <p:cNvCxnSpPr/>
          <p:nvPr/>
        </p:nvCxnSpPr>
        <p:spPr>
          <a:xfrm>
            <a:off x="7018810" y="4764997"/>
            <a:ext cx="179506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7023785" y="5165107"/>
            <a:ext cx="179506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498105" y="4267200"/>
            <a:ext cx="0" cy="13716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7921039" y="4267200"/>
            <a:ext cx="0" cy="13716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8371396" y="4267200"/>
            <a:ext cx="0" cy="13716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3598191" y="259006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587508" y="306061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595514" y="359500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94383" y="410763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592796" y="46055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090493" y="258902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079810" y="30595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5087816" y="359395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5086685" y="41065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085098" y="460453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164343" y="3843135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Signatures</a:t>
            </a:r>
          </a:p>
        </p:txBody>
      </p:sp>
    </p:spTree>
    <p:extLst>
      <p:ext uri="{BB962C8B-B14F-4D97-AF65-F5344CB8AC3E}">
        <p14:creationId xmlns:p14="http://schemas.microsoft.com/office/powerpoint/2010/main" val="28246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Computing Min-Hash Signatures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31031" y="2182579"/>
            <a:ext cx="8796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144455" y="2182579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57200" y="2514600"/>
            <a:ext cx="5638800" cy="3056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32535" y="2095380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0980" y="2114490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4551" y="2120145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62410" y="2125800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7952" y="2093385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7564" y="25743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467" y="311123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8656" y="359899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5438" y="41163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457201" y="3023074"/>
            <a:ext cx="5631721" cy="8740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40332" y="3520106"/>
            <a:ext cx="5655668" cy="13526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440332" y="4031862"/>
            <a:ext cx="5648590" cy="32339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440332" y="4536987"/>
            <a:ext cx="5648590" cy="10037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5438" y="46055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447952" y="5056512"/>
            <a:ext cx="5648048" cy="2503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300767" y="25621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89920" y="309354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94183" y="359678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89920" y="40995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95544" y="46071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26989" y="257382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716142" y="31052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20405" y="36084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16142" y="41112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21766" y="461884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86417" y="257382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75570" y="31052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179833" y="36084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75570" y="41112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181194" y="461884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653457" y="25621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42610" y="309354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646873" y="359678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642610" y="40995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648234" y="46071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220798" y="2080178"/>
            <a:ext cx="124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(r+1) % 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124199" y="175646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 </a:t>
            </a:r>
            <a:r>
              <a:rPr lang="en-US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</a:t>
            </a:r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92366" y="2062073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(3r+1) % 5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572000" y="175466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 </a:t>
            </a:r>
            <a:r>
              <a:rPr lang="en-US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</a:t>
            </a:r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440332" y="2123992"/>
            <a:ext cx="7620" cy="294503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1669930" y="2147026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2120587" y="2170061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2555408" y="2182579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3036206" y="2170061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3133650" y="2184790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4522717" y="2155155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6078545" y="2183730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7018810" y="4286556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487255" y="4305666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900826" y="4311321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348685" y="4316976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087042" y="4753296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∞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076195" y="5181600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∞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13264" y="4764997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∞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502417" y="5193301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∞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972692" y="4764997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∞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961845" y="5193301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∞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439732" y="4753296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∞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428885" y="5181600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∞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010400" y="4267200"/>
            <a:ext cx="1803477" cy="13716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/>
          <p:cNvCxnSpPr/>
          <p:nvPr/>
        </p:nvCxnSpPr>
        <p:spPr>
          <a:xfrm>
            <a:off x="7018810" y="4764997"/>
            <a:ext cx="179506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7023785" y="5165107"/>
            <a:ext cx="179506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498105" y="4267200"/>
            <a:ext cx="0" cy="13716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7921039" y="4267200"/>
            <a:ext cx="0" cy="13716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8371396" y="4267200"/>
            <a:ext cx="0" cy="13716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3598191" y="259006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587508" y="306061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595514" y="359500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94383" y="410763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592796" y="46055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090493" y="258902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079810" y="30595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5087816" y="359395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5086685" y="41065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085098" y="460453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1" y="2589024"/>
            <a:ext cx="5621344" cy="373206"/>
          </a:xfrm>
          <a:prstGeom prst="rect">
            <a:avLst/>
          </a:prstGeom>
          <a:solidFill>
            <a:srgbClr val="FF0000">
              <a:alpha val="3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09761" y="4781490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109761" y="5207594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438375" y="4782273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438375" y="5212627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164343" y="3843135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Signatures</a:t>
            </a:r>
          </a:p>
        </p:txBody>
      </p:sp>
    </p:spTree>
    <p:extLst>
      <p:ext uri="{BB962C8B-B14F-4D97-AF65-F5344CB8AC3E}">
        <p14:creationId xmlns:p14="http://schemas.microsoft.com/office/powerpoint/2010/main" val="341790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4" grpId="0" animBg="1"/>
      <p:bldP spid="85" grpId="0" animBg="1"/>
      <p:bldP spid="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0002_scenery_00022_192691632_7262b1a623_69_86901650@N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29137"/>
            <a:ext cx="1204913" cy="1604963"/>
          </a:xfrm>
          <a:prstGeom prst="rect">
            <a:avLst/>
          </a:prstGeom>
          <a:noFill/>
        </p:spPr>
      </p:pic>
      <p:pic>
        <p:nvPicPr>
          <p:cNvPr id="153603" name="Picture 3" descr="0003_unlabelled_jlandscape-0007_image_0070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752600"/>
            <a:ext cx="1141413" cy="1524000"/>
          </a:xfrm>
          <a:prstGeom prst="rect">
            <a:avLst/>
          </a:prstGeom>
          <a:noFill/>
        </p:spPr>
      </p:pic>
      <p:pic>
        <p:nvPicPr>
          <p:cNvPr id="153604" name="Picture 4" descr="0004_scenery_00034_306202524_c6a3a17925_105_54201875@N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5062537"/>
            <a:ext cx="1581150" cy="1185863"/>
          </a:xfrm>
          <a:prstGeom prst="rect">
            <a:avLst/>
          </a:prstGeom>
          <a:noFill/>
        </p:spPr>
      </p:pic>
      <p:pic>
        <p:nvPicPr>
          <p:cNvPr id="153605" name="Picture 5" descr="0005_unlabelled_landscape-0051_image_0513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1277938"/>
            <a:ext cx="1447800" cy="1084262"/>
          </a:xfrm>
          <a:prstGeom prst="rect">
            <a:avLst/>
          </a:prstGeom>
          <a:noFill/>
        </p:spPr>
      </p:pic>
      <p:pic>
        <p:nvPicPr>
          <p:cNvPr id="153606" name="Picture 6" descr="0006_vacation_00015_34293411_a0921e9bb9_23_36083508@N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4238" y="3133725"/>
            <a:ext cx="1604962" cy="1209675"/>
          </a:xfrm>
          <a:prstGeom prst="rect">
            <a:avLst/>
          </a:prstGeom>
          <a:noFill/>
        </p:spPr>
      </p:pic>
      <p:pic>
        <p:nvPicPr>
          <p:cNvPr id="153607" name="Picture 7" descr="0007_river_00094_101141378_afffb5b74b_28_99737037@N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4910137"/>
            <a:ext cx="1604963" cy="1203325"/>
          </a:xfrm>
          <a:prstGeom prst="rect">
            <a:avLst/>
          </a:prstGeom>
          <a:noFill/>
        </p:spPr>
      </p:pic>
      <p:pic>
        <p:nvPicPr>
          <p:cNvPr id="153608" name="Picture 8" descr="0008_vacation_00075_73543768_2b41c11284_34_45447737@N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3316287"/>
            <a:ext cx="1371600" cy="1027113"/>
          </a:xfrm>
          <a:prstGeom prst="rect">
            <a:avLst/>
          </a:prstGeom>
          <a:noFill/>
        </p:spPr>
      </p:pic>
      <p:pic>
        <p:nvPicPr>
          <p:cNvPr id="153609" name="Picture 9" descr="0009_vacation2_00011_93849155_618bf94392_15_81504796@N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0" y="1828800"/>
            <a:ext cx="1604963" cy="1198563"/>
          </a:xfrm>
          <a:prstGeom prst="rect">
            <a:avLst/>
          </a:prstGeom>
          <a:noFill/>
        </p:spPr>
      </p:pic>
      <p:pic>
        <p:nvPicPr>
          <p:cNvPr id="153610" name="Picture 10" descr="0010_scenic_00019_374590006_2c5ef01699_143_86537549@N0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0400" y="4491038"/>
            <a:ext cx="1204912" cy="1604962"/>
          </a:xfrm>
          <a:prstGeom prst="rect">
            <a:avLst/>
          </a:prstGeom>
          <a:noFill/>
        </p:spPr>
      </p:pic>
      <p:pic>
        <p:nvPicPr>
          <p:cNvPr id="153611" name="Picture 11" descr="0001_water_00065_77917326_c4a2ec3423_38_57366077@N0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67238" y="1311275"/>
            <a:ext cx="1604962" cy="1203325"/>
          </a:xfrm>
          <a:prstGeom prst="rect">
            <a:avLst/>
          </a:prstGeom>
          <a:noFill/>
        </p:spPr>
      </p:pic>
      <p:sp>
        <p:nvSpPr>
          <p:cNvPr id="153613" name="Text Box 13"/>
          <p:cNvSpPr txBox="1">
            <a:spLocks noChangeArrowheads="1"/>
          </p:cNvSpPr>
          <p:nvPr/>
        </p:nvSpPr>
        <p:spPr bwMode="auto">
          <a:xfrm>
            <a:off x="914400" y="6243935"/>
            <a:ext cx="7543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10 nearest neighbors from </a:t>
            </a:r>
            <a:r>
              <a:rPr lang="en-US" sz="2400" b="1" dirty="0" smtClean="0"/>
              <a:t>a collection </a:t>
            </a:r>
            <a:r>
              <a:rPr lang="en-US" sz="2400" b="1" dirty="0"/>
              <a:t>of 20,000 images</a:t>
            </a:r>
          </a:p>
        </p:txBody>
      </p:sp>
      <p:pic>
        <p:nvPicPr>
          <p:cNvPr id="15" name="Picture 2" descr="teaser_inpu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24263" y="2997200"/>
            <a:ext cx="1895475" cy="1422400"/>
          </a:xfrm>
          <a:prstGeom prst="rect">
            <a:avLst/>
          </a:prstGeom>
          <a:noFill/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Scene Completion Problem 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741017" y="0"/>
            <a:ext cx="34029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[Hays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err="1">
                <a:solidFill>
                  <a:schemeClr val="bg1"/>
                </a:solidFill>
              </a:rPr>
              <a:t>Efros</a:t>
            </a:r>
            <a:r>
              <a:rPr lang="en-US" dirty="0">
                <a:solidFill>
                  <a:schemeClr val="bg1"/>
                </a:solidFill>
              </a:rPr>
              <a:t>, SIGGRAPH </a:t>
            </a:r>
            <a:r>
              <a:rPr lang="en-US" dirty="0" smtClean="0">
                <a:solidFill>
                  <a:schemeClr val="bg1"/>
                </a:solidFill>
              </a:rPr>
              <a:t>2007]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09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Computing Min-Hash Signatures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31031" y="2182579"/>
            <a:ext cx="8796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144455" y="2182579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57200" y="2514600"/>
            <a:ext cx="5638800" cy="3056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32535" y="2095380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0980" y="2114490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4551" y="2120145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62410" y="2125800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7952" y="2093385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7564" y="25743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467" y="311123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8656" y="359899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5438" y="41163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457201" y="3023074"/>
            <a:ext cx="5631721" cy="8740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40332" y="3520106"/>
            <a:ext cx="5655668" cy="13526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440332" y="4031862"/>
            <a:ext cx="5648590" cy="32339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440332" y="4536987"/>
            <a:ext cx="5648590" cy="10037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5438" y="46055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447952" y="5056512"/>
            <a:ext cx="5648048" cy="2503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300767" y="25621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89920" y="309354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94183" y="359678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89920" y="40995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95544" y="46071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26989" y="257382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716142" y="31052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20405" y="36084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16142" y="41112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21766" y="461884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86417" y="257382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75570" y="31052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179833" y="36084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75570" y="41112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181194" y="461884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653457" y="25621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42610" y="309354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646873" y="359678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642610" y="40995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648234" y="46071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220798" y="2080178"/>
            <a:ext cx="124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(r+1) % 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124199" y="175646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 </a:t>
            </a:r>
            <a:r>
              <a:rPr lang="en-US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</a:t>
            </a:r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92366" y="2062073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(3r+1) % 5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572000" y="175466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 </a:t>
            </a:r>
            <a:r>
              <a:rPr lang="en-US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</a:t>
            </a:r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440332" y="2123992"/>
            <a:ext cx="7620" cy="294503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1669930" y="2147026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2120587" y="2170061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2555408" y="2182579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3036206" y="2170061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3133650" y="2184790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4522717" y="2155155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6078545" y="2183730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7018810" y="4286556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487255" y="4305666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900826" y="4311321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348685" y="4316976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087042" y="475329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076195" y="5181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513264" y="4764997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∞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502417" y="5193301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∞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972692" y="4764997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∞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961845" y="5193301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∞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439732" y="475329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8428885" y="5181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7010400" y="4267200"/>
            <a:ext cx="1803477" cy="13716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/>
          <p:cNvCxnSpPr/>
          <p:nvPr/>
        </p:nvCxnSpPr>
        <p:spPr>
          <a:xfrm>
            <a:off x="7018810" y="4764997"/>
            <a:ext cx="179506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7023785" y="5165107"/>
            <a:ext cx="179506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498105" y="4267200"/>
            <a:ext cx="0" cy="13716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7921039" y="4267200"/>
            <a:ext cx="0" cy="13716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8371396" y="4267200"/>
            <a:ext cx="0" cy="13716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3598191" y="259006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587508" y="306061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595514" y="359500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94383" y="410763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592796" y="46055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090493" y="258902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079810" y="30595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5087816" y="359395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5086685" y="41065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085098" y="460453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440332" y="3091053"/>
            <a:ext cx="5621344" cy="373206"/>
          </a:xfrm>
          <a:prstGeom prst="rect">
            <a:avLst/>
          </a:prstGeom>
          <a:solidFill>
            <a:srgbClr val="FF0000">
              <a:alpha val="3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7999943" y="4787335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990155" y="5192518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164343" y="3843135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Signatures</a:t>
            </a:r>
          </a:p>
        </p:txBody>
      </p:sp>
    </p:spTree>
    <p:extLst>
      <p:ext uri="{BB962C8B-B14F-4D97-AF65-F5344CB8AC3E}">
        <p14:creationId xmlns:p14="http://schemas.microsoft.com/office/powerpoint/2010/main" val="279968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9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Computing Min-Hash Signatures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31031" y="2182579"/>
            <a:ext cx="8796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144455" y="2182579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57200" y="2514600"/>
            <a:ext cx="5638800" cy="3056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32535" y="2095380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0980" y="2114490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4551" y="2120145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62410" y="2125800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7952" y="2093385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7564" y="25743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467" y="311123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8656" y="359899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5438" y="41163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457201" y="3023074"/>
            <a:ext cx="5631721" cy="8740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40332" y="3520106"/>
            <a:ext cx="5655668" cy="13526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440332" y="4031862"/>
            <a:ext cx="5648590" cy="32339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440332" y="4536987"/>
            <a:ext cx="5648590" cy="10037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5438" y="46055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447952" y="5056512"/>
            <a:ext cx="5648048" cy="2503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300767" y="25621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89920" y="309354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94183" y="359678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89920" y="40995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95544" y="46071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26989" y="257382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716142" y="31052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20405" y="36084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16142" y="41112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21766" y="461884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86417" y="257382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75570" y="31052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179833" y="36084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75570" y="41112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181194" y="461884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653457" y="25621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42610" y="309354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646873" y="359678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642610" y="40995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648234" y="46071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220798" y="2080178"/>
            <a:ext cx="124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(r+1) % 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124199" y="175646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 </a:t>
            </a:r>
            <a:r>
              <a:rPr lang="en-US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</a:t>
            </a:r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92366" y="2062073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(3r+1) % 5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572000" y="175466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 </a:t>
            </a:r>
            <a:r>
              <a:rPr lang="en-US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</a:t>
            </a:r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440332" y="2123992"/>
            <a:ext cx="7620" cy="294503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1669930" y="2147026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2120587" y="2170061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2555408" y="2182579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3036206" y="2170061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3133650" y="2184790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4522717" y="2155155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6078545" y="2183730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7018810" y="4286556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487255" y="4305666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900826" y="4311321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348685" y="4316976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087042" y="475329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076195" y="5181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513264" y="4764997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∞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502417" y="5193301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∞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972692" y="476499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961845" y="519330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8439732" y="475329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8428885" y="5181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7010400" y="4267200"/>
            <a:ext cx="1803477" cy="13716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/>
          <p:cNvCxnSpPr/>
          <p:nvPr/>
        </p:nvCxnSpPr>
        <p:spPr>
          <a:xfrm>
            <a:off x="7018810" y="4764997"/>
            <a:ext cx="179506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7023785" y="5165107"/>
            <a:ext cx="179506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498105" y="4267200"/>
            <a:ext cx="0" cy="13716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7921039" y="4267200"/>
            <a:ext cx="0" cy="13716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8371396" y="4267200"/>
            <a:ext cx="0" cy="13716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3598191" y="259006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587508" y="306061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595514" y="359500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94383" y="410763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592796" y="46055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090493" y="258902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079810" y="30595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5087816" y="359395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5086685" y="41065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085098" y="460453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461304" y="3587822"/>
            <a:ext cx="5621344" cy="373206"/>
          </a:xfrm>
          <a:prstGeom prst="rect">
            <a:avLst/>
          </a:prstGeom>
          <a:solidFill>
            <a:srgbClr val="FF0000">
              <a:alpha val="3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7559869" y="4776666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556178" y="5196989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164343" y="3843135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Signatures</a:t>
            </a:r>
          </a:p>
        </p:txBody>
      </p:sp>
    </p:spTree>
    <p:extLst>
      <p:ext uri="{BB962C8B-B14F-4D97-AF65-F5344CB8AC3E}">
        <p14:creationId xmlns:p14="http://schemas.microsoft.com/office/powerpoint/2010/main" val="142197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9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Computing Min-Hash Signatures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31031" y="2182579"/>
            <a:ext cx="8796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144455" y="2182579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57200" y="2514600"/>
            <a:ext cx="5638800" cy="3056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32535" y="2095380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0980" y="2114490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4551" y="2120145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62410" y="2125800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7952" y="2093385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7564" y="25743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467" y="311123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8656" y="359899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5438" y="41163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457201" y="3023074"/>
            <a:ext cx="5631721" cy="8740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40332" y="3520106"/>
            <a:ext cx="5655668" cy="13526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440332" y="4031862"/>
            <a:ext cx="5648590" cy="32339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440332" y="4536987"/>
            <a:ext cx="5648590" cy="10037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5438" y="46055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447952" y="5056512"/>
            <a:ext cx="5648048" cy="2503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300767" y="25621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89920" y="309354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94183" y="359678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89920" y="40995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95544" y="46071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26989" y="257382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716142" y="31052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20405" y="36084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16142" y="41112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21766" y="461884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86417" y="257382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75570" y="31052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179833" y="36084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75570" y="41112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181194" y="461884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653457" y="25621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42610" y="309354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646873" y="359678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642610" y="40995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648234" y="46071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220798" y="2080178"/>
            <a:ext cx="124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(r+1) % 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124199" y="175646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 </a:t>
            </a:r>
            <a:r>
              <a:rPr lang="en-US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</a:t>
            </a:r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92366" y="2062073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(3r+1) % 5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572000" y="175466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 </a:t>
            </a:r>
            <a:r>
              <a:rPr lang="en-US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</a:t>
            </a:r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440332" y="2123992"/>
            <a:ext cx="7620" cy="294503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1669930" y="2147026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2120587" y="2170061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2555408" y="2182579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3036206" y="2170061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3133650" y="2184790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4522717" y="2155155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6078545" y="2183730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7018810" y="4286556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487255" y="4305666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900826" y="4311321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348685" y="4316976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087042" y="475329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076195" y="5181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513264" y="476499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502417" y="519330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972692" y="476499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961845" y="519330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8439732" y="475329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8428885" y="5181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7010400" y="4267200"/>
            <a:ext cx="1803477" cy="13716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/>
          <p:cNvCxnSpPr/>
          <p:nvPr/>
        </p:nvCxnSpPr>
        <p:spPr>
          <a:xfrm>
            <a:off x="7018810" y="4764997"/>
            <a:ext cx="179506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7023785" y="5165107"/>
            <a:ext cx="179506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498105" y="4267200"/>
            <a:ext cx="0" cy="13716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7921039" y="4267200"/>
            <a:ext cx="0" cy="13716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8371396" y="4267200"/>
            <a:ext cx="0" cy="13716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3598191" y="259006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587508" y="306061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595514" y="359500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94383" y="410763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592796" y="46055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090493" y="258902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079810" y="30595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5087816" y="359395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5086685" y="41065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085098" y="460453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450123" y="4100748"/>
            <a:ext cx="5621344" cy="373206"/>
          </a:xfrm>
          <a:prstGeom prst="rect">
            <a:avLst/>
          </a:prstGeom>
          <a:solidFill>
            <a:srgbClr val="FF0000">
              <a:alpha val="3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7098202" y="5208690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994315" y="5208690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445801" y="5208690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164343" y="3843135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Signatures</a:t>
            </a:r>
          </a:p>
        </p:txBody>
      </p:sp>
    </p:spTree>
    <p:extLst>
      <p:ext uri="{BB962C8B-B14F-4D97-AF65-F5344CB8AC3E}">
        <p14:creationId xmlns:p14="http://schemas.microsoft.com/office/powerpoint/2010/main" val="113396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93" grpId="0" animBg="1"/>
      <p:bldP spid="9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Computing Min-Hash Signatures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31031" y="2182579"/>
            <a:ext cx="8796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144455" y="2182579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57200" y="2514600"/>
            <a:ext cx="5638800" cy="3056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32535" y="2095380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0980" y="2114490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4551" y="2120145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62410" y="2125800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7952" y="2093385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7564" y="25743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467" y="311123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8656" y="359899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5438" y="41163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457201" y="3023074"/>
            <a:ext cx="5631721" cy="8740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40332" y="3520106"/>
            <a:ext cx="5655668" cy="13526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440332" y="4031862"/>
            <a:ext cx="5648590" cy="32339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440332" y="4536987"/>
            <a:ext cx="5648590" cy="10037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5438" y="46055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447952" y="5056512"/>
            <a:ext cx="5648048" cy="2503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300767" y="25621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89920" y="309354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94183" y="359678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89920" y="40995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95544" y="46071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26989" y="257382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716142" y="31052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20405" y="36084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16142" y="41112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21766" y="461884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86417" y="257382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75570" y="31052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179833" y="36084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75570" y="41112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181194" y="461884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653457" y="25621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42610" y="309354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646873" y="359678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642610" y="40995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648234" y="46071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220798" y="2080178"/>
            <a:ext cx="124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(r+1) % 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124199" y="175646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 </a:t>
            </a:r>
            <a:r>
              <a:rPr lang="en-US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</a:t>
            </a:r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92366" y="2062073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(3r+1) % 5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572000" y="175466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 </a:t>
            </a:r>
            <a:r>
              <a:rPr lang="en-US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</a:t>
            </a:r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440332" y="2123992"/>
            <a:ext cx="7620" cy="294503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1669930" y="2147026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2120587" y="2170061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2555408" y="2182579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3036206" y="2170061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3133650" y="2184790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4522717" y="2155155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6078545" y="2183730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7018810" y="4286556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487255" y="4305666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900826" y="4311321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348685" y="4316976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087042" y="475329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076195" y="5181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513264" y="476499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502417" y="519330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972692" y="476499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961845" y="519330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8439732" y="475329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8428885" y="5181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7010400" y="4267200"/>
            <a:ext cx="1803477" cy="13716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/>
          <p:cNvCxnSpPr/>
          <p:nvPr/>
        </p:nvCxnSpPr>
        <p:spPr>
          <a:xfrm>
            <a:off x="7018810" y="4764997"/>
            <a:ext cx="179506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7023785" y="5165107"/>
            <a:ext cx="179506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498105" y="4267200"/>
            <a:ext cx="0" cy="13716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7921039" y="4267200"/>
            <a:ext cx="0" cy="13716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8371396" y="4267200"/>
            <a:ext cx="0" cy="13716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3598191" y="259006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587508" y="306061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595514" y="359500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94383" y="410763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592796" y="46055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090493" y="258902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079810" y="30595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5087816" y="359395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5086685" y="41065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085098" y="460453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450123" y="4591164"/>
            <a:ext cx="5621344" cy="373206"/>
          </a:xfrm>
          <a:prstGeom prst="rect">
            <a:avLst/>
          </a:prstGeom>
          <a:solidFill>
            <a:srgbClr val="FF0000">
              <a:alpha val="3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989608" y="4787887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164343" y="3843135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Signatures</a:t>
            </a:r>
          </a:p>
        </p:txBody>
      </p:sp>
    </p:spTree>
    <p:extLst>
      <p:ext uri="{BB962C8B-B14F-4D97-AF65-F5344CB8AC3E}">
        <p14:creationId xmlns:p14="http://schemas.microsoft.com/office/powerpoint/2010/main" val="350282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Computing Min-Hash Signatures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31031" y="2182579"/>
            <a:ext cx="8796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144455" y="2182579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57200" y="2514600"/>
            <a:ext cx="5638800" cy="3056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32535" y="2095380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0980" y="2114490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4551" y="2120145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62410" y="2125800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7952" y="2093385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7564" y="25743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467" y="311123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8656" y="359899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5438" y="41163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457201" y="3023074"/>
            <a:ext cx="5631721" cy="8740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40332" y="3520106"/>
            <a:ext cx="5655668" cy="13526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440332" y="4031862"/>
            <a:ext cx="5648590" cy="32339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440332" y="4536987"/>
            <a:ext cx="5648590" cy="10037"/>
          </a:xfrm>
          <a:prstGeom prst="line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5438" y="46055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447952" y="5056512"/>
            <a:ext cx="5648048" cy="2503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300767" y="25621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89920" y="309354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94183" y="359678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89920" y="40995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95544" y="46071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26989" y="257382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716142" y="31052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20405" y="36084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16142" y="41112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21766" y="461884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86417" y="257382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75570" y="31052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179833" y="36084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75570" y="41112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181194" y="461884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653457" y="25621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42610" y="309354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646873" y="359678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642610" y="40995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648234" y="46071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220798" y="2080178"/>
            <a:ext cx="124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(r+1) % 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124199" y="175646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 </a:t>
            </a:r>
            <a:r>
              <a:rPr lang="en-US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</a:t>
            </a:r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92366" y="2062073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(3r+1) % 5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572000" y="175466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 </a:t>
            </a:r>
            <a:r>
              <a:rPr lang="en-US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</a:t>
            </a:r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440332" y="2123992"/>
            <a:ext cx="7620" cy="294503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1669930" y="2147026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2120587" y="2170061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2555408" y="2182579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3036206" y="2170061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3133650" y="2184790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4522717" y="2155155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6078545" y="2183730"/>
            <a:ext cx="10377" cy="289896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7018810" y="4286556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487255" y="4305666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900826" y="4311321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348685" y="4316976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087042" y="475329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076195" y="5181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513264" y="476499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502417" y="519330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972692" y="476499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961845" y="519330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8439732" y="475329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8428885" y="5181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7010400" y="4267200"/>
            <a:ext cx="1803477" cy="13716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/>
          <p:cNvCxnSpPr/>
          <p:nvPr/>
        </p:nvCxnSpPr>
        <p:spPr>
          <a:xfrm>
            <a:off x="7018810" y="4764997"/>
            <a:ext cx="179506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7023785" y="5165107"/>
            <a:ext cx="179506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498105" y="4267200"/>
            <a:ext cx="0" cy="13716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7921039" y="4267200"/>
            <a:ext cx="0" cy="13716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8371396" y="4267200"/>
            <a:ext cx="0" cy="13716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3598191" y="259006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587508" y="306061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595514" y="359500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94383" y="410763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592796" y="46055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090493" y="258902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079810" y="30595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5087816" y="359395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5086685" y="41065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085098" y="460453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3886200"/>
            <a:ext cx="1996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Final signatures</a:t>
            </a:r>
          </a:p>
        </p:txBody>
      </p:sp>
    </p:spTree>
    <p:extLst>
      <p:ext uri="{BB962C8B-B14F-4D97-AF65-F5344CB8AC3E}">
        <p14:creationId xmlns:p14="http://schemas.microsoft.com/office/powerpoint/2010/main" val="24169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8248"/>
            <a:ext cx="8077200" cy="167335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Locality Sensitive Hashing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8077200" cy="1499616"/>
          </a:xfrm>
        </p:spPr>
        <p:txBody>
          <a:bodyPr>
            <a:noAutofit/>
          </a:bodyPr>
          <a:lstStyle/>
          <a:p>
            <a:pPr marL="2401824" lvl="8" indent="-609600">
              <a:buFont typeface="Monotype Sorts" pitchFamily="2" charset="2"/>
              <a:buAutoNum type="arabicPeriod"/>
            </a:pPr>
            <a:endParaRPr lang="en-US" sz="2800" dirty="0"/>
          </a:p>
          <a:p>
            <a:r>
              <a:rPr lang="en-US" sz="3200" b="1" dirty="0"/>
              <a:t>Step 3: </a:t>
            </a:r>
            <a:r>
              <a:rPr lang="en-US" sz="3200" b="1" i="1" dirty="0" smtClean="0">
                <a:solidFill>
                  <a:srgbClr val="FF0066"/>
                </a:solidFill>
              </a:rPr>
              <a:t>Locality-Sensitive Hashing</a:t>
            </a:r>
            <a:r>
              <a:rPr lang="en-US" sz="3200" b="1" i="1" dirty="0">
                <a:solidFill>
                  <a:srgbClr val="FF0066"/>
                </a:solidFill>
              </a:rPr>
              <a:t>:</a:t>
            </a:r>
            <a:r>
              <a:rPr lang="en-US" sz="3200" dirty="0"/>
              <a:t> </a:t>
            </a:r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en-US" sz="3200" dirty="0" smtClean="0"/>
              <a:t>Focus </a:t>
            </a:r>
            <a:r>
              <a:rPr lang="en-US" sz="3200" dirty="0"/>
              <a:t>on </a:t>
            </a:r>
            <a:r>
              <a:rPr lang="en-US" sz="3200" dirty="0" smtClean="0"/>
              <a:t>pairs </a:t>
            </a:r>
            <a:r>
              <a:rPr lang="en-US" sz="3200" dirty="0"/>
              <a:t>of signatures likely to be from </a:t>
            </a:r>
            <a:r>
              <a:rPr lang="en-US" sz="3200" dirty="0" smtClean="0"/>
              <a:t>similar documents</a:t>
            </a:r>
            <a:endParaRPr lang="en-US" sz="3200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-5394873">
            <a:off x="1257300" y="842962"/>
            <a:ext cx="1371600" cy="990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1800"/>
              <a:t>Shingling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2400" y="1033462"/>
            <a:ext cx="77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Docu-</a:t>
            </a:r>
          </a:p>
          <a:p>
            <a:r>
              <a:rPr lang="en-US" sz="1800"/>
              <a:t>ment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990600" y="1338262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362200" y="1338262"/>
            <a:ext cx="1354138" cy="2578100"/>
            <a:chOff x="1488" y="1920"/>
            <a:chExt cx="853" cy="1624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536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488" y="2448"/>
              <a:ext cx="853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The set</a:t>
              </a:r>
            </a:p>
            <a:p>
              <a:r>
                <a:rPr lang="en-US" sz="1800"/>
                <a:t>of strings</a:t>
              </a:r>
            </a:p>
            <a:p>
              <a:r>
                <a:rPr lang="en-US" sz="1800"/>
                <a:t>of length </a:t>
              </a:r>
              <a:r>
                <a:rPr lang="en-US" sz="1800" i="1"/>
                <a:t>k</a:t>
              </a:r>
            </a:p>
            <a:p>
              <a:r>
                <a:rPr lang="en-US" sz="1800"/>
                <a:t>that appear</a:t>
              </a:r>
            </a:p>
            <a:p>
              <a:r>
                <a:rPr lang="en-US" sz="1800"/>
                <a:t>in the doc-</a:t>
              </a:r>
            </a:p>
            <a:p>
              <a:r>
                <a:rPr lang="en-US" sz="1800"/>
                <a:t>ument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1872" y="19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581399" y="652462"/>
            <a:ext cx="2305050" cy="3556001"/>
            <a:chOff x="2256" y="1488"/>
            <a:chExt cx="1452" cy="2240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 rot="-5394873">
              <a:off x="2136" y="1608"/>
              <a:ext cx="864" cy="6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r>
                <a:rPr lang="en-US" sz="1800" dirty="0" smtClean="0"/>
                <a:t>Min-Hash-</a:t>
              </a:r>
              <a:endParaRPr lang="en-US" sz="1800" dirty="0"/>
            </a:p>
            <a:p>
              <a:pPr algn="ctr"/>
              <a:r>
                <a:rPr lang="en-US" sz="1800" dirty="0" err="1"/>
                <a:t>ing</a:t>
              </a:r>
              <a:endParaRPr lang="en-US" sz="1800" dirty="0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880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784" y="2448"/>
              <a:ext cx="924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i="1" dirty="0" smtClean="0">
                  <a:solidFill>
                    <a:srgbClr val="FF0066"/>
                  </a:solidFill>
                </a:rPr>
                <a:t>Signatures:</a:t>
              </a:r>
              <a:endParaRPr lang="en-US" sz="1800" b="1" dirty="0"/>
            </a:p>
            <a:p>
              <a:r>
                <a:rPr lang="en-US" sz="1800" dirty="0"/>
                <a:t>short integer</a:t>
              </a:r>
            </a:p>
            <a:p>
              <a:r>
                <a:rPr lang="en-US" sz="1800" dirty="0"/>
                <a:t>vectors that</a:t>
              </a:r>
            </a:p>
            <a:p>
              <a:r>
                <a:rPr lang="en-US" sz="1800" dirty="0"/>
                <a:t>represent the</a:t>
              </a:r>
            </a:p>
            <a:p>
              <a:r>
                <a:rPr lang="en-US" sz="1800" dirty="0"/>
                <a:t>sets, and</a:t>
              </a:r>
            </a:p>
            <a:p>
              <a:r>
                <a:rPr lang="en-US" sz="1800" dirty="0"/>
                <a:t>reflect their</a:t>
              </a:r>
            </a:p>
            <a:p>
              <a:r>
                <a:rPr lang="en-US" sz="1800" dirty="0"/>
                <a:t>similarity</a:t>
              </a: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3216" y="19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5714999" y="455613"/>
            <a:ext cx="3321050" cy="2032001"/>
            <a:chOff x="3600" y="1364"/>
            <a:chExt cx="2092" cy="1280"/>
          </a:xfrm>
        </p:grpSpPr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3600" y="1536"/>
              <a:ext cx="816" cy="76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/>
                <a:t>Locality-</a:t>
              </a:r>
            </a:p>
            <a:p>
              <a:pPr algn="ctr"/>
              <a:r>
                <a:rPr lang="en-US" sz="1800" dirty="0" smtClean="0"/>
                <a:t>Sensitive</a:t>
              </a:r>
              <a:endParaRPr lang="en-US" sz="1800" dirty="0"/>
            </a:p>
            <a:p>
              <a:pPr algn="ctr"/>
              <a:r>
                <a:rPr lang="en-US" sz="1800" dirty="0"/>
                <a:t>Hashing</a:t>
              </a: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4416" y="19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4790" y="1364"/>
              <a:ext cx="902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i="1" dirty="0">
                  <a:solidFill>
                    <a:srgbClr val="FF0066"/>
                  </a:solidFill>
                </a:rPr>
                <a:t>Candidate</a:t>
              </a:r>
            </a:p>
            <a:p>
              <a:r>
                <a:rPr lang="en-US" sz="1800" b="1" i="1" dirty="0" smtClean="0">
                  <a:solidFill>
                    <a:srgbClr val="FF0066"/>
                  </a:solidFill>
                </a:rPr>
                <a:t>pairs:</a:t>
              </a:r>
              <a:endParaRPr lang="en-US" sz="1800" b="1" dirty="0"/>
            </a:p>
            <a:p>
              <a:r>
                <a:rPr lang="en-US" sz="1800" dirty="0"/>
                <a:t>those pairs</a:t>
              </a:r>
            </a:p>
            <a:p>
              <a:r>
                <a:rPr lang="en-US" sz="1800" dirty="0"/>
                <a:t>of signatures</a:t>
              </a:r>
            </a:p>
            <a:p>
              <a:r>
                <a:rPr lang="en-US" sz="1800" dirty="0"/>
                <a:t>that we need</a:t>
              </a:r>
            </a:p>
            <a:p>
              <a:r>
                <a:rPr lang="en-US" sz="1800" dirty="0"/>
                <a:t>to test for</a:t>
              </a:r>
            </a:p>
            <a:p>
              <a:r>
                <a:rPr lang="en-US" sz="1800" dirty="0" smtClean="0"/>
                <a:t>similarity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53412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LSH: First Cut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5181601"/>
          </a:xfrm>
        </p:spPr>
        <p:txBody>
          <a:bodyPr>
            <a:normAutofit/>
          </a:bodyPr>
          <a:lstStyle/>
          <a:p>
            <a:r>
              <a:rPr lang="en-US" b="1" dirty="0"/>
              <a:t>Goal: </a:t>
            </a:r>
            <a:r>
              <a:rPr lang="en-US" dirty="0" smtClean="0">
                <a:solidFill>
                  <a:srgbClr val="0000FF"/>
                </a:solidFill>
              </a:rPr>
              <a:t>Find documents with </a:t>
            </a:r>
            <a:r>
              <a:rPr lang="en-US" dirty="0" err="1" smtClean="0">
                <a:solidFill>
                  <a:srgbClr val="0000FF"/>
                </a:solidFill>
              </a:rPr>
              <a:t>Jaccard</a:t>
            </a:r>
            <a:r>
              <a:rPr lang="en-US" dirty="0" smtClean="0">
                <a:solidFill>
                  <a:srgbClr val="0000FF"/>
                </a:solidFill>
              </a:rPr>
              <a:t> similarity at least </a:t>
            </a:r>
            <a:r>
              <a:rPr lang="en-US" b="1" i="1" dirty="0" smtClean="0">
                <a:solidFill>
                  <a:srgbClr val="0000FF"/>
                </a:solidFill>
              </a:rPr>
              <a:t>s</a:t>
            </a:r>
            <a:r>
              <a:rPr lang="en-US" i="1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(for some similarity threshold, e.g.,</a:t>
            </a:r>
            <a:r>
              <a:rPr lang="en-US" i="1" dirty="0" smtClean="0"/>
              <a:t> </a:t>
            </a:r>
            <a:r>
              <a:rPr lang="en-US" b="1" i="1" dirty="0" smtClean="0"/>
              <a:t>s</a:t>
            </a:r>
            <a:r>
              <a:rPr lang="en-US" dirty="0" smtClean="0"/>
              <a:t>=0.8)</a:t>
            </a:r>
            <a:endParaRPr lang="en-US" i="1" dirty="0" smtClean="0">
              <a:solidFill>
                <a:schemeClr val="accent2"/>
              </a:solidFill>
            </a:endParaRPr>
          </a:p>
          <a:p>
            <a:pPr lvl="8"/>
            <a:endParaRPr lang="en-US" b="1" dirty="0" smtClean="0"/>
          </a:p>
          <a:p>
            <a:r>
              <a:rPr lang="en-US" b="1" dirty="0" smtClean="0"/>
              <a:t>LSH – </a:t>
            </a:r>
            <a:r>
              <a:rPr lang="en-US" b="1" dirty="0" smtClean="0">
                <a:solidFill>
                  <a:srgbClr val="0000FF"/>
                </a:solidFill>
              </a:rPr>
              <a:t>General idea:</a:t>
            </a:r>
            <a:r>
              <a:rPr lang="en-US" dirty="0" smtClean="0"/>
              <a:t> Use a function </a:t>
            </a:r>
            <a:r>
              <a:rPr lang="en-US" b="1" i="1" dirty="0" smtClean="0"/>
              <a:t>f(</a:t>
            </a:r>
            <a:r>
              <a:rPr lang="en-US" b="1" i="1" dirty="0" err="1" smtClean="0"/>
              <a:t>x,y</a:t>
            </a:r>
            <a:r>
              <a:rPr lang="en-US" b="1" i="1" dirty="0" smtClean="0"/>
              <a:t>)</a:t>
            </a:r>
            <a:r>
              <a:rPr lang="en-US" dirty="0" smtClean="0"/>
              <a:t> that tells whether </a:t>
            </a:r>
            <a:r>
              <a:rPr lang="en-US" b="1" i="1" dirty="0" smtClean="0"/>
              <a:t>x</a:t>
            </a:r>
            <a:r>
              <a:rPr lang="en-US" dirty="0" smtClean="0"/>
              <a:t> and </a:t>
            </a:r>
            <a:r>
              <a:rPr lang="en-US" b="1" i="1" dirty="0" smtClean="0"/>
              <a:t>y</a:t>
            </a:r>
            <a:r>
              <a:rPr lang="en-US" dirty="0" smtClean="0"/>
              <a:t> is a </a:t>
            </a:r>
            <a:r>
              <a:rPr lang="en-US" b="1" i="1" dirty="0" smtClean="0">
                <a:solidFill>
                  <a:srgbClr val="FF0066"/>
                </a:solidFill>
              </a:rPr>
              <a:t>candidate pair</a:t>
            </a:r>
            <a:r>
              <a:rPr lang="en-US" i="1" dirty="0" smtClean="0">
                <a:solidFill>
                  <a:srgbClr val="FF0066"/>
                </a:solidFill>
              </a:rPr>
              <a:t>:</a:t>
            </a:r>
            <a:r>
              <a:rPr lang="en-US" dirty="0" smtClean="0"/>
              <a:t> a pair of elements whose similarity must be evaluated</a:t>
            </a:r>
          </a:p>
          <a:p>
            <a:pPr lvl="8"/>
            <a:endParaRPr lang="en-US" b="1" dirty="0" smtClean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rgbClr val="008000"/>
                </a:solidFill>
              </a:rPr>
              <a:t>For Min-Hash matrices: </a:t>
            </a:r>
          </a:p>
          <a:p>
            <a:pPr lvl="1"/>
            <a:r>
              <a:rPr lang="en-US" dirty="0" smtClean="0"/>
              <a:t>Hash columns of </a:t>
            </a:r>
            <a:r>
              <a:rPr lang="en-US" dirty="0">
                <a:solidFill>
                  <a:srgbClr val="FF0066"/>
                </a:solidFill>
              </a:rPr>
              <a:t>signature matrix </a:t>
            </a:r>
            <a:r>
              <a:rPr lang="en-US" b="1" i="1" dirty="0">
                <a:solidFill>
                  <a:srgbClr val="FF0066"/>
                </a:solidFill>
              </a:rPr>
              <a:t>M</a:t>
            </a:r>
            <a:r>
              <a:rPr lang="en-US" dirty="0" smtClean="0"/>
              <a:t> to many buckets</a:t>
            </a:r>
          </a:p>
          <a:p>
            <a:pPr lvl="1"/>
            <a:r>
              <a:rPr lang="en-US" dirty="0" smtClean="0"/>
              <a:t>Each pair of documents that hashes into the </a:t>
            </a:r>
            <a:br>
              <a:rPr lang="en-US" dirty="0" smtClean="0"/>
            </a:br>
            <a:r>
              <a:rPr lang="en-US" dirty="0" smtClean="0"/>
              <a:t>same bucket is a </a:t>
            </a:r>
            <a:r>
              <a:rPr lang="en-US" b="1" dirty="0" smtClean="0">
                <a:solidFill>
                  <a:srgbClr val="FF0066"/>
                </a:solidFill>
              </a:rPr>
              <a:t>candidate pair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781800" y="0"/>
            <a:ext cx="2362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3" name="Group 69"/>
          <p:cNvGrpSpPr/>
          <p:nvPr/>
        </p:nvGrpSpPr>
        <p:grpSpPr>
          <a:xfrm>
            <a:off x="6822260" y="40046"/>
            <a:ext cx="2309567" cy="1375386"/>
            <a:chOff x="5996233" y="3958614"/>
            <a:chExt cx="2309567" cy="1375386"/>
          </a:xfrm>
        </p:grpSpPr>
        <p:sp>
          <p:nvSpPr>
            <p:cNvPr id="44" name="Rectangle 69"/>
            <p:cNvSpPr>
              <a:spLocks noChangeArrowheads="1"/>
            </p:cNvSpPr>
            <p:nvPr/>
          </p:nvSpPr>
          <p:spPr bwMode="auto">
            <a:xfrm>
              <a:off x="7734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5" name="Rectangle 70"/>
            <p:cNvSpPr>
              <a:spLocks noChangeArrowheads="1"/>
            </p:cNvSpPr>
            <p:nvPr/>
          </p:nvSpPr>
          <p:spPr bwMode="auto">
            <a:xfrm>
              <a:off x="7162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6" name="Rectangle 71"/>
            <p:cNvSpPr>
              <a:spLocks noChangeArrowheads="1"/>
            </p:cNvSpPr>
            <p:nvPr/>
          </p:nvSpPr>
          <p:spPr bwMode="auto">
            <a:xfrm>
              <a:off x="6591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7" name="Rectangle 72"/>
            <p:cNvSpPr>
              <a:spLocks noChangeArrowheads="1"/>
            </p:cNvSpPr>
            <p:nvPr/>
          </p:nvSpPr>
          <p:spPr bwMode="auto">
            <a:xfrm>
              <a:off x="6019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8" name="Line 73"/>
            <p:cNvSpPr>
              <a:spLocks noChangeShapeType="1"/>
            </p:cNvSpPr>
            <p:nvPr/>
          </p:nvSpPr>
          <p:spPr bwMode="auto">
            <a:xfrm>
              <a:off x="6019800" y="49022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Line 74"/>
            <p:cNvSpPr>
              <a:spLocks noChangeShapeType="1"/>
            </p:cNvSpPr>
            <p:nvPr/>
          </p:nvSpPr>
          <p:spPr bwMode="auto">
            <a:xfrm>
              <a:off x="6019800" y="53340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Line 75"/>
            <p:cNvSpPr>
              <a:spLocks noChangeShapeType="1"/>
            </p:cNvSpPr>
            <p:nvPr/>
          </p:nvSpPr>
          <p:spPr bwMode="auto">
            <a:xfrm>
              <a:off x="6019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Line 76"/>
            <p:cNvSpPr>
              <a:spLocks noChangeShapeType="1"/>
            </p:cNvSpPr>
            <p:nvPr/>
          </p:nvSpPr>
          <p:spPr bwMode="auto">
            <a:xfrm>
              <a:off x="6591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Line 77"/>
            <p:cNvSpPr>
              <a:spLocks noChangeShapeType="1"/>
            </p:cNvSpPr>
            <p:nvPr/>
          </p:nvSpPr>
          <p:spPr bwMode="auto">
            <a:xfrm>
              <a:off x="71628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Line 78"/>
            <p:cNvSpPr>
              <a:spLocks noChangeShapeType="1"/>
            </p:cNvSpPr>
            <p:nvPr/>
          </p:nvSpPr>
          <p:spPr bwMode="auto">
            <a:xfrm>
              <a:off x="7734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Line 79"/>
            <p:cNvSpPr>
              <a:spLocks noChangeShapeType="1"/>
            </p:cNvSpPr>
            <p:nvPr/>
          </p:nvSpPr>
          <p:spPr bwMode="auto">
            <a:xfrm>
              <a:off x="8305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Rectangle 100"/>
            <p:cNvSpPr>
              <a:spLocks noChangeArrowheads="1"/>
            </p:cNvSpPr>
            <p:nvPr/>
          </p:nvSpPr>
          <p:spPr bwMode="auto">
            <a:xfrm>
              <a:off x="7728408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6" name="Rectangle 101"/>
            <p:cNvSpPr>
              <a:spLocks noChangeArrowheads="1"/>
            </p:cNvSpPr>
            <p:nvPr/>
          </p:nvSpPr>
          <p:spPr bwMode="auto">
            <a:xfrm>
              <a:off x="7151016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57" name="Rectangle 102"/>
            <p:cNvSpPr>
              <a:spLocks noChangeArrowheads="1"/>
            </p:cNvSpPr>
            <p:nvPr/>
          </p:nvSpPr>
          <p:spPr bwMode="auto">
            <a:xfrm>
              <a:off x="6573625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8" name="Rectangle 103"/>
            <p:cNvSpPr>
              <a:spLocks noChangeArrowheads="1"/>
            </p:cNvSpPr>
            <p:nvPr/>
          </p:nvSpPr>
          <p:spPr bwMode="auto">
            <a:xfrm>
              <a:off x="6019799" y="3958614"/>
              <a:ext cx="553825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59" name="Line 104"/>
            <p:cNvSpPr>
              <a:spLocks noChangeShapeType="1"/>
            </p:cNvSpPr>
            <p:nvPr/>
          </p:nvSpPr>
          <p:spPr bwMode="auto">
            <a:xfrm>
              <a:off x="5996233" y="3958614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Line 105"/>
            <p:cNvSpPr>
              <a:spLocks noChangeShapeType="1"/>
            </p:cNvSpPr>
            <p:nvPr/>
          </p:nvSpPr>
          <p:spPr bwMode="auto">
            <a:xfrm>
              <a:off x="5996233" y="4423071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Line 106"/>
            <p:cNvSpPr>
              <a:spLocks noChangeShapeType="1"/>
            </p:cNvSpPr>
            <p:nvPr/>
          </p:nvSpPr>
          <p:spPr bwMode="auto">
            <a:xfrm>
              <a:off x="5996233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Line 107"/>
            <p:cNvSpPr>
              <a:spLocks noChangeShapeType="1"/>
            </p:cNvSpPr>
            <p:nvPr/>
          </p:nvSpPr>
          <p:spPr bwMode="auto">
            <a:xfrm>
              <a:off x="6573625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Line 108"/>
            <p:cNvSpPr>
              <a:spLocks noChangeShapeType="1"/>
            </p:cNvSpPr>
            <p:nvPr/>
          </p:nvSpPr>
          <p:spPr bwMode="auto">
            <a:xfrm>
              <a:off x="7151016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Line 109"/>
            <p:cNvSpPr>
              <a:spLocks noChangeShapeType="1"/>
            </p:cNvSpPr>
            <p:nvPr/>
          </p:nvSpPr>
          <p:spPr bwMode="auto">
            <a:xfrm>
              <a:off x="7728408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Line 110"/>
            <p:cNvSpPr>
              <a:spLocks noChangeShapeType="1"/>
            </p:cNvSpPr>
            <p:nvPr/>
          </p:nvSpPr>
          <p:spPr bwMode="auto">
            <a:xfrm>
              <a:off x="8305800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Rectangle 131"/>
            <p:cNvSpPr>
              <a:spLocks noChangeArrowheads="1"/>
            </p:cNvSpPr>
            <p:nvPr/>
          </p:nvSpPr>
          <p:spPr bwMode="auto">
            <a:xfrm>
              <a:off x="7734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67" name="Rectangle 132"/>
            <p:cNvSpPr>
              <a:spLocks noChangeArrowheads="1"/>
            </p:cNvSpPr>
            <p:nvPr/>
          </p:nvSpPr>
          <p:spPr bwMode="auto">
            <a:xfrm>
              <a:off x="7162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68" name="Rectangle 133"/>
            <p:cNvSpPr>
              <a:spLocks noChangeArrowheads="1"/>
            </p:cNvSpPr>
            <p:nvPr/>
          </p:nvSpPr>
          <p:spPr bwMode="auto">
            <a:xfrm>
              <a:off x="6591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69" name="Rectangle 134"/>
            <p:cNvSpPr>
              <a:spLocks noChangeArrowheads="1"/>
            </p:cNvSpPr>
            <p:nvPr/>
          </p:nvSpPr>
          <p:spPr bwMode="auto">
            <a:xfrm>
              <a:off x="6019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70" name="Line 135"/>
            <p:cNvSpPr>
              <a:spLocks noChangeShapeType="1"/>
            </p:cNvSpPr>
            <p:nvPr/>
          </p:nvSpPr>
          <p:spPr bwMode="auto">
            <a:xfrm>
              <a:off x="6019800" y="4443265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Line 136"/>
            <p:cNvSpPr>
              <a:spLocks noChangeShapeType="1"/>
            </p:cNvSpPr>
            <p:nvPr/>
          </p:nvSpPr>
          <p:spPr bwMode="auto">
            <a:xfrm>
              <a:off x="6019800" y="4907722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Line 137"/>
            <p:cNvSpPr>
              <a:spLocks noChangeShapeType="1"/>
            </p:cNvSpPr>
            <p:nvPr/>
          </p:nvSpPr>
          <p:spPr bwMode="auto">
            <a:xfrm>
              <a:off x="6019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Line 138"/>
            <p:cNvSpPr>
              <a:spLocks noChangeShapeType="1"/>
            </p:cNvSpPr>
            <p:nvPr/>
          </p:nvSpPr>
          <p:spPr bwMode="auto">
            <a:xfrm>
              <a:off x="6591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Line 139"/>
            <p:cNvSpPr>
              <a:spLocks noChangeShapeType="1"/>
            </p:cNvSpPr>
            <p:nvPr/>
          </p:nvSpPr>
          <p:spPr bwMode="auto">
            <a:xfrm>
              <a:off x="71628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5" name="Line 140"/>
            <p:cNvSpPr>
              <a:spLocks noChangeShapeType="1"/>
            </p:cNvSpPr>
            <p:nvPr/>
          </p:nvSpPr>
          <p:spPr bwMode="auto">
            <a:xfrm>
              <a:off x="7734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6" name="Line 141"/>
            <p:cNvSpPr>
              <a:spLocks noChangeShapeType="1"/>
            </p:cNvSpPr>
            <p:nvPr/>
          </p:nvSpPr>
          <p:spPr bwMode="auto">
            <a:xfrm>
              <a:off x="8305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0521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610600" cy="987552"/>
          </a:xfrm>
        </p:spPr>
        <p:txBody>
          <a:bodyPr/>
          <a:lstStyle/>
          <a:p>
            <a:r>
              <a:rPr lang="en-US" dirty="0" smtClean="0"/>
              <a:t>LSH for Min-Hash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95400"/>
            <a:ext cx="7391400" cy="5257801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Big idea:</a:t>
            </a:r>
            <a:r>
              <a:rPr lang="en-US" b="1" dirty="0" smtClean="0">
                <a:solidFill>
                  <a:srgbClr val="D60093"/>
                </a:solidFill>
              </a:rPr>
              <a:t> Hash columns of </a:t>
            </a:r>
            <a:br>
              <a:rPr lang="en-US" b="1" dirty="0" smtClean="0">
                <a:solidFill>
                  <a:srgbClr val="D60093"/>
                </a:solidFill>
              </a:rPr>
            </a:br>
            <a:r>
              <a:rPr lang="en-US" b="1" dirty="0" smtClean="0">
                <a:solidFill>
                  <a:srgbClr val="D60093"/>
                </a:solidFill>
              </a:rPr>
              <a:t>signature matrix </a:t>
            </a:r>
            <a:r>
              <a:rPr lang="en-US" b="1" i="1" dirty="0" smtClean="0">
                <a:solidFill>
                  <a:srgbClr val="D60093"/>
                </a:solidFill>
              </a:rPr>
              <a:t>M</a:t>
            </a:r>
            <a:r>
              <a:rPr lang="en-US" b="1" dirty="0" smtClean="0">
                <a:solidFill>
                  <a:srgbClr val="D60093"/>
                </a:solidFill>
              </a:rPr>
              <a:t> several times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Arrange that (only) </a:t>
            </a:r>
            <a:r>
              <a:rPr lang="en-US" b="1" dirty="0" smtClean="0"/>
              <a:t>similar columns</a:t>
            </a:r>
            <a:r>
              <a:rPr lang="en-US" dirty="0" smtClean="0"/>
              <a:t> are likely to </a:t>
            </a:r>
            <a:r>
              <a:rPr lang="en-US" b="1" dirty="0" smtClean="0"/>
              <a:t>hash to the same bucket</a:t>
            </a:r>
            <a:r>
              <a:rPr lang="en-US" dirty="0" smtClean="0"/>
              <a:t>, with high probability</a:t>
            </a:r>
          </a:p>
          <a:p>
            <a:pPr lvl="8"/>
            <a:endParaRPr lang="en-US" dirty="0" smtClean="0"/>
          </a:p>
          <a:p>
            <a:r>
              <a:rPr lang="en-US" b="1" dirty="0" smtClean="0">
                <a:solidFill>
                  <a:srgbClr val="008000"/>
                </a:solidFill>
              </a:rPr>
              <a:t>Candidate pairs are those that hash to the same bucket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6781800" y="0"/>
            <a:ext cx="2362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2" name="Group 69"/>
          <p:cNvGrpSpPr/>
          <p:nvPr/>
        </p:nvGrpSpPr>
        <p:grpSpPr>
          <a:xfrm>
            <a:off x="6822260" y="40046"/>
            <a:ext cx="2309567" cy="1375386"/>
            <a:chOff x="5996233" y="3958614"/>
            <a:chExt cx="2309567" cy="1375386"/>
          </a:xfrm>
        </p:grpSpPr>
        <p:sp>
          <p:nvSpPr>
            <p:cNvPr id="43" name="Rectangle 69"/>
            <p:cNvSpPr>
              <a:spLocks noChangeArrowheads="1"/>
            </p:cNvSpPr>
            <p:nvPr/>
          </p:nvSpPr>
          <p:spPr bwMode="auto">
            <a:xfrm>
              <a:off x="7734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4" name="Rectangle 70"/>
            <p:cNvSpPr>
              <a:spLocks noChangeArrowheads="1"/>
            </p:cNvSpPr>
            <p:nvPr/>
          </p:nvSpPr>
          <p:spPr bwMode="auto">
            <a:xfrm>
              <a:off x="7162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5" name="Rectangle 71"/>
            <p:cNvSpPr>
              <a:spLocks noChangeArrowheads="1"/>
            </p:cNvSpPr>
            <p:nvPr/>
          </p:nvSpPr>
          <p:spPr bwMode="auto">
            <a:xfrm>
              <a:off x="6591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6" name="Rectangle 72"/>
            <p:cNvSpPr>
              <a:spLocks noChangeArrowheads="1"/>
            </p:cNvSpPr>
            <p:nvPr/>
          </p:nvSpPr>
          <p:spPr bwMode="auto">
            <a:xfrm>
              <a:off x="6019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7" name="Line 73"/>
            <p:cNvSpPr>
              <a:spLocks noChangeShapeType="1"/>
            </p:cNvSpPr>
            <p:nvPr/>
          </p:nvSpPr>
          <p:spPr bwMode="auto">
            <a:xfrm>
              <a:off x="6019800" y="49022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Line 74"/>
            <p:cNvSpPr>
              <a:spLocks noChangeShapeType="1"/>
            </p:cNvSpPr>
            <p:nvPr/>
          </p:nvSpPr>
          <p:spPr bwMode="auto">
            <a:xfrm>
              <a:off x="6019800" y="53340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Line 75"/>
            <p:cNvSpPr>
              <a:spLocks noChangeShapeType="1"/>
            </p:cNvSpPr>
            <p:nvPr/>
          </p:nvSpPr>
          <p:spPr bwMode="auto">
            <a:xfrm>
              <a:off x="6019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Line 76"/>
            <p:cNvSpPr>
              <a:spLocks noChangeShapeType="1"/>
            </p:cNvSpPr>
            <p:nvPr/>
          </p:nvSpPr>
          <p:spPr bwMode="auto">
            <a:xfrm>
              <a:off x="6591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Line 77"/>
            <p:cNvSpPr>
              <a:spLocks noChangeShapeType="1"/>
            </p:cNvSpPr>
            <p:nvPr/>
          </p:nvSpPr>
          <p:spPr bwMode="auto">
            <a:xfrm>
              <a:off x="71628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Line 78"/>
            <p:cNvSpPr>
              <a:spLocks noChangeShapeType="1"/>
            </p:cNvSpPr>
            <p:nvPr/>
          </p:nvSpPr>
          <p:spPr bwMode="auto">
            <a:xfrm>
              <a:off x="7734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Line 79"/>
            <p:cNvSpPr>
              <a:spLocks noChangeShapeType="1"/>
            </p:cNvSpPr>
            <p:nvPr/>
          </p:nvSpPr>
          <p:spPr bwMode="auto">
            <a:xfrm>
              <a:off x="8305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Rectangle 100"/>
            <p:cNvSpPr>
              <a:spLocks noChangeArrowheads="1"/>
            </p:cNvSpPr>
            <p:nvPr/>
          </p:nvSpPr>
          <p:spPr bwMode="auto">
            <a:xfrm>
              <a:off x="7728408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5" name="Rectangle 101"/>
            <p:cNvSpPr>
              <a:spLocks noChangeArrowheads="1"/>
            </p:cNvSpPr>
            <p:nvPr/>
          </p:nvSpPr>
          <p:spPr bwMode="auto">
            <a:xfrm>
              <a:off x="7151016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56" name="Rectangle 102"/>
            <p:cNvSpPr>
              <a:spLocks noChangeArrowheads="1"/>
            </p:cNvSpPr>
            <p:nvPr/>
          </p:nvSpPr>
          <p:spPr bwMode="auto">
            <a:xfrm>
              <a:off x="6573625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7" name="Rectangle 103"/>
            <p:cNvSpPr>
              <a:spLocks noChangeArrowheads="1"/>
            </p:cNvSpPr>
            <p:nvPr/>
          </p:nvSpPr>
          <p:spPr bwMode="auto">
            <a:xfrm>
              <a:off x="6019799" y="3958614"/>
              <a:ext cx="553825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58" name="Line 104"/>
            <p:cNvSpPr>
              <a:spLocks noChangeShapeType="1"/>
            </p:cNvSpPr>
            <p:nvPr/>
          </p:nvSpPr>
          <p:spPr bwMode="auto">
            <a:xfrm>
              <a:off x="5996233" y="3958614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Line 105"/>
            <p:cNvSpPr>
              <a:spLocks noChangeShapeType="1"/>
            </p:cNvSpPr>
            <p:nvPr/>
          </p:nvSpPr>
          <p:spPr bwMode="auto">
            <a:xfrm>
              <a:off x="5996233" y="4423071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Line 106"/>
            <p:cNvSpPr>
              <a:spLocks noChangeShapeType="1"/>
            </p:cNvSpPr>
            <p:nvPr/>
          </p:nvSpPr>
          <p:spPr bwMode="auto">
            <a:xfrm>
              <a:off x="5996233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Line 107"/>
            <p:cNvSpPr>
              <a:spLocks noChangeShapeType="1"/>
            </p:cNvSpPr>
            <p:nvPr/>
          </p:nvSpPr>
          <p:spPr bwMode="auto">
            <a:xfrm>
              <a:off x="6573625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Line 108"/>
            <p:cNvSpPr>
              <a:spLocks noChangeShapeType="1"/>
            </p:cNvSpPr>
            <p:nvPr/>
          </p:nvSpPr>
          <p:spPr bwMode="auto">
            <a:xfrm>
              <a:off x="7151016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Line 109"/>
            <p:cNvSpPr>
              <a:spLocks noChangeShapeType="1"/>
            </p:cNvSpPr>
            <p:nvPr/>
          </p:nvSpPr>
          <p:spPr bwMode="auto">
            <a:xfrm>
              <a:off x="7728408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Line 110"/>
            <p:cNvSpPr>
              <a:spLocks noChangeShapeType="1"/>
            </p:cNvSpPr>
            <p:nvPr/>
          </p:nvSpPr>
          <p:spPr bwMode="auto">
            <a:xfrm>
              <a:off x="8305800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Rectangle 131"/>
            <p:cNvSpPr>
              <a:spLocks noChangeArrowheads="1"/>
            </p:cNvSpPr>
            <p:nvPr/>
          </p:nvSpPr>
          <p:spPr bwMode="auto">
            <a:xfrm>
              <a:off x="7734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66" name="Rectangle 132"/>
            <p:cNvSpPr>
              <a:spLocks noChangeArrowheads="1"/>
            </p:cNvSpPr>
            <p:nvPr/>
          </p:nvSpPr>
          <p:spPr bwMode="auto">
            <a:xfrm>
              <a:off x="7162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67" name="Rectangle 133"/>
            <p:cNvSpPr>
              <a:spLocks noChangeArrowheads="1"/>
            </p:cNvSpPr>
            <p:nvPr/>
          </p:nvSpPr>
          <p:spPr bwMode="auto">
            <a:xfrm>
              <a:off x="6591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68" name="Rectangle 134"/>
            <p:cNvSpPr>
              <a:spLocks noChangeArrowheads="1"/>
            </p:cNvSpPr>
            <p:nvPr/>
          </p:nvSpPr>
          <p:spPr bwMode="auto">
            <a:xfrm>
              <a:off x="6019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69" name="Line 135"/>
            <p:cNvSpPr>
              <a:spLocks noChangeShapeType="1"/>
            </p:cNvSpPr>
            <p:nvPr/>
          </p:nvSpPr>
          <p:spPr bwMode="auto">
            <a:xfrm>
              <a:off x="6019800" y="4443265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Line 136"/>
            <p:cNvSpPr>
              <a:spLocks noChangeShapeType="1"/>
            </p:cNvSpPr>
            <p:nvPr/>
          </p:nvSpPr>
          <p:spPr bwMode="auto">
            <a:xfrm>
              <a:off x="6019800" y="4907722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Line 137"/>
            <p:cNvSpPr>
              <a:spLocks noChangeShapeType="1"/>
            </p:cNvSpPr>
            <p:nvPr/>
          </p:nvSpPr>
          <p:spPr bwMode="auto">
            <a:xfrm>
              <a:off x="6019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Line 138"/>
            <p:cNvSpPr>
              <a:spLocks noChangeShapeType="1"/>
            </p:cNvSpPr>
            <p:nvPr/>
          </p:nvSpPr>
          <p:spPr bwMode="auto">
            <a:xfrm>
              <a:off x="6591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Line 139"/>
            <p:cNvSpPr>
              <a:spLocks noChangeShapeType="1"/>
            </p:cNvSpPr>
            <p:nvPr/>
          </p:nvSpPr>
          <p:spPr bwMode="auto">
            <a:xfrm>
              <a:off x="71628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Line 140"/>
            <p:cNvSpPr>
              <a:spLocks noChangeShapeType="1"/>
            </p:cNvSpPr>
            <p:nvPr/>
          </p:nvSpPr>
          <p:spPr bwMode="auto">
            <a:xfrm>
              <a:off x="7734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5" name="Line 141"/>
            <p:cNvSpPr>
              <a:spLocks noChangeShapeType="1"/>
            </p:cNvSpPr>
            <p:nvPr/>
          </p:nvSpPr>
          <p:spPr bwMode="auto">
            <a:xfrm>
              <a:off x="8305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</a:t>
            </a:r>
            <a:r>
              <a:rPr lang="en-US" i="1" dirty="0" smtClean="0"/>
              <a:t>M</a:t>
            </a:r>
            <a:r>
              <a:rPr lang="en-US" dirty="0" smtClean="0"/>
              <a:t> into </a:t>
            </a:r>
            <a:r>
              <a:rPr lang="en-US" i="1" dirty="0" smtClean="0"/>
              <a:t>b</a:t>
            </a:r>
            <a:r>
              <a:rPr lang="en-US" dirty="0" smtClean="0"/>
              <a:t> Bands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6F43-D011-4C92-BC19-A651E84D2484}" type="slidenum">
              <a:rPr lang="en-US"/>
              <a:pPr/>
              <a:t>48</a:t>
            </a:fld>
            <a:endParaRPr lang="en-US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2590800" y="1905000"/>
            <a:ext cx="4343400" cy="4191000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2590800" y="2743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2590800" y="35814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>
            <a:off x="2590800" y="44196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2590800" y="52578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3489083" y="6173788"/>
            <a:ext cx="2151551" cy="36933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Signature matrix  </a:t>
            </a:r>
            <a:r>
              <a:rPr lang="en-US" b="1" i="1" dirty="0" smtClean="0">
                <a:solidFill>
                  <a:srgbClr val="008000"/>
                </a:solidFill>
              </a:rPr>
              <a:t>M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7481358" y="2744788"/>
            <a:ext cx="1061509" cy="646331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008000"/>
                </a:solidFill>
              </a:rPr>
              <a:t>r </a:t>
            </a:r>
            <a:r>
              <a:rPr lang="en-US" b="1" dirty="0">
                <a:solidFill>
                  <a:srgbClr val="008000"/>
                </a:solidFill>
              </a:rPr>
              <a:t> rows</a:t>
            </a:r>
          </a:p>
          <a:p>
            <a:pPr algn="ctr"/>
            <a:r>
              <a:rPr lang="en-US" b="1" dirty="0">
                <a:solidFill>
                  <a:srgbClr val="008000"/>
                </a:solidFill>
              </a:rPr>
              <a:t>per band</a:t>
            </a:r>
          </a:p>
        </p:txBody>
      </p:sp>
      <p:sp>
        <p:nvSpPr>
          <p:cNvPr id="82954" name="Line 10"/>
          <p:cNvSpPr>
            <a:spLocks noChangeShapeType="1"/>
          </p:cNvSpPr>
          <p:nvPr/>
        </p:nvSpPr>
        <p:spPr bwMode="auto">
          <a:xfrm>
            <a:off x="7165975" y="2741613"/>
            <a:ext cx="0" cy="84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55" name="Line 11"/>
          <p:cNvSpPr>
            <a:spLocks noChangeShapeType="1"/>
          </p:cNvSpPr>
          <p:nvPr/>
        </p:nvSpPr>
        <p:spPr bwMode="auto">
          <a:xfrm>
            <a:off x="2057400" y="19050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756217" y="3506788"/>
            <a:ext cx="998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008000"/>
                </a:solidFill>
              </a:rPr>
              <a:t>b</a:t>
            </a:r>
            <a:r>
              <a:rPr lang="en-US" b="1" dirty="0">
                <a:solidFill>
                  <a:srgbClr val="008000"/>
                </a:solidFill>
              </a:rPr>
              <a:t>  bands</a:t>
            </a: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4495800" y="1905000"/>
            <a:ext cx="228600" cy="4191000"/>
          </a:xfrm>
          <a:prstGeom prst="rect">
            <a:avLst/>
          </a:prstGeom>
          <a:solidFill>
            <a:srgbClr val="CC99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Line 15"/>
          <p:cNvSpPr>
            <a:spLocks noChangeShapeType="1"/>
          </p:cNvSpPr>
          <p:nvPr/>
        </p:nvSpPr>
        <p:spPr bwMode="auto">
          <a:xfrm flipH="1" flipV="1">
            <a:off x="4724400" y="3276600"/>
            <a:ext cx="2590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7451725" y="5060950"/>
            <a:ext cx="1119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8000"/>
                </a:solidFill>
              </a:rPr>
              <a:t>   One</a:t>
            </a:r>
          </a:p>
          <a:p>
            <a:r>
              <a:rPr lang="en-US" sz="1800" b="1">
                <a:solidFill>
                  <a:srgbClr val="008000"/>
                </a:solidFill>
              </a:rPr>
              <a:t>signature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781800" y="0"/>
            <a:ext cx="2362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9" name="Group 69"/>
          <p:cNvGrpSpPr/>
          <p:nvPr/>
        </p:nvGrpSpPr>
        <p:grpSpPr>
          <a:xfrm>
            <a:off x="6822260" y="40046"/>
            <a:ext cx="2309567" cy="1375386"/>
            <a:chOff x="5996233" y="3958614"/>
            <a:chExt cx="2309567" cy="1375386"/>
          </a:xfrm>
        </p:grpSpPr>
        <p:sp>
          <p:nvSpPr>
            <p:cNvPr id="90" name="Rectangle 69"/>
            <p:cNvSpPr>
              <a:spLocks noChangeArrowheads="1"/>
            </p:cNvSpPr>
            <p:nvPr/>
          </p:nvSpPr>
          <p:spPr bwMode="auto">
            <a:xfrm>
              <a:off x="7734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91" name="Rectangle 70"/>
            <p:cNvSpPr>
              <a:spLocks noChangeArrowheads="1"/>
            </p:cNvSpPr>
            <p:nvPr/>
          </p:nvSpPr>
          <p:spPr bwMode="auto">
            <a:xfrm>
              <a:off x="7162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92" name="Rectangle 71"/>
            <p:cNvSpPr>
              <a:spLocks noChangeArrowheads="1"/>
            </p:cNvSpPr>
            <p:nvPr/>
          </p:nvSpPr>
          <p:spPr bwMode="auto">
            <a:xfrm>
              <a:off x="6591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93" name="Rectangle 72"/>
            <p:cNvSpPr>
              <a:spLocks noChangeArrowheads="1"/>
            </p:cNvSpPr>
            <p:nvPr/>
          </p:nvSpPr>
          <p:spPr bwMode="auto">
            <a:xfrm>
              <a:off x="6019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94" name="Line 73"/>
            <p:cNvSpPr>
              <a:spLocks noChangeShapeType="1"/>
            </p:cNvSpPr>
            <p:nvPr/>
          </p:nvSpPr>
          <p:spPr bwMode="auto">
            <a:xfrm>
              <a:off x="6019800" y="49022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Line 74"/>
            <p:cNvSpPr>
              <a:spLocks noChangeShapeType="1"/>
            </p:cNvSpPr>
            <p:nvPr/>
          </p:nvSpPr>
          <p:spPr bwMode="auto">
            <a:xfrm>
              <a:off x="6019800" y="53340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6" name="Line 75"/>
            <p:cNvSpPr>
              <a:spLocks noChangeShapeType="1"/>
            </p:cNvSpPr>
            <p:nvPr/>
          </p:nvSpPr>
          <p:spPr bwMode="auto">
            <a:xfrm>
              <a:off x="6019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7" name="Line 76"/>
            <p:cNvSpPr>
              <a:spLocks noChangeShapeType="1"/>
            </p:cNvSpPr>
            <p:nvPr/>
          </p:nvSpPr>
          <p:spPr bwMode="auto">
            <a:xfrm>
              <a:off x="6591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Line 77"/>
            <p:cNvSpPr>
              <a:spLocks noChangeShapeType="1"/>
            </p:cNvSpPr>
            <p:nvPr/>
          </p:nvSpPr>
          <p:spPr bwMode="auto">
            <a:xfrm>
              <a:off x="71628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Line 78"/>
            <p:cNvSpPr>
              <a:spLocks noChangeShapeType="1"/>
            </p:cNvSpPr>
            <p:nvPr/>
          </p:nvSpPr>
          <p:spPr bwMode="auto">
            <a:xfrm>
              <a:off x="7734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Line 79"/>
            <p:cNvSpPr>
              <a:spLocks noChangeShapeType="1"/>
            </p:cNvSpPr>
            <p:nvPr/>
          </p:nvSpPr>
          <p:spPr bwMode="auto">
            <a:xfrm>
              <a:off x="8305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7728408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7151016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6573625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6019799" y="3958614"/>
              <a:ext cx="553825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105" name="Line 104"/>
            <p:cNvSpPr>
              <a:spLocks noChangeShapeType="1"/>
            </p:cNvSpPr>
            <p:nvPr/>
          </p:nvSpPr>
          <p:spPr bwMode="auto">
            <a:xfrm>
              <a:off x="5996233" y="3958614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Line 105"/>
            <p:cNvSpPr>
              <a:spLocks noChangeShapeType="1"/>
            </p:cNvSpPr>
            <p:nvPr/>
          </p:nvSpPr>
          <p:spPr bwMode="auto">
            <a:xfrm>
              <a:off x="5996233" y="4423071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7" name="Line 106"/>
            <p:cNvSpPr>
              <a:spLocks noChangeShapeType="1"/>
            </p:cNvSpPr>
            <p:nvPr/>
          </p:nvSpPr>
          <p:spPr bwMode="auto">
            <a:xfrm>
              <a:off x="5996233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Line 107"/>
            <p:cNvSpPr>
              <a:spLocks noChangeShapeType="1"/>
            </p:cNvSpPr>
            <p:nvPr/>
          </p:nvSpPr>
          <p:spPr bwMode="auto">
            <a:xfrm>
              <a:off x="6573625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Line 108"/>
            <p:cNvSpPr>
              <a:spLocks noChangeShapeType="1"/>
            </p:cNvSpPr>
            <p:nvPr/>
          </p:nvSpPr>
          <p:spPr bwMode="auto">
            <a:xfrm>
              <a:off x="7151016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Line 109"/>
            <p:cNvSpPr>
              <a:spLocks noChangeShapeType="1"/>
            </p:cNvSpPr>
            <p:nvPr/>
          </p:nvSpPr>
          <p:spPr bwMode="auto">
            <a:xfrm>
              <a:off x="7728408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Line 110"/>
            <p:cNvSpPr>
              <a:spLocks noChangeShapeType="1"/>
            </p:cNvSpPr>
            <p:nvPr/>
          </p:nvSpPr>
          <p:spPr bwMode="auto">
            <a:xfrm>
              <a:off x="8305800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" name="Rectangle 131"/>
            <p:cNvSpPr>
              <a:spLocks noChangeArrowheads="1"/>
            </p:cNvSpPr>
            <p:nvPr/>
          </p:nvSpPr>
          <p:spPr bwMode="auto">
            <a:xfrm>
              <a:off x="7734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113" name="Rectangle 132"/>
            <p:cNvSpPr>
              <a:spLocks noChangeArrowheads="1"/>
            </p:cNvSpPr>
            <p:nvPr/>
          </p:nvSpPr>
          <p:spPr bwMode="auto">
            <a:xfrm>
              <a:off x="7162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114" name="Rectangle 133"/>
            <p:cNvSpPr>
              <a:spLocks noChangeArrowheads="1"/>
            </p:cNvSpPr>
            <p:nvPr/>
          </p:nvSpPr>
          <p:spPr bwMode="auto">
            <a:xfrm>
              <a:off x="6591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115" name="Rectangle 134"/>
            <p:cNvSpPr>
              <a:spLocks noChangeArrowheads="1"/>
            </p:cNvSpPr>
            <p:nvPr/>
          </p:nvSpPr>
          <p:spPr bwMode="auto">
            <a:xfrm>
              <a:off x="6019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116" name="Line 135"/>
            <p:cNvSpPr>
              <a:spLocks noChangeShapeType="1"/>
            </p:cNvSpPr>
            <p:nvPr/>
          </p:nvSpPr>
          <p:spPr bwMode="auto">
            <a:xfrm>
              <a:off x="6019800" y="4443265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Line 136"/>
            <p:cNvSpPr>
              <a:spLocks noChangeShapeType="1"/>
            </p:cNvSpPr>
            <p:nvPr/>
          </p:nvSpPr>
          <p:spPr bwMode="auto">
            <a:xfrm>
              <a:off x="6019800" y="4907722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Line 137"/>
            <p:cNvSpPr>
              <a:spLocks noChangeShapeType="1"/>
            </p:cNvSpPr>
            <p:nvPr/>
          </p:nvSpPr>
          <p:spPr bwMode="auto">
            <a:xfrm>
              <a:off x="6019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Line 138"/>
            <p:cNvSpPr>
              <a:spLocks noChangeShapeType="1"/>
            </p:cNvSpPr>
            <p:nvPr/>
          </p:nvSpPr>
          <p:spPr bwMode="auto">
            <a:xfrm>
              <a:off x="6591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Line 139"/>
            <p:cNvSpPr>
              <a:spLocks noChangeShapeType="1"/>
            </p:cNvSpPr>
            <p:nvPr/>
          </p:nvSpPr>
          <p:spPr bwMode="auto">
            <a:xfrm>
              <a:off x="71628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Line 140"/>
            <p:cNvSpPr>
              <a:spLocks noChangeShapeType="1"/>
            </p:cNvSpPr>
            <p:nvPr/>
          </p:nvSpPr>
          <p:spPr bwMode="auto">
            <a:xfrm>
              <a:off x="7734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2" name="Line 141"/>
            <p:cNvSpPr>
              <a:spLocks noChangeShapeType="1"/>
            </p:cNvSpPr>
            <p:nvPr/>
          </p:nvSpPr>
          <p:spPr bwMode="auto">
            <a:xfrm>
              <a:off x="8305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71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</a:t>
            </a:r>
            <a:r>
              <a:rPr lang="en-US" dirty="0" smtClean="0"/>
              <a:t>M into Bands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848600" cy="5257801"/>
          </a:xfrm>
        </p:spPr>
        <p:txBody>
          <a:bodyPr>
            <a:normAutofit/>
          </a:bodyPr>
          <a:lstStyle/>
          <a:p>
            <a:r>
              <a:rPr lang="en-US" dirty="0"/>
              <a:t>Divide matrix </a:t>
            </a:r>
            <a:r>
              <a:rPr lang="en-US" b="1" i="1" dirty="0"/>
              <a:t>M</a:t>
            </a:r>
            <a:r>
              <a:rPr lang="en-US" dirty="0"/>
              <a:t> </a:t>
            </a:r>
            <a:r>
              <a:rPr lang="en-US" dirty="0" smtClean="0"/>
              <a:t>into </a:t>
            </a:r>
            <a:r>
              <a:rPr lang="en-US" b="1" i="1" dirty="0"/>
              <a:t>b</a:t>
            </a:r>
            <a:r>
              <a:rPr lang="en-US" i="1" dirty="0"/>
              <a:t> </a:t>
            </a:r>
            <a:r>
              <a:rPr lang="en-US" dirty="0" smtClean="0"/>
              <a:t>bands </a:t>
            </a:r>
            <a:r>
              <a:rPr lang="en-US" dirty="0"/>
              <a:t>of </a:t>
            </a:r>
            <a:r>
              <a:rPr lang="en-US" b="1" i="1" dirty="0"/>
              <a:t>r</a:t>
            </a:r>
            <a:r>
              <a:rPr lang="en-US" dirty="0"/>
              <a:t> </a:t>
            </a:r>
            <a:r>
              <a:rPr lang="en-US" dirty="0" smtClean="0"/>
              <a:t>rows</a:t>
            </a:r>
            <a:endParaRPr lang="en-US" dirty="0"/>
          </a:p>
          <a:p>
            <a:pPr lvl="8"/>
            <a:endParaRPr lang="en-US" dirty="0"/>
          </a:p>
          <a:p>
            <a:r>
              <a:rPr lang="en-US" dirty="0"/>
              <a:t>For each band, hash its portion of each column to a hash table with </a:t>
            </a:r>
            <a:r>
              <a:rPr lang="en-US" b="1" i="1" dirty="0" smtClean="0"/>
              <a:t>k</a:t>
            </a:r>
            <a:r>
              <a:rPr lang="en-US" dirty="0" smtClean="0"/>
              <a:t> buckets</a:t>
            </a:r>
            <a:endParaRPr lang="en-US" dirty="0"/>
          </a:p>
          <a:p>
            <a:pPr lvl="1"/>
            <a:r>
              <a:rPr lang="en-US" dirty="0"/>
              <a:t>Make </a:t>
            </a:r>
            <a:r>
              <a:rPr lang="en-US" b="1" i="1" dirty="0"/>
              <a:t>k</a:t>
            </a:r>
            <a:r>
              <a:rPr lang="en-US" dirty="0"/>
              <a:t> </a:t>
            </a:r>
            <a:r>
              <a:rPr lang="en-US" dirty="0" smtClean="0"/>
              <a:t>as </a:t>
            </a:r>
            <a:r>
              <a:rPr lang="en-US" dirty="0"/>
              <a:t>large as </a:t>
            </a:r>
            <a:r>
              <a:rPr lang="en-US" dirty="0" smtClean="0"/>
              <a:t>possible</a:t>
            </a:r>
          </a:p>
          <a:p>
            <a:pPr lvl="8"/>
            <a:endParaRPr lang="en-US" dirty="0"/>
          </a:p>
          <a:p>
            <a:r>
              <a:rPr lang="en-US" b="1" i="1" dirty="0">
                <a:solidFill>
                  <a:srgbClr val="FF0066"/>
                </a:solidFill>
              </a:rPr>
              <a:t>Candidate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column pairs are those that hash to the same bucket for </a:t>
            </a:r>
            <a:r>
              <a:rPr lang="en-US" b="1" dirty="0">
                <a:latin typeface="Lucida Sans Unicode" pitchFamily="34" charset="0"/>
              </a:rPr>
              <a:t>≥</a:t>
            </a:r>
            <a:r>
              <a:rPr lang="en-US" b="1" dirty="0"/>
              <a:t> 1</a:t>
            </a:r>
            <a:r>
              <a:rPr lang="en-US" dirty="0"/>
              <a:t> </a:t>
            </a:r>
            <a:r>
              <a:rPr lang="en-US" dirty="0" smtClean="0"/>
              <a:t>band</a:t>
            </a:r>
          </a:p>
          <a:p>
            <a:pPr lvl="8"/>
            <a:endParaRPr lang="en-US" dirty="0"/>
          </a:p>
          <a:p>
            <a:r>
              <a:rPr lang="en-US" dirty="0"/>
              <a:t>Tune</a:t>
            </a:r>
            <a:r>
              <a:rPr lang="en-US" i="1" dirty="0"/>
              <a:t> </a:t>
            </a:r>
            <a:r>
              <a:rPr lang="en-US" b="1" i="1" dirty="0"/>
              <a:t>b</a:t>
            </a:r>
            <a:r>
              <a:rPr lang="en-US" dirty="0"/>
              <a:t> and </a:t>
            </a:r>
            <a:r>
              <a:rPr lang="en-US" b="1" i="1" dirty="0"/>
              <a:t>r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catch most similar pairs,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</a:t>
            </a:r>
            <a:r>
              <a:rPr lang="en-US" dirty="0"/>
              <a:t>few </a:t>
            </a:r>
            <a:r>
              <a:rPr lang="en-US" dirty="0" smtClean="0"/>
              <a:t>non-similar pairs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5364-764E-4F57-BB15-862812A75A57}" type="slidenum">
              <a:rPr lang="en-US"/>
              <a:pPr/>
              <a:t>49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8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0001_landscape_00050_90143470_7bf4dbd049_30_16375150@N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9612" y="2546350"/>
            <a:ext cx="1677988" cy="1263650"/>
          </a:xfrm>
          <a:prstGeom prst="rect">
            <a:avLst/>
          </a:prstGeom>
          <a:noFill/>
        </p:spPr>
      </p:pic>
      <p:pic>
        <p:nvPicPr>
          <p:cNvPr id="155651" name="Picture 3" descr="0002_travel_00241_156045694_765ce968b6_46_82935691@N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2450" y="3786187"/>
            <a:ext cx="1454150" cy="1090613"/>
          </a:xfrm>
          <a:prstGeom prst="rect">
            <a:avLst/>
          </a:prstGeom>
          <a:noFill/>
        </p:spPr>
      </p:pic>
      <p:pic>
        <p:nvPicPr>
          <p:cNvPr id="155652" name="Picture 4" descr="0003_unlabelled_world-0085_image_0857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5029200"/>
            <a:ext cx="1360487" cy="1360488"/>
          </a:xfrm>
          <a:prstGeom prst="rect">
            <a:avLst/>
          </a:prstGeom>
          <a:noFill/>
        </p:spPr>
      </p:pic>
      <p:pic>
        <p:nvPicPr>
          <p:cNvPr id="155653" name="Picture 5" descr="0004_unlabelled_water-0063_image_06309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894137"/>
            <a:ext cx="1592263" cy="1058863"/>
          </a:xfrm>
          <a:prstGeom prst="rect">
            <a:avLst/>
          </a:prstGeom>
          <a:noFill/>
        </p:spPr>
      </p:pic>
      <p:pic>
        <p:nvPicPr>
          <p:cNvPr id="155654" name="Picture 6" descr="0005_unlabelled_travel-photography-08_image_0165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4951413"/>
            <a:ext cx="1728788" cy="1296987"/>
          </a:xfrm>
          <a:prstGeom prst="rect">
            <a:avLst/>
          </a:prstGeom>
          <a:noFill/>
        </p:spPr>
      </p:pic>
      <p:pic>
        <p:nvPicPr>
          <p:cNvPr id="155655" name="Picture 7" descr="0006_vacation_00069_67983488_199fafb5a8_30_28423283@N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2727325"/>
            <a:ext cx="1524000" cy="1006475"/>
          </a:xfrm>
          <a:prstGeom prst="rect">
            <a:avLst/>
          </a:prstGeom>
          <a:noFill/>
        </p:spPr>
      </p:pic>
      <p:pic>
        <p:nvPicPr>
          <p:cNvPr id="155656" name="Picture 8" descr="0007_landscape_00084_132090349_27e120a56c_1_11254121@N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5067300"/>
            <a:ext cx="1676400" cy="1257300"/>
          </a:xfrm>
          <a:prstGeom prst="rect">
            <a:avLst/>
          </a:prstGeom>
          <a:noFill/>
        </p:spPr>
      </p:pic>
      <p:pic>
        <p:nvPicPr>
          <p:cNvPr id="155657" name="Picture 9" descr="0008_travel_00128_92040527_6104056acc_37_30117228@N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1372328"/>
            <a:ext cx="1524000" cy="1142272"/>
          </a:xfrm>
          <a:prstGeom prst="rect">
            <a:avLst/>
          </a:prstGeom>
          <a:noFill/>
        </p:spPr>
      </p:pic>
      <p:pic>
        <p:nvPicPr>
          <p:cNvPr id="155658" name="Picture 10" descr="0009_vacation2_00084_151302555_8a5c83b0c1_52_36101698770@N0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97275" y="1270000"/>
            <a:ext cx="1660525" cy="1244600"/>
          </a:xfrm>
          <a:prstGeom prst="rect">
            <a:avLst/>
          </a:prstGeom>
          <a:noFill/>
        </p:spPr>
      </p:pic>
      <p:pic>
        <p:nvPicPr>
          <p:cNvPr id="155659" name="Picture 11" descr="0010_landscape_00122_184818660_0cb35c8dd9_49_11401693@N0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44675" y="1435100"/>
            <a:ext cx="1660525" cy="1155700"/>
          </a:xfrm>
          <a:prstGeom prst="rect">
            <a:avLst/>
          </a:prstGeom>
          <a:noFill/>
        </p:spPr>
      </p:pic>
      <p:sp>
        <p:nvSpPr>
          <p:cNvPr id="155661" name="Text Box 13"/>
          <p:cNvSpPr txBox="1">
            <a:spLocks noChangeArrowheads="1"/>
          </p:cNvSpPr>
          <p:nvPr/>
        </p:nvSpPr>
        <p:spPr bwMode="auto">
          <a:xfrm>
            <a:off x="838200" y="6320135"/>
            <a:ext cx="8001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10 nearest neighbors from </a:t>
            </a:r>
            <a:r>
              <a:rPr lang="en-US" sz="2400" b="1" dirty="0" smtClean="0"/>
              <a:t>a collection </a:t>
            </a:r>
            <a:r>
              <a:rPr lang="en-US" sz="2400" b="1" dirty="0"/>
              <a:t>of 2 million images</a:t>
            </a:r>
          </a:p>
        </p:txBody>
      </p:sp>
      <p:pic>
        <p:nvPicPr>
          <p:cNvPr id="15" name="Picture 2" descr="teaser_inpu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24263" y="2997200"/>
            <a:ext cx="1895475" cy="1422400"/>
          </a:xfrm>
          <a:prstGeom prst="rect">
            <a:avLst/>
          </a:prstGeom>
          <a:noFill/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Scene Completion Problem 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741017" y="0"/>
            <a:ext cx="34029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[Hays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err="1">
                <a:solidFill>
                  <a:schemeClr val="bg1"/>
                </a:solidFill>
              </a:rPr>
              <a:t>Efros</a:t>
            </a:r>
            <a:r>
              <a:rPr lang="en-US" dirty="0">
                <a:solidFill>
                  <a:schemeClr val="bg1"/>
                </a:solidFill>
              </a:rPr>
              <a:t>, SIGGRAPH </a:t>
            </a:r>
            <a:r>
              <a:rPr lang="en-US" dirty="0" smtClean="0">
                <a:solidFill>
                  <a:schemeClr val="bg1"/>
                </a:solidFill>
              </a:rPr>
              <a:t>2007]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2" name="Picture 11" descr="IMG_0681_mask_output_0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26556" y="3005667"/>
            <a:ext cx="1885244" cy="1413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0889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776412" y="3352800"/>
            <a:ext cx="2819400" cy="33528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677497" y="2998597"/>
            <a:ext cx="1079142" cy="36933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8000"/>
                </a:solidFill>
                <a:latin typeface="+mj-lt"/>
              </a:rPr>
              <a:t>Matrix </a:t>
            </a:r>
            <a:r>
              <a:rPr lang="en-US" b="1" i="1" dirty="0">
                <a:solidFill>
                  <a:srgbClr val="008000"/>
                </a:solidFill>
                <a:latin typeface="+mj-lt"/>
              </a:rPr>
              <a:t>M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074968" y="4724400"/>
            <a:ext cx="843501" cy="36933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 dirty="0">
                <a:solidFill>
                  <a:srgbClr val="008000"/>
                </a:solidFill>
                <a:latin typeface="+mj-lt"/>
              </a:rPr>
              <a:t>r </a:t>
            </a:r>
            <a:r>
              <a:rPr lang="en-US" b="1" dirty="0">
                <a:solidFill>
                  <a:srgbClr val="008000"/>
                </a:solidFill>
                <a:latin typeface="+mj-lt"/>
              </a:rPr>
              <a:t> rows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395412" y="3962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1395412" y="45720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1395412" y="52578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1395412" y="59436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V="1">
            <a:off x="5434012" y="4572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5434012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V="1">
            <a:off x="6881812" y="3276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6881812" y="5257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6445817" y="4648200"/>
            <a:ext cx="998991" cy="36933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008000"/>
                </a:solidFill>
                <a:latin typeface="+mj-lt"/>
              </a:rPr>
              <a:t>b </a:t>
            </a:r>
            <a:r>
              <a:rPr lang="en-US" b="1">
                <a:solidFill>
                  <a:srgbClr val="008000"/>
                </a:solidFill>
                <a:latin typeface="+mj-lt"/>
              </a:rPr>
              <a:t> bands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2690812" y="3962400"/>
            <a:ext cx="152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2309812" y="3962400"/>
            <a:ext cx="152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1928812" y="3962400"/>
            <a:ext cx="152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3452812" y="3962400"/>
            <a:ext cx="152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833812" y="3962400"/>
            <a:ext cx="152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071812" y="3962400"/>
            <a:ext cx="152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4214812" y="3962400"/>
            <a:ext cx="152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1700212" y="1293812"/>
            <a:ext cx="2514600" cy="762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dirty="0">
                <a:latin typeface="+mj-lt"/>
              </a:rPr>
              <a:t>Buckets</a:t>
            </a:r>
            <a:endParaRPr lang="en-US" b="1" dirty="0">
              <a:latin typeface="+mj-lt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2309812" y="1293812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2919412" y="1293812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3529012" y="1293812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 flipV="1">
            <a:off x="2005012" y="1752600"/>
            <a:ext cx="4572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 flipV="1">
            <a:off x="2386012" y="1676400"/>
            <a:ext cx="144780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 flipH="1" flipV="1">
            <a:off x="1852612" y="1524000"/>
            <a:ext cx="9144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 flipV="1">
            <a:off x="3148012" y="1752600"/>
            <a:ext cx="1524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 flipH="1" flipV="1">
            <a:off x="2690812" y="1828800"/>
            <a:ext cx="838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 flipV="1">
            <a:off x="3910012" y="1524000"/>
            <a:ext cx="152400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 flipH="1" flipV="1">
            <a:off x="3300412" y="1371600"/>
            <a:ext cx="99060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4114799" y="1217612"/>
            <a:ext cx="3810000" cy="915988"/>
            <a:chOff x="2385" y="260"/>
            <a:chExt cx="2400" cy="577"/>
          </a:xfrm>
        </p:grpSpPr>
        <p:sp>
          <p:nvSpPr>
            <p:cNvPr id="11300" name="Text Box 33"/>
            <p:cNvSpPr txBox="1">
              <a:spLocks noChangeArrowheads="1"/>
            </p:cNvSpPr>
            <p:nvPr/>
          </p:nvSpPr>
          <p:spPr bwMode="auto">
            <a:xfrm>
              <a:off x="3254" y="260"/>
              <a:ext cx="1531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Arial" pitchFamily="34" charset="0"/>
                  <a:cs typeface="Arial" pitchFamily="34" charset="0"/>
                </a:rPr>
                <a:t>Columns 2 and 6</a:t>
              </a:r>
            </a:p>
            <a:p>
              <a:pPr eaLnBrk="0" hangingPunct="0"/>
              <a:r>
                <a:rPr lang="en-US" dirty="0">
                  <a:latin typeface="Arial" pitchFamily="34" charset="0"/>
                  <a:cs typeface="Arial" pitchFamily="34" charset="0"/>
                </a:rPr>
                <a:t>are probably identical </a:t>
              </a:r>
            </a:p>
            <a:p>
              <a:pPr eaLnBrk="0" hangingPunct="0"/>
              <a:r>
                <a:rPr lang="en-US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candidate pair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11301" name="Line 34"/>
            <p:cNvSpPr>
              <a:spLocks noChangeShapeType="1"/>
            </p:cNvSpPr>
            <p:nvPr/>
          </p:nvSpPr>
          <p:spPr bwMode="auto">
            <a:xfrm flipH="1">
              <a:off x="2385" y="480"/>
              <a:ext cx="831" cy="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4062412" y="2241551"/>
            <a:ext cx="3452813" cy="646113"/>
            <a:chOff x="2352" y="836"/>
            <a:chExt cx="2175" cy="407"/>
          </a:xfrm>
        </p:grpSpPr>
        <p:sp>
          <p:nvSpPr>
            <p:cNvPr id="11298" name="Text Box 36"/>
            <p:cNvSpPr txBox="1">
              <a:spLocks noChangeArrowheads="1"/>
            </p:cNvSpPr>
            <p:nvPr/>
          </p:nvSpPr>
          <p:spPr bwMode="auto">
            <a:xfrm>
              <a:off x="3062" y="836"/>
              <a:ext cx="146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Arial" pitchFamily="34" charset="0"/>
                  <a:cs typeface="Arial" pitchFamily="34" charset="0"/>
                </a:rPr>
                <a:t>Columns 6 and 7 are</a:t>
              </a:r>
            </a:p>
            <a:p>
              <a:pPr eaLnBrk="0" hangingPunct="0"/>
              <a:r>
                <a:rPr lang="en-US" dirty="0">
                  <a:latin typeface="Arial" pitchFamily="34" charset="0"/>
                  <a:cs typeface="Arial" pitchFamily="34" charset="0"/>
                </a:rPr>
                <a:t>surely different.</a:t>
              </a:r>
            </a:p>
          </p:txBody>
        </p:sp>
        <p:sp>
          <p:nvSpPr>
            <p:cNvPr id="11299" name="Line 37"/>
            <p:cNvSpPr>
              <a:spLocks noChangeShapeType="1"/>
            </p:cNvSpPr>
            <p:nvPr/>
          </p:nvSpPr>
          <p:spPr bwMode="auto">
            <a:xfrm flipH="1">
              <a:off x="2352" y="1056"/>
              <a:ext cx="72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Hashing Bands</a:t>
            </a:r>
            <a:endParaRPr lang="en-US" dirty="0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77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Banding Example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2057400"/>
            <a:ext cx="2745024" cy="33528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840024" y="3132494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840024" y="4275494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19200" y="2098435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6534" y="2101048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2044" y="2098434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7554" y="2092569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05158" y="2092569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48574" y="2086707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75908" y="2087116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10407" y="2098434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438268" y="2057400"/>
            <a:ext cx="417991" cy="3423135"/>
            <a:chOff x="5175607" y="2063264"/>
            <a:chExt cx="417991" cy="3423135"/>
          </a:xfrm>
        </p:grpSpPr>
        <p:sp>
          <p:nvSpPr>
            <p:cNvPr id="25" name="Rectangle 24"/>
            <p:cNvSpPr/>
            <p:nvPr/>
          </p:nvSpPr>
          <p:spPr>
            <a:xfrm>
              <a:off x="5175607" y="2063264"/>
              <a:ext cx="417991" cy="3423135"/>
            </a:xfrm>
            <a:prstGeom prst="rect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5181600" y="22860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175607" y="25146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181600" y="27432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175607" y="29718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175607" y="32004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175607" y="34290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175607" y="36576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175607" y="38862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175607" y="41148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175607" y="43434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175607" y="45720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175607" y="48006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175607" y="50292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175607" y="52578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5110306" y="164187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uckets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05274" y="1614998"/>
            <a:ext cx="2050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 Matrix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6534" y="2057400"/>
            <a:ext cx="325510" cy="1044970"/>
          </a:xfrm>
          <a:prstGeom prst="rect">
            <a:avLst/>
          </a:prstGeom>
          <a:solidFill>
            <a:srgbClr val="FF3300">
              <a:alpha val="25098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6" name="Rectangle 45"/>
          <p:cNvSpPr/>
          <p:nvPr/>
        </p:nvSpPr>
        <p:spPr>
          <a:xfrm>
            <a:off x="2171641" y="2069127"/>
            <a:ext cx="325510" cy="1044970"/>
          </a:xfrm>
          <a:prstGeom prst="rect">
            <a:avLst/>
          </a:prstGeom>
          <a:solidFill>
            <a:srgbClr val="FF3300">
              <a:alpha val="25098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7" name="Rectangle 46"/>
          <p:cNvSpPr/>
          <p:nvPr/>
        </p:nvSpPr>
        <p:spPr>
          <a:xfrm>
            <a:off x="5438268" y="3423136"/>
            <a:ext cx="411998" cy="228600"/>
          </a:xfrm>
          <a:prstGeom prst="rect">
            <a:avLst/>
          </a:prstGeom>
          <a:solidFill>
            <a:srgbClr val="FF3300">
              <a:alpha val="25098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37334" y="5652958"/>
            <a:ext cx="2818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Candidate pairs: {(2,4);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13207" y="3181201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40541" y="3183814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66051" y="3181200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91561" y="3175335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99165" y="3175335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42581" y="3169473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69915" y="3169882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4414" y="3181200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219200" y="4312473"/>
            <a:ext cx="2618541" cy="1030004"/>
            <a:chOff x="1219200" y="4312473"/>
            <a:chExt cx="2618541" cy="1030004"/>
          </a:xfrm>
        </p:grpSpPr>
        <p:sp>
          <p:nvSpPr>
            <p:cNvPr id="62" name="TextBox 61"/>
            <p:cNvSpPr txBox="1"/>
            <p:nvPr/>
          </p:nvSpPr>
          <p:spPr>
            <a:xfrm>
              <a:off x="1219200" y="4324201"/>
              <a:ext cx="3273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546534" y="4326814"/>
              <a:ext cx="3273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872044" y="4324200"/>
              <a:ext cx="3273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197554" y="4318335"/>
              <a:ext cx="3273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505158" y="4318335"/>
              <a:ext cx="3273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848574" y="4312473"/>
              <a:ext cx="3273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175908" y="4312882"/>
              <a:ext cx="3273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510407" y="4324200"/>
              <a:ext cx="3273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219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Banding Example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2057400"/>
            <a:ext cx="2745024" cy="33528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840024" y="3132494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840024" y="4275494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17" name="TextBox 16"/>
          <p:cNvSpPr txBox="1"/>
          <p:nvPr/>
        </p:nvSpPr>
        <p:spPr>
          <a:xfrm>
            <a:off x="1219200" y="2098435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6534" y="2101048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2044" y="2098434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7554" y="2092569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05158" y="2092569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48574" y="2086707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75908" y="2087116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10407" y="2098434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438268" y="2057400"/>
            <a:ext cx="417991" cy="3423135"/>
            <a:chOff x="5175607" y="2063264"/>
            <a:chExt cx="417991" cy="3423135"/>
          </a:xfrm>
        </p:grpSpPr>
        <p:sp>
          <p:nvSpPr>
            <p:cNvPr id="25" name="Rectangle 24"/>
            <p:cNvSpPr/>
            <p:nvPr/>
          </p:nvSpPr>
          <p:spPr>
            <a:xfrm>
              <a:off x="5175607" y="2063264"/>
              <a:ext cx="417991" cy="3423135"/>
            </a:xfrm>
            <a:prstGeom prst="rect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5181600" y="22860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175607" y="25146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181600" y="27432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175607" y="29718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175607" y="32004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175607" y="34290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175607" y="36576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175607" y="38862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175607" y="41148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175607" y="43434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175607" y="45720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175607" y="48006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175607" y="50292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175607" y="52578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5110306" y="164187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uckets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05274" y="1614998"/>
            <a:ext cx="2050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 Matrix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33670" y="3158374"/>
            <a:ext cx="325510" cy="1044970"/>
          </a:xfrm>
          <a:prstGeom prst="rect">
            <a:avLst/>
          </a:prstGeom>
          <a:solidFill>
            <a:srgbClr val="FF3300">
              <a:alpha val="25098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6" name="Rectangle 45"/>
          <p:cNvSpPr/>
          <p:nvPr/>
        </p:nvSpPr>
        <p:spPr>
          <a:xfrm>
            <a:off x="2197554" y="3177271"/>
            <a:ext cx="325510" cy="1044970"/>
          </a:xfrm>
          <a:prstGeom prst="rect">
            <a:avLst/>
          </a:prstGeom>
          <a:solidFill>
            <a:srgbClr val="FF3300">
              <a:alpha val="25098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7" name="Rectangle 46"/>
          <p:cNvSpPr/>
          <p:nvPr/>
        </p:nvSpPr>
        <p:spPr>
          <a:xfrm>
            <a:off x="5449728" y="4319187"/>
            <a:ext cx="411998" cy="228600"/>
          </a:xfrm>
          <a:prstGeom prst="rect">
            <a:avLst/>
          </a:prstGeom>
          <a:solidFill>
            <a:srgbClr val="FF3300">
              <a:alpha val="25098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37334" y="5652958"/>
            <a:ext cx="2818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Candidate pairs: {(2,4);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13207" y="3181201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40541" y="3183814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66051" y="3181200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91561" y="3175335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05158" y="3153428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42581" y="3169473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69915" y="3169882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4414" y="3181200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219200" y="4312473"/>
            <a:ext cx="2618541" cy="1030004"/>
            <a:chOff x="1219200" y="4312473"/>
            <a:chExt cx="2618541" cy="1030004"/>
          </a:xfrm>
        </p:grpSpPr>
        <p:sp>
          <p:nvSpPr>
            <p:cNvPr id="61" name="TextBox 60"/>
            <p:cNvSpPr txBox="1"/>
            <p:nvPr/>
          </p:nvSpPr>
          <p:spPr>
            <a:xfrm>
              <a:off x="1219200" y="4324201"/>
              <a:ext cx="3273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546534" y="4326814"/>
              <a:ext cx="3273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72044" y="4324200"/>
              <a:ext cx="3273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197554" y="4318335"/>
              <a:ext cx="3273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05158" y="4318335"/>
              <a:ext cx="3273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848574" y="4312473"/>
              <a:ext cx="3273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175908" y="4312882"/>
              <a:ext cx="3273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510407" y="4324200"/>
              <a:ext cx="3273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802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Banding Example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2057400"/>
            <a:ext cx="2745024" cy="33528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840024" y="3132494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840024" y="4275494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17" name="TextBox 16"/>
          <p:cNvSpPr txBox="1"/>
          <p:nvPr/>
        </p:nvSpPr>
        <p:spPr>
          <a:xfrm>
            <a:off x="1219200" y="2098435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6534" y="2101048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2044" y="2098434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7554" y="2092569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05158" y="2092569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48574" y="2086707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75908" y="2087116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10407" y="2098434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438268" y="2057400"/>
            <a:ext cx="417991" cy="3423135"/>
            <a:chOff x="5175607" y="2063264"/>
            <a:chExt cx="417991" cy="3423135"/>
          </a:xfrm>
        </p:grpSpPr>
        <p:sp>
          <p:nvSpPr>
            <p:cNvPr id="25" name="Rectangle 24"/>
            <p:cNvSpPr/>
            <p:nvPr/>
          </p:nvSpPr>
          <p:spPr>
            <a:xfrm>
              <a:off x="5175607" y="2063264"/>
              <a:ext cx="417991" cy="3423135"/>
            </a:xfrm>
            <a:prstGeom prst="rect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5181600" y="22860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175607" y="25146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181600" y="27432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175607" y="29718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175607" y="32004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175607" y="34290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175607" y="36576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175607" y="38862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175607" y="41148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175607" y="43434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175607" y="45720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175607" y="48006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175607" y="50292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175607" y="52578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5110306" y="164187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uckets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05274" y="1614998"/>
            <a:ext cx="2050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 Matrix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249931" y="3162619"/>
            <a:ext cx="325510" cy="1044970"/>
          </a:xfrm>
          <a:prstGeom prst="rect">
            <a:avLst/>
          </a:prstGeom>
          <a:solidFill>
            <a:srgbClr val="FF3300">
              <a:alpha val="25098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6" name="Rectangle 45"/>
          <p:cNvSpPr/>
          <p:nvPr/>
        </p:nvSpPr>
        <p:spPr>
          <a:xfrm>
            <a:off x="2834316" y="3173625"/>
            <a:ext cx="325510" cy="1044970"/>
          </a:xfrm>
          <a:prstGeom prst="rect">
            <a:avLst/>
          </a:prstGeom>
          <a:solidFill>
            <a:srgbClr val="FF3300">
              <a:alpha val="25098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7" name="Rectangle 46"/>
          <p:cNvSpPr/>
          <p:nvPr/>
        </p:nvSpPr>
        <p:spPr>
          <a:xfrm>
            <a:off x="5432275" y="2281763"/>
            <a:ext cx="411998" cy="228600"/>
          </a:xfrm>
          <a:prstGeom prst="rect">
            <a:avLst/>
          </a:prstGeom>
          <a:solidFill>
            <a:srgbClr val="FF3300">
              <a:alpha val="25098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37334" y="5652958"/>
            <a:ext cx="2874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Candidate pairs: {(2,4);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13207" y="3181201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40541" y="3183814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66051" y="3181200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91561" y="3175335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05158" y="3153428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42581" y="3169473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69915" y="3169882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4414" y="3181200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4289" y="5651378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(1,6)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219200" y="4312473"/>
            <a:ext cx="2618541" cy="1030004"/>
            <a:chOff x="1219200" y="4312473"/>
            <a:chExt cx="2618541" cy="1030004"/>
          </a:xfrm>
        </p:grpSpPr>
        <p:sp>
          <p:nvSpPr>
            <p:cNvPr id="59" name="TextBox 58"/>
            <p:cNvSpPr txBox="1"/>
            <p:nvPr/>
          </p:nvSpPr>
          <p:spPr>
            <a:xfrm>
              <a:off x="1219200" y="4324201"/>
              <a:ext cx="3273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546534" y="4326814"/>
              <a:ext cx="3273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872044" y="4324200"/>
              <a:ext cx="3273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197554" y="4318335"/>
              <a:ext cx="3273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505158" y="4318335"/>
              <a:ext cx="3273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48574" y="4312473"/>
              <a:ext cx="3273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175908" y="4312882"/>
              <a:ext cx="3273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510407" y="4324200"/>
              <a:ext cx="3273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67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Banding Example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2057400"/>
            <a:ext cx="2745024" cy="33528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840024" y="3132494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840024" y="4275494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17" name="TextBox 16"/>
          <p:cNvSpPr txBox="1"/>
          <p:nvPr/>
        </p:nvSpPr>
        <p:spPr>
          <a:xfrm>
            <a:off x="1219200" y="2098435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6534" y="2101048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2044" y="2098434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7554" y="2092569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05158" y="2092569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48574" y="2086707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75908" y="2087116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10407" y="2098434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438268" y="2057400"/>
            <a:ext cx="417991" cy="3423135"/>
            <a:chOff x="5175607" y="2063264"/>
            <a:chExt cx="417991" cy="3423135"/>
          </a:xfrm>
        </p:grpSpPr>
        <p:sp>
          <p:nvSpPr>
            <p:cNvPr id="25" name="Rectangle 24"/>
            <p:cNvSpPr/>
            <p:nvPr/>
          </p:nvSpPr>
          <p:spPr>
            <a:xfrm>
              <a:off x="5175607" y="2063264"/>
              <a:ext cx="417991" cy="3423135"/>
            </a:xfrm>
            <a:prstGeom prst="rect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5181600" y="22860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175607" y="25146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181600" y="27432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175607" y="29718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175607" y="32004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175607" y="34290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175607" y="36576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175607" y="38862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175607" y="41148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175607" y="43434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175607" y="45720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175607" y="48006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175607" y="50292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175607" y="52578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5110306" y="164187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uckets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05274" y="1614998"/>
            <a:ext cx="2050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 Matrix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872044" y="4311477"/>
            <a:ext cx="325510" cy="1044970"/>
          </a:xfrm>
          <a:prstGeom prst="rect">
            <a:avLst/>
          </a:prstGeom>
          <a:solidFill>
            <a:srgbClr val="FF3300">
              <a:alpha val="25098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19324" y="4318333"/>
            <a:ext cx="325510" cy="1044970"/>
          </a:xfrm>
          <a:prstGeom prst="rect">
            <a:avLst/>
          </a:prstGeom>
          <a:solidFill>
            <a:srgbClr val="FF3300">
              <a:alpha val="25098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452586" y="4810157"/>
            <a:ext cx="411998" cy="228600"/>
          </a:xfrm>
          <a:prstGeom prst="rect">
            <a:avLst/>
          </a:prstGeom>
          <a:solidFill>
            <a:srgbClr val="FF3300">
              <a:alpha val="25098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37334" y="5652958"/>
            <a:ext cx="2874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Candidate pairs: {(2,4);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13207" y="3181201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40541" y="3183814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66051" y="3181200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91561" y="3175335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05158" y="3153428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42581" y="3169473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69915" y="3169882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4414" y="3181200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19200" y="4324201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46534" y="4326814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72044" y="4324200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97554" y="4318335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505158" y="4318335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848574" y="4312473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75908" y="4312882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10407" y="4324200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4289" y="5651378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(1,6)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60800" y="5658692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(3,8)}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84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5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Banding Example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2057400"/>
            <a:ext cx="2745024" cy="33528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840024" y="3132494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840024" y="4275494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19200" y="2098435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6534" y="2101048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2044" y="2098434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7554" y="2092569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05158" y="2092569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48574" y="2086707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75908" y="2087116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10407" y="2098434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438268" y="2057400"/>
            <a:ext cx="417991" cy="3423135"/>
            <a:chOff x="5175607" y="2063264"/>
            <a:chExt cx="417991" cy="3423135"/>
          </a:xfrm>
        </p:grpSpPr>
        <p:sp>
          <p:nvSpPr>
            <p:cNvPr id="25" name="Rectangle 24"/>
            <p:cNvSpPr/>
            <p:nvPr/>
          </p:nvSpPr>
          <p:spPr>
            <a:xfrm>
              <a:off x="5175607" y="2063264"/>
              <a:ext cx="417991" cy="3423135"/>
            </a:xfrm>
            <a:prstGeom prst="rect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5181600" y="22860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175607" y="25146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181600" y="27432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175607" y="29718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175607" y="32004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175607" y="34290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175607" y="36576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175607" y="38862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175607" y="41148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175607" y="43434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175607" y="45720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175607" y="48006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175607" y="50292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175607" y="52578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5110306" y="164187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uckets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05274" y="1614998"/>
            <a:ext cx="2050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 Matrix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23582" y="5748142"/>
            <a:ext cx="4222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Candidate pairs: {(2,4); (1,6); (3,8)}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13207" y="3181201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40541" y="3183814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66051" y="3181200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91561" y="3175335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05158" y="3153428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42581" y="3169473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69915" y="3169882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4414" y="3181200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19200" y="4324201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46534" y="4326814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72044" y="4324200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97554" y="4318335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505158" y="4318335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848574" y="4312473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75908" y="4312882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10407" y="4324200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544710" y="2072460"/>
            <a:ext cx="317172" cy="3337740"/>
          </a:xfrm>
          <a:prstGeom prst="rect">
            <a:avLst/>
          </a:prstGeom>
          <a:solidFill>
            <a:srgbClr val="FF3300">
              <a:alpha val="25098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201723" y="2072460"/>
            <a:ext cx="317172" cy="3337740"/>
          </a:xfrm>
          <a:prstGeom prst="rect">
            <a:avLst/>
          </a:prstGeom>
          <a:solidFill>
            <a:srgbClr val="FF3300">
              <a:alpha val="25098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5488830"/>
            <a:ext cx="1643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True positive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8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Banding Example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2057400"/>
            <a:ext cx="2745024" cy="33528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840024" y="3132494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840024" y="4275494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19200" y="2098435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6534" y="2101048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2044" y="2098434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7554" y="2092569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05158" y="2092569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48574" y="2086707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75908" y="2087116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10407" y="2098434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438268" y="2057400"/>
            <a:ext cx="417991" cy="3423135"/>
            <a:chOff x="5175607" y="2063264"/>
            <a:chExt cx="417991" cy="3423135"/>
          </a:xfrm>
        </p:grpSpPr>
        <p:sp>
          <p:nvSpPr>
            <p:cNvPr id="25" name="Rectangle 24"/>
            <p:cNvSpPr/>
            <p:nvPr/>
          </p:nvSpPr>
          <p:spPr>
            <a:xfrm>
              <a:off x="5175607" y="2063264"/>
              <a:ext cx="417991" cy="3423135"/>
            </a:xfrm>
            <a:prstGeom prst="rect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5181600" y="22860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175607" y="25146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181600" y="27432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175607" y="29718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175607" y="32004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175607" y="34290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175607" y="36576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175607" y="38862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175607" y="41148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175607" y="43434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175607" y="45720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175607" y="48006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175607" y="50292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175607" y="52578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5110306" y="164187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uckets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05274" y="1614998"/>
            <a:ext cx="2050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 Matrix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23582" y="5748142"/>
            <a:ext cx="4222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Candidate pairs: {(2,4); (1,6); (3,8)}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13207" y="3181201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40541" y="3183814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66051" y="3181200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91561" y="3175335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05158" y="3153428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42581" y="3169473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69915" y="3169882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4414" y="3181200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19200" y="4324201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46534" y="4326814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72044" y="4324200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97554" y="4318335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505158" y="4318335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848574" y="4312473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75908" y="4312882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10407" y="4324200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240464" y="2053703"/>
            <a:ext cx="317172" cy="3337740"/>
          </a:xfrm>
          <a:prstGeom prst="rect">
            <a:avLst/>
          </a:prstGeom>
          <a:solidFill>
            <a:srgbClr val="FF3300">
              <a:alpha val="25098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839719" y="2072460"/>
            <a:ext cx="317172" cy="3337740"/>
          </a:xfrm>
          <a:prstGeom prst="rect">
            <a:avLst/>
          </a:prstGeom>
          <a:solidFill>
            <a:srgbClr val="FF3300">
              <a:alpha val="25098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5488830"/>
            <a:ext cx="1643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True positive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0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Banding Example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2057400"/>
            <a:ext cx="2745024" cy="33528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840024" y="3132494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840024" y="4275494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19200" y="2098435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6534" y="2101048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2044" y="2098434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7554" y="2092569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05158" y="2092569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48574" y="2086707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75908" y="2087116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10407" y="2098434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438268" y="2057400"/>
            <a:ext cx="417991" cy="3423135"/>
            <a:chOff x="5175607" y="2063264"/>
            <a:chExt cx="417991" cy="3423135"/>
          </a:xfrm>
        </p:grpSpPr>
        <p:sp>
          <p:nvSpPr>
            <p:cNvPr id="25" name="Rectangle 24"/>
            <p:cNvSpPr/>
            <p:nvPr/>
          </p:nvSpPr>
          <p:spPr>
            <a:xfrm>
              <a:off x="5175607" y="2063264"/>
              <a:ext cx="417991" cy="3423135"/>
            </a:xfrm>
            <a:prstGeom prst="rect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5181600" y="22860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175607" y="25146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181600" y="27432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175607" y="29718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175607" y="32004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175607" y="34290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175607" y="36576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175607" y="38862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175607" y="41148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175607" y="43434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175607" y="45720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175607" y="48006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175607" y="50292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175607" y="52578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5110306" y="164187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uckets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05274" y="1614998"/>
            <a:ext cx="2050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 Matrix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23582" y="5748142"/>
            <a:ext cx="4222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Candidate pairs: {(2,4); (1,6); (3,8)}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13207" y="3181201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40541" y="3183814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66051" y="3181200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91561" y="3175335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05158" y="3153428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42581" y="3169473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69915" y="3169882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4414" y="3181200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19200" y="4324201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46534" y="4326814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72044" y="4324200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97554" y="4318335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505158" y="4318335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848574" y="4312473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75908" y="4312882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10407" y="4324200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519324" y="2072460"/>
            <a:ext cx="317172" cy="3337740"/>
          </a:xfrm>
          <a:prstGeom prst="rect">
            <a:avLst/>
          </a:prstGeom>
          <a:solidFill>
            <a:srgbClr val="FF3300">
              <a:alpha val="25098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5488830"/>
            <a:ext cx="1896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False positive?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891123" y="2064930"/>
            <a:ext cx="317172" cy="3337740"/>
          </a:xfrm>
          <a:prstGeom prst="rect">
            <a:avLst/>
          </a:prstGeom>
          <a:solidFill>
            <a:srgbClr val="FF3300">
              <a:alpha val="25098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9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Banding Example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2057400"/>
            <a:ext cx="2745024" cy="33528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840024" y="3132494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840024" y="4275494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19200" y="2098435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6534" y="2101048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2044" y="2098434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7554" y="2092569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05158" y="2092569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48574" y="2086707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75908" y="2087116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10407" y="2098434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438268" y="2057400"/>
            <a:ext cx="417991" cy="3423135"/>
            <a:chOff x="5175607" y="2063264"/>
            <a:chExt cx="417991" cy="3423135"/>
          </a:xfrm>
        </p:grpSpPr>
        <p:sp>
          <p:nvSpPr>
            <p:cNvPr id="25" name="Rectangle 24"/>
            <p:cNvSpPr/>
            <p:nvPr/>
          </p:nvSpPr>
          <p:spPr>
            <a:xfrm>
              <a:off x="5175607" y="2063264"/>
              <a:ext cx="417991" cy="3423135"/>
            </a:xfrm>
            <a:prstGeom prst="rect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5181600" y="22860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175607" y="25146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181600" y="27432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175607" y="29718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175607" y="32004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175607" y="34290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175607" y="36576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175607" y="38862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175607" y="41148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175607" y="43434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175607" y="45720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175607" y="48006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175607" y="50292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175607" y="5257800"/>
              <a:ext cx="41199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5110306" y="164187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uckets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05274" y="1614998"/>
            <a:ext cx="2050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 Matrix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23582" y="5748142"/>
            <a:ext cx="4222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Candidate pairs: {(2,4); (1,6); (3,8)}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13207" y="3181201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40541" y="3183814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66051" y="3181200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91561" y="3175335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05158" y="3153428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42581" y="3169473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69915" y="3169882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4414" y="3181200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19200" y="4324201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46534" y="4326814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72044" y="4324200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97554" y="4318335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505158" y="4318335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848574" y="4312473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75908" y="4312882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10407" y="4324200"/>
            <a:ext cx="327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187242" y="2064930"/>
            <a:ext cx="317172" cy="3337740"/>
          </a:xfrm>
          <a:prstGeom prst="rect">
            <a:avLst/>
          </a:prstGeom>
          <a:solidFill>
            <a:srgbClr val="FF3300">
              <a:alpha val="25098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5488830"/>
            <a:ext cx="1996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False negative?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493172" y="2057400"/>
            <a:ext cx="317172" cy="3337740"/>
          </a:xfrm>
          <a:prstGeom prst="rect">
            <a:avLst/>
          </a:prstGeom>
          <a:solidFill>
            <a:srgbClr val="FF3300">
              <a:alpha val="25098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4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Simplifying Assumption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</a:t>
            </a:r>
            <a:r>
              <a:rPr lang="en-US" b="1" dirty="0" smtClean="0"/>
              <a:t>enough buckets</a:t>
            </a:r>
            <a:r>
              <a:rPr lang="en-US" dirty="0" smtClean="0"/>
              <a:t> that columns are unlikely to hash to the same bucket unless they are </a:t>
            </a:r>
            <a:r>
              <a:rPr lang="en-US" b="1" dirty="0" smtClean="0">
                <a:solidFill>
                  <a:srgbClr val="FF0066"/>
                </a:solidFill>
              </a:rPr>
              <a:t>identical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smtClean="0"/>
              <a:t>in a particular band</a:t>
            </a:r>
          </a:p>
          <a:p>
            <a:pPr lvl="8"/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Hereafter, we assume that “</a:t>
            </a:r>
            <a:r>
              <a:rPr lang="en-US" b="1" dirty="0" smtClean="0">
                <a:solidFill>
                  <a:srgbClr val="0000FF"/>
                </a:solidFill>
              </a:rPr>
              <a:t>same bucket</a:t>
            </a:r>
            <a:r>
              <a:rPr lang="en-US" dirty="0" smtClean="0">
                <a:solidFill>
                  <a:srgbClr val="0000FF"/>
                </a:solidFill>
              </a:rPr>
              <a:t>” means “</a:t>
            </a:r>
            <a:r>
              <a:rPr lang="en-US" b="1" dirty="0" smtClean="0">
                <a:solidFill>
                  <a:srgbClr val="0000FF"/>
                </a:solidFill>
              </a:rPr>
              <a:t>identical in that band</a:t>
            </a:r>
            <a:r>
              <a:rPr lang="en-US" dirty="0" smtClean="0">
                <a:solidFill>
                  <a:srgbClr val="0000FF"/>
                </a:solidFill>
              </a:rPr>
              <a:t>”</a:t>
            </a:r>
          </a:p>
          <a:p>
            <a:pPr lvl="8"/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Assumption needed only to simplify analysis, not for correctness of algorithm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47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Common Metaphor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Many problems can be expressed as </a:t>
            </a:r>
            <a:br>
              <a:rPr lang="en-US" b="1" dirty="0" smtClean="0"/>
            </a:br>
            <a:r>
              <a:rPr lang="en-US" b="1" dirty="0" smtClean="0"/>
              <a:t>finding “similar” sets: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Find near-neighbors in </a:t>
            </a:r>
            <a:r>
              <a:rPr lang="en-US" b="1" u="sng" dirty="0" smtClean="0">
                <a:solidFill>
                  <a:srgbClr val="0000FF"/>
                </a:solidFill>
              </a:rPr>
              <a:t>high-dimensional</a:t>
            </a:r>
            <a:r>
              <a:rPr lang="en-US" b="1" dirty="0" smtClean="0">
                <a:solidFill>
                  <a:srgbClr val="0000FF"/>
                </a:solidFill>
              </a:rPr>
              <a:t> space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0066"/>
                </a:solidFill>
              </a:rPr>
              <a:t>Examples: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Pages with similar words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For duplicate detection, classification by topic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Customers who purchased similar products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Products with similar customer sets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Images with similar features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2" descr="teaser_inp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7594" y="4800600"/>
            <a:ext cx="1421606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5695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of Bands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Assume the following case:</a:t>
            </a:r>
          </a:p>
          <a:p>
            <a:r>
              <a:rPr lang="en-US" dirty="0" smtClean="0"/>
              <a:t>Suppose 100,000 columns of </a:t>
            </a:r>
            <a:r>
              <a:rPr lang="en-US" b="1" i="1" dirty="0" smtClean="0"/>
              <a:t>M</a:t>
            </a:r>
            <a:r>
              <a:rPr lang="en-US" i="1" dirty="0" smtClean="0"/>
              <a:t> </a:t>
            </a:r>
            <a:r>
              <a:rPr lang="en-US" dirty="0" smtClean="0"/>
              <a:t>(100k docs)</a:t>
            </a:r>
          </a:p>
          <a:p>
            <a:r>
              <a:rPr lang="en-US" dirty="0" smtClean="0"/>
              <a:t>Signatures of 100 integers (rows)</a:t>
            </a:r>
          </a:p>
          <a:p>
            <a:r>
              <a:rPr lang="en-US" dirty="0" smtClean="0"/>
              <a:t>Therefore, signatures take 40Mb</a:t>
            </a:r>
          </a:p>
          <a:p>
            <a:r>
              <a:rPr lang="en-US" dirty="0" smtClean="0"/>
              <a:t>Choose </a:t>
            </a:r>
            <a:r>
              <a:rPr lang="sl-SI" b="1" i="1" dirty="0" smtClean="0"/>
              <a:t>b</a:t>
            </a:r>
            <a:r>
              <a:rPr lang="en-US" b="1" dirty="0" smtClean="0"/>
              <a:t> </a:t>
            </a:r>
            <a:r>
              <a:rPr lang="en-US" dirty="0" smtClean="0"/>
              <a:t>= 20 bands of </a:t>
            </a:r>
            <a:r>
              <a:rPr lang="en-US" b="1" i="1" dirty="0" smtClean="0"/>
              <a:t>r</a:t>
            </a:r>
            <a:r>
              <a:rPr lang="en-US" b="1" dirty="0" smtClean="0"/>
              <a:t> </a:t>
            </a:r>
            <a:r>
              <a:rPr lang="en-US" dirty="0" smtClean="0"/>
              <a:t>= 5 integers/band</a:t>
            </a:r>
          </a:p>
          <a:p>
            <a:pPr lvl="8"/>
            <a:endParaRPr lang="en-US" dirty="0" smtClean="0"/>
          </a:p>
          <a:p>
            <a:r>
              <a:rPr lang="en-US" b="1" dirty="0"/>
              <a:t>Goal:</a:t>
            </a:r>
            <a:r>
              <a:rPr lang="en-US" dirty="0" smtClean="0">
                <a:solidFill>
                  <a:srgbClr val="008000"/>
                </a:solidFill>
              </a:rPr>
              <a:t> Find pairs of documents that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are at least </a:t>
            </a:r>
            <a:r>
              <a:rPr lang="en-US" b="1" i="1" dirty="0" smtClean="0">
                <a:solidFill>
                  <a:srgbClr val="008000"/>
                </a:solidFill>
              </a:rPr>
              <a:t>s</a:t>
            </a:r>
            <a:r>
              <a:rPr lang="en-US" i="1" dirty="0" smtClean="0">
                <a:solidFill>
                  <a:srgbClr val="008000"/>
                </a:solidFill>
              </a:rPr>
              <a:t> = 0.8</a:t>
            </a:r>
            <a:r>
              <a:rPr lang="en-US" dirty="0" smtClean="0">
                <a:solidFill>
                  <a:srgbClr val="008000"/>
                </a:solidFill>
              </a:rPr>
              <a:t> similar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781800" y="0"/>
            <a:ext cx="2362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2" name="Group 69"/>
          <p:cNvGrpSpPr/>
          <p:nvPr/>
        </p:nvGrpSpPr>
        <p:grpSpPr>
          <a:xfrm>
            <a:off x="6822260" y="40046"/>
            <a:ext cx="2309567" cy="1375386"/>
            <a:chOff x="5996233" y="3958614"/>
            <a:chExt cx="2309567" cy="1375386"/>
          </a:xfrm>
        </p:grpSpPr>
        <p:sp>
          <p:nvSpPr>
            <p:cNvPr id="43" name="Rectangle 69"/>
            <p:cNvSpPr>
              <a:spLocks noChangeArrowheads="1"/>
            </p:cNvSpPr>
            <p:nvPr/>
          </p:nvSpPr>
          <p:spPr bwMode="auto">
            <a:xfrm>
              <a:off x="7734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4" name="Rectangle 70"/>
            <p:cNvSpPr>
              <a:spLocks noChangeArrowheads="1"/>
            </p:cNvSpPr>
            <p:nvPr/>
          </p:nvSpPr>
          <p:spPr bwMode="auto">
            <a:xfrm>
              <a:off x="7162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5" name="Rectangle 71"/>
            <p:cNvSpPr>
              <a:spLocks noChangeArrowheads="1"/>
            </p:cNvSpPr>
            <p:nvPr/>
          </p:nvSpPr>
          <p:spPr bwMode="auto">
            <a:xfrm>
              <a:off x="6591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6" name="Rectangle 72"/>
            <p:cNvSpPr>
              <a:spLocks noChangeArrowheads="1"/>
            </p:cNvSpPr>
            <p:nvPr/>
          </p:nvSpPr>
          <p:spPr bwMode="auto">
            <a:xfrm>
              <a:off x="6019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7" name="Line 73"/>
            <p:cNvSpPr>
              <a:spLocks noChangeShapeType="1"/>
            </p:cNvSpPr>
            <p:nvPr/>
          </p:nvSpPr>
          <p:spPr bwMode="auto">
            <a:xfrm>
              <a:off x="6019800" y="49022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Line 74"/>
            <p:cNvSpPr>
              <a:spLocks noChangeShapeType="1"/>
            </p:cNvSpPr>
            <p:nvPr/>
          </p:nvSpPr>
          <p:spPr bwMode="auto">
            <a:xfrm>
              <a:off x="6019800" y="53340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Line 75"/>
            <p:cNvSpPr>
              <a:spLocks noChangeShapeType="1"/>
            </p:cNvSpPr>
            <p:nvPr/>
          </p:nvSpPr>
          <p:spPr bwMode="auto">
            <a:xfrm>
              <a:off x="6019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Line 76"/>
            <p:cNvSpPr>
              <a:spLocks noChangeShapeType="1"/>
            </p:cNvSpPr>
            <p:nvPr/>
          </p:nvSpPr>
          <p:spPr bwMode="auto">
            <a:xfrm>
              <a:off x="6591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Line 77"/>
            <p:cNvSpPr>
              <a:spLocks noChangeShapeType="1"/>
            </p:cNvSpPr>
            <p:nvPr/>
          </p:nvSpPr>
          <p:spPr bwMode="auto">
            <a:xfrm>
              <a:off x="71628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Line 78"/>
            <p:cNvSpPr>
              <a:spLocks noChangeShapeType="1"/>
            </p:cNvSpPr>
            <p:nvPr/>
          </p:nvSpPr>
          <p:spPr bwMode="auto">
            <a:xfrm>
              <a:off x="7734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Line 79"/>
            <p:cNvSpPr>
              <a:spLocks noChangeShapeType="1"/>
            </p:cNvSpPr>
            <p:nvPr/>
          </p:nvSpPr>
          <p:spPr bwMode="auto">
            <a:xfrm>
              <a:off x="8305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Rectangle 100"/>
            <p:cNvSpPr>
              <a:spLocks noChangeArrowheads="1"/>
            </p:cNvSpPr>
            <p:nvPr/>
          </p:nvSpPr>
          <p:spPr bwMode="auto">
            <a:xfrm>
              <a:off x="7728408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5" name="Rectangle 101"/>
            <p:cNvSpPr>
              <a:spLocks noChangeArrowheads="1"/>
            </p:cNvSpPr>
            <p:nvPr/>
          </p:nvSpPr>
          <p:spPr bwMode="auto">
            <a:xfrm>
              <a:off x="7151016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56" name="Rectangle 102"/>
            <p:cNvSpPr>
              <a:spLocks noChangeArrowheads="1"/>
            </p:cNvSpPr>
            <p:nvPr/>
          </p:nvSpPr>
          <p:spPr bwMode="auto">
            <a:xfrm>
              <a:off x="6573625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7" name="Rectangle 103"/>
            <p:cNvSpPr>
              <a:spLocks noChangeArrowheads="1"/>
            </p:cNvSpPr>
            <p:nvPr/>
          </p:nvSpPr>
          <p:spPr bwMode="auto">
            <a:xfrm>
              <a:off x="6019799" y="3958614"/>
              <a:ext cx="553825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58" name="Line 104"/>
            <p:cNvSpPr>
              <a:spLocks noChangeShapeType="1"/>
            </p:cNvSpPr>
            <p:nvPr/>
          </p:nvSpPr>
          <p:spPr bwMode="auto">
            <a:xfrm>
              <a:off x="5996233" y="3958614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Line 105"/>
            <p:cNvSpPr>
              <a:spLocks noChangeShapeType="1"/>
            </p:cNvSpPr>
            <p:nvPr/>
          </p:nvSpPr>
          <p:spPr bwMode="auto">
            <a:xfrm>
              <a:off x="5996233" y="4423071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Line 106"/>
            <p:cNvSpPr>
              <a:spLocks noChangeShapeType="1"/>
            </p:cNvSpPr>
            <p:nvPr/>
          </p:nvSpPr>
          <p:spPr bwMode="auto">
            <a:xfrm>
              <a:off x="5996233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Line 107"/>
            <p:cNvSpPr>
              <a:spLocks noChangeShapeType="1"/>
            </p:cNvSpPr>
            <p:nvPr/>
          </p:nvSpPr>
          <p:spPr bwMode="auto">
            <a:xfrm>
              <a:off x="6573625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Line 108"/>
            <p:cNvSpPr>
              <a:spLocks noChangeShapeType="1"/>
            </p:cNvSpPr>
            <p:nvPr/>
          </p:nvSpPr>
          <p:spPr bwMode="auto">
            <a:xfrm>
              <a:off x="7151016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Line 109"/>
            <p:cNvSpPr>
              <a:spLocks noChangeShapeType="1"/>
            </p:cNvSpPr>
            <p:nvPr/>
          </p:nvSpPr>
          <p:spPr bwMode="auto">
            <a:xfrm>
              <a:off x="7728408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Line 110"/>
            <p:cNvSpPr>
              <a:spLocks noChangeShapeType="1"/>
            </p:cNvSpPr>
            <p:nvPr/>
          </p:nvSpPr>
          <p:spPr bwMode="auto">
            <a:xfrm>
              <a:off x="8305800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Rectangle 131"/>
            <p:cNvSpPr>
              <a:spLocks noChangeArrowheads="1"/>
            </p:cNvSpPr>
            <p:nvPr/>
          </p:nvSpPr>
          <p:spPr bwMode="auto">
            <a:xfrm>
              <a:off x="7734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66" name="Rectangle 132"/>
            <p:cNvSpPr>
              <a:spLocks noChangeArrowheads="1"/>
            </p:cNvSpPr>
            <p:nvPr/>
          </p:nvSpPr>
          <p:spPr bwMode="auto">
            <a:xfrm>
              <a:off x="7162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67" name="Rectangle 133"/>
            <p:cNvSpPr>
              <a:spLocks noChangeArrowheads="1"/>
            </p:cNvSpPr>
            <p:nvPr/>
          </p:nvSpPr>
          <p:spPr bwMode="auto">
            <a:xfrm>
              <a:off x="6591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68" name="Rectangle 134"/>
            <p:cNvSpPr>
              <a:spLocks noChangeArrowheads="1"/>
            </p:cNvSpPr>
            <p:nvPr/>
          </p:nvSpPr>
          <p:spPr bwMode="auto">
            <a:xfrm>
              <a:off x="6019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69" name="Line 135"/>
            <p:cNvSpPr>
              <a:spLocks noChangeShapeType="1"/>
            </p:cNvSpPr>
            <p:nvPr/>
          </p:nvSpPr>
          <p:spPr bwMode="auto">
            <a:xfrm>
              <a:off x="6019800" y="4443265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Line 136"/>
            <p:cNvSpPr>
              <a:spLocks noChangeShapeType="1"/>
            </p:cNvSpPr>
            <p:nvPr/>
          </p:nvSpPr>
          <p:spPr bwMode="auto">
            <a:xfrm>
              <a:off x="6019800" y="4907722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Line 137"/>
            <p:cNvSpPr>
              <a:spLocks noChangeShapeType="1"/>
            </p:cNvSpPr>
            <p:nvPr/>
          </p:nvSpPr>
          <p:spPr bwMode="auto">
            <a:xfrm>
              <a:off x="6019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Line 138"/>
            <p:cNvSpPr>
              <a:spLocks noChangeShapeType="1"/>
            </p:cNvSpPr>
            <p:nvPr/>
          </p:nvSpPr>
          <p:spPr bwMode="auto">
            <a:xfrm>
              <a:off x="6591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Line 139"/>
            <p:cNvSpPr>
              <a:spLocks noChangeShapeType="1"/>
            </p:cNvSpPr>
            <p:nvPr/>
          </p:nvSpPr>
          <p:spPr bwMode="auto">
            <a:xfrm>
              <a:off x="71628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Line 140"/>
            <p:cNvSpPr>
              <a:spLocks noChangeShapeType="1"/>
            </p:cNvSpPr>
            <p:nvPr/>
          </p:nvSpPr>
          <p:spPr bwMode="auto">
            <a:xfrm>
              <a:off x="7734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5" name="Line 141"/>
            <p:cNvSpPr>
              <a:spLocks noChangeShapeType="1"/>
            </p:cNvSpPr>
            <p:nvPr/>
          </p:nvSpPr>
          <p:spPr bwMode="auto">
            <a:xfrm>
              <a:off x="8305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059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, C</a:t>
            </a:r>
            <a:r>
              <a:rPr lang="en-US" baseline="-25000" dirty="0" smtClean="0"/>
              <a:t>2</a:t>
            </a:r>
            <a:r>
              <a:rPr lang="en-US" dirty="0" smtClean="0"/>
              <a:t> are 80% Similar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295400"/>
            <a:ext cx="8674627" cy="525780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Find pairs of </a:t>
            </a:r>
            <a:r>
              <a:rPr lang="en-US" sz="2400" b="1" dirty="0" smtClean="0">
                <a:solidFill>
                  <a:srgbClr val="0000FF"/>
                </a:solidFill>
                <a:sym typeface="Symbol"/>
              </a:rPr>
              <a:t> </a:t>
            </a:r>
            <a:r>
              <a:rPr lang="en-US" sz="2400" b="1" i="1" dirty="0" smtClean="0">
                <a:solidFill>
                  <a:srgbClr val="0000FF"/>
                </a:solidFill>
              </a:rPr>
              <a:t>s</a:t>
            </a:r>
            <a:r>
              <a:rPr lang="en-US" sz="2400" i="1" dirty="0" smtClean="0">
                <a:solidFill>
                  <a:srgbClr val="0000FF"/>
                </a:solidFill>
              </a:rPr>
              <a:t>=</a:t>
            </a:r>
            <a:r>
              <a:rPr lang="en-US" sz="2400" dirty="0" smtClean="0">
                <a:solidFill>
                  <a:srgbClr val="0000FF"/>
                </a:solidFill>
              </a:rPr>
              <a:t>0.8 similarity, set </a:t>
            </a:r>
            <a:r>
              <a:rPr lang="en-US" sz="2400" b="1" dirty="0" smtClean="0">
                <a:solidFill>
                  <a:srgbClr val="0000FF"/>
                </a:solidFill>
              </a:rPr>
              <a:t>b</a:t>
            </a:r>
            <a:r>
              <a:rPr lang="en-US" sz="2400" dirty="0" smtClean="0">
                <a:solidFill>
                  <a:srgbClr val="0000FF"/>
                </a:solidFill>
              </a:rPr>
              <a:t>=20</a:t>
            </a:r>
            <a:r>
              <a:rPr lang="en-US" sz="2400" dirty="0">
                <a:solidFill>
                  <a:srgbClr val="0000FF"/>
                </a:solidFill>
              </a:rPr>
              <a:t>, </a:t>
            </a:r>
            <a:r>
              <a:rPr lang="en-US" sz="2400" b="1" dirty="0">
                <a:solidFill>
                  <a:srgbClr val="0000FF"/>
                </a:solidFill>
              </a:rPr>
              <a:t>r</a:t>
            </a:r>
            <a:r>
              <a:rPr lang="en-US" sz="2400" dirty="0">
                <a:solidFill>
                  <a:srgbClr val="0000FF"/>
                </a:solidFill>
              </a:rPr>
              <a:t>=5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D60093"/>
                </a:solidFill>
              </a:rPr>
              <a:t>Assume:</a:t>
            </a:r>
            <a:r>
              <a:rPr lang="en-US" sz="2400" dirty="0" smtClean="0"/>
              <a:t> </a:t>
            </a:r>
            <a:r>
              <a:rPr lang="en-US" sz="2400" dirty="0" err="1" smtClean="0"/>
              <a:t>sim</a:t>
            </a:r>
            <a:r>
              <a:rPr lang="en-US" sz="2400" dirty="0" smtClean="0"/>
              <a:t>(C</a:t>
            </a:r>
            <a:r>
              <a:rPr lang="en-US" sz="2400" baseline="-25000" dirty="0" smtClean="0"/>
              <a:t>1</a:t>
            </a:r>
            <a:r>
              <a:rPr lang="en-US" sz="2400" dirty="0"/>
              <a:t>,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= 0.8</a:t>
            </a:r>
            <a:endParaRPr lang="en-US" sz="2400" dirty="0"/>
          </a:p>
          <a:p>
            <a:pPr lvl="1"/>
            <a:r>
              <a:rPr lang="en-US" sz="2000" dirty="0"/>
              <a:t>Since </a:t>
            </a:r>
            <a:r>
              <a:rPr lang="en-US" sz="2000" dirty="0" err="1"/>
              <a:t>sim</a:t>
            </a:r>
            <a:r>
              <a:rPr lang="en-US" sz="2000" dirty="0"/>
              <a:t>(C</a:t>
            </a:r>
            <a:r>
              <a:rPr lang="en-US" sz="2000" baseline="-25000" dirty="0"/>
              <a:t>1</a:t>
            </a:r>
            <a:r>
              <a:rPr lang="en-US" sz="2000" dirty="0"/>
              <a:t>, C</a:t>
            </a:r>
            <a:r>
              <a:rPr lang="en-US" sz="2000" baseline="-25000" dirty="0"/>
              <a:t>2</a:t>
            </a:r>
            <a:r>
              <a:rPr lang="en-US" sz="2000" dirty="0"/>
              <a:t>) </a:t>
            </a:r>
            <a:r>
              <a:rPr lang="en-US" sz="2000" dirty="0" smtClean="0">
                <a:sym typeface="Symbol"/>
              </a:rPr>
              <a:t> </a:t>
            </a:r>
            <a:r>
              <a:rPr lang="en-US" sz="2000" b="1" dirty="0" smtClean="0">
                <a:sym typeface="Symbol"/>
              </a:rPr>
              <a:t>s</a:t>
            </a:r>
            <a:r>
              <a:rPr lang="en-US" sz="2000" dirty="0" smtClean="0">
                <a:sym typeface="Symbol"/>
              </a:rPr>
              <a:t>, we </a:t>
            </a:r>
            <a:r>
              <a:rPr lang="en-US" sz="2000" dirty="0" smtClean="0"/>
              <a:t>want C</a:t>
            </a:r>
            <a:r>
              <a:rPr lang="en-US" sz="2000" baseline="-25000" dirty="0" smtClean="0"/>
              <a:t>1</a:t>
            </a:r>
            <a:r>
              <a:rPr lang="en-US" sz="2000" dirty="0"/>
              <a:t>, C</a:t>
            </a:r>
            <a:r>
              <a:rPr lang="en-US" sz="2000" baseline="-25000" dirty="0"/>
              <a:t>2</a:t>
            </a:r>
            <a:r>
              <a:rPr lang="en-US" sz="2000" dirty="0" smtClean="0"/>
              <a:t> to be a </a:t>
            </a:r>
            <a:r>
              <a:rPr lang="en-US" sz="2000" b="1" dirty="0" smtClean="0">
                <a:solidFill>
                  <a:srgbClr val="D60093"/>
                </a:solidFill>
              </a:rPr>
              <a:t>candidate pair</a:t>
            </a:r>
            <a:r>
              <a:rPr lang="en-US" sz="2000" dirty="0" smtClean="0"/>
              <a:t>: We want them to hash to </a:t>
            </a:r>
            <a:r>
              <a:rPr lang="en-US" sz="2000" dirty="0"/>
              <a:t>at</a:t>
            </a:r>
            <a:r>
              <a:rPr lang="en-US" sz="2000" dirty="0" smtClean="0">
                <a:solidFill>
                  <a:srgbClr val="D60093"/>
                </a:solidFill>
              </a:rPr>
              <a:t> </a:t>
            </a:r>
            <a:r>
              <a:rPr lang="en-US" sz="2000" b="1" dirty="0" smtClean="0">
                <a:solidFill>
                  <a:srgbClr val="D60093"/>
                </a:solidFill>
              </a:rPr>
              <a:t>least 1 common bucket</a:t>
            </a:r>
            <a:r>
              <a:rPr lang="en-US" sz="2000" dirty="0" smtClean="0">
                <a:solidFill>
                  <a:srgbClr val="D60093"/>
                </a:solidFill>
              </a:rPr>
              <a:t> </a:t>
            </a:r>
            <a:r>
              <a:rPr lang="en-US" sz="2000" dirty="0" smtClean="0"/>
              <a:t>(at least one band is identical)</a:t>
            </a:r>
            <a:endParaRPr lang="en-US" sz="2000" dirty="0"/>
          </a:p>
          <a:p>
            <a:r>
              <a:rPr lang="en-US" sz="2400" b="1" dirty="0" smtClean="0">
                <a:solidFill>
                  <a:srgbClr val="008000"/>
                </a:solidFill>
              </a:rPr>
              <a:t>Probability C</a:t>
            </a:r>
            <a:r>
              <a:rPr lang="en-US" sz="2400" b="1" baseline="-25000" dirty="0" smtClean="0">
                <a:solidFill>
                  <a:srgbClr val="008000"/>
                </a:solidFill>
              </a:rPr>
              <a:t>1</a:t>
            </a:r>
            <a:r>
              <a:rPr lang="en-US" sz="2400" b="1" dirty="0" smtClean="0">
                <a:solidFill>
                  <a:srgbClr val="008000"/>
                </a:solidFill>
              </a:rPr>
              <a:t>, C</a:t>
            </a:r>
            <a:r>
              <a:rPr lang="en-US" sz="2400" b="1" baseline="-25000" dirty="0" smtClean="0">
                <a:solidFill>
                  <a:srgbClr val="008000"/>
                </a:solidFill>
              </a:rPr>
              <a:t>2</a:t>
            </a:r>
            <a:r>
              <a:rPr lang="en-US" sz="2400" b="1" dirty="0" smtClean="0">
                <a:solidFill>
                  <a:srgbClr val="008000"/>
                </a:solidFill>
              </a:rPr>
              <a:t> identical in </a:t>
            </a:r>
            <a:r>
              <a:rPr lang="en-US" sz="2400" b="1" dirty="0">
                <a:solidFill>
                  <a:srgbClr val="008000"/>
                </a:solidFill>
              </a:rPr>
              <a:t>one particular </a:t>
            </a:r>
            <a:r>
              <a:rPr lang="en-US" sz="2400" b="1" dirty="0" smtClean="0">
                <a:solidFill>
                  <a:srgbClr val="008000"/>
                </a:solidFill>
              </a:rPr>
              <a:t>band</a:t>
            </a:r>
            <a:r>
              <a:rPr lang="en-US" sz="2400" b="1" dirty="0" smtClean="0">
                <a:solidFill>
                  <a:srgbClr val="008000"/>
                </a:solidFill>
              </a:rPr>
              <a:t>: </a:t>
            </a:r>
            <a:endParaRPr lang="en-US" sz="2400" b="1" dirty="0" smtClean="0">
              <a:solidFill>
                <a:srgbClr val="008000"/>
              </a:solidFill>
            </a:endParaRPr>
          </a:p>
          <a:p>
            <a:pPr marL="118872" indent="0">
              <a:buNone/>
            </a:pPr>
            <a:r>
              <a:rPr lang="en-US" sz="2400" dirty="0" smtClean="0"/>
              <a:t>		(</a:t>
            </a:r>
            <a:r>
              <a:rPr lang="en-US" sz="2400" dirty="0" smtClean="0"/>
              <a:t>0.8)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 = 0.328</a:t>
            </a:r>
          </a:p>
          <a:p>
            <a:r>
              <a:rPr lang="en-US" sz="2400" dirty="0" smtClean="0"/>
              <a:t>Probability C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are </a:t>
            </a:r>
            <a:r>
              <a:rPr lang="en-US" sz="2400" b="1" i="1" dirty="0" smtClean="0">
                <a:solidFill>
                  <a:srgbClr val="FF0066"/>
                </a:solidFill>
              </a:rPr>
              <a:t>different </a:t>
            </a:r>
            <a:r>
              <a:rPr lang="en-US" sz="2400" dirty="0" smtClean="0"/>
              <a:t>in </a:t>
            </a:r>
            <a:r>
              <a:rPr lang="en-US" sz="2400" dirty="0" smtClean="0"/>
              <a:t>all of the 20 bands: </a:t>
            </a:r>
            <a:endParaRPr lang="en-US" sz="2400" dirty="0" smtClean="0"/>
          </a:p>
          <a:p>
            <a:pPr marL="118872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smtClean="0"/>
              <a:t>(</a:t>
            </a:r>
            <a:r>
              <a:rPr lang="en-US" sz="2400" dirty="0" smtClean="0"/>
              <a:t>1-0.328)</a:t>
            </a:r>
            <a:r>
              <a:rPr lang="en-US" sz="2400" baseline="30000" dirty="0" smtClean="0"/>
              <a:t>20</a:t>
            </a:r>
            <a:r>
              <a:rPr lang="en-US" sz="2400" dirty="0" smtClean="0"/>
              <a:t> = 0.00035 </a:t>
            </a:r>
          </a:p>
          <a:p>
            <a:pPr lvl="1"/>
            <a:r>
              <a:rPr lang="en-US" sz="2000" dirty="0" smtClean="0"/>
              <a:t>i.e., about 1/3000th of the 80%-similar column pairs </a:t>
            </a:r>
            <a:br>
              <a:rPr lang="en-US" sz="2000" dirty="0" smtClean="0"/>
            </a:br>
            <a:r>
              <a:rPr lang="en-US" sz="2000" dirty="0" smtClean="0"/>
              <a:t>are </a:t>
            </a:r>
            <a:r>
              <a:rPr lang="en-US" sz="2000" b="1" dirty="0" smtClean="0">
                <a:solidFill>
                  <a:srgbClr val="FF0066"/>
                </a:solidFill>
              </a:rPr>
              <a:t>false negatives</a:t>
            </a:r>
            <a:r>
              <a:rPr lang="en-US" sz="2000" dirty="0" smtClean="0"/>
              <a:t> (we miss them)</a:t>
            </a:r>
          </a:p>
          <a:p>
            <a:pPr lvl="1"/>
            <a:r>
              <a:rPr lang="en-US" sz="2000" b="1" dirty="0" smtClean="0"/>
              <a:t>We would find 99.965% pairs of truly similar documents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781800" y="0"/>
            <a:ext cx="2362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6" name="Group 69"/>
          <p:cNvGrpSpPr/>
          <p:nvPr/>
        </p:nvGrpSpPr>
        <p:grpSpPr>
          <a:xfrm>
            <a:off x="6822260" y="40046"/>
            <a:ext cx="2309567" cy="1375386"/>
            <a:chOff x="5996233" y="3958614"/>
            <a:chExt cx="2309567" cy="1375386"/>
          </a:xfrm>
        </p:grpSpPr>
        <p:sp>
          <p:nvSpPr>
            <p:cNvPr id="77" name="Rectangle 69"/>
            <p:cNvSpPr>
              <a:spLocks noChangeArrowheads="1"/>
            </p:cNvSpPr>
            <p:nvPr/>
          </p:nvSpPr>
          <p:spPr bwMode="auto">
            <a:xfrm>
              <a:off x="7734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78" name="Rectangle 70"/>
            <p:cNvSpPr>
              <a:spLocks noChangeArrowheads="1"/>
            </p:cNvSpPr>
            <p:nvPr/>
          </p:nvSpPr>
          <p:spPr bwMode="auto">
            <a:xfrm>
              <a:off x="7162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79" name="Rectangle 71"/>
            <p:cNvSpPr>
              <a:spLocks noChangeArrowheads="1"/>
            </p:cNvSpPr>
            <p:nvPr/>
          </p:nvSpPr>
          <p:spPr bwMode="auto">
            <a:xfrm>
              <a:off x="6591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80" name="Rectangle 72"/>
            <p:cNvSpPr>
              <a:spLocks noChangeArrowheads="1"/>
            </p:cNvSpPr>
            <p:nvPr/>
          </p:nvSpPr>
          <p:spPr bwMode="auto">
            <a:xfrm>
              <a:off x="6019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81" name="Line 73"/>
            <p:cNvSpPr>
              <a:spLocks noChangeShapeType="1"/>
            </p:cNvSpPr>
            <p:nvPr/>
          </p:nvSpPr>
          <p:spPr bwMode="auto">
            <a:xfrm>
              <a:off x="6019800" y="49022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Line 74"/>
            <p:cNvSpPr>
              <a:spLocks noChangeShapeType="1"/>
            </p:cNvSpPr>
            <p:nvPr/>
          </p:nvSpPr>
          <p:spPr bwMode="auto">
            <a:xfrm>
              <a:off x="6019800" y="53340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Line 75"/>
            <p:cNvSpPr>
              <a:spLocks noChangeShapeType="1"/>
            </p:cNvSpPr>
            <p:nvPr/>
          </p:nvSpPr>
          <p:spPr bwMode="auto">
            <a:xfrm>
              <a:off x="6019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4" name="Line 76"/>
            <p:cNvSpPr>
              <a:spLocks noChangeShapeType="1"/>
            </p:cNvSpPr>
            <p:nvPr/>
          </p:nvSpPr>
          <p:spPr bwMode="auto">
            <a:xfrm>
              <a:off x="6591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Line 77"/>
            <p:cNvSpPr>
              <a:spLocks noChangeShapeType="1"/>
            </p:cNvSpPr>
            <p:nvPr/>
          </p:nvSpPr>
          <p:spPr bwMode="auto">
            <a:xfrm>
              <a:off x="71628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Line 78"/>
            <p:cNvSpPr>
              <a:spLocks noChangeShapeType="1"/>
            </p:cNvSpPr>
            <p:nvPr/>
          </p:nvSpPr>
          <p:spPr bwMode="auto">
            <a:xfrm>
              <a:off x="7734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Line 79"/>
            <p:cNvSpPr>
              <a:spLocks noChangeShapeType="1"/>
            </p:cNvSpPr>
            <p:nvPr/>
          </p:nvSpPr>
          <p:spPr bwMode="auto">
            <a:xfrm>
              <a:off x="8305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Rectangle 100"/>
            <p:cNvSpPr>
              <a:spLocks noChangeArrowheads="1"/>
            </p:cNvSpPr>
            <p:nvPr/>
          </p:nvSpPr>
          <p:spPr bwMode="auto">
            <a:xfrm>
              <a:off x="7728408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89" name="Rectangle 101"/>
            <p:cNvSpPr>
              <a:spLocks noChangeArrowheads="1"/>
            </p:cNvSpPr>
            <p:nvPr/>
          </p:nvSpPr>
          <p:spPr bwMode="auto">
            <a:xfrm>
              <a:off x="7151016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90" name="Rectangle 102"/>
            <p:cNvSpPr>
              <a:spLocks noChangeArrowheads="1"/>
            </p:cNvSpPr>
            <p:nvPr/>
          </p:nvSpPr>
          <p:spPr bwMode="auto">
            <a:xfrm>
              <a:off x="6573625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91" name="Rectangle 103"/>
            <p:cNvSpPr>
              <a:spLocks noChangeArrowheads="1"/>
            </p:cNvSpPr>
            <p:nvPr/>
          </p:nvSpPr>
          <p:spPr bwMode="auto">
            <a:xfrm>
              <a:off x="6019799" y="3958614"/>
              <a:ext cx="553825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92" name="Line 104"/>
            <p:cNvSpPr>
              <a:spLocks noChangeShapeType="1"/>
            </p:cNvSpPr>
            <p:nvPr/>
          </p:nvSpPr>
          <p:spPr bwMode="auto">
            <a:xfrm>
              <a:off x="5996233" y="3958614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3" name="Line 105"/>
            <p:cNvSpPr>
              <a:spLocks noChangeShapeType="1"/>
            </p:cNvSpPr>
            <p:nvPr/>
          </p:nvSpPr>
          <p:spPr bwMode="auto">
            <a:xfrm>
              <a:off x="5996233" y="4423071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Line 106"/>
            <p:cNvSpPr>
              <a:spLocks noChangeShapeType="1"/>
            </p:cNvSpPr>
            <p:nvPr/>
          </p:nvSpPr>
          <p:spPr bwMode="auto">
            <a:xfrm>
              <a:off x="5996233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Line 107"/>
            <p:cNvSpPr>
              <a:spLocks noChangeShapeType="1"/>
            </p:cNvSpPr>
            <p:nvPr/>
          </p:nvSpPr>
          <p:spPr bwMode="auto">
            <a:xfrm>
              <a:off x="6573625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6" name="Line 108"/>
            <p:cNvSpPr>
              <a:spLocks noChangeShapeType="1"/>
            </p:cNvSpPr>
            <p:nvPr/>
          </p:nvSpPr>
          <p:spPr bwMode="auto">
            <a:xfrm>
              <a:off x="7151016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7" name="Line 109"/>
            <p:cNvSpPr>
              <a:spLocks noChangeShapeType="1"/>
            </p:cNvSpPr>
            <p:nvPr/>
          </p:nvSpPr>
          <p:spPr bwMode="auto">
            <a:xfrm>
              <a:off x="7728408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Line 110"/>
            <p:cNvSpPr>
              <a:spLocks noChangeShapeType="1"/>
            </p:cNvSpPr>
            <p:nvPr/>
          </p:nvSpPr>
          <p:spPr bwMode="auto">
            <a:xfrm>
              <a:off x="8305800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Rectangle 131"/>
            <p:cNvSpPr>
              <a:spLocks noChangeArrowheads="1"/>
            </p:cNvSpPr>
            <p:nvPr/>
          </p:nvSpPr>
          <p:spPr bwMode="auto">
            <a:xfrm>
              <a:off x="7734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100" name="Rectangle 132"/>
            <p:cNvSpPr>
              <a:spLocks noChangeArrowheads="1"/>
            </p:cNvSpPr>
            <p:nvPr/>
          </p:nvSpPr>
          <p:spPr bwMode="auto">
            <a:xfrm>
              <a:off x="7162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101" name="Rectangle 133"/>
            <p:cNvSpPr>
              <a:spLocks noChangeArrowheads="1"/>
            </p:cNvSpPr>
            <p:nvPr/>
          </p:nvSpPr>
          <p:spPr bwMode="auto">
            <a:xfrm>
              <a:off x="6591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102" name="Rectangle 134"/>
            <p:cNvSpPr>
              <a:spLocks noChangeArrowheads="1"/>
            </p:cNvSpPr>
            <p:nvPr/>
          </p:nvSpPr>
          <p:spPr bwMode="auto">
            <a:xfrm>
              <a:off x="6019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103" name="Line 135"/>
            <p:cNvSpPr>
              <a:spLocks noChangeShapeType="1"/>
            </p:cNvSpPr>
            <p:nvPr/>
          </p:nvSpPr>
          <p:spPr bwMode="auto">
            <a:xfrm>
              <a:off x="6019800" y="4443265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Line 136"/>
            <p:cNvSpPr>
              <a:spLocks noChangeShapeType="1"/>
            </p:cNvSpPr>
            <p:nvPr/>
          </p:nvSpPr>
          <p:spPr bwMode="auto">
            <a:xfrm>
              <a:off x="6019800" y="4907722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5" name="Line 137"/>
            <p:cNvSpPr>
              <a:spLocks noChangeShapeType="1"/>
            </p:cNvSpPr>
            <p:nvPr/>
          </p:nvSpPr>
          <p:spPr bwMode="auto">
            <a:xfrm>
              <a:off x="6019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Line 138"/>
            <p:cNvSpPr>
              <a:spLocks noChangeShapeType="1"/>
            </p:cNvSpPr>
            <p:nvPr/>
          </p:nvSpPr>
          <p:spPr bwMode="auto">
            <a:xfrm>
              <a:off x="6591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7" name="Line 139"/>
            <p:cNvSpPr>
              <a:spLocks noChangeShapeType="1"/>
            </p:cNvSpPr>
            <p:nvPr/>
          </p:nvSpPr>
          <p:spPr bwMode="auto">
            <a:xfrm>
              <a:off x="71628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Line 140"/>
            <p:cNvSpPr>
              <a:spLocks noChangeShapeType="1"/>
            </p:cNvSpPr>
            <p:nvPr/>
          </p:nvSpPr>
          <p:spPr bwMode="auto">
            <a:xfrm>
              <a:off x="7734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Line 141"/>
            <p:cNvSpPr>
              <a:spLocks noChangeShapeType="1"/>
            </p:cNvSpPr>
            <p:nvPr/>
          </p:nvSpPr>
          <p:spPr bwMode="auto">
            <a:xfrm>
              <a:off x="8305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243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, C</a:t>
            </a:r>
            <a:r>
              <a:rPr lang="en-US" baseline="-25000" dirty="0" smtClean="0"/>
              <a:t>2</a:t>
            </a:r>
            <a:r>
              <a:rPr lang="en-US" dirty="0" smtClean="0"/>
              <a:t> are 30% Similar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Find pairs of </a:t>
            </a:r>
            <a:r>
              <a:rPr lang="en-US" sz="2800" b="1" dirty="0">
                <a:solidFill>
                  <a:srgbClr val="0000FF"/>
                </a:solidFill>
                <a:sym typeface="Symbol"/>
              </a:rPr>
              <a:t> </a:t>
            </a:r>
            <a:r>
              <a:rPr lang="en-US" sz="2800" b="1" i="1" dirty="0">
                <a:solidFill>
                  <a:srgbClr val="0000FF"/>
                </a:solidFill>
              </a:rPr>
              <a:t>s</a:t>
            </a:r>
            <a:r>
              <a:rPr lang="en-US" sz="2800" i="1" dirty="0">
                <a:solidFill>
                  <a:srgbClr val="0000FF"/>
                </a:solidFill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0.8 similarity, set </a:t>
            </a:r>
            <a:r>
              <a:rPr lang="en-US" sz="2800" b="1" dirty="0">
                <a:solidFill>
                  <a:srgbClr val="0000FF"/>
                </a:solidFill>
              </a:rPr>
              <a:t>b</a:t>
            </a:r>
            <a:r>
              <a:rPr lang="en-US" sz="2800" dirty="0">
                <a:solidFill>
                  <a:srgbClr val="0000FF"/>
                </a:solidFill>
              </a:rPr>
              <a:t>=20, </a:t>
            </a:r>
            <a:r>
              <a:rPr lang="en-US" sz="2800" b="1" dirty="0">
                <a:solidFill>
                  <a:srgbClr val="0000FF"/>
                </a:solidFill>
              </a:rPr>
              <a:t>r</a:t>
            </a:r>
            <a:r>
              <a:rPr lang="en-US" sz="2800" dirty="0">
                <a:solidFill>
                  <a:srgbClr val="0000FF"/>
                </a:solidFill>
              </a:rPr>
              <a:t>=5</a:t>
            </a:r>
            <a:endParaRPr lang="en-US" sz="2800" b="1" dirty="0">
              <a:solidFill>
                <a:srgbClr val="0000FF"/>
              </a:solidFill>
            </a:endParaRPr>
          </a:p>
          <a:p>
            <a:r>
              <a:rPr lang="en-US" sz="2800" b="1" dirty="0">
                <a:solidFill>
                  <a:srgbClr val="D60093"/>
                </a:solidFill>
              </a:rPr>
              <a:t>Assume:</a:t>
            </a:r>
            <a:r>
              <a:rPr lang="en-US" sz="2800" dirty="0"/>
              <a:t> </a:t>
            </a:r>
            <a:r>
              <a:rPr lang="en-US" sz="2800" dirty="0" err="1"/>
              <a:t>sim</a:t>
            </a:r>
            <a:r>
              <a:rPr lang="en-US" sz="2800" dirty="0"/>
              <a:t>(C</a:t>
            </a:r>
            <a:r>
              <a:rPr lang="en-US" sz="2800" baseline="-25000" dirty="0"/>
              <a:t>1</a:t>
            </a:r>
            <a:r>
              <a:rPr lang="en-US" sz="2800" dirty="0"/>
              <a:t>, C</a:t>
            </a:r>
            <a:r>
              <a:rPr lang="en-US" sz="2800" baseline="-25000" dirty="0"/>
              <a:t>2</a:t>
            </a:r>
            <a:r>
              <a:rPr lang="en-US" sz="2800" dirty="0"/>
              <a:t>) = </a:t>
            </a:r>
            <a:r>
              <a:rPr lang="en-US" sz="2800" dirty="0" smtClean="0"/>
              <a:t>0.3</a:t>
            </a:r>
            <a:endParaRPr lang="en-US" sz="2800" dirty="0"/>
          </a:p>
          <a:p>
            <a:pPr lvl="1"/>
            <a:r>
              <a:rPr lang="en-US" sz="2400" dirty="0"/>
              <a:t>Since </a:t>
            </a:r>
            <a:r>
              <a:rPr lang="en-US" sz="2400" dirty="0" err="1"/>
              <a:t>sim</a:t>
            </a:r>
            <a:r>
              <a:rPr lang="en-US" sz="2400" dirty="0"/>
              <a:t>(C</a:t>
            </a:r>
            <a:r>
              <a:rPr lang="en-US" sz="2400" baseline="-25000" dirty="0"/>
              <a:t>1</a:t>
            </a:r>
            <a:r>
              <a:rPr lang="en-US" sz="2400" dirty="0"/>
              <a:t>, C</a:t>
            </a:r>
            <a:r>
              <a:rPr lang="en-US" sz="2400" baseline="-25000" dirty="0"/>
              <a:t>2</a:t>
            </a:r>
            <a:r>
              <a:rPr lang="en-US" sz="2400" dirty="0"/>
              <a:t>) </a:t>
            </a:r>
            <a:r>
              <a:rPr lang="en-US" sz="2400" dirty="0" smtClean="0">
                <a:sym typeface="Symbol"/>
              </a:rPr>
              <a:t>&lt; </a:t>
            </a:r>
            <a:r>
              <a:rPr lang="en-US" sz="2400" b="1" dirty="0" smtClean="0">
                <a:sym typeface="Symbol"/>
              </a:rPr>
              <a:t>s</a:t>
            </a:r>
            <a:r>
              <a:rPr lang="en-US" sz="2400" dirty="0" smtClean="0"/>
              <a:t> </a:t>
            </a:r>
            <a:r>
              <a:rPr lang="en-US" sz="2400" dirty="0"/>
              <a:t>we want C</a:t>
            </a:r>
            <a:r>
              <a:rPr lang="en-US" sz="2400" baseline="-25000" dirty="0"/>
              <a:t>1</a:t>
            </a:r>
            <a:r>
              <a:rPr lang="en-US" sz="2400" dirty="0"/>
              <a:t>, C</a:t>
            </a:r>
            <a:r>
              <a:rPr lang="en-US" sz="2400" baseline="-25000" dirty="0"/>
              <a:t>2</a:t>
            </a:r>
            <a:r>
              <a:rPr lang="en-US" sz="2400" dirty="0"/>
              <a:t> to hash to </a:t>
            </a:r>
            <a:r>
              <a:rPr lang="en-US" sz="2400" b="1" dirty="0" smtClean="0">
                <a:solidFill>
                  <a:srgbClr val="D60093"/>
                </a:solidFill>
              </a:rPr>
              <a:t>NO </a:t>
            </a:r>
            <a:br>
              <a:rPr lang="en-US" sz="2400" b="1" dirty="0" smtClean="0">
                <a:solidFill>
                  <a:srgbClr val="D60093"/>
                </a:solidFill>
              </a:rPr>
            </a:br>
            <a:r>
              <a:rPr lang="en-US" sz="2400" b="1" dirty="0" smtClean="0">
                <a:solidFill>
                  <a:srgbClr val="D60093"/>
                </a:solidFill>
              </a:rPr>
              <a:t>common buckets</a:t>
            </a:r>
            <a:r>
              <a:rPr lang="en-US" sz="2400" dirty="0" smtClean="0">
                <a:solidFill>
                  <a:srgbClr val="D60093"/>
                </a:solidFill>
              </a:rPr>
              <a:t> </a:t>
            </a:r>
            <a:r>
              <a:rPr lang="en-US" sz="2400" dirty="0" smtClean="0"/>
              <a:t>(all bands should be different)</a:t>
            </a:r>
            <a:endParaRPr lang="en-US" sz="2400" dirty="0"/>
          </a:p>
          <a:p>
            <a:r>
              <a:rPr lang="en-US" sz="2800" b="1" dirty="0" smtClean="0">
                <a:solidFill>
                  <a:srgbClr val="008000"/>
                </a:solidFill>
              </a:rPr>
              <a:t>Probability C</a:t>
            </a:r>
            <a:r>
              <a:rPr lang="en-US" sz="2800" b="1" baseline="-25000" dirty="0" smtClean="0">
                <a:solidFill>
                  <a:srgbClr val="008000"/>
                </a:solidFill>
              </a:rPr>
              <a:t>1</a:t>
            </a:r>
            <a:r>
              <a:rPr lang="en-US" sz="2800" b="1" dirty="0" smtClean="0">
                <a:solidFill>
                  <a:srgbClr val="008000"/>
                </a:solidFill>
              </a:rPr>
              <a:t>, C</a:t>
            </a:r>
            <a:r>
              <a:rPr lang="en-US" sz="2800" b="1" baseline="-25000" dirty="0" smtClean="0">
                <a:solidFill>
                  <a:srgbClr val="008000"/>
                </a:solidFill>
              </a:rPr>
              <a:t>2</a:t>
            </a:r>
            <a:r>
              <a:rPr lang="en-US" sz="2800" b="1" dirty="0" smtClean="0">
                <a:solidFill>
                  <a:srgbClr val="008000"/>
                </a:solidFill>
              </a:rPr>
              <a:t> identical in one particular band</a:t>
            </a:r>
            <a:r>
              <a:rPr lang="en-US" sz="2800" b="1" dirty="0" smtClean="0">
                <a:solidFill>
                  <a:srgbClr val="008000"/>
                </a:solidFill>
              </a:rPr>
              <a:t>: </a:t>
            </a:r>
          </a:p>
          <a:p>
            <a:pPr marL="118872" indent="0">
              <a:buNone/>
            </a:pPr>
            <a:r>
              <a:rPr lang="en-US" sz="2800" b="1" dirty="0">
                <a:solidFill>
                  <a:srgbClr val="008000"/>
                </a:solidFill>
              </a:rPr>
              <a:t>	</a:t>
            </a:r>
            <a:r>
              <a:rPr lang="en-US" sz="2800" b="1" dirty="0" smtClean="0">
                <a:solidFill>
                  <a:srgbClr val="008000"/>
                </a:solidFill>
              </a:rPr>
              <a:t>	</a:t>
            </a:r>
            <a:r>
              <a:rPr lang="en-US" sz="2800" dirty="0" smtClean="0"/>
              <a:t>(</a:t>
            </a:r>
            <a:r>
              <a:rPr lang="en-US" sz="2800" dirty="0" smtClean="0"/>
              <a:t>0.3)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  = 0.00243</a:t>
            </a:r>
          </a:p>
          <a:p>
            <a:r>
              <a:rPr lang="en-US" sz="2800" dirty="0" smtClean="0"/>
              <a:t>Probability C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C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identical in at least 1 of 20 bands: </a:t>
            </a:r>
            <a:endParaRPr lang="en-US" sz="2800" dirty="0" smtClean="0"/>
          </a:p>
          <a:p>
            <a:pPr marL="118872" indent="0">
              <a:buNone/>
            </a:pPr>
            <a:r>
              <a:rPr lang="en-US" sz="2800" dirty="0" smtClean="0"/>
              <a:t>		1 </a:t>
            </a:r>
            <a:r>
              <a:rPr lang="en-US" sz="2800" dirty="0" smtClean="0"/>
              <a:t>- (1 - </a:t>
            </a:r>
            <a:r>
              <a:rPr lang="en-US" sz="2800" dirty="0"/>
              <a:t>0.00243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20</a:t>
            </a:r>
            <a:r>
              <a:rPr lang="en-US" sz="2800" dirty="0" smtClean="0"/>
              <a:t> = 0.0474</a:t>
            </a:r>
          </a:p>
          <a:p>
            <a:pPr lvl="1"/>
            <a:r>
              <a:rPr lang="en-US" sz="2400" dirty="0" smtClean="0"/>
              <a:t>In other words, approximately 4.74% pairs of docs with similarity 0.3% end up becoming </a:t>
            </a:r>
            <a:r>
              <a:rPr lang="en-US" sz="2400" b="1" dirty="0" smtClean="0">
                <a:solidFill>
                  <a:srgbClr val="D60093"/>
                </a:solidFill>
              </a:rPr>
              <a:t>candidate pairs</a:t>
            </a:r>
            <a:endParaRPr lang="en-US" sz="2400" dirty="0" smtClean="0"/>
          </a:p>
          <a:p>
            <a:pPr lvl="2"/>
            <a:r>
              <a:rPr lang="en-US" sz="2000" dirty="0" smtClean="0"/>
              <a:t>They are </a:t>
            </a:r>
            <a:r>
              <a:rPr lang="en-US" sz="2000" b="1" dirty="0" smtClean="0">
                <a:solidFill>
                  <a:srgbClr val="FF0066"/>
                </a:solidFill>
              </a:rPr>
              <a:t>false positives </a:t>
            </a:r>
            <a:r>
              <a:rPr lang="en-US" sz="2000" dirty="0"/>
              <a:t>since </a:t>
            </a:r>
            <a:r>
              <a:rPr lang="en-US" sz="2000" dirty="0" smtClean="0"/>
              <a:t>we will have to examine them (they are candidate pairs) but then it will turn out their similarity is below threshold </a:t>
            </a:r>
            <a:r>
              <a:rPr lang="en-US" sz="2000" b="1" dirty="0" smtClean="0"/>
              <a:t>s</a:t>
            </a:r>
            <a:endParaRPr lang="en-US" sz="2000" b="1" dirty="0" smtClean="0">
              <a:solidFill>
                <a:schemeClr val="accent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81800" y="0"/>
            <a:ext cx="2362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2" name="Group 69"/>
          <p:cNvGrpSpPr/>
          <p:nvPr/>
        </p:nvGrpSpPr>
        <p:grpSpPr>
          <a:xfrm>
            <a:off x="6822260" y="40046"/>
            <a:ext cx="2309567" cy="1375386"/>
            <a:chOff x="5996233" y="3958614"/>
            <a:chExt cx="2309567" cy="1375386"/>
          </a:xfrm>
        </p:grpSpPr>
        <p:sp>
          <p:nvSpPr>
            <p:cNvPr id="43" name="Rectangle 69"/>
            <p:cNvSpPr>
              <a:spLocks noChangeArrowheads="1"/>
            </p:cNvSpPr>
            <p:nvPr/>
          </p:nvSpPr>
          <p:spPr bwMode="auto">
            <a:xfrm>
              <a:off x="7734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4" name="Rectangle 70"/>
            <p:cNvSpPr>
              <a:spLocks noChangeArrowheads="1"/>
            </p:cNvSpPr>
            <p:nvPr/>
          </p:nvSpPr>
          <p:spPr bwMode="auto">
            <a:xfrm>
              <a:off x="7162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5" name="Rectangle 71"/>
            <p:cNvSpPr>
              <a:spLocks noChangeArrowheads="1"/>
            </p:cNvSpPr>
            <p:nvPr/>
          </p:nvSpPr>
          <p:spPr bwMode="auto">
            <a:xfrm>
              <a:off x="6591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6" name="Rectangle 72"/>
            <p:cNvSpPr>
              <a:spLocks noChangeArrowheads="1"/>
            </p:cNvSpPr>
            <p:nvPr/>
          </p:nvSpPr>
          <p:spPr bwMode="auto">
            <a:xfrm>
              <a:off x="6019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7" name="Line 73"/>
            <p:cNvSpPr>
              <a:spLocks noChangeShapeType="1"/>
            </p:cNvSpPr>
            <p:nvPr/>
          </p:nvSpPr>
          <p:spPr bwMode="auto">
            <a:xfrm>
              <a:off x="6019800" y="49022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Line 74"/>
            <p:cNvSpPr>
              <a:spLocks noChangeShapeType="1"/>
            </p:cNvSpPr>
            <p:nvPr/>
          </p:nvSpPr>
          <p:spPr bwMode="auto">
            <a:xfrm>
              <a:off x="6019800" y="53340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Line 75"/>
            <p:cNvSpPr>
              <a:spLocks noChangeShapeType="1"/>
            </p:cNvSpPr>
            <p:nvPr/>
          </p:nvSpPr>
          <p:spPr bwMode="auto">
            <a:xfrm>
              <a:off x="6019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Line 76"/>
            <p:cNvSpPr>
              <a:spLocks noChangeShapeType="1"/>
            </p:cNvSpPr>
            <p:nvPr/>
          </p:nvSpPr>
          <p:spPr bwMode="auto">
            <a:xfrm>
              <a:off x="6591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Line 77"/>
            <p:cNvSpPr>
              <a:spLocks noChangeShapeType="1"/>
            </p:cNvSpPr>
            <p:nvPr/>
          </p:nvSpPr>
          <p:spPr bwMode="auto">
            <a:xfrm>
              <a:off x="71628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Line 78"/>
            <p:cNvSpPr>
              <a:spLocks noChangeShapeType="1"/>
            </p:cNvSpPr>
            <p:nvPr/>
          </p:nvSpPr>
          <p:spPr bwMode="auto">
            <a:xfrm>
              <a:off x="7734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Line 79"/>
            <p:cNvSpPr>
              <a:spLocks noChangeShapeType="1"/>
            </p:cNvSpPr>
            <p:nvPr/>
          </p:nvSpPr>
          <p:spPr bwMode="auto">
            <a:xfrm>
              <a:off x="8305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Rectangle 100"/>
            <p:cNvSpPr>
              <a:spLocks noChangeArrowheads="1"/>
            </p:cNvSpPr>
            <p:nvPr/>
          </p:nvSpPr>
          <p:spPr bwMode="auto">
            <a:xfrm>
              <a:off x="7728408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5" name="Rectangle 101"/>
            <p:cNvSpPr>
              <a:spLocks noChangeArrowheads="1"/>
            </p:cNvSpPr>
            <p:nvPr/>
          </p:nvSpPr>
          <p:spPr bwMode="auto">
            <a:xfrm>
              <a:off x="7151016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56" name="Rectangle 102"/>
            <p:cNvSpPr>
              <a:spLocks noChangeArrowheads="1"/>
            </p:cNvSpPr>
            <p:nvPr/>
          </p:nvSpPr>
          <p:spPr bwMode="auto">
            <a:xfrm>
              <a:off x="6573625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7" name="Rectangle 103"/>
            <p:cNvSpPr>
              <a:spLocks noChangeArrowheads="1"/>
            </p:cNvSpPr>
            <p:nvPr/>
          </p:nvSpPr>
          <p:spPr bwMode="auto">
            <a:xfrm>
              <a:off x="6019799" y="3958614"/>
              <a:ext cx="553825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58" name="Line 104"/>
            <p:cNvSpPr>
              <a:spLocks noChangeShapeType="1"/>
            </p:cNvSpPr>
            <p:nvPr/>
          </p:nvSpPr>
          <p:spPr bwMode="auto">
            <a:xfrm>
              <a:off x="5996233" y="3958614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Line 105"/>
            <p:cNvSpPr>
              <a:spLocks noChangeShapeType="1"/>
            </p:cNvSpPr>
            <p:nvPr/>
          </p:nvSpPr>
          <p:spPr bwMode="auto">
            <a:xfrm>
              <a:off x="5996233" y="4423071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Line 106"/>
            <p:cNvSpPr>
              <a:spLocks noChangeShapeType="1"/>
            </p:cNvSpPr>
            <p:nvPr/>
          </p:nvSpPr>
          <p:spPr bwMode="auto">
            <a:xfrm>
              <a:off x="5996233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Line 107"/>
            <p:cNvSpPr>
              <a:spLocks noChangeShapeType="1"/>
            </p:cNvSpPr>
            <p:nvPr/>
          </p:nvSpPr>
          <p:spPr bwMode="auto">
            <a:xfrm>
              <a:off x="6573625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Line 108"/>
            <p:cNvSpPr>
              <a:spLocks noChangeShapeType="1"/>
            </p:cNvSpPr>
            <p:nvPr/>
          </p:nvSpPr>
          <p:spPr bwMode="auto">
            <a:xfrm>
              <a:off x="7151016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Line 109"/>
            <p:cNvSpPr>
              <a:spLocks noChangeShapeType="1"/>
            </p:cNvSpPr>
            <p:nvPr/>
          </p:nvSpPr>
          <p:spPr bwMode="auto">
            <a:xfrm>
              <a:off x="7728408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Line 110"/>
            <p:cNvSpPr>
              <a:spLocks noChangeShapeType="1"/>
            </p:cNvSpPr>
            <p:nvPr/>
          </p:nvSpPr>
          <p:spPr bwMode="auto">
            <a:xfrm>
              <a:off x="8305800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Rectangle 131"/>
            <p:cNvSpPr>
              <a:spLocks noChangeArrowheads="1"/>
            </p:cNvSpPr>
            <p:nvPr/>
          </p:nvSpPr>
          <p:spPr bwMode="auto">
            <a:xfrm>
              <a:off x="7734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66" name="Rectangle 132"/>
            <p:cNvSpPr>
              <a:spLocks noChangeArrowheads="1"/>
            </p:cNvSpPr>
            <p:nvPr/>
          </p:nvSpPr>
          <p:spPr bwMode="auto">
            <a:xfrm>
              <a:off x="7162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67" name="Rectangle 133"/>
            <p:cNvSpPr>
              <a:spLocks noChangeArrowheads="1"/>
            </p:cNvSpPr>
            <p:nvPr/>
          </p:nvSpPr>
          <p:spPr bwMode="auto">
            <a:xfrm>
              <a:off x="6591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68" name="Rectangle 134"/>
            <p:cNvSpPr>
              <a:spLocks noChangeArrowheads="1"/>
            </p:cNvSpPr>
            <p:nvPr/>
          </p:nvSpPr>
          <p:spPr bwMode="auto">
            <a:xfrm>
              <a:off x="6019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69" name="Line 135"/>
            <p:cNvSpPr>
              <a:spLocks noChangeShapeType="1"/>
            </p:cNvSpPr>
            <p:nvPr/>
          </p:nvSpPr>
          <p:spPr bwMode="auto">
            <a:xfrm>
              <a:off x="6019800" y="4443265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Line 136"/>
            <p:cNvSpPr>
              <a:spLocks noChangeShapeType="1"/>
            </p:cNvSpPr>
            <p:nvPr/>
          </p:nvSpPr>
          <p:spPr bwMode="auto">
            <a:xfrm>
              <a:off x="6019800" y="4907722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Line 137"/>
            <p:cNvSpPr>
              <a:spLocks noChangeShapeType="1"/>
            </p:cNvSpPr>
            <p:nvPr/>
          </p:nvSpPr>
          <p:spPr bwMode="auto">
            <a:xfrm>
              <a:off x="6019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Line 138"/>
            <p:cNvSpPr>
              <a:spLocks noChangeShapeType="1"/>
            </p:cNvSpPr>
            <p:nvPr/>
          </p:nvSpPr>
          <p:spPr bwMode="auto">
            <a:xfrm>
              <a:off x="6591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Line 139"/>
            <p:cNvSpPr>
              <a:spLocks noChangeShapeType="1"/>
            </p:cNvSpPr>
            <p:nvPr/>
          </p:nvSpPr>
          <p:spPr bwMode="auto">
            <a:xfrm>
              <a:off x="71628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Line 140"/>
            <p:cNvSpPr>
              <a:spLocks noChangeShapeType="1"/>
            </p:cNvSpPr>
            <p:nvPr/>
          </p:nvSpPr>
          <p:spPr bwMode="auto">
            <a:xfrm>
              <a:off x="7734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5" name="Line 141"/>
            <p:cNvSpPr>
              <a:spLocks noChangeShapeType="1"/>
            </p:cNvSpPr>
            <p:nvPr/>
          </p:nvSpPr>
          <p:spPr bwMode="auto">
            <a:xfrm>
              <a:off x="8305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6303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LSH Involves a Tradeoff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772400" cy="518160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60093"/>
                </a:solidFill>
              </a:rPr>
              <a:t>Pick: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number of Min-Hashes (rows of </a:t>
            </a:r>
            <a:r>
              <a:rPr lang="en-US" b="1" i="1" dirty="0" smtClean="0"/>
              <a:t>M</a:t>
            </a:r>
            <a:r>
              <a:rPr lang="en-US" dirty="0" smtClean="0"/>
              <a:t>)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number of bands </a:t>
            </a:r>
            <a:r>
              <a:rPr lang="en-US" b="1" i="1" dirty="0" smtClean="0"/>
              <a:t>b</a:t>
            </a:r>
            <a:r>
              <a:rPr lang="en-US" dirty="0" smtClean="0"/>
              <a:t>, and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number of rows </a:t>
            </a:r>
            <a:r>
              <a:rPr lang="en-US" b="1" i="1" dirty="0" smtClean="0"/>
              <a:t>r</a:t>
            </a:r>
            <a:r>
              <a:rPr lang="en-US" dirty="0" smtClean="0"/>
              <a:t> per band</a:t>
            </a:r>
          </a:p>
          <a:p>
            <a:pPr>
              <a:buNone/>
            </a:pPr>
            <a:r>
              <a:rPr lang="en-US" dirty="0" smtClean="0"/>
              <a:t>	to balance false positives/negatives</a:t>
            </a:r>
          </a:p>
          <a:p>
            <a:pPr lvl="8"/>
            <a:endParaRPr lang="en-US" dirty="0" smtClean="0"/>
          </a:p>
          <a:p>
            <a:r>
              <a:rPr lang="en-US" sz="2400" b="1" dirty="0" smtClean="0">
                <a:solidFill>
                  <a:srgbClr val="0000FF"/>
                </a:solidFill>
              </a:rPr>
              <a:t>Example:</a:t>
            </a:r>
            <a:r>
              <a:rPr lang="en-US" sz="2400" dirty="0" smtClean="0"/>
              <a:t> </a:t>
            </a:r>
            <a:r>
              <a:rPr lang="en-US" sz="2400" dirty="0" smtClean="0"/>
              <a:t>How would the false positives/negatives change if we had only 15 bands of 5 rows (as opposed to 20 bands of 5 rows)?</a:t>
            </a:r>
            <a:endParaRPr lang="en-US" sz="2400" dirty="0"/>
          </a:p>
          <a:p>
            <a:pPr lvl="1"/>
            <a:r>
              <a:rPr lang="en-US" sz="2400" i="1" dirty="0"/>
              <a:t>T</a:t>
            </a:r>
            <a:r>
              <a:rPr lang="en-US" sz="2400" i="1" dirty="0" smtClean="0"/>
              <a:t>he </a:t>
            </a:r>
            <a:r>
              <a:rPr lang="en-US" sz="2400" i="1" dirty="0" smtClean="0"/>
              <a:t>number of false positives would go down, but the number of false negatives would go 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81800" y="0"/>
            <a:ext cx="2362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2" name="Group 69"/>
          <p:cNvGrpSpPr/>
          <p:nvPr/>
        </p:nvGrpSpPr>
        <p:grpSpPr>
          <a:xfrm>
            <a:off x="6822260" y="40046"/>
            <a:ext cx="2309567" cy="1375386"/>
            <a:chOff x="5996233" y="3958614"/>
            <a:chExt cx="2309567" cy="1375386"/>
          </a:xfrm>
        </p:grpSpPr>
        <p:sp>
          <p:nvSpPr>
            <p:cNvPr id="43" name="Rectangle 69"/>
            <p:cNvSpPr>
              <a:spLocks noChangeArrowheads="1"/>
            </p:cNvSpPr>
            <p:nvPr/>
          </p:nvSpPr>
          <p:spPr bwMode="auto">
            <a:xfrm>
              <a:off x="7734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4" name="Rectangle 70"/>
            <p:cNvSpPr>
              <a:spLocks noChangeArrowheads="1"/>
            </p:cNvSpPr>
            <p:nvPr/>
          </p:nvSpPr>
          <p:spPr bwMode="auto">
            <a:xfrm>
              <a:off x="7162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5" name="Rectangle 71"/>
            <p:cNvSpPr>
              <a:spLocks noChangeArrowheads="1"/>
            </p:cNvSpPr>
            <p:nvPr/>
          </p:nvSpPr>
          <p:spPr bwMode="auto">
            <a:xfrm>
              <a:off x="65913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6" name="Rectangle 72"/>
            <p:cNvSpPr>
              <a:spLocks noChangeArrowheads="1"/>
            </p:cNvSpPr>
            <p:nvPr/>
          </p:nvSpPr>
          <p:spPr bwMode="auto">
            <a:xfrm>
              <a:off x="6019800" y="4902200"/>
              <a:ext cx="571500" cy="431800"/>
            </a:xfrm>
            <a:prstGeom prst="rect">
              <a:avLst/>
            </a:prstGeom>
            <a:solidFill>
              <a:srgbClr val="68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7" name="Line 73"/>
            <p:cNvSpPr>
              <a:spLocks noChangeShapeType="1"/>
            </p:cNvSpPr>
            <p:nvPr/>
          </p:nvSpPr>
          <p:spPr bwMode="auto">
            <a:xfrm>
              <a:off x="6019800" y="49022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Line 74"/>
            <p:cNvSpPr>
              <a:spLocks noChangeShapeType="1"/>
            </p:cNvSpPr>
            <p:nvPr/>
          </p:nvSpPr>
          <p:spPr bwMode="auto">
            <a:xfrm>
              <a:off x="6019800" y="5334000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Line 75"/>
            <p:cNvSpPr>
              <a:spLocks noChangeShapeType="1"/>
            </p:cNvSpPr>
            <p:nvPr/>
          </p:nvSpPr>
          <p:spPr bwMode="auto">
            <a:xfrm>
              <a:off x="6019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Line 76"/>
            <p:cNvSpPr>
              <a:spLocks noChangeShapeType="1"/>
            </p:cNvSpPr>
            <p:nvPr/>
          </p:nvSpPr>
          <p:spPr bwMode="auto">
            <a:xfrm>
              <a:off x="6591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Line 77"/>
            <p:cNvSpPr>
              <a:spLocks noChangeShapeType="1"/>
            </p:cNvSpPr>
            <p:nvPr/>
          </p:nvSpPr>
          <p:spPr bwMode="auto">
            <a:xfrm>
              <a:off x="71628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Line 78"/>
            <p:cNvSpPr>
              <a:spLocks noChangeShapeType="1"/>
            </p:cNvSpPr>
            <p:nvPr/>
          </p:nvSpPr>
          <p:spPr bwMode="auto">
            <a:xfrm>
              <a:off x="7734300" y="4902200"/>
              <a:ext cx="0" cy="431800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Line 79"/>
            <p:cNvSpPr>
              <a:spLocks noChangeShapeType="1"/>
            </p:cNvSpPr>
            <p:nvPr/>
          </p:nvSpPr>
          <p:spPr bwMode="auto">
            <a:xfrm>
              <a:off x="8305800" y="4902200"/>
              <a:ext cx="0" cy="43180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Rectangle 100"/>
            <p:cNvSpPr>
              <a:spLocks noChangeArrowheads="1"/>
            </p:cNvSpPr>
            <p:nvPr/>
          </p:nvSpPr>
          <p:spPr bwMode="auto">
            <a:xfrm>
              <a:off x="7728408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5" name="Rectangle 101"/>
            <p:cNvSpPr>
              <a:spLocks noChangeArrowheads="1"/>
            </p:cNvSpPr>
            <p:nvPr/>
          </p:nvSpPr>
          <p:spPr bwMode="auto">
            <a:xfrm>
              <a:off x="7151016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56" name="Rectangle 102"/>
            <p:cNvSpPr>
              <a:spLocks noChangeArrowheads="1"/>
            </p:cNvSpPr>
            <p:nvPr/>
          </p:nvSpPr>
          <p:spPr bwMode="auto">
            <a:xfrm>
              <a:off x="6573625" y="3958614"/>
              <a:ext cx="577392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7" name="Rectangle 103"/>
            <p:cNvSpPr>
              <a:spLocks noChangeArrowheads="1"/>
            </p:cNvSpPr>
            <p:nvPr/>
          </p:nvSpPr>
          <p:spPr bwMode="auto">
            <a:xfrm>
              <a:off x="6019799" y="3958614"/>
              <a:ext cx="553825" cy="46445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58" name="Line 104"/>
            <p:cNvSpPr>
              <a:spLocks noChangeShapeType="1"/>
            </p:cNvSpPr>
            <p:nvPr/>
          </p:nvSpPr>
          <p:spPr bwMode="auto">
            <a:xfrm>
              <a:off x="5996233" y="3958614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Line 105"/>
            <p:cNvSpPr>
              <a:spLocks noChangeShapeType="1"/>
            </p:cNvSpPr>
            <p:nvPr/>
          </p:nvSpPr>
          <p:spPr bwMode="auto">
            <a:xfrm>
              <a:off x="5996233" y="4423071"/>
              <a:ext cx="2309567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Line 106"/>
            <p:cNvSpPr>
              <a:spLocks noChangeShapeType="1"/>
            </p:cNvSpPr>
            <p:nvPr/>
          </p:nvSpPr>
          <p:spPr bwMode="auto">
            <a:xfrm>
              <a:off x="5996233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Line 107"/>
            <p:cNvSpPr>
              <a:spLocks noChangeShapeType="1"/>
            </p:cNvSpPr>
            <p:nvPr/>
          </p:nvSpPr>
          <p:spPr bwMode="auto">
            <a:xfrm>
              <a:off x="6573625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Line 108"/>
            <p:cNvSpPr>
              <a:spLocks noChangeShapeType="1"/>
            </p:cNvSpPr>
            <p:nvPr/>
          </p:nvSpPr>
          <p:spPr bwMode="auto">
            <a:xfrm>
              <a:off x="7151016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Line 109"/>
            <p:cNvSpPr>
              <a:spLocks noChangeShapeType="1"/>
            </p:cNvSpPr>
            <p:nvPr/>
          </p:nvSpPr>
          <p:spPr bwMode="auto">
            <a:xfrm>
              <a:off x="7728408" y="3958614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Line 110"/>
            <p:cNvSpPr>
              <a:spLocks noChangeShapeType="1"/>
            </p:cNvSpPr>
            <p:nvPr/>
          </p:nvSpPr>
          <p:spPr bwMode="auto">
            <a:xfrm>
              <a:off x="8305800" y="3958614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Rectangle 131"/>
            <p:cNvSpPr>
              <a:spLocks noChangeArrowheads="1"/>
            </p:cNvSpPr>
            <p:nvPr/>
          </p:nvSpPr>
          <p:spPr bwMode="auto">
            <a:xfrm>
              <a:off x="7734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66" name="Rectangle 132"/>
            <p:cNvSpPr>
              <a:spLocks noChangeArrowheads="1"/>
            </p:cNvSpPr>
            <p:nvPr/>
          </p:nvSpPr>
          <p:spPr bwMode="auto">
            <a:xfrm>
              <a:off x="7162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67" name="Rectangle 133"/>
            <p:cNvSpPr>
              <a:spLocks noChangeArrowheads="1"/>
            </p:cNvSpPr>
            <p:nvPr/>
          </p:nvSpPr>
          <p:spPr bwMode="auto">
            <a:xfrm>
              <a:off x="65913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68" name="Rectangle 134"/>
            <p:cNvSpPr>
              <a:spLocks noChangeArrowheads="1"/>
            </p:cNvSpPr>
            <p:nvPr/>
          </p:nvSpPr>
          <p:spPr bwMode="auto">
            <a:xfrm>
              <a:off x="6019800" y="4443265"/>
              <a:ext cx="571500" cy="46445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CC00CC"/>
                </a:buClr>
                <a:buFont typeface="Monotype Sorts" pitchFamily="2" charset="2"/>
                <a:buNone/>
              </a:pPr>
              <a:r>
                <a:rPr lang="en-US" sz="2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69" name="Line 135"/>
            <p:cNvSpPr>
              <a:spLocks noChangeShapeType="1"/>
            </p:cNvSpPr>
            <p:nvPr/>
          </p:nvSpPr>
          <p:spPr bwMode="auto">
            <a:xfrm>
              <a:off x="6019800" y="4443265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Line 136"/>
            <p:cNvSpPr>
              <a:spLocks noChangeShapeType="1"/>
            </p:cNvSpPr>
            <p:nvPr/>
          </p:nvSpPr>
          <p:spPr bwMode="auto">
            <a:xfrm>
              <a:off x="6019800" y="4907722"/>
              <a:ext cx="2286000" cy="0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Line 137"/>
            <p:cNvSpPr>
              <a:spLocks noChangeShapeType="1"/>
            </p:cNvSpPr>
            <p:nvPr/>
          </p:nvSpPr>
          <p:spPr bwMode="auto">
            <a:xfrm>
              <a:off x="6019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Line 138"/>
            <p:cNvSpPr>
              <a:spLocks noChangeShapeType="1"/>
            </p:cNvSpPr>
            <p:nvPr/>
          </p:nvSpPr>
          <p:spPr bwMode="auto">
            <a:xfrm>
              <a:off x="6591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Line 139"/>
            <p:cNvSpPr>
              <a:spLocks noChangeShapeType="1"/>
            </p:cNvSpPr>
            <p:nvPr/>
          </p:nvSpPr>
          <p:spPr bwMode="auto">
            <a:xfrm>
              <a:off x="71628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Line 140"/>
            <p:cNvSpPr>
              <a:spLocks noChangeShapeType="1"/>
            </p:cNvSpPr>
            <p:nvPr/>
          </p:nvSpPr>
          <p:spPr bwMode="auto">
            <a:xfrm>
              <a:off x="7734300" y="4443265"/>
              <a:ext cx="0" cy="464457"/>
            </a:xfrm>
            <a:prstGeom prst="line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5" name="Line 141"/>
            <p:cNvSpPr>
              <a:spLocks noChangeShapeType="1"/>
            </p:cNvSpPr>
            <p:nvPr/>
          </p:nvSpPr>
          <p:spPr bwMode="auto">
            <a:xfrm>
              <a:off x="8305800" y="4443265"/>
              <a:ext cx="0" cy="464457"/>
            </a:xfrm>
            <a:prstGeom prst="line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043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534400" cy="987552"/>
          </a:xfrm>
        </p:spPr>
        <p:txBody>
          <a:bodyPr/>
          <a:lstStyle/>
          <a:p>
            <a:r>
              <a:rPr lang="en-US" dirty="0" smtClean="0"/>
              <a:t>Analysis of LSH – What We Want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362200" y="1828800"/>
            <a:ext cx="42672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678584" y="5562600"/>
            <a:ext cx="4341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       Similarity </a:t>
            </a:r>
            <a:r>
              <a:rPr lang="en-US" i="1" dirty="0">
                <a:latin typeface="Tahoma" pitchFamily="34" charset="0"/>
              </a:rPr>
              <a:t>t =</a:t>
            </a:r>
            <a:r>
              <a:rPr lang="en-US" i="1" dirty="0" err="1">
                <a:latin typeface="Tahoma" pitchFamily="34" charset="0"/>
              </a:rPr>
              <a:t>sim</a:t>
            </a:r>
            <a:r>
              <a:rPr lang="en-US" i="1" dirty="0">
                <a:latin typeface="Tahoma" pitchFamily="34" charset="0"/>
              </a:rPr>
              <a:t>(C</a:t>
            </a:r>
            <a:r>
              <a:rPr lang="en-US" i="1" baseline="-25000" dirty="0">
                <a:latin typeface="Tahoma" pitchFamily="34" charset="0"/>
              </a:rPr>
              <a:t>1</a:t>
            </a:r>
            <a:r>
              <a:rPr lang="en-US" i="1" dirty="0">
                <a:latin typeface="Tahoma" pitchFamily="34" charset="0"/>
              </a:rPr>
              <a:t>, C</a:t>
            </a:r>
            <a:r>
              <a:rPr lang="en-US" i="1" baseline="-25000" dirty="0">
                <a:latin typeface="Tahoma" pitchFamily="34" charset="0"/>
              </a:rPr>
              <a:t>2</a:t>
            </a:r>
            <a:r>
              <a:rPr lang="en-US" i="1" dirty="0" smtClean="0">
                <a:latin typeface="Tahoma" pitchFamily="34" charset="0"/>
              </a:rPr>
              <a:t>)</a:t>
            </a:r>
            <a:r>
              <a:rPr lang="en-US" dirty="0" smtClean="0">
                <a:solidFill>
                  <a:srgbClr val="008000"/>
                </a:solidFill>
                <a:latin typeface="Tahoma" pitchFamily="34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of two sets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066800" y="3444081"/>
            <a:ext cx="1238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Probability</a:t>
            </a:r>
          </a:p>
          <a:p>
            <a:pPr algn="ctr" eaLnBrk="0" hangingPunct="0"/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of sharing</a:t>
            </a:r>
          </a:p>
          <a:p>
            <a:pPr algn="ctr" eaLnBrk="0" hangingPunct="0"/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a bucket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5943600" y="5779532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1752600" y="2743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2362200" y="5410200"/>
            <a:ext cx="2133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 rot="16200000">
            <a:off x="3147235" y="3712312"/>
            <a:ext cx="23075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 smtClean="0">
                <a:solidFill>
                  <a:srgbClr val="008000"/>
                </a:solidFill>
                <a:latin typeface="Tahoma" pitchFamily="34" charset="0"/>
              </a:rPr>
              <a:t>Similarity threshold </a:t>
            </a:r>
            <a:r>
              <a:rPr lang="en-US" b="1" i="1" dirty="0" smtClean="0">
                <a:solidFill>
                  <a:srgbClr val="008000"/>
                </a:solidFill>
                <a:latin typeface="Tahoma" pitchFamily="34" charset="0"/>
              </a:rPr>
              <a:t>s</a:t>
            </a:r>
            <a:endParaRPr lang="en-US" b="1" i="1" dirty="0">
              <a:solidFill>
                <a:srgbClr val="008000"/>
              </a:solidFill>
              <a:latin typeface="Tahoma" pitchFamily="34" charset="0"/>
            </a:endParaRP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4495800" y="1828800"/>
            <a:ext cx="0" cy="3581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4495800" y="1828800"/>
            <a:ext cx="2133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667000" y="3581400"/>
            <a:ext cx="1236663" cy="1828800"/>
            <a:chOff x="1680" y="2256"/>
            <a:chExt cx="779" cy="1152"/>
          </a:xfrm>
        </p:grpSpPr>
        <p:sp>
          <p:nvSpPr>
            <p:cNvPr id="18448" name="Text Box 13"/>
            <p:cNvSpPr txBox="1">
              <a:spLocks noChangeArrowheads="1"/>
            </p:cNvSpPr>
            <p:nvPr/>
          </p:nvSpPr>
          <p:spPr bwMode="auto">
            <a:xfrm>
              <a:off x="1680" y="2256"/>
              <a:ext cx="77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latin typeface="Tahoma" pitchFamily="34" charset="0"/>
                </a:rPr>
                <a:t>No chance</a:t>
              </a:r>
            </a:p>
            <a:p>
              <a:pPr algn="ctr" eaLnBrk="0" hangingPunct="0"/>
              <a:r>
                <a:rPr lang="en-US" dirty="0">
                  <a:latin typeface="Tahoma" pitchFamily="34" charset="0"/>
                </a:rPr>
                <a:t>if </a:t>
              </a:r>
              <a:r>
                <a:rPr lang="en-US" i="1" dirty="0" smtClean="0">
                  <a:latin typeface="Tahoma" pitchFamily="34" charset="0"/>
                </a:rPr>
                <a:t>t</a:t>
              </a:r>
              <a:r>
                <a:rPr lang="en-US" dirty="0" smtClean="0">
                  <a:latin typeface="Tahoma" pitchFamily="34" charset="0"/>
                </a:rPr>
                <a:t> </a:t>
              </a:r>
              <a:r>
                <a:rPr lang="en-US" dirty="0">
                  <a:latin typeface="Tahoma" pitchFamily="34" charset="0"/>
                </a:rPr>
                <a:t>&lt; </a:t>
              </a:r>
              <a:r>
                <a:rPr lang="en-US" i="1" dirty="0" smtClean="0">
                  <a:latin typeface="Tahoma" pitchFamily="34" charset="0"/>
                </a:rPr>
                <a:t>s</a:t>
              </a:r>
              <a:endParaRPr lang="en-US" i="1" dirty="0">
                <a:latin typeface="Tahoma" pitchFamily="34" charset="0"/>
              </a:endParaRPr>
            </a:p>
          </p:txBody>
        </p:sp>
        <p:sp>
          <p:nvSpPr>
            <p:cNvPr id="18449" name="Line 14"/>
            <p:cNvSpPr>
              <a:spLocks noChangeShapeType="1"/>
            </p:cNvSpPr>
            <p:nvPr/>
          </p:nvSpPr>
          <p:spPr bwMode="auto">
            <a:xfrm>
              <a:off x="2112" y="2736"/>
              <a:ext cx="288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648201" y="1828800"/>
            <a:ext cx="1752601" cy="1327150"/>
            <a:chOff x="2928" y="1152"/>
            <a:chExt cx="1104" cy="836"/>
          </a:xfrm>
        </p:grpSpPr>
        <p:sp>
          <p:nvSpPr>
            <p:cNvPr id="18446" name="Text Box 16"/>
            <p:cNvSpPr txBox="1">
              <a:spLocks noChangeArrowheads="1"/>
            </p:cNvSpPr>
            <p:nvPr/>
          </p:nvSpPr>
          <p:spPr bwMode="auto">
            <a:xfrm>
              <a:off x="2928" y="1584"/>
              <a:ext cx="11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dirty="0" smtClean="0">
                  <a:latin typeface="Tahoma" pitchFamily="34" charset="0"/>
                </a:rPr>
                <a:t>Probability = </a:t>
              </a:r>
              <a:r>
                <a:rPr lang="en-US" dirty="0">
                  <a:latin typeface="Tahoma" pitchFamily="34" charset="0"/>
                </a:rPr>
                <a:t>1 if </a:t>
              </a:r>
              <a:r>
                <a:rPr lang="en-US" i="1" dirty="0" smtClean="0">
                  <a:latin typeface="Tahoma" pitchFamily="34" charset="0"/>
                </a:rPr>
                <a:t>t</a:t>
              </a:r>
              <a:r>
                <a:rPr lang="en-US" dirty="0" smtClean="0">
                  <a:latin typeface="Tahoma" pitchFamily="34" charset="0"/>
                </a:rPr>
                <a:t> </a:t>
              </a:r>
              <a:r>
                <a:rPr lang="en-US" dirty="0">
                  <a:latin typeface="Tahoma" pitchFamily="34" charset="0"/>
                </a:rPr>
                <a:t>&gt; </a:t>
              </a:r>
              <a:r>
                <a:rPr lang="en-US" i="1" dirty="0" smtClean="0">
                  <a:latin typeface="Tahoma" pitchFamily="34" charset="0"/>
                </a:rPr>
                <a:t>s</a:t>
              </a:r>
              <a:endParaRPr lang="en-US" i="1" dirty="0">
                <a:latin typeface="Tahoma" pitchFamily="34" charset="0"/>
              </a:endParaRPr>
            </a:p>
          </p:txBody>
        </p:sp>
        <p:sp>
          <p:nvSpPr>
            <p:cNvPr id="18447" name="Line 17"/>
            <p:cNvSpPr>
              <a:spLocks noChangeShapeType="1"/>
            </p:cNvSpPr>
            <p:nvPr/>
          </p:nvSpPr>
          <p:spPr bwMode="auto">
            <a:xfrm flipV="1">
              <a:off x="3408" y="1152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17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What 1 Band of 1 Row Gives You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362200" y="1828800"/>
            <a:ext cx="42672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flipV="1">
            <a:off x="2362200" y="1828800"/>
            <a:ext cx="4267200" cy="3581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4572000" y="3505200"/>
            <a:ext cx="19986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rgbClr val="008000"/>
                </a:solidFill>
                <a:latin typeface="Tahoma" pitchFamily="34" charset="0"/>
              </a:rPr>
              <a:t>Remember:</a:t>
            </a:r>
          </a:p>
          <a:p>
            <a:pPr eaLnBrk="0" hangingPunct="0"/>
            <a:r>
              <a:rPr lang="en-US" dirty="0" smtClean="0">
                <a:latin typeface="Tahoma" pitchFamily="34" charset="0"/>
              </a:rPr>
              <a:t>Probability </a:t>
            </a:r>
            <a:r>
              <a:rPr lang="en-US" dirty="0">
                <a:latin typeface="Tahoma" pitchFamily="34" charset="0"/>
              </a:rPr>
              <a:t>of</a:t>
            </a:r>
          </a:p>
          <a:p>
            <a:pPr eaLnBrk="0" hangingPunct="0"/>
            <a:r>
              <a:rPr lang="en-US" dirty="0">
                <a:latin typeface="Tahoma" pitchFamily="34" charset="0"/>
              </a:rPr>
              <a:t>equal hash-values</a:t>
            </a:r>
          </a:p>
          <a:p>
            <a:pPr eaLnBrk="0" hangingPunct="0"/>
            <a:r>
              <a:rPr lang="en-US" dirty="0">
                <a:latin typeface="Tahoma" pitchFamily="34" charset="0"/>
              </a:rPr>
              <a:t>= similarity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678584" y="5562600"/>
            <a:ext cx="4341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       Similarity </a:t>
            </a:r>
            <a:r>
              <a:rPr lang="en-US" i="1" dirty="0">
                <a:latin typeface="Tahoma" pitchFamily="34" charset="0"/>
              </a:rPr>
              <a:t>t =</a:t>
            </a:r>
            <a:r>
              <a:rPr lang="en-US" i="1" dirty="0" err="1">
                <a:latin typeface="Tahoma" pitchFamily="34" charset="0"/>
              </a:rPr>
              <a:t>sim</a:t>
            </a:r>
            <a:r>
              <a:rPr lang="en-US" i="1" dirty="0">
                <a:latin typeface="Tahoma" pitchFamily="34" charset="0"/>
              </a:rPr>
              <a:t>(C</a:t>
            </a:r>
            <a:r>
              <a:rPr lang="en-US" i="1" baseline="-25000" dirty="0">
                <a:latin typeface="Tahoma" pitchFamily="34" charset="0"/>
              </a:rPr>
              <a:t>1</a:t>
            </a:r>
            <a:r>
              <a:rPr lang="en-US" i="1" dirty="0">
                <a:latin typeface="Tahoma" pitchFamily="34" charset="0"/>
              </a:rPr>
              <a:t>, C</a:t>
            </a:r>
            <a:r>
              <a:rPr lang="en-US" i="1" baseline="-25000" dirty="0">
                <a:latin typeface="Tahoma" pitchFamily="34" charset="0"/>
              </a:rPr>
              <a:t>2</a:t>
            </a:r>
            <a:r>
              <a:rPr lang="en-US" i="1" dirty="0" smtClean="0">
                <a:latin typeface="Tahoma" pitchFamily="34" charset="0"/>
              </a:rPr>
              <a:t>)</a:t>
            </a:r>
            <a:r>
              <a:rPr lang="en-US" dirty="0" smtClean="0">
                <a:solidFill>
                  <a:srgbClr val="008000"/>
                </a:solidFill>
                <a:latin typeface="Tahoma" pitchFamily="34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of two sets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066800" y="3444081"/>
            <a:ext cx="1238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Probability</a:t>
            </a:r>
          </a:p>
          <a:p>
            <a:pPr algn="ctr" eaLnBrk="0" hangingPunct="0"/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of sharing</a:t>
            </a:r>
          </a:p>
          <a:p>
            <a:pPr algn="ctr" eaLnBrk="0" hangingPunct="0"/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a bucket</a:t>
            </a: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5943600" y="5779532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1752600" y="2743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25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 animBg="1"/>
      <p:bldP spid="66570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</a:t>
            </a:r>
            <a:r>
              <a:rPr lang="en-US" dirty="0" smtClean="0"/>
              <a:t> bands, </a:t>
            </a:r>
            <a:r>
              <a:rPr lang="en-US" i="1" dirty="0" smtClean="0"/>
              <a:t>r</a:t>
            </a:r>
            <a:r>
              <a:rPr lang="en-US" dirty="0" smtClean="0"/>
              <a:t> rows/band</a:t>
            </a:r>
            <a:endParaRPr lang="en-US" i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Columns C</a:t>
            </a:r>
            <a:r>
              <a:rPr lang="en-US" baseline="-25000" dirty="0" smtClean="0"/>
              <a:t>1</a:t>
            </a:r>
            <a:r>
              <a:rPr lang="en-US" dirty="0" smtClean="0"/>
              <a:t> and C</a:t>
            </a:r>
            <a:r>
              <a:rPr lang="en-US" baseline="-25000" dirty="0" smtClean="0"/>
              <a:t>2</a:t>
            </a:r>
            <a:r>
              <a:rPr lang="en-US" dirty="0" smtClean="0"/>
              <a:t> have similarity </a:t>
            </a:r>
            <a:r>
              <a:rPr lang="en-US" b="1" i="1" dirty="0" smtClean="0">
                <a:solidFill>
                  <a:srgbClr val="FF0066"/>
                </a:solidFill>
              </a:rPr>
              <a:t>t</a:t>
            </a:r>
          </a:p>
          <a:p>
            <a:r>
              <a:rPr lang="en-US" dirty="0" smtClean="0"/>
              <a:t>Pick any band (</a:t>
            </a:r>
            <a:r>
              <a:rPr lang="en-US" b="1" i="1" dirty="0" smtClean="0">
                <a:solidFill>
                  <a:srgbClr val="FF0066"/>
                </a:solidFill>
              </a:rPr>
              <a:t>r</a:t>
            </a:r>
            <a:r>
              <a:rPr lang="en-US" dirty="0" smtClean="0"/>
              <a:t> rows)</a:t>
            </a:r>
          </a:p>
          <a:p>
            <a:pPr lvl="1"/>
            <a:r>
              <a:rPr lang="en-US" dirty="0" smtClean="0"/>
              <a:t>Prob. that all rows in band equal </a:t>
            </a:r>
            <a:endParaRPr lang="en-US" dirty="0" smtClean="0"/>
          </a:p>
          <a:p>
            <a:pPr marL="768096" lvl="2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</a:t>
            </a:r>
            <a:r>
              <a:rPr lang="en-US" b="1" dirty="0" smtClean="0"/>
              <a:t> </a:t>
            </a:r>
            <a:r>
              <a:rPr lang="en-US" sz="2800" b="1" i="1" dirty="0" err="1" smtClean="0">
                <a:solidFill>
                  <a:srgbClr val="FF0066"/>
                </a:solidFill>
              </a:rPr>
              <a:t>t</a:t>
            </a:r>
            <a:r>
              <a:rPr lang="en-US" sz="2800" b="1" i="1" baseline="30000" dirty="0" err="1" smtClean="0">
                <a:solidFill>
                  <a:srgbClr val="FF0066"/>
                </a:solidFill>
              </a:rPr>
              <a:t>r</a:t>
            </a:r>
            <a:r>
              <a:rPr lang="en-US" sz="2800" b="1" dirty="0" smtClean="0"/>
              <a:t> </a:t>
            </a:r>
            <a:endParaRPr lang="en-US" b="1" dirty="0" smtClean="0"/>
          </a:p>
          <a:p>
            <a:pPr lvl="1"/>
            <a:r>
              <a:rPr lang="en-US" dirty="0" smtClean="0"/>
              <a:t>Prob. that some row in band </a:t>
            </a:r>
            <a:r>
              <a:rPr lang="en-US" dirty="0" smtClean="0"/>
              <a:t>unequal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66"/>
                </a:solidFill>
              </a:rPr>
              <a:t>	</a:t>
            </a:r>
            <a:r>
              <a:rPr lang="en-US" b="1" dirty="0" smtClean="0">
                <a:solidFill>
                  <a:srgbClr val="FF0066"/>
                </a:solidFill>
              </a:rPr>
              <a:t>		</a:t>
            </a:r>
            <a:r>
              <a:rPr lang="en-US" b="1" dirty="0" smtClean="0">
                <a:solidFill>
                  <a:srgbClr val="FF0066"/>
                </a:solidFill>
              </a:rPr>
              <a:t>1 </a:t>
            </a:r>
            <a:r>
              <a:rPr lang="en-US" b="1" dirty="0" smtClean="0">
                <a:solidFill>
                  <a:srgbClr val="FF0066"/>
                </a:solidFill>
              </a:rPr>
              <a:t>- </a:t>
            </a:r>
            <a:r>
              <a:rPr lang="en-US" b="1" i="1" dirty="0" err="1" smtClean="0">
                <a:solidFill>
                  <a:srgbClr val="FF0066"/>
                </a:solidFill>
              </a:rPr>
              <a:t>t</a:t>
            </a:r>
            <a:r>
              <a:rPr lang="en-US" b="1" i="1" baseline="30000" dirty="0" err="1" smtClean="0">
                <a:solidFill>
                  <a:srgbClr val="FF0066"/>
                </a:solidFill>
              </a:rPr>
              <a:t>r</a:t>
            </a:r>
            <a:endParaRPr lang="en-US" dirty="0" smtClean="0"/>
          </a:p>
          <a:p>
            <a:r>
              <a:rPr lang="en-US" dirty="0" smtClean="0"/>
              <a:t>Prob. that no band identical  </a:t>
            </a:r>
            <a:endParaRPr lang="en-US" dirty="0"/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66"/>
                </a:solidFill>
              </a:rPr>
              <a:t>			(</a:t>
            </a:r>
            <a:r>
              <a:rPr lang="en-US" b="1" dirty="0" smtClean="0">
                <a:solidFill>
                  <a:srgbClr val="FF0066"/>
                </a:solidFill>
              </a:rPr>
              <a:t>1 - </a:t>
            </a:r>
            <a:r>
              <a:rPr lang="en-US" b="1" i="1" dirty="0" err="1" smtClean="0">
                <a:solidFill>
                  <a:srgbClr val="FF0066"/>
                </a:solidFill>
              </a:rPr>
              <a:t>t</a:t>
            </a:r>
            <a:r>
              <a:rPr lang="en-US" b="1" i="1" baseline="30000" dirty="0" err="1" smtClean="0">
                <a:solidFill>
                  <a:srgbClr val="FF0066"/>
                </a:solidFill>
              </a:rPr>
              <a:t>r</a:t>
            </a:r>
            <a:r>
              <a:rPr lang="en-US" b="1" dirty="0" smtClean="0">
                <a:solidFill>
                  <a:srgbClr val="FF0066"/>
                </a:solidFill>
              </a:rPr>
              <a:t>)</a:t>
            </a:r>
            <a:r>
              <a:rPr lang="en-US" b="1" i="1" baseline="30000" dirty="0" smtClean="0">
                <a:solidFill>
                  <a:srgbClr val="FF0066"/>
                </a:solidFill>
              </a:rPr>
              <a:t>b</a:t>
            </a:r>
          </a:p>
          <a:p>
            <a:pPr lvl="8"/>
            <a:endParaRPr lang="en-US" i="1" baseline="30000" dirty="0" smtClean="0">
              <a:solidFill>
                <a:srgbClr val="FF0066"/>
              </a:solidFill>
            </a:endParaRPr>
          </a:p>
          <a:p>
            <a:r>
              <a:rPr lang="en-US" dirty="0" smtClean="0"/>
              <a:t>Prob. that at least 1 band </a:t>
            </a:r>
            <a:r>
              <a:rPr lang="en-US" dirty="0" smtClean="0"/>
              <a:t>identical</a:t>
            </a:r>
          </a:p>
          <a:p>
            <a:pPr marL="457200" lvl="1" indent="0">
              <a:buNone/>
            </a:pPr>
            <a:r>
              <a:rPr lang="en-US" b="1" dirty="0" smtClean="0"/>
              <a:t>			</a:t>
            </a:r>
            <a:r>
              <a:rPr lang="en-US" b="1" dirty="0" smtClean="0">
                <a:solidFill>
                  <a:srgbClr val="FF0066"/>
                </a:solidFill>
              </a:rPr>
              <a:t>1 - (1 - </a:t>
            </a:r>
            <a:r>
              <a:rPr lang="en-US" b="1" i="1" dirty="0" err="1" smtClean="0">
                <a:solidFill>
                  <a:srgbClr val="FF0066"/>
                </a:solidFill>
              </a:rPr>
              <a:t>t</a:t>
            </a:r>
            <a:r>
              <a:rPr lang="en-US" b="1" i="1" baseline="30000" dirty="0" err="1" smtClean="0">
                <a:solidFill>
                  <a:srgbClr val="FF0066"/>
                </a:solidFill>
              </a:rPr>
              <a:t>r</a:t>
            </a:r>
            <a:r>
              <a:rPr lang="en-US" b="1" dirty="0" smtClean="0">
                <a:solidFill>
                  <a:srgbClr val="FF0066"/>
                </a:solidFill>
              </a:rPr>
              <a:t>)</a:t>
            </a:r>
            <a:r>
              <a:rPr lang="en-US" b="1" i="1" baseline="30000" dirty="0" smtClean="0">
                <a:solidFill>
                  <a:srgbClr val="FF0066"/>
                </a:solidFill>
              </a:rPr>
              <a:t>b</a:t>
            </a:r>
            <a:endParaRPr lang="en-US" b="1" dirty="0" smtClean="0">
              <a:solidFill>
                <a:srgbClr val="FF0066"/>
              </a:solidFill>
            </a:endParaRPr>
          </a:p>
          <a:p>
            <a:pPr lvl="1"/>
            <a:endParaRPr lang="en-US" i="1" baseline="30000" dirty="0" smtClean="0">
              <a:solidFill>
                <a:srgbClr val="FF00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74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i="1" dirty="0" smtClean="0"/>
              <a:t>b</a:t>
            </a:r>
            <a:r>
              <a:rPr lang="en-US" dirty="0" smtClean="0"/>
              <a:t>  Bands of </a:t>
            </a:r>
            <a:r>
              <a:rPr lang="en-US" i="1" dirty="0" smtClean="0"/>
              <a:t>r</a:t>
            </a:r>
            <a:r>
              <a:rPr lang="en-US" dirty="0" smtClean="0"/>
              <a:t>  Rows Gives You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362200" y="1828800"/>
            <a:ext cx="42672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V="1">
            <a:off x="2362200" y="5334000"/>
            <a:ext cx="20574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Freeform 10"/>
          <p:cNvSpPr>
            <a:spLocks/>
          </p:cNvSpPr>
          <p:nvPr/>
        </p:nvSpPr>
        <p:spPr bwMode="auto">
          <a:xfrm>
            <a:off x="4419600" y="5105400"/>
            <a:ext cx="88900" cy="228600"/>
          </a:xfrm>
          <a:custGeom>
            <a:avLst/>
            <a:gdLst>
              <a:gd name="T0" fmla="*/ 0 w 56"/>
              <a:gd name="T1" fmla="*/ 144 h 144"/>
              <a:gd name="T2" fmla="*/ 48 w 56"/>
              <a:gd name="T3" fmla="*/ 96 h 144"/>
              <a:gd name="T4" fmla="*/ 48 w 56"/>
              <a:gd name="T5" fmla="*/ 0 h 144"/>
              <a:gd name="T6" fmla="*/ 0 60000 65536"/>
              <a:gd name="T7" fmla="*/ 0 60000 65536"/>
              <a:gd name="T8" fmla="*/ 0 60000 65536"/>
              <a:gd name="T9" fmla="*/ 0 w 56"/>
              <a:gd name="T10" fmla="*/ 0 h 144"/>
              <a:gd name="T11" fmla="*/ 56 w 5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44">
                <a:moveTo>
                  <a:pt x="0" y="144"/>
                </a:moveTo>
                <a:cubicBezTo>
                  <a:pt x="20" y="132"/>
                  <a:pt x="40" y="120"/>
                  <a:pt x="48" y="96"/>
                </a:cubicBezTo>
                <a:cubicBezTo>
                  <a:pt x="56" y="72"/>
                  <a:pt x="52" y="36"/>
                  <a:pt x="48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V="1">
            <a:off x="4495800" y="2057400"/>
            <a:ext cx="76200" cy="3048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Freeform 12"/>
          <p:cNvSpPr>
            <a:spLocks/>
          </p:cNvSpPr>
          <p:nvPr/>
        </p:nvSpPr>
        <p:spPr bwMode="auto">
          <a:xfrm>
            <a:off x="4572000" y="1879600"/>
            <a:ext cx="152400" cy="177800"/>
          </a:xfrm>
          <a:custGeom>
            <a:avLst/>
            <a:gdLst>
              <a:gd name="T0" fmla="*/ 0 w 96"/>
              <a:gd name="T1" fmla="*/ 112 h 112"/>
              <a:gd name="T2" fmla="*/ 48 w 96"/>
              <a:gd name="T3" fmla="*/ 16 h 112"/>
              <a:gd name="T4" fmla="*/ 96 w 96"/>
              <a:gd name="T5" fmla="*/ 16 h 112"/>
              <a:gd name="T6" fmla="*/ 0 60000 65536"/>
              <a:gd name="T7" fmla="*/ 0 60000 65536"/>
              <a:gd name="T8" fmla="*/ 0 60000 65536"/>
              <a:gd name="T9" fmla="*/ 0 w 96"/>
              <a:gd name="T10" fmla="*/ 0 h 112"/>
              <a:gd name="T11" fmla="*/ 96 w 96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112">
                <a:moveTo>
                  <a:pt x="0" y="112"/>
                </a:moveTo>
                <a:cubicBezTo>
                  <a:pt x="16" y="72"/>
                  <a:pt x="32" y="32"/>
                  <a:pt x="48" y="16"/>
                </a:cubicBezTo>
                <a:cubicBezTo>
                  <a:pt x="64" y="0"/>
                  <a:pt x="80" y="8"/>
                  <a:pt x="96" y="16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V="1">
            <a:off x="4724400" y="1828800"/>
            <a:ext cx="19050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740650" y="3409952"/>
            <a:ext cx="1327150" cy="2228851"/>
            <a:chOff x="4866" y="2169"/>
            <a:chExt cx="836" cy="1404"/>
          </a:xfrm>
        </p:grpSpPr>
        <p:sp>
          <p:nvSpPr>
            <p:cNvPr id="21535" name="Text Box 15"/>
            <p:cNvSpPr txBox="1">
              <a:spLocks noChangeArrowheads="1"/>
            </p:cNvSpPr>
            <p:nvPr/>
          </p:nvSpPr>
          <p:spPr bwMode="auto">
            <a:xfrm>
              <a:off x="4866" y="2169"/>
              <a:ext cx="34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i="1" dirty="0" smtClean="0">
                  <a:latin typeface="Tahoma" pitchFamily="34" charset="0"/>
                </a:rPr>
                <a:t>t</a:t>
              </a:r>
              <a:r>
                <a:rPr lang="en-US" sz="2400" b="1" dirty="0" smtClean="0">
                  <a:latin typeface="Tahoma" pitchFamily="34" charset="0"/>
                </a:rPr>
                <a:t> </a:t>
              </a:r>
              <a:r>
                <a:rPr lang="en-US" sz="2400" b="1" i="1" baseline="30000" dirty="0">
                  <a:latin typeface="Tahoma" pitchFamily="34" charset="0"/>
                </a:rPr>
                <a:t>r </a:t>
              </a:r>
            </a:p>
          </p:txBody>
        </p:sp>
        <p:sp>
          <p:nvSpPr>
            <p:cNvPr id="21536" name="Text Box 16"/>
            <p:cNvSpPr txBox="1">
              <a:spLocks noChangeArrowheads="1"/>
            </p:cNvSpPr>
            <p:nvPr/>
          </p:nvSpPr>
          <p:spPr bwMode="auto">
            <a:xfrm>
              <a:off x="4980" y="2996"/>
              <a:ext cx="72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All rows</a:t>
              </a:r>
            </a:p>
            <a:p>
              <a:pPr eaLnBrk="0" hangingPunct="0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of a band</a:t>
              </a:r>
            </a:p>
            <a:p>
              <a:pPr eaLnBrk="0" hangingPunct="0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are equal</a:t>
              </a:r>
            </a:p>
          </p:txBody>
        </p:sp>
        <p:sp>
          <p:nvSpPr>
            <p:cNvPr id="21537" name="Line 17"/>
            <p:cNvSpPr>
              <a:spLocks noChangeShapeType="1"/>
            </p:cNvSpPr>
            <p:nvPr/>
          </p:nvSpPr>
          <p:spPr bwMode="auto">
            <a:xfrm flipH="1" flipV="1">
              <a:off x="4992" y="2425"/>
              <a:ext cx="1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613527" y="3398838"/>
            <a:ext cx="1308101" cy="2425700"/>
            <a:chOff x="4166" y="2141"/>
            <a:chExt cx="824" cy="1528"/>
          </a:xfrm>
        </p:grpSpPr>
        <p:sp>
          <p:nvSpPr>
            <p:cNvPr id="21532" name="Text Box 19"/>
            <p:cNvSpPr txBox="1">
              <a:spLocks noChangeArrowheads="1"/>
            </p:cNvSpPr>
            <p:nvPr/>
          </p:nvSpPr>
          <p:spPr bwMode="auto">
            <a:xfrm>
              <a:off x="4610" y="2141"/>
              <a:ext cx="3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latin typeface="Tahoma" pitchFamily="34" charset="0"/>
                </a:rPr>
                <a:t>1 -</a:t>
              </a:r>
            </a:p>
          </p:txBody>
        </p:sp>
        <p:sp>
          <p:nvSpPr>
            <p:cNvPr id="21533" name="Text Box 20"/>
            <p:cNvSpPr txBox="1">
              <a:spLocks noChangeArrowheads="1"/>
            </p:cNvSpPr>
            <p:nvPr/>
          </p:nvSpPr>
          <p:spPr bwMode="auto">
            <a:xfrm>
              <a:off x="4166" y="3092"/>
              <a:ext cx="753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Some row</a:t>
              </a:r>
            </a:p>
            <a:p>
              <a:pPr eaLnBrk="0" hangingPunct="0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of a band</a:t>
              </a:r>
            </a:p>
            <a:p>
              <a:pPr eaLnBrk="0" hangingPunct="0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unequal</a:t>
              </a:r>
            </a:p>
          </p:txBody>
        </p:sp>
        <p:sp>
          <p:nvSpPr>
            <p:cNvPr id="21534" name="Line 21"/>
            <p:cNvSpPr>
              <a:spLocks noChangeShapeType="1"/>
            </p:cNvSpPr>
            <p:nvPr/>
          </p:nvSpPr>
          <p:spPr bwMode="auto">
            <a:xfrm flipV="1">
              <a:off x="4512" y="2421"/>
              <a:ext cx="336" cy="6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223125" y="1752600"/>
            <a:ext cx="1812925" cy="2095501"/>
            <a:chOff x="4550" y="1104"/>
            <a:chExt cx="1142" cy="1320"/>
          </a:xfrm>
        </p:grpSpPr>
        <p:sp>
          <p:nvSpPr>
            <p:cNvPr id="21528" name="Text Box 23"/>
            <p:cNvSpPr txBox="1">
              <a:spLocks noChangeArrowheads="1"/>
            </p:cNvSpPr>
            <p:nvPr/>
          </p:nvSpPr>
          <p:spPr bwMode="auto">
            <a:xfrm>
              <a:off x="4550" y="2133"/>
              <a:ext cx="2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latin typeface="Tahoma" pitchFamily="34" charset="0"/>
                </a:rPr>
                <a:t>(</a:t>
              </a:r>
            </a:p>
          </p:txBody>
        </p:sp>
        <p:sp>
          <p:nvSpPr>
            <p:cNvPr id="21529" name="Text Box 24"/>
            <p:cNvSpPr txBox="1">
              <a:spLocks noChangeArrowheads="1"/>
            </p:cNvSpPr>
            <p:nvPr/>
          </p:nvSpPr>
          <p:spPr bwMode="auto">
            <a:xfrm>
              <a:off x="5078" y="2133"/>
              <a:ext cx="3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latin typeface="Tahoma" pitchFamily="34" charset="0"/>
                </a:rPr>
                <a:t>)</a:t>
              </a:r>
              <a:r>
                <a:rPr lang="en-US" sz="2400" b="1" i="1" baseline="30000" dirty="0">
                  <a:latin typeface="Tahoma" pitchFamily="34" charset="0"/>
                </a:rPr>
                <a:t>b </a:t>
              </a:r>
            </a:p>
          </p:txBody>
        </p:sp>
        <p:sp>
          <p:nvSpPr>
            <p:cNvPr id="21530" name="Text Box 25"/>
            <p:cNvSpPr txBox="1">
              <a:spLocks noChangeArrowheads="1"/>
            </p:cNvSpPr>
            <p:nvPr/>
          </p:nvSpPr>
          <p:spPr bwMode="auto">
            <a:xfrm>
              <a:off x="4977" y="1104"/>
              <a:ext cx="715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dirty="0">
                <a:solidFill>
                  <a:srgbClr val="008000"/>
                </a:solidFill>
                <a:latin typeface="Tahoma" pitchFamily="34" charset="0"/>
              </a:endParaRPr>
            </a:p>
            <a:p>
              <a:pPr eaLnBrk="0" hangingPunct="0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No bands</a:t>
              </a:r>
            </a:p>
            <a:p>
              <a:pPr eaLnBrk="0" hangingPunct="0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identical</a:t>
              </a:r>
            </a:p>
          </p:txBody>
        </p:sp>
        <p:sp>
          <p:nvSpPr>
            <p:cNvPr id="21531" name="Line 26"/>
            <p:cNvSpPr>
              <a:spLocks noChangeShapeType="1"/>
            </p:cNvSpPr>
            <p:nvPr/>
          </p:nvSpPr>
          <p:spPr bwMode="auto">
            <a:xfrm flipH="1">
              <a:off x="5228" y="1680"/>
              <a:ext cx="52" cy="4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705600" y="1903413"/>
            <a:ext cx="1128713" cy="1955801"/>
            <a:chOff x="4214" y="1171"/>
            <a:chExt cx="711" cy="1232"/>
          </a:xfrm>
        </p:grpSpPr>
        <p:sp>
          <p:nvSpPr>
            <p:cNvPr id="21525" name="Text Box 28"/>
            <p:cNvSpPr txBox="1">
              <a:spLocks noChangeArrowheads="1"/>
            </p:cNvSpPr>
            <p:nvPr/>
          </p:nvSpPr>
          <p:spPr bwMode="auto">
            <a:xfrm>
              <a:off x="4272" y="2112"/>
              <a:ext cx="3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latin typeface="Tahoma" pitchFamily="34" charset="0"/>
                </a:rPr>
                <a:t>1 -</a:t>
              </a:r>
            </a:p>
          </p:txBody>
        </p:sp>
        <p:sp>
          <p:nvSpPr>
            <p:cNvPr id="21526" name="Text Box 29"/>
            <p:cNvSpPr txBox="1">
              <a:spLocks noChangeArrowheads="1"/>
            </p:cNvSpPr>
            <p:nvPr/>
          </p:nvSpPr>
          <p:spPr bwMode="auto">
            <a:xfrm>
              <a:off x="4214" y="1171"/>
              <a:ext cx="711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At least</a:t>
              </a:r>
            </a:p>
            <a:p>
              <a:pPr eaLnBrk="0" hangingPunct="0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one band</a:t>
              </a:r>
            </a:p>
            <a:p>
              <a:pPr eaLnBrk="0" hangingPunct="0"/>
              <a:r>
                <a:rPr lang="en-US" dirty="0">
                  <a:solidFill>
                    <a:srgbClr val="008000"/>
                  </a:solidFill>
                  <a:latin typeface="Tahoma" pitchFamily="34" charset="0"/>
                </a:rPr>
                <a:t>identical</a:t>
              </a:r>
            </a:p>
          </p:txBody>
        </p:sp>
        <p:sp>
          <p:nvSpPr>
            <p:cNvPr id="21527" name="Line 30"/>
            <p:cNvSpPr>
              <a:spLocks noChangeShapeType="1"/>
            </p:cNvSpPr>
            <p:nvPr/>
          </p:nvSpPr>
          <p:spPr bwMode="auto">
            <a:xfrm>
              <a:off x="4483" y="1728"/>
              <a:ext cx="105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4495800" y="3429000"/>
            <a:ext cx="2065338" cy="762000"/>
            <a:chOff x="2832" y="2160"/>
            <a:chExt cx="1301" cy="480"/>
          </a:xfrm>
        </p:grpSpPr>
        <p:sp>
          <p:nvSpPr>
            <p:cNvPr id="21523" name="Text Box 32"/>
            <p:cNvSpPr txBox="1">
              <a:spLocks noChangeArrowheads="1"/>
            </p:cNvSpPr>
            <p:nvPr/>
          </p:nvSpPr>
          <p:spPr bwMode="auto">
            <a:xfrm>
              <a:off x="3024" y="2160"/>
              <a:ext cx="110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 smtClean="0">
                  <a:latin typeface="Tahoma" pitchFamily="34" charset="0"/>
                </a:rPr>
                <a:t>s </a:t>
              </a:r>
              <a:r>
                <a:rPr lang="en-US" sz="2400" dirty="0">
                  <a:latin typeface="Tahoma" pitchFamily="34" charset="0"/>
                </a:rPr>
                <a:t>~ (1/b)</a:t>
              </a:r>
              <a:r>
                <a:rPr lang="en-US" sz="2400" baseline="30000" dirty="0">
                  <a:latin typeface="Tahoma" pitchFamily="34" charset="0"/>
                </a:rPr>
                <a:t>1/r </a:t>
              </a:r>
            </a:p>
          </p:txBody>
        </p:sp>
        <p:sp>
          <p:nvSpPr>
            <p:cNvPr id="21524" name="Line 33"/>
            <p:cNvSpPr>
              <a:spLocks noChangeShapeType="1"/>
            </p:cNvSpPr>
            <p:nvPr/>
          </p:nvSpPr>
          <p:spPr bwMode="auto">
            <a:xfrm flipH="1">
              <a:off x="2832" y="2496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1678584" y="5562600"/>
            <a:ext cx="4341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       Similarity </a:t>
            </a:r>
            <a:r>
              <a:rPr lang="en-US" i="1" dirty="0" smtClean="0">
                <a:latin typeface="Tahoma" pitchFamily="34" charset="0"/>
              </a:rPr>
              <a:t>t=</a:t>
            </a:r>
            <a:r>
              <a:rPr lang="en-US" i="1" dirty="0" err="1" smtClean="0">
                <a:latin typeface="Tahoma" pitchFamily="34" charset="0"/>
              </a:rPr>
              <a:t>sim</a:t>
            </a:r>
            <a:r>
              <a:rPr lang="en-US" i="1" dirty="0" smtClean="0">
                <a:latin typeface="Tahoma" pitchFamily="34" charset="0"/>
              </a:rPr>
              <a:t>(C</a:t>
            </a:r>
            <a:r>
              <a:rPr lang="en-US" i="1" baseline="-25000" dirty="0" smtClean="0">
                <a:latin typeface="Tahoma" pitchFamily="34" charset="0"/>
              </a:rPr>
              <a:t>1</a:t>
            </a:r>
            <a:r>
              <a:rPr lang="en-US" i="1" dirty="0">
                <a:latin typeface="Tahoma" pitchFamily="34" charset="0"/>
              </a:rPr>
              <a:t>, C</a:t>
            </a:r>
            <a:r>
              <a:rPr lang="en-US" i="1" baseline="-25000" dirty="0">
                <a:latin typeface="Tahoma" pitchFamily="34" charset="0"/>
              </a:rPr>
              <a:t>2</a:t>
            </a:r>
            <a:r>
              <a:rPr lang="en-US" i="1" dirty="0" smtClean="0">
                <a:latin typeface="Tahoma" pitchFamily="34" charset="0"/>
              </a:rPr>
              <a:t>)</a:t>
            </a:r>
            <a:r>
              <a:rPr lang="en-US" dirty="0" smtClean="0">
                <a:solidFill>
                  <a:srgbClr val="008000"/>
                </a:solidFill>
                <a:latin typeface="Tahoma" pitchFamily="34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of two sets</a:t>
            </a: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1066800" y="3444081"/>
            <a:ext cx="1238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Probability</a:t>
            </a:r>
          </a:p>
          <a:p>
            <a:pPr algn="ctr" eaLnBrk="0" hangingPunct="0"/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of sharing</a:t>
            </a:r>
          </a:p>
          <a:p>
            <a:pPr algn="ctr" eaLnBrk="0" hangingPunct="0"/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a bucket</a:t>
            </a:r>
          </a:p>
        </p:txBody>
      </p:sp>
      <p:sp>
        <p:nvSpPr>
          <p:cNvPr id="40" name="Line 6"/>
          <p:cNvSpPr>
            <a:spLocks noChangeShapeType="1"/>
          </p:cNvSpPr>
          <p:nvPr/>
        </p:nvSpPr>
        <p:spPr bwMode="auto">
          <a:xfrm>
            <a:off x="5943600" y="5779532"/>
            <a:ext cx="566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 flipV="1">
            <a:off x="1752600" y="2743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63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i="1" dirty="0" smtClean="0"/>
              <a:t>b</a:t>
            </a:r>
            <a:r>
              <a:rPr lang="en-US" dirty="0" smtClean="0"/>
              <a:t>  = 20; </a:t>
            </a:r>
            <a:r>
              <a:rPr lang="en-US" i="1" dirty="0" smtClean="0"/>
              <a:t>r</a:t>
            </a:r>
            <a:r>
              <a:rPr lang="en-US" dirty="0" smtClean="0"/>
              <a:t>  = 5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Similarity threshold s</a:t>
            </a:r>
          </a:p>
          <a:p>
            <a:r>
              <a:rPr lang="en-US" b="1" dirty="0" smtClean="0">
                <a:solidFill>
                  <a:srgbClr val="D60093"/>
                </a:solidFill>
              </a:rPr>
              <a:t>Prob. that at least 1 band is identical:</a:t>
            </a:r>
            <a:endParaRPr lang="en-US" b="1" dirty="0">
              <a:solidFill>
                <a:srgbClr val="D6009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68</a:t>
            </a:fld>
            <a:endParaRPr lang="en-US"/>
          </a:p>
        </p:txBody>
      </p:sp>
      <p:graphicFrame>
        <p:nvGraphicFramePr>
          <p:cNvPr id="686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023594"/>
              </p:ext>
            </p:extLst>
          </p:nvPr>
        </p:nvGraphicFramePr>
        <p:xfrm>
          <a:off x="3124200" y="2484120"/>
          <a:ext cx="3124200" cy="4145280"/>
        </p:xfrm>
        <a:graphic>
          <a:graphicData uri="http://schemas.openxmlformats.org/drawingml/2006/table">
            <a:tbl>
              <a:tblPr/>
              <a:tblGrid>
                <a:gridCol w="762000"/>
                <a:gridCol w="23622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1-(1-s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  .006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  .047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  .186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  .470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  .802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  .975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.8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  .9996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377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</a:t>
            </a:r>
            <a:r>
              <a:rPr lang="en-US" i="1" dirty="0" smtClean="0"/>
              <a:t>r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: The S-curve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371600"/>
          </a:xfrm>
        </p:spPr>
        <p:txBody>
          <a:bodyPr/>
          <a:lstStyle/>
          <a:p>
            <a:r>
              <a:rPr lang="en-US" b="1" dirty="0" smtClean="0">
                <a:solidFill>
                  <a:srgbClr val="D60093"/>
                </a:solidFill>
              </a:rPr>
              <a:t>Picking </a:t>
            </a:r>
            <a:r>
              <a:rPr lang="en-US" b="1" i="1" dirty="0" smtClean="0">
                <a:solidFill>
                  <a:srgbClr val="D60093"/>
                </a:solidFill>
              </a:rPr>
              <a:t>r</a:t>
            </a:r>
            <a:r>
              <a:rPr lang="en-US" b="1" dirty="0" smtClean="0">
                <a:solidFill>
                  <a:srgbClr val="D60093"/>
                </a:solidFill>
              </a:rPr>
              <a:t> and </a:t>
            </a:r>
            <a:r>
              <a:rPr lang="en-US" b="1" i="1" dirty="0" smtClean="0">
                <a:solidFill>
                  <a:srgbClr val="D60093"/>
                </a:solidFill>
              </a:rPr>
              <a:t>b</a:t>
            </a:r>
            <a:r>
              <a:rPr lang="en-US" b="1" dirty="0" smtClean="0">
                <a:solidFill>
                  <a:srgbClr val="D60093"/>
                </a:solidFill>
              </a:rPr>
              <a:t> to get the best S-curve</a:t>
            </a:r>
          </a:p>
          <a:p>
            <a:pPr lvl="1"/>
            <a:r>
              <a:rPr lang="en-US" dirty="0" smtClean="0"/>
              <a:t>50 hash-functions (r=5, b=10)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27288"/>
            <a:ext cx="3906650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Connector 14"/>
          <p:cNvCxnSpPr/>
          <p:nvPr/>
        </p:nvCxnSpPr>
        <p:spPr>
          <a:xfrm rot="5400000" flipH="1" flipV="1">
            <a:off x="2763252" y="4107700"/>
            <a:ext cx="2803360" cy="521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4193674" y="2718720"/>
            <a:ext cx="566821" cy="1053431"/>
          </a:xfrm>
          <a:custGeom>
            <a:avLst/>
            <a:gdLst>
              <a:gd name="connsiteX0" fmla="*/ 0 w 566821"/>
              <a:gd name="connsiteY0" fmla="*/ 1053431 h 1053431"/>
              <a:gd name="connsiteX1" fmla="*/ 32084 w 566821"/>
              <a:gd name="connsiteY1" fmla="*/ 0 h 1053431"/>
              <a:gd name="connsiteX2" fmla="*/ 566821 w 566821"/>
              <a:gd name="connsiteY2" fmla="*/ 0 h 1053431"/>
              <a:gd name="connsiteX3" fmla="*/ 422442 w 566821"/>
              <a:gd name="connsiteY3" fmla="*/ 96252 h 1053431"/>
              <a:gd name="connsiteX4" fmla="*/ 288758 w 566821"/>
              <a:gd name="connsiteY4" fmla="*/ 288757 h 1053431"/>
              <a:gd name="connsiteX5" fmla="*/ 165768 w 566821"/>
              <a:gd name="connsiteY5" fmla="*/ 572168 h 1053431"/>
              <a:gd name="connsiteX6" fmla="*/ 0 w 566821"/>
              <a:gd name="connsiteY6" fmla="*/ 1053431 h 105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821" h="1053431">
                <a:moveTo>
                  <a:pt x="0" y="1053431"/>
                </a:moveTo>
                <a:lnTo>
                  <a:pt x="32084" y="0"/>
                </a:lnTo>
                <a:lnTo>
                  <a:pt x="566821" y="0"/>
                </a:lnTo>
                <a:lnTo>
                  <a:pt x="422442" y="96252"/>
                </a:lnTo>
                <a:lnTo>
                  <a:pt x="288758" y="288757"/>
                </a:lnTo>
                <a:lnTo>
                  <a:pt x="165768" y="572168"/>
                </a:lnTo>
                <a:lnTo>
                  <a:pt x="0" y="10534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183021" y="3996741"/>
            <a:ext cx="973221" cy="1550736"/>
          </a:xfrm>
          <a:custGeom>
            <a:avLst/>
            <a:gdLst>
              <a:gd name="connsiteX0" fmla="*/ 973221 w 973221"/>
              <a:gd name="connsiteY0" fmla="*/ 0 h 1550736"/>
              <a:gd name="connsiteX1" fmla="*/ 941137 w 973221"/>
              <a:gd name="connsiteY1" fmla="*/ 1545389 h 1550736"/>
              <a:gd name="connsiteX2" fmla="*/ 0 w 973221"/>
              <a:gd name="connsiteY2" fmla="*/ 1550736 h 1550736"/>
              <a:gd name="connsiteX3" fmla="*/ 315495 w 973221"/>
              <a:gd name="connsiteY3" fmla="*/ 1374273 h 1550736"/>
              <a:gd name="connsiteX4" fmla="*/ 577516 w 973221"/>
              <a:gd name="connsiteY4" fmla="*/ 1016000 h 1550736"/>
              <a:gd name="connsiteX5" fmla="*/ 802105 w 973221"/>
              <a:gd name="connsiteY5" fmla="*/ 534736 h 1550736"/>
              <a:gd name="connsiteX6" fmla="*/ 973221 w 973221"/>
              <a:gd name="connsiteY6" fmla="*/ 0 h 155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3221" h="1550736">
                <a:moveTo>
                  <a:pt x="973221" y="0"/>
                </a:moveTo>
                <a:lnTo>
                  <a:pt x="941137" y="1545389"/>
                </a:lnTo>
                <a:lnTo>
                  <a:pt x="0" y="1550736"/>
                </a:lnTo>
                <a:lnTo>
                  <a:pt x="315495" y="1374273"/>
                </a:lnTo>
                <a:lnTo>
                  <a:pt x="577516" y="1016000"/>
                </a:lnTo>
                <a:lnTo>
                  <a:pt x="802105" y="534736"/>
                </a:lnTo>
                <a:lnTo>
                  <a:pt x="97322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91200" y="4876800"/>
            <a:ext cx="3066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Blue area</a:t>
            </a:r>
            <a:r>
              <a:rPr lang="en-US" b="1" dirty="0" smtClean="0"/>
              <a:t>:</a:t>
            </a:r>
            <a:r>
              <a:rPr lang="en-US" dirty="0" smtClean="0"/>
              <a:t> False Negative </a:t>
            </a:r>
            <a:r>
              <a:rPr lang="en-US" dirty="0" smtClean="0"/>
              <a:t>rate</a:t>
            </a:r>
            <a:endParaRPr lang="en-US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3505200" y="57912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Similarity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784387" y="3940013"/>
            <a:ext cx="230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Prob. sharing a bucket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4414806"/>
            <a:ext cx="3101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Green </a:t>
            </a:r>
            <a:r>
              <a:rPr lang="en-US" b="1" dirty="0" smtClean="0">
                <a:solidFill>
                  <a:schemeClr val="accent4"/>
                </a:solidFill>
              </a:rPr>
              <a:t>area</a:t>
            </a:r>
            <a:r>
              <a:rPr lang="en-US" b="1" dirty="0" smtClean="0"/>
              <a:t>:</a:t>
            </a:r>
            <a:r>
              <a:rPr lang="en-US" dirty="0" smtClean="0"/>
              <a:t> False Positive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8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 Today’s Lecture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10600" cy="5562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>
                    <a:solidFill>
                      <a:srgbClr val="FF0066"/>
                    </a:solidFill>
                  </a:rPr>
                  <a:t>Given: High dimensional data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FF0066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FF0066"/>
                        </a:solidFill>
                        <a:latin typeface="Cambria Math"/>
                      </a:rPr>
                      <m:t>, …</m:t>
                    </m:r>
                  </m:oMath>
                </a14:m>
                <a:endParaRPr lang="en-US" b="1" dirty="0" smtClean="0">
                  <a:solidFill>
                    <a:srgbClr val="FF0066"/>
                  </a:solidFill>
                </a:endParaRPr>
              </a:p>
              <a:p>
                <a:pPr lvl="1"/>
                <a:r>
                  <a:rPr lang="en-US" b="1" dirty="0" smtClean="0"/>
                  <a:t>For example:</a:t>
                </a:r>
                <a:r>
                  <a:rPr lang="en-US" dirty="0" smtClean="0"/>
                  <a:t> Image is a long vector of pixel colors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→[1 2 1 0 2 1 0 1 0]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b="1" dirty="0" smtClean="0">
                    <a:solidFill>
                      <a:srgbClr val="0000FF"/>
                    </a:solidFill>
                  </a:rPr>
                  <a:t>And some distance function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𝒅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dirty="0" smtClean="0"/>
                  <a:t>Which quantifies the “distance”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8"/>
                <a:endParaRPr lang="en-US" sz="500" b="1" dirty="0" smtClean="0">
                  <a:solidFill>
                    <a:srgbClr val="0000FF"/>
                  </a:solidFill>
                </a:endParaRPr>
              </a:p>
              <a:p>
                <a:r>
                  <a:rPr lang="en-US" b="1" dirty="0" smtClean="0">
                    <a:solidFill>
                      <a:srgbClr val="0000FF"/>
                    </a:solidFill>
                  </a:rPr>
                  <a:t>Goal:</a:t>
                </a:r>
                <a:r>
                  <a:rPr lang="en-US" dirty="0" smtClean="0"/>
                  <a:t> Find </a:t>
                </a:r>
                <a:r>
                  <a:rPr lang="en-US" b="1" dirty="0" smtClean="0">
                    <a:solidFill>
                      <a:srgbClr val="FF0066"/>
                    </a:solidFill>
                  </a:rPr>
                  <a:t>all pairs of data points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66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FF0066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dirty="0">
                        <a:solidFill>
                          <a:srgbClr val="FF0066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FF0066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US" b="1" i="1" dirty="0">
                        <a:solidFill>
                          <a:srgbClr val="FF006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that are within some distance threshold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00FF"/>
                        </a:solidFill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≤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𝒔</m:t>
                    </m:r>
                  </m:oMath>
                </a14:m>
                <a:endParaRPr lang="en-US" sz="500" b="1" dirty="0">
                  <a:solidFill>
                    <a:srgbClr val="0000FF"/>
                  </a:solidFill>
                </a:endParaRPr>
              </a:p>
              <a:p>
                <a:r>
                  <a:rPr lang="en-US" b="1" dirty="0" smtClean="0"/>
                  <a:t>Note:</a:t>
                </a:r>
                <a:r>
                  <a:rPr lang="en-US" b="1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Naïve solution would take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b="1" dirty="0">
                    <a:solidFill>
                      <a:srgbClr val="008000"/>
                    </a:solidFill>
                    <a:sym typeface="Wingdings" pitchFamily="2" charset="2"/>
                  </a:rPr>
                  <a:t></a:t>
                </a:r>
                <a:endParaRPr lang="en-US" b="1" dirty="0" smtClean="0">
                  <a:solidFill>
                    <a:srgbClr val="008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the number of data points</a:t>
                </a:r>
                <a:endParaRPr lang="en-US" dirty="0" smtClean="0">
                  <a:solidFill>
                    <a:schemeClr val="tx1"/>
                  </a:solidFill>
                  <a:sym typeface="Wingdings" pitchFamily="2" charset="2"/>
                </a:endParaRPr>
              </a:p>
              <a:p>
                <a:r>
                  <a:rPr lang="en-US" sz="3500" b="1" dirty="0" smtClean="0">
                    <a:solidFill>
                      <a:srgbClr val="0000FF"/>
                    </a:solidFill>
                    <a:sym typeface="Wingdings" pitchFamily="2" charset="2"/>
                  </a:rPr>
                  <a:t>MAGIC: </a:t>
                </a:r>
                <a:r>
                  <a:rPr lang="en-US" sz="3500" b="1" dirty="0" smtClean="0">
                    <a:solidFill>
                      <a:srgbClr val="FF0066"/>
                    </a:solidFill>
                    <a:sym typeface="Wingdings" pitchFamily="2" charset="2"/>
                  </a:rPr>
                  <a:t>This can be done in </a:t>
                </a:r>
                <a14:m>
                  <m:oMath xmlns:m="http://schemas.openxmlformats.org/officeDocument/2006/math">
                    <m:r>
                      <a:rPr lang="en-US" sz="3500" b="1" i="1">
                        <a:solidFill>
                          <a:srgbClr val="FF0066"/>
                        </a:solidFill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sz="35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500" b="1" i="1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3500" b="1" dirty="0" smtClean="0">
                    <a:solidFill>
                      <a:srgbClr val="FF0066"/>
                    </a:solidFill>
                  </a:rPr>
                  <a:t>!! How?</a:t>
                </a:r>
                <a:endParaRPr lang="en-US" sz="3500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10600" cy="5562600"/>
              </a:xfrm>
              <a:blipFill rotWithShape="1">
                <a:blip r:embed="rId2"/>
                <a:stretch>
                  <a:fillRect t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4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LSH Summary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924800" cy="52578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Tune </a:t>
            </a:r>
            <a:r>
              <a:rPr lang="en-US" b="1" i="1" dirty="0" smtClean="0">
                <a:solidFill>
                  <a:srgbClr val="0000FF"/>
                </a:solidFill>
              </a:rPr>
              <a:t>M, b, r</a:t>
            </a:r>
            <a:r>
              <a:rPr lang="en-US" dirty="0" smtClean="0">
                <a:solidFill>
                  <a:srgbClr val="0000FF"/>
                </a:solidFill>
              </a:rPr>
              <a:t> to get almost all pairs with similar signatures, but eliminate most pairs that do not have similar signatures</a:t>
            </a:r>
          </a:p>
          <a:p>
            <a:pPr lvl="8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Check in main memory that </a:t>
            </a:r>
            <a:r>
              <a:rPr lang="en-US" b="1" dirty="0" smtClean="0"/>
              <a:t>candidate pairs</a:t>
            </a:r>
            <a:r>
              <a:rPr lang="en-US" dirty="0" smtClean="0"/>
              <a:t> really do have </a:t>
            </a:r>
            <a:r>
              <a:rPr lang="en-US" b="1" dirty="0" smtClean="0"/>
              <a:t>similar signatures</a:t>
            </a:r>
          </a:p>
          <a:p>
            <a:pPr lvl="8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D60093"/>
                </a:solidFill>
              </a:rPr>
              <a:t>Optional:</a:t>
            </a:r>
            <a:r>
              <a:rPr lang="en-US" dirty="0" smtClean="0">
                <a:solidFill>
                  <a:srgbClr val="D60093"/>
                </a:solidFill>
              </a:rPr>
              <a:t> </a:t>
            </a:r>
            <a:r>
              <a:rPr lang="en-US" dirty="0" smtClean="0"/>
              <a:t>In another pass through data, check that the remaining candidate pairs really represent similar documents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Summary: 3 Steps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534400" cy="5257801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D60093"/>
                </a:solidFill>
              </a:rPr>
              <a:t>Shingling:</a:t>
            </a:r>
            <a:r>
              <a:rPr lang="en-US" dirty="0" smtClean="0"/>
              <a:t> Convert documents to sets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We used hashing to assign each shingle an ID</a:t>
            </a:r>
          </a:p>
          <a:p>
            <a:r>
              <a:rPr lang="en-US" b="1" dirty="0" smtClean="0">
                <a:solidFill>
                  <a:srgbClr val="D60093"/>
                </a:solidFill>
              </a:rPr>
              <a:t>Min-Hashing: </a:t>
            </a:r>
            <a:r>
              <a:rPr lang="en-US" dirty="0" smtClean="0"/>
              <a:t>Convert large sets to short signatures, while preserving similarity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We used </a:t>
            </a:r>
            <a:r>
              <a:rPr lang="en-US" b="1" dirty="0" smtClean="0">
                <a:solidFill>
                  <a:srgbClr val="0000FF"/>
                </a:solidFill>
              </a:rPr>
              <a:t>similarity preserving hashing</a:t>
            </a:r>
            <a:r>
              <a:rPr lang="en-US" dirty="0" smtClean="0">
                <a:solidFill>
                  <a:srgbClr val="0000FF"/>
                </a:solidFill>
              </a:rPr>
              <a:t> to generate signatures with property </a:t>
            </a:r>
            <a:r>
              <a:rPr lang="en-US" b="1" dirty="0" err="1">
                <a:solidFill>
                  <a:srgbClr val="0000FF"/>
                </a:solidFill>
              </a:rPr>
              <a:t>Pr</a:t>
            </a:r>
            <a:r>
              <a:rPr lang="en-US" b="1" dirty="0">
                <a:solidFill>
                  <a:srgbClr val="0000FF"/>
                </a:solidFill>
              </a:rPr>
              <a:t>[</a:t>
            </a:r>
            <a:r>
              <a:rPr lang="en-US" b="1" i="1" dirty="0">
                <a:solidFill>
                  <a:srgbClr val="0000FF"/>
                </a:solidFill>
              </a:rPr>
              <a:t>h</a:t>
            </a:r>
            <a:r>
              <a:rPr lang="en-US" b="1" baseline="-25000" dirty="0">
                <a:solidFill>
                  <a:srgbClr val="0000FF"/>
                </a:solidFill>
                <a:sym typeface="Symbol"/>
              </a:rPr>
              <a:t></a:t>
            </a:r>
            <a:r>
              <a:rPr lang="en-US" b="1" dirty="0">
                <a:solidFill>
                  <a:srgbClr val="0000FF"/>
                </a:solidFill>
              </a:rPr>
              <a:t>(C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  <a:r>
              <a:rPr lang="en-US" b="1" dirty="0">
                <a:solidFill>
                  <a:srgbClr val="0000FF"/>
                </a:solidFill>
              </a:rPr>
              <a:t>) = </a:t>
            </a:r>
            <a:r>
              <a:rPr lang="en-US" b="1" i="1" dirty="0">
                <a:solidFill>
                  <a:srgbClr val="0000FF"/>
                </a:solidFill>
              </a:rPr>
              <a:t>h</a:t>
            </a:r>
            <a:r>
              <a:rPr lang="en-US" b="1" baseline="-25000" dirty="0">
                <a:solidFill>
                  <a:srgbClr val="0000FF"/>
                </a:solidFill>
                <a:sym typeface="Symbol"/>
              </a:rPr>
              <a:t></a:t>
            </a:r>
            <a:r>
              <a:rPr lang="en-US" b="1" dirty="0">
                <a:solidFill>
                  <a:srgbClr val="0000FF"/>
                </a:solidFill>
              </a:rPr>
              <a:t>(C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)] = </a:t>
            </a:r>
            <a:r>
              <a:rPr lang="en-US" b="1" i="1" dirty="0" err="1">
                <a:solidFill>
                  <a:srgbClr val="0000FF"/>
                </a:solidFill>
              </a:rPr>
              <a:t>sim</a:t>
            </a:r>
            <a:r>
              <a:rPr lang="en-US" b="1" dirty="0">
                <a:solidFill>
                  <a:srgbClr val="0000FF"/>
                </a:solidFill>
              </a:rPr>
              <a:t>(C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  <a:r>
              <a:rPr lang="en-US" b="1" dirty="0">
                <a:solidFill>
                  <a:srgbClr val="0000FF"/>
                </a:solidFill>
              </a:rPr>
              <a:t>, C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>
                <a:solidFill>
                  <a:srgbClr val="0000FF"/>
                </a:solidFill>
              </a:rPr>
              <a:t>We used hashing to </a:t>
            </a:r>
            <a:r>
              <a:rPr lang="en-US" dirty="0" smtClean="0">
                <a:solidFill>
                  <a:srgbClr val="0000FF"/>
                </a:solidFill>
              </a:rPr>
              <a:t>get around generating </a:t>
            </a:r>
            <a:r>
              <a:rPr lang="en-US" dirty="0">
                <a:solidFill>
                  <a:srgbClr val="0000FF"/>
                </a:solidFill>
              </a:rPr>
              <a:t>random permutations</a:t>
            </a:r>
          </a:p>
          <a:p>
            <a:r>
              <a:rPr lang="en-US" b="1" smtClean="0">
                <a:solidFill>
                  <a:srgbClr val="D60093"/>
                </a:solidFill>
              </a:rPr>
              <a:t>Locality-Sensitive Hashing</a:t>
            </a:r>
            <a:r>
              <a:rPr lang="en-US" b="1" dirty="0" smtClean="0">
                <a:solidFill>
                  <a:srgbClr val="D60093"/>
                </a:solidFill>
              </a:rPr>
              <a:t>: </a:t>
            </a:r>
            <a:r>
              <a:rPr lang="en-US" dirty="0" smtClean="0"/>
              <a:t>Focus on pairs of signatures likely to be from similar documents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We used hashing to </a:t>
            </a:r>
            <a:r>
              <a:rPr lang="en-US" dirty="0" smtClean="0">
                <a:solidFill>
                  <a:srgbClr val="0000FF"/>
                </a:solidFill>
              </a:rPr>
              <a:t>find </a:t>
            </a:r>
            <a:r>
              <a:rPr lang="en-US" b="1" dirty="0" smtClean="0">
                <a:solidFill>
                  <a:srgbClr val="0000FF"/>
                </a:solidFill>
              </a:rPr>
              <a:t>candidate pairs</a:t>
            </a:r>
            <a:r>
              <a:rPr lang="en-US" dirty="0" smtClean="0">
                <a:solidFill>
                  <a:srgbClr val="0000FF"/>
                </a:solidFill>
              </a:rPr>
              <a:t> of similarity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 </a:t>
            </a:r>
            <a:r>
              <a:rPr lang="en-US" b="1" dirty="0" smtClean="0">
                <a:solidFill>
                  <a:srgbClr val="0000FF"/>
                </a:solidFill>
              </a:rPr>
              <a:t>s</a:t>
            </a:r>
            <a:endParaRPr lang="en-US" b="1" dirty="0" smtClean="0"/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4C00-7883-447F-993D-93A8BDF0ACB6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5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Finding </a:t>
            </a:r>
            <a:r>
              <a:rPr lang="en-US" dirty="0"/>
              <a:t>Similar Items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7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Measures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9600"/>
          </a:xfrm>
        </p:spPr>
        <p:txBody>
          <a:bodyPr>
            <a:normAutofit fontScale="92500" lnSpcReduction="10000"/>
          </a:bodyPr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b="1" dirty="0" smtClean="0">
                <a:solidFill>
                  <a:srgbClr val="D60093"/>
                </a:solidFill>
              </a:rPr>
              <a:t>Goal:</a:t>
            </a:r>
            <a:r>
              <a:rPr lang="en-US" sz="3200" b="1" dirty="0" smtClean="0">
                <a:solidFill>
                  <a:srgbClr val="0000FF"/>
                </a:solidFill>
              </a:rPr>
              <a:t> Find </a:t>
            </a:r>
            <a:r>
              <a:rPr lang="en-US" sz="3200" b="1" dirty="0">
                <a:solidFill>
                  <a:srgbClr val="0000FF"/>
                </a:solidFill>
              </a:rPr>
              <a:t>near-neighbors in </a:t>
            </a:r>
            <a:r>
              <a:rPr lang="en-US" sz="3200" b="1" dirty="0" smtClean="0">
                <a:solidFill>
                  <a:srgbClr val="0000FF"/>
                </a:solidFill>
              </a:rPr>
              <a:t>high-dim. </a:t>
            </a:r>
            <a:r>
              <a:rPr lang="en-US" sz="3200" b="1" dirty="0">
                <a:solidFill>
                  <a:srgbClr val="0000FF"/>
                </a:solidFill>
              </a:rPr>
              <a:t>space</a:t>
            </a:r>
          </a:p>
          <a:p>
            <a:pPr lvl="1"/>
            <a:r>
              <a:rPr lang="en-US" dirty="0" smtClean="0"/>
              <a:t>We formally define “near neighbors” as </a:t>
            </a:r>
            <a:br>
              <a:rPr lang="en-US" dirty="0" smtClean="0"/>
            </a:br>
            <a:r>
              <a:rPr lang="en-US" dirty="0" smtClean="0"/>
              <a:t>points that are a “small distance” apart</a:t>
            </a:r>
          </a:p>
          <a:p>
            <a:r>
              <a:rPr lang="en-US" dirty="0" smtClean="0"/>
              <a:t>For each application, we first need to define what “</a:t>
            </a:r>
            <a:r>
              <a:rPr lang="en-US" b="1" dirty="0" smtClean="0"/>
              <a:t>distance</a:t>
            </a:r>
            <a:r>
              <a:rPr lang="en-US" dirty="0" smtClean="0"/>
              <a:t>” means</a:t>
            </a:r>
          </a:p>
          <a:p>
            <a:r>
              <a:rPr lang="en-US" b="1" dirty="0" smtClean="0">
                <a:solidFill>
                  <a:srgbClr val="D60093"/>
                </a:solidFill>
              </a:rPr>
              <a:t>Today: </a:t>
            </a:r>
            <a:r>
              <a:rPr lang="en-US" b="1" dirty="0" err="1" smtClean="0">
                <a:solidFill>
                  <a:srgbClr val="0000FF"/>
                </a:solidFill>
              </a:rPr>
              <a:t>Jaccard</a:t>
            </a:r>
            <a:r>
              <a:rPr lang="en-US" b="1" dirty="0" smtClean="0">
                <a:solidFill>
                  <a:srgbClr val="0000FF"/>
                </a:solidFill>
              </a:rPr>
              <a:t> distance/similarity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err="1">
                <a:solidFill>
                  <a:srgbClr val="FF0066"/>
                </a:solidFill>
              </a:rPr>
              <a:t>Jaccard</a:t>
            </a:r>
            <a:r>
              <a:rPr lang="en-US" b="1" dirty="0">
                <a:solidFill>
                  <a:srgbClr val="FF0066"/>
                </a:solidFill>
              </a:rPr>
              <a:t> s</a:t>
            </a:r>
            <a:r>
              <a:rPr lang="en-US" b="1" dirty="0" smtClean="0">
                <a:solidFill>
                  <a:srgbClr val="FF0066"/>
                </a:solidFill>
              </a:rPr>
              <a:t>imilarity</a:t>
            </a:r>
            <a:r>
              <a:rPr lang="en-US" i="1" dirty="0" smtClean="0">
                <a:solidFill>
                  <a:srgbClr val="FF0066"/>
                </a:solidFill>
              </a:rPr>
              <a:t> </a:t>
            </a:r>
            <a:r>
              <a:rPr lang="en-US" dirty="0" smtClean="0"/>
              <a:t>of </a:t>
            </a:r>
            <a:r>
              <a:rPr lang="en-US" dirty="0"/>
              <a:t>two </a:t>
            </a:r>
            <a:r>
              <a:rPr lang="en-US" b="1" dirty="0">
                <a:solidFill>
                  <a:srgbClr val="FF0066"/>
                </a:solidFill>
              </a:rPr>
              <a:t>sets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is the size of their intersection </a:t>
            </a:r>
            <a:r>
              <a:rPr lang="en-US" dirty="0" smtClean="0"/>
              <a:t>divided by </a:t>
            </a:r>
            <a:r>
              <a:rPr lang="en-US" dirty="0"/>
              <a:t>the size of their </a:t>
            </a:r>
            <a:r>
              <a:rPr lang="en-US" dirty="0" smtClean="0"/>
              <a:t>union:</a:t>
            </a:r>
            <a:br>
              <a:rPr lang="en-US" dirty="0" smtClean="0"/>
            </a:br>
            <a:r>
              <a:rPr lang="en-US" b="1" i="1" dirty="0" err="1" smtClean="0"/>
              <a:t>sim</a:t>
            </a:r>
            <a:r>
              <a:rPr lang="en-US" b="1" dirty="0" smtClean="0"/>
              <a:t>(C</a:t>
            </a:r>
            <a:r>
              <a:rPr lang="en-US" b="1" baseline="-25000" dirty="0" smtClean="0"/>
              <a:t>1</a:t>
            </a:r>
            <a:r>
              <a:rPr lang="en-US" b="1" dirty="0"/>
              <a:t>, C</a:t>
            </a:r>
            <a:r>
              <a:rPr lang="en-US" b="1" baseline="-25000" dirty="0"/>
              <a:t>2</a:t>
            </a:r>
            <a:r>
              <a:rPr lang="en-US" b="1" dirty="0"/>
              <a:t>) = |C</a:t>
            </a:r>
            <a:r>
              <a:rPr lang="en-US" b="1" baseline="-25000" dirty="0"/>
              <a:t>1</a:t>
            </a:r>
            <a:r>
              <a:rPr lang="en-US" b="1" dirty="0">
                <a:sym typeface="Symbol" pitchFamily="18" charset="2"/>
              </a:rPr>
              <a:t>C</a:t>
            </a:r>
            <a:r>
              <a:rPr lang="en-US" b="1" baseline="-25000" dirty="0">
                <a:sym typeface="Symbol" pitchFamily="18" charset="2"/>
              </a:rPr>
              <a:t>2</a:t>
            </a:r>
            <a:r>
              <a:rPr lang="en-US" b="1" dirty="0">
                <a:sym typeface="Symbol" pitchFamily="18" charset="2"/>
              </a:rPr>
              <a:t>|/|C</a:t>
            </a:r>
            <a:r>
              <a:rPr lang="en-US" b="1" baseline="-25000" dirty="0">
                <a:sym typeface="Symbol" pitchFamily="18" charset="2"/>
              </a:rPr>
              <a:t>1</a:t>
            </a:r>
            <a:r>
              <a:rPr lang="en-US" b="1" dirty="0">
                <a:sym typeface="Symbol" pitchFamily="18" charset="2"/>
              </a:rPr>
              <a:t>C</a:t>
            </a:r>
            <a:r>
              <a:rPr lang="en-US" b="1" baseline="-25000" dirty="0">
                <a:sym typeface="Symbol" pitchFamily="18" charset="2"/>
              </a:rPr>
              <a:t>2</a:t>
            </a:r>
            <a:r>
              <a:rPr lang="en-US" b="1" dirty="0" smtClean="0">
                <a:sym typeface="Symbol" pitchFamily="18" charset="2"/>
              </a:rPr>
              <a:t>|</a:t>
            </a:r>
          </a:p>
          <a:p>
            <a:pPr lvl="1"/>
            <a:r>
              <a:rPr lang="en-US" b="1" dirty="0" err="1" smtClean="0">
                <a:solidFill>
                  <a:srgbClr val="FF0066"/>
                </a:solidFill>
              </a:rPr>
              <a:t>Jaccard</a:t>
            </a:r>
            <a:r>
              <a:rPr lang="en-US" b="1" dirty="0" smtClean="0">
                <a:solidFill>
                  <a:srgbClr val="FF0066"/>
                </a:solidFill>
              </a:rPr>
              <a:t> distance:</a:t>
            </a:r>
            <a:r>
              <a:rPr lang="en-US" b="1" i="1" dirty="0" smtClean="0"/>
              <a:t> d</a:t>
            </a:r>
            <a:r>
              <a:rPr lang="en-US" b="1" dirty="0" smtClean="0"/>
              <a:t>(C</a:t>
            </a:r>
            <a:r>
              <a:rPr lang="en-US" b="1" baseline="-25000" dirty="0" smtClean="0"/>
              <a:t>1</a:t>
            </a:r>
            <a:r>
              <a:rPr lang="en-US" b="1" dirty="0"/>
              <a:t>, C</a:t>
            </a:r>
            <a:r>
              <a:rPr lang="en-US" b="1" baseline="-25000" dirty="0"/>
              <a:t>2</a:t>
            </a:r>
            <a:r>
              <a:rPr lang="en-US" b="1" dirty="0"/>
              <a:t>) = 1 - |C</a:t>
            </a:r>
            <a:r>
              <a:rPr lang="en-US" b="1" baseline="-25000" dirty="0"/>
              <a:t>1</a:t>
            </a:r>
            <a:r>
              <a:rPr lang="en-US" b="1" dirty="0">
                <a:sym typeface="Symbol" pitchFamily="18" charset="2"/>
              </a:rPr>
              <a:t>C</a:t>
            </a:r>
            <a:r>
              <a:rPr lang="en-US" b="1" baseline="-25000" dirty="0">
                <a:sym typeface="Symbol" pitchFamily="18" charset="2"/>
              </a:rPr>
              <a:t>2</a:t>
            </a:r>
            <a:r>
              <a:rPr lang="en-US" b="1" dirty="0">
                <a:sym typeface="Symbol" pitchFamily="18" charset="2"/>
              </a:rPr>
              <a:t>|/|C</a:t>
            </a:r>
            <a:r>
              <a:rPr lang="en-US" b="1" baseline="-25000" dirty="0">
                <a:sym typeface="Symbol" pitchFamily="18" charset="2"/>
              </a:rPr>
              <a:t>1</a:t>
            </a:r>
            <a:r>
              <a:rPr lang="en-US" b="1" dirty="0">
                <a:sym typeface="Symbol" pitchFamily="18" charset="2"/>
              </a:rPr>
              <a:t>C</a:t>
            </a:r>
            <a:r>
              <a:rPr lang="en-US" b="1" baseline="-25000" dirty="0">
                <a:sym typeface="Symbol" pitchFamily="18" charset="2"/>
              </a:rPr>
              <a:t>2</a:t>
            </a:r>
            <a:r>
              <a:rPr lang="en-US" b="1" dirty="0">
                <a:sym typeface="Symbol" pitchFamily="18" charset="2"/>
              </a:rPr>
              <a:t>|</a:t>
            </a:r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958798" y="5505271"/>
            <a:ext cx="24994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 in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intersection</a:t>
            </a:r>
            <a:endParaRPr lang="en-US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8 in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union</a:t>
            </a:r>
            <a:endParaRPr lang="en-US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Jaccard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similarity= 3/8</a:t>
            </a:r>
          </a:p>
          <a:p>
            <a:pPr eaLnBrk="0" hangingPunct="0"/>
            <a:r>
              <a:rPr lang="en-US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Jaccard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distance = 5/8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505200" y="5638800"/>
            <a:ext cx="2286000" cy="990600"/>
            <a:chOff x="3124200" y="1371600"/>
            <a:chExt cx="2667000" cy="1600200"/>
          </a:xfrm>
        </p:grpSpPr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3810000" y="1371600"/>
              <a:ext cx="1981200" cy="1600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3124200" y="1371600"/>
              <a:ext cx="1981200" cy="1600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3505200" y="1839351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3479800" y="2356338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4173220" y="1987062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4635500" y="2280138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4546600" y="1670537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5257800" y="2479431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5257800" y="1676399"/>
              <a:ext cx="106680" cy="14771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995451" y="6411847"/>
            <a:ext cx="91440" cy="9144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13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 w="28575"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8575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29907</TotalTime>
  <Words>5022</Words>
  <Application>Microsoft Office PowerPoint</Application>
  <PresentationFormat>On-screen Show (4:3)</PresentationFormat>
  <Paragraphs>2038</Paragraphs>
  <Slides>71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86" baseType="lpstr">
      <vt:lpstr>ＭＳ Ｐゴシック</vt:lpstr>
      <vt:lpstr>Arial</vt:lpstr>
      <vt:lpstr>Calibri</vt:lpstr>
      <vt:lpstr>Cambria Math</vt:lpstr>
      <vt:lpstr>Corbel</vt:lpstr>
      <vt:lpstr>Lucida Sans Unicode</vt:lpstr>
      <vt:lpstr>Monotype Sorts</vt:lpstr>
      <vt:lpstr>Symbol</vt:lpstr>
      <vt:lpstr>Tahoma</vt:lpstr>
      <vt:lpstr>Times New Roman</vt:lpstr>
      <vt:lpstr>Tw Cen MT</vt:lpstr>
      <vt:lpstr>Wingdings</vt:lpstr>
      <vt:lpstr>Wingdings 2</vt:lpstr>
      <vt:lpstr>Module</vt:lpstr>
      <vt:lpstr>TC103524819990</vt:lpstr>
      <vt:lpstr>Lecture 3: Similarity Modeling</vt:lpstr>
      <vt:lpstr>Scene Completion Problem </vt:lpstr>
      <vt:lpstr>Scene Completion Problem </vt:lpstr>
      <vt:lpstr>Scene Completion Problem </vt:lpstr>
      <vt:lpstr>Scene Completion Problem </vt:lpstr>
      <vt:lpstr>A Common Metaphor</vt:lpstr>
      <vt:lpstr>Problem for Today’s Lecture</vt:lpstr>
      <vt:lpstr> Finding Similar Items</vt:lpstr>
      <vt:lpstr>Distance Measures</vt:lpstr>
      <vt:lpstr>Task: Finding Similar Documents</vt:lpstr>
      <vt:lpstr>3 Essential Steps for Similar Docs</vt:lpstr>
      <vt:lpstr>The Big Picture</vt:lpstr>
      <vt:lpstr> Shingling</vt:lpstr>
      <vt:lpstr>Define: Shingles</vt:lpstr>
      <vt:lpstr>Examples</vt:lpstr>
      <vt:lpstr>Hashing Shingles</vt:lpstr>
      <vt:lpstr>Hashing Shingles</vt:lpstr>
      <vt:lpstr>Similarity Metric for Shingles</vt:lpstr>
      <vt:lpstr>Working Assumption</vt:lpstr>
      <vt:lpstr>Motivation for Minhash/LSH</vt:lpstr>
      <vt:lpstr> MinHashing</vt:lpstr>
      <vt:lpstr>Encoding Sets as Bit Vectors</vt:lpstr>
      <vt:lpstr>From Sets to Boolean Matrices</vt:lpstr>
      <vt:lpstr>Outline: Finding Similar Columns</vt:lpstr>
      <vt:lpstr>Hashing Columns (Signatures)</vt:lpstr>
      <vt:lpstr>Min-Hashing</vt:lpstr>
      <vt:lpstr>Min-Hashing</vt:lpstr>
      <vt:lpstr>Min-Hashing Example</vt:lpstr>
      <vt:lpstr>Min-Hashing Example</vt:lpstr>
      <vt:lpstr>The Min-Hash Property</vt:lpstr>
      <vt:lpstr>The Min-Hash Property</vt:lpstr>
      <vt:lpstr>Similarity for Signatures</vt:lpstr>
      <vt:lpstr>Min-Hashing Example</vt:lpstr>
      <vt:lpstr>Similarity of Signatures</vt:lpstr>
      <vt:lpstr>Min-Hash Signatures</vt:lpstr>
      <vt:lpstr>Implementation Trick</vt:lpstr>
      <vt:lpstr>Implementation Trick</vt:lpstr>
      <vt:lpstr>Example: Computing Min-Hash Signatures</vt:lpstr>
      <vt:lpstr>Example: Computing Min-Hash Signatures</vt:lpstr>
      <vt:lpstr>Example: Computing Min-Hash Signatures</vt:lpstr>
      <vt:lpstr>Example: Computing Min-Hash Signatures</vt:lpstr>
      <vt:lpstr>Example: Computing Min-Hash Signatures</vt:lpstr>
      <vt:lpstr>Example: Computing Min-Hash Signatures</vt:lpstr>
      <vt:lpstr>Example: Computing Min-Hash Signatures</vt:lpstr>
      <vt:lpstr> Locality Sensitive Hashing</vt:lpstr>
      <vt:lpstr>LSH: First Cut</vt:lpstr>
      <vt:lpstr>LSH for Min-Hash</vt:lpstr>
      <vt:lpstr>Partition M into b Bands</vt:lpstr>
      <vt:lpstr>Partition M into Bands</vt:lpstr>
      <vt:lpstr>Hashing Bands</vt:lpstr>
      <vt:lpstr>Banding Example</vt:lpstr>
      <vt:lpstr>Banding Example</vt:lpstr>
      <vt:lpstr>Banding Example</vt:lpstr>
      <vt:lpstr>Banding Example</vt:lpstr>
      <vt:lpstr>Banding Example</vt:lpstr>
      <vt:lpstr>Banding Example</vt:lpstr>
      <vt:lpstr>Banding Example</vt:lpstr>
      <vt:lpstr>Banding Example</vt:lpstr>
      <vt:lpstr>Simplifying Assumption</vt:lpstr>
      <vt:lpstr>Example of Bands</vt:lpstr>
      <vt:lpstr>C1, C2 are 80% Similar</vt:lpstr>
      <vt:lpstr>C1, C2 are 30% Similar</vt:lpstr>
      <vt:lpstr>LSH Involves a Tradeoff</vt:lpstr>
      <vt:lpstr>Analysis of LSH – What We Want</vt:lpstr>
      <vt:lpstr>What 1 Band of 1 Row Gives You</vt:lpstr>
      <vt:lpstr>b bands, r rows/band</vt:lpstr>
      <vt:lpstr>What b  Bands of r  Rows Gives You</vt:lpstr>
      <vt:lpstr>Example: b  = 20; r  = 5</vt:lpstr>
      <vt:lpstr>Picking r and b: The S-curve</vt:lpstr>
      <vt:lpstr>LSH Summary</vt:lpstr>
      <vt:lpstr>Summary: 3 Steps</vt:lpstr>
    </vt:vector>
  </TitlesOfParts>
  <Company>Carnegie Mellon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Mustafa</cp:lastModifiedBy>
  <cp:revision>1465</cp:revision>
  <cp:lastPrinted>2011-10-20T04:01:43Z</cp:lastPrinted>
  <dcterms:created xsi:type="dcterms:W3CDTF">2009-06-12T17:14:38Z</dcterms:created>
  <dcterms:modified xsi:type="dcterms:W3CDTF">2015-10-01T19:45:27Z</dcterms:modified>
</cp:coreProperties>
</file>