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77" r:id="rId3"/>
  </p:sldMasterIdLst>
  <p:notesMasterIdLst>
    <p:notesMasterId r:id="rId34"/>
  </p:notesMasterIdLst>
  <p:sldIdLst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1" r:id="rId15"/>
    <p:sldId id="267" r:id="rId16"/>
    <p:sldId id="269" r:id="rId17"/>
    <p:sldId id="270" r:id="rId18"/>
    <p:sldId id="273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4" r:id="rId30"/>
    <p:sldId id="283" r:id="rId31"/>
    <p:sldId id="285" r:id="rId32"/>
    <p:sldId id="28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3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9" Type="http://schemas.openxmlformats.org/officeDocument/2006/relationships/slide" Target="slides/slide6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33" Type="http://schemas.openxmlformats.org/officeDocument/2006/relationships/slide" Target="slides/slide30.xml"/><Relationship Id="rId34" Type="http://schemas.openxmlformats.org/officeDocument/2006/relationships/notesMaster" Target="notesMasters/notesMaster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2F74D-640A-404A-91D3-14C5AC66A93F}" type="datetimeFigureOut">
              <a:rPr lang="en-US" smtClean="0"/>
              <a:t>10/8/15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B792B-ECF2-491D-96F8-1F22127404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4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458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9FAD-3BBF-4411-83E7-A3C9AC624915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741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3738-41B6-46DA-8F86-684AB1B8718F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09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D05C-9447-4427-B9DC-2F7F734060D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500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560" y="273629"/>
            <a:ext cx="10968960" cy="1143480"/>
          </a:xfrm>
        </p:spPr>
        <p:txBody>
          <a:bodyPr tIns="41473" bIns="4147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0560" y="1604330"/>
            <a:ext cx="5391360" cy="4524955"/>
          </a:xfrm>
        </p:spPr>
        <p:txBody>
          <a:bodyPr rIns="82945" bIns="4147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86240" y="1604330"/>
            <a:ext cx="539328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10560" y="6247376"/>
            <a:ext cx="2835840" cy="472370"/>
          </a:xfrm>
        </p:spPr>
        <p:txBody>
          <a:bodyPr tIns="41473"/>
          <a:lstStyle>
            <a:lvl1pPr>
              <a:defRPr/>
            </a:lvl1pPr>
          </a:lstStyle>
          <a:p>
            <a:fld id="{B697F04A-48CD-4688-9414-10F654B3E6A6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4168320" y="6247376"/>
            <a:ext cx="386304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8739840" y="6247376"/>
            <a:ext cx="283776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83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2DA4835-BD67-43E0-844D-F71A2F797579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182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 userDrawn="1"/>
        </p:nvSpPr>
        <p:spPr>
          <a:xfrm>
            <a:off x="812800" y="152400"/>
            <a:ext cx="10566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>
                <a:solidFill>
                  <a:prstClr val="black"/>
                </a:solidFill>
                <a:latin typeface="Times New Roman"/>
                <a:cs typeface="Times New Roman"/>
              </a:rPr>
              <a:t>CS612 </a:t>
            </a:r>
            <a:endParaRPr lang="en-US" sz="2800" dirty="0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2800" dirty="0">
                <a:solidFill>
                  <a:prstClr val="black"/>
                </a:solidFill>
                <a:latin typeface="Times New Roman"/>
                <a:cs typeface="Times New Roman"/>
              </a:rPr>
              <a:t>Algorithms for Electronic Design Automation</a:t>
            </a:r>
          </a:p>
          <a:p>
            <a:pPr algn="ctr"/>
            <a:endParaRPr lang="en-US" sz="28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/>
          </p:nvPr>
        </p:nvSpPr>
        <p:spPr>
          <a:xfrm>
            <a:off x="2336800" y="3124200"/>
            <a:ext cx="7721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latin typeface="Times New Roman"/>
                <a:cs typeface="Times New Roman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2032001" y="6324600"/>
            <a:ext cx="8345711" cy="533400"/>
          </a:xfrm>
          <a:prstGeom prst="rect">
            <a:avLst/>
          </a:prstGeom>
        </p:spPr>
        <p:txBody>
          <a:bodyPr rtlCol="0"/>
          <a:lstStyle>
            <a:lvl1pPr>
              <a:defRPr sz="1400"/>
            </a:lvl1pPr>
          </a:lstStyle>
          <a:p>
            <a:pPr algn="ctr"/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 </a:t>
            </a:r>
          </a:p>
          <a:p>
            <a:pPr algn="ctr"/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Computer Engineering Department, Bilkent University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12800" y="6400801"/>
            <a:ext cx="223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CS 425 – Lecture 3</a:t>
            </a:r>
          </a:p>
        </p:txBody>
      </p:sp>
    </p:spTree>
    <p:extLst>
      <p:ext uri="{BB962C8B-B14F-4D97-AF65-F5344CB8AC3E}">
        <p14:creationId xmlns:p14="http://schemas.microsoft.com/office/powerpoint/2010/main" val="55703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13"/>
          <p:cNvSpPr>
            <a:spLocks noGrp="1"/>
          </p:cNvSpPr>
          <p:nvPr>
            <p:ph type="ftr" sz="quarter" idx="17"/>
          </p:nvPr>
        </p:nvSpPr>
        <p:spPr>
          <a:xfrm>
            <a:off x="3149601" y="6400801"/>
            <a:ext cx="7010400" cy="307777"/>
          </a:xfrm>
          <a:prstGeom prst="rect">
            <a:avLst/>
          </a:prstGeom>
        </p:spPr>
        <p:txBody>
          <a:bodyPr rtlCol="0"/>
          <a:lstStyle>
            <a:lvl1pPr>
              <a:defRPr sz="1400"/>
            </a:lvl1pPr>
          </a:lstStyle>
          <a:p>
            <a:pPr algn="ctr"/>
            <a:r>
              <a:rPr lang="en-US" dirty="0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812800" y="6400801"/>
            <a:ext cx="223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Times New Roman"/>
                <a:cs typeface="Times New Roman"/>
              </a:rPr>
              <a:t>CS 425 – Lecture </a:t>
            </a:r>
            <a:r>
              <a:rPr lang="en-US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4</a:t>
            </a:r>
            <a:endParaRPr lang="en-US" sz="1400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12800" y="1524000"/>
            <a:ext cx="10871200" cy="4724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44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583680"/>
            <a:ext cx="2844800" cy="274320"/>
          </a:xfrm>
          <a:prstGeom prst="rect">
            <a:avLst/>
          </a:prstGeom>
        </p:spPr>
        <p:txBody>
          <a:bodyPr/>
          <a:lstStyle/>
          <a:p>
            <a:fld id="{E6769FAD-3BBF-4411-83E7-A3C9AC624915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583680"/>
            <a:ext cx="7343625" cy="274320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prstClr val="white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39195" y="6583680"/>
            <a:ext cx="978485" cy="274320"/>
          </a:xfrm>
          <a:prstGeom prst="rect">
            <a:avLst/>
          </a:prstGeom>
        </p:spPr>
        <p:txBody>
          <a:bodyPr/>
          <a:lstStyle/>
          <a:p>
            <a:fld id="{19B12225-5612-419B-A8D5-4B8EEE4C217E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437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9FAD-3BBF-4411-83E7-A3C9AC624915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 dirty="0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16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987552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3952-DE98-4808-A15B-3CD4A4DBFD58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7687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914400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2743200"/>
            <a:ext cx="10696448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4294-A6A1-47EE-AD1A-CA5DCFEDE321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135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987552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23952-DE98-4808-A15B-3CD4A4DBFD58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4929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0"/>
            <a:ext cx="53848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3848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3003-1F65-4FFB-9BC3-BBF053F91539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11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1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23338"/>
            <a:ext cx="5386917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95401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023338"/>
            <a:ext cx="5389033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F813-9FA7-4169-8290-71C5955D49B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222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6E65-705C-464E-9559-A863C60012A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276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815B-5396-4558-A417-511470575226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2898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2F89-D515-4119-BE82-287B6FD9626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3150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B1F3963E-4EFF-463D-92F1-7FBB0BE9F9B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white">
                    <a:shade val="50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7391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3738-41B6-46DA-8F86-684AB1B8718F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4894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2D05C-9447-4427-B9DC-2F7F734060D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2558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560" y="273629"/>
            <a:ext cx="10968960" cy="1143480"/>
          </a:xfrm>
        </p:spPr>
        <p:txBody>
          <a:bodyPr tIns="41473" bIns="41473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0560" y="1604330"/>
            <a:ext cx="5391360" cy="4524955"/>
          </a:xfrm>
        </p:spPr>
        <p:txBody>
          <a:bodyPr rIns="82945" bIns="41473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86240" y="1604330"/>
            <a:ext cx="539328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10560" y="6247376"/>
            <a:ext cx="2835840" cy="472370"/>
          </a:xfrm>
        </p:spPr>
        <p:txBody>
          <a:bodyPr tIns="41473"/>
          <a:lstStyle>
            <a:lvl1pPr>
              <a:defRPr/>
            </a:lvl1pPr>
          </a:lstStyle>
          <a:p>
            <a:fld id="{B697F04A-48CD-4688-9414-10F654B3E6A6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4168320" y="6247376"/>
            <a:ext cx="386304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8739840" y="6247376"/>
            <a:ext cx="283776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1476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2DA4835-BD67-43E0-844D-F71A2F797579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823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914400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2743200"/>
            <a:ext cx="10696448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34294-A6A1-47EE-AD1A-CA5DCFEDE321}" type="datetime1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white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white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461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0"/>
            <a:ext cx="53848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3848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33003-1F65-4FFB-9BC3-BBF053F91539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996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1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23338"/>
            <a:ext cx="5386917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95401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023338"/>
            <a:ext cx="5389033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7F813-9FA7-4169-8290-71C5955D49B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7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D6E65-705C-464E-9559-A863C60012A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51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4815B-5396-4558-A417-511470575226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20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C2F89-D515-4119-BE82-287B6FD9626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48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B1F3963E-4EFF-463D-92F1-7FBB0BE9F9B3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white">
                    <a:shade val="50000"/>
                  </a:prstClr>
                </a:solidFill>
              </a:rPr>
              <a:t>J. Leskovec, A. Rajaraman, J. Ullman: Mining of Massive Datasets, http://www.mmds.org</a:t>
            </a:r>
            <a:endParaRPr lang="en-US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492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theme" Target="../theme/theme2.xml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29.xml"/><Relationship Id="rId14" Type="http://schemas.openxmlformats.org/officeDocument/2006/relationships/theme" Target="../theme/theme3.xml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1" y="2"/>
            <a:ext cx="12191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0"/>
            <a:ext cx="109728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583680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AB1133CA-8264-42B8-993D-2EBD75AE85A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583680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583680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13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alphaModFix amt="2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Date Placeholder 9"/>
          <p:cNvSpPr txBox="1">
            <a:spLocks/>
          </p:cNvSpPr>
          <p:nvPr userDrawn="1"/>
        </p:nvSpPr>
        <p:spPr>
          <a:xfrm>
            <a:off x="10769600" y="6324600"/>
            <a:ext cx="914400" cy="457200"/>
          </a:xfrm>
          <a:prstGeom prst="rect">
            <a:avLst/>
          </a:prstGeom>
        </p:spPr>
        <p:txBody>
          <a:bodyPr rtlCol="0"/>
          <a:lstStyle>
            <a:defPPr>
              <a:defRPr lang="en-US"/>
            </a:defPPr>
            <a:lvl1pPr marL="0" algn="l" defTabSz="914400" rtl="0" latinLnBrk="0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F65F9A5-39C2-B54C-B9FC-4F267023A22B}" type="slidenum">
              <a:rPr lang="en-US" sz="1400" smtClean="0">
                <a:solidFill>
                  <a:prstClr val="black"/>
                </a:solidFill>
              </a:rPr>
              <a:pPr/>
              <a:t>‹#›</a:t>
            </a:fld>
            <a:endParaRPr lang="en-US" sz="1400" dirty="0">
              <a:solidFill>
                <a:prstClr val="black"/>
              </a:solidFill>
            </a:endParaRP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1016000" y="6248400"/>
            <a:ext cx="10668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98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91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Times New Roman"/>
          <a:ea typeface="+mj-ea"/>
          <a:cs typeface="Times New Roman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800" kern="1200">
          <a:solidFill>
            <a:schemeClr val="tx1"/>
          </a:solidFill>
          <a:latin typeface="Times New Roman"/>
          <a:ea typeface="+mn-ea"/>
          <a:cs typeface="Times New Roman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400" kern="1200">
          <a:solidFill>
            <a:schemeClr val="tx1"/>
          </a:solidFill>
          <a:latin typeface="Times New Roman"/>
          <a:ea typeface="+mn-ea"/>
          <a:cs typeface="Times New Roman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Times New Roman"/>
          <a:ea typeface="+mn-ea"/>
          <a:cs typeface="Times New Roman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1" y="2"/>
            <a:ext cx="12191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0"/>
            <a:ext cx="109728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583680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AB1133CA-8264-42B8-993D-2EBD75AE85A1}" type="datetime1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10/8/15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583680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 smtClean="0">
                <a:solidFill>
                  <a:prstClr val="black">
                    <a:tint val="95000"/>
                  </a:prstClr>
                </a:solidFill>
              </a:rPr>
              <a:t>J. Leskovec, A. Rajaraman, J. Ullman: Mining of Massive Datasets, http://www.mmds.org</a:t>
            </a:r>
            <a:endParaRPr lang="en-US" dirty="0">
              <a:solidFill>
                <a:prstClr val="black">
                  <a:tint val="9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583680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>
                <a:solidFill>
                  <a:prstClr val="black">
                    <a:tint val="9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71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mmds.or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746248"/>
            <a:ext cx="8638722" cy="1444752"/>
          </a:xfrm>
        </p:spPr>
        <p:txBody>
          <a:bodyPr>
            <a:normAutofit/>
          </a:bodyPr>
          <a:lstStyle/>
          <a:p>
            <a:r>
              <a:rPr lang="en-US" sz="3600" dirty="0"/>
              <a:t>Lecture </a:t>
            </a:r>
            <a:r>
              <a:rPr lang="en-US" sz="3600" dirty="0" smtClean="0"/>
              <a:t>4: </a:t>
            </a:r>
            <a:r>
              <a:rPr lang="en-US" sz="3600" dirty="0"/>
              <a:t>Similarity </a:t>
            </a:r>
            <a:r>
              <a:rPr lang="en-US" sz="3600" dirty="0" smtClean="0"/>
              <a:t>Modeling Applications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1219200"/>
            <a:ext cx="8077200" cy="1499616"/>
          </a:xfrm>
        </p:spPr>
        <p:txBody>
          <a:bodyPr/>
          <a:lstStyle/>
          <a:p>
            <a:r>
              <a:rPr lang="en-US" dirty="0" smtClean="0"/>
              <a:t>CS425: Algorithms for Web Scale Data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0456" y="5715001"/>
            <a:ext cx="9328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Most of the slides are from the Mining of Massive Datasets book.</a:t>
            </a:r>
          </a:p>
          <a:p>
            <a:r>
              <a:rPr lang="en-US" sz="16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These slides have been modified for CS425. The original slides can be accessed at: </a:t>
            </a:r>
            <a:r>
              <a:rPr lang="en-US" sz="16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  <a:hlinkClick r:id="rId3"/>
              </a:rPr>
              <a:t>www.mmds.org</a:t>
            </a:r>
            <a:r>
              <a:rPr lang="en-US" sz="1600" i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229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Metrics Summary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Important to choose the right distance metric for your application</a:t>
            </a:r>
          </a:p>
          <a:p>
            <a:pPr lvl="1"/>
            <a:r>
              <a:rPr lang="en-US" dirty="0" smtClean="0"/>
              <a:t>Set representation?</a:t>
            </a:r>
          </a:p>
          <a:p>
            <a:pPr lvl="1"/>
            <a:r>
              <a:rPr lang="en-US" dirty="0" smtClean="0"/>
              <a:t>Vector space?</a:t>
            </a:r>
          </a:p>
          <a:p>
            <a:pPr lvl="1"/>
            <a:r>
              <a:rPr lang="en-US" dirty="0" smtClean="0"/>
              <a:t>Strings?</a:t>
            </a:r>
          </a:p>
          <a:p>
            <a:endParaRPr lang="en-US" dirty="0"/>
          </a:p>
          <a:p>
            <a:r>
              <a:rPr lang="en-US" dirty="0" smtClean="0"/>
              <a:t>Distance metric chosen also affects complexity of algorithms</a:t>
            </a:r>
          </a:p>
          <a:p>
            <a:pPr lvl="1"/>
            <a:r>
              <a:rPr lang="en-US" dirty="0" smtClean="0"/>
              <a:t>Sometimes more efficient to optimize L</a:t>
            </a:r>
            <a:r>
              <a:rPr lang="en-US" baseline="-25000" dirty="0" smtClean="0"/>
              <a:t>1</a:t>
            </a:r>
            <a:r>
              <a:rPr lang="en-US" dirty="0" smtClean="0"/>
              <a:t> norm than L</a:t>
            </a:r>
            <a:r>
              <a:rPr lang="en-US" baseline="-25000" dirty="0" smtClean="0"/>
              <a:t>2</a:t>
            </a:r>
            <a:r>
              <a:rPr lang="en-US" dirty="0" smtClean="0"/>
              <a:t> norm.</a:t>
            </a:r>
          </a:p>
          <a:p>
            <a:pPr lvl="1"/>
            <a:r>
              <a:rPr lang="en-US" dirty="0" smtClean="0"/>
              <a:t>Computing edit distance for long sequences may be expensive</a:t>
            </a:r>
          </a:p>
          <a:p>
            <a:endParaRPr lang="en-US" dirty="0"/>
          </a:p>
          <a:p>
            <a:r>
              <a:rPr lang="en-US" dirty="0" smtClean="0"/>
              <a:t>Many other distance metrics exist.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Applications of LSH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94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Entity Resolution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89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Entity Resolution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Many records exist for the same person with slight variations</a:t>
            </a:r>
          </a:p>
          <a:p>
            <a:pPr lvl="1"/>
            <a:r>
              <a:rPr lang="en-US" dirty="0" smtClean="0"/>
              <a:t>Name: “Robert W. Carson” vs. “Bob Carson Jr.”</a:t>
            </a:r>
          </a:p>
          <a:p>
            <a:pPr lvl="1"/>
            <a:r>
              <a:rPr lang="en-US" dirty="0" smtClean="0"/>
              <a:t>Date of birth: “Jan 15, 1957” vs. “1957” vs none</a:t>
            </a:r>
          </a:p>
          <a:p>
            <a:pPr lvl="1"/>
            <a:r>
              <a:rPr lang="en-US" dirty="0" smtClean="0"/>
              <a:t>Address: Old vs. new, incomplete, typo, etc.</a:t>
            </a:r>
          </a:p>
          <a:p>
            <a:pPr lvl="1"/>
            <a:r>
              <a:rPr lang="en-US" dirty="0" smtClean="0"/>
              <a:t>Phone number: Cell vs. home vs. work, with or without country code, area code</a:t>
            </a:r>
          </a:p>
          <a:p>
            <a:endParaRPr lang="en-US" dirty="0" smtClean="0"/>
          </a:p>
          <a:p>
            <a:r>
              <a:rPr lang="en-US" dirty="0" smtClean="0"/>
              <a:t>Objective: Match the same people in different databases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92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Sensitive Hashing (LSH)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12800" y="1524000"/>
            <a:ext cx="10871200" cy="1651462"/>
          </a:xfrm>
        </p:spPr>
        <p:txBody>
          <a:bodyPr/>
          <a:lstStyle/>
          <a:p>
            <a:r>
              <a:rPr lang="en-US" dirty="0" smtClean="0"/>
              <a:t>Simple implementation of LSH:</a:t>
            </a:r>
          </a:p>
          <a:p>
            <a:pPr lvl="1"/>
            <a:r>
              <a:rPr lang="en-US" dirty="0" smtClean="0"/>
              <a:t>Hash each field separately</a:t>
            </a:r>
          </a:p>
          <a:p>
            <a:pPr lvl="1"/>
            <a:r>
              <a:rPr lang="en-US" dirty="0" smtClean="0"/>
              <a:t>If two people hash to the same bucket for any field, add them as a candidate pair</a:t>
            </a:r>
          </a:p>
          <a:p>
            <a:pPr lvl="1"/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721033" y="3410990"/>
            <a:ext cx="288174" cy="2366357"/>
            <a:chOff x="1862051" y="3613265"/>
            <a:chExt cx="288174" cy="2366357"/>
          </a:xfrm>
        </p:grpSpPr>
        <p:sp>
          <p:nvSpPr>
            <p:cNvPr id="5" name="Rectangle 4"/>
            <p:cNvSpPr/>
            <p:nvPr/>
          </p:nvSpPr>
          <p:spPr>
            <a:xfrm>
              <a:off x="1862051" y="3613265"/>
              <a:ext cx="288174" cy="2366357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5" idx="1"/>
              <a:endCxn id="5" idx="3"/>
            </p:cNvCxnSpPr>
            <p:nvPr/>
          </p:nvCxnSpPr>
          <p:spPr>
            <a:xfrm>
              <a:off x="1862051" y="4796444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862051" y="4200699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862051" y="5406044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62051" y="3901441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62051" y="4502728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62051" y="5109557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62051" y="5699760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645876" y="3410990"/>
            <a:ext cx="288174" cy="2366357"/>
            <a:chOff x="1862051" y="3613265"/>
            <a:chExt cx="288174" cy="2366357"/>
          </a:xfrm>
        </p:grpSpPr>
        <p:sp>
          <p:nvSpPr>
            <p:cNvPr id="16" name="Rectangle 15"/>
            <p:cNvSpPr/>
            <p:nvPr/>
          </p:nvSpPr>
          <p:spPr>
            <a:xfrm>
              <a:off x="1862051" y="3613265"/>
              <a:ext cx="288174" cy="2366357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16" idx="1"/>
              <a:endCxn id="16" idx="3"/>
            </p:cNvCxnSpPr>
            <p:nvPr/>
          </p:nvCxnSpPr>
          <p:spPr>
            <a:xfrm>
              <a:off x="1862051" y="4796444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862051" y="4200699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62051" y="5406044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862051" y="3901441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862051" y="4502728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862051" y="5109557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862051" y="5699760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10346576" y="3410990"/>
            <a:ext cx="288174" cy="2366357"/>
            <a:chOff x="1862051" y="3613265"/>
            <a:chExt cx="288174" cy="2366357"/>
          </a:xfrm>
        </p:grpSpPr>
        <p:sp>
          <p:nvSpPr>
            <p:cNvPr id="25" name="Rectangle 24"/>
            <p:cNvSpPr/>
            <p:nvPr/>
          </p:nvSpPr>
          <p:spPr>
            <a:xfrm>
              <a:off x="1862051" y="3613265"/>
              <a:ext cx="288174" cy="2366357"/>
            </a:xfrm>
            <a:prstGeom prst="rect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Straight Connector 25"/>
            <p:cNvCxnSpPr>
              <a:stCxn id="25" idx="1"/>
              <a:endCxn id="25" idx="3"/>
            </p:cNvCxnSpPr>
            <p:nvPr/>
          </p:nvCxnSpPr>
          <p:spPr>
            <a:xfrm>
              <a:off x="1862051" y="4796444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862051" y="4200699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862051" y="5406044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862051" y="3901441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862051" y="4502728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862051" y="5109557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862051" y="5699760"/>
              <a:ext cx="288174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765979" y="4833015"/>
            <a:ext cx="1005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y.name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56458" y="3904211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x.name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66101" y="4782038"/>
            <a:ext cx="12765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y.address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56336" y="3852135"/>
            <a:ext cx="1295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x.address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743129" y="4726358"/>
            <a:ext cx="1077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y.phone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24085" y="3798369"/>
            <a:ext cx="109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x.phone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Arrow Connector 39"/>
          <p:cNvCxnSpPr>
            <a:stCxn id="34" idx="3"/>
          </p:cNvCxnSpPr>
          <p:nvPr/>
        </p:nvCxnSpPr>
        <p:spPr>
          <a:xfrm>
            <a:off x="1781097" y="4104266"/>
            <a:ext cx="930414" cy="340273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3" idx="3"/>
          </p:cNvCxnSpPr>
          <p:nvPr/>
        </p:nvCxnSpPr>
        <p:spPr>
          <a:xfrm flipV="1">
            <a:off x="1771575" y="3852135"/>
            <a:ext cx="939936" cy="1180935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3"/>
          </p:cNvCxnSpPr>
          <p:nvPr/>
        </p:nvCxnSpPr>
        <p:spPr>
          <a:xfrm>
            <a:off x="5951883" y="4052190"/>
            <a:ext cx="693993" cy="1074278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5" idx="3"/>
          </p:cNvCxnSpPr>
          <p:nvPr/>
        </p:nvCxnSpPr>
        <p:spPr>
          <a:xfrm flipV="1">
            <a:off x="5942604" y="4442602"/>
            <a:ext cx="703272" cy="539491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8" idx="3"/>
          </p:cNvCxnSpPr>
          <p:nvPr/>
        </p:nvCxnSpPr>
        <p:spPr>
          <a:xfrm>
            <a:off x="9820860" y="3998424"/>
            <a:ext cx="525716" cy="395691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7" idx="3"/>
          </p:cNvCxnSpPr>
          <p:nvPr/>
        </p:nvCxnSpPr>
        <p:spPr>
          <a:xfrm flipV="1">
            <a:off x="9820860" y="4407408"/>
            <a:ext cx="461685" cy="519005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56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Pair Evaluation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 a scoring metric and evaluate candidate pairs</a:t>
            </a:r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dirty="0" smtClean="0"/>
              <a:t>Assign a score of 100 for each field. Perfect match gets 100, no match gets 0.</a:t>
            </a:r>
          </a:p>
          <a:p>
            <a:pPr lvl="1"/>
            <a:r>
              <a:rPr lang="en-US" dirty="0" smtClean="0"/>
              <a:t>Which distance metric for names? </a:t>
            </a:r>
          </a:p>
          <a:p>
            <a:pPr lvl="2"/>
            <a:r>
              <a:rPr lang="en-US" dirty="0" smtClean="0"/>
              <a:t>Edit distance, but with quadratic penalty</a:t>
            </a:r>
          </a:p>
          <a:p>
            <a:pPr lvl="1"/>
            <a:r>
              <a:rPr lang="en-US" dirty="0" smtClean="0"/>
              <a:t>How to evaluate phone numbers?</a:t>
            </a:r>
          </a:p>
          <a:p>
            <a:pPr lvl="2"/>
            <a:r>
              <a:rPr lang="en-US" dirty="0" smtClean="0"/>
              <a:t>Only exact matches allowed, but need to take care of missing area codes.</a:t>
            </a:r>
          </a:p>
          <a:p>
            <a:pPr lvl="1"/>
            <a:r>
              <a:rPr lang="en-US" dirty="0" smtClean="0"/>
              <a:t>Pick a score threshold empirically and accept the ones above that</a:t>
            </a:r>
          </a:p>
          <a:p>
            <a:pPr lvl="2"/>
            <a:r>
              <a:rPr lang="en-US" dirty="0" smtClean="0"/>
              <a:t>Depends on the application and importance of false positives vs. negatives</a:t>
            </a:r>
          </a:p>
          <a:p>
            <a:pPr lvl="2"/>
            <a:r>
              <a:rPr lang="en-US" dirty="0" smtClean="0"/>
              <a:t>Typically need cross validation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42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Fingerprint Matching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94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 Matching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Many-to-many matching: Find out all pairs with the same fingerprints</a:t>
            </a:r>
          </a:p>
          <a:p>
            <a:pPr lvl="1"/>
            <a:r>
              <a:rPr lang="en-US" dirty="0" smtClean="0"/>
              <a:t>Example: You want to find out if the same person appeared in multiple crime scenes</a:t>
            </a:r>
          </a:p>
          <a:p>
            <a:r>
              <a:rPr lang="en-US" dirty="0" smtClean="0"/>
              <a:t>One-to-many matching: Find out whose fingerprint is on the gun</a:t>
            </a:r>
          </a:p>
          <a:p>
            <a:pPr lvl="1"/>
            <a:r>
              <a:rPr lang="en-US" dirty="0" smtClean="0"/>
              <a:t>Too expensive to compare even one fingerprint with the whole database</a:t>
            </a:r>
          </a:p>
          <a:p>
            <a:pPr lvl="1"/>
            <a:r>
              <a:rPr lang="en-US" dirty="0" smtClean="0"/>
              <a:t>Need to use LSH even for one-to-many problem</a:t>
            </a:r>
          </a:p>
          <a:p>
            <a:r>
              <a:rPr lang="en-US" dirty="0" smtClean="0"/>
              <a:t>Preprocessing:</a:t>
            </a:r>
          </a:p>
          <a:p>
            <a:pPr lvl="1"/>
            <a:r>
              <a:rPr lang="en-US" dirty="0" smtClean="0"/>
              <a:t>Different sizes, different orientations, different lighting, etc.</a:t>
            </a:r>
          </a:p>
          <a:p>
            <a:pPr lvl="1"/>
            <a:r>
              <a:rPr lang="en-US" dirty="0" smtClean="0"/>
              <a:t>Need some normalization in preprocessing (not our focus here)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58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 Features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12800" y="1524000"/>
            <a:ext cx="10871200" cy="1007745"/>
          </a:xfrm>
        </p:spPr>
        <p:txBody>
          <a:bodyPr/>
          <a:lstStyle/>
          <a:p>
            <a:r>
              <a:rPr lang="en-US" dirty="0" smtClean="0"/>
              <a:t>Minutia: Major features of a fingerprint</a:t>
            </a:r>
            <a:endParaRPr lang="en-US" dirty="0"/>
          </a:p>
        </p:txBody>
      </p:sp>
      <p:pic>
        <p:nvPicPr>
          <p:cNvPr id="1028" name="Picture 4" descr="https://upload.wikimedia.org/wikipedia/commons/thumb/f/f1/Ridge_ending.svg/200px-Ridge_ending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030" y="3025140"/>
            <a:ext cx="1905000" cy="1905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upload.wikimedia.org/wikipedia/commons/thumb/2/25/Bifurcation.svg/200px-Bifurcatio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715" y="2971800"/>
            <a:ext cx="1905000" cy="1905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upload.wikimedia.org/wikipedia/commons/thumb/7/78/Short_ridge.svg/200px-Short_ridge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400" y="2971800"/>
            <a:ext cx="1905000" cy="1905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61465" y="2595533"/>
            <a:ext cx="1697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Ridge ending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8947" y="2531745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Bifurcation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53632" y="2512696"/>
            <a:ext cx="1438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Short ridge</a:t>
            </a:r>
          </a:p>
        </p:txBody>
      </p:sp>
      <p:sp>
        <p:nvSpPr>
          <p:cNvPr id="6" name="Oval 5"/>
          <p:cNvSpPr/>
          <p:nvPr/>
        </p:nvSpPr>
        <p:spPr>
          <a:xfrm>
            <a:off x="5212081" y="3539490"/>
            <a:ext cx="840104" cy="746759"/>
          </a:xfrm>
          <a:prstGeom prst="ellips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70311" y="3829050"/>
            <a:ext cx="840104" cy="746759"/>
          </a:xfrm>
          <a:prstGeom prst="ellipse">
            <a:avLst/>
          </a:prstGeom>
          <a:ln w="28575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235565" y="382905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79411" y="4918979"/>
            <a:ext cx="35123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Image Source: Wikimedia Commons</a:t>
            </a:r>
          </a:p>
        </p:txBody>
      </p:sp>
    </p:spTree>
    <p:extLst>
      <p:ext uri="{BB962C8B-B14F-4D97-AF65-F5344CB8AC3E}">
        <p14:creationId xmlns:p14="http://schemas.microsoft.com/office/powerpoint/2010/main" val="42807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 Grid Representation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12800" y="1524000"/>
            <a:ext cx="10871200" cy="703811"/>
          </a:xfrm>
        </p:spPr>
        <p:txBody>
          <a:bodyPr>
            <a:normAutofit/>
          </a:bodyPr>
          <a:lstStyle/>
          <a:p>
            <a:r>
              <a:rPr lang="en-US" dirty="0" smtClean="0"/>
              <a:t>Overlay a grid and identify points with minutia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84218" y="2532611"/>
            <a:ext cx="3341717" cy="2987040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5" idx="0"/>
            <a:endCxn id="5" idx="2"/>
          </p:cNvCxnSpPr>
          <p:nvPr/>
        </p:nvCxnSpPr>
        <p:spPr>
          <a:xfrm>
            <a:off x="3555077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5" idx="3"/>
          </p:cNvCxnSpPr>
          <p:nvPr/>
        </p:nvCxnSpPr>
        <p:spPr>
          <a:xfrm>
            <a:off x="1884218" y="4026131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84217" y="4732713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84216" y="4380807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84217" y="3685309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884217" y="3300153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84216" y="2931622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884216" y="5098472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726575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49601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17077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308168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923608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68735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923607" y="36651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535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64812" y="2941057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535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751219" y="4721629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535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14339" y="2922211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535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57935" y="366591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535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149600" y="3279657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535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339278" y="471885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535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808474" y="434368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535B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6505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Distance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95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Hash Function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84218" y="2532611"/>
            <a:ext cx="3341717" cy="2987040"/>
          </a:xfrm>
          <a:prstGeom prst="rect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5" idx="0"/>
            <a:endCxn id="5" idx="2"/>
          </p:cNvCxnSpPr>
          <p:nvPr/>
        </p:nvCxnSpPr>
        <p:spPr>
          <a:xfrm>
            <a:off x="3555077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5" idx="1"/>
            <a:endCxn id="5" idx="3"/>
          </p:cNvCxnSpPr>
          <p:nvPr/>
        </p:nvCxnSpPr>
        <p:spPr>
          <a:xfrm>
            <a:off x="1884218" y="4026131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84217" y="4732713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884216" y="4380807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84217" y="3685309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84217" y="3300153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884216" y="2931622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884216" y="5098472"/>
            <a:ext cx="3341717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26575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49601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17077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308168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923608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68735" y="2532611"/>
            <a:ext cx="0" cy="298704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39765" y="2931622"/>
            <a:ext cx="49984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Choose 3 grid 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If a fingerprint has minutia in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all 3 points, add it to the bucket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Otherwise, ignore the fingerprint.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543070" y="3314529"/>
            <a:ext cx="380538" cy="359698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164380" y="4366953"/>
            <a:ext cx="380538" cy="359698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352637" y="4743006"/>
            <a:ext cx="380538" cy="359698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Sensitive Hashing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Define 1024 hash functions</a:t>
            </a:r>
          </a:p>
          <a:p>
            <a:pPr lvl="1"/>
            <a:r>
              <a:rPr lang="en-US" dirty="0" smtClean="0"/>
              <a:t>i.e. Each hash function is defined as 3 grid points</a:t>
            </a:r>
          </a:p>
          <a:p>
            <a:endParaRPr lang="en-US" dirty="0"/>
          </a:p>
          <a:p>
            <a:r>
              <a:rPr lang="en-US" dirty="0" smtClean="0"/>
              <a:t>Add fingerprints to the buckets hash functions</a:t>
            </a:r>
          </a:p>
          <a:p>
            <a:endParaRPr lang="en-US" dirty="0"/>
          </a:p>
          <a:p>
            <a:r>
              <a:rPr lang="en-US" dirty="0" smtClean="0"/>
              <a:t>If multiple fingerprints are in the same bucket, add them as a candidate pair.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478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Assume: </a:t>
            </a:r>
          </a:p>
          <a:p>
            <a:pPr lvl="1"/>
            <a:r>
              <a:rPr lang="en-US" sz="2000" dirty="0" smtClean="0"/>
              <a:t>Probability of finding a minutia at a random grid point = 20%</a:t>
            </a:r>
          </a:p>
          <a:p>
            <a:pPr lvl="1"/>
            <a:r>
              <a:rPr lang="en-US" sz="2000" dirty="0" smtClean="0"/>
              <a:t>If two fingerprints belong to the same finger: </a:t>
            </a:r>
          </a:p>
          <a:p>
            <a:pPr lvl="2"/>
            <a:r>
              <a:rPr lang="en-US" sz="2000" dirty="0" smtClean="0"/>
              <a:t>Probability of finding a minutia at the same grid point = 80%</a:t>
            </a:r>
          </a:p>
          <a:p>
            <a:r>
              <a:rPr lang="en-US" sz="2400" dirty="0" smtClean="0"/>
              <a:t>For two different fingerprints:</a:t>
            </a:r>
          </a:p>
          <a:p>
            <a:pPr lvl="1"/>
            <a:r>
              <a:rPr lang="en-US" sz="2000" dirty="0" smtClean="0"/>
              <a:t>Probability that they have minutia at point (x, y)?</a:t>
            </a:r>
          </a:p>
          <a:p>
            <a:pPr marL="365760" lvl="1" indent="0">
              <a:buNone/>
            </a:pPr>
            <a:r>
              <a:rPr lang="en-US" sz="2000" dirty="0" smtClean="0"/>
              <a:t>		0.2 * 0.2 = 0.04</a:t>
            </a:r>
          </a:p>
          <a:p>
            <a:pPr lvl="1"/>
            <a:r>
              <a:rPr lang="en-US" sz="2000" dirty="0" smtClean="0"/>
              <a:t>Probability that they hash to the same bucket for a given hash function?</a:t>
            </a:r>
          </a:p>
          <a:p>
            <a:pPr marL="365760" lvl="1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0.04</a:t>
            </a:r>
            <a:r>
              <a:rPr lang="en-US" sz="2000" baseline="30000" dirty="0"/>
              <a:t>3</a:t>
            </a:r>
            <a:r>
              <a:rPr lang="en-US" sz="2000" dirty="0" smtClean="0"/>
              <a:t> = 0.000064</a:t>
            </a:r>
          </a:p>
          <a:p>
            <a:r>
              <a:rPr lang="en-US" sz="2400" dirty="0"/>
              <a:t>For two </a:t>
            </a:r>
            <a:r>
              <a:rPr lang="en-US" sz="2400" dirty="0" smtClean="0"/>
              <a:t>fingerprints from the same finger:</a:t>
            </a:r>
            <a:endParaRPr lang="en-US" sz="2400" dirty="0"/>
          </a:p>
          <a:p>
            <a:pPr lvl="1"/>
            <a:r>
              <a:rPr lang="en-US" sz="2000" dirty="0"/>
              <a:t>Probability that they have minutia at point (x, y)?</a:t>
            </a:r>
          </a:p>
          <a:p>
            <a:pPr marL="365760" lvl="1" indent="0">
              <a:buNone/>
            </a:pPr>
            <a:r>
              <a:rPr lang="en-US" sz="2000" dirty="0"/>
              <a:t>		0.2 * </a:t>
            </a:r>
            <a:r>
              <a:rPr lang="en-US" sz="2000" dirty="0" smtClean="0"/>
              <a:t>0.8 </a:t>
            </a:r>
            <a:r>
              <a:rPr lang="en-US" sz="2000" dirty="0"/>
              <a:t>= </a:t>
            </a:r>
            <a:r>
              <a:rPr lang="en-US" sz="2000" dirty="0" smtClean="0"/>
              <a:t>0.16</a:t>
            </a:r>
            <a:endParaRPr lang="en-US" sz="2000" dirty="0"/>
          </a:p>
          <a:p>
            <a:pPr lvl="1"/>
            <a:r>
              <a:rPr lang="en-US" sz="2000" dirty="0"/>
              <a:t>Probability that they hash to the same bucket for a given hash function?</a:t>
            </a:r>
          </a:p>
          <a:p>
            <a:pPr marL="365760" lvl="1" indent="0">
              <a:buNone/>
            </a:pPr>
            <a:r>
              <a:rPr lang="en-US" sz="2000" dirty="0"/>
              <a:t>		</a:t>
            </a:r>
            <a:r>
              <a:rPr lang="en-US" sz="2000" dirty="0" smtClean="0"/>
              <a:t>0.16</a:t>
            </a:r>
            <a:r>
              <a:rPr lang="en-US" sz="2000" baseline="30000" dirty="0"/>
              <a:t>3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0.004096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230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(cont’d)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 two different fingerprints and 1024 hash functions:</a:t>
            </a:r>
          </a:p>
          <a:p>
            <a:pPr lvl="1"/>
            <a:r>
              <a:rPr lang="en-US" sz="2000" dirty="0" smtClean="0"/>
              <a:t>Probability that they hash to the same bucket at least once?</a:t>
            </a:r>
          </a:p>
          <a:p>
            <a:pPr marL="365760" lvl="1" indent="0">
              <a:buNone/>
            </a:pPr>
            <a:r>
              <a:rPr lang="en-US" sz="2000" dirty="0" smtClean="0"/>
              <a:t>		1 – (1-0.04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1024</a:t>
            </a:r>
            <a:r>
              <a:rPr lang="en-US" sz="2000" dirty="0" smtClean="0"/>
              <a:t> = 0.063</a:t>
            </a:r>
            <a:endParaRPr lang="en-US" sz="2000" dirty="0"/>
          </a:p>
          <a:p>
            <a:r>
              <a:rPr lang="en-US" sz="2400" dirty="0" smtClean="0"/>
              <a:t>For two fingerprints from the same finger and 1024 hash functions:</a:t>
            </a:r>
          </a:p>
          <a:p>
            <a:pPr lvl="1"/>
            <a:r>
              <a:rPr lang="en-US" sz="2000" dirty="0" smtClean="0"/>
              <a:t>Probability that they hash to the same bucket at least once?</a:t>
            </a:r>
          </a:p>
          <a:p>
            <a:pPr marL="365760" lvl="1" indent="0">
              <a:buNone/>
            </a:pPr>
            <a:r>
              <a:rPr lang="en-US" sz="2000" dirty="0" smtClean="0"/>
              <a:t>		1 – (1-0.16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1024</a:t>
            </a:r>
            <a:r>
              <a:rPr lang="en-US" sz="2000" dirty="0" smtClean="0"/>
              <a:t> = 0.985</a:t>
            </a:r>
          </a:p>
          <a:p>
            <a:endParaRPr lang="en-US" sz="2400" dirty="0" smtClean="0"/>
          </a:p>
          <a:p>
            <a:r>
              <a:rPr lang="en-US" sz="2400" dirty="0" smtClean="0"/>
              <a:t>False positive rate?</a:t>
            </a:r>
          </a:p>
          <a:p>
            <a:pPr marL="0" indent="0">
              <a:buNone/>
            </a:pPr>
            <a:r>
              <a:rPr lang="en-US" sz="2400" dirty="0" smtClean="0"/>
              <a:t>		6.3%</a:t>
            </a:r>
            <a:endParaRPr lang="en-US" sz="2400" dirty="0"/>
          </a:p>
          <a:p>
            <a:r>
              <a:rPr lang="en-US" sz="2400" dirty="0" smtClean="0"/>
              <a:t>False negative rate?</a:t>
            </a:r>
          </a:p>
          <a:p>
            <a:pPr marL="365760" lvl="1" indent="0">
              <a:buNone/>
            </a:pPr>
            <a:r>
              <a:rPr lang="en-US" sz="2000" dirty="0" smtClean="0"/>
              <a:t>		</a:t>
            </a:r>
            <a:r>
              <a:rPr lang="en-US" dirty="0" smtClean="0"/>
              <a:t>1.5%</a:t>
            </a: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6390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(cont’d)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How to reduce the false positive rate?</a:t>
            </a:r>
          </a:p>
          <a:p>
            <a:r>
              <a:rPr lang="en-US" sz="2400" dirty="0" smtClean="0"/>
              <a:t>Try: Increase the number grid points from 3 to 6</a:t>
            </a:r>
          </a:p>
          <a:p>
            <a:endParaRPr lang="en-US" sz="2400" dirty="0"/>
          </a:p>
          <a:p>
            <a:r>
              <a:rPr lang="en-US" sz="2400" dirty="0" smtClean="0"/>
              <a:t>For two different fingerprints and 1024 hash functions:</a:t>
            </a:r>
          </a:p>
          <a:p>
            <a:pPr lvl="1"/>
            <a:r>
              <a:rPr lang="en-US" sz="2000" dirty="0" smtClean="0"/>
              <a:t>Probability that they hash to the same bucket at least once?</a:t>
            </a:r>
          </a:p>
          <a:p>
            <a:pPr marL="365760" lvl="1" indent="0">
              <a:buNone/>
            </a:pPr>
            <a:r>
              <a:rPr lang="en-US" sz="2000" dirty="0" smtClean="0"/>
              <a:t>		1 – (1-0.04</a:t>
            </a:r>
            <a:r>
              <a:rPr lang="en-US" sz="2000" baseline="30000" dirty="0"/>
              <a:t>6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1024</a:t>
            </a:r>
            <a:r>
              <a:rPr lang="en-US" sz="2000" dirty="0" smtClean="0"/>
              <a:t> = 0.0000042</a:t>
            </a:r>
            <a:endParaRPr lang="en-US" sz="2000" dirty="0"/>
          </a:p>
          <a:p>
            <a:r>
              <a:rPr lang="en-US" sz="2400" dirty="0" smtClean="0"/>
              <a:t>For two fingerprints from the same finger and 1024 hash functions:</a:t>
            </a:r>
          </a:p>
          <a:p>
            <a:pPr lvl="1"/>
            <a:r>
              <a:rPr lang="en-US" sz="2000" dirty="0" smtClean="0"/>
              <a:t>Probability that they hash to the same bucket at least once?</a:t>
            </a:r>
          </a:p>
          <a:p>
            <a:pPr marL="365760" lvl="1" indent="0">
              <a:buNone/>
            </a:pPr>
            <a:r>
              <a:rPr lang="en-US" sz="2000" dirty="0" smtClean="0"/>
              <a:t>		1 – (1-0.16</a:t>
            </a:r>
            <a:r>
              <a:rPr lang="en-US" sz="2000" baseline="30000" dirty="0"/>
              <a:t>6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1024</a:t>
            </a:r>
            <a:r>
              <a:rPr lang="en-US" sz="2000" dirty="0" smtClean="0"/>
              <a:t> = 0.017</a:t>
            </a:r>
          </a:p>
          <a:p>
            <a:r>
              <a:rPr lang="en-US" sz="2400" dirty="0" smtClean="0"/>
              <a:t>False negative rate increased to 98.3%!</a:t>
            </a:r>
          </a:p>
        </p:txBody>
      </p:sp>
    </p:spTree>
    <p:extLst>
      <p:ext uri="{BB962C8B-B14F-4D97-AF65-F5344CB8AC3E}">
        <p14:creationId xmlns:p14="http://schemas.microsoft.com/office/powerpoint/2010/main" val="425342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(cont’d)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Second try: Add another AND function to the original setting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Define 2048 hash functions </a:t>
            </a:r>
          </a:p>
          <a:p>
            <a:pPr marL="640080" lvl="2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000" i="1" dirty="0" smtClean="0"/>
              <a:t>Each hash function is based on 3 grid points as before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Define two groups each with 1024 hash functions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For each group, apply LSH as before</a:t>
            </a:r>
          </a:p>
          <a:p>
            <a:pPr marL="640080" lvl="2" indent="0">
              <a:buNone/>
            </a:pPr>
            <a:r>
              <a:rPr lang="en-US" sz="2000" i="1" dirty="0"/>
              <a:t>	</a:t>
            </a:r>
            <a:r>
              <a:rPr lang="en-US" sz="2000" i="1" dirty="0" smtClean="0"/>
              <a:t>	Find fingerprints that share a bucket for at least one hash function</a:t>
            </a:r>
          </a:p>
          <a:p>
            <a:pPr marL="822960" lvl="1" indent="-457200">
              <a:buFont typeface="+mj-lt"/>
              <a:buAutoNum type="arabicPeriod"/>
            </a:pPr>
            <a:r>
              <a:rPr lang="en-US" dirty="0" smtClean="0"/>
              <a:t>If two fingerprints share at least one bucket in both groups, add them as a candidate pair</a:t>
            </a:r>
          </a:p>
          <a:p>
            <a:pPr marL="822960" lvl="1" indent="-457200">
              <a:buFont typeface="+mj-lt"/>
              <a:buAutoNum type="arabicPeriod"/>
            </a:pPr>
            <a:endParaRPr lang="en-US" dirty="0"/>
          </a:p>
          <a:p>
            <a:pPr marL="822960" lvl="1" indent="-457200">
              <a:buFont typeface="+mj-lt"/>
              <a:buAutoNum type="arabicPeriod"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999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(cont’d)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sz="2000" i="1" dirty="0" smtClean="0"/>
              <a:t>Reminder:</a:t>
            </a:r>
          </a:p>
          <a:p>
            <a:pPr lvl="1"/>
            <a:r>
              <a:rPr lang="en-US" sz="1600" i="1" dirty="0" smtClean="0"/>
              <a:t>Probability that two fingerprints hash to the same bucket at least once for 1024 hash functions:</a:t>
            </a:r>
          </a:p>
          <a:p>
            <a:pPr lvl="2"/>
            <a:r>
              <a:rPr lang="en-US" sz="1600" i="1" dirty="0" smtClean="0"/>
              <a:t>If  two different fingerprints: </a:t>
            </a:r>
            <a:r>
              <a:rPr lang="en-US" sz="1600" i="1" dirty="0"/>
              <a:t>1 – (1-0.04</a:t>
            </a:r>
            <a:r>
              <a:rPr lang="en-US" sz="1600" i="1" baseline="30000" dirty="0"/>
              <a:t>3</a:t>
            </a:r>
            <a:r>
              <a:rPr lang="en-US" sz="1600" i="1" dirty="0"/>
              <a:t>)</a:t>
            </a:r>
            <a:r>
              <a:rPr lang="en-US" sz="1600" i="1" baseline="30000" dirty="0"/>
              <a:t>1024</a:t>
            </a:r>
            <a:r>
              <a:rPr lang="en-US" sz="1600" i="1" dirty="0"/>
              <a:t> = 0.063</a:t>
            </a:r>
          </a:p>
          <a:p>
            <a:pPr lvl="2"/>
            <a:r>
              <a:rPr lang="en-US" sz="1600" i="1" dirty="0" smtClean="0"/>
              <a:t>If from the same finger: </a:t>
            </a:r>
            <a:r>
              <a:rPr lang="en-US" sz="1600" i="1" dirty="0"/>
              <a:t>1 – (1-0.16</a:t>
            </a:r>
            <a:r>
              <a:rPr lang="en-US" sz="1600" i="1" baseline="30000" dirty="0"/>
              <a:t>3</a:t>
            </a:r>
            <a:r>
              <a:rPr lang="en-US" sz="1600" i="1" dirty="0"/>
              <a:t>)</a:t>
            </a:r>
            <a:r>
              <a:rPr lang="en-US" sz="1600" i="1" baseline="30000" dirty="0"/>
              <a:t>1024</a:t>
            </a:r>
            <a:r>
              <a:rPr lang="en-US" sz="1600" i="1" dirty="0"/>
              <a:t> = </a:t>
            </a:r>
            <a:r>
              <a:rPr lang="en-US" sz="1600" i="1" dirty="0" smtClean="0"/>
              <a:t>0.985</a:t>
            </a:r>
          </a:p>
          <a:p>
            <a:r>
              <a:rPr lang="en-US" sz="2400" dirty="0" smtClean="0"/>
              <a:t>With the AND function at the end:</a:t>
            </a:r>
          </a:p>
          <a:p>
            <a:pPr lvl="1"/>
            <a:r>
              <a:rPr lang="en-US" sz="2000" dirty="0" smtClean="0"/>
              <a:t>Probability that two fingerprints are chosen as candidate pair:</a:t>
            </a:r>
          </a:p>
          <a:p>
            <a:pPr lvl="2"/>
            <a:r>
              <a:rPr lang="en-US" sz="2000" dirty="0" smtClean="0"/>
              <a:t>If two different fingerprints: </a:t>
            </a:r>
          </a:p>
          <a:p>
            <a:pPr marL="685800" lvl="2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0.063 x 0.063 = 0.004</a:t>
            </a:r>
          </a:p>
          <a:p>
            <a:pPr lvl="2"/>
            <a:r>
              <a:rPr lang="en-US" sz="2000" dirty="0" smtClean="0"/>
              <a:t>If from the same finger: </a:t>
            </a:r>
          </a:p>
          <a:p>
            <a:pPr marL="685800" lvl="2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0.985 x 0.985 = 0.97</a:t>
            </a:r>
            <a:endParaRPr lang="en-US" sz="2400" dirty="0" smtClean="0"/>
          </a:p>
          <a:p>
            <a:r>
              <a:rPr lang="en-US" sz="2400" dirty="0" smtClean="0"/>
              <a:t>Reduced false positives to 0.4%, but increased false negatives to 3%</a:t>
            </a:r>
          </a:p>
          <a:p>
            <a:r>
              <a:rPr lang="en-US" sz="2400" dirty="0" smtClean="0"/>
              <a:t>What if we add another OR function at the end?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3386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Similar News Articles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42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 News Articles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Typically, news articles come from an agency and distributed to multiple newspapers</a:t>
            </a:r>
          </a:p>
          <a:p>
            <a:endParaRPr lang="en-US" sz="2400" dirty="0"/>
          </a:p>
          <a:p>
            <a:r>
              <a:rPr lang="en-US" sz="2400" dirty="0" smtClean="0"/>
              <a:t>A newspaper can modify the article a little, shorten it, add its own name, add advertisement, etc.</a:t>
            </a:r>
          </a:p>
          <a:p>
            <a:endParaRPr lang="en-US" sz="2400" dirty="0"/>
          </a:p>
          <a:p>
            <a:r>
              <a:rPr lang="en-US" sz="2400" dirty="0" smtClean="0"/>
              <a:t>How to identify the same news articles?</a:t>
            </a:r>
          </a:p>
          <a:p>
            <a:pPr lvl="1"/>
            <a:r>
              <a:rPr lang="en-US" sz="2000" dirty="0" smtClean="0"/>
              <a:t>Shingling + Min-Hashing + LSH</a:t>
            </a:r>
          </a:p>
          <a:p>
            <a:endParaRPr lang="en-US" sz="2400" dirty="0" smtClean="0"/>
          </a:p>
          <a:p>
            <a:r>
              <a:rPr lang="en-US" sz="2400" dirty="0" smtClean="0"/>
              <a:t>Potential problem: What </a:t>
            </a:r>
            <a:r>
              <a:rPr lang="en-US" sz="2400" smtClean="0"/>
              <a:t>if </a:t>
            </a:r>
            <a:r>
              <a:rPr lang="en-US" sz="2400" smtClean="0"/>
              <a:t>~</a:t>
            </a:r>
            <a:r>
              <a:rPr lang="en-US" sz="2400" smtClean="0"/>
              <a:t>40</a:t>
            </a:r>
            <a:r>
              <a:rPr lang="en-US" sz="2400" smtClean="0"/>
              <a:t>% </a:t>
            </a:r>
            <a:r>
              <a:rPr lang="en-US" sz="2400" dirty="0" smtClean="0"/>
              <a:t>of the page is advertisement? How to distinguish the real article?</a:t>
            </a:r>
          </a:p>
          <a:p>
            <a:pPr lvl="1"/>
            <a:r>
              <a:rPr lang="en-US" sz="2000" dirty="0" smtClean="0"/>
              <a:t>Special shingling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291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Shingling for News Articles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642851" y="1524000"/>
            <a:ext cx="11471564" cy="4724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Observation: Articles use stop words (the, a, and, for, …) much for frequently than ads.</a:t>
            </a:r>
            <a:endParaRPr lang="en-US" sz="2400" dirty="0"/>
          </a:p>
          <a:p>
            <a:r>
              <a:rPr lang="en-US" sz="2400" dirty="0" smtClean="0"/>
              <a:t>Shingle definition: Two words followed by a stop word.</a:t>
            </a:r>
          </a:p>
          <a:p>
            <a:endParaRPr lang="en-US" sz="2400" dirty="0"/>
          </a:p>
          <a:p>
            <a:r>
              <a:rPr lang="en-US" sz="2400" dirty="0" smtClean="0"/>
              <a:t>Example:</a:t>
            </a:r>
          </a:p>
          <a:p>
            <a:pPr lvl="1"/>
            <a:r>
              <a:rPr lang="en-US" sz="2000" dirty="0" smtClean="0"/>
              <a:t>Advertisement: </a:t>
            </a:r>
            <a:r>
              <a:rPr lang="en-US" sz="2000" i="1" dirty="0" smtClean="0"/>
              <a:t>“Buy XYZ”</a:t>
            </a:r>
          </a:p>
          <a:p>
            <a:pPr lvl="2"/>
            <a:r>
              <a:rPr lang="en-US" sz="2000" dirty="0" smtClean="0"/>
              <a:t>No shingles</a:t>
            </a:r>
          </a:p>
          <a:p>
            <a:pPr lvl="1"/>
            <a:r>
              <a:rPr lang="en-US" sz="2000" dirty="0" smtClean="0"/>
              <a:t>Article: </a:t>
            </a:r>
            <a:r>
              <a:rPr lang="en-US" sz="2000" i="1" dirty="0" smtClean="0"/>
              <a:t>“</a:t>
            </a:r>
            <a:r>
              <a:rPr lang="en-US" sz="2000" b="1" i="1" dirty="0" smtClean="0">
                <a:solidFill>
                  <a:srgbClr val="0535BB"/>
                </a:solidFill>
              </a:rPr>
              <a:t>A</a:t>
            </a:r>
            <a:r>
              <a:rPr lang="en-US" sz="2000" i="1" dirty="0" smtClean="0"/>
              <a:t> spokesperson </a:t>
            </a:r>
            <a:r>
              <a:rPr lang="en-US" sz="2000" b="1" i="1" dirty="0">
                <a:solidFill>
                  <a:srgbClr val="0535BB"/>
                </a:solidFill>
              </a:rPr>
              <a:t>for the </a:t>
            </a:r>
            <a:r>
              <a:rPr lang="en-US" sz="2000" i="1" dirty="0" smtClean="0"/>
              <a:t>XYZ Corporation revealed today </a:t>
            </a:r>
            <a:r>
              <a:rPr lang="en-US" sz="2000" b="1" i="1" dirty="0">
                <a:solidFill>
                  <a:srgbClr val="0535BB"/>
                </a:solidFill>
              </a:rPr>
              <a:t>that</a:t>
            </a:r>
            <a:r>
              <a:rPr lang="en-US" sz="2000" i="1" dirty="0" smtClean="0"/>
              <a:t> studies </a:t>
            </a:r>
            <a:r>
              <a:rPr lang="en-US" sz="2000" b="1" i="1" dirty="0">
                <a:solidFill>
                  <a:srgbClr val="0535BB"/>
                </a:solidFill>
              </a:rPr>
              <a:t>have</a:t>
            </a:r>
            <a:r>
              <a:rPr lang="en-US" sz="2000" i="1" dirty="0" smtClean="0"/>
              <a:t> shown </a:t>
            </a:r>
            <a:r>
              <a:rPr lang="en-US" sz="2000" b="1" i="1" dirty="0">
                <a:solidFill>
                  <a:srgbClr val="0535BB"/>
                </a:solidFill>
              </a:rPr>
              <a:t>it</a:t>
            </a:r>
            <a:r>
              <a:rPr lang="en-US" sz="2000" i="1" dirty="0" smtClean="0"/>
              <a:t> </a:t>
            </a:r>
            <a:r>
              <a:rPr lang="en-US" sz="2000" b="1" i="1" dirty="0">
                <a:solidFill>
                  <a:srgbClr val="0535BB"/>
                </a:solidFill>
              </a:rPr>
              <a:t>is</a:t>
            </a:r>
            <a:r>
              <a:rPr lang="en-US" sz="2000" i="1" dirty="0" smtClean="0"/>
              <a:t> good </a:t>
            </a:r>
            <a:r>
              <a:rPr lang="en-US" sz="2000" b="1" i="1" dirty="0">
                <a:solidFill>
                  <a:srgbClr val="0535BB"/>
                </a:solidFill>
              </a:rPr>
              <a:t>for</a:t>
            </a:r>
            <a:r>
              <a:rPr lang="en-US" sz="2000" i="1" dirty="0" smtClean="0"/>
              <a:t> people </a:t>
            </a:r>
            <a:r>
              <a:rPr lang="en-US" sz="2000" b="1" i="1" dirty="0">
                <a:solidFill>
                  <a:srgbClr val="0535BB"/>
                </a:solidFill>
              </a:rPr>
              <a:t>to</a:t>
            </a:r>
            <a:r>
              <a:rPr lang="en-US" sz="2000" i="1" dirty="0" smtClean="0"/>
              <a:t> buy XYZ products.”  </a:t>
            </a:r>
          </a:p>
          <a:p>
            <a:pPr lvl="2"/>
            <a:r>
              <a:rPr lang="en-US" sz="2000" dirty="0" smtClean="0"/>
              <a:t>Shingles: “A spokesperson for”, “for the XYZ”, “the XYZ Corporation”, “that studies have”, “have shown it”, “it is good”, “is good for”, “for people to”, “to buy XYZ”.</a:t>
            </a:r>
          </a:p>
          <a:p>
            <a:endParaRPr lang="en-US" sz="2400" dirty="0"/>
          </a:p>
          <a:p>
            <a:r>
              <a:rPr lang="en-US" sz="2400" dirty="0" smtClean="0"/>
              <a:t>The content from the real article represented much more in the shingles.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265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Distance Measure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distance measure d(</a:t>
            </a:r>
            <a:r>
              <a:rPr lang="en-US" sz="2400" dirty="0" err="1" smtClean="0"/>
              <a:t>x,y</a:t>
            </a:r>
            <a:r>
              <a:rPr lang="en-US" sz="2400" dirty="0" smtClean="0"/>
              <a:t>) must have the following properties: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d(</a:t>
            </a:r>
            <a:r>
              <a:rPr lang="en-US" dirty="0" err="1" smtClean="0"/>
              <a:t>x,y</a:t>
            </a:r>
            <a:r>
              <a:rPr lang="en-US" dirty="0" smtClean="0"/>
              <a:t>) ≥ 0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d(</a:t>
            </a:r>
            <a:r>
              <a:rPr lang="en-US" dirty="0" err="1" smtClean="0"/>
              <a:t>x,y</a:t>
            </a:r>
            <a:r>
              <a:rPr lang="en-US" dirty="0" smtClean="0"/>
              <a:t>) = 0 </a:t>
            </a:r>
            <a:r>
              <a:rPr lang="en-US" dirty="0" err="1" smtClean="0"/>
              <a:t>iff</a:t>
            </a:r>
            <a:r>
              <a:rPr lang="en-US" dirty="0" smtClean="0"/>
              <a:t> x = y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d(</a:t>
            </a:r>
            <a:r>
              <a:rPr lang="en-US" dirty="0" err="1" smtClean="0"/>
              <a:t>x,y</a:t>
            </a:r>
            <a:r>
              <a:rPr lang="en-US" dirty="0" smtClean="0"/>
              <a:t>) = d(</a:t>
            </a:r>
            <a:r>
              <a:rPr lang="en-US" dirty="0" err="1" smtClean="0"/>
              <a:t>y,x</a:t>
            </a:r>
            <a:r>
              <a:rPr lang="en-US" dirty="0" smtClean="0"/>
              <a:t>)</a:t>
            </a:r>
          </a:p>
          <a:p>
            <a:pPr marL="777240" lvl="1" indent="-457200">
              <a:buFont typeface="+mj-lt"/>
              <a:buAutoNum type="arabicPeriod"/>
            </a:pPr>
            <a:r>
              <a:rPr lang="en-US" dirty="0" smtClean="0"/>
              <a:t>d(</a:t>
            </a:r>
            <a:r>
              <a:rPr lang="en-US" dirty="0" err="1" smtClean="0"/>
              <a:t>x,y</a:t>
            </a:r>
            <a:r>
              <a:rPr lang="en-US" dirty="0" smtClean="0"/>
              <a:t>) ≤ d(</a:t>
            </a:r>
            <a:r>
              <a:rPr lang="en-US" dirty="0" err="1" smtClean="0"/>
              <a:t>x,z</a:t>
            </a:r>
            <a:r>
              <a:rPr lang="en-US" dirty="0" smtClean="0"/>
              <a:t>) + d(</a:t>
            </a:r>
            <a:r>
              <a:rPr lang="en-US" dirty="0" err="1" smtClean="0"/>
              <a:t>z,y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10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Similar News Articles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level methodology: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Special shingling for news articles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Min-hashing (as before)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Locality sensitive hashing (as before)</a:t>
            </a:r>
          </a:p>
          <a:p>
            <a:pPr marL="320040" lvl="1" indent="0">
              <a:buNone/>
            </a:pPr>
            <a:endParaRPr lang="en-US" dirty="0"/>
          </a:p>
          <a:p>
            <a:pPr marL="32004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2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Euclidean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type="body" sz="quarter" idx="18"/>
              </p:nvPr>
            </p:nvSpPr>
            <p:spPr>
              <a:xfrm>
                <a:off x="554183" y="1828800"/>
                <a:ext cx="11421686" cy="4419600"/>
              </a:xfrm>
            </p:spPr>
            <p:txBody>
              <a:bodyPr/>
              <a:lstStyle/>
              <a:p>
                <a:r>
                  <a:rPr lang="en-US" dirty="0" smtClean="0"/>
                  <a:t>Consider two items x and y with n numeric attributes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Euclidean distance in n-dimensions: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radPr>
                      <m:deg/>
                      <m:e>
                        <m:nary>
                          <m:naryPr>
                            <m:chr m:val="∑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 −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Useful when you want to penalize larger differences more than smaller ones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8"/>
              </p:nvPr>
            </p:nvSpPr>
            <p:spPr>
              <a:xfrm>
                <a:off x="554183" y="1828800"/>
                <a:ext cx="11421686" cy="4419600"/>
              </a:xfrm>
              <a:blipFill rotWithShape="0">
                <a:blip r:embed="rId2"/>
                <a:stretch>
                  <a:fillRect l="-267" t="-1379" r="-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44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</a:t>
            </a:r>
            <a:r>
              <a:rPr lang="en-US" baseline="-25000" dirty="0" err="1" smtClean="0"/>
              <a:t>r</a:t>
            </a:r>
            <a:r>
              <a:rPr lang="en-US" dirty="0" smtClean="0"/>
              <a:t>- Norm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type="body" sz="quarter" idx="18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Definition of </a:t>
                </a:r>
                <a:r>
                  <a:rPr lang="en-US" dirty="0" err="1" smtClean="0"/>
                  <a:t>L</a:t>
                </a:r>
                <a:r>
                  <a:rPr lang="en-US" baseline="-25000" dirty="0" err="1" smtClean="0"/>
                  <a:t>r</a:t>
                </a:r>
                <a:r>
                  <a:rPr lang="en-US" dirty="0" smtClean="0"/>
                  <a:t>-norm:</a:t>
                </a:r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endChr m:val="]"/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,…, 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begChr m:val="|"/>
                                        <m:endChr m:val="|"/>
                                        <m:ctrlPr>
                                          <a:rPr lang="en-US" b="0" i="1" smtClean="0">
                                            <a:latin typeface="Cambria Math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latin typeface="Cambria Math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sup>
                                </m:sSup>
                              </m:e>
                            </m:nary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</m:oMath>
                </a14:m>
                <a:endParaRPr lang="en-US" b="0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Special cases:</a:t>
                </a:r>
              </a:p>
              <a:p>
                <a:pPr lvl="1"/>
                <a:r>
                  <a:rPr lang="en-US" b="1" dirty="0" smtClean="0">
                    <a:solidFill>
                      <a:srgbClr val="0535BB"/>
                    </a:solidFill>
                  </a:rPr>
                  <a:t>L</a:t>
                </a:r>
                <a:r>
                  <a:rPr lang="en-US" b="1" baseline="-25000" dirty="0" smtClean="0">
                    <a:solidFill>
                      <a:srgbClr val="0535BB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535BB"/>
                    </a:solidFill>
                  </a:rPr>
                  <a:t>-norm</a:t>
                </a:r>
                <a:r>
                  <a:rPr lang="en-US" b="1" dirty="0">
                    <a:solidFill>
                      <a:srgbClr val="0535BB"/>
                    </a:solidFill>
                  </a:rPr>
                  <a:t>:</a:t>
                </a:r>
                <a:r>
                  <a:rPr lang="en-US" dirty="0" smtClean="0"/>
                  <a:t> Manhattan distance</a:t>
                </a:r>
              </a:p>
              <a:p>
                <a:pPr lvl="2"/>
                <a:r>
                  <a:rPr lang="en-US" dirty="0" smtClean="0"/>
                  <a:t>Useful when you want to penalize differences in a linear way (e.g. a difference of 10 for one attribute is equivalent to difference of 1 for 10 attributes)</a:t>
                </a:r>
              </a:p>
              <a:p>
                <a:pPr lvl="1"/>
                <a:r>
                  <a:rPr lang="en-US" b="1" dirty="0">
                    <a:solidFill>
                      <a:srgbClr val="0535BB"/>
                    </a:solidFill>
                  </a:rPr>
                  <a:t>L</a:t>
                </a:r>
                <a:r>
                  <a:rPr lang="en-US" b="1" baseline="-25000" dirty="0">
                    <a:solidFill>
                      <a:srgbClr val="0535BB"/>
                    </a:solidFill>
                  </a:rPr>
                  <a:t>2</a:t>
                </a:r>
                <a:r>
                  <a:rPr lang="en-US" b="1" dirty="0">
                    <a:solidFill>
                      <a:srgbClr val="0535BB"/>
                    </a:solidFill>
                  </a:rPr>
                  <a:t>-norm:</a:t>
                </a:r>
                <a:r>
                  <a:rPr lang="en-US" dirty="0" smtClean="0"/>
                  <a:t> Euclidean distance</a:t>
                </a:r>
              </a:p>
              <a:p>
                <a:pPr lvl="1"/>
                <a:r>
                  <a:rPr lang="en-US" b="1" dirty="0">
                    <a:solidFill>
                      <a:srgbClr val="0535BB"/>
                    </a:solidFill>
                  </a:rPr>
                  <a:t>L</a:t>
                </a:r>
                <a:r>
                  <a:rPr lang="en-US" b="1" baseline="-25000" dirty="0">
                    <a:solidFill>
                      <a:srgbClr val="0535BB"/>
                    </a:solidFill>
                  </a:rPr>
                  <a:t>∞</a:t>
                </a:r>
                <a:r>
                  <a:rPr lang="en-US" b="1" dirty="0">
                    <a:solidFill>
                      <a:srgbClr val="0535BB"/>
                    </a:solidFill>
                  </a:rPr>
                  <a:t>-norm: </a:t>
                </a:r>
                <a:r>
                  <a:rPr lang="en-US" dirty="0" smtClean="0"/>
                  <a:t>Maximum distance among all attributes</a:t>
                </a:r>
              </a:p>
              <a:p>
                <a:pPr lvl="2"/>
                <a:r>
                  <a:rPr lang="en-US" dirty="0" smtClean="0"/>
                  <a:t>Useful when you want to penalize the largest difference in an attribute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8"/>
              </p:nvPr>
            </p:nvSpPr>
            <p:spPr>
              <a:blipFill rotWithShape="0">
                <a:blip r:embed="rId2"/>
                <a:stretch>
                  <a:fillRect l="-224" t="-2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70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Jaccard</a:t>
            </a:r>
            <a:r>
              <a:rPr lang="en-US" dirty="0" smtClean="0"/>
              <a:t>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type="body" sz="quarter" idx="18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Given two sets x and y:</a:t>
                </a:r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 smtClean="0"/>
                  <a:t>Useful for set representations</a:t>
                </a:r>
              </a:p>
              <a:p>
                <a:pPr lvl="1"/>
                <a:r>
                  <a:rPr lang="en-US" dirty="0" smtClean="0"/>
                  <a:t>i.e. An element either exists or does not exist</a:t>
                </a:r>
              </a:p>
              <a:p>
                <a:endParaRPr lang="en-US" dirty="0"/>
              </a:p>
              <a:p>
                <a:r>
                  <a:rPr lang="en-US" dirty="0" smtClean="0"/>
                  <a:t>What if the attributes are weighted?</a:t>
                </a:r>
              </a:p>
              <a:p>
                <a:pPr lvl="1"/>
                <a:r>
                  <a:rPr lang="en-US" dirty="0"/>
                  <a:t>e</a:t>
                </a:r>
                <a:r>
                  <a:rPr lang="en-US" dirty="0" smtClean="0"/>
                  <a:t>.g. Term frequency in a document 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8"/>
              </p:nvPr>
            </p:nvSpPr>
            <p:spPr>
              <a:blipFill rotWithShape="0">
                <a:blip r:embed="rId2"/>
                <a:stretch>
                  <a:fillRect l="-224" t="-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487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Distance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type="body" sz="quarter" idx="18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Consider x and y represented as vectors in an n-dimensional space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		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 |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The cosine distance is defined as the </a:t>
                </a:r>
                <a:r>
                  <a:rPr lang="el-GR" dirty="0" smtClean="0"/>
                  <a:t>θ</a:t>
                </a:r>
                <a:r>
                  <a:rPr lang="en-US" dirty="0" smtClean="0"/>
                  <a:t> value</a:t>
                </a:r>
              </a:p>
              <a:p>
                <a:pPr lvl="1"/>
                <a:r>
                  <a:rPr lang="en-US" dirty="0" smtClean="0"/>
                  <a:t>Or, cosine similarity is defined as cos(</a:t>
                </a:r>
                <a:r>
                  <a:rPr lang="el-GR" dirty="0"/>
                  <a:t>θ</a:t>
                </a:r>
                <a:r>
                  <a:rPr lang="en-US" dirty="0" smtClean="0"/>
                  <a:t>)</a:t>
                </a:r>
              </a:p>
              <a:p>
                <a:endParaRPr lang="en-US" dirty="0"/>
              </a:p>
              <a:p>
                <a:r>
                  <a:rPr lang="en-US" dirty="0" smtClean="0"/>
                  <a:t>Only direction of vectors considered, not the magnitudes</a:t>
                </a:r>
                <a:endParaRPr lang="en-US" dirty="0"/>
              </a:p>
              <a:p>
                <a:r>
                  <a:rPr lang="en-US" dirty="0" smtClean="0"/>
                  <a:t>Useful when we are dealing with vector spaces</a:t>
                </a:r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8"/>
              </p:nvPr>
            </p:nvSpPr>
            <p:spPr>
              <a:blipFill rotWithShape="0">
                <a:blip r:embed="rId2"/>
                <a:stretch>
                  <a:fillRect l="-224" t="-21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2022764" y="2432858"/>
            <a:ext cx="1784466" cy="692727"/>
            <a:chOff x="2022764" y="2432858"/>
            <a:chExt cx="1784466" cy="692727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2022764" y="2432858"/>
              <a:ext cx="698269" cy="692727"/>
            </a:xfrm>
            <a:prstGeom prst="straightConnector1">
              <a:avLst/>
            </a:prstGeom>
            <a:ln w="28575"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2022764" y="2521527"/>
              <a:ext cx="1784466" cy="604058"/>
            </a:xfrm>
            <a:prstGeom prst="straightConnector1">
              <a:avLst/>
            </a:prstGeom>
            <a:ln w="28575"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2277687" y="2876622"/>
              <a:ext cx="170386" cy="121502"/>
            </a:xfrm>
            <a:custGeom>
              <a:avLst/>
              <a:gdLst>
                <a:gd name="connsiteX0" fmla="*/ 0 w 170386"/>
                <a:gd name="connsiteY0" fmla="*/ 10665 h 121502"/>
                <a:gd name="connsiteX1" fmla="*/ 160713 w 170386"/>
                <a:gd name="connsiteY1" fmla="*/ 10665 h 121502"/>
                <a:gd name="connsiteX2" fmla="*/ 138546 w 170386"/>
                <a:gd name="connsiteY2" fmla="*/ 121502 h 121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70386" h="121502">
                  <a:moveTo>
                    <a:pt x="0" y="10665"/>
                  </a:moveTo>
                  <a:cubicBezTo>
                    <a:pt x="68811" y="1428"/>
                    <a:pt x="137622" y="-7808"/>
                    <a:pt x="160713" y="10665"/>
                  </a:cubicBezTo>
                  <a:cubicBezTo>
                    <a:pt x="183804" y="29138"/>
                    <a:pt x="161175" y="75320"/>
                    <a:pt x="138546" y="121502"/>
                  </a:cubicBezTo>
                </a:path>
              </a:pathLst>
            </a:custGeom>
            <a:noFill/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93699" y="2589151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θ</a:t>
              </a:r>
              <a:endParaRPr lang="en-US" sz="2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655743" y="2112554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74544" y="229459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95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Distance: Example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type="body" sz="quarter" idx="18"/>
              </p:nvPr>
            </p:nvSpPr>
            <p:spPr>
              <a:xfrm>
                <a:off x="637310" y="3291840"/>
                <a:ext cx="10728960" cy="295656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b="0" i="1" smtClean="0"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. |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0.2+0.2 −0.1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0.01+0.04+0.01</m:t>
                              </m:r>
                            </m:e>
                          </m:ra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. 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4+1+1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0.36</m:t>
                            </m:r>
                          </m:e>
                        </m:ra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b="0" dirty="0" smtClean="0"/>
                  <a:t>  </a:t>
                </a:r>
                <a:r>
                  <a:rPr lang="en-US" b="0" dirty="0" smtClean="0">
                    <a:sym typeface="Wingdings" panose="05000000000000000000" pitchFamily="2" charset="2"/>
                  </a:rPr>
                  <a:t> </a:t>
                </a:r>
                <a:r>
                  <a:rPr lang="el-GR" b="0" dirty="0" smtClean="0">
                    <a:sym typeface="Wingdings" panose="05000000000000000000" pitchFamily="2" charset="2"/>
                  </a:rPr>
                  <a:t>θ</a:t>
                </a:r>
                <a:r>
                  <a:rPr lang="en-US" b="0" dirty="0" smtClean="0">
                    <a:sym typeface="Wingdings" panose="05000000000000000000" pitchFamily="2" charset="2"/>
                  </a:rPr>
                  <a:t> = 60</a:t>
                </a:r>
                <a:r>
                  <a:rPr lang="en-US" b="0" baseline="30000" dirty="0" smtClean="0">
                    <a:sym typeface="Wingdings" panose="05000000000000000000" pitchFamily="2" charset="2"/>
                  </a:rPr>
                  <a:t>0</a:t>
                </a:r>
                <a:endParaRPr lang="en-US" b="0" baseline="30000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Note: The distance is independent of vector magnitudes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8"/>
              </p:nvPr>
            </p:nvSpPr>
            <p:spPr>
              <a:xfrm>
                <a:off x="637310" y="3291840"/>
                <a:ext cx="10728960" cy="2956560"/>
              </a:xfrm>
              <a:blipFill rotWithShape="0">
                <a:blip r:embed="rId2"/>
                <a:stretch>
                  <a:fillRect l="-1193" b="-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1623753" y="2632364"/>
            <a:ext cx="592974" cy="182880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668087" y="1884218"/>
            <a:ext cx="2743200" cy="742604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1867593" y="2576945"/>
            <a:ext cx="116424" cy="116379"/>
          </a:xfrm>
          <a:custGeom>
            <a:avLst/>
            <a:gdLst>
              <a:gd name="connsiteX0" fmla="*/ 11083 w 116424"/>
              <a:gd name="connsiteY0" fmla="*/ 0 h 116379"/>
              <a:gd name="connsiteX1" fmla="*/ 116378 w 116424"/>
              <a:gd name="connsiteY1" fmla="*/ 83128 h 116379"/>
              <a:gd name="connsiteX2" fmla="*/ 0 w 116424"/>
              <a:gd name="connsiteY2" fmla="*/ 116379 h 11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424" h="116379">
                <a:moveTo>
                  <a:pt x="11083" y="0"/>
                </a:moveTo>
                <a:cubicBezTo>
                  <a:pt x="64654" y="31866"/>
                  <a:pt x="118225" y="63732"/>
                  <a:pt x="116378" y="83128"/>
                </a:cubicBezTo>
                <a:cubicBezTo>
                  <a:pt x="114531" y="102524"/>
                  <a:pt x="57265" y="109451"/>
                  <a:pt x="0" y="116379"/>
                </a:cubicBezTo>
              </a:path>
            </a:pathLst>
          </a:custGeom>
          <a:noFill/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936705" y="242676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4683" y="2615189"/>
            <a:ext cx="21788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[0.1, 0.2, -0.1]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11287" y="1623753"/>
            <a:ext cx="20938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[2.0, 1.0, 1.0]</a:t>
            </a:r>
          </a:p>
        </p:txBody>
      </p:sp>
    </p:spTree>
    <p:extLst>
      <p:ext uri="{BB962C8B-B14F-4D97-AF65-F5344CB8AC3E}">
        <p14:creationId xmlns:p14="http://schemas.microsoft.com/office/powerpoint/2010/main" val="418412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 algn="ctr"/>
            <a:r>
              <a:rPr lang="en-US" smtClean="0">
                <a:solidFill>
                  <a:prstClr val="black"/>
                </a:solidFill>
                <a:latin typeface="Times New Roman"/>
                <a:cs typeface="Times New Roman"/>
              </a:rPr>
              <a:t>Mustafa Ozdal, Bilkent University</a:t>
            </a:r>
            <a:endParaRPr lang="en-US" dirty="0" smtClean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Distance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happens if you search for “</a:t>
            </a:r>
            <a:r>
              <a:rPr lang="en-US" dirty="0" err="1" smtClean="0">
                <a:solidFill>
                  <a:srgbClr val="FF0000"/>
                </a:solidFill>
              </a:rPr>
              <a:t>Blkent</a:t>
            </a:r>
            <a:r>
              <a:rPr lang="en-US" dirty="0" smtClean="0"/>
              <a:t>” in Google?</a:t>
            </a:r>
          </a:p>
          <a:p>
            <a:pPr lvl="1"/>
            <a:r>
              <a:rPr lang="en-US" dirty="0" smtClean="0"/>
              <a:t>“Showing results for </a:t>
            </a:r>
            <a:r>
              <a:rPr lang="en-US" dirty="0" smtClean="0">
                <a:solidFill>
                  <a:srgbClr val="FF0000"/>
                </a:solidFill>
              </a:rPr>
              <a:t>Bilkent</a:t>
            </a:r>
            <a:r>
              <a:rPr lang="en-US" dirty="0" smtClean="0"/>
              <a:t>.”</a:t>
            </a:r>
          </a:p>
          <a:p>
            <a:r>
              <a:rPr lang="en-US" dirty="0" smtClean="0">
                <a:solidFill>
                  <a:srgbClr val="0535BB"/>
                </a:solidFill>
              </a:rPr>
              <a:t>Edit distance </a:t>
            </a:r>
            <a:r>
              <a:rPr lang="en-US" dirty="0" smtClean="0"/>
              <a:t>between x and y: Smallest number of insertions, deletions, or mutations needed to go from x to y.</a:t>
            </a:r>
          </a:p>
          <a:p>
            <a:r>
              <a:rPr lang="en-US" dirty="0" smtClean="0"/>
              <a:t>What is the edit distance between “BILKENT” and “BLANKET”?</a:t>
            </a:r>
          </a:p>
          <a:p>
            <a:pPr marL="365760" lvl="1" indent="0">
              <a:buNone/>
            </a:pPr>
            <a:r>
              <a:rPr lang="en-US" dirty="0"/>
              <a:t>	</a:t>
            </a:r>
            <a:r>
              <a:rPr lang="en-US" dirty="0" smtClean="0"/>
              <a:t>B  </a:t>
            </a:r>
            <a:r>
              <a:rPr lang="en-US" b="1" u="sng" dirty="0" smtClean="0">
                <a:solidFill>
                  <a:srgbClr val="FF0000"/>
                </a:solidFill>
              </a:rPr>
              <a:t>I  L</a:t>
            </a:r>
            <a:r>
              <a:rPr lang="en-US" dirty="0" smtClean="0"/>
              <a:t>      K E </a:t>
            </a:r>
            <a:r>
              <a:rPr lang="en-US" b="1" u="sng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T			B  </a:t>
            </a:r>
            <a:r>
              <a:rPr lang="en-US" b="1" u="sng" dirty="0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  L            K  E  </a:t>
            </a:r>
            <a:r>
              <a:rPr lang="en-US" b="1" u="sng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 T</a:t>
            </a:r>
          </a:p>
          <a:p>
            <a:pPr marL="365760" lvl="1" indent="0">
              <a:buNone/>
            </a:pPr>
            <a:r>
              <a:rPr lang="en-US" dirty="0"/>
              <a:t>	</a:t>
            </a:r>
            <a:r>
              <a:rPr lang="en-US" dirty="0" smtClean="0"/>
              <a:t>B  </a:t>
            </a:r>
            <a:r>
              <a:rPr lang="en-US" b="1" u="sng" dirty="0" smtClean="0">
                <a:solidFill>
                  <a:srgbClr val="FF0000"/>
                </a:solidFill>
              </a:rPr>
              <a:t>L A</a:t>
            </a:r>
            <a:r>
              <a:rPr lang="en-US" dirty="0" smtClean="0"/>
              <a:t>  </a:t>
            </a:r>
            <a:r>
              <a:rPr lang="en-US" b="1" u="sng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K E     T			B       L  </a:t>
            </a:r>
            <a:r>
              <a:rPr lang="en-US" b="1" u="sng" dirty="0" smtClean="0">
                <a:solidFill>
                  <a:srgbClr val="FF0000"/>
                </a:solidFill>
              </a:rPr>
              <a:t>A  N</a:t>
            </a:r>
            <a:r>
              <a:rPr lang="en-US" dirty="0" smtClean="0"/>
              <a:t>  K  E       T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 err="1" smtClean="0"/>
              <a:t>dist</a:t>
            </a:r>
            <a:r>
              <a:rPr lang="en-US" dirty="0" smtClean="0"/>
              <a:t>(BILKENT, BLANKET) = 4</a:t>
            </a:r>
          </a:p>
          <a:p>
            <a:r>
              <a:rPr lang="en-US" sz="2400" i="1" dirty="0" smtClean="0"/>
              <a:t>Efficient dynamic-programming algorithms exist to compute edit distance (CS473)</a:t>
            </a:r>
            <a:endParaRPr lang="en-US" sz="2400" i="1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7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C103524819990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ln w="28575"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28575"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1238</Words>
  <Application>Microsoft Macintosh PowerPoint</Application>
  <PresentationFormat>Widescreen</PresentationFormat>
  <Paragraphs>268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41" baseType="lpstr">
      <vt:lpstr>Arial</vt:lpstr>
      <vt:lpstr>Calibri</vt:lpstr>
      <vt:lpstr>Cambria Math</vt:lpstr>
      <vt:lpstr>Corbel</vt:lpstr>
      <vt:lpstr>Times New Roman</vt:lpstr>
      <vt:lpstr>Tw Cen MT</vt:lpstr>
      <vt:lpstr>Wingdings</vt:lpstr>
      <vt:lpstr>Wingdings 2</vt:lpstr>
      <vt:lpstr>Module</vt:lpstr>
      <vt:lpstr>TC103524819990</vt:lpstr>
      <vt:lpstr>1_Module</vt:lpstr>
      <vt:lpstr>Lecture 4: Similarity Modeling Applications</vt:lpstr>
      <vt:lpstr> Distance Metrics</vt:lpstr>
      <vt:lpstr>Distance Measure</vt:lpstr>
      <vt:lpstr>Euclidean Distance</vt:lpstr>
      <vt:lpstr>Lr- Norm</vt:lpstr>
      <vt:lpstr>Jaccard Distance</vt:lpstr>
      <vt:lpstr>Cosine Distance</vt:lpstr>
      <vt:lpstr>Cosine Distance: Example</vt:lpstr>
      <vt:lpstr>Edit Distance</vt:lpstr>
      <vt:lpstr>Distance Metrics Summary</vt:lpstr>
      <vt:lpstr> Applications of LSH</vt:lpstr>
      <vt:lpstr> Entity Resolution</vt:lpstr>
      <vt:lpstr>Entity Resolution</vt:lpstr>
      <vt:lpstr>Locality Sensitive Hashing (LSH)</vt:lpstr>
      <vt:lpstr>Candidate Pair Evaluation</vt:lpstr>
      <vt:lpstr> Fingerprint Matching</vt:lpstr>
      <vt:lpstr>Fingerprint Matching</vt:lpstr>
      <vt:lpstr>Fingerprint Features</vt:lpstr>
      <vt:lpstr>Fingerprint Grid Representation</vt:lpstr>
      <vt:lpstr>Special Hash Function</vt:lpstr>
      <vt:lpstr>Locality Sensitive Hashing</vt:lpstr>
      <vt:lpstr>Example</vt:lpstr>
      <vt:lpstr>Example (cont’d)</vt:lpstr>
      <vt:lpstr>Example (cont’d)</vt:lpstr>
      <vt:lpstr>Example (cont’d)</vt:lpstr>
      <vt:lpstr>Example (cont’d)</vt:lpstr>
      <vt:lpstr> Similar News Articles</vt:lpstr>
      <vt:lpstr>Similar News Articles</vt:lpstr>
      <vt:lpstr>Shingling for News Articles</vt:lpstr>
      <vt:lpstr>Identifying Similar News Articles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4: Similarity Modeling Applications</dc:title>
  <dc:creator>Mustafa</dc:creator>
  <cp:lastModifiedBy>Mustafa Ozdal</cp:lastModifiedBy>
  <cp:revision>88</cp:revision>
  <dcterms:created xsi:type="dcterms:W3CDTF">2015-10-04T11:39:13Z</dcterms:created>
  <dcterms:modified xsi:type="dcterms:W3CDTF">2015-10-08T11:20:52Z</dcterms:modified>
</cp:coreProperties>
</file>