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692" r:id="rId3"/>
  </p:sldMasterIdLst>
  <p:notesMasterIdLst>
    <p:notesMasterId r:id="rId86"/>
  </p:notesMasterIdLst>
  <p:handoutMasterIdLst>
    <p:handoutMasterId r:id="rId87"/>
  </p:handoutMasterIdLst>
  <p:sldIdLst>
    <p:sldId id="465" r:id="rId4"/>
    <p:sldId id="458" r:id="rId5"/>
    <p:sldId id="339" r:id="rId6"/>
    <p:sldId id="340" r:id="rId7"/>
    <p:sldId id="343" r:id="rId8"/>
    <p:sldId id="463" r:id="rId9"/>
    <p:sldId id="345" r:id="rId10"/>
    <p:sldId id="347" r:id="rId11"/>
    <p:sldId id="348" r:id="rId12"/>
    <p:sldId id="349" r:id="rId13"/>
    <p:sldId id="350" r:id="rId14"/>
    <p:sldId id="354" r:id="rId15"/>
    <p:sldId id="420" r:id="rId16"/>
    <p:sldId id="421" r:id="rId17"/>
    <p:sldId id="355" r:id="rId18"/>
    <p:sldId id="351" r:id="rId19"/>
    <p:sldId id="356" r:id="rId20"/>
    <p:sldId id="357" r:id="rId21"/>
    <p:sldId id="358" r:id="rId22"/>
    <p:sldId id="359" r:id="rId23"/>
    <p:sldId id="361" r:id="rId24"/>
    <p:sldId id="460" r:id="rId25"/>
    <p:sldId id="362" r:id="rId26"/>
    <p:sldId id="466" r:id="rId27"/>
    <p:sldId id="363" r:id="rId28"/>
    <p:sldId id="364" r:id="rId29"/>
    <p:sldId id="365" r:id="rId30"/>
    <p:sldId id="366" r:id="rId31"/>
    <p:sldId id="434" r:id="rId32"/>
    <p:sldId id="422" r:id="rId33"/>
    <p:sldId id="461" r:id="rId34"/>
    <p:sldId id="423" r:id="rId35"/>
    <p:sldId id="439" r:id="rId36"/>
    <p:sldId id="380" r:id="rId37"/>
    <p:sldId id="379" r:id="rId38"/>
    <p:sldId id="471" r:id="rId39"/>
    <p:sldId id="430" r:id="rId40"/>
    <p:sldId id="467" r:id="rId41"/>
    <p:sldId id="468" r:id="rId42"/>
    <p:sldId id="469" r:id="rId43"/>
    <p:sldId id="473" r:id="rId44"/>
    <p:sldId id="470" r:id="rId45"/>
    <p:sldId id="474" r:id="rId46"/>
    <p:sldId id="475" r:id="rId47"/>
    <p:sldId id="476" r:id="rId48"/>
    <p:sldId id="477" r:id="rId49"/>
    <p:sldId id="494" r:id="rId50"/>
    <p:sldId id="478" r:id="rId51"/>
    <p:sldId id="479" r:id="rId52"/>
    <p:sldId id="480" r:id="rId53"/>
    <p:sldId id="481" r:id="rId54"/>
    <p:sldId id="482" r:id="rId55"/>
    <p:sldId id="484" r:id="rId56"/>
    <p:sldId id="485" r:id="rId57"/>
    <p:sldId id="483" r:id="rId58"/>
    <p:sldId id="486" r:id="rId59"/>
    <p:sldId id="487" r:id="rId60"/>
    <p:sldId id="488" r:id="rId61"/>
    <p:sldId id="489" r:id="rId62"/>
    <p:sldId id="490" r:id="rId63"/>
    <p:sldId id="491" r:id="rId64"/>
    <p:sldId id="492" r:id="rId65"/>
    <p:sldId id="512" r:id="rId66"/>
    <p:sldId id="493" r:id="rId67"/>
    <p:sldId id="495" r:id="rId68"/>
    <p:sldId id="496" r:id="rId69"/>
    <p:sldId id="497" r:id="rId70"/>
    <p:sldId id="498" r:id="rId71"/>
    <p:sldId id="499" r:id="rId72"/>
    <p:sldId id="500" r:id="rId73"/>
    <p:sldId id="501" r:id="rId74"/>
    <p:sldId id="502" r:id="rId75"/>
    <p:sldId id="503" r:id="rId76"/>
    <p:sldId id="504" r:id="rId77"/>
    <p:sldId id="505" r:id="rId78"/>
    <p:sldId id="506" r:id="rId79"/>
    <p:sldId id="507" r:id="rId80"/>
    <p:sldId id="508" r:id="rId81"/>
    <p:sldId id="509" r:id="rId82"/>
    <p:sldId id="510" r:id="rId83"/>
    <p:sldId id="513" r:id="rId84"/>
    <p:sldId id="511" r:id="rId8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DF61"/>
    <a:srgbClr val="FF0000"/>
    <a:srgbClr val="438086"/>
    <a:srgbClr val="FF0066"/>
    <a:srgbClr val="008000"/>
    <a:srgbClr val="D6009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5915" autoAdjust="0"/>
  </p:normalViewPr>
  <p:slideViewPr>
    <p:cSldViewPr>
      <p:cViewPr>
        <p:scale>
          <a:sx n="114" d="100"/>
          <a:sy n="114" d="100"/>
        </p:scale>
        <p:origin x="344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4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C6D8E-2BF0-4BFF-80F6-162900C916A0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8479A-0051-45DD-8041-5E83DAFD685B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1A16BB-2513-471D-9B09-24E0566F1FA6}" type="slidenum">
              <a:rPr lang="en-GB"/>
              <a:pPr/>
              <a:t>11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143900" y="9120731"/>
            <a:ext cx="3171300" cy="48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723" tIns="48174" rIns="96723" bIns="48174" anchor="b"/>
          <a:lstStyle/>
          <a:p>
            <a:pPr algn="r"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fld id="{2199D9A9-8D96-4916-B172-08B625A940CF}" type="slidenum">
              <a:rPr lang="en-GB" sz="1300">
                <a:solidFill>
                  <a:srgbClr val="7D7D7D"/>
                </a:solidFill>
              </a:rPr>
              <a:pPr algn="r">
                <a:tabLst>
                  <a:tab pos="0" algn="l"/>
                  <a:tab pos="948549" algn="l"/>
                  <a:tab pos="1897097" algn="l"/>
                  <a:tab pos="2845646" algn="l"/>
                  <a:tab pos="3794195" algn="l"/>
                  <a:tab pos="4742744" algn="l"/>
                  <a:tab pos="5691293" algn="l"/>
                  <a:tab pos="6639842" algn="l"/>
                  <a:tab pos="7588390" algn="l"/>
                  <a:tab pos="8536938" algn="l"/>
                  <a:tab pos="9485487" algn="l"/>
                  <a:tab pos="10434036" algn="l"/>
                </a:tabLst>
              </a:pPr>
              <a:t>11</a:t>
            </a:fld>
            <a:endParaRPr lang="en-GB" sz="1300" dirty="0">
              <a:solidFill>
                <a:srgbClr val="7D7D7D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6723" tIns="48174" rIns="96723" bIns="48174"/>
          <a:lstStyle/>
          <a:p>
            <a:pPr>
              <a:lnSpc>
                <a:spcPct val="98000"/>
              </a:lnSpc>
              <a:spcBef>
                <a:spcPts val="700"/>
              </a:spcBef>
              <a:spcAft>
                <a:spcPts val="207"/>
              </a:spcAft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endParaRPr lang="en-GB" sz="1900" dirty="0">
              <a:latin typeface="Helvetica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19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ACAA9-CFDF-4E18-9880-33618E3A568B}" type="slidenum">
              <a:rPr lang="en-US"/>
              <a:pPr/>
              <a:t>28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B15C-66BF-4548-B9F7-ABFD8B692764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39B9-8394-4A3F-AE29-D25E40635A66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BE1B-109A-4A1E-A524-238B7EF05396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8B8FAD7C-9E74-490A-9976-CEAC407DBF81}" type="datetime1">
              <a:rPr lang="en-US" smtClean="0"/>
              <a:t>10/15/15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67AA6D-B4FD-46B1-B3E9-B042C52C85A2}" type="datetime1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FAD-3BBF-4411-83E7-A3C9AC62491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952-DE98-4808-A15B-3CD4A4DBFD5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3000" b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294-A6A1-47EE-AD1A-CA5DCFEDE321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3003-1F65-4FFB-9BC3-BBF053F9153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5402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23338"/>
            <a:ext cx="4041775" cy="43774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F813-9FA7-4169-8290-71C5955D49B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2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6E65-705C-464E-9559-A863C60012A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1004-7A34-4C69-A29F-7848CCE72792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15B-5396-4558-A417-51147057522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2F89-D515-4119-BE82-287B6FD9626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15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F3963E-4EFF-463D-92F1-7FBB0BE9F9B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35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3738-41B6-46DA-8F86-684AB1B8718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D05C-9447-4427-B9DC-2F7F734060D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8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31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31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697F04A-48CD-4688-9414-10F654B3E6A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56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DA4835-BD67-43E0-844D-F71A2F79757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1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prstClr val="black"/>
                </a:solidFill>
                <a:latin typeface="Times New Roman"/>
                <a:cs typeface="Times New Roman"/>
              </a:rPr>
              <a:t>CS612 </a:t>
            </a:r>
            <a:endParaRPr lang="en-US"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100" dirty="0">
                <a:solidFill>
                  <a:prstClr val="black"/>
                </a:solidFill>
                <a:latin typeface="Times New Roman"/>
                <a:cs typeface="Times New Roman"/>
              </a:rPr>
              <a:t>Algorithms for Electronic Design Automation</a:t>
            </a:r>
          </a:p>
          <a:p>
            <a:pPr algn="ctr"/>
            <a:endParaRPr lang="en-US" sz="2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1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imes New Roman"/>
                <a:cs typeface="Times New Roman"/>
              </a:rPr>
              <a:t>CS 425 – Lecture 3</a:t>
            </a:r>
          </a:p>
        </p:txBody>
      </p:sp>
    </p:spTree>
    <p:extLst>
      <p:ext uri="{BB962C8B-B14F-4D97-AF65-F5344CB8AC3E}">
        <p14:creationId xmlns:p14="http://schemas.microsoft.com/office/powerpoint/2010/main" val="185385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2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imes New Roman"/>
                <a:cs typeface="Times New Roman"/>
              </a:rPr>
              <a:t>CS 425 – Lecture </a:t>
            </a:r>
            <a:r>
              <a:rPr lang="en-US" sz="1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endParaRPr lang="en-US" sz="1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4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924C-0E5F-41F9-9EF2-A30D8DD943B5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F3B2-6969-4711-938A-F55A29B51480}" type="datetime1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ACF-DAC8-4C22-99F4-5AC8B8C6B7F9}" type="datetime1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4880-51F2-491D-B30A-1FC47B871D77}" type="datetime1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6C30-2214-40E2-AEE5-9AE66D1057D0}" type="datetime1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5491-B905-4984-8643-1B7C9312C1C7}" type="datetime1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1BAC21-6A2B-4248-BF0F-2BED273A4141}" type="datetime1">
              <a:rPr lang="en-US" smtClean="0"/>
              <a:t>10/15/15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C998EF77-6613-48F2-974F-C60E70302254}" type="datetime1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3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B1133CA-8264-42B8-993D-2EBD75AE85A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10/15/15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15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15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050" smtClean="0">
                <a:solidFill>
                  <a:prstClr val="black"/>
                </a:solidFill>
              </a:rPr>
              <a:pPr/>
              <a:t>‹#›</a:t>
            </a:fld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md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bit.ly/Shh0RO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916936"/>
            <a:ext cx="6479042" cy="1083564"/>
          </a:xfrm>
        </p:spPr>
        <p:txBody>
          <a:bodyPr>
            <a:normAutofit/>
          </a:bodyPr>
          <a:lstStyle/>
          <a:p>
            <a:r>
              <a:rPr lang="en-US" sz="2700" dirty="0"/>
              <a:t>Lecture </a:t>
            </a:r>
            <a:r>
              <a:rPr lang="en-US" sz="2700" dirty="0" smtClean="0"/>
              <a:t>5: </a:t>
            </a:r>
            <a:r>
              <a:rPr lang="en-US" sz="2700" dirty="0" err="1" smtClean="0"/>
              <a:t>MapReduce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771650"/>
            <a:ext cx="6057900" cy="1124712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0342" y="5143501"/>
            <a:ext cx="702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</a:rPr>
              <a:t>Chunk servers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File is split into contiguous chunks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Typically each chunk is 16-128MB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chunk replicated (usually 2x or 3x)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Try to keep replicas in different racks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Master node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a.k.a. Name Node in </a:t>
            </a:r>
            <a:r>
              <a:rPr lang="en-US" dirty="0" err="1" smtClean="0"/>
              <a:t>Hadoop’s</a:t>
            </a:r>
            <a:r>
              <a:rPr lang="en-US" dirty="0" smtClean="0"/>
              <a:t> HDFS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Stores metadata about where files are stored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Might be replicated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4"/>
                </a:solidFill>
              </a:rPr>
              <a:t>Client library for file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Talks to master to find chunk servers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Connects directly to chunk servers to access data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File System</a:t>
            </a:r>
            <a:endParaRPr lang="en-GB" dirty="0"/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Reliable distributed file system</a:t>
            </a:r>
            <a:endParaRPr lang="en-GB" dirty="0"/>
          </a:p>
          <a:p>
            <a:r>
              <a:rPr lang="en-GB" dirty="0" smtClean="0"/>
              <a:t>Data kept in “chunks” spread across machines</a:t>
            </a:r>
          </a:p>
          <a:p>
            <a:r>
              <a:rPr lang="en-GB" dirty="0" smtClean="0"/>
              <a:t>Each chunk </a:t>
            </a:r>
            <a:r>
              <a:rPr lang="en-GB" dirty="0" smtClean="0">
                <a:solidFill>
                  <a:schemeClr val="accent3"/>
                </a:solidFill>
              </a:rPr>
              <a:t>replicated</a:t>
            </a:r>
            <a:r>
              <a:rPr lang="en-GB" dirty="0" smtClean="0"/>
              <a:t> on different machines </a:t>
            </a:r>
          </a:p>
          <a:p>
            <a:pPr lvl="1"/>
            <a:r>
              <a:rPr lang="en-GB" dirty="0" smtClean="0"/>
              <a:t>Seamless recovery from disk or machine failure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2" y="3962400"/>
            <a:ext cx="520700" cy="498475"/>
            <a:chOff x="528" y="2160"/>
            <a:chExt cx="328" cy="314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7362" y="3957638"/>
            <a:ext cx="552450" cy="498475"/>
            <a:chOff x="912" y="2157"/>
            <a:chExt cx="348" cy="314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7362" y="4498975"/>
            <a:ext cx="531813" cy="498475"/>
            <a:chOff x="912" y="2498"/>
            <a:chExt cx="335" cy="314"/>
          </a:xfrm>
        </p:grpSpPr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47762" y="4495800"/>
            <a:ext cx="520700" cy="498475"/>
            <a:chOff x="528" y="2496"/>
            <a:chExt cx="328" cy="314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10477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6200000">
            <a:off x="1443371" y="4402451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buClr>
                <a:srgbClr val="009999"/>
              </a:buClr>
              <a:buFont typeface="Trade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1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465822" y="4419600"/>
            <a:ext cx="550863" cy="393700"/>
            <a:chOff x="3099" y="2165"/>
            <a:chExt cx="347" cy="248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3" cy="24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59760" y="3970338"/>
            <a:ext cx="558800" cy="498475"/>
            <a:chOff x="3487" y="2165"/>
            <a:chExt cx="352" cy="314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780373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6200000">
            <a:off x="5186250" y="4410389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3</a:t>
            </a:r>
            <a:endParaRPr lang="en-GB" sz="1600" dirty="0">
              <a:solidFill>
                <a:srgbClr val="009999"/>
              </a:solidFill>
              <a:latin typeface="TradeGothic" pitchFamily="32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86162" y="3962400"/>
            <a:ext cx="520700" cy="498475"/>
            <a:chOff x="2064" y="2160"/>
            <a:chExt cx="328" cy="314"/>
          </a:xfrm>
        </p:grpSpPr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586162" y="4498975"/>
            <a:ext cx="531813" cy="498475"/>
            <a:chOff x="2064" y="2498"/>
            <a:chExt cx="335" cy="314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3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6562" y="4503738"/>
            <a:ext cx="520700" cy="498475"/>
            <a:chOff x="1680" y="2501"/>
            <a:chExt cx="328" cy="314"/>
          </a:xfrm>
        </p:grpSpPr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8765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 rot="16200000">
            <a:off x="3302334" y="4411975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2</a:t>
            </a:r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6316847" y="4191000"/>
            <a:ext cx="638175" cy="6064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7D7D7D"/>
                </a:solidFill>
                <a:latin typeface="TradeGothic" pitchFamily="32" charset="0"/>
              </a:rPr>
              <a:t>…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69047" y="3962400"/>
            <a:ext cx="531813" cy="498475"/>
            <a:chOff x="3504" y="2496"/>
            <a:chExt cx="335" cy="314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976748" y="3962400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875744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45028" y="5410200"/>
            <a:ext cx="6922633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Bring computation directly to the data!</a:t>
            </a:r>
            <a:endParaRPr lang="en-US" sz="2800" dirty="0"/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7058025" y="3970338"/>
            <a:ext cx="549275" cy="498475"/>
            <a:chOff x="3099" y="2165"/>
            <a:chExt cx="346" cy="314"/>
          </a:xfrm>
        </p:grpSpPr>
        <p:sp>
          <p:nvSpPr>
            <p:cNvPr id="8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73975" y="3970338"/>
            <a:ext cx="558800" cy="498475"/>
            <a:chOff x="3487" y="2165"/>
            <a:chExt cx="352" cy="314"/>
          </a:xfrm>
        </p:grpSpPr>
        <p:sp>
          <p:nvSpPr>
            <p:cNvPr id="8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86" name="AutoShape 42"/>
          <p:cNvSpPr>
            <a:spLocks noChangeArrowheads="1"/>
          </p:cNvSpPr>
          <p:nvPr/>
        </p:nvSpPr>
        <p:spPr bwMode="auto">
          <a:xfrm>
            <a:off x="6994588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3"/>
          <p:cNvSpPr>
            <a:spLocks noChangeArrowheads="1"/>
          </p:cNvSpPr>
          <p:nvPr/>
        </p:nvSpPr>
        <p:spPr bwMode="auto">
          <a:xfrm rot="16200000">
            <a:off x="7400465" y="4393557"/>
            <a:ext cx="427979" cy="1519584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9999"/>
                </a:solidFill>
                <a:latin typeface="TradeGothic" pitchFamily="32" charset="0"/>
              </a:rPr>
              <a:t>Chunk server </a:t>
            </a: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N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700962" y="4495800"/>
            <a:ext cx="531813" cy="498475"/>
            <a:chOff x="3504" y="2496"/>
            <a:chExt cx="335" cy="314"/>
          </a:xfrm>
        </p:grpSpPr>
        <p:sp>
          <p:nvSpPr>
            <p:cNvPr id="89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089959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92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 smtClean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  <a:endParaRPr lang="en-GB" baseline="-25000" dirty="0">
                <a:solidFill>
                  <a:srgbClr val="7D7D7D"/>
                </a:solidFill>
                <a:latin typeface="TradeGothic" pitchFamily="32" charset="0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6096000"/>
            <a:ext cx="6922633" cy="53340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Chunk servers also serve as compute servers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15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dirty="0" smtClean="0"/>
              <a:t>Extract something you care about</a:t>
            </a:r>
          </a:p>
          <a:p>
            <a:r>
              <a:rPr lang="en-US" b="1" dirty="0"/>
              <a:t>Group by </a:t>
            </a:r>
            <a:r>
              <a:rPr lang="en-US" b="1" dirty="0" smtClean="0"/>
              <a:t>key:</a:t>
            </a:r>
            <a:r>
              <a:rPr lang="en-US" dirty="0" smtClean="0"/>
              <a:t> Sort and Shuffle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dirty="0" smtClean="0"/>
              <a:t>Aggregate, summarize, filter or transform</a:t>
            </a:r>
          </a:p>
          <a:p>
            <a:r>
              <a:rPr lang="en-US" dirty="0" smtClean="0"/>
              <a:t>Write the 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Outline stays the same, </a:t>
            </a:r>
            <a:r>
              <a:rPr lang="en-US" sz="2400" b="1" dirty="0" smtClean="0"/>
              <a:t>Map </a:t>
            </a:r>
            <a:r>
              <a:rPr lang="en-US" sz="2400" dirty="0" smtClean="0"/>
              <a:t>and </a:t>
            </a:r>
            <a:r>
              <a:rPr lang="en-US" sz="2400" b="1" dirty="0"/>
              <a:t>R</a:t>
            </a:r>
            <a:r>
              <a:rPr lang="en-US" sz="2400" b="1" dirty="0" smtClean="0"/>
              <a:t>educe </a:t>
            </a:r>
            <a:r>
              <a:rPr lang="en-US" sz="2400" dirty="0" smtClean="0"/>
              <a:t>change to fit the problem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Map</a:t>
            </a:r>
            <a:r>
              <a:rPr lang="en-US" dirty="0" smtClean="0"/>
              <a:t> Step</a:t>
            </a:r>
            <a:endParaRPr lang="en-US" dirty="0"/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 smtClean="0"/>
              <a:t>Reduce </a:t>
            </a:r>
            <a:r>
              <a:rPr lang="en-US" dirty="0" smtClean="0"/>
              <a:t>Step</a:t>
            </a:r>
            <a:endParaRPr lang="en-US" dirty="0"/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  <a:endPara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Group</a:t>
              </a:r>
            </a:p>
            <a:p>
              <a:r>
                <a:rPr lang="en-US" b="1" dirty="0" smtClean="0"/>
                <a:t>by key</a:t>
              </a:r>
              <a:endParaRPr lang="en-US" b="1" dirty="0"/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Input:</a:t>
            </a:r>
            <a:r>
              <a:rPr lang="en-US" dirty="0"/>
              <a:t> a set of </a:t>
            </a:r>
            <a:r>
              <a:rPr lang="en-US" dirty="0" smtClean="0"/>
              <a:t>key-value </a:t>
            </a:r>
            <a:r>
              <a:rPr lang="en-US" dirty="0"/>
              <a:t>pairs</a:t>
            </a:r>
          </a:p>
          <a:p>
            <a:r>
              <a:rPr lang="en-US" dirty="0" smtClean="0"/>
              <a:t>Programmer specifies two methods: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Map(k, v)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v’&gt;*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Takes a key-value pair and outputs a set of key-value pairs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E.g., key is the filename, value is a single line in the file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There is one Map call for every </a:t>
            </a:r>
            <a:r>
              <a:rPr lang="en-US" i="1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k,v</a:t>
            </a:r>
            <a:r>
              <a:rPr lang="en-US" i="1" dirty="0" smtClean="0">
                <a:sym typeface="Wingdings" pitchFamily="2" charset="2"/>
              </a:rPr>
              <a:t>) </a:t>
            </a:r>
            <a:r>
              <a:rPr lang="en-US" dirty="0" smtClean="0">
                <a:sym typeface="Wingdings" pitchFamily="2" charset="2"/>
              </a:rPr>
              <a:t>pair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Reduce(k’, &lt;v’&gt;*)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v’’&gt;</a:t>
            </a:r>
          </a:p>
          <a:p>
            <a:pPr lvl="2"/>
            <a:r>
              <a:rPr lang="en-US" b="1" dirty="0" smtClean="0">
                <a:sym typeface="Wingdings" pitchFamily="2" charset="2"/>
              </a:rPr>
              <a:t>All values </a:t>
            </a:r>
            <a:r>
              <a:rPr lang="en-US" b="1" i="1" dirty="0" smtClean="0">
                <a:sym typeface="Wingdings" pitchFamily="2" charset="2"/>
              </a:rPr>
              <a:t>v’</a:t>
            </a:r>
            <a:r>
              <a:rPr lang="en-US" b="1" dirty="0" smtClean="0">
                <a:sym typeface="Wingdings" pitchFamily="2" charset="2"/>
              </a:rPr>
              <a:t> with same key </a:t>
            </a:r>
            <a:r>
              <a:rPr lang="en-US" b="1" i="1" dirty="0" smtClean="0">
                <a:sym typeface="Wingdings" pitchFamily="2" charset="2"/>
              </a:rPr>
              <a:t>k’</a:t>
            </a:r>
            <a:r>
              <a:rPr lang="en-US" b="1" dirty="0" smtClean="0">
                <a:sym typeface="Wingdings" pitchFamily="2" charset="2"/>
              </a:rPr>
              <a:t> are reduced together </a:t>
            </a:r>
            <a:br>
              <a:rPr lang="en-US" b="1" dirty="0" smtClean="0">
                <a:sym typeface="Wingdings" pitchFamily="2" charset="2"/>
              </a:rPr>
            </a:br>
            <a:r>
              <a:rPr lang="en-US" b="1" dirty="0" smtClean="0">
                <a:sym typeface="Wingdings" pitchFamily="2" charset="2"/>
              </a:rPr>
              <a:t>and processed in </a:t>
            </a:r>
            <a:r>
              <a:rPr lang="en-US" b="1" i="1" dirty="0" smtClean="0">
                <a:sym typeface="Wingdings" pitchFamily="2" charset="2"/>
              </a:rPr>
              <a:t>v’</a:t>
            </a:r>
            <a:r>
              <a:rPr lang="en-US" b="1" dirty="0" smtClean="0">
                <a:sym typeface="Wingdings" pitchFamily="2" charset="2"/>
              </a:rPr>
              <a:t> order</a:t>
            </a:r>
          </a:p>
          <a:p>
            <a:pPr lvl="2"/>
            <a:r>
              <a:rPr lang="en-US" dirty="0"/>
              <a:t>There is one </a:t>
            </a:r>
            <a:r>
              <a:rPr lang="en-US" dirty="0" smtClean="0"/>
              <a:t>Reduce </a:t>
            </a:r>
            <a:r>
              <a:rPr lang="en-US" dirty="0"/>
              <a:t>function call per unique </a:t>
            </a:r>
            <a:r>
              <a:rPr lang="en-US" dirty="0" smtClean="0"/>
              <a:t>key </a:t>
            </a:r>
            <a:r>
              <a:rPr lang="en-US" i="1" dirty="0" smtClean="0"/>
              <a:t>k’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Model: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Warm-up task:</a:t>
            </a:r>
          </a:p>
          <a:p>
            <a:r>
              <a:rPr lang="en-US" dirty="0" smtClean="0"/>
              <a:t>We </a:t>
            </a:r>
            <a:r>
              <a:rPr lang="en-US" dirty="0"/>
              <a:t>have a </a:t>
            </a:r>
            <a:r>
              <a:rPr lang="en-US" dirty="0" smtClean="0"/>
              <a:t>huge text document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times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distinct </a:t>
            </a:r>
            <a:r>
              <a:rPr lang="en-US" dirty="0"/>
              <a:t>word appears in the </a:t>
            </a:r>
            <a:r>
              <a:rPr lang="en-US" dirty="0" smtClean="0"/>
              <a:t>file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Sample application: 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Analyze </a:t>
            </a:r>
            <a:r>
              <a:rPr lang="en-US" dirty="0"/>
              <a:t>web server logs to find popular URLs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7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Word Counting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 smtClean="0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  <a:endParaRPr lang="en-US" sz="11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(of,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(Endeavor,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(crew, 1)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(the, 1)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(crew, 2)</a:t>
            </a:r>
          </a:p>
          <a:p>
            <a:pPr algn="ctr"/>
            <a:r>
              <a:rPr lang="en-US" dirty="0" smtClean="0"/>
              <a:t>(space, 1)</a:t>
            </a:r>
          </a:p>
          <a:p>
            <a:pPr algn="ctr"/>
            <a:r>
              <a:rPr lang="en-US" dirty="0" smtClean="0"/>
              <a:t>(the, 3)</a:t>
            </a:r>
          </a:p>
          <a:p>
            <a:pPr algn="ctr"/>
            <a:r>
              <a:rPr lang="en-US" dirty="0" smtClean="0"/>
              <a:t>(shuttle, 1)</a:t>
            </a:r>
          </a:p>
          <a:p>
            <a:pPr algn="ctr"/>
            <a:r>
              <a:rPr lang="en-US" dirty="0" smtClean="0"/>
              <a:t>(recently, 1)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Group by key:</a:t>
            </a:r>
          </a:p>
          <a:p>
            <a:pPr algn="ctr"/>
            <a:r>
              <a:rPr lang="en-US" sz="1400" dirty="0" smtClean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Provided by the programmer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6087636" y="4780158"/>
            <a:ext cx="1676400" cy="1588"/>
          </a:xfrm>
          <a:prstGeom prst="line">
            <a:avLst/>
          </a:prstGeom>
          <a:ln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82381" y="4477656"/>
            <a:ext cx="1676400" cy="1588"/>
          </a:xfrm>
          <a:prstGeom prst="line">
            <a:avLst/>
          </a:prstGeom>
          <a:ln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</a:t>
            </a:r>
            <a:r>
              <a:rPr lang="en-US" dirty="0" smtClean="0"/>
              <a:t>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the document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emit(key, result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Map-Reduce: Environment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Map-Reduce environment takes care of: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Partitioning</a:t>
            </a:r>
            <a:r>
              <a:rPr lang="en-GB" dirty="0" smtClean="0"/>
              <a:t> the input data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Scheduling</a:t>
            </a:r>
            <a:r>
              <a:rPr lang="en-GB" dirty="0" smtClean="0"/>
              <a:t> the program’s execution across a </a:t>
            </a:r>
            <a:br>
              <a:rPr lang="en-GB" dirty="0" smtClean="0"/>
            </a:br>
            <a:r>
              <a:rPr lang="en-GB" dirty="0" smtClean="0"/>
              <a:t>set of machines</a:t>
            </a:r>
          </a:p>
          <a:p>
            <a:r>
              <a:rPr lang="en-GB" dirty="0" smtClean="0"/>
              <a:t>Performing the </a:t>
            </a:r>
            <a:r>
              <a:rPr lang="en-GB" b="1" dirty="0" smtClean="0">
                <a:solidFill>
                  <a:schemeClr val="accent4"/>
                </a:solidFill>
              </a:rPr>
              <a:t>group by key</a:t>
            </a:r>
            <a:r>
              <a:rPr lang="en-GB" dirty="0" smtClean="0"/>
              <a:t> step</a:t>
            </a:r>
          </a:p>
          <a:p>
            <a:r>
              <a:rPr lang="en-GB" dirty="0" smtClean="0"/>
              <a:t>Handling machine </a:t>
            </a:r>
            <a:r>
              <a:rPr lang="en-GB" dirty="0" smtClean="0">
                <a:solidFill>
                  <a:schemeClr val="accent4"/>
                </a:solidFill>
              </a:rPr>
              <a:t>failures</a:t>
            </a:r>
            <a:endParaRPr lang="en-GB" dirty="0" smtClean="0"/>
          </a:p>
          <a:p>
            <a:r>
              <a:rPr lang="en-GB" dirty="0" smtClean="0"/>
              <a:t>Managing required inter-machine </a:t>
            </a:r>
            <a:r>
              <a:rPr lang="en-GB" dirty="0" smtClean="0">
                <a:solidFill>
                  <a:schemeClr val="accent4"/>
                </a:solidFill>
              </a:rPr>
              <a:t>communication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Challenges of large scale computing:</a:t>
            </a:r>
          </a:p>
          <a:p>
            <a:pPr lvl="1"/>
            <a:r>
              <a:rPr lang="en-US" dirty="0" smtClean="0"/>
              <a:t>How </a:t>
            </a:r>
            <a:r>
              <a:rPr lang="en-US" smtClean="0"/>
              <a:t>to distribute </a:t>
            </a:r>
            <a:r>
              <a:rPr lang="en-US" dirty="0" smtClean="0"/>
              <a:t>computation?</a:t>
            </a:r>
          </a:p>
          <a:p>
            <a:pPr lvl="1"/>
            <a:r>
              <a:rPr lang="en-US" dirty="0" smtClean="0"/>
              <a:t>Distributed/parallel programming is hard</a:t>
            </a:r>
          </a:p>
          <a:p>
            <a:pPr lvl="1"/>
            <a:r>
              <a:rPr lang="en-US" dirty="0" smtClean="0"/>
              <a:t>Need to consider parallelism, efficiency, communication, synchronization, reliability.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Map-reduce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addresses all of the above</a:t>
            </a:r>
          </a:p>
          <a:p>
            <a:pPr lvl="1"/>
            <a:r>
              <a:rPr lang="en-US" dirty="0" smtClean="0"/>
              <a:t>Google’s computational/data manipulation model</a:t>
            </a:r>
          </a:p>
          <a:p>
            <a:pPr lvl="1"/>
            <a:r>
              <a:rPr lang="en-US" dirty="0" smtClean="0"/>
              <a:t>Elegant way to work with big data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Map-Reduce: A diagram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46" y="13716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 document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MAP:</a:t>
            </a:r>
          </a:p>
          <a:p>
            <a:pPr algn="ctr"/>
            <a:r>
              <a:rPr lang="en-US" sz="1400" dirty="0" smtClean="0"/>
              <a:t>Read input and produce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Group by key:</a:t>
            </a:r>
          </a:p>
          <a:p>
            <a:pPr algn="ctr"/>
            <a:r>
              <a:rPr lang="en-US" sz="1400" dirty="0" smtClean="0"/>
              <a:t>Collect all pairs with same key</a:t>
            </a:r>
          </a:p>
          <a:p>
            <a:pPr algn="ctr"/>
            <a:r>
              <a:rPr lang="en-US" sz="1200" b="1" dirty="0" smtClean="0"/>
              <a:t>(Hash merge, Shuffle, Sort, Partition)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Reduce:</a:t>
            </a:r>
          </a:p>
          <a:p>
            <a:pPr algn="ctr"/>
            <a:r>
              <a:rPr lang="en-US" sz="1400" dirty="0" smtClean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0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Map-Reduce: In Parallel</a:t>
            </a:r>
            <a:endParaRPr lang="en-US" dirty="0"/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00850" cy="470535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9403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accent3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481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04800" y="1447800"/>
            <a:ext cx="5105400" cy="525780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dirty="0" smtClean="0"/>
              <a:t>Map and Reduce and input files</a:t>
            </a:r>
          </a:p>
          <a:p>
            <a:pPr lvl="0"/>
            <a:r>
              <a:rPr lang="en-GB" b="1" dirty="0" smtClean="0"/>
              <a:t>Workflow:</a:t>
            </a:r>
          </a:p>
          <a:p>
            <a:pPr lvl="1"/>
            <a:r>
              <a:rPr lang="en-GB" dirty="0" smtClean="0"/>
              <a:t>Read inputs as a set of key-value-pairs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Map</a:t>
            </a:r>
            <a:r>
              <a:rPr lang="en-GB" b="1" dirty="0" smtClean="0"/>
              <a:t> </a:t>
            </a:r>
            <a:r>
              <a:rPr lang="en-GB" dirty="0" smtClean="0"/>
              <a:t>transforms input </a:t>
            </a:r>
            <a:r>
              <a:rPr lang="en-GB" dirty="0" err="1" smtClean="0"/>
              <a:t>kv</a:t>
            </a:r>
            <a:r>
              <a:rPr lang="en-GB" dirty="0" smtClean="0"/>
              <a:t>-pairs into a new set of </a:t>
            </a:r>
            <a:r>
              <a:rPr lang="en-GB" dirty="0" err="1" smtClean="0"/>
              <a:t>k'v</a:t>
            </a:r>
            <a:r>
              <a:rPr lang="en-GB" dirty="0" smtClean="0"/>
              <a:t>'-pairs</a:t>
            </a:r>
          </a:p>
          <a:p>
            <a:pPr lvl="1"/>
            <a:r>
              <a:rPr lang="en-GB" dirty="0" smtClean="0"/>
              <a:t>Sorts &amp; Shuffles the </a:t>
            </a:r>
            <a:r>
              <a:rPr lang="en-GB" dirty="0" err="1" smtClean="0"/>
              <a:t>k'v</a:t>
            </a:r>
            <a:r>
              <a:rPr lang="en-GB" dirty="0" smtClean="0"/>
              <a:t>'-pairs to output nodes</a:t>
            </a:r>
          </a:p>
          <a:p>
            <a:pPr lvl="1"/>
            <a:r>
              <a:rPr lang="en-GB" dirty="0" smtClean="0"/>
              <a:t>All </a:t>
            </a:r>
            <a:r>
              <a:rPr lang="en-GB" dirty="0" err="1" smtClean="0"/>
              <a:t>k’v</a:t>
            </a:r>
            <a:r>
              <a:rPr lang="en-GB" dirty="0" smtClean="0"/>
              <a:t>’-pairs with a given k’ are sent to the same </a:t>
            </a:r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4"/>
                </a:solidFill>
              </a:rPr>
              <a:t>Reduce</a:t>
            </a:r>
            <a:r>
              <a:rPr lang="en-GB" b="1" dirty="0" smtClean="0"/>
              <a:t> </a:t>
            </a:r>
            <a:r>
              <a:rPr lang="en-GB" dirty="0" smtClean="0"/>
              <a:t>processes all </a:t>
            </a:r>
            <a:r>
              <a:rPr lang="en-GB" dirty="0" err="1" smtClean="0"/>
              <a:t>k'v</a:t>
            </a:r>
            <a:r>
              <a:rPr lang="en-GB" dirty="0" smtClean="0"/>
              <a:t>'-pairs grouped by key into new </a:t>
            </a:r>
            <a:r>
              <a:rPr lang="en-GB" dirty="0" err="1" smtClean="0"/>
              <a:t>k''v</a:t>
            </a:r>
            <a:r>
              <a:rPr lang="en-GB" dirty="0" smtClean="0"/>
              <a:t>''-pairs</a:t>
            </a:r>
          </a:p>
          <a:p>
            <a:pPr lvl="1"/>
            <a:r>
              <a:rPr lang="en-GB" dirty="0" smtClean="0"/>
              <a:t>Write the resulting pairs to files</a:t>
            </a:r>
          </a:p>
          <a:p>
            <a:pPr lvl="8"/>
            <a:endParaRPr lang="en-GB" dirty="0" smtClean="0"/>
          </a:p>
          <a:p>
            <a:pPr lvl="0"/>
            <a:r>
              <a:rPr lang="en-GB" dirty="0" smtClean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Input and final </a:t>
            </a:r>
            <a:r>
              <a:rPr lang="en-US" b="1" dirty="0">
                <a:solidFill>
                  <a:schemeClr val="accent4"/>
                </a:solidFill>
              </a:rPr>
              <a:t>output </a:t>
            </a:r>
            <a:r>
              <a:rPr lang="en-US" b="1" dirty="0"/>
              <a:t>are stored on a</a:t>
            </a:r>
            <a:r>
              <a:rPr lang="en-US" b="1" dirty="0">
                <a:solidFill>
                  <a:schemeClr val="accent4"/>
                </a:solidFill>
              </a:rPr>
              <a:t> distributed file </a:t>
            </a:r>
            <a:r>
              <a:rPr lang="en-US" b="1" dirty="0" smtClean="0">
                <a:solidFill>
                  <a:schemeClr val="accent4"/>
                </a:solidFill>
              </a:rPr>
              <a:t>system (FS):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Scheduler tries to schedule map tasks “close” to physical storage location of input data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Intermediate </a:t>
            </a:r>
            <a:r>
              <a:rPr lang="en-US" b="1" dirty="0">
                <a:solidFill>
                  <a:schemeClr val="accent2"/>
                </a:solidFill>
              </a:rPr>
              <a:t>results</a:t>
            </a:r>
            <a:r>
              <a:rPr lang="en-US" b="1" dirty="0"/>
              <a:t> are stored on </a:t>
            </a:r>
            <a:r>
              <a:rPr lang="en-US" b="1" dirty="0">
                <a:solidFill>
                  <a:schemeClr val="accent2"/>
                </a:solidFill>
              </a:rPr>
              <a:t>local FS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Map </a:t>
            </a:r>
            <a:r>
              <a:rPr lang="en-US" b="1" dirty="0"/>
              <a:t>and </a:t>
            </a:r>
            <a:r>
              <a:rPr lang="en-US" b="1" dirty="0" smtClean="0"/>
              <a:t>Reduce </a:t>
            </a:r>
            <a:r>
              <a:rPr lang="en-US" b="1" dirty="0"/>
              <a:t>workers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Output </a:t>
            </a:r>
            <a:r>
              <a:rPr lang="en-US" b="1" dirty="0"/>
              <a:t>is often input to another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MapReduce</a:t>
            </a:r>
            <a:r>
              <a:rPr lang="en-US" b="1" dirty="0" smtClean="0"/>
              <a:t> </a:t>
            </a:r>
            <a:r>
              <a:rPr lang="en-US" b="1" dirty="0"/>
              <a:t>task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19135"/>
            <a:ext cx="6797396" cy="46258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791200" y="5894080"/>
            <a:ext cx="3352800" cy="250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Figure from Mining of Massive Datasets textbook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Master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Master </a:t>
            </a:r>
            <a:r>
              <a:rPr lang="en-US" b="1" dirty="0" smtClean="0">
                <a:solidFill>
                  <a:schemeClr val="accent3"/>
                </a:solidFill>
              </a:rPr>
              <a:t>node takes care of coordination: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/>
              <a:t>Task status:</a:t>
            </a:r>
            <a:r>
              <a:rPr lang="en-US" dirty="0"/>
              <a:t> (idle, in-progress, completed)</a:t>
            </a:r>
          </a:p>
          <a:p>
            <a:pPr lvl="1"/>
            <a:r>
              <a:rPr lang="en-US" b="1" dirty="0"/>
              <a:t>Idle tasks</a:t>
            </a:r>
            <a:r>
              <a:rPr lang="en-US" dirty="0"/>
              <a:t> get scheduled as workers become available</a:t>
            </a:r>
          </a:p>
          <a:p>
            <a:pPr lvl="1"/>
            <a:r>
              <a:rPr lang="en-US" dirty="0"/>
              <a:t>When a map task completes, it sends the master the location and sizes of its </a:t>
            </a:r>
            <a:r>
              <a:rPr lang="en-US" i="1" dirty="0"/>
              <a:t>R</a:t>
            </a:r>
            <a:r>
              <a:rPr lang="en-US" dirty="0"/>
              <a:t> intermediate files, one for each reducer</a:t>
            </a:r>
          </a:p>
          <a:p>
            <a:pPr lvl="1"/>
            <a:r>
              <a:rPr lang="en-US" dirty="0"/>
              <a:t>Master pushes this info to </a:t>
            </a:r>
            <a:r>
              <a:rPr lang="en-US" dirty="0" smtClean="0"/>
              <a:t>reducers</a:t>
            </a:r>
          </a:p>
          <a:p>
            <a:pPr lvl="7"/>
            <a:endParaRPr lang="en-US" dirty="0"/>
          </a:p>
          <a:p>
            <a:r>
              <a:rPr lang="en-US" dirty="0"/>
              <a:t>Master pings workers periodically </a:t>
            </a:r>
            <a:r>
              <a:rPr lang="en-US" dirty="0" smtClean="0"/>
              <a:t>to </a:t>
            </a:r>
            <a:r>
              <a:rPr lang="en-US" dirty="0"/>
              <a:t>detect failures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9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Map worker failure</a:t>
            </a:r>
          </a:p>
          <a:p>
            <a:pPr lvl="1"/>
            <a:r>
              <a:rPr lang="en-US" dirty="0"/>
              <a:t>Map tasks completed or in-progress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worker </a:t>
            </a:r>
            <a:r>
              <a:rPr lang="en-US" dirty="0"/>
              <a:t>are reset to idle</a:t>
            </a:r>
          </a:p>
          <a:p>
            <a:pPr lvl="1"/>
            <a:r>
              <a:rPr lang="en-US" dirty="0"/>
              <a:t>Reduce workers are notified when task is rescheduled on another worker</a:t>
            </a:r>
          </a:p>
          <a:p>
            <a:r>
              <a:rPr lang="en-US" b="1" dirty="0">
                <a:solidFill>
                  <a:schemeClr val="accent3"/>
                </a:solidFill>
              </a:rPr>
              <a:t>Reduce worker failure</a:t>
            </a:r>
          </a:p>
          <a:p>
            <a:pPr lvl="1"/>
            <a:r>
              <a:rPr lang="en-US" dirty="0"/>
              <a:t>Only in-progress tasks are reset to </a:t>
            </a:r>
            <a:r>
              <a:rPr lang="en-US" dirty="0" smtClean="0"/>
              <a:t>idle </a:t>
            </a:r>
          </a:p>
          <a:p>
            <a:pPr lvl="1"/>
            <a:r>
              <a:rPr lang="en-US" dirty="0" smtClean="0"/>
              <a:t>Reduce task is restarted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Master failure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 task is aborted and client is notified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How many Map and Reduce jobs?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257801"/>
          </a:xfrm>
        </p:spPr>
        <p:txBody>
          <a:bodyPr>
            <a:normAutofit/>
          </a:bodyPr>
          <a:lstStyle/>
          <a:p>
            <a:r>
              <a:rPr lang="en-US" i="1" dirty="0" smtClean="0"/>
              <a:t>User defines M</a:t>
            </a:r>
            <a:r>
              <a:rPr lang="en-US" dirty="0" smtClean="0"/>
              <a:t> </a:t>
            </a:r>
            <a:r>
              <a:rPr lang="en-US" dirty="0"/>
              <a:t>map tasks, </a:t>
            </a:r>
            <a:r>
              <a:rPr lang="en-US" i="1" dirty="0"/>
              <a:t>R</a:t>
            </a:r>
            <a:r>
              <a:rPr lang="en-US" dirty="0"/>
              <a:t> reduce tasks</a:t>
            </a:r>
          </a:p>
          <a:p>
            <a:r>
              <a:rPr lang="en-US" b="1" dirty="0">
                <a:solidFill>
                  <a:schemeClr val="accent3"/>
                </a:solidFill>
              </a:rPr>
              <a:t>Rule of </a:t>
            </a:r>
            <a:r>
              <a:rPr lang="en-US" b="1" dirty="0" smtClean="0">
                <a:solidFill>
                  <a:schemeClr val="accent3"/>
                </a:solidFill>
              </a:rPr>
              <a:t>a thumb</a:t>
            </a:r>
            <a:r>
              <a:rPr lang="en-US" b="1" dirty="0">
                <a:solidFill>
                  <a:schemeClr val="accent3"/>
                </a:solidFill>
              </a:rPr>
              <a:t>:</a:t>
            </a:r>
          </a:p>
          <a:p>
            <a:pPr lvl="1"/>
            <a:r>
              <a:rPr lang="en-US" dirty="0"/>
              <a:t>Make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much </a:t>
            </a:r>
            <a:r>
              <a:rPr lang="en-US" dirty="0"/>
              <a:t>larger than the number of nodes in </a:t>
            </a:r>
            <a:r>
              <a:rPr lang="en-US" dirty="0" smtClean="0"/>
              <a:t>the cluster</a:t>
            </a:r>
            <a:endParaRPr lang="en-US" dirty="0"/>
          </a:p>
          <a:p>
            <a:pPr lvl="2"/>
            <a:r>
              <a:rPr lang="en-US" dirty="0"/>
              <a:t>One DFS chunk per map is common</a:t>
            </a:r>
          </a:p>
          <a:p>
            <a:pPr lvl="2"/>
            <a:r>
              <a:rPr lang="en-US" dirty="0"/>
              <a:t>Improves dynamic load balancing and speeds </a:t>
            </a:r>
            <a:r>
              <a:rPr lang="en-US" dirty="0" smtClean="0"/>
              <a:t>up recovery </a:t>
            </a:r>
            <a:r>
              <a:rPr lang="en-US" dirty="0"/>
              <a:t>from worker </a:t>
            </a:r>
            <a:r>
              <a:rPr lang="en-US" dirty="0" smtClean="0"/>
              <a:t>failures</a:t>
            </a:r>
            <a:endParaRPr lang="en-US" dirty="0"/>
          </a:p>
          <a:p>
            <a:pPr lvl="1"/>
            <a:r>
              <a:rPr lang="en-US" b="1" dirty="0"/>
              <a:t>Usually </a:t>
            </a:r>
            <a:r>
              <a:rPr lang="en-US" b="1" i="1" dirty="0"/>
              <a:t>R</a:t>
            </a:r>
            <a:r>
              <a:rPr lang="en-US" b="1" dirty="0"/>
              <a:t> is smaller than </a:t>
            </a:r>
            <a:r>
              <a:rPr lang="en-US" b="1" i="1" dirty="0" smtClean="0"/>
              <a:t>M</a:t>
            </a:r>
          </a:p>
          <a:p>
            <a:pPr lvl="2"/>
            <a:r>
              <a:rPr lang="en-US" dirty="0" smtClean="0"/>
              <a:t>Each mapper generates a file per reducer</a:t>
            </a:r>
            <a:endParaRPr lang="en-US" dirty="0"/>
          </a:p>
          <a:p>
            <a:pPr lvl="2"/>
            <a:r>
              <a:rPr lang="en-US" dirty="0"/>
              <a:t>Output is spread across </a:t>
            </a:r>
            <a:r>
              <a:rPr lang="en-US" i="1" dirty="0"/>
              <a:t>R</a:t>
            </a:r>
            <a:r>
              <a:rPr lang="en-US" dirty="0"/>
              <a:t> files </a:t>
            </a:r>
          </a:p>
          <a:p>
            <a:pPr marL="768096" lvl="2" indent="0">
              <a:buNone/>
            </a:pPr>
            <a:r>
              <a:rPr lang="en-US" sz="1800" i="1" dirty="0"/>
              <a:t>		can use –</a:t>
            </a:r>
            <a:r>
              <a:rPr lang="en-US" sz="1800" i="1" dirty="0" err="1"/>
              <a:t>getmerge</a:t>
            </a:r>
            <a:r>
              <a:rPr lang="en-US" sz="1800" i="1" dirty="0"/>
              <a:t> to merge all files at the end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6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Granularity &amp; Pipelining</a:t>
            </a:r>
            <a:endParaRPr lang="en-US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Fine granularity tasks:</a:t>
            </a:r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en-US" dirty="0" smtClean="0"/>
              <a:t>map tasks &gt;&gt; machines</a:t>
            </a:r>
          </a:p>
          <a:p>
            <a:pPr lvl="1"/>
            <a:r>
              <a:rPr lang="en-US" dirty="0" smtClean="0"/>
              <a:t>Minimizes time for fault recovery</a:t>
            </a:r>
          </a:p>
          <a:p>
            <a:pPr lvl="1"/>
            <a:r>
              <a:rPr lang="en-US" dirty="0" smtClean="0"/>
              <a:t>Better dynamic load balancing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505200"/>
            <a:ext cx="7753350" cy="2590800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Refinements: 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Problem</a:t>
            </a:r>
          </a:p>
          <a:p>
            <a:pPr lvl="1"/>
            <a:r>
              <a:rPr lang="en-US" dirty="0" smtClean="0"/>
              <a:t>Slow workers significantly lengthen the job completion time:</a:t>
            </a:r>
          </a:p>
          <a:p>
            <a:pPr lvl="2"/>
            <a:r>
              <a:rPr lang="en-US" dirty="0" smtClean="0"/>
              <a:t>Other jobs on the machine</a:t>
            </a:r>
          </a:p>
          <a:p>
            <a:pPr lvl="2"/>
            <a:r>
              <a:rPr lang="en-US" dirty="0" smtClean="0"/>
              <a:t>Bad disks</a:t>
            </a:r>
          </a:p>
          <a:p>
            <a:pPr lvl="2"/>
            <a:r>
              <a:rPr lang="en-US" dirty="0" smtClean="0"/>
              <a:t>Weird things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Solution</a:t>
            </a:r>
          </a:p>
          <a:p>
            <a:pPr lvl="1"/>
            <a:r>
              <a:rPr lang="en-US" dirty="0" smtClean="0"/>
              <a:t>Near end of phase, spawn backup copies of tasks</a:t>
            </a:r>
          </a:p>
          <a:p>
            <a:pPr lvl="2"/>
            <a:r>
              <a:rPr lang="en-US" dirty="0" smtClean="0"/>
              <a:t>Whichever one finishes first “wins”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Effect</a:t>
            </a:r>
          </a:p>
          <a:p>
            <a:pPr lvl="1"/>
            <a:r>
              <a:rPr lang="en-US" dirty="0" smtClean="0"/>
              <a:t>Dramatically shortens job completion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Architecture</a:t>
            </a:r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5000" y="3505200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905000" y="46482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Disk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5000" y="2743200"/>
            <a:ext cx="1447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CPU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447800" y="2438400"/>
            <a:ext cx="23622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75125" y="3232150"/>
            <a:ext cx="39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Machine Learning, Statistics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251325" y="4451350"/>
            <a:ext cx="3283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“Classical” Data Mining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367862" y="4235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57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8" grpId="0" animBg="1"/>
      <p:bldP spid="51210" grpId="0"/>
      <p:bldP spid="512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Combiners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Often a </a:t>
            </a:r>
            <a:r>
              <a:rPr lang="en-US" dirty="0" smtClean="0"/>
              <a:t>Map </a:t>
            </a:r>
            <a:r>
              <a:rPr lang="en-US" dirty="0"/>
              <a:t>task will produce many pairs of the form </a:t>
            </a:r>
            <a:r>
              <a:rPr lang="en-US" i="1" dirty="0"/>
              <a:t>(k,v</a:t>
            </a:r>
            <a:r>
              <a:rPr lang="en-US" i="1" baseline="-25000" dirty="0"/>
              <a:t>1</a:t>
            </a:r>
            <a:r>
              <a:rPr lang="en-US" i="1" dirty="0"/>
              <a:t>), (k,v</a:t>
            </a:r>
            <a:r>
              <a:rPr lang="en-US" i="1" baseline="-25000" dirty="0"/>
              <a:t>2</a:t>
            </a:r>
            <a:r>
              <a:rPr lang="en-US" i="1" dirty="0"/>
              <a:t>), …</a:t>
            </a:r>
            <a:r>
              <a:rPr lang="en-US" dirty="0"/>
              <a:t> for the same key </a:t>
            </a:r>
            <a:r>
              <a:rPr lang="en-US" i="1" dirty="0"/>
              <a:t>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popular words in </a:t>
            </a:r>
            <a:r>
              <a:rPr lang="en-US" dirty="0" smtClean="0"/>
              <a:t>the word count example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Can </a:t>
            </a:r>
            <a:r>
              <a:rPr lang="en-US" b="1" dirty="0"/>
              <a:t>save network time by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3"/>
                </a:solidFill>
              </a:rPr>
              <a:t>pre-aggregating values in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the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mapper:</a:t>
            </a:r>
            <a:endParaRPr lang="en-US" b="1" dirty="0">
              <a:solidFill>
                <a:schemeClr val="accent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combine(k, </a:t>
            </a:r>
            <a:r>
              <a:rPr lang="en-US" dirty="0">
                <a:latin typeface="Arial" pitchFamily="34" charset="0"/>
                <a:cs typeface="Arial" pitchFamily="34" charset="0"/>
              </a:rPr>
              <a:t>list(v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Combiner is usually </a:t>
            </a:r>
            <a:r>
              <a:rPr lang="en-US" dirty="0">
                <a:sym typeface="Wingdings" pitchFamily="2" charset="2"/>
              </a:rPr>
              <a:t>same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as the reduce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Works </a:t>
            </a:r>
            <a:r>
              <a:rPr lang="en-US" dirty="0"/>
              <a:t>only if reduce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is commutative </a:t>
            </a:r>
            <a:r>
              <a:rPr lang="en-US" dirty="0"/>
              <a:t>and associative</a:t>
            </a:r>
          </a:p>
        </p:txBody>
      </p:sp>
      <p:pic>
        <p:nvPicPr>
          <p:cNvPr id="1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346" y="3048000"/>
            <a:ext cx="3634462" cy="2514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</a:t>
            </a:r>
            <a:r>
              <a:rPr lang="en-US" dirty="0"/>
              <a:t>Combiners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 to our word counting example:</a:t>
            </a:r>
          </a:p>
          <a:p>
            <a:pPr lvl="1"/>
            <a:r>
              <a:rPr lang="en-US" dirty="0" smtClean="0"/>
              <a:t>Combiner combines the values of all keys of a single mapper (single machine):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Much less data needs to be copied and shuffled!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 descr="http://www.admin-magazine.com/var/ezflow_site/storage/images/media/images/hadoop-f03/47069-1-eng-US/hadoop-F03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6220"/>
            <a:ext cx="6553200" cy="25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303622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287630"/>
            <a:ext cx="3581400" cy="126319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Refinement: Partition </a:t>
            </a:r>
            <a:r>
              <a:rPr lang="en-US" dirty="0"/>
              <a:t>Function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Want to control how keys get partitioned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Inputs </a:t>
            </a:r>
            <a:r>
              <a:rPr lang="en-US" dirty="0"/>
              <a:t>to map tasks are created by contiguous splits of input </a:t>
            </a:r>
            <a:r>
              <a:rPr lang="en-US" dirty="0" smtClean="0"/>
              <a:t>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 needs </a:t>
            </a:r>
            <a:r>
              <a:rPr lang="en-US" dirty="0"/>
              <a:t>to ensure that records with the same intermediate key end up at the same </a:t>
            </a:r>
            <a:r>
              <a:rPr lang="en-US" dirty="0" smtClean="0"/>
              <a:t>worker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System </a:t>
            </a:r>
            <a:r>
              <a:rPr lang="en-US" b="1" dirty="0"/>
              <a:t>uses a default partition </a:t>
            </a:r>
            <a:r>
              <a:rPr lang="en-US" b="1" dirty="0" smtClean="0"/>
              <a:t>function: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hash(key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mod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lvl="8">
              <a:lnSpc>
                <a:spcPct val="90000"/>
              </a:lnSpc>
            </a:pPr>
            <a:endParaRPr lang="en-US" b="1" i="1" dirty="0" smtClean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Sometimes useful </a:t>
            </a:r>
            <a:r>
              <a:rPr lang="en-US" b="1" dirty="0">
                <a:solidFill>
                  <a:srgbClr val="D60093"/>
                </a:solidFill>
              </a:rPr>
              <a:t>to </a:t>
            </a:r>
            <a:r>
              <a:rPr lang="en-US" b="1" dirty="0" smtClean="0">
                <a:solidFill>
                  <a:srgbClr val="D60093"/>
                </a:solidFill>
              </a:rPr>
              <a:t>override the hash function:</a:t>
            </a:r>
            <a:endParaRPr lang="en-US" b="1" dirty="0">
              <a:solidFill>
                <a:srgbClr val="D6009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E.g.,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hash(hostname(URL)) mod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/>
              <a:t> ensures URLs from a host end up in the same output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Suited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Host size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Suppose we have a large web corpus</a:t>
            </a:r>
          </a:p>
          <a:p>
            <a:r>
              <a:rPr lang="en-US" dirty="0" smtClean="0"/>
              <a:t>Look </a:t>
            </a:r>
            <a:r>
              <a:rPr lang="en-US" dirty="0"/>
              <a:t>at the metadata file</a:t>
            </a:r>
          </a:p>
          <a:p>
            <a:pPr lvl="1"/>
            <a:r>
              <a:rPr lang="en-US" dirty="0"/>
              <a:t>Lines of the </a:t>
            </a:r>
            <a:r>
              <a:rPr lang="en-US" dirty="0" smtClean="0"/>
              <a:t>form: </a:t>
            </a:r>
            <a:r>
              <a:rPr lang="en-US" dirty="0"/>
              <a:t>(URL, size, date, …)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each host, find the total number of bytes</a:t>
            </a:r>
          </a:p>
          <a:p>
            <a:pPr lvl="1"/>
            <a:r>
              <a:rPr lang="en-US" dirty="0" smtClean="0"/>
              <a:t>That is, </a:t>
            </a:r>
            <a:r>
              <a:rPr lang="en-US" dirty="0"/>
              <a:t>the sum of the page sizes for all URLs from that </a:t>
            </a:r>
            <a:r>
              <a:rPr lang="en-US" dirty="0" smtClean="0"/>
              <a:t>particular host</a:t>
            </a: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Map: </a:t>
            </a:r>
          </a:p>
          <a:p>
            <a:pPr lvl="1"/>
            <a:r>
              <a:rPr lang="en-US" dirty="0" smtClean="0"/>
              <a:t>Emit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&lt;host name, size&gt;</a:t>
            </a:r>
          </a:p>
          <a:p>
            <a:r>
              <a:rPr lang="en-US" b="1" dirty="0">
                <a:solidFill>
                  <a:schemeClr val="accent3"/>
                </a:solidFill>
              </a:rPr>
              <a:t>Reduce:</a:t>
            </a:r>
          </a:p>
          <a:p>
            <a:pPr lvl="1"/>
            <a:r>
              <a:rPr lang="en-US" dirty="0" smtClean="0"/>
              <a:t>Sum up the sizes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Language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Statistical machine translation:</a:t>
            </a:r>
          </a:p>
          <a:p>
            <a:pPr lvl="1"/>
            <a:r>
              <a:rPr lang="en-US" dirty="0" smtClean="0"/>
              <a:t>Need to count number of times every 5-word sequence occurs in a large corpus of documents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Very easy with </a:t>
            </a:r>
            <a:r>
              <a:rPr lang="en-US" b="1" dirty="0" err="1" smtClean="0"/>
              <a:t>MapReduce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Map: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Extract (5-word sequence, count) from document</a:t>
            </a:r>
          </a:p>
          <a:p>
            <a:pPr lvl="1"/>
            <a:r>
              <a:rPr lang="en-US" b="1" dirty="0" smtClean="0"/>
              <a:t>Reduce: </a:t>
            </a:r>
          </a:p>
          <a:p>
            <a:pPr lvl="2"/>
            <a:r>
              <a:rPr lang="en-US" dirty="0" smtClean="0"/>
              <a:t>Combine the counts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1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Application: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Operation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b="1" dirty="0" smtClean="0"/>
              <a:t>Compute the natural join </a:t>
            </a:r>
            <a:r>
              <a:rPr lang="en-US" b="1" i="1" dirty="0" smtClean="0"/>
              <a:t>R(A,B) </a:t>
            </a:r>
            <a:r>
              <a:rPr lang="en-US" b="1" dirty="0" smtClean="0"/>
              <a:t>⋈</a:t>
            </a:r>
            <a:r>
              <a:rPr lang="en-US" b="1" i="1" dirty="0" smtClean="0"/>
              <a:t> S(B,C)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dirty="0" smtClean="0"/>
              <a:t> are each stored in files</a:t>
            </a:r>
          </a:p>
          <a:p>
            <a:r>
              <a:rPr lang="en-US" dirty="0" smtClean="0"/>
              <a:t>Tuples are pairs </a:t>
            </a:r>
            <a:r>
              <a:rPr lang="en-US" i="1" dirty="0" smtClean="0"/>
              <a:t>(</a:t>
            </a:r>
            <a:r>
              <a:rPr lang="en-US" i="1" dirty="0" err="1" smtClean="0"/>
              <a:t>a,b</a:t>
            </a:r>
            <a:r>
              <a:rPr lang="en-US" i="1" dirty="0" smtClean="0"/>
              <a:t>)</a:t>
            </a:r>
            <a:r>
              <a:rPr lang="en-US" dirty="0" smtClean="0"/>
              <a:t> or </a:t>
            </a:r>
            <a:r>
              <a:rPr lang="en-US" i="1" dirty="0" smtClean="0"/>
              <a:t>(</a:t>
            </a:r>
            <a:r>
              <a:rPr lang="en-US" i="1" dirty="0" err="1" smtClean="0"/>
              <a:t>b,c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9675"/>
              </p:ext>
            </p:extLst>
          </p:nvPr>
        </p:nvGraphicFramePr>
        <p:xfrm>
          <a:off x="304800" y="3581400"/>
          <a:ext cx="2209800" cy="1854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82710"/>
              </p:ext>
            </p:extLst>
          </p:nvPr>
        </p:nvGraphicFramePr>
        <p:xfrm>
          <a:off x="32766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4038600"/>
            <a:ext cx="696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⋈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82297"/>
              </p:ext>
            </p:extLst>
          </p:nvPr>
        </p:nvGraphicFramePr>
        <p:xfrm>
          <a:off x="67056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36600"/>
                <a:gridCol w="736600"/>
                <a:gridCol w="73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52376" y="4064000"/>
            <a:ext cx="50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226154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0622" y="5257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611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with </a:t>
            </a:r>
            <a:r>
              <a:rPr lang="en-US" dirty="0" err="1" smtClean="0"/>
              <a:t>MapReduce</a:t>
            </a:r>
            <a:r>
              <a:rPr lang="en-US" dirty="0" smtClean="0"/>
              <a:t>: 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16590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Map:</a:t>
            </a:r>
          </a:p>
          <a:p>
            <a:pPr lvl="1"/>
            <a:r>
              <a:rPr lang="en-US" sz="2000" dirty="0" smtClean="0"/>
              <a:t>For each input tuple </a:t>
            </a:r>
            <a:r>
              <a:rPr lang="en-US" sz="2000" b="1" dirty="0" smtClean="0">
                <a:solidFill>
                  <a:srgbClr val="FF0000"/>
                </a:solidFill>
              </a:rPr>
              <a:t>R(a, b):</a:t>
            </a:r>
          </a:p>
          <a:p>
            <a:pPr marL="274320" lvl="1" indent="0">
              <a:buNone/>
            </a:pPr>
            <a:r>
              <a:rPr lang="en-US" sz="2000" dirty="0" smtClean="0"/>
              <a:t>		Generate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b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b="1" dirty="0" smtClean="0">
                <a:solidFill>
                  <a:srgbClr val="0000FF"/>
                </a:solidFill>
              </a:rPr>
              <a:t>(‘R’, a)</a:t>
            </a:r>
            <a:r>
              <a:rPr lang="en-US" sz="2000" dirty="0" smtClean="0"/>
              <a:t>&gt; </a:t>
            </a:r>
            <a:endParaRPr lang="en-US" sz="2000" dirty="0"/>
          </a:p>
          <a:p>
            <a:pPr lvl="1"/>
            <a:r>
              <a:rPr lang="en-US" sz="2000" dirty="0"/>
              <a:t>For each input tuple </a:t>
            </a:r>
            <a:r>
              <a:rPr lang="en-US" sz="2000" b="1" dirty="0" smtClean="0">
                <a:solidFill>
                  <a:srgbClr val="FF0000"/>
                </a:solidFill>
              </a:rPr>
              <a:t>S(b, c):</a:t>
            </a:r>
            <a:endParaRPr lang="en-US" sz="2000" b="1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US" sz="2000" dirty="0"/>
              <a:t>	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00FF"/>
                </a:solidFill>
              </a:rPr>
              <a:t>b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b="1" dirty="0" smtClean="0">
                <a:solidFill>
                  <a:srgbClr val="0000FF"/>
                </a:solidFill>
              </a:rPr>
              <a:t>(‘S’, c)</a:t>
            </a:r>
            <a:r>
              <a:rPr lang="en-US" sz="2000" dirty="0" smtClean="0"/>
              <a:t>&gt;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2619"/>
              </p:ext>
            </p:extLst>
          </p:nvPr>
        </p:nvGraphicFramePr>
        <p:xfrm>
          <a:off x="168167" y="3745468"/>
          <a:ext cx="2209800" cy="1854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9521" y="5726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79270"/>
              </p:ext>
            </p:extLst>
          </p:nvPr>
        </p:nvGraphicFramePr>
        <p:xfrm>
          <a:off x="2971800" y="4050268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5822" y="5650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214329"/>
            <a:ext cx="832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‘R’ and ‘S’ as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 that indicate where the pair originated from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16762" y="3760896"/>
            <a:ext cx="3263826" cy="1838772"/>
            <a:chOff x="5516762" y="3760896"/>
            <a:chExt cx="3263826" cy="1838772"/>
          </a:xfrm>
        </p:grpSpPr>
        <p:sp>
          <p:nvSpPr>
            <p:cNvPr id="11" name="TextBox 10"/>
            <p:cNvSpPr txBox="1"/>
            <p:nvPr/>
          </p:nvSpPr>
          <p:spPr>
            <a:xfrm>
              <a:off x="5516762" y="4205730"/>
              <a:ext cx="1665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(R, 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5335" y="3760896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Key-value pairs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4134" y="4226735"/>
              <a:ext cx="15664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6762" y="4130228"/>
              <a:ext cx="3246238" cy="146944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2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with </a:t>
            </a:r>
            <a:r>
              <a:rPr lang="en-US" dirty="0" err="1" smtClean="0"/>
              <a:t>MapReduce</a:t>
            </a:r>
            <a:r>
              <a:rPr lang="en-US" dirty="0" smtClean="0"/>
              <a:t>: Shuffle &amp; Sort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3263826" cy="1838772"/>
            <a:chOff x="5516762" y="3760896"/>
            <a:chExt cx="3263826" cy="1838772"/>
          </a:xfrm>
        </p:grpSpPr>
        <p:sp>
          <p:nvSpPr>
            <p:cNvPr id="8" name="TextBox 7"/>
            <p:cNvSpPr txBox="1"/>
            <p:nvPr/>
          </p:nvSpPr>
          <p:spPr>
            <a:xfrm>
              <a:off x="5516762" y="4205730"/>
              <a:ext cx="166584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(R, 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1887" y="3760896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of Map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4134" y="4226735"/>
              <a:ext cx="15664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(S,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6762" y="4130228"/>
              <a:ext cx="3246238" cy="146944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3719" y="4395212"/>
            <a:ext cx="3505200" cy="1499637"/>
            <a:chOff x="5516762" y="3760896"/>
            <a:chExt cx="3246238" cy="1499637"/>
          </a:xfrm>
        </p:grpSpPr>
        <p:sp>
          <p:nvSpPr>
            <p:cNvPr id="15" name="TextBox 14"/>
            <p:cNvSpPr txBox="1"/>
            <p:nvPr/>
          </p:nvSpPr>
          <p:spPr>
            <a:xfrm>
              <a:off x="5516762" y="4205730"/>
              <a:ext cx="3246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[(R, 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 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[(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(S, c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(S, c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 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1887" y="3760896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of Reduce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16762" y="4130228"/>
              <a:ext cx="3246238" cy="113030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4126378" y="3545279"/>
            <a:ext cx="382463" cy="780070"/>
          </a:xfrm>
          <a:prstGeom prst="down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Google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20+ billion web pages x 20KB = 400+ TB</a:t>
            </a:r>
          </a:p>
          <a:p>
            <a:r>
              <a:rPr lang="en-US" dirty="0" smtClean="0"/>
              <a:t>1 computer reads 80-160 MB/sec from disk</a:t>
            </a:r>
          </a:p>
          <a:p>
            <a:pPr lvl="1"/>
            <a:r>
              <a:rPr lang="en-US" dirty="0" smtClean="0"/>
              <a:t>&gt; 1 month to read the web</a:t>
            </a:r>
          </a:p>
          <a:p>
            <a:r>
              <a:rPr lang="en-US" dirty="0" smtClean="0"/>
              <a:t>Many hard drives to store the web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Takes even more to </a:t>
            </a:r>
            <a:r>
              <a:rPr lang="en-US" b="1" dirty="0" smtClean="0">
                <a:solidFill>
                  <a:srgbClr val="D60093"/>
                </a:solidFill>
              </a:rPr>
              <a:t>do</a:t>
            </a:r>
            <a:r>
              <a:rPr lang="en-US" dirty="0" smtClean="0">
                <a:solidFill>
                  <a:srgbClr val="D60093"/>
                </a:solidFill>
              </a:rPr>
              <a:t> something useful </a:t>
            </a:r>
            <a:br>
              <a:rPr lang="en-US" dirty="0" smtClean="0">
                <a:solidFill>
                  <a:srgbClr val="D60093"/>
                </a:solidFill>
              </a:rPr>
            </a:br>
            <a:r>
              <a:rPr lang="en-US" dirty="0" smtClean="0">
                <a:solidFill>
                  <a:srgbClr val="D60093"/>
                </a:solidFill>
              </a:rPr>
              <a:t>with the data!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Today, a standard </a:t>
            </a:r>
            <a:r>
              <a:rPr lang="en-US" b="1" dirty="0">
                <a:solidFill>
                  <a:srgbClr val="008000"/>
                </a:solidFill>
              </a:rPr>
              <a:t>architecture </a:t>
            </a:r>
            <a:r>
              <a:rPr lang="en-US" b="1" dirty="0" smtClean="0">
                <a:solidFill>
                  <a:srgbClr val="008000"/>
                </a:solidFill>
              </a:rPr>
              <a:t>for such problems: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Cluster of commodity Linux nodes</a:t>
            </a:r>
          </a:p>
          <a:p>
            <a:pPr lvl="1"/>
            <a:r>
              <a:rPr lang="en-US" dirty="0" smtClean="0"/>
              <a:t>Commodity network (</a:t>
            </a:r>
            <a:r>
              <a:rPr lang="en-US" dirty="0" err="1" smtClean="0"/>
              <a:t>ethernet</a:t>
            </a:r>
            <a:r>
              <a:rPr lang="en-US" dirty="0" smtClean="0"/>
              <a:t>) to connect them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with </a:t>
            </a:r>
            <a:r>
              <a:rPr lang="en-US" dirty="0" err="1" smtClean="0"/>
              <a:t>MapReduce</a:t>
            </a:r>
            <a:r>
              <a:rPr lang="en-US" dirty="0" smtClean="0"/>
              <a:t>: Reduce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Reduce:</a:t>
            </a:r>
          </a:p>
          <a:p>
            <a:pPr lvl="1"/>
            <a:r>
              <a:rPr lang="en-US" sz="2000" dirty="0" smtClean="0"/>
              <a:t>Input: &lt;b, </a:t>
            </a:r>
            <a:r>
              <a:rPr lang="en-US" sz="2000" dirty="0" err="1" smtClean="0"/>
              <a:t>value_list</a:t>
            </a:r>
            <a:r>
              <a:rPr lang="en-US" sz="2000" dirty="0" smtClean="0"/>
              <a:t>&gt;</a:t>
            </a:r>
          </a:p>
          <a:p>
            <a:pPr lvl="1"/>
            <a:r>
              <a:rPr lang="en-US" sz="2000" dirty="0" smtClean="0"/>
              <a:t>In the value list:</a:t>
            </a:r>
          </a:p>
          <a:p>
            <a:pPr lvl="2"/>
            <a:r>
              <a:rPr lang="en-US" sz="2000" dirty="0" smtClean="0"/>
              <a:t>Pair each entry of the form (‘R’, a) with each entry (‘S’, c), and output:</a:t>
            </a:r>
          </a:p>
          <a:p>
            <a:pPr marL="514350" lvl="2" indent="0">
              <a:buNone/>
            </a:pPr>
            <a:r>
              <a:rPr lang="en-US" sz="2000" dirty="0" smtClean="0"/>
              <a:t>		&lt;a, b, c&gt;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810000"/>
            <a:ext cx="3505200" cy="1499637"/>
            <a:chOff x="5516762" y="3760896"/>
            <a:chExt cx="3246238" cy="1499637"/>
          </a:xfrm>
        </p:grpSpPr>
        <p:sp>
          <p:nvSpPr>
            <p:cNvPr id="6" name="TextBox 5"/>
            <p:cNvSpPr txBox="1"/>
            <p:nvPr/>
          </p:nvSpPr>
          <p:spPr>
            <a:xfrm>
              <a:off x="5516762" y="4205730"/>
              <a:ext cx="3246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[(R, 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 </a:t>
              </a: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[(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(S, c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[(R, 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 (S, c</a:t>
              </a:r>
              <a:r>
                <a:rPr lang="en-US" sz="2000" baseline="-25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)]&gt; </a:t>
              </a:r>
              <a:endPara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01887" y="3760896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of Reduce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6762" y="4130228"/>
              <a:ext cx="3246238" cy="1130305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81349" y="4236654"/>
            <a:ext cx="1462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</a:t>
            </a:r>
            <a:r>
              <a:rPr lang="en-US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000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869" y="380206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 Reduce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6998" y="4197512"/>
            <a:ext cx="1484597" cy="11303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80850" y="4587446"/>
            <a:ext cx="1600200" cy="314076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Application:</a:t>
            </a:r>
            <a:br>
              <a:rPr lang="en-US" dirty="0" smtClean="0"/>
            </a:br>
            <a:r>
              <a:rPr lang="en-US" dirty="0" smtClean="0"/>
              <a:t>Matrix-Vector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253587" y="2866977"/>
            <a:ext cx="294426" cy="304801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2213617"/>
            <a:ext cx="294426" cy="1592566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2895600"/>
            <a:ext cx="1839174" cy="31435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2971800" y="4382774"/>
                <a:ext cx="3352800" cy="15189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tr-TR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2971800" y="4382774"/>
                <a:ext cx="3352800" cy="15189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90800" y="2209800"/>
            <a:ext cx="182880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2209800"/>
            <a:ext cx="45720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2209800"/>
            <a:ext cx="45720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70070" y="274829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6174" y="274829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627" y="17925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4827" y="17529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875" y="175800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0569" y="2809845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422" y="3173050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5111" y="2772940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Case: Vector fits in memory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simplicity, assume that 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 is not too large and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dirty="0" smtClean="0"/>
              <a:t> fits into main memory of each node.</a:t>
            </a:r>
          </a:p>
          <a:p>
            <a:r>
              <a:rPr lang="en-US" sz="2400" dirty="0" smtClean="0"/>
              <a:t>First, read V into an array accessible from Map tasks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r>
              <a:rPr lang="en-US" sz="2400" dirty="0" smtClean="0"/>
              <a:t>: </a:t>
            </a:r>
            <a:endParaRPr lang="en-US" sz="2000" dirty="0" smtClean="0"/>
          </a:p>
          <a:p>
            <a:pPr lvl="1"/>
            <a:r>
              <a:rPr lang="en-US" sz="2000" dirty="0" smtClean="0"/>
              <a:t>For each 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dirty="0" smtClean="0"/>
              <a:t>, generate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err="1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b="1" dirty="0" smtClean="0">
                <a:solidFill>
                  <a:srgbClr val="0000FF"/>
                </a:solidFill>
              </a:rPr>
              <a:t> * </a:t>
            </a:r>
            <a:r>
              <a:rPr lang="en-US" sz="2000" b="1" dirty="0" err="1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000" dirty="0" smtClean="0"/>
              <a:t>&gt;</a:t>
            </a:r>
          </a:p>
          <a:p>
            <a:endParaRPr lang="en-US" sz="2300" dirty="0"/>
          </a:p>
          <a:p>
            <a:r>
              <a:rPr lang="en-US" sz="2300" b="1" dirty="0" smtClean="0">
                <a:solidFill>
                  <a:srgbClr val="FF0000"/>
                </a:solidFill>
              </a:rPr>
              <a:t>Reduce</a:t>
            </a:r>
            <a:r>
              <a:rPr lang="en-US" sz="2300" dirty="0" smtClean="0"/>
              <a:t>:</a:t>
            </a:r>
          </a:p>
          <a:p>
            <a:pPr lvl="1"/>
            <a:r>
              <a:rPr lang="en-US" sz="2000" dirty="0" smtClean="0"/>
              <a:t>Input: </a:t>
            </a:r>
            <a:r>
              <a:rPr lang="en-US" sz="2000" dirty="0"/>
              <a:t>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00FF"/>
                </a:solidFill>
              </a:rPr>
              <a:t>i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values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[</a:t>
            </a:r>
            <a:r>
              <a:rPr lang="en-US" sz="2000" b="1" dirty="0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i1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* </a:t>
            </a:r>
            <a:r>
              <a:rPr lang="en-US" sz="2000" b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 smtClean="0"/>
              <a:t>; </a:t>
            </a:r>
            <a:r>
              <a:rPr lang="en-US" sz="2000" b="1" dirty="0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* </a:t>
            </a:r>
            <a:r>
              <a:rPr lang="en-US" sz="2000" b="1" dirty="0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/>
              <a:t> ; … ; </a:t>
            </a:r>
            <a:r>
              <a:rPr lang="en-US" sz="2000" b="1" dirty="0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in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* </a:t>
            </a:r>
            <a:r>
              <a:rPr lang="en-US" sz="2000" b="1" dirty="0" err="1" smtClean="0">
                <a:solidFill>
                  <a:srgbClr val="0000FF"/>
                </a:solidFill>
              </a:rPr>
              <a:t>v</a:t>
            </a:r>
            <a:r>
              <a:rPr lang="en-US" sz="2000" b="1" baseline="-25000" dirty="0" err="1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2000" dirty="0" smtClean="0"/>
              <a:t>Sum up all values, and output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</a:t>
            </a:r>
            <a:r>
              <a:rPr lang="en-US" sz="2000" b="1" dirty="0" smtClean="0">
                <a:solidFill>
                  <a:srgbClr val="0000FF"/>
                </a:solidFill>
              </a:rPr>
              <a:t> i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sum</a:t>
            </a:r>
            <a:r>
              <a:rPr lang="en-US" sz="2000" dirty="0" smtClean="0"/>
              <a:t>&gt;</a:t>
            </a:r>
          </a:p>
          <a:p>
            <a:pPr lvl="1"/>
            <a:endParaRPr lang="en-US" sz="2000" dirty="0"/>
          </a:p>
          <a:p>
            <a:r>
              <a:rPr lang="en-US" sz="2300" dirty="0" smtClean="0"/>
              <a:t>What if </a:t>
            </a:r>
            <a:r>
              <a:rPr lang="en-US" sz="2300" dirty="0" smtClean="0">
                <a:solidFill>
                  <a:srgbClr val="0000FF"/>
                </a:solidFill>
              </a:rPr>
              <a:t>V</a:t>
            </a:r>
            <a:r>
              <a:rPr lang="en-US" sz="2300" dirty="0" smtClean="0"/>
              <a:t> does not fit into main memory?</a:t>
            </a:r>
          </a:p>
          <a:p>
            <a:pPr lvl="1"/>
            <a:r>
              <a:rPr lang="en-US" sz="2000" dirty="0" smtClean="0"/>
              <a:t>Still works, but very slow.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6910039" y="5029200"/>
                <a:ext cx="2209800" cy="10668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39" y="5029200"/>
                <a:ext cx="2209800" cy="1066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5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813004" y="2205306"/>
            <a:ext cx="535151" cy="1736077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Case: Vector does not fit into memory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4340507"/>
            <a:ext cx="8153400" cy="1907894"/>
          </a:xfrm>
        </p:spPr>
        <p:txBody>
          <a:bodyPr>
            <a:normAutofit/>
          </a:bodyPr>
          <a:lstStyle/>
          <a:p>
            <a:r>
              <a:rPr lang="en-US" dirty="0" smtClean="0"/>
              <a:t>Each map task:</a:t>
            </a:r>
          </a:p>
          <a:p>
            <a:pPr lvl="1"/>
            <a:r>
              <a:rPr lang="en-US" sz="2100" dirty="0"/>
              <a:t>i</a:t>
            </a:r>
            <a:r>
              <a:rPr lang="en-US" sz="2100" dirty="0" smtClean="0"/>
              <a:t>s assigned a chunk of one of the M files.</a:t>
            </a:r>
          </a:p>
          <a:p>
            <a:pPr lvl="1"/>
            <a:r>
              <a:rPr lang="en-US" sz="2100" dirty="0" smtClean="0"/>
              <a:t>reads one stripe of V completely, and stores in local node’s memory.</a:t>
            </a:r>
          </a:p>
          <a:p>
            <a:r>
              <a:rPr lang="en-US" dirty="0" smtClean="0"/>
              <a:t>Map and reduce function definitions same as in previous slide.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7298" y="2209800"/>
            <a:ext cx="2150805" cy="1731584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799" y="2209800"/>
            <a:ext cx="152401" cy="1731584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6703" y="274829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stCxn id="8" idx="0"/>
            <a:endCxn id="8" idx="2"/>
          </p:cNvCxnSpPr>
          <p:nvPr/>
        </p:nvCxnSpPr>
        <p:spPr>
          <a:xfrm>
            <a:off x="2332701" y="2209800"/>
            <a:ext cx="0" cy="173158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7498" y="2205307"/>
            <a:ext cx="0" cy="173607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90698" y="2209800"/>
            <a:ext cx="0" cy="173158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3"/>
          </p:cNvCxnSpPr>
          <p:nvPr/>
        </p:nvCxnSpPr>
        <p:spPr>
          <a:xfrm>
            <a:off x="4114799" y="3075592"/>
            <a:ext cx="152401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40" idx="0"/>
          </p:cNvCxnSpPr>
          <p:nvPr/>
        </p:nvCxnSpPr>
        <p:spPr>
          <a:xfrm>
            <a:off x="4114799" y="2667000"/>
            <a:ext cx="80231" cy="44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505200"/>
            <a:ext cx="152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12122" y="2482569"/>
            <a:ext cx="3794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stripes for 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tripes for V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Each stripe stored in a file.</a:t>
            </a:r>
          </a:p>
          <a:p>
            <a:pPr marL="342900" indent="-342900">
              <a:buFont typeface="Arial" charset="0"/>
              <a:buChar char="•"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4902" y="17836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22859" y="176071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14800" y="2667000"/>
            <a:ext cx="152400" cy="408592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90696" y="3267251"/>
            <a:ext cx="542003" cy="235631"/>
          </a:xfrm>
          <a:prstGeom prst="rect">
            <a:avLst/>
          </a:prstGeom>
          <a:solidFill>
            <a:srgbClr val="FF000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22860" y="2671465"/>
            <a:ext cx="144340" cy="394659"/>
          </a:xfrm>
          <a:prstGeom prst="rect">
            <a:avLst/>
          </a:prstGeom>
          <a:solidFill>
            <a:srgbClr val="FF000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9490" y="3200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chunk</a:t>
            </a:r>
          </a:p>
        </p:txBody>
      </p:sp>
      <p:cxnSp>
        <p:nvCxnSpPr>
          <p:cNvPr id="43" name="Straight Arrow Connector 42"/>
          <p:cNvCxnSpPr>
            <a:stCxn id="39" idx="1"/>
            <a:endCxn id="41" idx="3"/>
          </p:cNvCxnSpPr>
          <p:nvPr/>
        </p:nvCxnSpPr>
        <p:spPr>
          <a:xfrm flipH="1" flipV="1">
            <a:off x="1009709" y="3385066"/>
            <a:ext cx="780987" cy="1"/>
          </a:xfrm>
          <a:prstGeom prst="straightConnector1">
            <a:avLst/>
          </a:prstGeom>
          <a:ln w="28575">
            <a:solidFill>
              <a:srgbClr val="002060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8077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Application: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br>
              <a:rPr lang="en-US" dirty="0" smtClean="0"/>
            </a:br>
            <a:r>
              <a:rPr lang="en-US" dirty="0" smtClean="0"/>
              <a:t>2 Map-Reduce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– Matrix Multiplication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41319" y="2576145"/>
            <a:ext cx="422288" cy="361049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600355"/>
            <a:ext cx="1839174" cy="31435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2770450" y="4499114"/>
                <a:ext cx="3352800" cy="151891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50" y="4499114"/>
                <a:ext cx="3352800" cy="15189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14400" y="220980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274734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24287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852" y="3733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5250" y="37394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7391" y="251460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1319" y="251460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57953" y="2209800"/>
            <a:ext cx="303378" cy="1600200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46955" y="221818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71238" y="37394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1763" y="31717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2150" y="220885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419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3609" y="180243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31812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0692" y="18346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6938" y="255661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96010" y="17779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124796" y="2209800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966701" y="2218180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1"/>
          </p:cNvCxnSpPr>
          <p:nvPr/>
        </p:nvCxnSpPr>
        <p:spPr>
          <a:xfrm flipH="1" flipV="1">
            <a:off x="6659313" y="2756669"/>
            <a:ext cx="1082006" cy="1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681416" y="3429518"/>
            <a:ext cx="1082006" cy="1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Two-Step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Two matrices in two separate input files</a:t>
            </a:r>
          </a:p>
          <a:p>
            <a:endParaRPr lang="en-US" dirty="0"/>
          </a:p>
          <a:p>
            <a:r>
              <a:rPr lang="en-US" dirty="0" smtClean="0"/>
              <a:t>Two steps of </a:t>
            </a:r>
            <a:r>
              <a:rPr lang="en-US" dirty="0" err="1" smtClean="0"/>
              <a:t>MapReduce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Step 1: “Join” the matrix entries that need to be multiplied with each other</a:t>
            </a:r>
          </a:p>
          <a:p>
            <a:pPr lvl="2"/>
            <a:r>
              <a:rPr lang="en-US" i="1" dirty="0" smtClean="0"/>
              <a:t>Similar to the Join operation we implemented using </a:t>
            </a:r>
            <a:r>
              <a:rPr lang="en-US" i="1" dirty="0" err="1" smtClean="0"/>
              <a:t>MapReduce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Step 2: Accumulate all results and compute the output matrix entries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MapReduce</a:t>
            </a:r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Objective: “Join”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0000FF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entries</a:t>
            </a:r>
          </a:p>
          <a:p>
            <a:pPr lvl="1"/>
            <a:r>
              <a:rPr lang="en-US" dirty="0" smtClean="0"/>
              <a:t>In this case, “join” corresponds to multiplication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Map:</a:t>
            </a:r>
          </a:p>
          <a:p>
            <a:pPr lvl="1"/>
            <a:r>
              <a:rPr lang="en-US" sz="2000" dirty="0" smtClean="0"/>
              <a:t>For each </a:t>
            </a:r>
            <a:r>
              <a:rPr lang="en-US" sz="2000" b="1" dirty="0" err="1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value of matrix </a:t>
            </a:r>
            <a:r>
              <a:rPr lang="en-US" sz="2000" b="1" dirty="0" smtClean="0">
                <a:solidFill>
                  <a:srgbClr val="0000FF"/>
                </a:solidFill>
              </a:rPr>
              <a:t>M</a:t>
            </a:r>
          </a:p>
          <a:p>
            <a:pPr marL="274320" lvl="1" indent="0">
              <a:buNone/>
            </a:pPr>
            <a:r>
              <a:rPr lang="en-US" sz="2000" dirty="0" smtClean="0"/>
              <a:t>	Generate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j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(“M”, i, </a:t>
            </a:r>
            <a:r>
              <a:rPr lang="en-US" sz="2000" b="1" dirty="0" err="1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  <a:r>
              <a:rPr lang="en-US" sz="2000" b="1" dirty="0" smtClean="0"/>
              <a:t>&gt;</a:t>
            </a:r>
            <a:endParaRPr lang="en-US" sz="2000" b="1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For each </a:t>
            </a:r>
            <a:r>
              <a:rPr lang="en-US" sz="2000" b="1" dirty="0" err="1" smtClean="0">
                <a:solidFill>
                  <a:srgbClr val="0000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2000" dirty="0" smtClean="0"/>
              <a:t> </a:t>
            </a:r>
            <a:r>
              <a:rPr lang="en-US" sz="2000" dirty="0"/>
              <a:t>value of matrix </a:t>
            </a:r>
            <a:r>
              <a:rPr lang="en-US" sz="2000" b="1" dirty="0" smtClean="0">
                <a:solidFill>
                  <a:srgbClr val="0000FF"/>
                </a:solidFill>
              </a:rPr>
              <a:t>N</a:t>
            </a:r>
            <a:endParaRPr lang="en-US" sz="2000" b="1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r>
              <a:rPr lang="en-US" sz="2000" dirty="0" smtClean="0"/>
              <a:t>	</a:t>
            </a:r>
            <a:r>
              <a:rPr lang="en-US" sz="2000" dirty="0"/>
              <a:t>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00FF"/>
                </a:solidFill>
              </a:rPr>
              <a:t>j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(“N”, k, </a:t>
            </a:r>
            <a:r>
              <a:rPr lang="en-US" sz="2000" b="1" dirty="0" err="1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/>
              <a:t> &gt;</a:t>
            </a:r>
            <a:endParaRPr lang="en-US" sz="2000" b="1" dirty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/>
              <p:cNvSpPr txBox="1">
                <a:spLocks/>
              </p:cNvSpPr>
              <p:nvPr/>
            </p:nvSpPr>
            <p:spPr>
              <a:xfrm>
                <a:off x="6019800" y="1905000"/>
                <a:ext cx="3352800" cy="151891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05000"/>
                <a:ext cx="3352800" cy="15189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1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8580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57121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7967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3090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44200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8580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57121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8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65180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74518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9091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0615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1990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6978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22333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4390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42377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746977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46976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977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28177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548177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912557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56577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612012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4857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69157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83068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94592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42377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84177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53414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87346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97796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44877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0933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0626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09800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36448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30447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3802" y="404846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62200" y="42361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867" y="42354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69804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Architecture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3733800"/>
            <a:ext cx="1295400" cy="1828800"/>
            <a:chOff x="912" y="1536"/>
            <a:chExt cx="1488" cy="2160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76600" y="3733800"/>
            <a:ext cx="1295400" cy="1828800"/>
            <a:chOff x="912" y="1536"/>
            <a:chExt cx="1488" cy="2160"/>
          </a:xfrm>
        </p:grpSpPr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4384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9812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flipH="1">
            <a:off x="16002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30480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914400" y="5715000"/>
            <a:ext cx="386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Each rack contains 16-64 nodes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953000" y="3733800"/>
            <a:ext cx="1295400" cy="1828800"/>
            <a:chOff x="912" y="1536"/>
            <a:chExt cx="1488" cy="2160"/>
          </a:xfrm>
        </p:grpSpPr>
        <p:sp>
          <p:nvSpPr>
            <p:cNvPr id="52263" name="Rectangle 39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4" name="AutoShape 40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239000" y="3733800"/>
            <a:ext cx="1295400" cy="1828800"/>
            <a:chOff x="912" y="1536"/>
            <a:chExt cx="1488" cy="2160"/>
          </a:xfrm>
        </p:grpSpPr>
        <p:sp>
          <p:nvSpPr>
            <p:cNvPr id="52268" name="Rectangle 44"/>
            <p:cNvSpPr>
              <a:spLocks noChangeArrowheads="1"/>
            </p:cNvSpPr>
            <p:nvPr/>
          </p:nvSpPr>
          <p:spPr bwMode="auto">
            <a:xfrm>
              <a:off x="1200" y="2208"/>
              <a:ext cx="9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Mem</a:t>
              </a:r>
            </a:p>
          </p:txBody>
        </p:sp>
        <p:sp>
          <p:nvSpPr>
            <p:cNvPr id="52269" name="AutoShape 45"/>
            <p:cNvSpPr>
              <a:spLocks noChangeArrowheads="1"/>
            </p:cNvSpPr>
            <p:nvPr/>
          </p:nvSpPr>
          <p:spPr bwMode="auto">
            <a:xfrm>
              <a:off x="1200" y="2928"/>
              <a:ext cx="960" cy="57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Disk</a:t>
              </a: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1200" y="1728"/>
              <a:ext cx="91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CPU</a:t>
              </a: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912" y="1536"/>
              <a:ext cx="1488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72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55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5943600" y="28194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H="1">
            <a:off x="5562600" y="3124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>
            <a:off x="70104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6" name="Rectangle 52"/>
          <p:cNvSpPr>
            <a:spLocks noChangeArrowheads="1"/>
          </p:cNvSpPr>
          <p:nvPr/>
        </p:nvSpPr>
        <p:spPr bwMode="auto">
          <a:xfrm>
            <a:off x="3886200" y="19050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Switch</a:t>
            </a:r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V="1">
            <a:off x="2667000" y="220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8" name="Line 54"/>
          <p:cNvSpPr>
            <a:spLocks noChangeShapeType="1"/>
          </p:cNvSpPr>
          <p:nvPr/>
        </p:nvSpPr>
        <p:spPr bwMode="auto">
          <a:xfrm>
            <a:off x="5105400" y="22098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533400" y="1828800"/>
            <a:ext cx="2182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Gbps</a:t>
            </a:r>
            <a:r>
              <a:rPr lang="en-US" dirty="0"/>
              <a:t> between </a:t>
            </a:r>
          </a:p>
          <a:p>
            <a:r>
              <a:rPr lang="en-US" dirty="0"/>
              <a:t>any pair of nodes</a:t>
            </a:r>
          </a:p>
          <a:p>
            <a:r>
              <a:rPr lang="en-US" dirty="0"/>
              <a:t>in a rack</a:t>
            </a:r>
          </a:p>
        </p:txBody>
      </p:sp>
      <p:sp>
        <p:nvSpPr>
          <p:cNvPr id="52280" name="Text Box 56"/>
          <p:cNvSpPr txBox="1">
            <a:spLocks noChangeArrowheads="1"/>
          </p:cNvSpPr>
          <p:nvPr/>
        </p:nvSpPr>
        <p:spPr bwMode="auto">
          <a:xfrm>
            <a:off x="2895600" y="1447800"/>
            <a:ext cx="430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2-10 Gbps backbone between racks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8063" y="6260068"/>
            <a:ext cx="816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2011 it was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guestimated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that Google had </a:t>
            </a:r>
            <a:r>
              <a:rPr lang="en-US" dirty="0">
                <a:latin typeface="Arial" pitchFamily="34" charset="0"/>
                <a:cs typeface="Arial" pitchFamily="34" charset="0"/>
              </a:rPr>
              <a:t>1M machines,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bit.ly/Shh0RO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0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/>
      <p:bldP spid="52273" grpId="0" animBg="1"/>
      <p:bldP spid="52274" grpId="0" animBg="1"/>
      <p:bldP spid="52275" grpId="0" animBg="1"/>
      <p:bldP spid="52276" grpId="0" animBg="1"/>
      <p:bldP spid="52277" grpId="0" animBg="1"/>
      <p:bldP spid="52278" grpId="0" animBg="1"/>
      <p:bldP spid="522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1: Joining entries with same j values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3802" y="404846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62200" y="42361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867" y="42354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3449" y="1883562"/>
            <a:ext cx="2385898" cy="366786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7057" y="1818303"/>
            <a:ext cx="464470" cy="1839297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56844" y="4229220"/>
            <a:ext cx="2133600" cy="68858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68282" y="4228574"/>
            <a:ext cx="2133600" cy="68858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1: Joining entries with same j values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3802" y="404846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62200" y="42361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867" y="42354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3449" y="2809137"/>
            <a:ext cx="2385898" cy="366786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09954" y="1863485"/>
            <a:ext cx="464470" cy="1839297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69691" y="4875527"/>
            <a:ext cx="2133600" cy="68858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56671" y="4857610"/>
            <a:ext cx="2133600" cy="68858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1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2: Partial sums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3775" y="40837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00313" y="40830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5486" y="2338370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5800" y="4109197"/>
            <a:ext cx="2133600" cy="305548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00400" y="4080480"/>
            <a:ext cx="2133600" cy="39161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909210" y="1882501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3117" y="3991665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n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contribute to the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sum of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489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2: Partial sums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3775" y="40837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00313" y="40830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48906" y="2315510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4323" y="5345893"/>
            <a:ext cx="2133600" cy="305548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00399" y="5322674"/>
            <a:ext cx="2133600" cy="39161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909473" y="3264986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3117" y="3991665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n</a:t>
            </a:r>
            <a:r>
              <a:rPr 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contribute to the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sum of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877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2: Partial sums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3775" y="4083784"/>
            <a:ext cx="19768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(M, 4,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00313" y="4083073"/>
            <a:ext cx="18790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(N,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(N, 2, 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9766" y="2316798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32741" y="4119698"/>
            <a:ext cx="2133600" cy="305548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89962" y="4403346"/>
            <a:ext cx="2133600" cy="39161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6134395" y="1860345"/>
            <a:ext cx="49063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3117" y="3991665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n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contribute to the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sum of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399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MapReduce</a:t>
            </a:r>
            <a:r>
              <a:rPr lang="en-US" dirty="0" smtClean="0"/>
              <a:t> Step: Reduce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0654" y="3048000"/>
            <a:ext cx="8153400" cy="2737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Reduce(key, </a:t>
            </a:r>
            <a:r>
              <a:rPr lang="en-US" b="1" dirty="0" err="1" smtClean="0">
                <a:solidFill>
                  <a:srgbClr val="FF0000"/>
                </a:solidFill>
              </a:rPr>
              <a:t>value_list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pPr marL="274320" lvl="1" indent="0">
              <a:buNone/>
            </a:pPr>
            <a:r>
              <a:rPr lang="en-US" sz="2000" dirty="0" smtClean="0"/>
              <a:t>	Put </a:t>
            </a:r>
            <a:r>
              <a:rPr lang="en-US" sz="2000" dirty="0"/>
              <a:t>all </a:t>
            </a:r>
            <a:r>
              <a:rPr lang="en-US" sz="2000" dirty="0" smtClean="0"/>
              <a:t>entries </a:t>
            </a:r>
            <a:r>
              <a:rPr lang="en-US" sz="2000" dirty="0"/>
              <a:t>in </a:t>
            </a:r>
            <a:r>
              <a:rPr lang="en-US" sz="2000" dirty="0" err="1"/>
              <a:t>value_list</a:t>
            </a:r>
            <a:r>
              <a:rPr lang="en-US" sz="2000" dirty="0"/>
              <a:t> of form </a:t>
            </a:r>
            <a:r>
              <a:rPr lang="en-US" sz="2000" b="1" dirty="0">
                <a:solidFill>
                  <a:srgbClr val="0000FF"/>
                </a:solidFill>
              </a:rPr>
              <a:t>(M, i, </a:t>
            </a:r>
            <a:r>
              <a:rPr lang="en-US" sz="2000" b="1" dirty="0" err="1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>
                <a:solidFill>
                  <a:srgbClr val="0000FF"/>
                </a:solidFill>
              </a:rPr>
              <a:t>i,key</a:t>
            </a:r>
            <a:r>
              <a:rPr lang="en-US" sz="2000" b="1" dirty="0">
                <a:solidFill>
                  <a:srgbClr val="0000FF"/>
                </a:solidFill>
              </a:rPr>
              <a:t>) </a:t>
            </a:r>
            <a:r>
              <a:rPr lang="en-US" sz="2000" dirty="0"/>
              <a:t>into </a:t>
            </a:r>
            <a:r>
              <a:rPr lang="en-US" sz="2000" b="1" dirty="0">
                <a:solidFill>
                  <a:srgbClr val="0000FF"/>
                </a:solidFill>
              </a:rPr>
              <a:t>L</a:t>
            </a:r>
            <a:r>
              <a:rPr lang="en-US" sz="2000" b="1" baseline="-25000" dirty="0">
                <a:solidFill>
                  <a:srgbClr val="0000FF"/>
                </a:solidFill>
              </a:rPr>
              <a:t>M</a:t>
            </a:r>
            <a:r>
              <a:rPr lang="en-US" sz="2000" dirty="0"/>
              <a:t> </a:t>
            </a:r>
            <a:endParaRPr lang="en-US" sz="2000" dirty="0" smtClean="0"/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Put </a:t>
            </a:r>
            <a:r>
              <a:rPr lang="en-US" sz="2000" dirty="0"/>
              <a:t>all entries in </a:t>
            </a:r>
            <a:r>
              <a:rPr lang="en-US" sz="2000" dirty="0" err="1"/>
              <a:t>value_list</a:t>
            </a:r>
            <a:r>
              <a:rPr lang="en-US" sz="2000" dirty="0"/>
              <a:t> of form </a:t>
            </a:r>
            <a:r>
              <a:rPr lang="en-US" sz="2000" b="1" dirty="0" smtClean="0">
                <a:solidFill>
                  <a:srgbClr val="0000FF"/>
                </a:solidFill>
              </a:rPr>
              <a:t>(N, k, </a:t>
            </a:r>
            <a:r>
              <a:rPr lang="en-US" sz="2000" b="1" dirty="0" err="1">
                <a:solidFill>
                  <a:srgbClr val="0000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key,k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  <a:r>
              <a:rPr lang="en-US" sz="2000" dirty="0"/>
              <a:t>into </a:t>
            </a:r>
            <a:r>
              <a:rPr lang="en-US" sz="2000" b="1" dirty="0" smtClean="0">
                <a:solidFill>
                  <a:srgbClr val="0000FF"/>
                </a:solidFill>
              </a:rPr>
              <a:t>L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 </a:t>
            </a:r>
            <a:endParaRPr lang="en-US" sz="2000" dirty="0"/>
          </a:p>
          <a:p>
            <a:pPr marL="274320" lvl="1" indent="0">
              <a:buNone/>
            </a:pPr>
            <a:r>
              <a:rPr lang="en-US" sz="2000" dirty="0" smtClean="0"/>
              <a:t>	for each entry </a:t>
            </a:r>
            <a:r>
              <a:rPr lang="en-US" sz="2000" b="1" dirty="0">
                <a:solidFill>
                  <a:srgbClr val="0000FF"/>
                </a:solidFill>
              </a:rPr>
              <a:t>(M, i, </a:t>
            </a:r>
            <a:r>
              <a:rPr lang="en-US" sz="2000" b="1" dirty="0" err="1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>
                <a:solidFill>
                  <a:srgbClr val="0000FF"/>
                </a:solidFill>
              </a:rPr>
              <a:t>i,key</a:t>
            </a:r>
            <a:r>
              <a:rPr lang="en-US" sz="2000" b="1" dirty="0">
                <a:solidFill>
                  <a:srgbClr val="0000FF"/>
                </a:solidFill>
              </a:rPr>
              <a:t>) </a:t>
            </a:r>
            <a:r>
              <a:rPr lang="en-US" sz="2000" dirty="0" smtClean="0"/>
              <a:t>in </a:t>
            </a:r>
            <a:r>
              <a:rPr lang="en-US" sz="2000" b="1" dirty="0" smtClean="0">
                <a:solidFill>
                  <a:srgbClr val="0000FF"/>
                </a:solidFill>
              </a:rPr>
              <a:t>L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M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for each entry </a:t>
            </a:r>
            <a:r>
              <a:rPr lang="en-US" sz="2000" b="1" dirty="0">
                <a:solidFill>
                  <a:srgbClr val="0000FF"/>
                </a:solidFill>
              </a:rPr>
              <a:t>(N, k, </a:t>
            </a:r>
            <a:r>
              <a:rPr lang="en-US" sz="2000" b="1" dirty="0" err="1" smtClean="0">
                <a:solidFill>
                  <a:srgbClr val="0000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key,k</a:t>
            </a:r>
            <a:r>
              <a:rPr lang="en-US" sz="2000" b="1" dirty="0">
                <a:solidFill>
                  <a:srgbClr val="0000FF"/>
                </a:solidFill>
              </a:rPr>
              <a:t>) </a:t>
            </a:r>
            <a:r>
              <a:rPr lang="en-US" sz="2000" dirty="0" smtClean="0"/>
              <a:t>in </a:t>
            </a:r>
            <a:r>
              <a:rPr lang="en-US" sz="2000" b="1" dirty="0" smtClean="0">
                <a:solidFill>
                  <a:srgbClr val="0000FF"/>
                </a:solidFill>
              </a:rPr>
              <a:t>L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N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output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(i, k)</a:t>
            </a:r>
            <a:r>
              <a:rPr lang="en-US" sz="2000" dirty="0" smtClean="0"/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err="1" smtClean="0">
                <a:solidFill>
                  <a:srgbClr val="0000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i,key</a:t>
            </a:r>
            <a:r>
              <a:rPr lang="en-US" sz="2000" b="1" dirty="0" smtClean="0">
                <a:solidFill>
                  <a:srgbClr val="0000FF"/>
                </a:solidFill>
              </a:rPr>
              <a:t> . </a:t>
            </a:r>
            <a:r>
              <a:rPr lang="en-US" sz="2000" b="1" dirty="0" err="1" smtClean="0">
                <a:solidFill>
                  <a:srgbClr val="0000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key,k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1623" y="1752600"/>
            <a:ext cx="6328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[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(M, 4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2,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(N, 4,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&gt; 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[ (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2,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(N,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[ (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4" y="175260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</p:spTree>
    <p:extLst>
      <p:ext uri="{BB962C8B-B14F-4D97-AF65-F5344CB8AC3E}">
        <p14:creationId xmlns:p14="http://schemas.microsoft.com/office/powerpoint/2010/main" val="12539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Reduce Output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303321" y="2000051"/>
            <a:ext cx="63289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&lt;1, [ (M, 2,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(M, 4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2,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(N, 4,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&gt; 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&lt;3, [ (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2,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(N, 4,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&lt;4, [ (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m</a:t>
            </a:r>
            <a:r>
              <a:rPr lang="en-US" sz="2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(N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2, n</a:t>
            </a:r>
            <a:r>
              <a:rPr lang="en-U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] &gt;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5214" y="175260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1000" y="3276600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output: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92044" y="3796566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67378" y="3796565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18352" y="523986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63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8" grpId="0"/>
      <p:bldP spid="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 err="1" smtClean="0"/>
              <a:t>MapReduce</a:t>
            </a:r>
            <a:r>
              <a:rPr lang="en-US" dirty="0" smtClean="0"/>
              <a:t> Step: 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3810000"/>
            <a:ext cx="8153400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each </a:t>
            </a:r>
            <a:r>
              <a:rPr lang="en-US" b="1" dirty="0" smtClean="0">
                <a:solidFill>
                  <a:srgbClr val="0000FF"/>
                </a:solidFill>
              </a:rPr>
              <a:t>(key, value) </a:t>
            </a:r>
            <a:r>
              <a:rPr lang="en-US" dirty="0" smtClean="0"/>
              <a:t>pair in the input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generate </a:t>
            </a:r>
            <a:r>
              <a:rPr lang="en-US" b="1" dirty="0" smtClean="0">
                <a:solidFill>
                  <a:srgbClr val="0000FF"/>
                </a:solidFill>
              </a:rPr>
              <a:t>(key, value)</a:t>
            </a:r>
          </a:p>
          <a:p>
            <a:r>
              <a:rPr lang="en-US" dirty="0" smtClean="0"/>
              <a:t>Identity function</a:t>
            </a:r>
          </a:p>
          <a:p>
            <a:r>
              <a:rPr lang="en-US" dirty="0" smtClean="0"/>
              <a:t>The system will most likely assign the map tasks on the same node as the reduce that produced these outputs. Hence, no communication cost.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801983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734" y="1801982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708" y="3245277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894" y="1649581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Map input: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 err="1" smtClean="0"/>
              <a:t>MapReduce</a:t>
            </a:r>
            <a:r>
              <a:rPr lang="en-US" dirty="0" smtClean="0"/>
              <a:t> Step: Reduce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4114800"/>
            <a:ext cx="8153400" cy="19151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Reduce(key, </a:t>
            </a:r>
            <a:r>
              <a:rPr lang="en-US" b="1" dirty="0" err="1" smtClean="0">
                <a:solidFill>
                  <a:srgbClr val="FF0000"/>
                </a:solidFill>
              </a:rPr>
              <a:t>value_list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sum</a:t>
            </a:r>
            <a:r>
              <a:rPr lang="en-US" dirty="0" smtClean="0"/>
              <a:t> = 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in </a:t>
            </a:r>
            <a:r>
              <a:rPr lang="en-US" dirty="0" err="1" smtClean="0"/>
              <a:t>value_list</a:t>
            </a:r>
            <a:endParaRPr lang="en-US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sum</a:t>
            </a:r>
            <a:r>
              <a:rPr lang="en-US" dirty="0" smtClean="0"/>
              <a:t> += </a:t>
            </a:r>
            <a:r>
              <a:rPr lang="en-US" dirty="0" smtClean="0">
                <a:solidFill>
                  <a:srgbClr val="0000FF"/>
                </a:solidFill>
              </a:rPr>
              <a:t>v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output &lt;</a:t>
            </a:r>
            <a:r>
              <a:rPr lang="en-US" dirty="0" smtClean="0">
                <a:solidFill>
                  <a:srgbClr val="0000FF"/>
                </a:solidFill>
              </a:rPr>
              <a:t>key, sum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157" y="1675228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970" y="1981201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0304" y="1981200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278" y="34244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610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MapReduce</a:t>
            </a:r>
            <a:r>
              <a:rPr lang="en-US" dirty="0" smtClean="0"/>
              <a:t> Step 2 -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2612" y="1860248"/>
            <a:ext cx="230977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908060" y="1869423"/>
            <a:ext cx="490635" cy="179725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48610" y="397084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82423" y="4276814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57757" y="4276813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08731" y="572010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957757" y="4262654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www.filecluster.com/reviews/wp-content/uploads/2008/11/server_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1"/>
            <a:ext cx="943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MapReduce</a:t>
            </a:r>
            <a:r>
              <a:rPr lang="en-US" dirty="0" smtClean="0"/>
              <a:t> Step 2 -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2612" y="1860248"/>
            <a:ext cx="230977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6145161" y="1881102"/>
            <a:ext cx="490635" cy="179725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48610" y="397084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82423" y="4276814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57757" y="4276813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08731" y="572010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956363" y="4583770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MapReduce</a:t>
            </a:r>
            <a:r>
              <a:rPr lang="en-US" dirty="0" smtClean="0"/>
              <a:t> Step 2 -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7035" y="2317381"/>
            <a:ext cx="230977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4918374" y="1870086"/>
            <a:ext cx="490635" cy="179725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48610" y="397084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82423" y="4276814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57757" y="4276813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08731" y="572010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898234" y="4293730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24542" y="5728716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MapReduce</a:t>
            </a:r>
            <a:r>
              <a:rPr lang="en-US" dirty="0" smtClean="0"/>
              <a:t> Step 2 -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3224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2423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3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623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623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3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7344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190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3223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3313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4423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4423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44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8803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72823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344" y="2319322"/>
            <a:ext cx="5870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707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5403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4741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9314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838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213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2672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425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41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626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671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672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84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0684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327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768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322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50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93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032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48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626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044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36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075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80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51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11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0849" y="25482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0023" y="14478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56671" y="14435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0670" y="255270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90027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5812" y="3254226"/>
            <a:ext cx="2309775" cy="405164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258" y="2263632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6121852" y="1881102"/>
            <a:ext cx="490635" cy="1797255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48610" y="3970841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82423" y="4276814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57757" y="4276813"/>
            <a:ext cx="2335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(1, 4)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4),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08731" y="572010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888771" y="5196923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56363" y="5226172"/>
            <a:ext cx="2304273" cy="382893"/>
          </a:xfrm>
          <a:prstGeom prst="rect">
            <a:avLst/>
          </a:prstGeom>
          <a:solidFill>
            <a:srgbClr val="BEDF61">
              <a:alpha val="50196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Two-Step </a:t>
            </a:r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Step1: Map (input):</a:t>
            </a:r>
          </a:p>
          <a:p>
            <a:pPr marL="274320" lvl="1" indent="0">
              <a:buNone/>
            </a:pPr>
            <a:r>
              <a:rPr lang="en-US" dirty="0" smtClean="0"/>
              <a:t>	For </a:t>
            </a:r>
            <a:r>
              <a:rPr lang="en-US" dirty="0"/>
              <a:t>each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</a:rPr>
              <a:t>ij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value of matrix </a:t>
            </a:r>
            <a:r>
              <a:rPr lang="en-US" b="1" dirty="0">
                <a:solidFill>
                  <a:srgbClr val="0000FF"/>
                </a:solidFill>
              </a:rPr>
              <a:t>M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generate </a:t>
            </a:r>
            <a:r>
              <a:rPr lang="en-US" dirty="0"/>
              <a:t>&lt;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j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value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(“M”, i,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</a:rPr>
              <a:t>ij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  <a:r>
              <a:rPr lang="en-US" b="1" dirty="0" smtClean="0"/>
              <a:t>&gt;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	For </a:t>
            </a:r>
            <a:r>
              <a:rPr lang="en-US" dirty="0"/>
              <a:t>each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jk</a:t>
            </a:r>
            <a:r>
              <a:rPr lang="en-US" dirty="0"/>
              <a:t> value of matrix </a:t>
            </a:r>
            <a:r>
              <a:rPr lang="en-US" b="1" dirty="0">
                <a:solidFill>
                  <a:srgbClr val="0000FF"/>
                </a:solidFill>
              </a:rPr>
              <a:t>N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generate </a:t>
            </a:r>
            <a:r>
              <a:rPr lang="en-US" dirty="0"/>
              <a:t>&lt;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j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value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(“N”, k,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</a:rPr>
              <a:t>jk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r>
              <a:rPr lang="en-US" b="1" dirty="0"/>
              <a:t> &gt;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Step1: Reduce(key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value_list</a:t>
            </a:r>
            <a:r>
              <a:rPr lang="en-US" b="1" dirty="0">
                <a:solidFill>
                  <a:srgbClr val="FF0000"/>
                </a:solidFill>
              </a:rPr>
              <a:t>):</a:t>
            </a:r>
          </a:p>
          <a:p>
            <a:pPr marL="274320" lvl="1" indent="0">
              <a:buNone/>
            </a:pPr>
            <a:r>
              <a:rPr lang="en-US" dirty="0"/>
              <a:t>	for each entry </a:t>
            </a:r>
            <a:r>
              <a:rPr lang="en-US" b="1" dirty="0">
                <a:solidFill>
                  <a:srgbClr val="0000FF"/>
                </a:solidFill>
              </a:rPr>
              <a:t>(M, i,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</a:rPr>
              <a:t>i,key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dirty="0"/>
              <a:t>in </a:t>
            </a:r>
            <a:r>
              <a:rPr lang="en-US" dirty="0" err="1"/>
              <a:t>value_list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		for each entry </a:t>
            </a:r>
            <a:r>
              <a:rPr lang="en-US" b="1" dirty="0">
                <a:solidFill>
                  <a:srgbClr val="0000FF"/>
                </a:solidFill>
              </a:rPr>
              <a:t>(N, k,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key,k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value_list</a:t>
            </a:r>
            <a:endParaRPr lang="en-US" baseline="-25000" dirty="0"/>
          </a:p>
          <a:p>
            <a:pPr marL="274320" lvl="1" indent="0">
              <a:buNone/>
            </a:pPr>
            <a:r>
              <a:rPr lang="en-US" dirty="0"/>
              <a:t>			output &lt;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/>
              <a:t> = </a:t>
            </a:r>
            <a:r>
              <a:rPr lang="en-US" b="1" dirty="0">
                <a:solidFill>
                  <a:srgbClr val="0000FF"/>
                </a:solidFill>
              </a:rPr>
              <a:t>(i, k)</a:t>
            </a:r>
            <a:r>
              <a:rPr lang="en-US" dirty="0"/>
              <a:t>; </a:t>
            </a:r>
            <a:r>
              <a:rPr lang="en-US" b="1" dirty="0">
                <a:solidFill>
                  <a:srgbClr val="FF0000"/>
                </a:solidFill>
              </a:rPr>
              <a:t>value</a:t>
            </a:r>
            <a:r>
              <a:rPr lang="en-US" dirty="0"/>
              <a:t> = </a:t>
            </a:r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baseline="-25000" dirty="0" err="1">
                <a:solidFill>
                  <a:srgbClr val="0000FF"/>
                </a:solidFill>
              </a:rPr>
              <a:t>i,key</a:t>
            </a:r>
            <a:r>
              <a:rPr lang="en-US" b="1" dirty="0">
                <a:solidFill>
                  <a:srgbClr val="0000FF"/>
                </a:solidFill>
              </a:rPr>
              <a:t> .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key,k</a:t>
            </a:r>
            <a:r>
              <a:rPr lang="en-US" b="1" baseline="-25000" dirty="0">
                <a:solidFill>
                  <a:srgbClr val="0000FF"/>
                </a:solidFill>
              </a:rPr>
              <a:t> </a:t>
            </a:r>
            <a:r>
              <a:rPr lang="en-US" dirty="0"/>
              <a:t>&gt;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Step2: </a:t>
            </a:r>
            <a:r>
              <a:rPr lang="en-US" b="1" dirty="0">
                <a:solidFill>
                  <a:srgbClr val="FF0000"/>
                </a:solidFill>
              </a:rPr>
              <a:t>Map </a:t>
            </a:r>
            <a:r>
              <a:rPr lang="en-US" b="1" dirty="0" smtClean="0">
                <a:solidFill>
                  <a:srgbClr val="FF0000"/>
                </a:solidFill>
              </a:rPr>
              <a:t>(key, value):</a:t>
            </a:r>
            <a:endParaRPr lang="en-US" b="1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US" dirty="0" smtClean="0"/>
              <a:t>	generate (</a:t>
            </a:r>
            <a:r>
              <a:rPr lang="en-US" b="1" dirty="0">
                <a:solidFill>
                  <a:srgbClr val="0000FF"/>
                </a:solidFill>
              </a:rPr>
              <a:t>key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00FF"/>
                </a:solidFill>
              </a:rPr>
              <a:t>value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Step2: </a:t>
            </a:r>
            <a:r>
              <a:rPr lang="en-US" b="1" dirty="0">
                <a:solidFill>
                  <a:srgbClr val="FF0000"/>
                </a:solidFill>
              </a:rPr>
              <a:t>Reduce(key, </a:t>
            </a:r>
            <a:r>
              <a:rPr lang="en-US" b="1" dirty="0" err="1">
                <a:solidFill>
                  <a:srgbClr val="FF0000"/>
                </a:solidFill>
              </a:rPr>
              <a:t>value_list</a:t>
            </a:r>
            <a:r>
              <a:rPr lang="en-US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dirty="0" smtClean="0"/>
              <a:t> ← accumulate the values in </a:t>
            </a:r>
            <a:r>
              <a:rPr lang="en-US" dirty="0" err="1" smtClean="0"/>
              <a:t>value_list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output (</a:t>
            </a:r>
            <a:r>
              <a:rPr lang="en-US" sz="1800" b="1" dirty="0">
                <a:solidFill>
                  <a:srgbClr val="0000FF"/>
                </a:solidFill>
              </a:rPr>
              <a:t>key</a:t>
            </a:r>
            <a:r>
              <a:rPr lang="en-US" dirty="0" smtClean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3"/>
              <p:cNvSpPr txBox="1">
                <a:spLocks/>
              </p:cNvSpPr>
              <p:nvPr/>
            </p:nvSpPr>
            <p:spPr>
              <a:xfrm>
                <a:off x="6781800" y="5181600"/>
                <a:ext cx="2251719" cy="93364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181600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80772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Application: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br>
              <a:rPr lang="en-US" dirty="0" smtClean="0"/>
            </a:br>
            <a:r>
              <a:rPr lang="en-US" dirty="0" smtClean="0"/>
              <a:t>Single Map-Reduce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Single-Step </a:t>
            </a:r>
            <a:r>
              <a:rPr lang="en-US" dirty="0" err="1" smtClean="0"/>
              <a:t>MapReduce</a:t>
            </a:r>
            <a:r>
              <a:rPr lang="en-US" dirty="0" smtClean="0"/>
              <a:t>: Intuition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2971800"/>
            <a:ext cx="8153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To compute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ik</a:t>
            </a:r>
            <a:r>
              <a:rPr lang="en-US" dirty="0" smtClean="0"/>
              <a:t>, we need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 values for all </a:t>
            </a:r>
            <a:r>
              <a:rPr lang="en-US" b="1" dirty="0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other words: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entry is needed to compute 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ik</a:t>
            </a:r>
            <a:r>
              <a:rPr lang="en-US" dirty="0" smtClean="0"/>
              <a:t> values for all </a:t>
            </a:r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 </a:t>
            </a:r>
            <a:r>
              <a:rPr lang="en-US" dirty="0"/>
              <a:t>entry is needed to compute 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ik</a:t>
            </a:r>
            <a:r>
              <a:rPr lang="en-US" dirty="0" smtClean="0"/>
              <a:t> </a:t>
            </a:r>
            <a:r>
              <a:rPr lang="en-US" dirty="0"/>
              <a:t>values for all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Intuition: Send each input matrix entry to all reducers that need it.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2971800" y="1885756"/>
                <a:ext cx="2251719" cy="93364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885756"/>
                <a:ext cx="2251719" cy="9336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7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Entry of Matrix 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79863" y="4525075"/>
            <a:ext cx="8153400" cy="993745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needs to be paired with all entries in row j of matrix 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6142916" y="2506220"/>
                <a:ext cx="2411150" cy="98455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16" y="2506220"/>
                <a:ext cx="2411150" cy="984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" y="220980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2824287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852" y="3733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762" y="2517511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6955" y="3270563"/>
            <a:ext cx="1856050" cy="345920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46955" y="221818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71238" y="37394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6036" y="320040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4954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4450" y="180422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31812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0167" y="18346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355637" y="2234726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2234726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671374" y="2034671"/>
            <a:ext cx="69986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3"/>
          </p:cNvCxnSpPr>
          <p:nvPr/>
        </p:nvCxnSpPr>
        <p:spPr>
          <a:xfrm>
            <a:off x="4753073" y="2034671"/>
            <a:ext cx="749932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909937" y="2743200"/>
            <a:ext cx="1232825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118408" y="2514185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85468" y="2218180"/>
            <a:ext cx="381265" cy="1599074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Entry of Matrix 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79863" y="4525075"/>
            <a:ext cx="8153400" cy="993745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 needs to be paired with all entries in column j of matrix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6142916" y="2506220"/>
                <a:ext cx="2411150" cy="98455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16" y="2506220"/>
                <a:ext cx="2411150" cy="9845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" y="220980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2824287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852" y="3733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762" y="2743307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6955" y="2218180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71238" y="37394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6036" y="320040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743307"/>
            <a:ext cx="31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1014" y="180243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31812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0167" y="18346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0" y="2234726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8" idx="1"/>
          </p:cNvCxnSpPr>
          <p:nvPr/>
        </p:nvCxnSpPr>
        <p:spPr>
          <a:xfrm flipH="1">
            <a:off x="3643976" y="3400455"/>
            <a:ext cx="782060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14400" y="2952655"/>
            <a:ext cx="1214588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1108" y="2133600"/>
            <a:ext cx="6583" cy="60970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7391" y="3143417"/>
            <a:ext cx="6583" cy="66658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371238" y="3170186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Operation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676400"/>
            <a:ext cx="8153400" cy="4572000"/>
          </a:xfrm>
        </p:spPr>
        <p:txBody>
          <a:bodyPr/>
          <a:lstStyle/>
          <a:p>
            <a:r>
              <a:rPr lang="en-US" sz="2000" i="1" dirty="0" smtClean="0"/>
              <a:t>Reminder:</a:t>
            </a:r>
            <a:endParaRPr lang="en-US" sz="2000" i="1" dirty="0"/>
          </a:p>
          <a:p>
            <a:pPr marL="274320" lvl="1" indent="0">
              <a:buNone/>
            </a:pPr>
            <a:r>
              <a:rPr lang="en-US" sz="1600" i="1" dirty="0"/>
              <a:t>	</a:t>
            </a:r>
            <a:r>
              <a:rPr lang="en-US" sz="1600" b="1" i="1" dirty="0" err="1">
                <a:solidFill>
                  <a:srgbClr val="0000FF"/>
                </a:solidFill>
              </a:rPr>
              <a:t>m</a:t>
            </a:r>
            <a:r>
              <a:rPr lang="en-US" sz="1600" b="1" i="1" baseline="-25000" dirty="0" err="1">
                <a:solidFill>
                  <a:srgbClr val="0000FF"/>
                </a:solidFill>
              </a:rPr>
              <a:t>ij</a:t>
            </a:r>
            <a:r>
              <a:rPr lang="en-US" sz="1600" i="1" dirty="0"/>
              <a:t> entry is needed to compute </a:t>
            </a:r>
            <a:r>
              <a:rPr lang="en-US" sz="1600" b="1" i="1" dirty="0" err="1">
                <a:solidFill>
                  <a:srgbClr val="0000FF"/>
                </a:solidFill>
              </a:rPr>
              <a:t>p</a:t>
            </a:r>
            <a:r>
              <a:rPr lang="en-US" sz="1600" b="1" i="1" baseline="-25000" dirty="0" err="1">
                <a:solidFill>
                  <a:srgbClr val="0000FF"/>
                </a:solidFill>
              </a:rPr>
              <a:t>ik</a:t>
            </a:r>
            <a:r>
              <a:rPr lang="en-US" sz="1600" i="1" dirty="0"/>
              <a:t> values for all </a:t>
            </a:r>
            <a:r>
              <a:rPr lang="en-US" sz="1600" b="1" i="1" dirty="0">
                <a:solidFill>
                  <a:srgbClr val="0000FF"/>
                </a:solidFill>
              </a:rPr>
              <a:t>k</a:t>
            </a:r>
            <a:r>
              <a:rPr lang="en-US" sz="1600" i="1" dirty="0"/>
              <a:t>.</a:t>
            </a:r>
          </a:p>
          <a:p>
            <a:pPr marL="274320" lvl="1" indent="0">
              <a:buNone/>
            </a:pPr>
            <a:r>
              <a:rPr lang="en-US" sz="1600" i="1" dirty="0"/>
              <a:t>	</a:t>
            </a:r>
            <a:r>
              <a:rPr lang="en-US" sz="1600" b="1" i="1" dirty="0" err="1">
                <a:solidFill>
                  <a:srgbClr val="0000FF"/>
                </a:solidFill>
              </a:rPr>
              <a:t>n</a:t>
            </a:r>
            <a:r>
              <a:rPr lang="en-US" sz="1600" b="1" i="1" baseline="-25000" dirty="0" err="1">
                <a:solidFill>
                  <a:srgbClr val="0000FF"/>
                </a:solidFill>
              </a:rPr>
              <a:t>jk</a:t>
            </a:r>
            <a:r>
              <a:rPr lang="en-US" sz="1600" i="1" dirty="0"/>
              <a:t> entry is needed to compute </a:t>
            </a:r>
            <a:r>
              <a:rPr lang="en-US" sz="1600" b="1" i="1" dirty="0" err="1">
                <a:solidFill>
                  <a:srgbClr val="0000FF"/>
                </a:solidFill>
              </a:rPr>
              <a:t>p</a:t>
            </a:r>
            <a:r>
              <a:rPr lang="en-US" sz="1600" b="1" i="1" baseline="-25000" dirty="0" err="1">
                <a:solidFill>
                  <a:srgbClr val="0000FF"/>
                </a:solidFill>
              </a:rPr>
              <a:t>ik</a:t>
            </a:r>
            <a:r>
              <a:rPr lang="en-US" sz="1600" i="1" dirty="0"/>
              <a:t> values for all </a:t>
            </a:r>
            <a:r>
              <a:rPr lang="en-US" sz="1600" b="1" i="1" dirty="0">
                <a:solidFill>
                  <a:srgbClr val="0000FF"/>
                </a:solidFill>
              </a:rPr>
              <a:t>i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endParaRPr lang="en-US" dirty="0" smtClean="0"/>
          </a:p>
          <a:p>
            <a:r>
              <a:rPr lang="en-US" dirty="0" smtClean="0"/>
              <a:t>Map: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each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entry from matrix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       for </a:t>
            </a:r>
            <a:r>
              <a:rPr lang="en-US" b="1" dirty="0" smtClean="0">
                <a:solidFill>
                  <a:srgbClr val="0000FF"/>
                </a:solidFill>
              </a:rPr>
              <a:t>k</a:t>
            </a:r>
            <a:r>
              <a:rPr lang="en-US" dirty="0" smtClean="0"/>
              <a:t>=1 to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generate &lt;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000FF"/>
                </a:solidFill>
              </a:rPr>
              <a:t>(i, k)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= (‘</a:t>
            </a:r>
            <a:r>
              <a:rPr lang="en-US" b="1" dirty="0" smtClean="0">
                <a:solidFill>
                  <a:srgbClr val="0000FF"/>
                </a:solidFill>
              </a:rPr>
              <a:t>M’, j,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) 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for each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 entry from matrix 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 for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dirty="0" smtClean="0"/>
              <a:t>=1 to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generate &lt;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000FF"/>
                </a:solidFill>
              </a:rPr>
              <a:t>(i, k)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= (‘</a:t>
            </a:r>
            <a:r>
              <a:rPr lang="en-US" b="1" dirty="0" smtClean="0">
                <a:solidFill>
                  <a:srgbClr val="0000FF"/>
                </a:solidFill>
              </a:rPr>
              <a:t>N’, j,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)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6248400" y="1905000"/>
                <a:ext cx="2411150" cy="98455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05000"/>
                <a:ext cx="2411150" cy="984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4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M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&lt;(1,1), (M, 3,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52108" y="1849933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05839" y="1849933"/>
            <a:ext cx="59807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39740" y="2774396"/>
            <a:ext cx="58175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57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Large-scale computing</a:t>
            </a:r>
            <a:r>
              <a:rPr lang="en-US" dirty="0" smtClean="0">
                <a:solidFill>
                  <a:srgbClr val="008000"/>
                </a:solidFill>
              </a:rPr>
              <a:t> for </a:t>
            </a:r>
            <a:r>
              <a:rPr lang="en-US" b="1" dirty="0" smtClean="0">
                <a:solidFill>
                  <a:srgbClr val="008000"/>
                </a:solidFill>
              </a:rPr>
              <a:t>data mining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problems on </a:t>
            </a:r>
            <a:r>
              <a:rPr lang="en-US" b="1" dirty="0" smtClean="0">
                <a:solidFill>
                  <a:srgbClr val="008000"/>
                </a:solidFill>
              </a:rPr>
              <a:t>commodity hardware</a:t>
            </a:r>
          </a:p>
          <a:p>
            <a:r>
              <a:rPr lang="en-US" b="1" dirty="0" smtClean="0"/>
              <a:t>Challenges: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How do you distribute computation?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How </a:t>
            </a:r>
            <a:r>
              <a:rPr lang="en-US" b="1" dirty="0">
                <a:solidFill>
                  <a:schemeClr val="accent2"/>
                </a:solidFill>
              </a:rPr>
              <a:t>can we make it easy to write distributed </a:t>
            </a:r>
            <a:r>
              <a:rPr lang="en-US" b="1" dirty="0" smtClean="0">
                <a:solidFill>
                  <a:schemeClr val="accent2"/>
                </a:solidFill>
              </a:rPr>
              <a:t>programs?</a:t>
            </a:r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Machines fail:</a:t>
            </a:r>
          </a:p>
          <a:p>
            <a:pPr lvl="2"/>
            <a:r>
              <a:rPr lang="en-US" dirty="0"/>
              <a:t>One server may stay up 3 years (1,000 days)</a:t>
            </a:r>
          </a:p>
          <a:p>
            <a:pPr lvl="2"/>
            <a:r>
              <a:rPr lang="en-US" dirty="0"/>
              <a:t>If you have </a:t>
            </a:r>
            <a:r>
              <a:rPr lang="en-US" dirty="0" smtClean="0"/>
              <a:t>1,000 </a:t>
            </a:r>
            <a:r>
              <a:rPr lang="en-US" dirty="0"/>
              <a:t>servers, expect to loose </a:t>
            </a:r>
            <a:r>
              <a:rPr lang="en-US" dirty="0" smtClean="0"/>
              <a:t>1/day</a:t>
            </a:r>
          </a:p>
          <a:p>
            <a:pPr lvl="2"/>
            <a:r>
              <a:rPr lang="en-US" dirty="0" smtClean="0"/>
              <a:t>People estimated Google </a:t>
            </a:r>
            <a:r>
              <a:rPr lang="en-US" dirty="0"/>
              <a:t>had ~1M </a:t>
            </a:r>
            <a:r>
              <a:rPr lang="en-US" dirty="0" smtClean="0"/>
              <a:t>machines in 2011</a:t>
            </a:r>
          </a:p>
          <a:p>
            <a:pPr lvl="3"/>
            <a:r>
              <a:rPr lang="en-US" dirty="0" smtClean="0"/>
              <a:t>1,000 machines fail every day!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M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21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&lt;(1,1), (M, 3,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52108" y="1849933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086251" y="1859809"/>
            <a:ext cx="59807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020913" y="2783892"/>
            <a:ext cx="58175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0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M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&lt;(1,1), (M, 3,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52108" y="1849933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03019" y="1859809"/>
            <a:ext cx="241430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51580" y="2783892"/>
            <a:ext cx="2390143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M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9118" y="4162553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&lt;(1,1), (M, 3,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8847" y="2294612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03019" y="2308025"/>
            <a:ext cx="241430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51581" y="1858420"/>
            <a:ext cx="2390143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423434" y="4156045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&lt;(2,1), (M, 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7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6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M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9118" y="4162553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&lt;(1,1), (M, 3,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3, m</a:t>
            </a:r>
            <a:r>
              <a:rPr lang="en-US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99913" y="2315510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03019" y="2308025"/>
            <a:ext cx="241430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451581" y="3262570"/>
            <a:ext cx="2390143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423434" y="4156045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&lt;(2,1), (M, 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97869" y="4158040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&lt;(2,1), (M, 4,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,4),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5045" y="447083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67" grpId="0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N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94520" y="1850126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7164235" y="1848596"/>
            <a:ext cx="402784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5400000">
            <a:off x="429279" y="1821989"/>
            <a:ext cx="352455" cy="4613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4" grpId="0" animBg="1"/>
      <p:bldP spid="8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N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94520" y="1850126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6443595" y="2569236"/>
            <a:ext cx="1844064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5400000">
            <a:off x="-285065" y="2536334"/>
            <a:ext cx="1781145" cy="4613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6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N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20060" y="1860979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7683049" y="2569236"/>
            <a:ext cx="1844064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5400000">
            <a:off x="-285065" y="2536334"/>
            <a:ext cx="1781145" cy="4613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666865" y="4140046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&lt;(3,4),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&lt;(4,4),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4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6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Output for Matrix N Entries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2844" y="3787177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 output: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566" y="4162553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72471" y="2775503"/>
            <a:ext cx="457200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6454142" y="2546318"/>
            <a:ext cx="1844064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5400000">
            <a:off x="886620" y="2536334"/>
            <a:ext cx="1781145" cy="461387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666865" y="4140046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&lt;(3,4),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&lt;(4,4), (N, 1,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02029" y="4142005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&lt;(1,2), (N, 3,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&lt;(2,2), (N, 3,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&lt;(3,2), (N, 3,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&lt;(4,2), (N, 3, n</a:t>
            </a:r>
            <a:r>
              <a:rPr lang="en-US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3356" y="44593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67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Map Operation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752600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(i,1)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j,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3048000"/>
            <a:ext cx="36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i,n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j,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1880073" y="1952655"/>
            <a:ext cx="634527" cy="40954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1880073" y="2686110"/>
            <a:ext cx="634527" cy="56194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3814386" y="23211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7172" y="4629092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="1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172" y="4019492"/>
            <a:ext cx="3680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j,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0172" y="5314892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n,k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j,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 flipV="1">
            <a:off x="1865645" y="4219547"/>
            <a:ext cx="634527" cy="40954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1865645" y="4953002"/>
            <a:ext cx="634527" cy="56194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3799958" y="458805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91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Operation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i,k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value_list</a:t>
            </a:r>
            <a:r>
              <a:rPr lang="en-US" dirty="0" smtClean="0"/>
              <a:t> = [ … </a:t>
            </a:r>
            <a:r>
              <a:rPr lang="en-US" b="1" dirty="0" smtClean="0">
                <a:solidFill>
                  <a:srgbClr val="0000FF"/>
                </a:solidFill>
              </a:rPr>
              <a:t>(M, j,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; … </a:t>
            </a:r>
            <a:r>
              <a:rPr lang="en-US" b="1" dirty="0" smtClean="0">
                <a:solidFill>
                  <a:srgbClr val="0000FF"/>
                </a:solidFill>
              </a:rPr>
              <a:t>(N, j,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jk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… 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	</a:t>
            </a:r>
            <a:r>
              <a:rPr lang="en-US" sz="2000" i="1" dirty="0" smtClean="0"/>
              <a:t>an entry exists for any non-zero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ij</a:t>
            </a:r>
            <a:r>
              <a:rPr lang="en-US" sz="2000" i="1" dirty="0" smtClean="0"/>
              <a:t> or 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jk</a:t>
            </a:r>
            <a:endParaRPr lang="en-US" sz="2000" i="1" baseline="-25000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: Multiply 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jk</a:t>
            </a:r>
            <a:r>
              <a:rPr lang="en-US" dirty="0" smtClean="0"/>
              <a:t> values with matching j values, and sum up all products to compute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ik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Reduce(key, </a:t>
            </a:r>
            <a:r>
              <a:rPr lang="en-US" b="1" dirty="0" err="1" smtClean="0">
                <a:solidFill>
                  <a:srgbClr val="FF0000"/>
                </a:solidFill>
              </a:rPr>
              <a:t>value_list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	put all entries of form </a:t>
            </a:r>
            <a:r>
              <a:rPr lang="en-US" sz="1800" dirty="0" smtClean="0">
                <a:solidFill>
                  <a:srgbClr val="0000FF"/>
                </a:solidFill>
              </a:rPr>
              <a:t>(M, j, </a:t>
            </a:r>
            <a:r>
              <a:rPr lang="en-US" sz="1800" dirty="0" err="1" smtClean="0">
                <a:solidFill>
                  <a:srgbClr val="0000FF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1800" dirty="0" smtClean="0">
                <a:solidFill>
                  <a:srgbClr val="0000FF"/>
                </a:solidFill>
              </a:rPr>
              <a:t>) </a:t>
            </a:r>
            <a:r>
              <a:rPr lang="en-US" sz="1800" dirty="0" smtClean="0"/>
              <a:t>into </a:t>
            </a:r>
            <a:r>
              <a:rPr lang="en-US" sz="1800" dirty="0" smtClean="0">
                <a:solidFill>
                  <a:srgbClr val="0000FF"/>
                </a:solidFill>
              </a:rPr>
              <a:t>L</a:t>
            </a:r>
            <a:r>
              <a:rPr lang="en-US" sz="1800" baseline="-25000" dirty="0" smtClean="0">
                <a:solidFill>
                  <a:srgbClr val="0000FF"/>
                </a:solidFill>
              </a:rPr>
              <a:t>M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	sort entries in </a:t>
            </a:r>
            <a:r>
              <a:rPr lang="en-US" sz="1800" dirty="0" smtClean="0">
                <a:solidFill>
                  <a:srgbClr val="0000FF"/>
                </a:solidFill>
              </a:rPr>
              <a:t>L</a:t>
            </a:r>
            <a:r>
              <a:rPr lang="en-US" sz="1800" baseline="-25000" dirty="0" smtClean="0">
                <a:solidFill>
                  <a:srgbClr val="0000FF"/>
                </a:solidFill>
              </a:rPr>
              <a:t>M</a:t>
            </a:r>
            <a:r>
              <a:rPr lang="en-US" sz="1800" dirty="0" smtClean="0"/>
              <a:t> based on </a:t>
            </a:r>
            <a:r>
              <a:rPr lang="en-US" sz="1800" dirty="0" smtClean="0">
                <a:solidFill>
                  <a:srgbClr val="0000FF"/>
                </a:solidFill>
              </a:rPr>
              <a:t>j </a:t>
            </a:r>
            <a:r>
              <a:rPr lang="en-US" sz="1800" dirty="0" smtClean="0"/>
              <a:t>values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	put all entries of form </a:t>
            </a:r>
            <a:r>
              <a:rPr lang="en-US" sz="1800" dirty="0" smtClean="0">
                <a:solidFill>
                  <a:srgbClr val="0000FF"/>
                </a:solidFill>
              </a:rPr>
              <a:t>(N, j, </a:t>
            </a:r>
            <a:r>
              <a:rPr lang="en-US" sz="1800" dirty="0" err="1">
                <a:solidFill>
                  <a:srgbClr val="0000FF"/>
                </a:solidFill>
              </a:rPr>
              <a:t>n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1800" dirty="0" smtClean="0">
                <a:solidFill>
                  <a:srgbClr val="0000FF"/>
                </a:solidFill>
              </a:rPr>
              <a:t>) </a:t>
            </a:r>
            <a:r>
              <a:rPr lang="en-US" sz="1800" dirty="0" smtClean="0"/>
              <a:t>into </a:t>
            </a:r>
            <a:r>
              <a:rPr lang="en-US" sz="1800" dirty="0" smtClean="0">
                <a:solidFill>
                  <a:srgbClr val="0000FF"/>
                </a:solidFill>
              </a:rPr>
              <a:t>L</a:t>
            </a:r>
            <a:r>
              <a:rPr lang="en-US" sz="1800" baseline="-25000" dirty="0">
                <a:solidFill>
                  <a:srgbClr val="0000FF"/>
                </a:solidFill>
              </a:rPr>
              <a:t>N</a:t>
            </a:r>
            <a:endParaRPr lang="en-US" sz="1800" baseline="-250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 smtClean="0"/>
              <a:t>	sort entries in </a:t>
            </a:r>
            <a:r>
              <a:rPr lang="en-US" sz="1800" dirty="0" smtClean="0">
                <a:solidFill>
                  <a:srgbClr val="0000FF"/>
                </a:solidFill>
              </a:rPr>
              <a:t>L</a:t>
            </a:r>
            <a:r>
              <a:rPr lang="en-US" sz="1800" baseline="-25000" dirty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based on </a:t>
            </a:r>
            <a:r>
              <a:rPr lang="en-US" sz="1800" dirty="0" smtClean="0">
                <a:solidFill>
                  <a:srgbClr val="0000FF"/>
                </a:solidFill>
              </a:rPr>
              <a:t>j </a:t>
            </a:r>
            <a:r>
              <a:rPr lang="en-US" sz="1800" dirty="0" smtClean="0"/>
              <a:t>values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sum</a:t>
            </a:r>
            <a:r>
              <a:rPr lang="en-US" sz="2000" dirty="0" smtClean="0"/>
              <a:t> ←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for each pair </a:t>
            </a:r>
            <a:r>
              <a:rPr lang="en-US" sz="2000" dirty="0">
                <a:solidFill>
                  <a:srgbClr val="0000FF"/>
                </a:solidFill>
              </a:rPr>
              <a:t>(M, j, 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baseline="-25000" dirty="0" err="1">
                <a:solidFill>
                  <a:srgbClr val="0000FF"/>
                </a:solidFill>
              </a:rPr>
              <a:t>ij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 and </a:t>
            </a:r>
            <a:r>
              <a:rPr lang="en-US" sz="2000" dirty="0">
                <a:solidFill>
                  <a:srgbClr val="0000FF"/>
                </a:solidFill>
              </a:rPr>
              <a:t>(N, j, </a:t>
            </a:r>
            <a:r>
              <a:rPr lang="en-US" sz="2000" dirty="0" err="1">
                <a:solidFill>
                  <a:srgbClr val="0000FF"/>
                </a:solidFill>
              </a:rPr>
              <a:t>n</a:t>
            </a:r>
            <a:r>
              <a:rPr lang="en-US" sz="2000" baseline="-25000" dirty="0" err="1">
                <a:solidFill>
                  <a:srgbClr val="0000FF"/>
                </a:solidFill>
              </a:rPr>
              <a:t>jk</a:t>
            </a:r>
            <a:r>
              <a:rPr lang="en-US" sz="2000" dirty="0">
                <a:solidFill>
                  <a:srgbClr val="0000FF"/>
                </a:solidFill>
              </a:rPr>
              <a:t>)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baseline="-25000" dirty="0" smtClean="0">
                <a:solidFill>
                  <a:srgbClr val="0000FF"/>
                </a:solidFill>
              </a:rPr>
              <a:t>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	sum </a:t>
            </a:r>
            <a:r>
              <a:rPr lang="en-US" sz="2000" dirty="0" smtClean="0"/>
              <a:t>+=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000" dirty="0" smtClean="0">
                <a:solidFill>
                  <a:srgbClr val="0000FF"/>
                </a:solidFill>
              </a:rPr>
              <a:t> . 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  	output </a:t>
            </a:r>
            <a:r>
              <a:rPr lang="en-US" dirty="0" smtClean="0">
                <a:solidFill>
                  <a:srgbClr val="0000FF"/>
                </a:solidFill>
              </a:rPr>
              <a:t>(key, sum)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Issue:</a:t>
            </a:r>
            <a:r>
              <a:rPr lang="en-US" b="1" dirty="0"/>
              <a:t> </a:t>
            </a:r>
            <a:r>
              <a:rPr lang="en-US" b="1" dirty="0" smtClean="0"/>
              <a:t>Copying data </a:t>
            </a:r>
            <a:r>
              <a:rPr lang="en-US" b="1" dirty="0"/>
              <a:t>over </a:t>
            </a:r>
            <a:r>
              <a:rPr lang="en-US" b="1" dirty="0" smtClean="0"/>
              <a:t>a network </a:t>
            </a:r>
            <a:r>
              <a:rPr lang="en-US" b="1" dirty="0"/>
              <a:t>takes time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Idea:</a:t>
            </a:r>
          </a:p>
          <a:p>
            <a:pPr lvl="1"/>
            <a:r>
              <a:rPr lang="en-US" dirty="0" smtClean="0"/>
              <a:t>Bring computation close to the data</a:t>
            </a:r>
          </a:p>
          <a:p>
            <a:pPr lvl="1"/>
            <a:r>
              <a:rPr lang="en-US" dirty="0" smtClean="0"/>
              <a:t>Store files multiple times for reliability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Map-reduce</a:t>
            </a:r>
            <a:r>
              <a:rPr lang="en-US" dirty="0">
                <a:solidFill>
                  <a:srgbClr val="0000FF"/>
                </a:solidFill>
              </a:rPr>
              <a:t> addresses these problems</a:t>
            </a:r>
          </a:p>
          <a:p>
            <a:pPr lvl="1"/>
            <a:r>
              <a:rPr lang="en-US" dirty="0"/>
              <a:t>Google’s computational/data </a:t>
            </a:r>
            <a:r>
              <a:rPr lang="en-US" dirty="0" smtClean="0"/>
              <a:t>manipulation model</a:t>
            </a:r>
            <a:endParaRPr lang="en-US" dirty="0"/>
          </a:p>
          <a:p>
            <a:pPr lvl="1"/>
            <a:r>
              <a:rPr lang="en-US" dirty="0"/>
              <a:t>Elegant way to work with big data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Storage Infrastructure – File system</a:t>
            </a:r>
          </a:p>
          <a:p>
            <a:pPr lvl="2"/>
            <a:r>
              <a:rPr lang="en-US" dirty="0" smtClean="0"/>
              <a:t>Google: GFS. </a:t>
            </a:r>
            <a:r>
              <a:rPr lang="en-US" dirty="0" err="1" smtClean="0"/>
              <a:t>Hadoop</a:t>
            </a:r>
            <a:r>
              <a:rPr lang="en-US" dirty="0" smtClean="0"/>
              <a:t>: HDFS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Programming model</a:t>
            </a:r>
          </a:p>
          <a:p>
            <a:pPr lvl="2"/>
            <a:r>
              <a:rPr lang="en-US" dirty="0" smtClean="0"/>
              <a:t>Map-Reduce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835" y="1828801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034" y="182880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14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234" y="235264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234" y="2819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034" y="1828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3955" y="2287908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1" y="2752756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834" y="3219510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9924" y="2330344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034" y="27917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034" y="3260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10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5414" y="181830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9434" y="1828800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955" y="231932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18" y="3257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2014" y="233034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352" y="326532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925" y="279413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449" y="18669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24" y="1857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29001" y="1843002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04356" y="279413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5929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2833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230006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8999" y="2767015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323371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327460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302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94580" y="1832504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1843001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94035" y="1854344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6880" y="280092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000" baseline="-25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180" y="2344544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5091" y="2808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6615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18811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6200" y="1866349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5437" y="32574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69369" y="234314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9819" y="32574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26900" y="326908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956" y="235455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6638" y="27879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aseline="-25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78923" y="1838834"/>
            <a:ext cx="2438399" cy="1868905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493043" y="2297941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93889" y="2762789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78922" y="3229543"/>
            <a:ext cx="243839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801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44502" y="1828336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88522" y="1838833"/>
            <a:ext cx="0" cy="186890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11517" y="24458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3600" y="25101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6742" y="3244776"/>
            <a:ext cx="2392803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086251" y="3254267"/>
            <a:ext cx="598072" cy="43294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019831" y="1860670"/>
            <a:ext cx="581752" cy="1836571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17022" y="4080722"/>
            <a:ext cx="87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input: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value_list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{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m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(M,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(N, n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n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 n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7022" y="5149431"/>
            <a:ext cx="663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output: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(4, 2)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=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Single-Step </a:t>
            </a:r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Map(input):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	for each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/>
              <a:t> entry from matrix </a:t>
            </a:r>
            <a:r>
              <a:rPr lang="en-US" sz="1800" b="1" dirty="0">
                <a:solidFill>
                  <a:srgbClr val="0000FF"/>
                </a:solidFill>
              </a:rPr>
              <a:t>M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       for </a:t>
            </a:r>
            <a:r>
              <a:rPr lang="en-US" sz="1800" b="1" dirty="0">
                <a:solidFill>
                  <a:srgbClr val="0000FF"/>
                </a:solidFill>
              </a:rPr>
              <a:t>k</a:t>
            </a:r>
            <a:r>
              <a:rPr lang="en-US" sz="1800" dirty="0"/>
              <a:t>=1 to n</a:t>
            </a:r>
          </a:p>
          <a:p>
            <a:pPr marL="0" indent="0">
              <a:buNone/>
            </a:pPr>
            <a:r>
              <a:rPr lang="en-US" sz="1800" dirty="0"/>
              <a:t>		generate &lt;</a:t>
            </a:r>
            <a:r>
              <a:rPr lang="en-US" sz="1800" b="1" dirty="0">
                <a:solidFill>
                  <a:srgbClr val="FF0000"/>
                </a:solidFill>
              </a:rPr>
              <a:t>key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(i, k)</a:t>
            </a:r>
            <a:r>
              <a:rPr lang="en-US" sz="1800" dirty="0"/>
              <a:t>,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value</a:t>
            </a:r>
            <a:r>
              <a:rPr lang="en-US" sz="1800" dirty="0"/>
              <a:t> = (‘</a:t>
            </a:r>
            <a:r>
              <a:rPr lang="en-US" sz="1800" b="1" dirty="0">
                <a:solidFill>
                  <a:srgbClr val="0000FF"/>
                </a:solidFill>
              </a:rPr>
              <a:t>M’, j,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/>
              <a:t>) &gt;</a:t>
            </a:r>
          </a:p>
          <a:p>
            <a:pPr marL="0" indent="0">
              <a:buNone/>
            </a:pPr>
            <a:r>
              <a:rPr lang="en-US" sz="1800" dirty="0"/>
              <a:t>	for each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dirty="0"/>
              <a:t> entry from matrix </a:t>
            </a:r>
            <a:r>
              <a:rPr lang="en-US" sz="1800" b="1" dirty="0">
                <a:solidFill>
                  <a:srgbClr val="0000FF"/>
                </a:solidFill>
              </a:rPr>
              <a:t>N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       for </a:t>
            </a:r>
            <a:r>
              <a:rPr lang="en-US" sz="1800" b="1" dirty="0">
                <a:solidFill>
                  <a:srgbClr val="0000FF"/>
                </a:solidFill>
              </a:rPr>
              <a:t>i</a:t>
            </a:r>
            <a:r>
              <a:rPr lang="en-US" sz="1800" dirty="0"/>
              <a:t>=1 to n</a:t>
            </a:r>
          </a:p>
          <a:p>
            <a:pPr marL="0" indent="0">
              <a:buNone/>
            </a:pPr>
            <a:r>
              <a:rPr lang="en-US" sz="1800" dirty="0"/>
              <a:t>		generate &lt;</a:t>
            </a:r>
            <a:r>
              <a:rPr lang="en-US" sz="1800" b="1" dirty="0">
                <a:solidFill>
                  <a:srgbClr val="FF0000"/>
                </a:solidFill>
              </a:rPr>
              <a:t>key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(i, k)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value</a:t>
            </a:r>
            <a:r>
              <a:rPr lang="en-US" sz="1800" dirty="0"/>
              <a:t> = (‘</a:t>
            </a:r>
            <a:r>
              <a:rPr lang="en-US" sz="1800" b="1" dirty="0">
                <a:solidFill>
                  <a:srgbClr val="0000FF"/>
                </a:solidFill>
              </a:rPr>
              <a:t>N’, j,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dirty="0"/>
              <a:t>) &gt;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Reduce(key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value_list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sz="1800" dirty="0"/>
              <a:t> ← 0</a:t>
            </a:r>
            <a:endParaRPr lang="en-US" sz="1800" b="1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for each pair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0000FF"/>
                </a:solidFill>
              </a:rPr>
              <a:t>M, j,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0000FF"/>
                </a:solidFill>
              </a:rPr>
              <a:t>(N, j,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b="1" dirty="0">
                <a:solidFill>
                  <a:srgbClr val="0000FF"/>
                </a:solidFill>
              </a:rPr>
              <a:t>) </a:t>
            </a:r>
            <a:r>
              <a:rPr lang="en-US" sz="1800" dirty="0" smtClean="0"/>
              <a:t>in </a:t>
            </a:r>
            <a:r>
              <a:rPr lang="en-US" sz="1800" dirty="0" err="1" smtClean="0"/>
              <a:t>value_list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 </a:t>
            </a:r>
            <a:endParaRPr lang="en-US" sz="1800" b="1" baseline="-250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		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+=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b="1" dirty="0">
                <a:solidFill>
                  <a:srgbClr val="0000FF"/>
                </a:solidFill>
              </a:rPr>
              <a:t> .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  	output </a:t>
            </a:r>
            <a:r>
              <a:rPr lang="en-US" sz="1800" b="1" dirty="0">
                <a:solidFill>
                  <a:srgbClr val="0000FF"/>
                </a:solidFill>
              </a:rPr>
              <a:t>(key, sum)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18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18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18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1" y="5413268"/>
                <a:ext cx="1865696" cy="8427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1000" y="1524000"/>
            <a:ext cx="8610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analysis of communication costs and computation costs so far.</a:t>
            </a:r>
          </a:p>
          <a:p>
            <a:endParaRPr lang="en-US" sz="2400" dirty="0" smtClean="0"/>
          </a:p>
          <a:p>
            <a:r>
              <a:rPr lang="en-US" sz="2400" dirty="0" smtClean="0"/>
              <a:t>Next lecture:</a:t>
            </a:r>
            <a:endParaRPr lang="en-US" sz="2400" dirty="0"/>
          </a:p>
          <a:p>
            <a:pPr lvl="1"/>
            <a:r>
              <a:rPr lang="en-US" sz="2000" dirty="0" smtClean="0"/>
              <a:t>Complexity Analysis</a:t>
            </a:r>
          </a:p>
          <a:p>
            <a:pPr lvl="1"/>
            <a:r>
              <a:rPr lang="en-US" sz="2000" dirty="0" smtClean="0"/>
              <a:t>Improved Algorithms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63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Infrastructure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Problem: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nodes </a:t>
            </a:r>
            <a:r>
              <a:rPr lang="en-US" dirty="0" smtClean="0"/>
              <a:t>fail</a:t>
            </a:r>
            <a:r>
              <a:rPr lang="en-US" dirty="0"/>
              <a:t>, how </a:t>
            </a:r>
            <a:r>
              <a:rPr lang="en-US" dirty="0" smtClean="0"/>
              <a:t>to </a:t>
            </a:r>
            <a:r>
              <a:rPr lang="en-US" dirty="0"/>
              <a:t>store data persistently? 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Answer: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Distributed </a:t>
            </a:r>
            <a:r>
              <a:rPr lang="en-US" b="1" dirty="0">
                <a:solidFill>
                  <a:schemeClr val="accent2"/>
                </a:solidFill>
              </a:rPr>
              <a:t>File </a:t>
            </a:r>
            <a:r>
              <a:rPr lang="en-US" b="1" dirty="0" smtClean="0">
                <a:solidFill>
                  <a:schemeClr val="accent2"/>
                </a:solidFill>
              </a:rPr>
              <a:t>System: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Provides global file namespace</a:t>
            </a:r>
          </a:p>
          <a:p>
            <a:pPr lvl="2"/>
            <a:r>
              <a:rPr lang="en-US" dirty="0"/>
              <a:t>Google GFS; </a:t>
            </a:r>
            <a:r>
              <a:rPr lang="en-US" dirty="0" err="1"/>
              <a:t>Hadoop</a:t>
            </a:r>
            <a:r>
              <a:rPr lang="en-US" dirty="0"/>
              <a:t> HDFS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Typical usage pattern</a:t>
            </a:r>
          </a:p>
          <a:p>
            <a:pPr lvl="1"/>
            <a:r>
              <a:rPr lang="en-US" dirty="0"/>
              <a:t>Huge files </a:t>
            </a:r>
            <a:r>
              <a:rPr lang="en-US" dirty="0" smtClean="0"/>
              <a:t>(TBs)</a:t>
            </a:r>
            <a:endParaRPr lang="en-US" dirty="0"/>
          </a:p>
          <a:p>
            <a:pPr lvl="1"/>
            <a:r>
              <a:rPr lang="en-US" dirty="0"/>
              <a:t>Data is rarely updated in place</a:t>
            </a:r>
          </a:p>
          <a:p>
            <a:pPr lvl="1"/>
            <a:r>
              <a:rPr lang="en-US" dirty="0"/>
              <a:t>Reads and appends are common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28672</TotalTime>
  <Words>6498</Words>
  <Application>Microsoft Macintosh PowerPoint</Application>
  <PresentationFormat>On-screen Show (4:3)</PresentationFormat>
  <Paragraphs>1774</Paragraphs>
  <Slides>82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100" baseType="lpstr">
      <vt:lpstr>Arial Narrow</vt:lpstr>
      <vt:lpstr>Arial Unicode MS</vt:lpstr>
      <vt:lpstr>Calibri</vt:lpstr>
      <vt:lpstr>Cambria Math</vt:lpstr>
      <vt:lpstr>Comic Sans MS</vt:lpstr>
      <vt:lpstr>Corbel</vt:lpstr>
      <vt:lpstr>Courier New</vt:lpstr>
      <vt:lpstr>Helvetica</vt:lpstr>
      <vt:lpstr>Symbol</vt:lpstr>
      <vt:lpstr>Times New Roman</vt:lpstr>
      <vt:lpstr>TradeGothic</vt:lpstr>
      <vt:lpstr>Tw Cen MT</vt:lpstr>
      <vt:lpstr>Wingdings</vt:lpstr>
      <vt:lpstr>Wingdings 2</vt:lpstr>
      <vt:lpstr>Arial</vt:lpstr>
      <vt:lpstr>Module</vt:lpstr>
      <vt:lpstr>1_Module</vt:lpstr>
      <vt:lpstr>TC103524819990</vt:lpstr>
      <vt:lpstr>Lecture 5: MapReduce</vt:lpstr>
      <vt:lpstr>MapReduce</vt:lpstr>
      <vt:lpstr>Single Node Architecture</vt:lpstr>
      <vt:lpstr>Motivation: Google Example</vt:lpstr>
      <vt:lpstr>Cluster Architecture</vt:lpstr>
      <vt:lpstr>PowerPoint Presentation</vt:lpstr>
      <vt:lpstr>Large-scale Computing</vt:lpstr>
      <vt:lpstr>Idea and Solution</vt:lpstr>
      <vt:lpstr>Storage Infrastructure</vt:lpstr>
      <vt:lpstr>Distributed File System</vt:lpstr>
      <vt:lpstr>Distributed File System</vt:lpstr>
      <vt:lpstr>MapReduce: Overview</vt:lpstr>
      <vt:lpstr>MapReduce: The Map Step</vt:lpstr>
      <vt:lpstr>MapReduce: The Reduce Step</vt:lpstr>
      <vt:lpstr>More Specifically</vt:lpstr>
      <vt:lpstr>Programming Model: MapReduce</vt:lpstr>
      <vt:lpstr>MapReduce: Word Counting</vt:lpstr>
      <vt:lpstr>Word Count Using MapReduce</vt:lpstr>
      <vt:lpstr>Map-Reduce: Environment</vt:lpstr>
      <vt:lpstr>Map-Reduce: A diagram</vt:lpstr>
      <vt:lpstr>Map-Reduce: In Parallel</vt:lpstr>
      <vt:lpstr>Map-Reduce</vt:lpstr>
      <vt:lpstr>Data Flow</vt:lpstr>
      <vt:lpstr>Execution Overview</vt:lpstr>
      <vt:lpstr>Coordination: Master</vt:lpstr>
      <vt:lpstr>Dealing with Failures</vt:lpstr>
      <vt:lpstr>How many Map and Reduce jobs?</vt:lpstr>
      <vt:lpstr>Task Granularity &amp; Pipelining</vt:lpstr>
      <vt:lpstr>Refinements: Backup Tasks</vt:lpstr>
      <vt:lpstr>Refinement: Combiners</vt:lpstr>
      <vt:lpstr>Refinement: Combiners</vt:lpstr>
      <vt:lpstr>Refinement: Partition Function</vt:lpstr>
      <vt:lpstr>Problems Suited for  Map-Reduce</vt:lpstr>
      <vt:lpstr>Example: Host size</vt:lpstr>
      <vt:lpstr>Example: Language Model</vt:lpstr>
      <vt:lpstr>Example Application: Join</vt:lpstr>
      <vt:lpstr>Join Operation</vt:lpstr>
      <vt:lpstr>Join with MapReduce: Map</vt:lpstr>
      <vt:lpstr>Join with MapReduce: Shuffle &amp; Sort</vt:lpstr>
      <vt:lpstr>Join with MapReduce: Reduce</vt:lpstr>
      <vt:lpstr>Example Application: Matrix-Vector Multiplication</vt:lpstr>
      <vt:lpstr>Matrix-Vector Multiplication</vt:lpstr>
      <vt:lpstr>Simple Case: Vector fits in memory</vt:lpstr>
      <vt:lpstr>General Case: Vector does not fit into memory</vt:lpstr>
      <vt:lpstr>Example Application: Matrix-Matrix Multiplication 2 Map-Reduce Steps</vt:lpstr>
      <vt:lpstr>Matrix – Matrix Multiplication</vt:lpstr>
      <vt:lpstr>Two-Step MapReduce</vt:lpstr>
      <vt:lpstr>First MapReduce Step</vt:lpstr>
      <vt:lpstr>Example: Map Output</vt:lpstr>
      <vt:lpstr>Intuition 1: Joining entries with same j values</vt:lpstr>
      <vt:lpstr>Intuition 1: Joining entries with same j values</vt:lpstr>
      <vt:lpstr>Intuition 2: Partial sums</vt:lpstr>
      <vt:lpstr>Intuition 2: Partial sums</vt:lpstr>
      <vt:lpstr>Intuition 2: Partial sums</vt:lpstr>
      <vt:lpstr>First MapReduce Step: Reduce</vt:lpstr>
      <vt:lpstr>Example: Reduce Output</vt:lpstr>
      <vt:lpstr>Second MapReduce Step: Map</vt:lpstr>
      <vt:lpstr>Second MapReduce Step: Reduce</vt:lpstr>
      <vt:lpstr>Example: MapReduce Step 2 - Reduce</vt:lpstr>
      <vt:lpstr>Example: MapReduce Step 2 - Reduce</vt:lpstr>
      <vt:lpstr>Example: MapReduce Step 2 - Reduce</vt:lpstr>
      <vt:lpstr>Example: MapReduce Step 2 - Reduce</vt:lpstr>
      <vt:lpstr>Summary: Two-Step MapReduce Algorithm</vt:lpstr>
      <vt:lpstr>Example Application: Matrix-Matrix Multiplication Single Map-Reduce</vt:lpstr>
      <vt:lpstr>Single-Step MapReduce: Intuition</vt:lpstr>
      <vt:lpstr>An Entry of Matrix M</vt:lpstr>
      <vt:lpstr>An Entry of Matrix N</vt:lpstr>
      <vt:lpstr>Map Operation</vt:lpstr>
      <vt:lpstr>Example: Map Output for Matrix M Entries</vt:lpstr>
      <vt:lpstr>Example: Map Output for Matrix M Entries</vt:lpstr>
      <vt:lpstr>Example: Map Output for Matrix M Entries</vt:lpstr>
      <vt:lpstr>Example: Map Output for Matrix M Entries</vt:lpstr>
      <vt:lpstr>Example: Map Output for Matrix M Entries</vt:lpstr>
      <vt:lpstr>Example: Map Output for Matrix N Entries</vt:lpstr>
      <vt:lpstr>Example: Map Output for Matrix N Entries</vt:lpstr>
      <vt:lpstr>Example: Map Output for Matrix N Entries</vt:lpstr>
      <vt:lpstr>Example: Map Output for Matrix N Entries</vt:lpstr>
      <vt:lpstr>Summary: Map Operation</vt:lpstr>
      <vt:lpstr>Reduce Operation</vt:lpstr>
      <vt:lpstr>Example: Reduce</vt:lpstr>
      <vt:lpstr>Summary: Single-Step MapReduce Algorithm</vt:lpstr>
      <vt:lpstr>Next Lecture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 Ozdal</cp:lastModifiedBy>
  <cp:revision>1586</cp:revision>
  <cp:lastPrinted>2011-10-20T04:01:43Z</cp:lastPrinted>
  <dcterms:created xsi:type="dcterms:W3CDTF">2009-06-12T17:14:38Z</dcterms:created>
  <dcterms:modified xsi:type="dcterms:W3CDTF">2015-10-15T18:03:10Z</dcterms:modified>
</cp:coreProperties>
</file>