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4" r:id="rId2"/>
  </p:sldMasterIdLst>
  <p:notesMasterIdLst>
    <p:notesMasterId r:id="rId56"/>
  </p:notesMasterIdLst>
  <p:sldIdLst>
    <p:sldId id="257" r:id="rId3"/>
    <p:sldId id="259" r:id="rId4"/>
    <p:sldId id="258" r:id="rId5"/>
    <p:sldId id="260" r:id="rId6"/>
    <p:sldId id="262" r:id="rId7"/>
    <p:sldId id="263" r:id="rId8"/>
    <p:sldId id="261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7" r:id="rId21"/>
    <p:sldId id="274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4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300" r:id="rId44"/>
    <p:sldId id="302" r:id="rId45"/>
    <p:sldId id="301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33"/>
    <p:restoredTop sz="94565"/>
  </p:normalViewPr>
  <p:slideViewPr>
    <p:cSldViewPr snapToObjects="1">
      <p:cViewPr>
        <p:scale>
          <a:sx n="125" d="100"/>
          <a:sy n="125" d="100"/>
        </p:scale>
        <p:origin x="1472" y="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notesMaster" Target="notesMasters/notesMaster1.xml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3B952-1DDD-C140-93C6-9EBE5BE9900F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B37ED-38E2-134C-9E99-C241E48A9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37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438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2" y="0"/>
            <a:ext cx="12191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3525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1500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9FAD-3BBF-4411-83E7-A3C9AC624915}" type="datetime1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10/26/15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95000"/>
                  </a:prstClr>
                </a:solidFill>
              </a:rPr>
              <a:t>J. Leskovec, A. Rajaraman, J. Ullman: Mining of Massive Datasets, http://www.mmds.org</a:t>
            </a:r>
            <a:endParaRPr lang="en-US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400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3738-41B6-46DA-8F86-684AB1B8718F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10/26/15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J. Leskovec, A. Rajaraman, J. Ullman: Mining of Massive Datasets, http://www.mmds.org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385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8863585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3"/>
            <a:ext cx="2540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3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D05C-9447-4427-B9DC-2F7F734060D1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10/26/15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796" y="6377462"/>
            <a:ext cx="5115205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J. Leskovec, A. Rajaraman, J. Ullman: Mining of Massive Datasets, http://www.mmds.org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506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560" y="273629"/>
            <a:ext cx="10968960" cy="1143480"/>
          </a:xfrm>
        </p:spPr>
        <p:txBody>
          <a:bodyPr tIns="41473" bIns="4147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0560" y="1604331"/>
            <a:ext cx="5391360" cy="4524955"/>
          </a:xfrm>
        </p:spPr>
        <p:txBody>
          <a:bodyPr rIns="82945" bIns="4147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86240" y="1604331"/>
            <a:ext cx="5393280" cy="4524955"/>
          </a:xfrm>
        </p:spPr>
        <p:txBody>
          <a:bodyPr rIns="82945" bIns="41473"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10560" y="6247376"/>
            <a:ext cx="2835840" cy="472370"/>
          </a:xfrm>
        </p:spPr>
        <p:txBody>
          <a:bodyPr tIns="41473"/>
          <a:lstStyle>
            <a:lvl1pPr>
              <a:defRPr/>
            </a:lvl1pPr>
          </a:lstStyle>
          <a:p>
            <a:fld id="{B697F04A-48CD-4688-9414-10F654B3E6A6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10/26/15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4168320" y="6247376"/>
            <a:ext cx="3863040" cy="472370"/>
          </a:xfrm>
        </p:spPr>
        <p:txBody>
          <a:bodyPr tIns="41473"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J. Leskovec, A. Rajaraman, J. Ullman: Mining of Massive Datasets, http://www.mmds.org</a:t>
            </a:r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8739840" y="6247376"/>
            <a:ext cx="2837760" cy="472370"/>
          </a:xfrm>
        </p:spPr>
        <p:txBody>
          <a:bodyPr lIns="82945" tIns="41473" rIns="82945"/>
          <a:lstStyle>
            <a:lvl1pPr>
              <a:defRPr/>
            </a:lvl1pPr>
          </a:lstStyle>
          <a:p>
            <a:fld id="{10066599-523B-4641-9CCC-17D83CD935ED}" type="slidenum">
              <a:rPr lang="en-GB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567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2DA4835-BD67-43E0-844D-F71A2F797579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10/26/15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J. Leskovec, A. Rajaraman, J. Ullman: Mining of Massive Datasets, http://www.mmds.org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9826768-8FCE-4417-A22B-1D26CD2A846A}" type="slidenum">
              <a:rPr lang="en-US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21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812800" y="152400"/>
            <a:ext cx="105664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700" dirty="0">
                <a:solidFill>
                  <a:prstClr val="black"/>
                </a:solidFill>
                <a:latin typeface="Times New Roman"/>
                <a:cs typeface="Times New Roman"/>
              </a:rPr>
              <a:t>CS612 </a:t>
            </a:r>
            <a:endParaRPr lang="en-US" sz="21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2100" dirty="0">
                <a:solidFill>
                  <a:prstClr val="black"/>
                </a:solidFill>
                <a:latin typeface="Times New Roman"/>
                <a:cs typeface="Times New Roman"/>
              </a:rPr>
              <a:t>Algorithms for Electronic Design Automation</a:t>
            </a:r>
          </a:p>
          <a:p>
            <a:pPr algn="ctr"/>
            <a:endParaRPr lang="en-US" sz="21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/>
          </p:nvPr>
        </p:nvSpPr>
        <p:spPr>
          <a:xfrm>
            <a:off x="2336800" y="3124200"/>
            <a:ext cx="7721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latin typeface="Times New Roman"/>
                <a:cs typeface="Times New Roman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2032002" y="6324600"/>
            <a:ext cx="8345711" cy="533400"/>
          </a:xfrm>
          <a:prstGeom prst="rect">
            <a:avLst/>
          </a:prstGeom>
        </p:spPr>
        <p:txBody>
          <a:bodyPr rtlCol="0"/>
          <a:lstStyle>
            <a:lvl1pPr>
              <a:defRPr sz="1050"/>
            </a:lvl1pPr>
          </a:lstStyle>
          <a:p>
            <a:pPr algn="ctr"/>
            <a:r>
              <a:rPr lang="en-US" dirty="0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Times New Roman"/>
                <a:cs typeface="Times New Roman"/>
              </a:rPr>
              <a:t>Computer Engineering Department, Bilkent University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812800" y="6400801"/>
            <a:ext cx="2235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prstClr val="black"/>
                </a:solidFill>
                <a:latin typeface="Times New Roman"/>
                <a:cs typeface="Times New Roman"/>
              </a:rPr>
              <a:t>CS 425 – Lecture 3</a:t>
            </a:r>
          </a:p>
        </p:txBody>
      </p:sp>
    </p:spTree>
    <p:extLst>
      <p:ext uri="{BB962C8B-B14F-4D97-AF65-F5344CB8AC3E}">
        <p14:creationId xmlns:p14="http://schemas.microsoft.com/office/powerpoint/2010/main" val="1736432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3149601" y="6400803"/>
            <a:ext cx="7010400" cy="307777"/>
          </a:xfrm>
          <a:prstGeom prst="rect">
            <a:avLst/>
          </a:prstGeom>
        </p:spPr>
        <p:txBody>
          <a:bodyPr rtlCol="0"/>
          <a:lstStyle>
            <a:lvl1pPr>
              <a:defRPr sz="1050"/>
            </a:lvl1pPr>
          </a:lstStyle>
          <a:p>
            <a:pPr algn="ctr"/>
            <a:r>
              <a:rPr lang="en-US" dirty="0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812800" y="6400801"/>
            <a:ext cx="2235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prstClr val="black"/>
                </a:solidFill>
                <a:latin typeface="Times New Roman"/>
                <a:cs typeface="Times New Roman"/>
              </a:rPr>
              <a:t>CS 425 – Lecture </a:t>
            </a:r>
            <a:r>
              <a:rPr lang="en-US" sz="1050" dirty="0" smtClean="0">
                <a:solidFill>
                  <a:prstClr val="black"/>
                </a:solidFill>
                <a:latin typeface="Times New Roman"/>
                <a:cs typeface="Times New Roman"/>
              </a:rPr>
              <a:t>6</a:t>
            </a:r>
            <a:endParaRPr lang="en-US" sz="105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12800" y="1524000"/>
            <a:ext cx="1087120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994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987552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3952-DE98-4808-A15B-3CD4A4DBFD58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10/26/15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J. Leskovec, A. Rajaraman, J. Ullman: Mining of Massive Datasets, http://www.mmds.org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17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914400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3525" b="1" cap="none" baseline="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2743200"/>
            <a:ext cx="10696448" cy="685800"/>
          </a:xfrm>
        </p:spPr>
        <p:txBody>
          <a:bodyPr lIns="146304" tIns="0" rIns="45720" bIns="0" anchor="t">
            <a:normAutofit/>
          </a:bodyPr>
          <a:lstStyle>
            <a:lvl1pPr marL="0" indent="0">
              <a:buNone/>
              <a:defRPr sz="3000" b="0">
                <a:solidFill>
                  <a:srgbClr val="FFFFFF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34294-A6A1-47EE-AD1A-CA5DCFEDE321}" type="datetime1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10/26/15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95000"/>
                  </a:prstClr>
                </a:solidFill>
              </a:rPr>
              <a:t>J. Leskovec, A. Rajaraman, J. Ullman: Mining of Massive Datasets, http://www.mmds.org</a:t>
            </a: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358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5384800" cy="5504688"/>
          </a:xfrm>
        </p:spPr>
        <p:txBody>
          <a:bodyPr lIns="91440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0"/>
            <a:ext cx="5384800" cy="55046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33003-1F65-4FFB-9BC3-BBF053F91539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10/26/15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J. Leskovec, A. Rajaraman, J. Ullman: Mining of Massive Datasets, http://www.mmds.org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87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95403"/>
            <a:ext cx="5386917" cy="715355"/>
          </a:xfrm>
        </p:spPr>
        <p:txBody>
          <a:bodyPr lIns="146304" anchor="ctr"/>
          <a:lstStyle>
            <a:lvl1pPr marL="0" indent="0">
              <a:buNone/>
              <a:defRPr sz="1725" b="1" cap="all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23338"/>
            <a:ext cx="5386917" cy="437746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95403"/>
            <a:ext cx="5389033" cy="715355"/>
          </a:xfrm>
        </p:spPr>
        <p:txBody>
          <a:bodyPr lIns="146304" anchor="ctr"/>
          <a:lstStyle>
            <a:lvl1pPr marL="0" indent="0">
              <a:buNone/>
              <a:defRPr sz="1725" b="1" cap="all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023338"/>
            <a:ext cx="5389033" cy="437746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7F813-9FA7-4169-8290-71C5955D49B1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10/26/15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J. Leskovec, A. Rajaraman, J. Ullman: Mining of Massive Datasets, http://www.mmds.org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560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D6E65-705C-464E-9559-A863C60012A3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10/26/15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J. Leskovec, A. Rajaraman, J. Ullman: Mining of Massive Datasets, http://www.mmds.org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222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4815B-5396-4558-A417-511470575226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10/26/15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J. Leskovec, A. Rajaraman, J. Ullman: Mining of Massive Datasets, http://www.mmds.org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380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15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8" y="1743134"/>
            <a:ext cx="7894188" cy="455888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2F89-D515-4119-BE82-287B6FD96261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10/26/15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J. Leskovec, A. Rajaraman, J. Ullman: Mining of Massive Datasets, http://www.mmds.org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25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7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15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742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</p:spPr>
        <p:txBody>
          <a:bodyPr/>
          <a:lstStyle/>
          <a:p>
            <a:fld id="{B1F3963E-4EFF-463D-92F1-7FBB0BE9F9B3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10/26/15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J. Leskovec, A. Rajaraman, J. Ullman: Mining of Massive Datasets, http://www.mmds.org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33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02108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2" y="4"/>
            <a:ext cx="12191999" cy="1021079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83820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95400"/>
            <a:ext cx="10972800" cy="5257801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83680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675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fld id="{AB1133CA-8264-42B8-993D-2EBD75AE85A1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10/26/15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0797" y="6583680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675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J. Leskovec, A. Rajaraman, J. Ullman: Mining of Massive Datasets, http://www.mmds.org</a:t>
            </a: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9196" y="6583680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675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fld id="{19B12225-5612-419B-A8D5-4B8EEE4C217E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032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375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29184" indent="-24003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548640" indent="-205740" algn="l" rtl="0" eaLnBrk="1" latinLnBrk="0" hangingPunct="1">
        <a:spcBef>
          <a:spcPct val="20000"/>
        </a:spcBef>
        <a:buClr>
          <a:schemeClr val="accent2"/>
        </a:buClr>
        <a:buSzPct val="100000"/>
        <a:buFont typeface="Wingdings" pitchFamily="2" charset="2"/>
        <a:buChar char="§"/>
        <a:defRPr kumimoji="0" sz="21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747522" indent="-171450" algn="l" rtl="0" eaLnBrk="1" latinLnBrk="0" hangingPunct="1">
        <a:spcBef>
          <a:spcPct val="20000"/>
        </a:spcBef>
        <a:buClr>
          <a:schemeClr val="accent3"/>
        </a:buClr>
        <a:buSzPct val="100000"/>
        <a:buFont typeface="Wingdings" pitchFamily="2" charset="2"/>
        <a:buChar char="§"/>
        <a:defRPr kumimoji="0" sz="1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912114" indent="-13716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 pitchFamily="2" charset="2"/>
        <a:buChar char="§"/>
        <a:defRPr kumimoji="0" sz="15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069848" indent="-137160" algn="l" rtl="0" eaLnBrk="1" latinLnBrk="0" hangingPunct="1">
        <a:spcBef>
          <a:spcPct val="20000"/>
        </a:spcBef>
        <a:buClr>
          <a:schemeClr val="accent5"/>
        </a:buClr>
        <a:buSzPct val="100000"/>
        <a:buFont typeface="Wingdings" pitchFamily="2" charset="2"/>
        <a:buChar char="§"/>
        <a:defRPr kumimoji="0" lang="en-US" sz="1500" kern="120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220724" indent="-13716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3716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1522476" indent="-13716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1673352" indent="-13716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Date Placeholder 9"/>
          <p:cNvSpPr txBox="1">
            <a:spLocks/>
          </p:cNvSpPr>
          <p:nvPr userDrawn="1"/>
        </p:nvSpPr>
        <p:spPr>
          <a:xfrm>
            <a:off x="10769600" y="6324600"/>
            <a:ext cx="914400" cy="457200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latinLnBrk="0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65F9A5-39C2-B54C-B9FC-4F267023A22B}" type="slidenum">
              <a:rPr lang="en-US" sz="1050" smtClean="0">
                <a:solidFill>
                  <a:prstClr val="black"/>
                </a:solidFill>
              </a:rPr>
              <a:pPr/>
              <a:t>‹#›</a:t>
            </a:fld>
            <a:endParaRPr lang="en-US" sz="1050" dirty="0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016000" y="6248400"/>
            <a:ext cx="10668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94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sz="2700" kern="1200">
          <a:solidFill>
            <a:schemeClr val="tx2"/>
          </a:solidFill>
          <a:latin typeface="Times New Roman"/>
          <a:ea typeface="+mj-ea"/>
          <a:cs typeface="Times New Roman"/>
        </a:defRPr>
      </a:lvl1pPr>
    </p:titleStyle>
    <p:bodyStyle>
      <a:lvl1pPr marL="240030" indent="-240030" algn="l" rtl="0" eaLnBrk="1" latinLnBrk="0" hangingPunct="1">
        <a:spcBef>
          <a:spcPts val="525"/>
        </a:spcBef>
        <a:buClr>
          <a:schemeClr val="accent2"/>
        </a:buClr>
        <a:buSzPct val="60000"/>
        <a:buFont typeface="Wingdings"/>
        <a:buChar char=""/>
        <a:defRPr sz="21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480060" indent="-205740" algn="l" rtl="0" eaLnBrk="1" latinLnBrk="0" hangingPunct="1">
        <a:spcBef>
          <a:spcPts val="413"/>
        </a:spcBef>
        <a:buClr>
          <a:schemeClr val="accent1"/>
        </a:buClr>
        <a:buSzPct val="70000"/>
        <a:buFont typeface="Wingdings 2"/>
        <a:buChar char=""/>
        <a:defRPr sz="18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685800" indent="-171450" algn="l" rtl="0" eaLnBrk="1" latinLnBrk="0" hangingPunct="1">
        <a:spcBef>
          <a:spcPts val="375"/>
        </a:spcBef>
        <a:buClr>
          <a:schemeClr val="accent2"/>
        </a:buClr>
        <a:buSzPct val="75000"/>
        <a:buFont typeface="Wingdings"/>
        <a:buChar char=""/>
        <a:defRPr sz="18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028700" indent="-171450" algn="l" rtl="0" eaLnBrk="1" latinLnBrk="0" hangingPunct="1">
        <a:spcBef>
          <a:spcPts val="300"/>
        </a:spcBef>
        <a:buClr>
          <a:schemeClr val="accent3"/>
        </a:buClr>
        <a:buSzPct val="75000"/>
        <a:buFont typeface="Wingdings"/>
        <a:buChar char=""/>
        <a:defRPr sz="18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1371600" indent="-171450" algn="l" rtl="0" eaLnBrk="1" latinLnBrk="0" hangingPunct="1">
        <a:spcBef>
          <a:spcPts val="300"/>
        </a:spcBef>
        <a:buClr>
          <a:schemeClr val="accent4"/>
        </a:buClr>
        <a:buSzPct val="65000"/>
        <a:buFont typeface="Wingdings"/>
        <a:buChar char=""/>
        <a:defRPr sz="15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1577340" indent="-17145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7145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88820" indent="-17145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7145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mmds.org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1350" y="2916936"/>
            <a:ext cx="6479042" cy="1083564"/>
          </a:xfrm>
        </p:spPr>
        <p:txBody>
          <a:bodyPr>
            <a:normAutofit/>
          </a:bodyPr>
          <a:lstStyle/>
          <a:p>
            <a:r>
              <a:rPr lang="en-US" sz="2700" dirty="0"/>
              <a:t>Lecture </a:t>
            </a:r>
            <a:r>
              <a:rPr lang="en-US" sz="2700" dirty="0" smtClean="0"/>
              <a:t>6: </a:t>
            </a:r>
            <a:r>
              <a:rPr lang="en-US" sz="2700" dirty="0" err="1" smtClean="0"/>
              <a:t>MapReduce</a:t>
            </a:r>
            <a:r>
              <a:rPr lang="en-US" sz="2700" dirty="0" smtClean="0"/>
              <a:t> Complexity Analysis and Efficient Algorithms</a:t>
            </a: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1350" y="1771650"/>
            <a:ext cx="6057900" cy="1124712"/>
          </a:xfrm>
        </p:spPr>
        <p:txBody>
          <a:bodyPr/>
          <a:lstStyle/>
          <a:p>
            <a:r>
              <a:rPr lang="en-US" dirty="0" smtClean="0"/>
              <a:t>CS425: Algorithms for Web Scale Data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4342" y="5143502"/>
            <a:ext cx="7025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Most of the slides are from the Mining of Massive Datasets book.</a:t>
            </a:r>
          </a:p>
          <a:p>
            <a:r>
              <a:rPr lang="en-US" sz="1200" i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These slides have been modified for CS425. The original slides can be accessed at: </a:t>
            </a:r>
            <a:r>
              <a:rPr lang="en-US" sz="1200" i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hlinkClick r:id="rId3"/>
              </a:rPr>
              <a:t>www.mmds.org</a:t>
            </a:r>
            <a:r>
              <a:rPr lang="en-US" sz="1200" i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92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Similarity Join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Objective</a:t>
            </a:r>
            <a:r>
              <a:rPr lang="en-US" sz="2400" dirty="0" smtClean="0"/>
              <a:t>: Given a large set of elements </a:t>
            </a:r>
            <a:r>
              <a:rPr lang="en-US" sz="2400" b="1" dirty="0" smtClean="0">
                <a:solidFill>
                  <a:srgbClr val="0432FF"/>
                </a:solidFill>
              </a:rPr>
              <a:t>X</a:t>
            </a:r>
            <a:r>
              <a:rPr lang="en-US" sz="2400" dirty="0" smtClean="0"/>
              <a:t> and a similarity measure </a:t>
            </a:r>
            <a:r>
              <a:rPr lang="en-US" sz="2400" b="1" dirty="0" smtClean="0">
                <a:solidFill>
                  <a:srgbClr val="0432FF"/>
                </a:solidFill>
              </a:rPr>
              <a:t>s(x</a:t>
            </a:r>
            <a:r>
              <a:rPr lang="en-US" sz="2400" b="1" baseline="-25000" dirty="0" smtClean="0">
                <a:solidFill>
                  <a:srgbClr val="0432FF"/>
                </a:solidFill>
              </a:rPr>
              <a:t>1</a:t>
            </a:r>
            <a:r>
              <a:rPr lang="en-US" sz="2400" b="1" dirty="0" smtClean="0">
                <a:solidFill>
                  <a:srgbClr val="0432FF"/>
                </a:solidFill>
              </a:rPr>
              <a:t>, x</a:t>
            </a:r>
            <a:r>
              <a:rPr lang="en-US" sz="2400" b="1" baseline="-25000" dirty="0" smtClean="0">
                <a:solidFill>
                  <a:srgbClr val="0432FF"/>
                </a:solidFill>
              </a:rPr>
              <a:t>2</a:t>
            </a:r>
            <a:r>
              <a:rPr lang="en-US" sz="2400" b="1" dirty="0" smtClean="0">
                <a:solidFill>
                  <a:srgbClr val="0432FF"/>
                </a:solidFill>
              </a:rPr>
              <a:t>)</a:t>
            </a:r>
            <a:r>
              <a:rPr lang="en-US" sz="2400" dirty="0" smtClean="0"/>
              <a:t>, output the pairs that have similarity above a given threshold.</a:t>
            </a:r>
          </a:p>
          <a:p>
            <a:pPr lvl="1"/>
            <a:r>
              <a:rPr lang="en-US" sz="2400" i="1" dirty="0"/>
              <a:t> </a:t>
            </a:r>
            <a:r>
              <a:rPr lang="en-US" sz="2400" i="1" dirty="0" smtClean="0"/>
              <a:t>Locality sensitive hashing is not used for the sake of this example.</a:t>
            </a:r>
            <a:endParaRPr lang="en-US" sz="2400" i="1" dirty="0"/>
          </a:p>
          <a:p>
            <a:endParaRPr lang="en-US" sz="2400" dirty="0" smtClean="0"/>
          </a:p>
          <a:p>
            <a:r>
              <a:rPr lang="en-US" sz="2400" dirty="0" smtClean="0"/>
              <a:t>Example:</a:t>
            </a:r>
          </a:p>
          <a:p>
            <a:pPr lvl="1"/>
            <a:r>
              <a:rPr lang="en-US" sz="2400" dirty="0" smtClean="0"/>
              <a:t> Each element is an image of 1M bytes</a:t>
            </a:r>
          </a:p>
          <a:p>
            <a:pPr lvl="1"/>
            <a:r>
              <a:rPr lang="en-US" sz="2400" dirty="0" smtClean="0"/>
              <a:t> There are 1M images in the set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About 5x10</a:t>
            </a:r>
            <a:r>
              <a:rPr lang="en-US" sz="2400" baseline="30000" dirty="0" smtClean="0"/>
              <a:t>11</a:t>
            </a:r>
            <a:r>
              <a:rPr lang="en-US" sz="2400" dirty="0" smtClean="0"/>
              <a:t> (500B) image comparisons to make</a:t>
            </a:r>
          </a:p>
          <a:p>
            <a:pPr marL="274320" lvl="1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2403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 Join with </a:t>
            </a:r>
            <a:r>
              <a:rPr lang="en-US" dirty="0" err="1" smtClean="0"/>
              <a:t>MapReduce</a:t>
            </a:r>
            <a:r>
              <a:rPr lang="en-US" dirty="0" smtClean="0"/>
              <a:t> (First Try)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80538" y="1676403"/>
            <a:ext cx="6401262" cy="4724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Let </a:t>
            </a:r>
            <a:r>
              <a:rPr lang="en-US" sz="2400" b="1" dirty="0" smtClean="0">
                <a:solidFill>
                  <a:srgbClr val="0432FF"/>
                </a:solidFill>
              </a:rPr>
              <a:t>n</a:t>
            </a:r>
            <a:r>
              <a:rPr lang="en-US" sz="2400" dirty="0" smtClean="0"/>
              <a:t> be the # of pictures in the set.</a:t>
            </a:r>
          </a:p>
          <a:p>
            <a:endParaRPr lang="en-US" sz="2400" dirty="0"/>
          </a:p>
          <a:p>
            <a:r>
              <a:rPr lang="en-US" sz="2400" b="1" u="sng" dirty="0" smtClean="0">
                <a:solidFill>
                  <a:srgbClr val="FF0000"/>
                </a:solidFill>
              </a:rPr>
              <a:t>Map: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for each picture </a:t>
            </a:r>
            <a:r>
              <a:rPr lang="en-US" sz="2400" b="1" dirty="0" smtClean="0">
                <a:solidFill>
                  <a:srgbClr val="0432FF"/>
                </a:solidFill>
              </a:rPr>
              <a:t>P</a:t>
            </a:r>
            <a:r>
              <a:rPr lang="en-US" sz="2400" b="1" baseline="-25000" dirty="0" smtClean="0">
                <a:solidFill>
                  <a:srgbClr val="0432FF"/>
                </a:solidFill>
              </a:rPr>
              <a:t>i</a:t>
            </a:r>
            <a:r>
              <a:rPr lang="en-US" sz="2400" dirty="0" smtClean="0"/>
              <a:t> do:</a:t>
            </a:r>
          </a:p>
          <a:p>
            <a:pPr marL="0" indent="0">
              <a:buNone/>
            </a:pPr>
            <a:r>
              <a:rPr lang="en-US" sz="2400" dirty="0" smtClean="0"/>
              <a:t>           for each </a:t>
            </a:r>
            <a:r>
              <a:rPr lang="en-US" sz="2400" b="1" dirty="0" smtClean="0">
                <a:solidFill>
                  <a:srgbClr val="0432FF"/>
                </a:solidFill>
              </a:rPr>
              <a:t>j=1</a:t>
            </a:r>
            <a:r>
              <a:rPr lang="en-US" sz="2400" dirty="0" smtClean="0"/>
              <a:t> to </a:t>
            </a:r>
            <a:r>
              <a:rPr lang="en-US" sz="2400" b="1" dirty="0" smtClean="0">
                <a:solidFill>
                  <a:srgbClr val="0432FF"/>
                </a:solidFill>
              </a:rPr>
              <a:t>n (</a:t>
            </a:r>
            <a:r>
              <a:rPr lang="en-US" sz="2400" dirty="0" smtClean="0"/>
              <a:t>except</a:t>
            </a:r>
            <a:r>
              <a:rPr lang="en-US" sz="2400" b="1" dirty="0" smtClean="0">
                <a:solidFill>
                  <a:srgbClr val="0432FF"/>
                </a:solidFill>
              </a:rPr>
              <a:t> i</a:t>
            </a:r>
            <a:r>
              <a:rPr lang="en-US" sz="2400" dirty="0" smtClean="0"/>
              <a:t>)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2400" dirty="0"/>
              <a:t> </a:t>
            </a:r>
            <a:r>
              <a:rPr lang="en-US" sz="2400" dirty="0" smtClean="0"/>
              <a:t>    generate &lt;</a:t>
            </a:r>
            <a:r>
              <a:rPr lang="en-US" sz="2400" b="1" dirty="0" smtClean="0">
                <a:solidFill>
                  <a:srgbClr val="FF0000"/>
                </a:solidFill>
              </a:rPr>
              <a:t>key</a:t>
            </a:r>
            <a:r>
              <a:rPr lang="en-US" sz="2400" dirty="0" smtClean="0"/>
              <a:t> = </a:t>
            </a:r>
            <a:r>
              <a:rPr lang="en-US" sz="2400" b="1" dirty="0" smtClean="0">
                <a:solidFill>
                  <a:srgbClr val="0432FF"/>
                </a:solidFill>
              </a:rPr>
              <a:t>(</a:t>
            </a:r>
            <a:r>
              <a:rPr lang="en-US" sz="2400" b="1" dirty="0" err="1" smtClean="0">
                <a:solidFill>
                  <a:srgbClr val="0432FF"/>
                </a:solidFill>
              </a:rPr>
              <a:t>i,j</a:t>
            </a:r>
            <a:r>
              <a:rPr lang="en-US" sz="2400" b="1" dirty="0" smtClean="0">
                <a:solidFill>
                  <a:srgbClr val="0432FF"/>
                </a:solidFill>
              </a:rPr>
              <a:t>)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rgbClr val="FF0000"/>
                </a:solidFill>
              </a:rPr>
              <a:t>value</a:t>
            </a:r>
            <a:r>
              <a:rPr lang="en-US" sz="2400" dirty="0" smtClean="0"/>
              <a:t> = </a:t>
            </a:r>
            <a:r>
              <a:rPr lang="en-US" sz="2400" b="1" dirty="0" smtClean="0">
                <a:solidFill>
                  <a:srgbClr val="0432FF"/>
                </a:solidFill>
              </a:rPr>
              <a:t>P</a:t>
            </a:r>
            <a:r>
              <a:rPr lang="en-US" sz="2400" b="1" baseline="-25000" dirty="0" smtClean="0">
                <a:solidFill>
                  <a:srgbClr val="0432FF"/>
                </a:solidFill>
              </a:rPr>
              <a:t>i</a:t>
            </a:r>
            <a:r>
              <a:rPr lang="en-US" sz="2400" dirty="0" smtClean="0"/>
              <a:t>&gt;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b="1" u="sng" dirty="0" smtClean="0">
                <a:solidFill>
                  <a:srgbClr val="FF0000"/>
                </a:solidFill>
              </a:rPr>
              <a:t>Reduce (key, </a:t>
            </a:r>
            <a:r>
              <a:rPr lang="en-US" sz="2400" b="1" u="sng" dirty="0" err="1" smtClean="0">
                <a:solidFill>
                  <a:srgbClr val="FF0000"/>
                </a:solidFill>
              </a:rPr>
              <a:t>value_list</a:t>
            </a:r>
            <a:r>
              <a:rPr lang="en-US" sz="2400" b="1" u="sng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compute </a:t>
            </a:r>
            <a:r>
              <a:rPr lang="en-US" sz="2400" b="1" dirty="0" err="1" smtClean="0">
                <a:solidFill>
                  <a:srgbClr val="0432FF"/>
                </a:solidFill>
              </a:rPr>
              <a:t>sim</a:t>
            </a:r>
            <a:r>
              <a:rPr lang="en-US" sz="2400" b="1" dirty="0" smtClean="0">
                <a:solidFill>
                  <a:srgbClr val="0432FF"/>
                </a:solidFill>
              </a:rPr>
              <a:t>(P</a:t>
            </a:r>
            <a:r>
              <a:rPr lang="en-US" sz="2400" b="1" baseline="-25000" dirty="0" smtClean="0">
                <a:solidFill>
                  <a:srgbClr val="0432FF"/>
                </a:solidFill>
              </a:rPr>
              <a:t>i</a:t>
            </a:r>
            <a:r>
              <a:rPr lang="en-US" sz="2400" b="1" dirty="0" smtClean="0">
                <a:solidFill>
                  <a:srgbClr val="0432FF"/>
                </a:solidFill>
              </a:rPr>
              <a:t>, </a:t>
            </a:r>
            <a:r>
              <a:rPr lang="en-US" sz="2400" b="1" dirty="0" err="1" smtClean="0">
                <a:solidFill>
                  <a:srgbClr val="0432FF"/>
                </a:solidFill>
              </a:rPr>
              <a:t>P</a:t>
            </a:r>
            <a:r>
              <a:rPr lang="en-US" sz="2400" b="1" baseline="-25000" dirty="0" err="1" smtClean="0">
                <a:solidFill>
                  <a:srgbClr val="0432FF"/>
                </a:solidFill>
              </a:rPr>
              <a:t>j</a:t>
            </a:r>
            <a:r>
              <a:rPr lang="en-US" sz="2400" b="1" dirty="0" smtClean="0">
                <a:solidFill>
                  <a:srgbClr val="0432FF"/>
                </a:solidFill>
              </a:rPr>
              <a:t>)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dirty="0" smtClean="0"/>
              <a:t>            output </a:t>
            </a:r>
            <a:r>
              <a:rPr lang="en-US" sz="2400" b="1" dirty="0" smtClean="0">
                <a:solidFill>
                  <a:srgbClr val="0432FF"/>
                </a:solidFill>
              </a:rPr>
              <a:t>(</a:t>
            </a:r>
            <a:r>
              <a:rPr lang="en-US" sz="2400" b="1" dirty="0" err="1" smtClean="0">
                <a:solidFill>
                  <a:srgbClr val="0432FF"/>
                </a:solidFill>
              </a:rPr>
              <a:t>i,j</a:t>
            </a:r>
            <a:r>
              <a:rPr lang="en-US" sz="2400" b="1" dirty="0" smtClean="0">
                <a:solidFill>
                  <a:srgbClr val="0432FF"/>
                </a:solidFill>
              </a:rPr>
              <a:t>)</a:t>
            </a:r>
            <a:r>
              <a:rPr lang="en-US" sz="2400" dirty="0" smtClean="0"/>
              <a:t> if similarity is above threshold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265323" y="2838274"/>
            <a:ext cx="47003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Replication rate </a:t>
            </a:r>
            <a:r>
              <a:rPr lang="en-US" sz="24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n-1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Reducer size </a:t>
            </a:r>
            <a:r>
              <a:rPr lang="en-US" sz="24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= 2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Communication cost = </a:t>
            </a:r>
            <a:r>
              <a:rPr lang="en-US" sz="24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+ n(n-1)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# of reducers</a:t>
            </a:r>
            <a:r>
              <a:rPr lang="en-US" sz="24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n(n-1)/2</a:t>
            </a:r>
          </a:p>
        </p:txBody>
      </p:sp>
    </p:spTree>
    <p:extLst>
      <p:ext uri="{BB962C8B-B14F-4D97-AF65-F5344CB8AC3E}">
        <p14:creationId xmlns:p14="http://schemas.microsoft.com/office/powerpoint/2010/main" val="195043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1M pictures with 1MByte size each</a:t>
            </a:r>
            <a:endParaRPr lang="en-US" dirty="0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sz="quarter" idx="18"/>
          </p:nvPr>
        </p:nvSpPr>
        <p:spPr>
          <a:xfrm>
            <a:off x="7848600" y="4572000"/>
            <a:ext cx="4184479" cy="151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Replication rate 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n-1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Reducer size 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= 2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Communication cost = 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+ n(n-1)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# of reducers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n(n-1)/2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812800" y="1524000"/>
            <a:ext cx="10871200" cy="4724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40030" indent="-240030" algn="l" rtl="0" eaLnBrk="1" latinLnBrk="0" hangingPunct="1">
              <a:spcBef>
                <a:spcPts val="525"/>
              </a:spcBef>
              <a:buClr>
                <a:schemeClr val="accent2"/>
              </a:buClr>
              <a:buSzPct val="60000"/>
              <a:buFont typeface="Wingdings"/>
              <a:buChar char=""/>
              <a:defRPr sz="21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80060" indent="-205740" algn="l" rtl="0" eaLnBrk="1" latinLnBrk="0" hangingPunct="1">
              <a:spcBef>
                <a:spcPts val="413"/>
              </a:spcBef>
              <a:buClr>
                <a:schemeClr val="accent1"/>
              </a:buClr>
              <a:buSzPct val="70000"/>
              <a:buFont typeface="Wingdings 2"/>
              <a:buChar char="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685800" indent="-171450" algn="l" rtl="0" eaLnBrk="1" latinLnBrk="0" hangingPunct="1">
              <a:spcBef>
                <a:spcPts val="375"/>
              </a:spcBef>
              <a:buClr>
                <a:schemeClr val="accent2"/>
              </a:buClr>
              <a:buSzPct val="75000"/>
              <a:buFont typeface="Wingdings"/>
              <a:buChar char="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028700" indent="-171450" algn="l" rtl="0" eaLnBrk="1" latinLnBrk="0" hangingPunct="1">
              <a:spcBef>
                <a:spcPts val="300"/>
              </a:spcBef>
              <a:buClr>
                <a:schemeClr val="accent3"/>
              </a:buClr>
              <a:buSzPct val="75000"/>
              <a:buFont typeface="Wingdings"/>
              <a:buChar char="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1371600" indent="-171450" algn="l" rtl="0" eaLnBrk="1" latinLnBrk="0" hangingPunct="1">
              <a:spcBef>
                <a:spcPts val="300"/>
              </a:spcBef>
              <a:buClr>
                <a:schemeClr val="accent4"/>
              </a:buClr>
              <a:buSzPct val="65000"/>
              <a:buFont typeface="Wingdings"/>
              <a:buChar char=""/>
              <a:defRPr sz="15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1577340" indent="-17145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17145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8820" indent="-17145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7145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Communication cost:</a:t>
            </a:r>
          </a:p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2400" b="1" dirty="0" smtClean="0">
                <a:solidFill>
                  <a:srgbClr val="0432FF"/>
                </a:solidFill>
              </a:rPr>
              <a:t>n(n-1) </a:t>
            </a:r>
            <a:r>
              <a:rPr lang="en-US" sz="2400" dirty="0" smtClean="0"/>
              <a:t>pictures communicated from Map to Reduce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total # bytes transferred = </a:t>
            </a:r>
            <a:r>
              <a:rPr lang="en-US" sz="2400" dirty="0" smtClean="0">
                <a:solidFill>
                  <a:srgbClr val="0432FF"/>
                </a:solidFill>
              </a:rPr>
              <a:t>10</a:t>
            </a:r>
            <a:r>
              <a:rPr lang="en-US" sz="2400" baseline="30000" dirty="0" smtClean="0">
                <a:solidFill>
                  <a:srgbClr val="0432FF"/>
                </a:solidFill>
              </a:rPr>
              <a:t>18</a:t>
            </a:r>
            <a:r>
              <a:rPr lang="en-US" sz="2400" dirty="0" smtClean="0"/>
              <a:t>  </a:t>
            </a:r>
          </a:p>
          <a:p>
            <a:endParaRPr lang="en-US" sz="2400" dirty="0"/>
          </a:p>
          <a:p>
            <a:r>
              <a:rPr lang="en-US" sz="2400" dirty="0" smtClean="0"/>
              <a:t>Assume gigabit </a:t>
            </a:r>
            <a:r>
              <a:rPr lang="en-US" sz="2400" dirty="0" err="1" smtClean="0"/>
              <a:t>ethernet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time to transfer 10</a:t>
            </a:r>
            <a:r>
              <a:rPr lang="en-US" sz="2400" baseline="30000" dirty="0" smtClean="0"/>
              <a:t>18</a:t>
            </a:r>
            <a:r>
              <a:rPr lang="en-US" sz="2400" dirty="0" smtClean="0"/>
              <a:t> bytes = </a:t>
            </a:r>
            <a:r>
              <a:rPr lang="en-US" sz="2400" dirty="0" smtClean="0">
                <a:solidFill>
                  <a:srgbClr val="0432FF"/>
                </a:solidFill>
              </a:rPr>
              <a:t>10</a:t>
            </a:r>
            <a:r>
              <a:rPr lang="en-US" sz="2400" baseline="30000" dirty="0" smtClean="0">
                <a:solidFill>
                  <a:srgbClr val="0432FF"/>
                </a:solidFill>
              </a:rPr>
              <a:t>10</a:t>
            </a:r>
            <a:r>
              <a:rPr lang="en-US" sz="2400" dirty="0" smtClean="0"/>
              <a:t> seconds (~300 years)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430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Model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166" y="1722121"/>
            <a:ext cx="3793375" cy="43270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32320" y="1722121"/>
            <a:ext cx="462658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MapReduce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algorithm: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One reducer per output.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b="1" baseline="-25000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must be sent to each output.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Replication rate 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n-1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Reducer size 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=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61600" y="4276905"/>
            <a:ext cx="4968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if a reducer </a:t>
            </a:r>
            <a:r>
              <a:rPr lang="en-US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covers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multiple outputs?</a:t>
            </a:r>
          </a:p>
        </p:txBody>
      </p:sp>
    </p:spTree>
    <p:extLst>
      <p:ext uri="{BB962C8B-B14F-4D97-AF65-F5344CB8AC3E}">
        <p14:creationId xmlns:p14="http://schemas.microsoft.com/office/powerpoint/2010/main" val="121310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166" y="1722121"/>
            <a:ext cx="3793375" cy="432704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Model: Multiple Outputs per Reducer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02717" y="2261062"/>
            <a:ext cx="4067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Replication rate 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&amp; communication cost reduced.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76204" y="1722121"/>
            <a:ext cx="2144683" cy="4379421"/>
          </a:xfrm>
          <a:prstGeom prst="rect">
            <a:avLst/>
          </a:prstGeom>
          <a:solidFill>
            <a:schemeClr val="bg1"/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10590" y="1669744"/>
            <a:ext cx="1080654" cy="2134984"/>
          </a:xfrm>
          <a:prstGeom prst="rect">
            <a:avLst/>
          </a:prstGeom>
          <a:ln w="28575">
            <a:solidFill>
              <a:schemeClr val="accent1"/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10590" y="3966558"/>
            <a:ext cx="1080654" cy="2134984"/>
          </a:xfrm>
          <a:prstGeom prst="rect">
            <a:avLst/>
          </a:prstGeom>
          <a:ln w="28575">
            <a:solidFill>
              <a:schemeClr val="accent1"/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876204" y="2244436"/>
            <a:ext cx="1924089" cy="16626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821056" y="2612700"/>
            <a:ext cx="1979237" cy="665015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876204" y="3277715"/>
            <a:ext cx="2034386" cy="1954875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876204" y="2945207"/>
            <a:ext cx="1924089" cy="1331698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876204" y="4294368"/>
            <a:ext cx="2034386" cy="109132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876204" y="3285257"/>
            <a:ext cx="1924089" cy="199971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876204" y="5302430"/>
            <a:ext cx="2034386" cy="22126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464829" y="3857105"/>
            <a:ext cx="2977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How to do the grouping?</a:t>
            </a:r>
          </a:p>
        </p:txBody>
      </p:sp>
    </p:spTree>
    <p:extLst>
      <p:ext uri="{BB962C8B-B14F-4D97-AF65-F5344CB8AC3E}">
        <p14:creationId xmlns:p14="http://schemas.microsoft.com/office/powerpoint/2010/main" val="38110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Grouping Outputs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82792" y="1629105"/>
            <a:ext cx="10871200" cy="963278"/>
          </a:xfrm>
        </p:spPr>
        <p:txBody>
          <a:bodyPr/>
          <a:lstStyle/>
          <a:p>
            <a:r>
              <a:rPr lang="en-US" dirty="0" smtClean="0"/>
              <a:t>Define </a:t>
            </a:r>
            <a:r>
              <a:rPr lang="en-US" b="1" dirty="0" smtClean="0">
                <a:solidFill>
                  <a:srgbClr val="0432FF"/>
                </a:solidFill>
              </a:rPr>
              <a:t>g</a:t>
            </a:r>
            <a:r>
              <a:rPr lang="en-US" dirty="0" smtClean="0"/>
              <a:t> intervals between </a:t>
            </a:r>
            <a:r>
              <a:rPr lang="en-US" b="1" dirty="0" smtClean="0">
                <a:solidFill>
                  <a:srgbClr val="0432FF"/>
                </a:solidFill>
              </a:rPr>
              <a:t>1</a:t>
            </a:r>
            <a:r>
              <a:rPr lang="en-US" dirty="0" smtClean="0"/>
              <a:t> and </a:t>
            </a:r>
            <a:r>
              <a:rPr lang="en-US" b="1" dirty="0">
                <a:solidFill>
                  <a:srgbClr val="0432FF"/>
                </a:solidFill>
              </a:rPr>
              <a:t>n</a:t>
            </a:r>
            <a:r>
              <a:rPr lang="en-US" dirty="0" smtClean="0"/>
              <a:t>.</a:t>
            </a:r>
          </a:p>
          <a:p>
            <a:r>
              <a:rPr lang="en-US" b="1" dirty="0">
                <a:solidFill>
                  <a:srgbClr val="0432FF"/>
                </a:solidFill>
              </a:rPr>
              <a:t>Reducer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0432FF"/>
                </a:solidFill>
              </a:rPr>
              <a:t>(u</a:t>
            </a:r>
            <a:r>
              <a:rPr lang="en-US" b="1" dirty="0" smtClean="0">
                <a:solidFill>
                  <a:srgbClr val="0432FF"/>
                </a:solidFill>
              </a:rPr>
              <a:t>,v)</a:t>
            </a:r>
            <a:r>
              <a:rPr lang="en-US" dirty="0" smtClean="0"/>
              <a:t> will be responsible for comparing all inputs in </a:t>
            </a:r>
            <a:r>
              <a:rPr lang="en-US" b="1" dirty="0">
                <a:solidFill>
                  <a:srgbClr val="0432FF"/>
                </a:solidFill>
              </a:rPr>
              <a:t>range u </a:t>
            </a:r>
            <a:r>
              <a:rPr lang="en-US" dirty="0" smtClean="0"/>
              <a:t>with all inputs in </a:t>
            </a:r>
            <a:r>
              <a:rPr lang="en-US" b="1" dirty="0">
                <a:solidFill>
                  <a:srgbClr val="0432FF"/>
                </a:solidFill>
              </a:rPr>
              <a:t>range v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75810" y="2934783"/>
            <a:ext cx="3342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 ..…………………....…… 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4618" y="3521450"/>
            <a:ext cx="327334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584243" y="5257800"/>
            <a:ext cx="333414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584244" y="4639246"/>
            <a:ext cx="3334148" cy="8954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584244" y="4038600"/>
            <a:ext cx="3334148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429000" y="3334890"/>
            <a:ext cx="0" cy="2608707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584243" y="3343841"/>
            <a:ext cx="3334149" cy="896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611952" y="5943600"/>
            <a:ext cx="3306440" cy="1524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591170" y="3350133"/>
            <a:ext cx="0" cy="2608707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918392" y="3350133"/>
            <a:ext cx="0" cy="2608707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265172" y="3334891"/>
            <a:ext cx="0" cy="2608707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105400" y="3334890"/>
            <a:ext cx="0" cy="2608707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27415" y="4170500"/>
            <a:ext cx="1225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nterval 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038600" y="2459981"/>
            <a:ext cx="1225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interval 3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4651107" y="2845099"/>
            <a:ext cx="0" cy="498742"/>
          </a:xfrm>
          <a:prstGeom prst="straightConnector1">
            <a:avLst/>
          </a:prstGeom>
          <a:ln w="28575">
            <a:solidFill>
              <a:srgbClr val="0432FF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1" idx="3"/>
          </p:cNvCxnSpPr>
          <p:nvPr/>
        </p:nvCxnSpPr>
        <p:spPr>
          <a:xfrm>
            <a:off x="1652430" y="4370555"/>
            <a:ext cx="931813" cy="0"/>
          </a:xfrm>
          <a:prstGeom prst="straightConnector1">
            <a:avLst/>
          </a:prstGeom>
          <a:ln w="28575">
            <a:solidFill>
              <a:srgbClr val="0432FF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925966" y="3880741"/>
            <a:ext cx="47580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Reducer (2, 3)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will compare all entries in</a:t>
            </a:r>
          </a:p>
          <a:p>
            <a:r>
              <a:rPr lang="en-US" sz="2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nterval 2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with all entries in </a:t>
            </a:r>
            <a:r>
              <a:rPr lang="en-US" sz="2000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interval 3.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31520" y="2876204"/>
            <a:ext cx="1253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</a:p>
        </p:txBody>
      </p:sp>
      <p:sp>
        <p:nvSpPr>
          <p:cNvPr id="59" name="Rectangle 58"/>
          <p:cNvSpPr/>
          <p:nvPr/>
        </p:nvSpPr>
        <p:spPr>
          <a:xfrm>
            <a:off x="4260643" y="4038600"/>
            <a:ext cx="844757" cy="599256"/>
          </a:xfrm>
          <a:prstGeom prst="rect">
            <a:avLst/>
          </a:prstGeom>
          <a:solidFill>
            <a:srgbClr val="0432FF"/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3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56" grpId="0"/>
      <p:bldP spid="5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 Join with Grouping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Let </a:t>
            </a:r>
            <a:r>
              <a:rPr lang="en-US" sz="2400" b="1" dirty="0" smtClean="0">
                <a:solidFill>
                  <a:srgbClr val="0432FF"/>
                </a:solidFill>
              </a:rPr>
              <a:t>n</a:t>
            </a:r>
            <a:r>
              <a:rPr lang="en-US" sz="2400" dirty="0" smtClean="0"/>
              <a:t> be the number of inputs, and </a:t>
            </a:r>
            <a:r>
              <a:rPr lang="en-US" sz="2400" b="1" dirty="0" smtClean="0">
                <a:solidFill>
                  <a:srgbClr val="0432FF"/>
                </a:solidFill>
              </a:rPr>
              <a:t>g</a:t>
            </a:r>
            <a:r>
              <a:rPr lang="en-US" sz="2400" dirty="0" smtClean="0"/>
              <a:t> be the number of groups.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Map:</a:t>
            </a:r>
          </a:p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2200" dirty="0" smtClean="0"/>
              <a:t>for each </a:t>
            </a:r>
            <a:r>
              <a:rPr lang="en-US" sz="2200" b="1" dirty="0" smtClean="0">
                <a:solidFill>
                  <a:srgbClr val="0432FF"/>
                </a:solidFill>
              </a:rPr>
              <a:t>P</a:t>
            </a:r>
            <a:r>
              <a:rPr lang="en-US" sz="2200" b="1" baseline="-25000" dirty="0" smtClean="0">
                <a:solidFill>
                  <a:srgbClr val="0432FF"/>
                </a:solidFill>
              </a:rPr>
              <a:t>i</a:t>
            </a:r>
            <a:r>
              <a:rPr lang="en-US" sz="2200" dirty="0" smtClean="0"/>
              <a:t> in the input</a:t>
            </a:r>
          </a:p>
          <a:p>
            <a:pPr marL="0" indent="0">
              <a:buNone/>
            </a:pPr>
            <a:r>
              <a:rPr lang="en-US" sz="2200" dirty="0"/>
              <a:t>	 </a:t>
            </a:r>
            <a:r>
              <a:rPr lang="en-US" sz="2200" dirty="0" smtClean="0"/>
              <a:t>       let </a:t>
            </a:r>
            <a:r>
              <a:rPr lang="en-US" sz="2200" b="1" dirty="0" smtClean="0">
                <a:solidFill>
                  <a:srgbClr val="0432FF"/>
                </a:solidFill>
              </a:rPr>
              <a:t>u</a:t>
            </a:r>
            <a:r>
              <a:rPr lang="en-US" sz="2200" dirty="0" smtClean="0"/>
              <a:t> be the group to which</a:t>
            </a:r>
            <a:r>
              <a:rPr lang="en-US" sz="2200" b="1" dirty="0" smtClean="0">
                <a:solidFill>
                  <a:srgbClr val="0432FF"/>
                </a:solidFill>
              </a:rPr>
              <a:t> i </a:t>
            </a:r>
            <a:r>
              <a:rPr lang="en-US" sz="2200" dirty="0" smtClean="0"/>
              <a:t>belongs</a:t>
            </a:r>
          </a:p>
          <a:p>
            <a:pPr marL="0" indent="0">
              <a:buNone/>
            </a:pPr>
            <a:r>
              <a:rPr lang="en-US" sz="2200" dirty="0"/>
              <a:t>	 </a:t>
            </a:r>
            <a:r>
              <a:rPr lang="en-US" sz="2200" dirty="0" smtClean="0"/>
              <a:t>       for </a:t>
            </a:r>
            <a:r>
              <a:rPr lang="en-US" sz="2200" b="1" dirty="0" smtClean="0">
                <a:solidFill>
                  <a:srgbClr val="0432FF"/>
                </a:solidFill>
              </a:rPr>
              <a:t>v = 1</a:t>
            </a:r>
            <a:r>
              <a:rPr lang="en-US" sz="2200" dirty="0" smtClean="0"/>
              <a:t> to </a:t>
            </a:r>
            <a:r>
              <a:rPr lang="en-US" sz="2200" b="1" dirty="0" smtClean="0">
                <a:solidFill>
                  <a:srgbClr val="0432FF"/>
                </a:solidFill>
              </a:rPr>
              <a:t>g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	generate &lt; </a:t>
            </a:r>
            <a:r>
              <a:rPr lang="en-US" sz="2200" b="1" dirty="0" smtClean="0">
                <a:solidFill>
                  <a:srgbClr val="FF0000"/>
                </a:solidFill>
              </a:rPr>
              <a:t>key</a:t>
            </a:r>
            <a:r>
              <a:rPr lang="en-US" sz="2200" dirty="0" smtClean="0"/>
              <a:t>=</a:t>
            </a:r>
            <a:r>
              <a:rPr lang="en-US" sz="2200" b="1" dirty="0" smtClean="0">
                <a:solidFill>
                  <a:srgbClr val="0432FF"/>
                </a:solidFill>
              </a:rPr>
              <a:t>(u, v)</a:t>
            </a:r>
            <a:r>
              <a:rPr lang="en-US" sz="2200" dirty="0" smtClean="0"/>
              <a:t>, </a:t>
            </a:r>
            <a:r>
              <a:rPr lang="en-US" sz="2200" b="1" dirty="0" smtClean="0">
                <a:solidFill>
                  <a:srgbClr val="FF0000"/>
                </a:solidFill>
              </a:rPr>
              <a:t>value</a:t>
            </a:r>
            <a:r>
              <a:rPr lang="en-US" sz="2200" dirty="0" smtClean="0"/>
              <a:t>=</a:t>
            </a:r>
            <a:r>
              <a:rPr lang="en-US" sz="2200" b="1" dirty="0" smtClean="0">
                <a:solidFill>
                  <a:srgbClr val="0432FF"/>
                </a:solidFill>
              </a:rPr>
              <a:t>(i, P</a:t>
            </a:r>
            <a:r>
              <a:rPr lang="en-US" sz="2200" b="1" baseline="-25000" dirty="0" smtClean="0">
                <a:solidFill>
                  <a:srgbClr val="0432FF"/>
                </a:solidFill>
              </a:rPr>
              <a:t>i</a:t>
            </a:r>
            <a:r>
              <a:rPr lang="en-US" sz="2200" b="1" dirty="0" smtClean="0">
                <a:solidFill>
                  <a:srgbClr val="0432FF"/>
                </a:solidFill>
              </a:rPr>
              <a:t>)</a:t>
            </a:r>
            <a:r>
              <a:rPr lang="en-US" sz="2200" dirty="0" smtClean="0"/>
              <a:t> &gt; 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Reduce(key=</a:t>
            </a:r>
            <a:r>
              <a:rPr lang="en-US" sz="2400" b="1" dirty="0" smtClean="0">
                <a:solidFill>
                  <a:srgbClr val="0432FF"/>
                </a:solidFill>
              </a:rPr>
              <a:t>(u,v)</a:t>
            </a:r>
            <a:r>
              <a:rPr lang="en-US" sz="2400" b="1" dirty="0" smtClean="0">
                <a:solidFill>
                  <a:srgbClr val="FF0000"/>
                </a:solidFill>
              </a:rPr>
              <a:t>, </a:t>
            </a:r>
            <a:r>
              <a:rPr lang="en-US" sz="2400" b="1" dirty="0" err="1" smtClean="0">
                <a:solidFill>
                  <a:srgbClr val="0432FF"/>
                </a:solidFill>
              </a:rPr>
              <a:t>value_list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200" dirty="0" smtClean="0"/>
              <a:t>	for each </a:t>
            </a:r>
            <a:r>
              <a:rPr lang="en-US" sz="2200" b="1" dirty="0">
                <a:solidFill>
                  <a:srgbClr val="0432FF"/>
                </a:solidFill>
              </a:rPr>
              <a:t>i</a:t>
            </a:r>
            <a:r>
              <a:rPr lang="en-US" sz="2200" dirty="0" smtClean="0"/>
              <a:t> that belongs to group </a:t>
            </a:r>
            <a:r>
              <a:rPr lang="en-US" sz="2200" b="1" dirty="0" smtClean="0">
                <a:solidFill>
                  <a:srgbClr val="0432FF"/>
                </a:solidFill>
              </a:rPr>
              <a:t>u </a:t>
            </a:r>
            <a:r>
              <a:rPr lang="en-US" sz="2200" dirty="0" smtClean="0"/>
              <a:t>in</a:t>
            </a:r>
            <a:r>
              <a:rPr lang="en-US" sz="2200" b="1" dirty="0" smtClean="0">
                <a:solidFill>
                  <a:srgbClr val="0432FF"/>
                </a:solidFill>
              </a:rPr>
              <a:t> </a:t>
            </a:r>
            <a:r>
              <a:rPr lang="en-US" sz="2200" b="1" dirty="0" err="1" smtClean="0">
                <a:solidFill>
                  <a:srgbClr val="0432FF"/>
                </a:solidFill>
              </a:rPr>
              <a:t>value_list</a:t>
            </a:r>
            <a:endParaRPr lang="en-US" sz="2200" b="1" dirty="0" smtClean="0">
              <a:solidFill>
                <a:srgbClr val="0432FF"/>
              </a:solidFill>
            </a:endParaRPr>
          </a:p>
          <a:p>
            <a:pPr marL="0" indent="0">
              <a:buNone/>
            </a:pPr>
            <a:r>
              <a:rPr lang="en-US" sz="2200" dirty="0"/>
              <a:t>	 </a:t>
            </a:r>
            <a:r>
              <a:rPr lang="en-US" sz="2200" dirty="0" smtClean="0"/>
              <a:t>       for each </a:t>
            </a:r>
            <a:r>
              <a:rPr lang="en-US" sz="2200" b="1" dirty="0">
                <a:solidFill>
                  <a:srgbClr val="0432FF"/>
                </a:solidFill>
              </a:rPr>
              <a:t>j</a:t>
            </a:r>
            <a:r>
              <a:rPr lang="en-US" sz="2200" dirty="0" smtClean="0"/>
              <a:t> that belongs to group </a:t>
            </a:r>
            <a:r>
              <a:rPr lang="en-US" sz="2200" b="1" dirty="0" smtClean="0">
                <a:solidFill>
                  <a:srgbClr val="0432FF"/>
                </a:solidFill>
              </a:rPr>
              <a:t>v</a:t>
            </a:r>
            <a:r>
              <a:rPr lang="en-US" sz="2200" dirty="0" smtClean="0"/>
              <a:t> in </a:t>
            </a:r>
            <a:r>
              <a:rPr lang="en-US" sz="2200" b="1" dirty="0" err="1" smtClean="0">
                <a:solidFill>
                  <a:srgbClr val="0432FF"/>
                </a:solidFill>
              </a:rPr>
              <a:t>value_list</a:t>
            </a:r>
            <a:endParaRPr lang="en-US" sz="2200" b="1" dirty="0" smtClean="0">
              <a:solidFill>
                <a:srgbClr val="0432FF"/>
              </a:solidFill>
            </a:endParaRP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	compute </a:t>
            </a:r>
            <a:r>
              <a:rPr lang="en-US" sz="2200" b="1" dirty="0" err="1" smtClean="0">
                <a:solidFill>
                  <a:srgbClr val="0432FF"/>
                </a:solidFill>
              </a:rPr>
              <a:t>sim</a:t>
            </a:r>
            <a:r>
              <a:rPr lang="en-US" sz="2200" b="1" dirty="0" smtClean="0">
                <a:solidFill>
                  <a:srgbClr val="0432FF"/>
                </a:solidFill>
              </a:rPr>
              <a:t>(P</a:t>
            </a:r>
            <a:r>
              <a:rPr lang="en-US" sz="2200" b="1" baseline="-25000" dirty="0" smtClean="0">
                <a:solidFill>
                  <a:srgbClr val="0432FF"/>
                </a:solidFill>
              </a:rPr>
              <a:t>i</a:t>
            </a:r>
            <a:r>
              <a:rPr lang="en-US" sz="2200" b="1" dirty="0" smtClean="0">
                <a:solidFill>
                  <a:srgbClr val="0432FF"/>
                </a:solidFill>
              </a:rPr>
              <a:t>, P</a:t>
            </a:r>
            <a:r>
              <a:rPr lang="en-US" sz="2200" b="1" baseline="-25000" dirty="0" smtClean="0">
                <a:solidFill>
                  <a:srgbClr val="0432FF"/>
                </a:solidFill>
              </a:rPr>
              <a:t>j</a:t>
            </a:r>
            <a:r>
              <a:rPr lang="en-US" sz="2200" b="1" dirty="0" smtClean="0">
                <a:solidFill>
                  <a:srgbClr val="0432FF"/>
                </a:solidFill>
              </a:rPr>
              <a:t>)</a:t>
            </a:r>
            <a:r>
              <a:rPr lang="en-US" sz="2200" dirty="0" smtClean="0">
                <a:solidFill>
                  <a:srgbClr val="0432FF"/>
                </a:solidFill>
              </a:rPr>
              <a:t>,</a:t>
            </a:r>
            <a:r>
              <a:rPr lang="en-US" sz="2200" b="1" dirty="0" smtClean="0">
                <a:solidFill>
                  <a:srgbClr val="0432FF"/>
                </a:solidFill>
              </a:rPr>
              <a:t> </a:t>
            </a:r>
            <a:r>
              <a:rPr lang="en-US" sz="2200" dirty="0" smtClean="0"/>
              <a:t>and output </a:t>
            </a:r>
            <a:r>
              <a:rPr lang="en-US" sz="2200" b="1" dirty="0" smtClean="0">
                <a:solidFill>
                  <a:srgbClr val="0432FF"/>
                </a:solidFill>
              </a:rPr>
              <a:t>(i, j)</a:t>
            </a:r>
            <a:r>
              <a:rPr lang="en-US" sz="2200" dirty="0" smtClean="0"/>
              <a:t> if it is above threshold.</a:t>
            </a:r>
            <a:endParaRPr lang="en-US" sz="22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077200" y="3657600"/>
            <a:ext cx="3313728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b="1" baseline="-25000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will be sent to 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 err="1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000" b="1" baseline="-25000" dirty="0" err="1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000" b="1" baseline="-25000" dirty="0" err="1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b="1" baseline="-25000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will be sent to 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 err="1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000" b="1" baseline="-25000" dirty="0" err="1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000" b="1" baseline="-25000" dirty="0" err="1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8580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 Join with Grouping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Let </a:t>
            </a:r>
            <a:r>
              <a:rPr lang="en-US" sz="2400" b="1" dirty="0" smtClean="0">
                <a:solidFill>
                  <a:srgbClr val="0432FF"/>
                </a:solidFill>
              </a:rPr>
              <a:t>n</a:t>
            </a:r>
            <a:r>
              <a:rPr lang="en-US" sz="2400" dirty="0" smtClean="0"/>
              <a:t> be the number of inputs, and </a:t>
            </a:r>
            <a:r>
              <a:rPr lang="en-US" sz="2400" b="1" dirty="0" smtClean="0">
                <a:solidFill>
                  <a:srgbClr val="0432FF"/>
                </a:solidFill>
              </a:rPr>
              <a:t>g</a:t>
            </a:r>
            <a:r>
              <a:rPr lang="en-US" sz="2400" dirty="0" smtClean="0"/>
              <a:t> be the number of groups.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Map:</a:t>
            </a:r>
          </a:p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2200" dirty="0" smtClean="0"/>
              <a:t>for each </a:t>
            </a:r>
            <a:r>
              <a:rPr lang="en-US" sz="2200" b="1" dirty="0" smtClean="0">
                <a:solidFill>
                  <a:srgbClr val="0432FF"/>
                </a:solidFill>
              </a:rPr>
              <a:t>P</a:t>
            </a:r>
            <a:r>
              <a:rPr lang="en-US" sz="2200" b="1" baseline="-25000" dirty="0" smtClean="0">
                <a:solidFill>
                  <a:srgbClr val="0432FF"/>
                </a:solidFill>
              </a:rPr>
              <a:t>i</a:t>
            </a:r>
            <a:r>
              <a:rPr lang="en-US" sz="2200" dirty="0" smtClean="0"/>
              <a:t> in the input</a:t>
            </a:r>
          </a:p>
          <a:p>
            <a:pPr marL="0" indent="0">
              <a:buNone/>
            </a:pPr>
            <a:r>
              <a:rPr lang="en-US" sz="2200" dirty="0"/>
              <a:t>	 </a:t>
            </a:r>
            <a:r>
              <a:rPr lang="en-US" sz="2200" dirty="0" smtClean="0"/>
              <a:t>       let </a:t>
            </a:r>
            <a:r>
              <a:rPr lang="en-US" sz="2200" b="1" dirty="0" smtClean="0">
                <a:solidFill>
                  <a:srgbClr val="0432FF"/>
                </a:solidFill>
              </a:rPr>
              <a:t>u</a:t>
            </a:r>
            <a:r>
              <a:rPr lang="en-US" sz="2200" dirty="0" smtClean="0"/>
              <a:t> be the group to which</a:t>
            </a:r>
            <a:r>
              <a:rPr lang="en-US" sz="2200" b="1" dirty="0" smtClean="0">
                <a:solidFill>
                  <a:srgbClr val="0432FF"/>
                </a:solidFill>
              </a:rPr>
              <a:t> i </a:t>
            </a:r>
            <a:r>
              <a:rPr lang="en-US" sz="2200" dirty="0" smtClean="0"/>
              <a:t>belongs</a:t>
            </a:r>
          </a:p>
          <a:p>
            <a:pPr marL="0" indent="0">
              <a:buNone/>
            </a:pPr>
            <a:r>
              <a:rPr lang="en-US" sz="2200" dirty="0"/>
              <a:t>	 </a:t>
            </a:r>
            <a:r>
              <a:rPr lang="en-US" sz="2200" dirty="0" smtClean="0"/>
              <a:t>       for </a:t>
            </a:r>
            <a:r>
              <a:rPr lang="en-US" sz="2200" b="1" dirty="0" smtClean="0">
                <a:solidFill>
                  <a:srgbClr val="0432FF"/>
                </a:solidFill>
              </a:rPr>
              <a:t>v = 1</a:t>
            </a:r>
            <a:r>
              <a:rPr lang="en-US" sz="2200" dirty="0" smtClean="0"/>
              <a:t> to </a:t>
            </a:r>
            <a:r>
              <a:rPr lang="en-US" sz="2200" b="1" dirty="0" smtClean="0">
                <a:solidFill>
                  <a:srgbClr val="0432FF"/>
                </a:solidFill>
              </a:rPr>
              <a:t>g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	generate &lt; </a:t>
            </a:r>
            <a:r>
              <a:rPr lang="en-US" sz="2200" b="1" dirty="0" smtClean="0">
                <a:solidFill>
                  <a:srgbClr val="FF0000"/>
                </a:solidFill>
              </a:rPr>
              <a:t>key</a:t>
            </a:r>
            <a:r>
              <a:rPr lang="en-US" sz="2200" dirty="0" smtClean="0"/>
              <a:t>=</a:t>
            </a:r>
            <a:r>
              <a:rPr lang="en-US" sz="2200" dirty="0"/>
              <a:t>[</a:t>
            </a:r>
            <a:r>
              <a:rPr lang="en-US" sz="2200" dirty="0" smtClean="0"/>
              <a:t>min</a:t>
            </a:r>
            <a:r>
              <a:rPr lang="en-US" sz="2200" b="1" dirty="0" smtClean="0">
                <a:solidFill>
                  <a:srgbClr val="0432FF"/>
                </a:solidFill>
              </a:rPr>
              <a:t>(u, v)</a:t>
            </a:r>
            <a:r>
              <a:rPr lang="en-US" sz="2200" dirty="0" smtClean="0"/>
              <a:t>, max(</a:t>
            </a:r>
            <a:r>
              <a:rPr lang="en-US" sz="2200" b="1" dirty="0" smtClean="0">
                <a:solidFill>
                  <a:srgbClr val="0432FF"/>
                </a:solidFill>
              </a:rPr>
              <a:t>u,v</a:t>
            </a:r>
            <a:r>
              <a:rPr lang="en-US" sz="2200" dirty="0" smtClean="0"/>
              <a:t>)], </a:t>
            </a:r>
            <a:r>
              <a:rPr lang="en-US" sz="2200" b="1" dirty="0" smtClean="0">
                <a:solidFill>
                  <a:srgbClr val="FF0000"/>
                </a:solidFill>
              </a:rPr>
              <a:t>value</a:t>
            </a:r>
            <a:r>
              <a:rPr lang="en-US" sz="2200" dirty="0" smtClean="0"/>
              <a:t>=</a:t>
            </a:r>
            <a:r>
              <a:rPr lang="en-US" sz="2200" b="1" dirty="0" smtClean="0">
                <a:solidFill>
                  <a:srgbClr val="0432FF"/>
                </a:solidFill>
              </a:rPr>
              <a:t>(i, P</a:t>
            </a:r>
            <a:r>
              <a:rPr lang="en-US" sz="2200" b="1" baseline="-25000" dirty="0" smtClean="0">
                <a:solidFill>
                  <a:srgbClr val="0432FF"/>
                </a:solidFill>
              </a:rPr>
              <a:t>i</a:t>
            </a:r>
            <a:r>
              <a:rPr lang="en-US" sz="2200" b="1" dirty="0" smtClean="0">
                <a:solidFill>
                  <a:srgbClr val="0432FF"/>
                </a:solidFill>
              </a:rPr>
              <a:t>)</a:t>
            </a:r>
            <a:r>
              <a:rPr lang="en-US" sz="2200" dirty="0" smtClean="0"/>
              <a:t> &gt; 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Reduce(key=</a:t>
            </a:r>
            <a:r>
              <a:rPr lang="en-US" sz="2400" b="1" dirty="0" smtClean="0">
                <a:solidFill>
                  <a:srgbClr val="0432FF"/>
                </a:solidFill>
              </a:rPr>
              <a:t>(u,v)</a:t>
            </a:r>
            <a:r>
              <a:rPr lang="en-US" sz="2400" b="1" dirty="0" smtClean="0">
                <a:solidFill>
                  <a:srgbClr val="FF0000"/>
                </a:solidFill>
              </a:rPr>
              <a:t>, </a:t>
            </a:r>
            <a:r>
              <a:rPr lang="en-US" sz="2400" b="1" dirty="0" err="1" smtClean="0">
                <a:solidFill>
                  <a:srgbClr val="0432FF"/>
                </a:solidFill>
              </a:rPr>
              <a:t>value_list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200" dirty="0" smtClean="0"/>
              <a:t>	for each </a:t>
            </a:r>
            <a:r>
              <a:rPr lang="en-US" sz="2200" b="1" dirty="0">
                <a:solidFill>
                  <a:srgbClr val="0432FF"/>
                </a:solidFill>
              </a:rPr>
              <a:t>i</a:t>
            </a:r>
            <a:r>
              <a:rPr lang="en-US" sz="2200" dirty="0" smtClean="0"/>
              <a:t> that belongs to group </a:t>
            </a:r>
            <a:r>
              <a:rPr lang="en-US" sz="2200" b="1" dirty="0" smtClean="0">
                <a:solidFill>
                  <a:srgbClr val="0432FF"/>
                </a:solidFill>
              </a:rPr>
              <a:t>u </a:t>
            </a:r>
            <a:r>
              <a:rPr lang="en-US" sz="2200" dirty="0" smtClean="0"/>
              <a:t>in</a:t>
            </a:r>
            <a:r>
              <a:rPr lang="en-US" sz="2200" b="1" dirty="0" smtClean="0">
                <a:solidFill>
                  <a:srgbClr val="0432FF"/>
                </a:solidFill>
              </a:rPr>
              <a:t> </a:t>
            </a:r>
            <a:r>
              <a:rPr lang="en-US" sz="2200" b="1" dirty="0" err="1" smtClean="0">
                <a:solidFill>
                  <a:srgbClr val="0432FF"/>
                </a:solidFill>
              </a:rPr>
              <a:t>value_list</a:t>
            </a:r>
            <a:endParaRPr lang="en-US" sz="2200" b="1" dirty="0" smtClean="0">
              <a:solidFill>
                <a:srgbClr val="0432FF"/>
              </a:solidFill>
            </a:endParaRPr>
          </a:p>
          <a:p>
            <a:pPr marL="0" indent="0">
              <a:buNone/>
            </a:pPr>
            <a:r>
              <a:rPr lang="en-US" sz="2200" dirty="0"/>
              <a:t>	 </a:t>
            </a:r>
            <a:r>
              <a:rPr lang="en-US" sz="2200" dirty="0" smtClean="0"/>
              <a:t>       for each </a:t>
            </a:r>
            <a:r>
              <a:rPr lang="en-US" sz="2200" b="1" dirty="0">
                <a:solidFill>
                  <a:srgbClr val="0432FF"/>
                </a:solidFill>
              </a:rPr>
              <a:t>j</a:t>
            </a:r>
            <a:r>
              <a:rPr lang="en-US" sz="2200" dirty="0" smtClean="0"/>
              <a:t> that belongs to group </a:t>
            </a:r>
            <a:r>
              <a:rPr lang="en-US" sz="2200" b="1" dirty="0" smtClean="0">
                <a:solidFill>
                  <a:srgbClr val="0432FF"/>
                </a:solidFill>
              </a:rPr>
              <a:t>v</a:t>
            </a:r>
            <a:r>
              <a:rPr lang="en-US" sz="2200" dirty="0" smtClean="0"/>
              <a:t> in </a:t>
            </a:r>
            <a:r>
              <a:rPr lang="en-US" sz="2200" b="1" dirty="0" err="1" smtClean="0">
                <a:solidFill>
                  <a:srgbClr val="0432FF"/>
                </a:solidFill>
              </a:rPr>
              <a:t>value_list</a:t>
            </a:r>
            <a:endParaRPr lang="en-US" sz="2200" b="1" dirty="0" smtClean="0">
              <a:solidFill>
                <a:srgbClr val="0432FF"/>
              </a:solidFill>
            </a:endParaRP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	compute </a:t>
            </a:r>
            <a:r>
              <a:rPr lang="en-US" sz="2200" b="1" dirty="0" err="1" smtClean="0">
                <a:solidFill>
                  <a:srgbClr val="0432FF"/>
                </a:solidFill>
              </a:rPr>
              <a:t>sim</a:t>
            </a:r>
            <a:r>
              <a:rPr lang="en-US" sz="2200" b="1" dirty="0" smtClean="0">
                <a:solidFill>
                  <a:srgbClr val="0432FF"/>
                </a:solidFill>
              </a:rPr>
              <a:t>(P</a:t>
            </a:r>
            <a:r>
              <a:rPr lang="en-US" sz="2200" b="1" baseline="-25000" dirty="0" smtClean="0">
                <a:solidFill>
                  <a:srgbClr val="0432FF"/>
                </a:solidFill>
              </a:rPr>
              <a:t>i</a:t>
            </a:r>
            <a:r>
              <a:rPr lang="en-US" sz="2200" b="1" dirty="0" smtClean="0">
                <a:solidFill>
                  <a:srgbClr val="0432FF"/>
                </a:solidFill>
              </a:rPr>
              <a:t>, P</a:t>
            </a:r>
            <a:r>
              <a:rPr lang="en-US" sz="2200" b="1" baseline="-25000" dirty="0" smtClean="0">
                <a:solidFill>
                  <a:srgbClr val="0432FF"/>
                </a:solidFill>
              </a:rPr>
              <a:t>j</a:t>
            </a:r>
            <a:r>
              <a:rPr lang="en-US" sz="2200" b="1" dirty="0" smtClean="0">
                <a:solidFill>
                  <a:srgbClr val="0432FF"/>
                </a:solidFill>
              </a:rPr>
              <a:t>)</a:t>
            </a:r>
            <a:r>
              <a:rPr lang="en-US" sz="2200" dirty="0" smtClean="0">
                <a:solidFill>
                  <a:srgbClr val="0432FF"/>
                </a:solidFill>
              </a:rPr>
              <a:t>,</a:t>
            </a:r>
            <a:r>
              <a:rPr lang="en-US" sz="2200" b="1" dirty="0" smtClean="0">
                <a:solidFill>
                  <a:srgbClr val="0432FF"/>
                </a:solidFill>
              </a:rPr>
              <a:t> </a:t>
            </a:r>
            <a:r>
              <a:rPr lang="en-US" sz="2200" dirty="0" smtClean="0"/>
              <a:t>and output </a:t>
            </a:r>
            <a:r>
              <a:rPr lang="en-US" sz="2200" b="1" dirty="0" smtClean="0">
                <a:solidFill>
                  <a:srgbClr val="0432FF"/>
                </a:solidFill>
              </a:rPr>
              <a:t>(i, j)</a:t>
            </a:r>
            <a:r>
              <a:rPr lang="en-US" sz="2200" dirty="0" smtClean="0"/>
              <a:t> if it is above threshold.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093236" y="4191000"/>
            <a:ext cx="4606004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key generated for (u,v) and (</a:t>
            </a:r>
            <a:r>
              <a:rPr lang="en-US" sz="20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v,u</a:t>
            </a:r>
            <a:r>
              <a:rPr lang="en-US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348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72392" y="2514600"/>
            <a:ext cx="3342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 ..…………………....…… 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1200" y="3101267"/>
            <a:ext cx="327334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280825" y="4837617"/>
            <a:ext cx="333414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280826" y="4219063"/>
            <a:ext cx="3334148" cy="8954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80826" y="3618417"/>
            <a:ext cx="3334148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125582" y="2914707"/>
            <a:ext cx="0" cy="2608707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80825" y="2923658"/>
            <a:ext cx="3334149" cy="896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308534" y="5523417"/>
            <a:ext cx="3306440" cy="1524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287752" y="2929950"/>
            <a:ext cx="0" cy="2608707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614974" y="2929950"/>
            <a:ext cx="0" cy="2608707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961754" y="2914708"/>
            <a:ext cx="0" cy="2608707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801982" y="2914707"/>
            <a:ext cx="0" cy="2608707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654801" y="2731008"/>
            <a:ext cx="5080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There will be a reducer for each key 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(u, </a:t>
            </a:r>
            <a:r>
              <a:rPr lang="en-US" sz="20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n-US" sz="2000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≤ v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88198" y="1917675"/>
            <a:ext cx="7553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Example: If 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= 4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the highlighted comparisons will be performed.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113480" y="3700629"/>
            <a:ext cx="498197" cy="445178"/>
          </a:xfrm>
          <a:prstGeom prst="rect">
            <a:avLst/>
          </a:prstGeom>
          <a:solidFill>
            <a:srgbClr val="0432FF"/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296212" y="3049508"/>
            <a:ext cx="498197" cy="445178"/>
          </a:xfrm>
          <a:prstGeom prst="rect">
            <a:avLst/>
          </a:prstGeom>
          <a:solidFill>
            <a:srgbClr val="0432FF"/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109203" y="3069238"/>
            <a:ext cx="498197" cy="445178"/>
          </a:xfrm>
          <a:prstGeom prst="rect">
            <a:avLst/>
          </a:prstGeom>
          <a:solidFill>
            <a:srgbClr val="0432FF"/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919567" y="3084951"/>
            <a:ext cx="498197" cy="445178"/>
          </a:xfrm>
          <a:prstGeom prst="rect">
            <a:avLst/>
          </a:prstGeom>
          <a:solidFill>
            <a:srgbClr val="0432FF"/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922411" y="3700629"/>
            <a:ext cx="498197" cy="445178"/>
          </a:xfrm>
          <a:prstGeom prst="rect">
            <a:avLst/>
          </a:prstGeom>
          <a:solidFill>
            <a:srgbClr val="0432FF"/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919567" y="4299616"/>
            <a:ext cx="498197" cy="445178"/>
          </a:xfrm>
          <a:prstGeom prst="rect">
            <a:avLst/>
          </a:prstGeom>
          <a:solidFill>
            <a:srgbClr val="0432FF"/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 rot="10800000">
            <a:off x="2405337" y="3055607"/>
            <a:ext cx="609600" cy="472440"/>
          </a:xfrm>
          <a:prstGeom prst="rtTriangle">
            <a:avLst/>
          </a:prstGeom>
          <a:solidFill>
            <a:srgbClr val="0432FF"/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Triangle 45"/>
          <p:cNvSpPr/>
          <p:nvPr/>
        </p:nvSpPr>
        <p:spPr>
          <a:xfrm rot="10800000">
            <a:off x="3236841" y="3703818"/>
            <a:ext cx="609600" cy="472440"/>
          </a:xfrm>
          <a:prstGeom prst="rtTriangle">
            <a:avLst/>
          </a:prstGeom>
          <a:solidFill>
            <a:srgbClr val="0432FF"/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Triangle 47"/>
          <p:cNvSpPr/>
          <p:nvPr/>
        </p:nvSpPr>
        <p:spPr>
          <a:xfrm rot="10800000">
            <a:off x="4069296" y="4304217"/>
            <a:ext cx="609600" cy="472440"/>
          </a:xfrm>
          <a:prstGeom prst="rtTriangle">
            <a:avLst/>
          </a:prstGeom>
          <a:solidFill>
            <a:srgbClr val="0432FF"/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Triangle 49"/>
          <p:cNvSpPr/>
          <p:nvPr/>
        </p:nvSpPr>
        <p:spPr>
          <a:xfrm rot="10800000">
            <a:off x="4863865" y="4951917"/>
            <a:ext cx="609600" cy="472440"/>
          </a:xfrm>
          <a:prstGeom prst="rtTriangle">
            <a:avLst/>
          </a:prstGeom>
          <a:solidFill>
            <a:srgbClr val="0432FF"/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3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72392" y="2514600"/>
            <a:ext cx="3342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 ..…………………....…… 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1200" y="3101267"/>
            <a:ext cx="327334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5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280825" y="4837617"/>
            <a:ext cx="3334149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280826" y="4219063"/>
            <a:ext cx="3334148" cy="8954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80826" y="3618417"/>
            <a:ext cx="3334148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125582" y="2914707"/>
            <a:ext cx="0" cy="2608707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80825" y="2923658"/>
            <a:ext cx="3334149" cy="896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308534" y="5523417"/>
            <a:ext cx="3306440" cy="1524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287752" y="2929950"/>
            <a:ext cx="0" cy="2608707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614974" y="2929950"/>
            <a:ext cx="0" cy="2608707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961754" y="2914708"/>
            <a:ext cx="0" cy="2608707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801982" y="2914707"/>
            <a:ext cx="0" cy="2608707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88198" y="1917675"/>
            <a:ext cx="6074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Which reducers will receive and use 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b="1" baseline="-25000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group 2?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5724" y="3739983"/>
            <a:ext cx="588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b="1" baseline="-25000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447800" y="3962400"/>
            <a:ext cx="833025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113480" y="3700629"/>
            <a:ext cx="498197" cy="445178"/>
          </a:xfrm>
          <a:prstGeom prst="rect">
            <a:avLst/>
          </a:prstGeom>
          <a:solidFill>
            <a:srgbClr val="0432FF"/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Triangle 34"/>
          <p:cNvSpPr/>
          <p:nvPr/>
        </p:nvSpPr>
        <p:spPr>
          <a:xfrm rot="10800000">
            <a:off x="3236841" y="3703818"/>
            <a:ext cx="609600" cy="472440"/>
          </a:xfrm>
          <a:prstGeom prst="rtTriangle">
            <a:avLst/>
          </a:prstGeom>
          <a:solidFill>
            <a:srgbClr val="0432FF"/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972368" y="3700629"/>
            <a:ext cx="498197" cy="445178"/>
          </a:xfrm>
          <a:prstGeom prst="rect">
            <a:avLst/>
          </a:prstGeom>
          <a:solidFill>
            <a:srgbClr val="0432FF"/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799811" y="2693324"/>
            <a:ext cx="4232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Reducers: (1,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(2, 2), (2, 3), (2, 4)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299652" y="3051846"/>
            <a:ext cx="498197" cy="445178"/>
          </a:xfrm>
          <a:prstGeom prst="rect">
            <a:avLst/>
          </a:prstGeom>
          <a:solidFill>
            <a:srgbClr val="0432FF"/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13" grpId="0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562793" y="3048000"/>
            <a:ext cx="9426632" cy="1158240"/>
          </a:xfrm>
        </p:spPr>
        <p:txBody>
          <a:bodyPr>
            <a:normAutofit/>
          </a:bodyPr>
          <a:lstStyle/>
          <a:p>
            <a:r>
              <a:rPr lang="en-US" dirty="0" smtClean="0"/>
              <a:t>Complexity Analysis of </a:t>
            </a:r>
            <a:r>
              <a:rPr lang="en-US" dirty="0" err="1" smtClean="0"/>
              <a:t>MapReduce</a:t>
            </a:r>
            <a:r>
              <a:rPr lang="en-US" dirty="0" smtClean="0"/>
              <a:t> Algorithms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58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Analysis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12800" y="1752600"/>
            <a:ext cx="9702800" cy="4495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Replication rate: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b="1" dirty="0" smtClean="0">
                <a:solidFill>
                  <a:srgbClr val="0432FF"/>
                </a:solidFill>
              </a:rPr>
              <a:t>r = g</a:t>
            </a:r>
          </a:p>
          <a:p>
            <a:r>
              <a:rPr lang="en-US" sz="2400" dirty="0" smtClean="0"/>
              <a:t>Reducer size: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432FF"/>
                </a:solidFill>
              </a:rPr>
              <a:t>q = 2n/g</a:t>
            </a:r>
          </a:p>
          <a:p>
            <a:r>
              <a:rPr lang="en-US" sz="2400" dirty="0" smtClean="0"/>
              <a:t>Communication cost: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b="1" dirty="0" err="1" smtClean="0">
                <a:solidFill>
                  <a:srgbClr val="0432FF"/>
                </a:solidFill>
              </a:rPr>
              <a:t>n+ng</a:t>
            </a:r>
            <a:endParaRPr lang="en-US" sz="2400" b="1" dirty="0" smtClean="0">
              <a:solidFill>
                <a:srgbClr val="0432FF"/>
              </a:solidFill>
            </a:endParaRPr>
          </a:p>
          <a:p>
            <a:r>
              <a:rPr lang="en-US" sz="2400" dirty="0" smtClean="0"/>
              <a:t># of reducers: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b="1" dirty="0" smtClean="0">
                <a:solidFill>
                  <a:srgbClr val="0432FF"/>
                </a:solidFill>
              </a:rPr>
              <a:t>g(g+1)/2</a:t>
            </a:r>
            <a:endParaRPr lang="en-US" sz="2400" b="1" dirty="0">
              <a:solidFill>
                <a:srgbClr val="0432FF"/>
              </a:solidFill>
            </a:endParaRP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315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1M pictures with 1MByte size each</a:t>
            </a:r>
            <a:endParaRPr lang="en-US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685800" y="1676403"/>
            <a:ext cx="10871200" cy="4724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40030" indent="-240030" algn="l" rtl="0" eaLnBrk="1" latinLnBrk="0" hangingPunct="1">
              <a:spcBef>
                <a:spcPts val="525"/>
              </a:spcBef>
              <a:buClr>
                <a:schemeClr val="accent2"/>
              </a:buClr>
              <a:buSzPct val="60000"/>
              <a:buFont typeface="Wingdings"/>
              <a:buChar char=""/>
              <a:defRPr sz="21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80060" indent="-205740" algn="l" rtl="0" eaLnBrk="1" latinLnBrk="0" hangingPunct="1">
              <a:spcBef>
                <a:spcPts val="413"/>
              </a:spcBef>
              <a:buClr>
                <a:schemeClr val="accent1"/>
              </a:buClr>
              <a:buSzPct val="70000"/>
              <a:buFont typeface="Wingdings 2"/>
              <a:buChar char="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685800" indent="-171450" algn="l" rtl="0" eaLnBrk="1" latinLnBrk="0" hangingPunct="1">
              <a:spcBef>
                <a:spcPts val="375"/>
              </a:spcBef>
              <a:buClr>
                <a:schemeClr val="accent2"/>
              </a:buClr>
              <a:buSzPct val="75000"/>
              <a:buFont typeface="Wingdings"/>
              <a:buChar char="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028700" indent="-171450" algn="l" rtl="0" eaLnBrk="1" latinLnBrk="0" hangingPunct="1">
              <a:spcBef>
                <a:spcPts val="300"/>
              </a:spcBef>
              <a:buClr>
                <a:schemeClr val="accent3"/>
              </a:buClr>
              <a:buSzPct val="75000"/>
              <a:buFont typeface="Wingdings"/>
              <a:buChar char="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1371600" indent="-171450" algn="l" rtl="0" eaLnBrk="1" latinLnBrk="0" hangingPunct="1">
              <a:spcBef>
                <a:spcPts val="300"/>
              </a:spcBef>
              <a:buClr>
                <a:schemeClr val="accent4"/>
              </a:buClr>
              <a:buSzPct val="65000"/>
              <a:buFont typeface="Wingdings"/>
              <a:buChar char=""/>
              <a:defRPr sz="15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1577340" indent="-17145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17145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8820" indent="-17145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7145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Let </a:t>
            </a:r>
            <a:r>
              <a:rPr lang="en-US" sz="2400" b="1" dirty="0" smtClean="0">
                <a:solidFill>
                  <a:srgbClr val="0432FF"/>
                </a:solidFill>
              </a:rPr>
              <a:t>g = 1000</a:t>
            </a:r>
          </a:p>
          <a:p>
            <a:endParaRPr lang="en-US" sz="2400" dirty="0"/>
          </a:p>
          <a:p>
            <a:r>
              <a:rPr lang="en-US" sz="2400" dirty="0"/>
              <a:t>Reducer size </a:t>
            </a:r>
            <a:r>
              <a:rPr lang="en-US" sz="2400" b="1" dirty="0">
                <a:solidFill>
                  <a:srgbClr val="0432FF"/>
                </a:solidFill>
              </a:rPr>
              <a:t>q = 2n/g</a:t>
            </a:r>
          </a:p>
          <a:p>
            <a:pPr marL="0" indent="0">
              <a:buNone/>
            </a:pPr>
            <a:r>
              <a:rPr lang="en-US" sz="2400" dirty="0"/>
              <a:t>	memory needed for one node: ~2GB </a:t>
            </a:r>
            <a:r>
              <a:rPr lang="en-US" sz="2000" i="1" dirty="0"/>
              <a:t>(reasonable)</a:t>
            </a:r>
          </a:p>
          <a:p>
            <a:r>
              <a:rPr lang="en-US" sz="2400" dirty="0" smtClean="0"/>
              <a:t>Communication cost = </a:t>
            </a:r>
            <a:r>
              <a:rPr lang="en-US" sz="2400" b="1" dirty="0" smtClean="0">
                <a:solidFill>
                  <a:srgbClr val="0432FF"/>
                </a:solidFill>
              </a:rPr>
              <a:t>n + ng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total # bytes transferred = </a:t>
            </a:r>
            <a:r>
              <a:rPr lang="en-US" sz="2400" b="1" dirty="0" smtClean="0">
                <a:solidFill>
                  <a:srgbClr val="0432FF"/>
                </a:solidFill>
              </a:rPr>
              <a:t>~10</a:t>
            </a:r>
            <a:r>
              <a:rPr lang="en-US" sz="2400" b="1" baseline="30000" dirty="0" smtClean="0">
                <a:solidFill>
                  <a:srgbClr val="0432FF"/>
                </a:solidFill>
              </a:rPr>
              <a:t>15</a:t>
            </a:r>
            <a:r>
              <a:rPr lang="en-US" sz="2400" b="1" dirty="0" smtClean="0">
                <a:solidFill>
                  <a:srgbClr val="0432FF"/>
                </a:solidFill>
              </a:rPr>
              <a:t>  </a:t>
            </a:r>
            <a:r>
              <a:rPr lang="en-US" sz="2000" i="1" dirty="0" smtClean="0"/>
              <a:t>(still a lot, but 1000x less than before)</a:t>
            </a:r>
          </a:p>
          <a:p>
            <a:r>
              <a:rPr lang="en-US" sz="2400" dirty="0" smtClean="0"/>
              <a:t># of reducers = </a:t>
            </a:r>
            <a:r>
              <a:rPr lang="en-US" sz="2400" b="1" dirty="0" smtClean="0">
                <a:solidFill>
                  <a:srgbClr val="0432FF"/>
                </a:solidFill>
              </a:rPr>
              <a:t>g(g+1)/2</a:t>
            </a:r>
          </a:p>
          <a:p>
            <a:pPr marL="0" indent="0">
              <a:buNone/>
            </a:pPr>
            <a:r>
              <a:rPr lang="en-US" sz="2400" dirty="0" smtClean="0"/>
              <a:t>	there are ~</a:t>
            </a:r>
            <a:r>
              <a:rPr lang="en-US" sz="2400" b="1" dirty="0" smtClean="0">
                <a:solidFill>
                  <a:srgbClr val="0432FF"/>
                </a:solidFill>
              </a:rPr>
              <a:t>500K</a:t>
            </a:r>
            <a:r>
              <a:rPr lang="en-US" sz="2400" dirty="0" smtClean="0"/>
              <a:t> reducers </a:t>
            </a:r>
            <a:r>
              <a:rPr lang="en-US" sz="2000" i="1" dirty="0" smtClean="0"/>
              <a:t>(enough parallelism for 1000s of nodes)</a:t>
            </a:r>
          </a:p>
          <a:p>
            <a:r>
              <a:rPr lang="en-US" sz="2400" dirty="0" smtClean="0"/>
              <a:t>What if g = 100?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90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Tradeoff Between Replication Rate and Reducer Size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1647524" y="1902767"/>
            <a:ext cx="3048000" cy="99283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Replication rate </a:t>
            </a:r>
            <a:r>
              <a:rPr lang="en-US" sz="2400" b="1" dirty="0" smtClean="0">
                <a:solidFill>
                  <a:srgbClr val="0432FF"/>
                </a:solidFill>
              </a:rPr>
              <a:t>r = g</a:t>
            </a:r>
          </a:p>
          <a:p>
            <a:pPr marL="0" indent="0">
              <a:buNone/>
            </a:pPr>
            <a:r>
              <a:rPr lang="en-US" sz="2400" dirty="0" smtClean="0"/>
              <a:t>Reducer size </a:t>
            </a:r>
            <a:r>
              <a:rPr lang="en-US" sz="2400" b="1" dirty="0" smtClean="0">
                <a:solidFill>
                  <a:srgbClr val="0432FF"/>
                </a:solidFill>
              </a:rPr>
              <a:t>q = 2n/g</a:t>
            </a:r>
            <a:endParaRPr lang="en-US" sz="2400" b="1" dirty="0">
              <a:solidFill>
                <a:srgbClr val="0432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3324" y="2050702"/>
            <a:ext cx="145584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= 2n / 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67030" y="2050702"/>
            <a:ext cx="120097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qr = 2n</a:t>
            </a:r>
          </a:p>
        </p:txBody>
      </p:sp>
      <p:sp>
        <p:nvSpPr>
          <p:cNvPr id="7" name="Right Arrow 6"/>
          <p:cNvSpPr/>
          <p:nvPr/>
        </p:nvSpPr>
        <p:spPr>
          <a:xfrm>
            <a:off x="4847924" y="2281534"/>
            <a:ext cx="990600" cy="230833"/>
          </a:xfrm>
          <a:prstGeom prst="rightArrow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970475" y="2281534"/>
            <a:ext cx="990600" cy="230833"/>
          </a:xfrm>
          <a:prstGeom prst="rightArrow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812800" y="3200400"/>
            <a:ext cx="10871200" cy="30480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40030" indent="-240030" algn="l" rtl="0" eaLnBrk="1" latinLnBrk="0" hangingPunct="1">
              <a:spcBef>
                <a:spcPts val="525"/>
              </a:spcBef>
              <a:buClr>
                <a:schemeClr val="accent2"/>
              </a:buClr>
              <a:buSzPct val="60000"/>
              <a:buFont typeface="Wingdings"/>
              <a:buChar char=""/>
              <a:defRPr sz="21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80060" indent="-205740" algn="l" rtl="0" eaLnBrk="1" latinLnBrk="0" hangingPunct="1">
              <a:spcBef>
                <a:spcPts val="413"/>
              </a:spcBef>
              <a:buClr>
                <a:schemeClr val="accent1"/>
              </a:buClr>
              <a:buSzPct val="70000"/>
              <a:buFont typeface="Wingdings 2"/>
              <a:buChar char="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685800" indent="-171450" algn="l" rtl="0" eaLnBrk="1" latinLnBrk="0" hangingPunct="1">
              <a:spcBef>
                <a:spcPts val="375"/>
              </a:spcBef>
              <a:buClr>
                <a:schemeClr val="accent2"/>
              </a:buClr>
              <a:buSzPct val="75000"/>
              <a:buFont typeface="Wingdings"/>
              <a:buChar char="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028700" indent="-171450" algn="l" rtl="0" eaLnBrk="1" latinLnBrk="0" hangingPunct="1">
              <a:spcBef>
                <a:spcPts val="300"/>
              </a:spcBef>
              <a:buClr>
                <a:schemeClr val="accent3"/>
              </a:buClr>
              <a:buSzPct val="75000"/>
              <a:buFont typeface="Wingdings"/>
              <a:buChar char="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1371600" indent="-171450" algn="l" rtl="0" eaLnBrk="1" latinLnBrk="0" hangingPunct="1">
              <a:spcBef>
                <a:spcPts val="300"/>
              </a:spcBef>
              <a:buClr>
                <a:schemeClr val="accent4"/>
              </a:buClr>
              <a:buSzPct val="65000"/>
              <a:buFont typeface="Wingdings"/>
              <a:buChar char=""/>
              <a:defRPr sz="15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1577340" indent="-17145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17145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8820" indent="-17145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7145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Replication rate and reducer size are inversely proportional.</a:t>
            </a:r>
          </a:p>
          <a:p>
            <a:endParaRPr lang="en-US" sz="2400" dirty="0"/>
          </a:p>
          <a:p>
            <a:r>
              <a:rPr lang="en-US" sz="2400" dirty="0" smtClean="0"/>
              <a:t>Reducing replication rate will reduce communication, but will increase reducer size.</a:t>
            </a:r>
          </a:p>
          <a:p>
            <a:pPr lvl="1"/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Extreme case: r =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 and q = 2n. There is a single reducer doing all the comparisons.</a:t>
            </a:r>
          </a:p>
          <a:p>
            <a:pPr lvl="1"/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Extreme case: r </a:t>
            </a:r>
            <a:r>
              <a:rPr lang="en-US" sz="2000" i="1" smtClean="0">
                <a:solidFill>
                  <a:schemeClr val="bg1">
                    <a:lumMod val="50000"/>
                  </a:schemeClr>
                </a:solidFill>
              </a:rPr>
              <a:t>= n 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and q </a:t>
            </a:r>
            <a:r>
              <a:rPr lang="en-US" sz="2000" i="1" smtClean="0">
                <a:solidFill>
                  <a:schemeClr val="bg1">
                    <a:lumMod val="50000"/>
                  </a:schemeClr>
                </a:solidFill>
              </a:rPr>
              <a:t>= 2. 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There is a reducer for each pair of inputs.</a:t>
            </a:r>
            <a:endParaRPr lang="en-US" sz="20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 smtClean="0"/>
          </a:p>
          <a:p>
            <a:r>
              <a:rPr lang="en-US" sz="2400" dirty="0" smtClean="0"/>
              <a:t>Need to choose </a:t>
            </a:r>
            <a:r>
              <a:rPr lang="en-US" sz="2400" b="1" dirty="0" smtClean="0">
                <a:solidFill>
                  <a:srgbClr val="0432FF"/>
                </a:solidFill>
              </a:rPr>
              <a:t>r</a:t>
            </a:r>
            <a:r>
              <a:rPr lang="en-US" sz="2400" dirty="0" smtClean="0"/>
              <a:t> small enough such that the data fits into local DRAM and there’s enough parallelism.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47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209800" y="3048000"/>
            <a:ext cx="8077200" cy="1507375"/>
          </a:xfrm>
        </p:spPr>
        <p:txBody>
          <a:bodyPr>
            <a:normAutofit/>
          </a:bodyPr>
          <a:lstStyle/>
          <a:p>
            <a:r>
              <a:rPr lang="en-US" dirty="0" smtClean="0"/>
              <a:t>Application: Matrix-Matrix Multiplication with 1D Decomposition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49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Reminder: Matrix-Matrix Multiplication without Grouping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3"/>
              <p:cNvSpPr txBox="1">
                <a:spLocks/>
              </p:cNvSpPr>
              <p:nvPr/>
            </p:nvSpPr>
            <p:spPr>
              <a:xfrm>
                <a:off x="9451396" y="2783266"/>
                <a:ext cx="2411150" cy="984555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240030" indent="-240030" algn="l" rtl="0" eaLnBrk="1" latinLnBrk="0" hangingPunct="1">
                  <a:spcBef>
                    <a:spcPts val="525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sz="21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1pPr>
                <a:lvl2pPr marL="480060" indent="-205740" algn="l" rtl="0" eaLnBrk="1" latinLnBrk="0" hangingPunct="1">
                  <a:spcBef>
                    <a:spcPts val="413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2pPr>
                <a:lvl3pPr marL="685800" indent="-171450" algn="l" rtl="0" eaLnBrk="1" latinLnBrk="0" hangingPunct="1">
                  <a:spcBef>
                    <a:spcPts val="375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3pPr>
                <a:lvl4pPr marL="1028700" indent="-17145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4pPr>
                <a:lvl5pPr marL="1371600" indent="-171450" algn="l" rtl="0" eaLnBrk="1" latinLnBrk="0" hangingPunct="1">
                  <a:spcBef>
                    <a:spcPts val="3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sz="15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5pPr>
                <a:lvl6pPr marL="1577340" indent="-17145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83080" indent="-17145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88820" indent="-17145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7145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tr-TR" sz="200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𝑗</m:t>
                          </m:r>
                          <m: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tr-TR" sz="20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tr-TR" sz="20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20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𝑗𝑘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1396" y="2783266"/>
                <a:ext cx="2411150" cy="98455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867769" y="2428243"/>
            <a:ext cx="1856050" cy="1600200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25169" y="3042730"/>
            <a:ext cx="259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28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5221" y="3952243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96131" y="2735954"/>
            <a:ext cx="474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</a:t>
            </a:r>
            <a:endParaRPr lang="en-US" sz="2000" baseline="-25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93388" y="2843724"/>
            <a:ext cx="1856050" cy="249526"/>
          </a:xfrm>
          <a:prstGeom prst="rect">
            <a:avLst/>
          </a:prstGeom>
          <a:solidFill>
            <a:srgbClr val="00B050">
              <a:alpha val="50196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00324" y="2436623"/>
            <a:ext cx="1856050" cy="1600200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24607" y="395793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24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79405" y="3418843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jk</a:t>
            </a:r>
            <a:endParaRPr lang="en-US" sz="2000" baseline="-25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39169" y="2713933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87819" y="2022665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13221" y="3418843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93536" y="205305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309006" y="2453169"/>
            <a:ext cx="0" cy="390555"/>
          </a:xfrm>
          <a:prstGeom prst="line">
            <a:avLst/>
          </a:prstGeom>
          <a:ln w="28575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525369" y="2453169"/>
            <a:ext cx="0" cy="1057839"/>
          </a:xfrm>
          <a:prstGeom prst="line">
            <a:avLst/>
          </a:prstGeom>
          <a:ln w="28575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307621" y="2253114"/>
            <a:ext cx="699864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310245" y="2253114"/>
            <a:ext cx="749932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863306" y="2961643"/>
            <a:ext cx="1232825" cy="0"/>
          </a:xfrm>
          <a:prstGeom prst="line">
            <a:avLst/>
          </a:prstGeom>
          <a:ln w="28575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3071777" y="2732628"/>
            <a:ext cx="474810" cy="498919"/>
          </a:xfrm>
          <a:prstGeom prst="ellips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287950" y="2428243"/>
            <a:ext cx="1856050" cy="1600200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995402" y="395224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949154" y="2735954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</a:t>
            </a:r>
            <a:endParaRPr lang="en-US" sz="2000" baseline="-25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65247" y="2780358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997339" y="205305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8153792" y="2464765"/>
            <a:ext cx="0" cy="390555"/>
          </a:xfrm>
          <a:prstGeom prst="line">
            <a:avLst/>
          </a:prstGeom>
          <a:ln w="28575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7287950" y="2982087"/>
            <a:ext cx="636851" cy="0"/>
          </a:xfrm>
          <a:prstGeom prst="line">
            <a:avLst/>
          </a:prstGeom>
          <a:ln w="28575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715604" y="3034102"/>
            <a:ext cx="259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4600324" y="3618898"/>
            <a:ext cx="793212" cy="0"/>
          </a:xfrm>
          <a:prstGeom prst="line">
            <a:avLst/>
          </a:prstGeom>
          <a:ln w="28575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838960" y="5059680"/>
            <a:ext cx="6553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Each </a:t>
            </a:r>
            <a:r>
              <a:rPr lang="en-US" sz="2000" b="1" dirty="0" err="1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="1" baseline="-25000" dirty="0" err="1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needs to be sent to each reducer 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(i, k)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for all 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252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4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Reminder: Matrix-Matrix Multiplication without Grouping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3"/>
              <p:cNvSpPr txBox="1">
                <a:spLocks/>
              </p:cNvSpPr>
              <p:nvPr/>
            </p:nvSpPr>
            <p:spPr>
              <a:xfrm>
                <a:off x="9451396" y="2783266"/>
                <a:ext cx="2411150" cy="984555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240030" indent="-240030" algn="l" rtl="0" eaLnBrk="1" latinLnBrk="0" hangingPunct="1">
                  <a:spcBef>
                    <a:spcPts val="525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sz="21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1pPr>
                <a:lvl2pPr marL="480060" indent="-205740" algn="l" rtl="0" eaLnBrk="1" latinLnBrk="0" hangingPunct="1">
                  <a:spcBef>
                    <a:spcPts val="413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2pPr>
                <a:lvl3pPr marL="685800" indent="-171450" algn="l" rtl="0" eaLnBrk="1" latinLnBrk="0" hangingPunct="1">
                  <a:spcBef>
                    <a:spcPts val="375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3pPr>
                <a:lvl4pPr marL="1028700" indent="-17145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sz="18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4pPr>
                <a:lvl5pPr marL="1371600" indent="-171450" algn="l" rtl="0" eaLnBrk="1" latinLnBrk="0" hangingPunct="1">
                  <a:spcBef>
                    <a:spcPts val="3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sz="1500" kern="1200">
                    <a:solidFill>
                      <a:schemeClr val="tx1"/>
                    </a:solidFill>
                    <a:latin typeface="Times New Roman"/>
                    <a:ea typeface="+mn-ea"/>
                    <a:cs typeface="Times New Roman"/>
                  </a:defRPr>
                </a:lvl5pPr>
                <a:lvl6pPr marL="1577340" indent="-17145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83080" indent="-17145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88820" indent="-17145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7145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sz="13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tr-TR" sz="2000" i="1" smtClean="0">
                          <a:solidFill>
                            <a:srgbClr val="7030A0"/>
                          </a:solidFill>
                          <a:latin typeface="Cambria Math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𝑗</m:t>
                          </m:r>
                          <m: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tr-TR" sz="20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tr-TR" sz="20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tr-TR" sz="20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200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charset="0"/>
                                </a:rPr>
                                <m:t>𝑗𝑘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1396" y="2783266"/>
                <a:ext cx="2411150" cy="98455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867769" y="2428243"/>
            <a:ext cx="1856050" cy="1600200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25169" y="3042730"/>
            <a:ext cx="259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28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5221" y="3952243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96131" y="2735954"/>
            <a:ext cx="474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</a:t>
            </a:r>
            <a:endParaRPr lang="en-US" sz="2000" baseline="-25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26865" y="2453169"/>
            <a:ext cx="283380" cy="1575274"/>
          </a:xfrm>
          <a:prstGeom prst="rect">
            <a:avLst/>
          </a:prstGeom>
          <a:solidFill>
            <a:srgbClr val="00B050">
              <a:alpha val="50196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00324" y="2436623"/>
            <a:ext cx="1856050" cy="1600200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24607" y="395793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24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79405" y="3418843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jk</a:t>
            </a:r>
            <a:endParaRPr lang="en-US" sz="2000" baseline="-25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39169" y="2713933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87819" y="2022665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13221" y="3418843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93536" y="205305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309006" y="2453169"/>
            <a:ext cx="0" cy="390555"/>
          </a:xfrm>
          <a:prstGeom prst="line">
            <a:avLst/>
          </a:prstGeom>
          <a:ln w="28575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525369" y="2453169"/>
            <a:ext cx="0" cy="1057839"/>
          </a:xfrm>
          <a:prstGeom prst="line">
            <a:avLst/>
          </a:prstGeom>
          <a:ln w="28575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185310" y="2422775"/>
            <a:ext cx="493" cy="357583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7175618" y="3164837"/>
            <a:ext cx="1" cy="871986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863306" y="2961643"/>
            <a:ext cx="1232825" cy="0"/>
          </a:xfrm>
          <a:prstGeom prst="line">
            <a:avLst/>
          </a:prstGeom>
          <a:ln w="28575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5312584" y="3383638"/>
            <a:ext cx="474810" cy="498919"/>
          </a:xfrm>
          <a:prstGeom prst="ellips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287950" y="2428243"/>
            <a:ext cx="1856050" cy="1600200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995402" y="395224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949154" y="2735954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</a:t>
            </a:r>
            <a:endParaRPr lang="en-US" sz="2000" baseline="-25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65247" y="2780358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997339" y="205305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8153792" y="2464765"/>
            <a:ext cx="0" cy="390555"/>
          </a:xfrm>
          <a:prstGeom prst="line">
            <a:avLst/>
          </a:prstGeom>
          <a:ln w="28575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7287950" y="2982087"/>
            <a:ext cx="636851" cy="0"/>
          </a:xfrm>
          <a:prstGeom prst="line">
            <a:avLst/>
          </a:prstGeom>
          <a:ln w="28575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715604" y="3034102"/>
            <a:ext cx="259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4600324" y="3618898"/>
            <a:ext cx="793212" cy="0"/>
          </a:xfrm>
          <a:prstGeom prst="line">
            <a:avLst/>
          </a:prstGeom>
          <a:ln w="28575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838960" y="5059680"/>
            <a:ext cx="6553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Each </a:t>
            </a:r>
            <a:r>
              <a:rPr lang="en-US" sz="2000" b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="1" baseline="-25000" dirty="0" err="1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needs to be sent to each reducer 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(i, k)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for all </a:t>
            </a:r>
            <a:r>
              <a:rPr lang="en-US" sz="20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867820" y="5687768"/>
            <a:ext cx="2584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Replication rate 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n</a:t>
            </a:r>
          </a:p>
        </p:txBody>
      </p:sp>
    </p:spTree>
    <p:extLst>
      <p:ext uri="{BB962C8B-B14F-4D97-AF65-F5344CB8AC3E}">
        <p14:creationId xmlns:p14="http://schemas.microsoft.com/office/powerpoint/2010/main" val="173137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41" grpId="0"/>
      <p:bldP spid="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Outputs per Reducer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67769" y="2428243"/>
            <a:ext cx="1856050" cy="1600200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25169" y="3042730"/>
            <a:ext cx="259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28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5221" y="3999486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96131" y="2735954"/>
            <a:ext cx="474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</a:t>
            </a:r>
            <a:endParaRPr lang="en-US" sz="2000" baseline="-25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00324" y="2436623"/>
            <a:ext cx="1856050" cy="1600200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21627" y="402241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24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72974" y="3418843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jk</a:t>
            </a:r>
            <a:endParaRPr lang="en-US" sz="2000" baseline="-25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39169" y="2713933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87819" y="2022665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13221" y="3418843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48074" y="205305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309006" y="2453169"/>
            <a:ext cx="0" cy="390555"/>
          </a:xfrm>
          <a:prstGeom prst="line">
            <a:avLst/>
          </a:prstGeom>
          <a:ln w="28575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704527" y="2453169"/>
            <a:ext cx="0" cy="1057839"/>
          </a:xfrm>
          <a:prstGeom prst="line">
            <a:avLst/>
          </a:prstGeom>
          <a:ln w="28575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863306" y="2961643"/>
            <a:ext cx="1232825" cy="0"/>
          </a:xfrm>
          <a:prstGeom prst="line">
            <a:avLst/>
          </a:prstGeom>
          <a:ln w="28575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287950" y="2428243"/>
            <a:ext cx="1856050" cy="1600200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028274" y="403682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15604" y="3034102"/>
            <a:ext cx="259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Straight Connector 31"/>
          <p:cNvCxnSpPr>
            <a:stCxn id="13" idx="1"/>
          </p:cNvCxnSpPr>
          <p:nvPr/>
        </p:nvCxnSpPr>
        <p:spPr>
          <a:xfrm flipH="1">
            <a:off x="4600324" y="3618898"/>
            <a:ext cx="872650" cy="0"/>
          </a:xfrm>
          <a:prstGeom prst="line">
            <a:avLst/>
          </a:prstGeom>
          <a:ln w="28575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4" idx="0"/>
            <a:endCxn id="24" idx="2"/>
          </p:cNvCxnSpPr>
          <p:nvPr/>
        </p:nvCxnSpPr>
        <p:spPr>
          <a:xfrm>
            <a:off x="8215975" y="2428243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686800" y="2418668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772400" y="2418668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24" idx="3"/>
          </p:cNvCxnSpPr>
          <p:nvPr/>
        </p:nvCxnSpPr>
        <p:spPr>
          <a:xfrm>
            <a:off x="7302399" y="3227397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302399" y="2840240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287950" y="3627920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8215975" y="2857021"/>
            <a:ext cx="470826" cy="362457"/>
          </a:xfrm>
          <a:prstGeom prst="rect">
            <a:avLst/>
          </a:prstGeom>
          <a:solidFill>
            <a:srgbClr val="00B050">
              <a:alpha val="50196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600118" y="4816331"/>
            <a:ext cx="65630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Notation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row/column index of an individual matrix entry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set of indices that belong to the </a:t>
            </a:r>
            <a:r>
              <a:rPr lang="en-US" sz="2000" b="1" dirty="0" err="1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2000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interval.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066014" y="2857022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291767" y="2041630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063834" y="4894175"/>
            <a:ext cx="3772186" cy="12460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Let reducer 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(I,K)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be responsible for computing all </a:t>
            </a:r>
            <a:r>
              <a:rPr lang="en-US" sz="2000" b="1" dirty="0" err="1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b="1" baseline="-25000" dirty="0" err="1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where: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∈ I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∈ K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7193613" y="1905000"/>
            <a:ext cx="426387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8715504" y="1905000"/>
            <a:ext cx="428496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630100" y="1713137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stripes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9894286" y="2453927"/>
            <a:ext cx="0" cy="558403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9863326" y="3446097"/>
            <a:ext cx="11980" cy="572771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9346956" y="3030256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stripes</a:t>
            </a:r>
          </a:p>
        </p:txBody>
      </p:sp>
    </p:spTree>
    <p:extLst>
      <p:ext uri="{BB962C8B-B14F-4D97-AF65-F5344CB8AC3E}">
        <p14:creationId xmlns:p14="http://schemas.microsoft.com/office/powerpoint/2010/main" val="172607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Outputs per Reducer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67769" y="2428243"/>
            <a:ext cx="1856050" cy="1600200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25169" y="3042730"/>
            <a:ext cx="259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28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5221" y="3999486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96131" y="2735954"/>
            <a:ext cx="474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</a:t>
            </a:r>
            <a:endParaRPr lang="en-US" sz="2000" baseline="-25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00324" y="2436623"/>
            <a:ext cx="1856050" cy="1600200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21627" y="402241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24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39169" y="2713933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87819" y="2022665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309006" y="2453169"/>
            <a:ext cx="0" cy="390555"/>
          </a:xfrm>
          <a:prstGeom prst="line">
            <a:avLst/>
          </a:prstGeom>
          <a:ln w="28575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863306" y="2961643"/>
            <a:ext cx="1232825" cy="0"/>
          </a:xfrm>
          <a:prstGeom prst="line">
            <a:avLst/>
          </a:prstGeom>
          <a:ln w="28575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3080848" y="2733129"/>
            <a:ext cx="474810" cy="498919"/>
          </a:xfrm>
          <a:prstGeom prst="ellips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287950" y="2428243"/>
            <a:ext cx="1856050" cy="1600200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028274" y="403682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15604" y="3034102"/>
            <a:ext cx="259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Connector 36"/>
          <p:cNvCxnSpPr>
            <a:stCxn id="24" idx="0"/>
            <a:endCxn id="24" idx="2"/>
          </p:cNvCxnSpPr>
          <p:nvPr/>
        </p:nvCxnSpPr>
        <p:spPr>
          <a:xfrm>
            <a:off x="8215975" y="2428243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686800" y="2418668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772400" y="2418668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24" idx="3"/>
          </p:cNvCxnSpPr>
          <p:nvPr/>
        </p:nvCxnSpPr>
        <p:spPr>
          <a:xfrm>
            <a:off x="7302399" y="3227397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302399" y="2840240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287950" y="3627920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7285410" y="2843891"/>
            <a:ext cx="1861130" cy="397678"/>
          </a:xfrm>
          <a:prstGeom prst="rect">
            <a:avLst/>
          </a:prstGeom>
          <a:solidFill>
            <a:srgbClr val="00B050">
              <a:alpha val="50196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7066014" y="2857022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7193613" y="1905000"/>
            <a:ext cx="426387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8715504" y="1905000"/>
            <a:ext cx="428496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630100" y="1713137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stripes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9894286" y="2453927"/>
            <a:ext cx="0" cy="558403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9863326" y="3446097"/>
            <a:ext cx="11980" cy="572771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9346956" y="3030256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stripes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58135" y="4896522"/>
            <a:ext cx="46891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Which reducers need </a:t>
            </a:r>
            <a:r>
              <a:rPr lang="en-US" sz="2000" b="1" dirty="0" err="1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="1" baseline="-25000" dirty="0" err="1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Reducers 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(I, K)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for all 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≤ K ≤ g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22640" y="5283200"/>
            <a:ext cx="2584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Replication rate 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g</a:t>
            </a:r>
          </a:p>
        </p:txBody>
      </p:sp>
    </p:spTree>
    <p:extLst>
      <p:ext uri="{BB962C8B-B14F-4D97-AF65-F5344CB8AC3E}">
        <p14:creationId xmlns:p14="http://schemas.microsoft.com/office/powerpoint/2010/main" val="17069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Outputs per Reducer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67769" y="2428243"/>
            <a:ext cx="1856050" cy="1600200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25169" y="3042730"/>
            <a:ext cx="259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28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5221" y="3999486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00324" y="2436623"/>
            <a:ext cx="1856050" cy="1600200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21627" y="402241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24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72974" y="3418843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jk</a:t>
            </a:r>
            <a:endParaRPr lang="en-US" sz="2000" baseline="-25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3221" y="3418843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48074" y="205305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704527" y="2453169"/>
            <a:ext cx="0" cy="1057839"/>
          </a:xfrm>
          <a:prstGeom prst="line">
            <a:avLst/>
          </a:prstGeom>
          <a:ln w="28575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5457505" y="3392170"/>
            <a:ext cx="474810" cy="498919"/>
          </a:xfrm>
          <a:prstGeom prst="ellips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287950" y="2428243"/>
            <a:ext cx="1856050" cy="1600200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028274" y="403682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15604" y="3034102"/>
            <a:ext cx="259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Straight Connector 31"/>
          <p:cNvCxnSpPr>
            <a:stCxn id="13" idx="1"/>
          </p:cNvCxnSpPr>
          <p:nvPr/>
        </p:nvCxnSpPr>
        <p:spPr>
          <a:xfrm flipH="1">
            <a:off x="4600324" y="3618898"/>
            <a:ext cx="872650" cy="0"/>
          </a:xfrm>
          <a:prstGeom prst="line">
            <a:avLst/>
          </a:prstGeom>
          <a:ln w="28575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4" idx="0"/>
            <a:endCxn id="24" idx="2"/>
          </p:cNvCxnSpPr>
          <p:nvPr/>
        </p:nvCxnSpPr>
        <p:spPr>
          <a:xfrm>
            <a:off x="8215975" y="2428243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686800" y="2418668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772400" y="2418668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24" idx="3"/>
          </p:cNvCxnSpPr>
          <p:nvPr/>
        </p:nvCxnSpPr>
        <p:spPr>
          <a:xfrm>
            <a:off x="7302399" y="3227397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302399" y="2840240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287950" y="3627920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291767" y="2041630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49" name="Rectangle 48"/>
          <p:cNvSpPr/>
          <p:nvPr/>
        </p:nvSpPr>
        <p:spPr>
          <a:xfrm>
            <a:off x="8230425" y="2428243"/>
            <a:ext cx="441926" cy="1590625"/>
          </a:xfrm>
          <a:prstGeom prst="rect">
            <a:avLst/>
          </a:prstGeom>
          <a:solidFill>
            <a:srgbClr val="00B050">
              <a:alpha val="50196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81760" y="4897120"/>
            <a:ext cx="46875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Which reducers need </a:t>
            </a:r>
            <a:r>
              <a:rPr lang="en-US" sz="2000" b="1" dirty="0" err="1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="1" baseline="-25000" dirty="0" err="1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Reducers 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(I, K)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 all </a:t>
            </a:r>
            <a:r>
              <a:rPr lang="en-US" sz="20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≤ 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0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≤ 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7193613" y="1905000"/>
            <a:ext cx="426387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8715504" y="1905000"/>
            <a:ext cx="428496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630100" y="1713137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stripes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9894286" y="2453927"/>
            <a:ext cx="0" cy="558403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9863326" y="3446097"/>
            <a:ext cx="11980" cy="572771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9346956" y="3030256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stripes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422640" y="5283200"/>
            <a:ext cx="2584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Replication rate 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g</a:t>
            </a:r>
          </a:p>
        </p:txBody>
      </p:sp>
    </p:spTree>
    <p:extLst>
      <p:ext uri="{BB962C8B-B14F-4D97-AF65-F5344CB8AC3E}">
        <p14:creationId xmlns:p14="http://schemas.microsoft.com/office/powerpoint/2010/main" val="12842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 animBg="1"/>
      <p:bldP spid="5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1D Matrix Decomposition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67769" y="2428243"/>
            <a:ext cx="1856050" cy="1600200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25169" y="3042730"/>
            <a:ext cx="259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28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5221" y="3999486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8" name="Rectangle 7"/>
          <p:cNvSpPr/>
          <p:nvPr/>
        </p:nvSpPr>
        <p:spPr>
          <a:xfrm>
            <a:off x="4600324" y="2436623"/>
            <a:ext cx="1856050" cy="1600200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21627" y="402241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24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87950" y="2428243"/>
            <a:ext cx="1856050" cy="1600200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028274" y="403682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15604" y="3034102"/>
            <a:ext cx="259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>
            <a:stCxn id="27" idx="0"/>
            <a:endCxn id="27" idx="2"/>
          </p:cNvCxnSpPr>
          <p:nvPr/>
        </p:nvCxnSpPr>
        <p:spPr>
          <a:xfrm>
            <a:off x="8215975" y="2428243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686800" y="2418668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772400" y="2418668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27" idx="3"/>
          </p:cNvCxnSpPr>
          <p:nvPr/>
        </p:nvCxnSpPr>
        <p:spPr>
          <a:xfrm>
            <a:off x="7302399" y="3227397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302399" y="2840240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287950" y="3627920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291767" y="2041630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230425" y="2840240"/>
            <a:ext cx="441926" cy="397678"/>
          </a:xfrm>
          <a:prstGeom prst="rect">
            <a:avLst/>
          </a:prstGeom>
          <a:solidFill>
            <a:srgbClr val="00B050">
              <a:alpha val="50196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7193613" y="1905000"/>
            <a:ext cx="426387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8715504" y="1905000"/>
            <a:ext cx="428496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630100" y="1713137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stripes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9894286" y="2453927"/>
            <a:ext cx="0" cy="558403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9863326" y="3446097"/>
            <a:ext cx="11980" cy="572771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346956" y="3030256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stripes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874993" y="3208129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874993" y="2821038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866187" y="3617340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177216" y="4769959"/>
            <a:ext cx="62295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Which matrix elements will reducer 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(I, K)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receive?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row stripe of 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b="1" dirty="0" err="1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000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column stripe of 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5562600" y="2437818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105400" y="2437818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019800" y="2437818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874992" y="2821037"/>
            <a:ext cx="1832795" cy="386145"/>
          </a:xfrm>
          <a:prstGeom prst="rect">
            <a:avLst/>
          </a:prstGeom>
          <a:solidFill>
            <a:srgbClr val="00B050">
              <a:alpha val="50196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566846" y="2453926"/>
            <a:ext cx="452954" cy="1582895"/>
          </a:xfrm>
          <a:prstGeom prst="rect">
            <a:avLst/>
          </a:prstGeom>
          <a:solidFill>
            <a:srgbClr val="00B050">
              <a:alpha val="50196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039977" y="2834952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613471" y="2827286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19919" y="2041630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03527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3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Cost Model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82670" y="1631361"/>
            <a:ext cx="10994280" cy="386014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model we will use:</a:t>
            </a:r>
          </a:p>
          <a:p>
            <a:pPr marL="0" indent="0">
              <a:buNone/>
            </a:pPr>
            <a:r>
              <a:rPr lang="en-US" sz="2400" dirty="0" smtClean="0"/>
              <a:t>		</a:t>
            </a:r>
            <a:r>
              <a:rPr lang="en-US" sz="2400" b="1" dirty="0" smtClean="0">
                <a:solidFill>
                  <a:srgbClr val="7030A0"/>
                </a:solidFill>
              </a:rPr>
              <a:t>Communication cost  = sum of input sizes to each stage</a:t>
            </a:r>
            <a:endParaRPr lang="en-US" sz="2400" b="1" dirty="0">
              <a:solidFill>
                <a:srgbClr val="7030A0"/>
              </a:solidFill>
            </a:endParaRPr>
          </a:p>
          <a:p>
            <a:r>
              <a:rPr lang="en-US" sz="2400" dirty="0" smtClean="0"/>
              <a:t>Output sizes are ignored</a:t>
            </a:r>
          </a:p>
          <a:p>
            <a:pPr lvl="1"/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If the output is large, it’s likely that it will be input to another stage</a:t>
            </a:r>
          </a:p>
          <a:p>
            <a:pPr lvl="1"/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The real outputs are typically small, e.g. some summary statistics, etc.</a:t>
            </a:r>
          </a:p>
          <a:p>
            <a:r>
              <a:rPr lang="en-US" sz="2300" dirty="0" smtClean="0"/>
              <a:t>Reading from disk is part of the communication cost</a:t>
            </a:r>
          </a:p>
          <a:p>
            <a:pPr lvl="1"/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.g. The input to the map stage can be from the disk of a reduce task at a different node</a:t>
            </a:r>
            <a:endParaRPr lang="en-US" sz="23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300" dirty="0" smtClean="0"/>
              <a:t>Analysis is independent of scheduling decisions</a:t>
            </a:r>
          </a:p>
          <a:p>
            <a:pPr lvl="1"/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.g. Map and reduce tasks may or may not be assigned to the same node.</a:t>
            </a:r>
          </a:p>
          <a:p>
            <a:endParaRPr lang="en-US" sz="23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613289" y="5584195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endParaRPr lang="en-US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46124" y="5589085"/>
            <a:ext cx="822037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46993" y="5584195"/>
            <a:ext cx="1069524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Reduce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04329" y="5584195"/>
            <a:ext cx="683200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89138" y="5584195"/>
            <a:ext cx="1069524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Reduce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41862" y="5584195"/>
            <a:ext cx="95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</a:p>
        </p:txBody>
      </p:sp>
      <p:cxnSp>
        <p:nvCxnSpPr>
          <p:cNvPr id="13" name="Straight Arrow Connector 12"/>
          <p:cNvCxnSpPr>
            <a:stCxn id="5" idx="3"/>
            <a:endCxn id="6" idx="1"/>
          </p:cNvCxnSpPr>
          <p:nvPr/>
        </p:nvCxnSpPr>
        <p:spPr>
          <a:xfrm>
            <a:off x="2367021" y="5784250"/>
            <a:ext cx="579103" cy="489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3"/>
            <a:endCxn id="7" idx="1"/>
          </p:cNvCxnSpPr>
          <p:nvPr/>
        </p:nvCxnSpPr>
        <p:spPr>
          <a:xfrm flipV="1">
            <a:off x="3768161" y="5784250"/>
            <a:ext cx="678832" cy="489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8" idx="1"/>
          </p:cNvCxnSpPr>
          <p:nvPr/>
        </p:nvCxnSpPr>
        <p:spPr>
          <a:xfrm>
            <a:off x="5516517" y="5784250"/>
            <a:ext cx="687812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3"/>
            <a:endCxn id="9" idx="1"/>
          </p:cNvCxnSpPr>
          <p:nvPr/>
        </p:nvCxnSpPr>
        <p:spPr>
          <a:xfrm>
            <a:off x="6887529" y="5784250"/>
            <a:ext cx="601609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3"/>
            <a:endCxn id="10" idx="1"/>
          </p:cNvCxnSpPr>
          <p:nvPr/>
        </p:nvCxnSpPr>
        <p:spPr>
          <a:xfrm>
            <a:off x="8558662" y="5784250"/>
            <a:ext cx="683200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39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 Formulation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12800" y="1524000"/>
            <a:ext cx="76454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Map</a:t>
            </a:r>
            <a:r>
              <a:rPr lang="en-US" sz="2400" dirty="0" smtClean="0"/>
              <a:t>:</a:t>
            </a:r>
          </a:p>
          <a:p>
            <a:pPr marL="274320" lvl="1" indent="0">
              <a:buNone/>
            </a:pPr>
            <a:r>
              <a:rPr lang="en-US" sz="2000" dirty="0" smtClean="0"/>
              <a:t>	for each element </a:t>
            </a:r>
            <a:r>
              <a:rPr lang="en-US" sz="2000" b="1" dirty="0" err="1" smtClean="0">
                <a:solidFill>
                  <a:srgbClr val="0432FF"/>
                </a:solidFill>
              </a:rPr>
              <a:t>m</a:t>
            </a:r>
            <a:r>
              <a:rPr lang="en-US" sz="2000" b="1" baseline="-25000" dirty="0" err="1" smtClean="0">
                <a:solidFill>
                  <a:srgbClr val="0432FF"/>
                </a:solidFill>
              </a:rPr>
              <a:t>ij</a:t>
            </a:r>
            <a:r>
              <a:rPr lang="en-US" sz="2000" dirty="0" smtClean="0"/>
              <a:t> from matrix </a:t>
            </a:r>
            <a:r>
              <a:rPr lang="en-US" sz="2000" b="1" dirty="0" smtClean="0">
                <a:solidFill>
                  <a:srgbClr val="0432FF"/>
                </a:solidFill>
              </a:rPr>
              <a:t>M</a:t>
            </a:r>
          </a:p>
          <a:p>
            <a:pPr marL="274320" lvl="1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for </a:t>
            </a:r>
            <a:r>
              <a:rPr lang="en-US" sz="2000" b="1" dirty="0" smtClean="0">
                <a:solidFill>
                  <a:srgbClr val="0432FF"/>
                </a:solidFill>
              </a:rPr>
              <a:t>K</a:t>
            </a:r>
            <a:r>
              <a:rPr lang="en-US" sz="2000" dirty="0" smtClean="0"/>
              <a:t>=</a:t>
            </a:r>
            <a:r>
              <a:rPr lang="en-US" sz="2000" b="1" dirty="0" smtClean="0">
                <a:solidFill>
                  <a:srgbClr val="0432FF"/>
                </a:solidFill>
              </a:rPr>
              <a:t>1</a:t>
            </a:r>
            <a:r>
              <a:rPr lang="en-US" sz="2000" dirty="0" smtClean="0"/>
              <a:t> to </a:t>
            </a:r>
            <a:r>
              <a:rPr lang="en-US" sz="2000" b="1" dirty="0" smtClean="0">
                <a:solidFill>
                  <a:srgbClr val="0432FF"/>
                </a:solidFill>
              </a:rPr>
              <a:t>g</a:t>
            </a:r>
          </a:p>
          <a:p>
            <a:pPr marL="274320" lvl="1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generate &lt;</a:t>
            </a:r>
            <a:r>
              <a:rPr lang="en-US" sz="2000" b="1" dirty="0" smtClean="0">
                <a:solidFill>
                  <a:srgbClr val="FF0000"/>
                </a:solidFill>
              </a:rPr>
              <a:t>key</a:t>
            </a:r>
            <a:r>
              <a:rPr lang="en-US" sz="2000" dirty="0" smtClean="0"/>
              <a:t>=</a:t>
            </a:r>
            <a:r>
              <a:rPr lang="en-US" sz="2000" b="1" dirty="0" smtClean="0">
                <a:solidFill>
                  <a:srgbClr val="0432FF"/>
                </a:solidFill>
              </a:rPr>
              <a:t>(I, K)</a:t>
            </a:r>
            <a:r>
              <a:rPr lang="en-US" sz="2000" dirty="0" smtClean="0"/>
              <a:t>, </a:t>
            </a:r>
            <a:r>
              <a:rPr lang="en-US" sz="2000" b="1" dirty="0" smtClean="0">
                <a:solidFill>
                  <a:srgbClr val="FF0000"/>
                </a:solidFill>
              </a:rPr>
              <a:t>value</a:t>
            </a:r>
            <a:r>
              <a:rPr lang="en-US" sz="2000" dirty="0" smtClean="0"/>
              <a:t> = </a:t>
            </a:r>
            <a:r>
              <a:rPr lang="en-US" sz="2000" b="1" dirty="0" smtClean="0">
                <a:solidFill>
                  <a:srgbClr val="0432FF"/>
                </a:solidFill>
              </a:rPr>
              <a:t>(‘M’, i, j, </a:t>
            </a:r>
            <a:r>
              <a:rPr lang="en-US" sz="2000" b="1" dirty="0" err="1" smtClean="0">
                <a:solidFill>
                  <a:srgbClr val="0432FF"/>
                </a:solidFill>
              </a:rPr>
              <a:t>m</a:t>
            </a:r>
            <a:r>
              <a:rPr lang="en-US" sz="2000" b="1" baseline="-25000" dirty="0" err="1" smtClean="0">
                <a:solidFill>
                  <a:srgbClr val="0432FF"/>
                </a:solidFill>
              </a:rPr>
              <a:t>ij</a:t>
            </a:r>
            <a:r>
              <a:rPr lang="en-US" sz="2000" b="1" dirty="0" smtClean="0">
                <a:solidFill>
                  <a:srgbClr val="0432FF"/>
                </a:solidFill>
              </a:rPr>
              <a:t>)</a:t>
            </a:r>
            <a:r>
              <a:rPr lang="en-US" sz="2000" dirty="0" smtClean="0"/>
              <a:t>&gt;</a:t>
            </a:r>
            <a:endParaRPr lang="en-US" sz="2000" dirty="0"/>
          </a:p>
          <a:p>
            <a:pPr marL="274320" lvl="1" indent="0">
              <a:buNone/>
            </a:pPr>
            <a:r>
              <a:rPr lang="en-US" sz="2000" dirty="0" smtClean="0"/>
              <a:t>	for each element </a:t>
            </a:r>
            <a:r>
              <a:rPr lang="en-US" sz="2000" b="1" dirty="0" err="1" smtClean="0">
                <a:solidFill>
                  <a:srgbClr val="0432FF"/>
                </a:solidFill>
              </a:rPr>
              <a:t>n</a:t>
            </a:r>
            <a:r>
              <a:rPr lang="en-US" sz="2000" b="1" baseline="-25000" dirty="0" err="1" smtClean="0">
                <a:solidFill>
                  <a:srgbClr val="0432FF"/>
                </a:solidFill>
              </a:rPr>
              <a:t>jk</a:t>
            </a:r>
            <a:r>
              <a:rPr lang="en-US" sz="2000" dirty="0" smtClean="0"/>
              <a:t> from matrix </a:t>
            </a:r>
            <a:r>
              <a:rPr lang="en-US" sz="2000" b="1" dirty="0" smtClean="0">
                <a:solidFill>
                  <a:srgbClr val="0432FF"/>
                </a:solidFill>
              </a:rPr>
              <a:t>N</a:t>
            </a:r>
          </a:p>
          <a:p>
            <a:pPr marL="274320" lvl="1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for </a:t>
            </a:r>
            <a:r>
              <a:rPr lang="en-US" sz="2000" b="1" dirty="0" smtClean="0">
                <a:solidFill>
                  <a:srgbClr val="0432FF"/>
                </a:solidFill>
              </a:rPr>
              <a:t>I</a:t>
            </a:r>
            <a:r>
              <a:rPr lang="en-US" sz="2000" dirty="0" smtClean="0"/>
              <a:t>=</a:t>
            </a:r>
            <a:r>
              <a:rPr lang="en-US" sz="2000" b="1" dirty="0" smtClean="0">
                <a:solidFill>
                  <a:srgbClr val="0432FF"/>
                </a:solidFill>
              </a:rPr>
              <a:t>1</a:t>
            </a:r>
            <a:r>
              <a:rPr lang="en-US" sz="2000" dirty="0" smtClean="0"/>
              <a:t> </a:t>
            </a:r>
            <a:r>
              <a:rPr lang="en-US" sz="2000" dirty="0"/>
              <a:t>to </a:t>
            </a:r>
            <a:r>
              <a:rPr lang="en-US" sz="2000" b="1" dirty="0">
                <a:solidFill>
                  <a:srgbClr val="0432FF"/>
                </a:solidFill>
              </a:rPr>
              <a:t>g</a:t>
            </a:r>
          </a:p>
          <a:p>
            <a:pPr marL="274320" lvl="1" indent="0">
              <a:buNone/>
            </a:pPr>
            <a:r>
              <a:rPr lang="en-US" sz="2000" dirty="0"/>
              <a:t>			generate &lt;</a:t>
            </a:r>
            <a:r>
              <a:rPr lang="en-US" sz="2000" b="1" dirty="0">
                <a:solidFill>
                  <a:srgbClr val="FF0000"/>
                </a:solidFill>
              </a:rPr>
              <a:t>key</a:t>
            </a:r>
            <a:r>
              <a:rPr lang="en-US" sz="2000" dirty="0"/>
              <a:t>=</a:t>
            </a:r>
            <a:r>
              <a:rPr lang="en-US" sz="2000" b="1" dirty="0">
                <a:solidFill>
                  <a:srgbClr val="0432FF"/>
                </a:solidFill>
              </a:rPr>
              <a:t>(I, K)</a:t>
            </a:r>
            <a:r>
              <a:rPr lang="en-US" sz="2000" dirty="0"/>
              <a:t>, </a:t>
            </a:r>
            <a:r>
              <a:rPr lang="en-US" sz="2000" b="1" dirty="0">
                <a:solidFill>
                  <a:srgbClr val="FF0000"/>
                </a:solidFill>
              </a:rPr>
              <a:t>value</a:t>
            </a:r>
            <a:r>
              <a:rPr lang="en-US" sz="2000" dirty="0"/>
              <a:t> = </a:t>
            </a:r>
            <a:r>
              <a:rPr lang="en-US" sz="2000" b="1" dirty="0" smtClean="0">
                <a:solidFill>
                  <a:srgbClr val="0432FF"/>
                </a:solidFill>
              </a:rPr>
              <a:t>(‘N’, j, k, </a:t>
            </a:r>
            <a:r>
              <a:rPr lang="en-US" sz="2000" b="1" dirty="0" err="1" smtClean="0">
                <a:solidFill>
                  <a:srgbClr val="0432FF"/>
                </a:solidFill>
              </a:rPr>
              <a:t>n</a:t>
            </a:r>
            <a:r>
              <a:rPr lang="en-US" sz="2000" b="1" baseline="-25000" dirty="0" err="1" smtClean="0">
                <a:solidFill>
                  <a:srgbClr val="0432FF"/>
                </a:solidFill>
              </a:rPr>
              <a:t>jk</a:t>
            </a:r>
            <a:r>
              <a:rPr lang="en-US" sz="2000" b="1" dirty="0" smtClean="0">
                <a:solidFill>
                  <a:srgbClr val="0432FF"/>
                </a:solidFill>
              </a:rPr>
              <a:t>)</a:t>
            </a:r>
            <a:r>
              <a:rPr lang="en-US" sz="2000" dirty="0" smtClean="0"/>
              <a:t>&gt;</a:t>
            </a:r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Reduce</a:t>
            </a:r>
            <a:r>
              <a:rPr lang="en-US" sz="2400" dirty="0" smtClean="0"/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key</a:t>
            </a:r>
            <a:r>
              <a:rPr lang="en-US" sz="2400" dirty="0" smtClean="0"/>
              <a:t>=</a:t>
            </a:r>
            <a:r>
              <a:rPr lang="en-US" sz="2400" b="1" dirty="0" smtClean="0">
                <a:solidFill>
                  <a:srgbClr val="0432FF"/>
                </a:solidFill>
              </a:rPr>
              <a:t>(I,K)</a:t>
            </a:r>
            <a:r>
              <a:rPr lang="en-US" sz="2400" dirty="0" smtClean="0"/>
              <a:t>, </a:t>
            </a:r>
            <a:r>
              <a:rPr lang="en-US" sz="2400" b="1" dirty="0" err="1" smtClean="0">
                <a:solidFill>
                  <a:srgbClr val="FF0000"/>
                </a:solidFill>
              </a:rPr>
              <a:t>value_list</a:t>
            </a:r>
            <a:r>
              <a:rPr lang="en-US" sz="2400" dirty="0"/>
              <a:t>)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for each </a:t>
            </a:r>
            <a:r>
              <a:rPr lang="en-US" sz="2400" b="1" dirty="0" smtClean="0">
                <a:solidFill>
                  <a:srgbClr val="0432FF"/>
                </a:solidFill>
              </a:rPr>
              <a:t>i ∈ I</a:t>
            </a:r>
            <a:r>
              <a:rPr lang="en-US" sz="2400" dirty="0" smtClean="0"/>
              <a:t> and for each </a:t>
            </a:r>
            <a:r>
              <a:rPr lang="en-US" sz="2400" b="1" dirty="0" smtClean="0">
                <a:solidFill>
                  <a:srgbClr val="0432FF"/>
                </a:solidFill>
              </a:rPr>
              <a:t>k ∈ K</a:t>
            </a:r>
          </a:p>
          <a:p>
            <a:pPr marL="0" indent="0">
              <a:buNone/>
            </a:pPr>
            <a:r>
              <a:rPr lang="en-US" sz="2400" dirty="0" smtClean="0"/>
              <a:t>		</a:t>
            </a:r>
            <a:r>
              <a:rPr lang="en-US" sz="2400" b="1" dirty="0" err="1" smtClean="0">
                <a:solidFill>
                  <a:srgbClr val="0432FF"/>
                </a:solidFill>
              </a:rPr>
              <a:t>p</a:t>
            </a:r>
            <a:r>
              <a:rPr lang="en-US" sz="2400" b="1" baseline="-25000" dirty="0" err="1" smtClean="0">
                <a:solidFill>
                  <a:srgbClr val="0432FF"/>
                </a:solidFill>
              </a:rPr>
              <a:t>ik</a:t>
            </a:r>
            <a:r>
              <a:rPr lang="en-US" sz="2400" dirty="0" smtClean="0"/>
              <a:t> = 0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for </a:t>
            </a:r>
            <a:r>
              <a:rPr lang="en-US" sz="2400" b="1" dirty="0" smtClean="0">
                <a:solidFill>
                  <a:srgbClr val="0432FF"/>
                </a:solidFill>
              </a:rPr>
              <a:t>j</a:t>
            </a:r>
            <a:r>
              <a:rPr lang="en-US" sz="2400" dirty="0" smtClean="0"/>
              <a:t> = 1 to </a:t>
            </a:r>
            <a:r>
              <a:rPr lang="en-US" sz="2400" b="1" dirty="0" smtClean="0">
                <a:solidFill>
                  <a:srgbClr val="0432FF"/>
                </a:solidFill>
              </a:rPr>
              <a:t>n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</a:t>
            </a:r>
            <a:r>
              <a:rPr lang="en-US" sz="2400" b="1" dirty="0" err="1" smtClean="0">
                <a:solidFill>
                  <a:srgbClr val="0432FF"/>
                </a:solidFill>
              </a:rPr>
              <a:t>p</a:t>
            </a:r>
            <a:r>
              <a:rPr lang="en-US" sz="2400" b="1" baseline="-25000" dirty="0" err="1" smtClean="0">
                <a:solidFill>
                  <a:srgbClr val="0432FF"/>
                </a:solidFill>
              </a:rPr>
              <a:t>ik</a:t>
            </a:r>
            <a:r>
              <a:rPr lang="en-US" sz="2400" b="1" dirty="0" smtClean="0">
                <a:solidFill>
                  <a:srgbClr val="0432FF"/>
                </a:solidFill>
              </a:rPr>
              <a:t> += </a:t>
            </a:r>
            <a:r>
              <a:rPr lang="en-US" sz="2400" b="1" dirty="0" err="1" smtClean="0">
                <a:solidFill>
                  <a:srgbClr val="0432FF"/>
                </a:solidFill>
              </a:rPr>
              <a:t>m</a:t>
            </a:r>
            <a:r>
              <a:rPr lang="en-US" sz="2400" b="1" baseline="-25000" dirty="0" err="1" smtClean="0">
                <a:solidFill>
                  <a:srgbClr val="0432FF"/>
                </a:solidFill>
              </a:rPr>
              <a:t>ij</a:t>
            </a:r>
            <a:r>
              <a:rPr lang="en-US" sz="2400" b="1" dirty="0" smtClean="0">
                <a:solidFill>
                  <a:srgbClr val="0432FF"/>
                </a:solidFill>
              </a:rPr>
              <a:t> . </a:t>
            </a:r>
            <a:r>
              <a:rPr lang="en-US" sz="2400" b="1" dirty="0" err="1" smtClean="0">
                <a:solidFill>
                  <a:srgbClr val="0432FF"/>
                </a:solidFill>
              </a:rPr>
              <a:t>n</a:t>
            </a:r>
            <a:r>
              <a:rPr lang="en-US" sz="2400" b="1" baseline="-25000" dirty="0" err="1" smtClean="0">
                <a:solidFill>
                  <a:srgbClr val="0432FF"/>
                </a:solidFill>
              </a:rPr>
              <a:t>jk</a:t>
            </a:r>
            <a:r>
              <a:rPr lang="en-US" sz="2400" b="1" dirty="0" smtClean="0">
                <a:solidFill>
                  <a:srgbClr val="0432FF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output &lt;</a:t>
            </a:r>
            <a:r>
              <a:rPr lang="en-US" sz="2400" b="1" dirty="0" smtClean="0">
                <a:solidFill>
                  <a:srgbClr val="FF0000"/>
                </a:solidFill>
              </a:rPr>
              <a:t>key</a:t>
            </a:r>
            <a:r>
              <a:rPr lang="en-US" sz="2400" dirty="0" smtClean="0"/>
              <a:t>=(</a:t>
            </a:r>
            <a:r>
              <a:rPr lang="en-US" sz="2400" b="1" dirty="0" smtClean="0">
                <a:solidFill>
                  <a:srgbClr val="0432FF"/>
                </a:solidFill>
              </a:rPr>
              <a:t>i, k), </a:t>
            </a:r>
            <a:r>
              <a:rPr lang="en-US" sz="2400" b="1" dirty="0" smtClean="0">
                <a:solidFill>
                  <a:srgbClr val="FF0000"/>
                </a:solidFill>
              </a:rPr>
              <a:t>value</a:t>
            </a:r>
            <a:r>
              <a:rPr lang="en-US" sz="2400" b="1" dirty="0" smtClean="0">
                <a:solidFill>
                  <a:srgbClr val="0432FF"/>
                </a:solidFill>
              </a:rPr>
              <a:t> = </a:t>
            </a:r>
            <a:r>
              <a:rPr lang="en-US" sz="2400" b="1" dirty="0" err="1" smtClean="0">
                <a:solidFill>
                  <a:srgbClr val="0432FF"/>
                </a:solidFill>
              </a:rPr>
              <a:t>p</a:t>
            </a:r>
            <a:r>
              <a:rPr lang="en-US" sz="2400" b="1" baseline="-25000" dirty="0" err="1" smtClean="0">
                <a:solidFill>
                  <a:srgbClr val="0432FF"/>
                </a:solidFill>
              </a:rPr>
              <a:t>ik</a:t>
            </a:r>
            <a:r>
              <a:rPr lang="en-US" sz="2400" dirty="0" smtClean="0"/>
              <a:t>&gt;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126370" y="2608927"/>
            <a:ext cx="2577950" cy="337528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Replication rate: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g</a:t>
            </a:r>
            <a:endParaRPr lang="en-US" sz="20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Communication cost: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</a:t>
            </a:r>
            <a:r>
              <a:rPr lang="en-US" sz="2000" b="1" baseline="30000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+ 2gn</a:t>
            </a:r>
            <a:r>
              <a:rPr lang="en-US" sz="2000" b="1" baseline="30000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Reducer size: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q= 2n</a:t>
            </a:r>
            <a:r>
              <a:rPr lang="en-US" sz="2000" b="1" baseline="30000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/g</a:t>
            </a:r>
          </a:p>
          <a:p>
            <a:endParaRPr lang="en-US" sz="2000" b="1" baseline="30000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# of reducers: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000" b="1" baseline="30000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1701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Cost vs. Reducer Size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12800" y="1524000"/>
            <a:ext cx="7950200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Replication rate vs. reducer size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432FF"/>
                </a:solidFill>
              </a:rPr>
              <a:t>q = 2n</a:t>
            </a:r>
            <a:r>
              <a:rPr lang="en-US" baseline="30000" dirty="0" smtClean="0">
                <a:solidFill>
                  <a:srgbClr val="0432FF"/>
                </a:solidFill>
              </a:rPr>
              <a:t>2</a:t>
            </a:r>
            <a:r>
              <a:rPr lang="en-US" dirty="0" smtClean="0">
                <a:solidFill>
                  <a:srgbClr val="0432FF"/>
                </a:solidFill>
              </a:rPr>
              <a:t>/g    </a:t>
            </a:r>
            <a:r>
              <a:rPr lang="en-US" dirty="0" smtClean="0">
                <a:solidFill>
                  <a:srgbClr val="0432FF"/>
                </a:solidFill>
                <a:sym typeface="Wingdings"/>
              </a:rPr>
              <a:t> q = 2n</a:t>
            </a:r>
            <a:r>
              <a:rPr lang="en-US" baseline="30000" dirty="0" smtClean="0">
                <a:solidFill>
                  <a:srgbClr val="0432FF"/>
                </a:solidFill>
                <a:sym typeface="Wingdings"/>
              </a:rPr>
              <a:t>2</a:t>
            </a:r>
            <a:r>
              <a:rPr lang="en-US" dirty="0" smtClean="0">
                <a:solidFill>
                  <a:srgbClr val="0432FF"/>
                </a:solidFill>
                <a:sym typeface="Wingdings"/>
              </a:rPr>
              <a:t>/r  </a:t>
            </a:r>
            <a:r>
              <a:rPr lang="en-US" dirty="0" err="1" smtClean="0">
                <a:solidFill>
                  <a:srgbClr val="0432FF"/>
                </a:solidFill>
                <a:sym typeface="Wingdings"/>
              </a:rPr>
              <a:t>qr</a:t>
            </a:r>
            <a:r>
              <a:rPr lang="en-US" dirty="0" smtClean="0">
                <a:solidFill>
                  <a:srgbClr val="0432FF"/>
                </a:solidFill>
                <a:sym typeface="Wingdings"/>
              </a:rPr>
              <a:t> = 2n</a:t>
            </a:r>
            <a:r>
              <a:rPr lang="en-US" baseline="30000" dirty="0" smtClean="0">
                <a:solidFill>
                  <a:srgbClr val="0432FF"/>
                </a:solidFill>
                <a:sym typeface="Wingdings"/>
              </a:rPr>
              <a:t>2</a:t>
            </a:r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Communication cost vs. reducer size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	</a:t>
            </a:r>
            <a:r>
              <a:rPr lang="en-US" dirty="0">
                <a:solidFill>
                  <a:srgbClr val="0432FF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0432FF"/>
                </a:solidFill>
                <a:sym typeface="Wingdings"/>
              </a:rPr>
              <a:t>     cost = 2n</a:t>
            </a:r>
            <a:r>
              <a:rPr lang="en-US" baseline="30000" dirty="0" smtClean="0">
                <a:solidFill>
                  <a:srgbClr val="0432FF"/>
                </a:solidFill>
                <a:sym typeface="Wingdings"/>
              </a:rPr>
              <a:t>2</a:t>
            </a:r>
            <a:r>
              <a:rPr lang="en-US" dirty="0" smtClean="0">
                <a:solidFill>
                  <a:srgbClr val="0432FF"/>
                </a:solidFill>
                <a:sym typeface="Wingdings"/>
              </a:rPr>
              <a:t> + 2gn</a:t>
            </a:r>
            <a:r>
              <a:rPr lang="en-US" baseline="30000" dirty="0" smtClean="0">
                <a:solidFill>
                  <a:srgbClr val="0432FF"/>
                </a:solidFill>
                <a:sym typeface="Wingdings"/>
              </a:rPr>
              <a:t>2</a:t>
            </a:r>
            <a:r>
              <a:rPr lang="en-US" dirty="0" smtClean="0">
                <a:solidFill>
                  <a:srgbClr val="0432FF"/>
                </a:solidFill>
                <a:sym typeface="Wingdings"/>
              </a:rPr>
              <a:t> </a:t>
            </a:r>
            <a:endParaRPr lang="en-US" baseline="30000" dirty="0" smtClean="0">
              <a:solidFill>
                <a:srgbClr val="0432FF"/>
              </a:solidFill>
              <a:sym typeface="Wingdings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432FF"/>
                </a:solidFill>
                <a:sym typeface="Wingdings"/>
              </a:rPr>
              <a:t>	</a:t>
            </a:r>
            <a:r>
              <a:rPr lang="en-US" dirty="0" smtClean="0">
                <a:solidFill>
                  <a:srgbClr val="0432FF"/>
                </a:solidFill>
                <a:sym typeface="Wingdings"/>
              </a:rPr>
              <a:t>      	= 2n</a:t>
            </a:r>
            <a:r>
              <a:rPr lang="en-US" baseline="30000" dirty="0" smtClean="0">
                <a:solidFill>
                  <a:srgbClr val="0432FF"/>
                </a:solidFill>
                <a:sym typeface="Wingdings"/>
              </a:rPr>
              <a:t>2</a:t>
            </a:r>
            <a:r>
              <a:rPr lang="en-US" dirty="0" smtClean="0">
                <a:solidFill>
                  <a:srgbClr val="0432FF"/>
                </a:solidFill>
                <a:sym typeface="Wingdings"/>
              </a:rPr>
              <a:t> + 4n</a:t>
            </a:r>
            <a:r>
              <a:rPr lang="en-US" baseline="30000" dirty="0" smtClean="0">
                <a:solidFill>
                  <a:srgbClr val="0432FF"/>
                </a:solidFill>
                <a:sym typeface="Wingdings"/>
              </a:rPr>
              <a:t>4</a:t>
            </a:r>
            <a:r>
              <a:rPr lang="en-US" dirty="0" smtClean="0">
                <a:solidFill>
                  <a:srgbClr val="0432FF"/>
                </a:solidFill>
                <a:sym typeface="Wingdings"/>
              </a:rPr>
              <a:t>/q </a:t>
            </a:r>
          </a:p>
          <a:p>
            <a:pPr marL="0" indent="0">
              <a:buNone/>
            </a:pPr>
            <a:endParaRPr lang="en-US" dirty="0">
              <a:solidFill>
                <a:srgbClr val="0432FF"/>
              </a:solidFill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Inverse relation between communication cost and reducer size.</a:t>
            </a:r>
          </a:p>
          <a:p>
            <a:pPr marL="0" indent="0">
              <a:buNone/>
            </a:pPr>
            <a:r>
              <a:rPr lang="en-US" sz="2000" i="1" dirty="0">
                <a:sym typeface="Wingdings"/>
              </a:rPr>
              <a:t>	</a:t>
            </a:r>
            <a:r>
              <a:rPr lang="en-US" sz="2000" i="1" dirty="0" smtClean="0">
                <a:sym typeface="Wingdings"/>
              </a:rPr>
              <a:t>Reminder: q value chosen should be small enough such that:</a:t>
            </a:r>
          </a:p>
          <a:p>
            <a:pPr marL="0" indent="0">
              <a:buNone/>
            </a:pPr>
            <a:r>
              <a:rPr lang="en-US" sz="2000" i="1" dirty="0">
                <a:sym typeface="Wingdings"/>
              </a:rPr>
              <a:t>	</a:t>
            </a:r>
            <a:r>
              <a:rPr lang="en-US" sz="2000" i="1" dirty="0" smtClean="0">
                <a:sym typeface="Wingdings"/>
              </a:rPr>
              <a:t>	Local memory is sufficient</a:t>
            </a:r>
          </a:p>
          <a:p>
            <a:pPr marL="0" indent="0">
              <a:buNone/>
            </a:pPr>
            <a:r>
              <a:rPr lang="en-US" sz="2000" i="1" dirty="0">
                <a:sym typeface="Wingdings"/>
              </a:rPr>
              <a:t>	</a:t>
            </a:r>
            <a:r>
              <a:rPr lang="en-US" sz="2000" i="1" dirty="0" smtClean="0">
                <a:sym typeface="Wingdings"/>
              </a:rPr>
              <a:t>	There’s enough parallelism</a:t>
            </a:r>
            <a:endParaRPr lang="en-US" sz="20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9448800" y="2492784"/>
            <a:ext cx="2577950" cy="34778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Replication rate: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g</a:t>
            </a:r>
            <a:endParaRPr lang="en-US" sz="20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Communication cost: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</a:t>
            </a:r>
            <a:r>
              <a:rPr lang="en-US" sz="2000" b="1" baseline="30000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+ 2gn</a:t>
            </a:r>
            <a:r>
              <a:rPr lang="en-US" sz="2000" b="1" baseline="30000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Reducer size: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= 2n</a:t>
            </a:r>
            <a:r>
              <a:rPr lang="en-US" sz="2000" b="1" baseline="30000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/g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reducers: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000" b="1" baseline="30000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baseline="30000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98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209800" y="3048000"/>
            <a:ext cx="8077200" cy="1507375"/>
          </a:xfrm>
        </p:spPr>
        <p:txBody>
          <a:bodyPr>
            <a:normAutofit/>
          </a:bodyPr>
          <a:lstStyle/>
          <a:p>
            <a:r>
              <a:rPr lang="en-US" dirty="0"/>
              <a:t>Application: Matrix-Matrix Multiplication with </a:t>
            </a:r>
            <a:r>
              <a:rPr lang="en-US" dirty="0" smtClean="0"/>
              <a:t>2D </a:t>
            </a:r>
            <a:r>
              <a:rPr lang="en-US" dirty="0"/>
              <a:t>Decomposition</a:t>
            </a:r>
          </a:p>
        </p:txBody>
      </p:sp>
    </p:spTree>
    <p:extLst>
      <p:ext uri="{BB962C8B-B14F-4D97-AF65-F5344CB8AC3E}">
        <p14:creationId xmlns:p14="http://schemas.microsoft.com/office/powerpoint/2010/main" val="57712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Stage </a:t>
            </a:r>
            <a:r>
              <a:rPr lang="en-US" dirty="0" err="1" smtClean="0"/>
              <a:t>MapReduce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we trying to achieve?</a:t>
            </a:r>
          </a:p>
          <a:p>
            <a:pPr marL="0" indent="0">
              <a:buNone/>
            </a:pPr>
            <a:r>
              <a:rPr lang="en-US" dirty="0"/>
              <a:t>	A</a:t>
            </a:r>
            <a:r>
              <a:rPr lang="en-US" dirty="0" smtClean="0"/>
              <a:t> better tradeoff between replication rate </a:t>
            </a:r>
            <a:r>
              <a:rPr lang="en-US" b="1" dirty="0" smtClean="0">
                <a:solidFill>
                  <a:srgbClr val="0432FF"/>
                </a:solidFill>
              </a:rPr>
              <a:t>r</a:t>
            </a:r>
            <a:r>
              <a:rPr lang="en-US" dirty="0" smtClean="0"/>
              <a:t> and reducer size </a:t>
            </a:r>
            <a:r>
              <a:rPr lang="en-US" b="1" dirty="0" smtClean="0">
                <a:solidFill>
                  <a:srgbClr val="0432FF"/>
                </a:solidFill>
              </a:rPr>
              <a:t>q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The previous algorithm: </a:t>
            </a:r>
            <a:r>
              <a:rPr lang="en-US" b="1" dirty="0" err="1" smtClean="0">
                <a:solidFill>
                  <a:srgbClr val="0432FF"/>
                </a:solidFill>
              </a:rPr>
              <a:t>qr</a:t>
            </a:r>
            <a:r>
              <a:rPr lang="en-US" b="1" dirty="0" smtClean="0">
                <a:solidFill>
                  <a:srgbClr val="0432FF"/>
                </a:solidFill>
              </a:rPr>
              <a:t> = 2n</a:t>
            </a:r>
            <a:r>
              <a:rPr lang="en-US" b="1" baseline="30000" dirty="0" smtClean="0">
                <a:solidFill>
                  <a:srgbClr val="0432FF"/>
                </a:solidFill>
              </a:rPr>
              <a:t>2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We will show that we can achieve </a:t>
            </a:r>
            <a:r>
              <a:rPr lang="en-US" b="1" dirty="0" smtClean="0">
                <a:solidFill>
                  <a:srgbClr val="0432FF"/>
                </a:solidFill>
              </a:rPr>
              <a:t>qr</a:t>
            </a:r>
            <a:r>
              <a:rPr lang="en-US" b="1" baseline="30000" dirty="0" smtClean="0">
                <a:solidFill>
                  <a:srgbClr val="0432FF"/>
                </a:solidFill>
              </a:rPr>
              <a:t>2</a:t>
            </a:r>
            <a:r>
              <a:rPr lang="en-US" b="1" dirty="0" smtClean="0">
                <a:solidFill>
                  <a:srgbClr val="0432FF"/>
                </a:solidFill>
              </a:rPr>
              <a:t> = 2n</a:t>
            </a:r>
            <a:r>
              <a:rPr lang="en-US" b="1" baseline="30000" dirty="0" smtClean="0">
                <a:solidFill>
                  <a:srgbClr val="0432FF"/>
                </a:solidFill>
              </a:rPr>
              <a:t>2</a:t>
            </a:r>
          </a:p>
          <a:p>
            <a:pPr marL="0" indent="0">
              <a:buNone/>
            </a:pPr>
            <a:r>
              <a:rPr lang="en-US" dirty="0" smtClean="0"/>
              <a:t>		For the same reducer size, the replication rate will be smaller</a:t>
            </a:r>
          </a:p>
          <a:p>
            <a:endParaRPr lang="en-US" dirty="0" smtClean="0"/>
          </a:p>
          <a:p>
            <a:r>
              <a:rPr lang="en-US" u="sng" dirty="0" smtClean="0">
                <a:solidFill>
                  <a:srgbClr val="FF0000"/>
                </a:solidFill>
              </a:rPr>
              <a:t>Reminder</a:t>
            </a:r>
            <a:r>
              <a:rPr lang="en-US" dirty="0" smtClean="0"/>
              <a:t>: Two-stage </a:t>
            </a:r>
            <a:r>
              <a:rPr lang="en-US" dirty="0" err="1" smtClean="0"/>
              <a:t>MapReduce</a:t>
            </a:r>
            <a:r>
              <a:rPr lang="en-US" dirty="0" smtClean="0"/>
              <a:t> without grouping:</a:t>
            </a:r>
          </a:p>
          <a:p>
            <a:pPr lvl="1"/>
            <a:r>
              <a:rPr lang="en-US" sz="2000" dirty="0" smtClean="0"/>
              <a:t>Stage 1: “Join” matrix entries that need to be multiplied together</a:t>
            </a:r>
          </a:p>
          <a:p>
            <a:pPr lvl="1"/>
            <a:r>
              <a:rPr lang="en-US" sz="2000" dirty="0" smtClean="0"/>
              <a:t>Stage 2: Sum up products to compute final results</a:t>
            </a:r>
          </a:p>
          <a:p>
            <a:endParaRPr lang="en-US" sz="2300" dirty="0" smtClean="0"/>
          </a:p>
          <a:p>
            <a:r>
              <a:rPr lang="en-US" dirty="0" smtClean="0"/>
              <a:t>Use a similar idea, but for sub-blocks of matrices instead of individual elements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13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Matrix Decomposition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67769" y="2239106"/>
            <a:ext cx="1856050" cy="1600200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25169" y="2853593"/>
            <a:ext cx="259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28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5221" y="3810349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8" name="Rectangle 7"/>
          <p:cNvSpPr/>
          <p:nvPr/>
        </p:nvSpPr>
        <p:spPr>
          <a:xfrm>
            <a:off x="4600324" y="2247486"/>
            <a:ext cx="1856050" cy="1600200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21627" y="383328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24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87950" y="2239106"/>
            <a:ext cx="1856050" cy="1600200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028274" y="384768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15604" y="2844965"/>
            <a:ext cx="259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>
            <a:stCxn id="30" idx="0"/>
            <a:endCxn id="30" idx="2"/>
          </p:cNvCxnSpPr>
          <p:nvPr/>
        </p:nvCxnSpPr>
        <p:spPr>
          <a:xfrm>
            <a:off x="8215975" y="2239106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686800" y="2229531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772400" y="2229531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30" idx="3"/>
          </p:cNvCxnSpPr>
          <p:nvPr/>
        </p:nvCxnSpPr>
        <p:spPr>
          <a:xfrm>
            <a:off x="7302399" y="3038260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302399" y="2651103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287950" y="3438783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291767" y="1852493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230425" y="2651103"/>
            <a:ext cx="441926" cy="397678"/>
          </a:xfrm>
          <a:prstGeom prst="rect">
            <a:avLst/>
          </a:prstGeom>
          <a:solidFill>
            <a:srgbClr val="00B050">
              <a:alpha val="50196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7193613" y="1715863"/>
            <a:ext cx="426387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715504" y="1715863"/>
            <a:ext cx="428496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630100" y="15240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stripes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9894286" y="2264790"/>
            <a:ext cx="0" cy="558403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9863326" y="3256960"/>
            <a:ext cx="11980" cy="572771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346956" y="2841119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stripes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1874993" y="3018992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874993" y="2631901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866187" y="3428203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62600" y="2248681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105400" y="2248681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019800" y="2248681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879395" y="2637792"/>
            <a:ext cx="1832795" cy="386145"/>
          </a:xfrm>
          <a:prstGeom prst="rect">
            <a:avLst/>
          </a:prstGeom>
          <a:solidFill>
            <a:srgbClr val="00B050">
              <a:alpha val="50196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572760" y="2246836"/>
            <a:ext cx="452954" cy="1582895"/>
          </a:xfrm>
          <a:prstGeom prst="rect">
            <a:avLst/>
          </a:prstGeom>
          <a:solidFill>
            <a:srgbClr val="00B050">
              <a:alpha val="50196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039977" y="2645815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2780553" y="2238159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323353" y="2238159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237753" y="2238159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607833" y="3018992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607833" y="2631901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599027" y="3428203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320800" y="4978400"/>
            <a:ext cx="8456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Assume that M and N are partitioned to g horizontal and g vertical stripes.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614716" y="2636832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21143" y="1790722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157341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the Product at Stripe (I, K)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67769" y="2239106"/>
            <a:ext cx="1856050" cy="1600200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25169" y="2853593"/>
            <a:ext cx="259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28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5221" y="3810349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8" name="Rectangle 7"/>
          <p:cNvSpPr/>
          <p:nvPr/>
        </p:nvSpPr>
        <p:spPr>
          <a:xfrm>
            <a:off x="4600324" y="2247486"/>
            <a:ext cx="1856050" cy="1600200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21627" y="383328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24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87950" y="2239106"/>
            <a:ext cx="1856050" cy="1600200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028274" y="384768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15604" y="2844965"/>
            <a:ext cx="259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>
            <a:stCxn id="30" idx="0"/>
            <a:endCxn id="30" idx="2"/>
          </p:cNvCxnSpPr>
          <p:nvPr/>
        </p:nvCxnSpPr>
        <p:spPr>
          <a:xfrm>
            <a:off x="8215975" y="2239106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686800" y="2229531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772400" y="2229531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30" idx="3"/>
          </p:cNvCxnSpPr>
          <p:nvPr/>
        </p:nvCxnSpPr>
        <p:spPr>
          <a:xfrm>
            <a:off x="7302399" y="3038260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302399" y="2651103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287950" y="3438783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291767" y="1852493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230425" y="2651103"/>
            <a:ext cx="441926" cy="397678"/>
          </a:xfrm>
          <a:prstGeom prst="rect">
            <a:avLst/>
          </a:prstGeom>
          <a:solidFill>
            <a:srgbClr val="00B050">
              <a:alpha val="50196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7193613" y="1715863"/>
            <a:ext cx="426387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715504" y="1715863"/>
            <a:ext cx="428496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630100" y="15240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stripes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9894286" y="2264790"/>
            <a:ext cx="0" cy="558403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9863326" y="3256960"/>
            <a:ext cx="11980" cy="572771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346956" y="2841119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stripes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1874993" y="3018992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874993" y="2631901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866187" y="3428203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62600" y="2248681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105400" y="2248681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019800" y="2248681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879396" y="2637792"/>
            <a:ext cx="457584" cy="386145"/>
          </a:xfrm>
          <a:prstGeom prst="rect">
            <a:avLst/>
          </a:prstGeom>
          <a:solidFill>
            <a:srgbClr val="00B050">
              <a:alpha val="50196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572760" y="2246836"/>
            <a:ext cx="452954" cy="398979"/>
          </a:xfrm>
          <a:prstGeom prst="rect">
            <a:avLst/>
          </a:prstGeom>
          <a:solidFill>
            <a:srgbClr val="00B050">
              <a:alpha val="50196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039977" y="2645815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2780553" y="2238159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323353" y="2238159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237753" y="2238159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607833" y="3018992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607833" y="2631901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599027" y="3428203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614716" y="2636832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21143" y="1790722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782566" y="4628031"/>
                <a:ext cx="2376996" cy="989438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0" i="1" smtClean="0">
                              <a:latin typeface="Cambria Math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charset="0"/>
                              <a:cs typeface="Arial" panose="020B0604020202020204" pitchFamily="34" charset="0"/>
                            </a:rPr>
                            <m:t>𝐼𝐾</m:t>
                          </m:r>
                        </m:sub>
                      </m:sSub>
                      <m:r>
                        <a:rPr lang="tr-TR" sz="2000" b="0" i="1" smtClean="0">
                          <a:latin typeface="Cambria Math" charset="0"/>
                          <a:cs typeface="Arial" panose="020B0604020202020204" pitchFamily="34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tr-TR" sz="2000" b="0" i="1" smtClean="0">
                              <a:latin typeface="Cambria Math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000" b="0" i="1" smtClean="0">
                              <a:latin typeface="Cambria Math" charset="0"/>
                              <a:cs typeface="Arial" panose="020B0604020202020204" pitchFamily="34" charset="0"/>
                            </a:rPr>
                            <m:t>𝐽</m:t>
                          </m:r>
                          <m:r>
                            <a:rPr lang="tr-TR" sz="2000" b="0" i="1" smtClean="0">
                              <a:latin typeface="Cambria Math" charset="0"/>
                              <a:cs typeface="Arial" panose="020B060402020202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tr-TR" sz="2000" b="0" i="1" smtClean="0">
                              <a:latin typeface="Cambria Math" charset="0"/>
                              <a:cs typeface="Arial" panose="020B0604020202020204" pitchFamily="34" charset="0"/>
                            </a:rPr>
                            <m:t>𝐽</m:t>
                          </m:r>
                          <m:r>
                            <a:rPr lang="tr-TR" sz="2000" b="0" i="1" smtClean="0">
                              <a:latin typeface="Cambria Math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tr-TR" sz="2000" b="0" i="1" smtClean="0">
                              <a:latin typeface="Cambria Math" charset="0"/>
                              <a:cs typeface="Arial" panose="020B0604020202020204" pitchFamily="34" charset="0"/>
                            </a:rPr>
                            <m:t>𝑔</m:t>
                          </m:r>
                        </m:sup>
                        <m:e>
                          <m:sSub>
                            <m:sSubPr>
                              <m:ctrlPr>
                                <a:rPr lang="tr-TR" sz="2000" b="0" i="1" smtClean="0">
                                  <a:latin typeface="Cambria Math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charset="0"/>
                                  <a:cs typeface="Arial" panose="020B0604020202020204" pitchFamily="34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charset="0"/>
                                  <a:cs typeface="Arial" panose="020B0604020202020204" pitchFamily="34" charset="0"/>
                                </a:rPr>
                                <m:t>𝐼𝐽</m:t>
                              </m:r>
                            </m:sub>
                          </m:sSub>
                          <m:r>
                            <a:rPr lang="tr-TR" sz="2000" b="0" i="1" smtClean="0">
                              <a:latin typeface="Cambria Math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tr-TR" sz="2000" b="0" i="1" smtClean="0">
                              <a:latin typeface="Cambria Math" charset="0"/>
                              <a:cs typeface="Arial" panose="020B060402020202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tr-TR" sz="2000" b="0" i="1" smtClean="0">
                                  <a:latin typeface="Cambria Math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charset="0"/>
                                  <a:cs typeface="Arial" panose="020B0604020202020204" pitchFamily="34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charset="0"/>
                                  <a:cs typeface="Arial" panose="020B0604020202020204" pitchFamily="34" charset="0"/>
                                </a:rPr>
                                <m:t>𝐽𝐾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566" y="4628031"/>
                <a:ext cx="2376996" cy="98943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5861444" y="5764780"/>
            <a:ext cx="6136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Note: </a:t>
            </a:r>
            <a:r>
              <a:rPr lang="en-US" sz="2000" b="1" i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="1" i="1" baseline="-25000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</a:t>
            </a:r>
            <a:r>
              <a:rPr lang="en-US" sz="2000" b="1" i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N</a:t>
            </a:r>
            <a:r>
              <a:rPr lang="en-US" sz="2000" b="1" i="1" baseline="-25000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JK</a:t>
            </a:r>
            <a:r>
              <a:rPr lang="en-US" sz="2000" b="1" i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is multiplication of two sub-matrices</a:t>
            </a:r>
          </a:p>
        </p:txBody>
      </p:sp>
    </p:spTree>
    <p:extLst>
      <p:ext uri="{BB962C8B-B14F-4D97-AF65-F5344CB8AC3E}">
        <p14:creationId xmlns:p14="http://schemas.microsoft.com/office/powerpoint/2010/main" val="133283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03698 -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9" y="-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96296E-6 L 0.00091 0.05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98 -0.00116 L 0.07448 -0.0011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13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05486 L -0.00091 0.1113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48 -0.00116 L 0.11367 -1.48148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" y="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11135 L -0.00091 0.1770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Define Reducers?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67769" y="2239106"/>
            <a:ext cx="1856050" cy="1600200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25169" y="2853593"/>
            <a:ext cx="259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28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5221" y="3810349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8" name="Rectangle 7"/>
          <p:cNvSpPr/>
          <p:nvPr/>
        </p:nvSpPr>
        <p:spPr>
          <a:xfrm>
            <a:off x="4600324" y="2247486"/>
            <a:ext cx="1856050" cy="1600200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21627" y="383328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24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87950" y="2239106"/>
            <a:ext cx="1856050" cy="1600200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028274" y="384768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15604" y="2844965"/>
            <a:ext cx="259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>
            <a:stCxn id="30" idx="0"/>
            <a:endCxn id="30" idx="2"/>
          </p:cNvCxnSpPr>
          <p:nvPr/>
        </p:nvCxnSpPr>
        <p:spPr>
          <a:xfrm>
            <a:off x="8215975" y="2239106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686800" y="2229531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772400" y="2229531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30" idx="3"/>
          </p:cNvCxnSpPr>
          <p:nvPr/>
        </p:nvCxnSpPr>
        <p:spPr>
          <a:xfrm>
            <a:off x="7302399" y="3038260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302399" y="2651103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287950" y="3438783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750388" y="1821259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700426" y="2651103"/>
            <a:ext cx="426305" cy="397678"/>
          </a:xfrm>
          <a:prstGeom prst="rect">
            <a:avLst/>
          </a:prstGeom>
          <a:solidFill>
            <a:srgbClr val="00B050">
              <a:alpha val="50196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7193613" y="1715863"/>
            <a:ext cx="426387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715504" y="1715863"/>
            <a:ext cx="428496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630100" y="15240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stripes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9894286" y="2264790"/>
            <a:ext cx="0" cy="558403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9863326" y="3256960"/>
            <a:ext cx="11980" cy="572771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346956" y="2841119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stripes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1874993" y="3018992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874993" y="2631901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866187" y="3428203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62600" y="2248681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105400" y="2248681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019800" y="2248681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784579" y="2630120"/>
            <a:ext cx="449150" cy="386145"/>
          </a:xfrm>
          <a:prstGeom prst="rect">
            <a:avLst/>
          </a:prstGeom>
          <a:solidFill>
            <a:srgbClr val="00B050">
              <a:alpha val="50196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019800" y="3016067"/>
            <a:ext cx="420828" cy="419664"/>
          </a:xfrm>
          <a:prstGeom prst="rect">
            <a:avLst/>
          </a:prstGeom>
          <a:solidFill>
            <a:srgbClr val="00B050">
              <a:alpha val="50196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039977" y="2645815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2780553" y="2238159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323353" y="2238159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237753" y="2238159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607833" y="3018992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607833" y="2631901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599027" y="3428203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299882" y="4376465"/>
                <a:ext cx="8336962" cy="4638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432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2000" b="1" baseline="-25000" dirty="0" smtClean="0">
                    <a:solidFill>
                      <a:srgbClr val="0432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IJ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needs to be multiplied with </a:t>
                </a:r>
                <a:r>
                  <a:rPr lang="en-US" sz="2000" b="1" dirty="0" smtClean="0">
                    <a:solidFill>
                      <a:srgbClr val="0432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2000" b="1" baseline="-25000" dirty="0" smtClean="0">
                    <a:solidFill>
                      <a:srgbClr val="0432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JK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and will produce the partial </a:t>
                </a:r>
                <a:r>
                  <a:rPr lang="en-US" sz="2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sum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𝑷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𝑰𝑲</m:t>
                        </m:r>
                      </m:sub>
                      <m:sup>
                        <m:r>
                          <a:rPr lang="en-US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𝑱</m:t>
                        </m:r>
                      </m:sup>
                    </m:sSubSup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882" y="4376465"/>
                <a:ext cx="8336962" cy="463845"/>
              </a:xfrm>
              <a:prstGeom prst="rect">
                <a:avLst/>
              </a:prstGeom>
              <a:blipFill rotWithShape="0">
                <a:blip r:embed="rId2"/>
                <a:stretch>
                  <a:fillRect l="-731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1614716" y="2636832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70306" y="1821259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894403" y="180539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319173" y="303562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9882" y="4911031"/>
            <a:ext cx="93681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if we define a reducer for each 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(I, K)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It would be identical to the 1D decomposition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if we define a reducer for each 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Exercise: Derive the communication cost as a function of </a:t>
            </a:r>
            <a:r>
              <a:rPr lang="en-US" sz="2000" b="1" i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b="1" i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7307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Define Reducers?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7769" y="2239106"/>
            <a:ext cx="1856050" cy="1600200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25169" y="2853593"/>
            <a:ext cx="259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28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5221" y="3810349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8" name="Rectangle 7"/>
          <p:cNvSpPr/>
          <p:nvPr/>
        </p:nvSpPr>
        <p:spPr>
          <a:xfrm>
            <a:off x="4600324" y="2247486"/>
            <a:ext cx="1856050" cy="1600200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21627" y="383328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24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87950" y="2239106"/>
            <a:ext cx="1856050" cy="1600200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028274" y="384768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15604" y="2844965"/>
            <a:ext cx="259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>
            <a:stCxn id="33" idx="0"/>
            <a:endCxn id="33" idx="2"/>
          </p:cNvCxnSpPr>
          <p:nvPr/>
        </p:nvCxnSpPr>
        <p:spPr>
          <a:xfrm>
            <a:off x="8215975" y="2239106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686800" y="2229531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772400" y="2229531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33" idx="3"/>
          </p:cNvCxnSpPr>
          <p:nvPr/>
        </p:nvCxnSpPr>
        <p:spPr>
          <a:xfrm>
            <a:off x="7302399" y="3038260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302399" y="2651103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287950" y="3438783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750388" y="1821259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700426" y="2651103"/>
            <a:ext cx="426305" cy="397678"/>
          </a:xfrm>
          <a:prstGeom prst="rect">
            <a:avLst/>
          </a:prstGeom>
          <a:solidFill>
            <a:srgbClr val="00B050">
              <a:alpha val="50196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7193613" y="1715863"/>
            <a:ext cx="426387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715504" y="1715863"/>
            <a:ext cx="428496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9894286" y="2264790"/>
            <a:ext cx="0" cy="558403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9863326" y="3256960"/>
            <a:ext cx="11980" cy="572771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346956" y="2841119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stripes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874993" y="3018992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874993" y="2631901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866187" y="3428203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562600" y="2248681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105400" y="2248681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019800" y="2248681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784579" y="2630120"/>
            <a:ext cx="449150" cy="386145"/>
          </a:xfrm>
          <a:prstGeom prst="rect">
            <a:avLst/>
          </a:prstGeom>
          <a:solidFill>
            <a:srgbClr val="00B050">
              <a:alpha val="50196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019800" y="3016067"/>
            <a:ext cx="420828" cy="419664"/>
          </a:xfrm>
          <a:prstGeom prst="rect">
            <a:avLst/>
          </a:prstGeom>
          <a:solidFill>
            <a:srgbClr val="00B050">
              <a:alpha val="50196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039977" y="2645815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780553" y="2238159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323353" y="2238159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237753" y="2238159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607833" y="3018992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607833" y="2631901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599027" y="3428203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614716" y="2636832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70306" y="1821259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894403" y="180539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319173" y="303562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630100" y="15240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stripes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299882" y="4967661"/>
            <a:ext cx="5362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if we define a reducer for each 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(I, J, K)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Smaller reducer size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186960" y="5619252"/>
            <a:ext cx="944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Reducer </a:t>
            </a:r>
            <a:r>
              <a:rPr lang="en-US" sz="2000" b="1" i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(I, J, K)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will be responsible for computing the </a:t>
            </a:r>
            <a:r>
              <a:rPr lang="en-US" sz="2000" b="1" i="1" dirty="0" err="1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2000" b="1" i="1" baseline="30000" dirty="0" err="1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partial sum for block </a:t>
            </a:r>
            <a:r>
              <a:rPr lang="en-US" sz="2000" b="1" i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b="1" i="1" baseline="-25000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299882" y="4275205"/>
                <a:ext cx="8336962" cy="4638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432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2000" b="1" baseline="-25000" dirty="0" smtClean="0">
                    <a:solidFill>
                      <a:srgbClr val="0432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IJ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needs to be multiplied with </a:t>
                </a:r>
                <a:r>
                  <a:rPr lang="en-US" sz="2000" b="1" dirty="0" smtClean="0">
                    <a:solidFill>
                      <a:srgbClr val="0432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2000" b="1" baseline="-25000" dirty="0" smtClean="0">
                    <a:solidFill>
                      <a:srgbClr val="0432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JK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and will produce the partial </a:t>
                </a:r>
                <a:r>
                  <a:rPr lang="en-US" sz="2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sum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𝑷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𝑰𝑲</m:t>
                        </m:r>
                      </m:sub>
                      <m:sup>
                        <m:r>
                          <a:rPr lang="en-US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𝑱</m:t>
                        </m:r>
                      </m:sup>
                    </m:sSubSup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882" y="4275205"/>
                <a:ext cx="8336962" cy="463845"/>
              </a:xfrm>
              <a:prstGeom prst="rect">
                <a:avLst/>
              </a:prstGeom>
              <a:blipFill rotWithShape="0">
                <a:blip r:embed="rId2"/>
                <a:stretch>
                  <a:fillRect l="-731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003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</a:t>
            </a:r>
            <a:r>
              <a:rPr lang="en-US" dirty="0" err="1" smtClean="0"/>
              <a:t>MapReduce</a:t>
            </a:r>
            <a:r>
              <a:rPr lang="en-US" dirty="0" smtClean="0"/>
              <a:t> Step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8"/>
              </p:nvPr>
            </p:nvSpPr>
            <p:spPr>
              <a:xfrm>
                <a:off x="812800" y="1524000"/>
                <a:ext cx="8102600" cy="458960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Map</a:t>
                </a:r>
                <a:r>
                  <a:rPr lang="en-US" sz="2400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	for each </a:t>
                </a:r>
                <a:r>
                  <a:rPr lang="en-US" sz="2000" b="1" dirty="0" err="1" smtClean="0">
                    <a:solidFill>
                      <a:srgbClr val="0432FF"/>
                    </a:solidFill>
                  </a:rPr>
                  <a:t>m</a:t>
                </a:r>
                <a:r>
                  <a:rPr lang="en-US" sz="2000" b="1" baseline="-25000" dirty="0" err="1" smtClean="0">
                    <a:solidFill>
                      <a:srgbClr val="0432FF"/>
                    </a:solidFill>
                  </a:rPr>
                  <a:t>ij</a:t>
                </a:r>
                <a:r>
                  <a:rPr lang="en-US" sz="2000" dirty="0" smtClean="0">
                    <a:solidFill>
                      <a:srgbClr val="0432FF"/>
                    </a:solidFill>
                  </a:rPr>
                  <a:t> </a:t>
                </a:r>
                <a:r>
                  <a:rPr lang="en-US" sz="2000" dirty="0" smtClean="0"/>
                  <a:t>in </a:t>
                </a:r>
                <a:r>
                  <a:rPr lang="en-US" sz="2000" b="1" dirty="0" smtClean="0">
                    <a:solidFill>
                      <a:srgbClr val="0432FF"/>
                    </a:solidFill>
                  </a:rPr>
                  <a:t>M</a:t>
                </a:r>
                <a:endParaRPr lang="en-US" sz="2000" b="1" dirty="0">
                  <a:solidFill>
                    <a:srgbClr val="0432FF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smtClean="0"/>
                  <a:t>		for </a:t>
                </a:r>
                <a:r>
                  <a:rPr lang="en-US" sz="2000" b="1" dirty="0" smtClean="0">
                    <a:solidFill>
                      <a:srgbClr val="0432FF"/>
                    </a:solidFill>
                  </a:rPr>
                  <a:t>K</a:t>
                </a:r>
                <a:r>
                  <a:rPr lang="en-US" sz="2000" dirty="0" smtClean="0"/>
                  <a:t> = </a:t>
                </a:r>
                <a:r>
                  <a:rPr lang="en-US" sz="2000" b="1" dirty="0" smtClean="0">
                    <a:solidFill>
                      <a:srgbClr val="0432FF"/>
                    </a:solidFill>
                  </a:rPr>
                  <a:t>1</a:t>
                </a:r>
                <a:r>
                  <a:rPr lang="en-US" sz="2000" dirty="0" smtClean="0"/>
                  <a:t> to </a:t>
                </a:r>
                <a:r>
                  <a:rPr lang="en-US" sz="2000" b="1" dirty="0" smtClean="0">
                    <a:solidFill>
                      <a:srgbClr val="0432FF"/>
                    </a:solidFill>
                  </a:rPr>
                  <a:t>g</a:t>
                </a:r>
              </a:p>
              <a:p>
                <a:pPr marL="0" indent="0">
                  <a:buNone/>
                </a:pPr>
                <a:r>
                  <a:rPr lang="en-US" sz="2000" dirty="0"/>
                  <a:t>	</a:t>
                </a:r>
                <a:r>
                  <a:rPr lang="en-US" sz="2000" dirty="0" smtClean="0"/>
                  <a:t>		generate &lt;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key</a:t>
                </a:r>
                <a:r>
                  <a:rPr lang="en-US" sz="2000" dirty="0" smtClean="0"/>
                  <a:t> = </a:t>
                </a:r>
                <a:r>
                  <a:rPr lang="en-US" sz="2000" b="1" dirty="0" smtClean="0">
                    <a:solidFill>
                      <a:srgbClr val="0432FF"/>
                    </a:solidFill>
                  </a:rPr>
                  <a:t>(I, J, K)</a:t>
                </a:r>
                <a:r>
                  <a:rPr lang="en-US" sz="2000" dirty="0" smtClean="0"/>
                  <a:t>, 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value</a:t>
                </a:r>
                <a:r>
                  <a:rPr lang="en-US" sz="2000" dirty="0" smtClean="0"/>
                  <a:t> = </a:t>
                </a:r>
                <a:r>
                  <a:rPr lang="en-US" sz="2000" b="1" dirty="0" smtClean="0">
                    <a:solidFill>
                      <a:srgbClr val="0432FF"/>
                    </a:solidFill>
                  </a:rPr>
                  <a:t>(‘M’, i, j, </a:t>
                </a:r>
                <a:r>
                  <a:rPr lang="en-US" sz="2000" b="1" dirty="0" err="1" smtClean="0">
                    <a:solidFill>
                      <a:srgbClr val="0432FF"/>
                    </a:solidFill>
                  </a:rPr>
                  <a:t>m</a:t>
                </a:r>
                <a:r>
                  <a:rPr lang="en-US" sz="2000" b="1" baseline="-25000" dirty="0" err="1" smtClean="0">
                    <a:solidFill>
                      <a:srgbClr val="0432FF"/>
                    </a:solidFill>
                  </a:rPr>
                  <a:t>ij</a:t>
                </a:r>
                <a:r>
                  <a:rPr lang="en-US" sz="2000" b="1" dirty="0" smtClean="0">
                    <a:solidFill>
                      <a:srgbClr val="0432FF"/>
                    </a:solidFill>
                  </a:rPr>
                  <a:t>)</a:t>
                </a:r>
                <a:r>
                  <a:rPr lang="en-US" sz="20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000" dirty="0"/>
                  <a:t>	for each </a:t>
                </a:r>
                <a:r>
                  <a:rPr lang="en-US" sz="2000" b="1" dirty="0" err="1">
                    <a:solidFill>
                      <a:srgbClr val="0432FF"/>
                    </a:solidFill>
                  </a:rPr>
                  <a:t>n</a:t>
                </a:r>
                <a:r>
                  <a:rPr lang="en-US" sz="2000" b="1" baseline="-25000" dirty="0" err="1" smtClean="0">
                    <a:solidFill>
                      <a:srgbClr val="0432FF"/>
                    </a:solidFill>
                  </a:rPr>
                  <a:t>jk</a:t>
                </a:r>
                <a:r>
                  <a:rPr lang="en-US" sz="2000" dirty="0" smtClean="0">
                    <a:solidFill>
                      <a:srgbClr val="0432FF"/>
                    </a:solidFill>
                  </a:rPr>
                  <a:t> </a:t>
                </a:r>
                <a:r>
                  <a:rPr lang="en-US" sz="2000" dirty="0"/>
                  <a:t>in </a:t>
                </a:r>
                <a:r>
                  <a:rPr lang="en-US" sz="2000" b="1" dirty="0" smtClean="0">
                    <a:solidFill>
                      <a:srgbClr val="0432FF"/>
                    </a:solidFill>
                  </a:rPr>
                  <a:t>N</a:t>
                </a:r>
                <a:endParaRPr lang="en-US" sz="2000" b="1" dirty="0">
                  <a:solidFill>
                    <a:srgbClr val="0432FF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/>
                  <a:t>		for </a:t>
                </a:r>
                <a:r>
                  <a:rPr lang="en-US" sz="2000" b="1" dirty="0" smtClean="0">
                    <a:solidFill>
                      <a:srgbClr val="0432FF"/>
                    </a:solidFill>
                  </a:rPr>
                  <a:t>I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= </a:t>
                </a:r>
                <a:r>
                  <a:rPr lang="en-US" sz="2000" b="1" dirty="0">
                    <a:solidFill>
                      <a:srgbClr val="0432FF"/>
                    </a:solidFill>
                  </a:rPr>
                  <a:t>1</a:t>
                </a:r>
                <a:r>
                  <a:rPr lang="en-US" sz="2000" dirty="0"/>
                  <a:t> to </a:t>
                </a:r>
                <a:r>
                  <a:rPr lang="en-US" sz="2000" b="1" dirty="0">
                    <a:solidFill>
                      <a:srgbClr val="0432FF"/>
                    </a:solidFill>
                  </a:rPr>
                  <a:t>g</a:t>
                </a:r>
              </a:p>
              <a:p>
                <a:pPr marL="0" indent="0">
                  <a:buNone/>
                </a:pPr>
                <a:r>
                  <a:rPr lang="en-US" sz="2000" dirty="0"/>
                  <a:t>			generate &lt;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key</a:t>
                </a:r>
                <a:r>
                  <a:rPr lang="en-US" sz="2000" dirty="0"/>
                  <a:t> = </a:t>
                </a:r>
                <a:r>
                  <a:rPr lang="en-US" sz="2000" b="1" dirty="0">
                    <a:solidFill>
                      <a:srgbClr val="0432FF"/>
                    </a:solidFill>
                  </a:rPr>
                  <a:t>(I, J, K)</a:t>
                </a:r>
                <a:r>
                  <a:rPr lang="en-US" sz="2000" dirty="0"/>
                  <a:t>,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value</a:t>
                </a:r>
                <a:r>
                  <a:rPr lang="en-US" sz="2000" dirty="0"/>
                  <a:t> = </a:t>
                </a:r>
                <a:r>
                  <a:rPr lang="en-US" sz="2000" b="1" dirty="0" smtClean="0">
                    <a:solidFill>
                      <a:srgbClr val="0432FF"/>
                    </a:solidFill>
                  </a:rPr>
                  <a:t>(‘N’, j, k, </a:t>
                </a:r>
                <a:r>
                  <a:rPr lang="en-US" sz="2000" b="1" dirty="0" err="1">
                    <a:solidFill>
                      <a:srgbClr val="0432FF"/>
                    </a:solidFill>
                  </a:rPr>
                  <a:t>n</a:t>
                </a:r>
                <a:r>
                  <a:rPr lang="en-US" sz="2000" b="1" baseline="-25000" dirty="0" err="1" smtClean="0">
                    <a:solidFill>
                      <a:srgbClr val="0432FF"/>
                    </a:solidFill>
                  </a:rPr>
                  <a:t>jk</a:t>
                </a:r>
                <a:r>
                  <a:rPr lang="en-US" sz="2000" b="1" dirty="0" smtClean="0">
                    <a:solidFill>
                      <a:srgbClr val="0432FF"/>
                    </a:solidFill>
                  </a:rPr>
                  <a:t>)</a:t>
                </a:r>
                <a:r>
                  <a:rPr lang="en-US" sz="2000" dirty="0" smtClean="0"/>
                  <a:t> </a:t>
                </a:r>
                <a:endParaRPr lang="en-US" sz="2400" dirty="0" smtClean="0"/>
              </a:p>
              <a:p>
                <a:endParaRPr lang="en-US" sz="2400" dirty="0" smtClean="0"/>
              </a:p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Reduce</a:t>
                </a:r>
                <a:r>
                  <a:rPr lang="en-US" sz="2400" dirty="0" smtClean="0"/>
                  <a:t>(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key </a:t>
                </a:r>
                <a:r>
                  <a:rPr lang="en-US" sz="2400" dirty="0" smtClean="0"/>
                  <a:t>= </a:t>
                </a:r>
                <a:r>
                  <a:rPr lang="en-US" sz="2400" b="1" dirty="0" smtClean="0">
                    <a:solidFill>
                      <a:srgbClr val="0432FF"/>
                    </a:solidFill>
                  </a:rPr>
                  <a:t>(I, J, K)</a:t>
                </a:r>
                <a:r>
                  <a:rPr lang="en-US" sz="2400" dirty="0" smtClean="0"/>
                  <a:t>, </a:t>
                </a:r>
                <a:r>
                  <a:rPr lang="en-US" sz="2400" b="1" dirty="0" err="1" smtClean="0">
                    <a:solidFill>
                      <a:srgbClr val="FF0000"/>
                    </a:solidFill>
                  </a:rPr>
                  <a:t>value_list</a:t>
                </a:r>
                <a:r>
                  <a:rPr lang="en-US" sz="2400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	for each </a:t>
                </a:r>
                <a:r>
                  <a:rPr lang="en-US" sz="2000" b="1" dirty="0" smtClean="0">
                    <a:solidFill>
                      <a:srgbClr val="0432FF"/>
                    </a:solidFill>
                  </a:rPr>
                  <a:t>i </a:t>
                </a:r>
                <a:r>
                  <a:rPr lang="en-US" sz="2000" b="1" dirty="0">
                    <a:solidFill>
                      <a:srgbClr val="0432FF"/>
                    </a:solidFill>
                  </a:rPr>
                  <a:t>∈ </a:t>
                </a:r>
                <a:r>
                  <a:rPr lang="en-US" sz="2000" b="1" dirty="0" smtClean="0">
                    <a:solidFill>
                      <a:srgbClr val="0432FF"/>
                    </a:solidFill>
                  </a:rPr>
                  <a:t>I</a:t>
                </a:r>
                <a:r>
                  <a:rPr lang="en-US" sz="2000" dirty="0" smtClean="0"/>
                  <a:t> and </a:t>
                </a:r>
                <a:r>
                  <a:rPr lang="en-US" sz="2000" b="1" dirty="0" smtClean="0">
                    <a:solidFill>
                      <a:srgbClr val="0432FF"/>
                    </a:solidFill>
                  </a:rPr>
                  <a:t>k ∈ K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	</a:t>
                </a:r>
                <a:r>
                  <a:rPr lang="en-US" sz="2000" dirty="0"/>
                  <a:t>	</a:t>
                </a:r>
                <a:r>
                  <a:rPr lang="en-US" sz="2000" dirty="0" smtClean="0"/>
                  <a:t>compute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𝒙</m:t>
                        </m:r>
                      </m:e>
                      <m:sub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𝒊𝒌</m:t>
                        </m:r>
                      </m:sub>
                      <m:sup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𝑱</m:t>
                        </m:r>
                      </m:sup>
                    </m:sSubSup>
                    <m:r>
                      <a:rPr lang="tr-TR" sz="2000" b="1" i="1" smtClean="0">
                        <a:solidFill>
                          <a:srgbClr val="0432FF"/>
                        </a:solidFill>
                        <a:latin typeface="Cambria Math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𝒋</m:t>
                        </m:r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∈</m:t>
                        </m:r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𝑱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tr-TR" sz="2000" b="1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tr-TR" sz="2000" b="1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tr-TR" sz="2000" b="1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</a:rPr>
                              <m:t>𝒊𝒋</m:t>
                            </m:r>
                          </m:sub>
                        </m:sSub>
                        <m:sSub>
                          <m:sSubPr>
                            <m:ctrlPr>
                              <a:rPr lang="tr-TR" sz="2000" b="1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tr-TR" sz="2000" b="1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tr-TR" sz="2000" b="1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</a:rPr>
                              <m:t>𝒋𝒌</m:t>
                            </m:r>
                          </m:sub>
                        </m:sSub>
                      </m:e>
                    </m:nary>
                  </m:oMath>
                </a14:m>
                <a:endParaRPr lang="en-US" sz="1800" b="1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		output &lt;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key</a:t>
                </a:r>
                <a:r>
                  <a:rPr lang="en-US" sz="2000" dirty="0" smtClean="0"/>
                  <a:t> = </a:t>
                </a:r>
                <a:r>
                  <a:rPr lang="en-US" sz="2000" b="1" dirty="0" smtClean="0">
                    <a:solidFill>
                      <a:srgbClr val="0432FF"/>
                    </a:solidFill>
                  </a:rPr>
                  <a:t>(i, k)</a:t>
                </a:r>
                <a:r>
                  <a:rPr lang="en-US" sz="2000" dirty="0" smtClean="0"/>
                  <a:t>, 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value</a:t>
                </a:r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sz="2000" b="1" i="1">
                            <a:solidFill>
                              <a:srgbClr val="0432FF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tr-TR" sz="2000" b="1" i="1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𝒙</m:t>
                        </m:r>
                      </m:e>
                      <m:sub>
                        <m:r>
                          <a:rPr lang="tr-TR" sz="2000" b="1" i="1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𝒊𝒌</m:t>
                        </m:r>
                      </m:sub>
                      <m:sup>
                        <m:r>
                          <a:rPr lang="tr-TR" sz="2000" b="1" i="1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𝑱</m:t>
                        </m:r>
                      </m:sup>
                    </m:sSubSup>
                  </m:oMath>
                </a14:m>
                <a:r>
                  <a:rPr lang="en-US" sz="2000" dirty="0" smtClean="0"/>
                  <a:t>&gt;</a:t>
                </a:r>
                <a:endParaRPr lang="en-US" sz="2000" dirty="0"/>
              </a:p>
            </p:txBody>
          </p:sp>
        </mc:Choice>
        <mc:Fallback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xfrm>
                <a:off x="812800" y="1524000"/>
                <a:ext cx="8102600" cy="4589602"/>
              </a:xfrm>
              <a:blipFill rotWithShape="0">
                <a:blip r:embed="rId2"/>
                <a:stretch>
                  <a:fillRect l="-150" t="-1859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7596773" y="4648200"/>
            <a:ext cx="4087227" cy="1465402"/>
            <a:chOff x="7879797" y="4564558"/>
            <a:chExt cx="4087227" cy="1465402"/>
          </a:xfrm>
        </p:grpSpPr>
        <p:sp>
          <p:nvSpPr>
            <p:cNvPr id="6" name="Rectangle 5"/>
            <p:cNvSpPr/>
            <p:nvPr/>
          </p:nvSpPr>
          <p:spPr>
            <a:xfrm>
              <a:off x="8107682" y="4964668"/>
              <a:ext cx="762000" cy="685800"/>
            </a:xfrm>
            <a:prstGeom prst="rect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01481" y="4964668"/>
              <a:ext cx="762000" cy="685800"/>
            </a:xfrm>
            <a:prstGeom prst="rect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879797" y="5107513"/>
              <a:ext cx="3149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432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31202" y="4596546"/>
              <a:ext cx="3149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432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</a:t>
              </a:r>
              <a:endParaRPr lang="en-US" sz="2000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047480" y="5110961"/>
              <a:ext cx="3149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432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525000" y="4564558"/>
              <a:ext cx="3149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432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56880" y="5635681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rom M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231075" y="5650468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rom N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236610" y="5137791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en-US" sz="2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743486" y="4974828"/>
              <a:ext cx="762000" cy="685800"/>
            </a:xfrm>
            <a:prstGeom prst="rect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967005" y="4574718"/>
              <a:ext cx="3149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432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281947" y="5660628"/>
              <a:ext cx="16850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</a:t>
              </a:r>
              <a:r>
                <a:rPr lang="en-US" i="1" baseline="-250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</a:t>
              </a:r>
              <a:r>
                <a:rPr lang="en-US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partial sum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515601" y="5137791"/>
              <a:ext cx="3149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432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05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 Step 1: Map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67769" y="2239106"/>
            <a:ext cx="1856050" cy="1600200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25169" y="2853593"/>
            <a:ext cx="259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28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5221" y="3810349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8" name="Rectangle 7"/>
          <p:cNvSpPr/>
          <p:nvPr/>
        </p:nvSpPr>
        <p:spPr>
          <a:xfrm>
            <a:off x="4600324" y="2247486"/>
            <a:ext cx="1856050" cy="1600200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21627" y="383328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24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87950" y="2239106"/>
            <a:ext cx="1856050" cy="1600200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028274" y="384768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15604" y="2844965"/>
            <a:ext cx="259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215975" y="2239106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686800" y="2229531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772400" y="2229531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302399" y="3038260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302399" y="2651103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287950" y="3438783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295176" y="2645815"/>
            <a:ext cx="1831556" cy="400110"/>
          </a:xfrm>
          <a:prstGeom prst="rect">
            <a:avLst/>
          </a:prstGeom>
          <a:solidFill>
            <a:srgbClr val="00B050">
              <a:alpha val="50196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7193613" y="1715863"/>
            <a:ext cx="426387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715504" y="1715863"/>
            <a:ext cx="428496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9894286" y="2264790"/>
            <a:ext cx="0" cy="558403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9863326" y="3256960"/>
            <a:ext cx="11980" cy="572771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346956" y="2841119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stripes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874993" y="3018992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874993" y="2631901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866187" y="3428203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562600" y="2248681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105400" y="2248681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019800" y="2248681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784579" y="2630120"/>
            <a:ext cx="449150" cy="386145"/>
          </a:xfrm>
          <a:prstGeom prst="rect">
            <a:avLst/>
          </a:prstGeom>
          <a:solidFill>
            <a:srgbClr val="00B050">
              <a:alpha val="50196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039977" y="2645815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780553" y="2238159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323353" y="2238159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237753" y="2238159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607833" y="3018992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607833" y="2631901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599027" y="3428203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614716" y="2636832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94403" y="180539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630100" y="15240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stripes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326255" y="4813436"/>
            <a:ext cx="6232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Block 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="1" baseline="-25000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will be sent to the reducers 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(I, J, K)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 all 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8894" y="5509215"/>
            <a:ext cx="10169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smtClean="0">
                <a:latin typeface="Arial" panose="020B0604020202020204" pitchFamily="34" charset="0"/>
                <a:cs typeface="Arial" panose="020B0604020202020204" pitchFamily="34" charset="0"/>
              </a:rPr>
              <a:t>Reminder: Reducer </a:t>
            </a:r>
            <a:r>
              <a:rPr lang="en-US" sz="2000" b="1" i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(I, J, K)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is responsible for computing the </a:t>
            </a:r>
            <a:r>
              <a:rPr lang="en-US" sz="2000" b="1" i="1" dirty="0" err="1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2000" b="1" i="1" baseline="30000" dirty="0" err="1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partial sum for block </a:t>
            </a:r>
            <a:r>
              <a:rPr lang="en-US" sz="2000" b="1" i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b="1" i="1" baseline="-25000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</a:t>
            </a:r>
          </a:p>
        </p:txBody>
      </p:sp>
    </p:spTree>
    <p:extLst>
      <p:ext uri="{BB962C8B-B14F-4D97-AF65-F5344CB8AC3E}">
        <p14:creationId xmlns:p14="http://schemas.microsoft.com/office/powerpoint/2010/main" val="163526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Definitions: Replication Rate &amp; Reducer Size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12799" y="1524000"/>
            <a:ext cx="11107651" cy="4724400"/>
          </a:xfrm>
        </p:spPr>
        <p:txBody>
          <a:bodyPr>
            <a:norm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Replication rate</a:t>
            </a:r>
            <a:r>
              <a:rPr lang="en-US" sz="2400" dirty="0" smtClean="0"/>
              <a:t>: </a:t>
            </a:r>
            <a:r>
              <a:rPr lang="en-US" sz="2400" dirty="0" err="1" smtClean="0"/>
              <a:t>Avg</a:t>
            </a:r>
            <a:r>
              <a:rPr lang="en-US" sz="2400" dirty="0" smtClean="0"/>
              <a:t> # of key-value pairs generated by Map tasks per input</a:t>
            </a:r>
          </a:p>
          <a:p>
            <a:pPr lvl="1"/>
            <a:r>
              <a:rPr lang="en-US" sz="2400" dirty="0" smtClean="0"/>
              <a:t> The communication cost between Map and Reduce is determined by this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Donated as </a:t>
            </a:r>
            <a:r>
              <a:rPr lang="en-US" sz="2400" b="1" dirty="0" smtClean="0">
                <a:solidFill>
                  <a:srgbClr val="0000FF"/>
                </a:solidFill>
              </a:rPr>
              <a:t>r</a:t>
            </a:r>
            <a:endParaRPr lang="en-US" sz="2400" dirty="0"/>
          </a:p>
          <a:p>
            <a:r>
              <a:rPr lang="en-US" sz="2400" b="1" u="sng" dirty="0" smtClean="0">
                <a:solidFill>
                  <a:srgbClr val="FF0000"/>
                </a:solidFill>
              </a:rPr>
              <a:t>Reducer size:</a:t>
            </a:r>
            <a:r>
              <a:rPr lang="en-US" sz="2400" dirty="0" smtClean="0"/>
              <a:t> Upper bound for the size of the value list corresponding to a </a:t>
            </a:r>
            <a:r>
              <a:rPr lang="en-US" sz="2400" i="1" dirty="0" smtClean="0"/>
              <a:t>single</a:t>
            </a:r>
            <a:r>
              <a:rPr lang="en-US" sz="2400" dirty="0" smtClean="0"/>
              <a:t> key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Donated as </a:t>
            </a:r>
            <a:r>
              <a:rPr lang="en-US" sz="2400" b="1" dirty="0">
                <a:solidFill>
                  <a:srgbClr val="0000FF"/>
                </a:solidFill>
              </a:rPr>
              <a:t>q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Choose </a:t>
            </a:r>
            <a:r>
              <a:rPr lang="en-US" sz="2400" b="1" dirty="0" smtClean="0">
                <a:solidFill>
                  <a:srgbClr val="0432FF"/>
                </a:solidFill>
              </a:rPr>
              <a:t>q </a:t>
            </a:r>
            <a:r>
              <a:rPr lang="en-US" sz="2400" dirty="0" smtClean="0"/>
              <a:t>small enough such that:</a:t>
            </a:r>
          </a:p>
          <a:p>
            <a:pPr marL="514350" lvl="2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  1. there are many reducers for high levels of parallelism</a:t>
            </a:r>
          </a:p>
          <a:p>
            <a:pPr marL="514350" lvl="2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  2. the data for a reducer fits into the main memory of a node</a:t>
            </a:r>
          </a:p>
          <a:p>
            <a:r>
              <a:rPr lang="en-US" sz="2700" dirty="0" smtClean="0"/>
              <a:t> </a:t>
            </a:r>
            <a:r>
              <a:rPr lang="en-US" sz="2400" dirty="0" smtClean="0"/>
              <a:t>Typically </a:t>
            </a:r>
            <a:r>
              <a:rPr lang="en-US" sz="2400" b="1" dirty="0" smtClean="0">
                <a:solidFill>
                  <a:srgbClr val="0432FF"/>
                </a:solidFill>
              </a:rPr>
              <a:t>q</a:t>
            </a:r>
            <a:r>
              <a:rPr lang="en-US" sz="2400" dirty="0" smtClean="0"/>
              <a:t> and </a:t>
            </a:r>
            <a:r>
              <a:rPr lang="en-US" sz="2400" b="1" dirty="0" smtClean="0">
                <a:solidFill>
                  <a:srgbClr val="0432FF"/>
                </a:solidFill>
              </a:rPr>
              <a:t>r</a:t>
            </a:r>
            <a:r>
              <a:rPr lang="en-US" sz="2400" dirty="0" smtClean="0"/>
              <a:t> inversely proportional</a:t>
            </a:r>
          </a:p>
          <a:p>
            <a:pPr lvl="1"/>
            <a:r>
              <a:rPr lang="en-US" sz="2400" dirty="0" smtClean="0"/>
              <a:t> Tradeoff between communication cost and parallelism/memory requirements.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184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 Step 1: Map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67769" y="2239106"/>
            <a:ext cx="1856050" cy="1600200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25169" y="2853593"/>
            <a:ext cx="259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28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5221" y="3810349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8" name="Rectangle 7"/>
          <p:cNvSpPr/>
          <p:nvPr/>
        </p:nvSpPr>
        <p:spPr>
          <a:xfrm>
            <a:off x="4600324" y="2247486"/>
            <a:ext cx="1856050" cy="1600200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21627" y="383328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24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87950" y="2239106"/>
            <a:ext cx="1856050" cy="1600200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028274" y="384768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15604" y="2844965"/>
            <a:ext cx="259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215975" y="2239106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686800" y="2229531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772400" y="2229531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302399" y="3038260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302399" y="2651103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287950" y="3438783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750388" y="1821259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680660" y="2247486"/>
            <a:ext cx="446071" cy="1582245"/>
          </a:xfrm>
          <a:prstGeom prst="rect">
            <a:avLst/>
          </a:prstGeom>
          <a:solidFill>
            <a:srgbClr val="00B050">
              <a:alpha val="50196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7193613" y="1715863"/>
            <a:ext cx="426387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715504" y="1715863"/>
            <a:ext cx="428496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9894286" y="2264790"/>
            <a:ext cx="0" cy="558403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9863326" y="3256960"/>
            <a:ext cx="11980" cy="572771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346956" y="2841119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stripes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874993" y="3018992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874993" y="2631901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866187" y="3428203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562600" y="2248681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105400" y="2248681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019800" y="2248681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015859" y="3016067"/>
            <a:ext cx="449150" cy="386145"/>
          </a:xfrm>
          <a:prstGeom prst="rect">
            <a:avLst/>
          </a:prstGeom>
          <a:solidFill>
            <a:srgbClr val="00B050">
              <a:alpha val="50196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780553" y="2238159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323353" y="2238159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237753" y="2238159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607833" y="3018992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607833" y="2631901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599027" y="3428203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070306" y="1821259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319173" y="303562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630100" y="15240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stripes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326255" y="4813436"/>
            <a:ext cx="61654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Block 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="1" baseline="-25000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will be sent to the reducers 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(I, J, K)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 all 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58894" y="5509215"/>
            <a:ext cx="10169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smtClean="0">
                <a:latin typeface="Arial" panose="020B0604020202020204" pitchFamily="34" charset="0"/>
                <a:cs typeface="Arial" panose="020B0604020202020204" pitchFamily="34" charset="0"/>
              </a:rPr>
              <a:t>Reminder: Reducer </a:t>
            </a:r>
            <a:r>
              <a:rPr lang="en-US" sz="2000" b="1" i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(I, J, K)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is responsible for computing the </a:t>
            </a:r>
            <a:r>
              <a:rPr lang="en-US" sz="2000" b="1" i="1" dirty="0" err="1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2000" b="1" i="1" baseline="30000" dirty="0" err="1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partial sum for block </a:t>
            </a:r>
            <a:r>
              <a:rPr lang="en-US" sz="2000" b="1" i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b="1" i="1" baseline="-25000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</a:t>
            </a:r>
          </a:p>
        </p:txBody>
      </p:sp>
    </p:spTree>
    <p:extLst>
      <p:ext uri="{BB962C8B-B14F-4D97-AF65-F5344CB8AC3E}">
        <p14:creationId xmlns:p14="http://schemas.microsoft.com/office/powerpoint/2010/main" val="198778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 Step 1: Reduce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67769" y="2239106"/>
            <a:ext cx="1856050" cy="1600200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25169" y="2853593"/>
            <a:ext cx="259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28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5221" y="3810349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8" name="Rectangle 7"/>
          <p:cNvSpPr/>
          <p:nvPr/>
        </p:nvSpPr>
        <p:spPr>
          <a:xfrm>
            <a:off x="4600324" y="2247486"/>
            <a:ext cx="1856050" cy="1600200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21627" y="383328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24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87950" y="2239106"/>
            <a:ext cx="1856050" cy="1600200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028274" y="384768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15604" y="2844965"/>
            <a:ext cx="259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215975" y="2239106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686800" y="2229531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772400" y="2229531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302399" y="3038260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302399" y="2651103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287950" y="3438783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750388" y="1821259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680660" y="2651103"/>
            <a:ext cx="446071" cy="397678"/>
          </a:xfrm>
          <a:prstGeom prst="rect">
            <a:avLst/>
          </a:prstGeom>
          <a:solidFill>
            <a:srgbClr val="00B050">
              <a:alpha val="50196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7193613" y="1715863"/>
            <a:ext cx="426387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715504" y="1715863"/>
            <a:ext cx="428496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9894286" y="2264790"/>
            <a:ext cx="0" cy="558403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9863326" y="3256960"/>
            <a:ext cx="11980" cy="572771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346956" y="2841119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stripes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874993" y="3018992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874993" y="2631901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866187" y="3428203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562600" y="2248681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105400" y="2248681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019800" y="2248681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015859" y="3016067"/>
            <a:ext cx="449150" cy="386145"/>
          </a:xfrm>
          <a:prstGeom prst="rect">
            <a:avLst/>
          </a:prstGeom>
          <a:solidFill>
            <a:srgbClr val="00B050">
              <a:alpha val="50196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780553" y="2238159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323353" y="2238159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237753" y="2238159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607833" y="3018992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607833" y="2631901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599027" y="3428203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614716" y="2636832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70306" y="1821259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894403" y="180539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319173" y="303562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630100" y="15240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stripes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981200" y="4774193"/>
            <a:ext cx="7653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Reducer </a:t>
            </a:r>
            <a:r>
              <a:rPr lang="en-US" sz="2000" b="1" i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(I, J, K)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will receive </a:t>
            </a:r>
            <a:r>
              <a:rPr lang="en-US" sz="20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="1" baseline="-25000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="1" baseline="-25000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blocks and will compute 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i="1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2000" b="1" i="1" baseline="30000" dirty="0" err="1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partial sum for block </a:t>
            </a:r>
            <a:r>
              <a:rPr lang="en-US" sz="2000" b="1" i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b="1" i="1" baseline="-25000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1" dirty="0" smtClean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031137" y="2651103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795204" y="2624634"/>
            <a:ext cx="449150" cy="386145"/>
          </a:xfrm>
          <a:prstGeom prst="rect">
            <a:avLst/>
          </a:prstGeom>
          <a:solidFill>
            <a:srgbClr val="00B050">
              <a:alpha val="50196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5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7" grpId="0"/>
      <p:bldP spid="4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MapReduce</a:t>
            </a:r>
            <a:r>
              <a:rPr lang="en-US" dirty="0"/>
              <a:t> Step 1: Reducer Output</a:t>
            </a:r>
          </a:p>
        </p:txBody>
      </p:sp>
      <p:sp>
        <p:nvSpPr>
          <p:cNvPr id="5" name="Rectangle 4"/>
          <p:cNvSpPr/>
          <p:nvPr/>
        </p:nvSpPr>
        <p:spPr>
          <a:xfrm>
            <a:off x="634053" y="2239106"/>
            <a:ext cx="1856050" cy="1600200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91453" y="2853593"/>
            <a:ext cx="259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28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1505" y="3810349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8" name="Rectangle 7"/>
          <p:cNvSpPr/>
          <p:nvPr/>
        </p:nvSpPr>
        <p:spPr>
          <a:xfrm>
            <a:off x="3366608" y="2247486"/>
            <a:ext cx="1856050" cy="1600200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87911" y="383328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24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54234" y="2239106"/>
            <a:ext cx="1856050" cy="1600200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94558" y="384768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81888" y="2844965"/>
            <a:ext cx="259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>
            <a:stCxn id="30" idx="0"/>
            <a:endCxn id="30" idx="2"/>
          </p:cNvCxnSpPr>
          <p:nvPr/>
        </p:nvCxnSpPr>
        <p:spPr>
          <a:xfrm>
            <a:off x="6982259" y="2239106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453084" y="2229531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538684" y="2229531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30" idx="3"/>
          </p:cNvCxnSpPr>
          <p:nvPr/>
        </p:nvCxnSpPr>
        <p:spPr>
          <a:xfrm>
            <a:off x="6068683" y="3038260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068683" y="2651103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54234" y="3438783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058051" y="1852493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996709" y="2651103"/>
            <a:ext cx="441926" cy="397678"/>
          </a:xfrm>
          <a:prstGeom prst="rect">
            <a:avLst/>
          </a:prstGeom>
          <a:solidFill>
            <a:srgbClr val="00B050">
              <a:alpha val="50196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5959897" y="1715863"/>
            <a:ext cx="426387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481788" y="1715863"/>
            <a:ext cx="428496" cy="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396384" y="15240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stripes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8660570" y="2264790"/>
            <a:ext cx="0" cy="558403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8629610" y="3256960"/>
            <a:ext cx="11980" cy="572771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113240" y="2841119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stripes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641277" y="3018992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41277" y="2631901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32471" y="3428203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328884" y="2248681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871684" y="2248681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786084" y="2248681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45680" y="2637792"/>
            <a:ext cx="457584" cy="386145"/>
          </a:xfrm>
          <a:prstGeom prst="rect">
            <a:avLst/>
          </a:prstGeom>
          <a:solidFill>
            <a:srgbClr val="00B050">
              <a:alpha val="50196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339044" y="2246836"/>
            <a:ext cx="452954" cy="398979"/>
          </a:xfrm>
          <a:prstGeom prst="rect">
            <a:avLst/>
          </a:prstGeom>
          <a:solidFill>
            <a:srgbClr val="00B050">
              <a:alpha val="50196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806261" y="2645815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1546837" y="2238159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089637" y="2238159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004037" y="2238159"/>
            <a:ext cx="0" cy="16002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374117" y="3018992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374117" y="2631901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365311" y="3428203"/>
            <a:ext cx="1841601" cy="94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1000" y="2636832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87427" y="1790722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9650873" y="2577299"/>
                <a:ext cx="2376996" cy="989438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0" i="1" smtClean="0">
                              <a:latin typeface="Cambria Math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charset="0"/>
                              <a:cs typeface="Arial" panose="020B0604020202020204" pitchFamily="34" charset="0"/>
                            </a:rPr>
                            <m:t>𝐼𝐾</m:t>
                          </m:r>
                        </m:sub>
                      </m:sSub>
                      <m:r>
                        <a:rPr lang="tr-TR" sz="2000" b="0" i="1" smtClean="0">
                          <a:latin typeface="Cambria Math" charset="0"/>
                          <a:cs typeface="Arial" panose="020B0604020202020204" pitchFamily="34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tr-TR" sz="2000" b="0" i="1" smtClean="0">
                              <a:latin typeface="Cambria Math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000" b="0" i="1" smtClean="0">
                              <a:latin typeface="Cambria Math" charset="0"/>
                              <a:cs typeface="Arial" panose="020B0604020202020204" pitchFamily="34" charset="0"/>
                            </a:rPr>
                            <m:t>𝐽</m:t>
                          </m:r>
                          <m:r>
                            <a:rPr lang="tr-TR" sz="2000" b="0" i="1" smtClean="0">
                              <a:latin typeface="Cambria Math" charset="0"/>
                              <a:cs typeface="Arial" panose="020B060402020202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tr-TR" sz="2000" b="0" i="1" smtClean="0">
                              <a:latin typeface="Cambria Math" charset="0"/>
                              <a:cs typeface="Arial" panose="020B0604020202020204" pitchFamily="34" charset="0"/>
                            </a:rPr>
                            <m:t>𝐽</m:t>
                          </m:r>
                          <m:r>
                            <a:rPr lang="tr-TR" sz="2000" b="0" i="1" smtClean="0">
                              <a:latin typeface="Cambria Math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tr-TR" sz="2000" b="0" i="1" smtClean="0">
                              <a:latin typeface="Cambria Math" charset="0"/>
                              <a:cs typeface="Arial" panose="020B0604020202020204" pitchFamily="34" charset="0"/>
                            </a:rPr>
                            <m:t>𝑔</m:t>
                          </m:r>
                        </m:sup>
                        <m:e>
                          <m:sSub>
                            <m:sSubPr>
                              <m:ctrlPr>
                                <a:rPr lang="tr-TR" sz="2000" b="0" i="1" smtClean="0">
                                  <a:latin typeface="Cambria Math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charset="0"/>
                                  <a:cs typeface="Arial" panose="020B0604020202020204" pitchFamily="34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charset="0"/>
                                  <a:cs typeface="Arial" panose="020B0604020202020204" pitchFamily="34" charset="0"/>
                                </a:rPr>
                                <m:t>𝐼𝐽</m:t>
                              </m:r>
                            </m:sub>
                          </m:sSub>
                          <m:r>
                            <a:rPr lang="tr-TR" sz="2000" b="0" i="1" smtClean="0">
                              <a:latin typeface="Cambria Math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tr-TR" sz="2000" b="0" i="1" smtClean="0">
                              <a:latin typeface="Cambria Math" charset="0"/>
                              <a:cs typeface="Arial" panose="020B060402020202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tr-TR" sz="2000" b="0" i="1" smtClean="0">
                                  <a:latin typeface="Cambria Math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charset="0"/>
                                  <a:cs typeface="Arial" panose="020B0604020202020204" pitchFamily="34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charset="0"/>
                                  <a:cs typeface="Arial" panose="020B0604020202020204" pitchFamily="34" charset="0"/>
                                </a:rPr>
                                <m:t>𝐽𝐾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0873" y="2577299"/>
                <a:ext cx="2376996" cy="98943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75360" y="4754880"/>
            <a:ext cx="106490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 each </a:t>
            </a:r>
            <a:r>
              <a:rPr lang="en-US" sz="2000" b="1" dirty="0" err="1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b="1" baseline="-25000" dirty="0" err="1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∈ P</a:t>
            </a:r>
            <a:r>
              <a:rPr lang="en-US" sz="2000" b="1" baseline="-25000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there are 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reducers that compute a partial sum (each with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(I, J, K)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reduce outputs corresponding to </a:t>
            </a:r>
            <a:r>
              <a:rPr lang="en-US" sz="2000" b="1" dirty="0" err="1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b="1" baseline="-25000" dirty="0" err="1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&lt;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(i, k)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000" b="1" dirty="0" err="1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b="1" baseline="30000" dirty="0" err="1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2000" b="1" baseline="-25000" dirty="0" err="1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91844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48148E-6 L 0.03698 -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9" y="-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0.00091 0.05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98 -0.00116 L 0.07448 -0.0011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05486 L -0.00091 0.1113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48 -0.00116 L 0.11368 -1.48148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" y="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11135 L -0.00091 0.1770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 Step 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12800" y="1524000"/>
            <a:ext cx="5816600" cy="4724400"/>
          </a:xfrm>
        </p:spPr>
        <p:txBody>
          <a:bodyPr/>
          <a:lstStyle/>
          <a:p>
            <a:pPr lvl="0">
              <a:buClr>
                <a:srgbClr val="438086"/>
              </a:buClr>
            </a:pPr>
            <a:r>
              <a:rPr lang="en-US" sz="2400" b="1" dirty="0">
                <a:solidFill>
                  <a:srgbClr val="FF0000"/>
                </a:solidFill>
              </a:rPr>
              <a:t>Map</a:t>
            </a:r>
            <a:r>
              <a:rPr lang="en-US" sz="2400" dirty="0">
                <a:solidFill>
                  <a:prstClr val="black"/>
                </a:solidFill>
              </a:rPr>
              <a:t>:</a:t>
            </a:r>
          </a:p>
          <a:p>
            <a:pPr marL="0" lvl="0" indent="0">
              <a:buClr>
                <a:srgbClr val="438086"/>
              </a:buClr>
              <a:buNone/>
            </a:pPr>
            <a:r>
              <a:rPr lang="en-US" sz="2000" dirty="0">
                <a:solidFill>
                  <a:prstClr val="black"/>
                </a:solidFill>
              </a:rPr>
              <a:t>	for each </a:t>
            </a:r>
            <a:r>
              <a:rPr lang="en-US" sz="2000" dirty="0" smtClean="0">
                <a:solidFill>
                  <a:prstClr val="black"/>
                </a:solidFill>
              </a:rPr>
              <a:t>input &lt;</a:t>
            </a:r>
            <a:r>
              <a:rPr lang="en-US" sz="2000" b="1" dirty="0" smtClean="0">
                <a:solidFill>
                  <a:srgbClr val="FF0000"/>
                </a:solidFill>
              </a:rPr>
              <a:t>key</a:t>
            </a:r>
            <a:r>
              <a:rPr lang="en-US" sz="2000" dirty="0" smtClean="0">
                <a:solidFill>
                  <a:prstClr val="black"/>
                </a:solidFill>
              </a:rPr>
              <a:t> = </a:t>
            </a:r>
            <a:r>
              <a:rPr lang="en-US" sz="2000" b="1" dirty="0" smtClean="0">
                <a:solidFill>
                  <a:srgbClr val="0432FF"/>
                </a:solidFill>
              </a:rPr>
              <a:t>(i, k)</a:t>
            </a:r>
            <a:r>
              <a:rPr lang="en-US" sz="2000" dirty="0" smtClean="0">
                <a:solidFill>
                  <a:prstClr val="black"/>
                </a:solidFill>
              </a:rPr>
              <a:t>, </a:t>
            </a:r>
            <a:r>
              <a:rPr lang="en-US" sz="2000" b="1" dirty="0" smtClean="0">
                <a:solidFill>
                  <a:srgbClr val="FF0000"/>
                </a:solidFill>
              </a:rPr>
              <a:t>value</a:t>
            </a:r>
            <a:r>
              <a:rPr lang="en-US" sz="2000" dirty="0" smtClean="0">
                <a:solidFill>
                  <a:prstClr val="black"/>
                </a:solidFill>
              </a:rPr>
              <a:t> = </a:t>
            </a:r>
            <a:r>
              <a:rPr lang="en-US" sz="2000" b="1" dirty="0" err="1" smtClean="0">
                <a:solidFill>
                  <a:srgbClr val="0432FF"/>
                </a:solidFill>
              </a:rPr>
              <a:t>x</a:t>
            </a:r>
            <a:r>
              <a:rPr lang="en-US" sz="2000" b="1" baseline="30000" dirty="0" err="1" smtClean="0">
                <a:solidFill>
                  <a:srgbClr val="0432FF"/>
                </a:solidFill>
              </a:rPr>
              <a:t>J</a:t>
            </a:r>
            <a:r>
              <a:rPr lang="en-US" sz="2000" b="1" baseline="-25000" dirty="0" err="1" smtClean="0">
                <a:solidFill>
                  <a:srgbClr val="0432FF"/>
                </a:solidFill>
              </a:rPr>
              <a:t>ik</a:t>
            </a:r>
            <a:r>
              <a:rPr lang="en-US" sz="2000" dirty="0" smtClean="0"/>
              <a:t>&gt;</a:t>
            </a:r>
          </a:p>
          <a:p>
            <a:pPr marL="0" indent="0">
              <a:buClr>
                <a:srgbClr val="438086"/>
              </a:buClr>
              <a:buNone/>
            </a:pPr>
            <a:r>
              <a:rPr lang="en-US" sz="2000" dirty="0"/>
              <a:t>	</a:t>
            </a:r>
            <a:r>
              <a:rPr lang="en-US" sz="2000" dirty="0" smtClean="0"/>
              <a:t>	generate &lt;</a:t>
            </a:r>
            <a:r>
              <a:rPr lang="en-US" sz="2000" b="1" dirty="0">
                <a:solidFill>
                  <a:srgbClr val="FF0000"/>
                </a:solidFill>
              </a:rPr>
              <a:t>key</a:t>
            </a:r>
            <a:r>
              <a:rPr lang="en-US" sz="2000" dirty="0">
                <a:solidFill>
                  <a:prstClr val="black"/>
                </a:solidFill>
              </a:rPr>
              <a:t> = </a:t>
            </a:r>
            <a:r>
              <a:rPr lang="en-US" sz="2000" b="1" dirty="0">
                <a:solidFill>
                  <a:srgbClr val="0432FF"/>
                </a:solidFill>
              </a:rPr>
              <a:t>(i, k)</a:t>
            </a:r>
            <a:r>
              <a:rPr lang="en-US" sz="2000" dirty="0">
                <a:solidFill>
                  <a:prstClr val="black"/>
                </a:solidFill>
              </a:rPr>
              <a:t>, </a:t>
            </a:r>
            <a:r>
              <a:rPr lang="en-US" sz="2000" b="1" dirty="0">
                <a:solidFill>
                  <a:srgbClr val="FF0000"/>
                </a:solidFill>
              </a:rPr>
              <a:t>value</a:t>
            </a:r>
            <a:r>
              <a:rPr lang="en-US" sz="2000" dirty="0">
                <a:solidFill>
                  <a:prstClr val="black"/>
                </a:solidFill>
              </a:rPr>
              <a:t> = </a:t>
            </a:r>
            <a:r>
              <a:rPr lang="en-US" sz="2000" b="1" dirty="0" err="1">
                <a:solidFill>
                  <a:srgbClr val="0432FF"/>
                </a:solidFill>
              </a:rPr>
              <a:t>x</a:t>
            </a:r>
            <a:r>
              <a:rPr lang="en-US" sz="2000" b="1" baseline="30000" dirty="0" err="1">
                <a:solidFill>
                  <a:srgbClr val="0432FF"/>
                </a:solidFill>
              </a:rPr>
              <a:t>J</a:t>
            </a:r>
            <a:r>
              <a:rPr lang="en-US" sz="2000" b="1" baseline="-25000" dirty="0" err="1">
                <a:solidFill>
                  <a:srgbClr val="0432FF"/>
                </a:solidFill>
              </a:rPr>
              <a:t>ik</a:t>
            </a:r>
            <a:r>
              <a:rPr lang="en-US" sz="2000" dirty="0"/>
              <a:t>&gt;</a:t>
            </a:r>
          </a:p>
          <a:p>
            <a:pPr marL="0" lvl="0" indent="0">
              <a:buClr>
                <a:srgbClr val="438086"/>
              </a:buClr>
              <a:buNone/>
            </a:pPr>
            <a:endParaRPr lang="en-US" dirty="0" smtClean="0"/>
          </a:p>
          <a:p>
            <a:pPr>
              <a:buClr>
                <a:srgbClr val="438086"/>
              </a:buClr>
            </a:pPr>
            <a:r>
              <a:rPr lang="en-US" sz="2400" b="1" dirty="0" smtClean="0">
                <a:solidFill>
                  <a:srgbClr val="FF0000"/>
                </a:solidFill>
              </a:rPr>
              <a:t>Reduce</a:t>
            </a:r>
            <a:r>
              <a:rPr lang="en-US" sz="2400" dirty="0" smtClean="0"/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key </a:t>
            </a:r>
            <a:r>
              <a:rPr lang="en-US" sz="2400" dirty="0" smtClean="0"/>
              <a:t>= </a:t>
            </a:r>
            <a:r>
              <a:rPr lang="en-US" sz="2400" b="1" dirty="0" smtClean="0">
                <a:solidFill>
                  <a:srgbClr val="0432FF"/>
                </a:solidFill>
              </a:rPr>
              <a:t>(i, k)</a:t>
            </a:r>
            <a:r>
              <a:rPr lang="en-US" sz="2400" dirty="0" smtClean="0"/>
              <a:t>, </a:t>
            </a:r>
            <a:r>
              <a:rPr lang="en-US" sz="2400" b="1" dirty="0" err="1" smtClean="0">
                <a:solidFill>
                  <a:srgbClr val="FF0000"/>
                </a:solidFill>
              </a:rPr>
              <a:t>value_list</a:t>
            </a:r>
            <a:r>
              <a:rPr lang="en-US" sz="2400" dirty="0" smtClean="0"/>
              <a:t>)</a:t>
            </a:r>
          </a:p>
          <a:p>
            <a:pPr marL="274320" lvl="1" indent="0">
              <a:buClr>
                <a:srgbClr val="438086"/>
              </a:buClr>
              <a:buNone/>
            </a:pPr>
            <a:r>
              <a:rPr lang="en-US" sz="2000" dirty="0" smtClean="0"/>
              <a:t>	</a:t>
            </a:r>
            <a:r>
              <a:rPr lang="en-US" sz="2000" b="1" dirty="0" err="1" smtClean="0">
                <a:solidFill>
                  <a:srgbClr val="0432FF"/>
                </a:solidFill>
              </a:rPr>
              <a:t>p</a:t>
            </a:r>
            <a:r>
              <a:rPr lang="en-US" sz="2000" b="1" baseline="-25000" dirty="0" err="1" smtClean="0">
                <a:solidFill>
                  <a:srgbClr val="0432FF"/>
                </a:solidFill>
              </a:rPr>
              <a:t>ik</a:t>
            </a:r>
            <a:r>
              <a:rPr lang="en-US" sz="2000" dirty="0" smtClean="0"/>
              <a:t> = 0</a:t>
            </a:r>
          </a:p>
          <a:p>
            <a:pPr marL="274320" lvl="1" indent="0">
              <a:buClr>
                <a:srgbClr val="438086"/>
              </a:buClr>
              <a:buNone/>
            </a:pPr>
            <a:r>
              <a:rPr lang="en-US" sz="2000" dirty="0"/>
              <a:t>	</a:t>
            </a:r>
            <a:r>
              <a:rPr lang="en-US" sz="2000" dirty="0" smtClean="0"/>
              <a:t>for each </a:t>
            </a:r>
            <a:r>
              <a:rPr lang="en-US" sz="2000" b="1" dirty="0" err="1" smtClean="0">
                <a:solidFill>
                  <a:srgbClr val="0432FF"/>
                </a:solidFill>
              </a:rPr>
              <a:t>x</a:t>
            </a:r>
            <a:r>
              <a:rPr lang="en-US" sz="2000" b="1" baseline="30000" dirty="0" err="1" smtClean="0">
                <a:solidFill>
                  <a:srgbClr val="0432FF"/>
                </a:solidFill>
              </a:rPr>
              <a:t>J</a:t>
            </a:r>
            <a:r>
              <a:rPr lang="en-US" sz="2000" b="1" baseline="-25000" dirty="0" err="1" smtClean="0">
                <a:solidFill>
                  <a:srgbClr val="0432FF"/>
                </a:solidFill>
              </a:rPr>
              <a:t>ik</a:t>
            </a:r>
            <a:r>
              <a:rPr lang="en-US" sz="2000" dirty="0" smtClean="0"/>
              <a:t> in </a:t>
            </a:r>
            <a:r>
              <a:rPr lang="en-US" sz="2000" b="1" dirty="0" err="1" smtClean="0">
                <a:solidFill>
                  <a:srgbClr val="FF0000"/>
                </a:solidFill>
              </a:rPr>
              <a:t>value_list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274320" lvl="1" indent="0">
              <a:buClr>
                <a:srgbClr val="438086"/>
              </a:buClr>
              <a:buNone/>
            </a:pPr>
            <a:r>
              <a:rPr lang="en-US" sz="2000" dirty="0"/>
              <a:t>	</a:t>
            </a:r>
            <a:r>
              <a:rPr lang="en-US" sz="2000" dirty="0" smtClean="0"/>
              <a:t>	</a:t>
            </a:r>
            <a:r>
              <a:rPr lang="en-US" sz="2000" b="1" dirty="0" err="1" smtClean="0">
                <a:solidFill>
                  <a:srgbClr val="0432FF"/>
                </a:solidFill>
              </a:rPr>
              <a:t>p</a:t>
            </a:r>
            <a:r>
              <a:rPr lang="en-US" sz="2000" b="1" baseline="-25000" dirty="0" err="1" smtClean="0">
                <a:solidFill>
                  <a:srgbClr val="0432FF"/>
                </a:solidFill>
              </a:rPr>
              <a:t>ik</a:t>
            </a:r>
            <a:r>
              <a:rPr lang="en-US" sz="2000" dirty="0" smtClean="0"/>
              <a:t> += </a:t>
            </a:r>
            <a:r>
              <a:rPr lang="en-US" sz="2000" b="1" dirty="0" err="1" smtClean="0">
                <a:solidFill>
                  <a:srgbClr val="0432FF"/>
                </a:solidFill>
              </a:rPr>
              <a:t>x</a:t>
            </a:r>
            <a:r>
              <a:rPr lang="en-US" sz="2000" b="1" baseline="30000" dirty="0" err="1" smtClean="0">
                <a:solidFill>
                  <a:srgbClr val="0432FF"/>
                </a:solidFill>
              </a:rPr>
              <a:t>J</a:t>
            </a:r>
            <a:r>
              <a:rPr lang="en-US" sz="2000" b="1" baseline="-25000" dirty="0" err="1" smtClean="0">
                <a:solidFill>
                  <a:srgbClr val="0432FF"/>
                </a:solidFill>
              </a:rPr>
              <a:t>ik</a:t>
            </a:r>
            <a:endParaRPr lang="en-US" sz="2000" b="1" baseline="-25000" dirty="0" smtClean="0">
              <a:solidFill>
                <a:srgbClr val="0432FF"/>
              </a:solidFill>
            </a:endParaRPr>
          </a:p>
          <a:p>
            <a:pPr marL="274320" lvl="1" indent="0">
              <a:buClr>
                <a:srgbClr val="438086"/>
              </a:buClr>
              <a:buNone/>
            </a:pPr>
            <a:r>
              <a:rPr lang="en-US" sz="2000" dirty="0"/>
              <a:t>	</a:t>
            </a:r>
            <a:r>
              <a:rPr lang="en-US" sz="2000" dirty="0" smtClean="0"/>
              <a:t>output &lt;</a:t>
            </a:r>
            <a:r>
              <a:rPr lang="en-US" sz="2000" b="1" dirty="0" smtClean="0">
                <a:solidFill>
                  <a:srgbClr val="FF0000"/>
                </a:solidFill>
              </a:rPr>
              <a:t>key</a:t>
            </a:r>
            <a:r>
              <a:rPr lang="en-US" sz="2000" dirty="0" smtClean="0"/>
              <a:t> = </a:t>
            </a:r>
            <a:r>
              <a:rPr lang="en-US" sz="2000" b="1" dirty="0" smtClean="0">
                <a:solidFill>
                  <a:srgbClr val="0432FF"/>
                </a:solidFill>
              </a:rPr>
              <a:t>(i, k)</a:t>
            </a:r>
            <a:r>
              <a:rPr lang="en-US" sz="2000" dirty="0" smtClean="0"/>
              <a:t>, </a:t>
            </a:r>
            <a:r>
              <a:rPr lang="en-US" sz="2000" b="1" dirty="0" smtClean="0">
                <a:solidFill>
                  <a:srgbClr val="FF0000"/>
                </a:solidFill>
              </a:rPr>
              <a:t>value</a:t>
            </a:r>
            <a:r>
              <a:rPr lang="en-US" sz="2000" dirty="0" smtClean="0"/>
              <a:t> = </a:t>
            </a:r>
            <a:r>
              <a:rPr lang="en-US" sz="2000" b="1" dirty="0" err="1" smtClean="0">
                <a:solidFill>
                  <a:srgbClr val="0432FF"/>
                </a:solidFill>
              </a:rPr>
              <a:t>p</a:t>
            </a:r>
            <a:r>
              <a:rPr lang="en-US" sz="2000" b="1" baseline="-25000" dirty="0" err="1" smtClean="0">
                <a:solidFill>
                  <a:srgbClr val="0432FF"/>
                </a:solidFill>
              </a:rPr>
              <a:t>ik</a:t>
            </a:r>
            <a:r>
              <a:rPr lang="en-US" sz="2000" dirty="0" smtClean="0"/>
              <a:t>&gt;</a:t>
            </a:r>
          </a:p>
          <a:p>
            <a:pPr marL="274320" lvl="1" indent="0">
              <a:buClr>
                <a:srgbClr val="438086"/>
              </a:buClr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4008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Analysis: Step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8"/>
              </p:nvPr>
            </p:nvSpPr>
            <p:spPr>
              <a:xfrm>
                <a:off x="304800" y="1530440"/>
                <a:ext cx="8102600" cy="458960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Map</a:t>
                </a:r>
                <a:r>
                  <a:rPr lang="en-US" sz="2400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	for each </a:t>
                </a:r>
                <a:r>
                  <a:rPr lang="en-US" sz="2000" b="1" dirty="0" err="1" smtClean="0">
                    <a:solidFill>
                      <a:srgbClr val="0432FF"/>
                    </a:solidFill>
                  </a:rPr>
                  <a:t>m</a:t>
                </a:r>
                <a:r>
                  <a:rPr lang="en-US" sz="2000" b="1" baseline="-25000" dirty="0" err="1" smtClean="0">
                    <a:solidFill>
                      <a:srgbClr val="0432FF"/>
                    </a:solidFill>
                  </a:rPr>
                  <a:t>ij</a:t>
                </a:r>
                <a:r>
                  <a:rPr lang="en-US" sz="2000" dirty="0" smtClean="0">
                    <a:solidFill>
                      <a:srgbClr val="0432FF"/>
                    </a:solidFill>
                  </a:rPr>
                  <a:t> </a:t>
                </a:r>
                <a:r>
                  <a:rPr lang="en-US" sz="2000" dirty="0" smtClean="0"/>
                  <a:t>in </a:t>
                </a:r>
                <a:r>
                  <a:rPr lang="en-US" sz="2000" b="1" dirty="0" smtClean="0">
                    <a:solidFill>
                      <a:srgbClr val="0432FF"/>
                    </a:solidFill>
                  </a:rPr>
                  <a:t>M</a:t>
                </a:r>
                <a:endParaRPr lang="en-US" sz="2000" b="1" dirty="0">
                  <a:solidFill>
                    <a:srgbClr val="0432FF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smtClean="0"/>
                  <a:t>		for </a:t>
                </a:r>
                <a:r>
                  <a:rPr lang="en-US" sz="2000" b="1" dirty="0" smtClean="0">
                    <a:solidFill>
                      <a:srgbClr val="0432FF"/>
                    </a:solidFill>
                  </a:rPr>
                  <a:t>K</a:t>
                </a:r>
                <a:r>
                  <a:rPr lang="en-US" sz="2000" dirty="0" smtClean="0"/>
                  <a:t> = </a:t>
                </a:r>
                <a:r>
                  <a:rPr lang="en-US" sz="2000" b="1" dirty="0" smtClean="0">
                    <a:solidFill>
                      <a:srgbClr val="0432FF"/>
                    </a:solidFill>
                  </a:rPr>
                  <a:t>1</a:t>
                </a:r>
                <a:r>
                  <a:rPr lang="en-US" sz="2000" dirty="0" smtClean="0"/>
                  <a:t> to </a:t>
                </a:r>
                <a:r>
                  <a:rPr lang="en-US" sz="2000" b="1" dirty="0" smtClean="0">
                    <a:solidFill>
                      <a:srgbClr val="0432FF"/>
                    </a:solidFill>
                  </a:rPr>
                  <a:t>g</a:t>
                </a:r>
              </a:p>
              <a:p>
                <a:pPr marL="0" indent="0">
                  <a:buNone/>
                </a:pPr>
                <a:r>
                  <a:rPr lang="en-US" sz="2000" dirty="0"/>
                  <a:t>	</a:t>
                </a:r>
                <a:r>
                  <a:rPr lang="en-US" sz="2000" dirty="0" smtClean="0"/>
                  <a:t>		generate &lt;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key</a:t>
                </a:r>
                <a:r>
                  <a:rPr lang="en-US" sz="2000" dirty="0" smtClean="0"/>
                  <a:t> = </a:t>
                </a:r>
                <a:r>
                  <a:rPr lang="en-US" sz="2000" b="1" dirty="0" smtClean="0">
                    <a:solidFill>
                      <a:srgbClr val="0432FF"/>
                    </a:solidFill>
                  </a:rPr>
                  <a:t>(I, J, K)</a:t>
                </a:r>
                <a:r>
                  <a:rPr lang="en-US" sz="2000" dirty="0" smtClean="0"/>
                  <a:t>, 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value</a:t>
                </a:r>
                <a:r>
                  <a:rPr lang="en-US" sz="2000" dirty="0" smtClean="0"/>
                  <a:t> = </a:t>
                </a:r>
                <a:r>
                  <a:rPr lang="en-US" sz="2000" b="1" dirty="0" smtClean="0">
                    <a:solidFill>
                      <a:srgbClr val="0432FF"/>
                    </a:solidFill>
                  </a:rPr>
                  <a:t>(‘M’, i, j, </a:t>
                </a:r>
                <a:r>
                  <a:rPr lang="en-US" sz="2000" b="1" dirty="0" err="1" smtClean="0">
                    <a:solidFill>
                      <a:srgbClr val="0432FF"/>
                    </a:solidFill>
                  </a:rPr>
                  <a:t>m</a:t>
                </a:r>
                <a:r>
                  <a:rPr lang="en-US" sz="2000" b="1" baseline="-25000" dirty="0" err="1" smtClean="0">
                    <a:solidFill>
                      <a:srgbClr val="0432FF"/>
                    </a:solidFill>
                  </a:rPr>
                  <a:t>ij</a:t>
                </a:r>
                <a:r>
                  <a:rPr lang="en-US" sz="2000" b="1" dirty="0" smtClean="0">
                    <a:solidFill>
                      <a:srgbClr val="0432FF"/>
                    </a:solidFill>
                  </a:rPr>
                  <a:t>)</a:t>
                </a:r>
                <a:r>
                  <a:rPr lang="en-US" sz="20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000" dirty="0"/>
                  <a:t>	for each </a:t>
                </a:r>
                <a:r>
                  <a:rPr lang="en-US" sz="2000" b="1" dirty="0" err="1">
                    <a:solidFill>
                      <a:srgbClr val="0432FF"/>
                    </a:solidFill>
                  </a:rPr>
                  <a:t>n</a:t>
                </a:r>
                <a:r>
                  <a:rPr lang="en-US" sz="2000" b="1" baseline="-25000" dirty="0" err="1" smtClean="0">
                    <a:solidFill>
                      <a:srgbClr val="0432FF"/>
                    </a:solidFill>
                  </a:rPr>
                  <a:t>jk</a:t>
                </a:r>
                <a:r>
                  <a:rPr lang="en-US" sz="2000" dirty="0" smtClean="0">
                    <a:solidFill>
                      <a:srgbClr val="0432FF"/>
                    </a:solidFill>
                  </a:rPr>
                  <a:t> </a:t>
                </a:r>
                <a:r>
                  <a:rPr lang="en-US" sz="2000" dirty="0"/>
                  <a:t>in </a:t>
                </a:r>
                <a:r>
                  <a:rPr lang="en-US" sz="2000" b="1" dirty="0" smtClean="0">
                    <a:solidFill>
                      <a:srgbClr val="0432FF"/>
                    </a:solidFill>
                  </a:rPr>
                  <a:t>N</a:t>
                </a:r>
                <a:endParaRPr lang="en-US" sz="2000" b="1" dirty="0">
                  <a:solidFill>
                    <a:srgbClr val="0432FF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/>
                  <a:t>		for </a:t>
                </a:r>
                <a:r>
                  <a:rPr lang="en-US" sz="2000" b="1" dirty="0" smtClean="0">
                    <a:solidFill>
                      <a:srgbClr val="0432FF"/>
                    </a:solidFill>
                  </a:rPr>
                  <a:t>I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= </a:t>
                </a:r>
                <a:r>
                  <a:rPr lang="en-US" sz="2000" b="1" dirty="0">
                    <a:solidFill>
                      <a:srgbClr val="0432FF"/>
                    </a:solidFill>
                  </a:rPr>
                  <a:t>1</a:t>
                </a:r>
                <a:r>
                  <a:rPr lang="en-US" sz="2000" dirty="0"/>
                  <a:t> to </a:t>
                </a:r>
                <a:r>
                  <a:rPr lang="en-US" sz="2000" b="1" dirty="0">
                    <a:solidFill>
                      <a:srgbClr val="0432FF"/>
                    </a:solidFill>
                  </a:rPr>
                  <a:t>g</a:t>
                </a:r>
              </a:p>
              <a:p>
                <a:pPr marL="0" indent="0">
                  <a:buNone/>
                </a:pPr>
                <a:r>
                  <a:rPr lang="en-US" sz="2000" dirty="0"/>
                  <a:t>			generate &lt;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key</a:t>
                </a:r>
                <a:r>
                  <a:rPr lang="en-US" sz="2000" dirty="0"/>
                  <a:t> = </a:t>
                </a:r>
                <a:r>
                  <a:rPr lang="en-US" sz="2000" b="1" dirty="0">
                    <a:solidFill>
                      <a:srgbClr val="0432FF"/>
                    </a:solidFill>
                  </a:rPr>
                  <a:t>(I, J, K)</a:t>
                </a:r>
                <a:r>
                  <a:rPr lang="en-US" sz="2000" dirty="0"/>
                  <a:t>,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value</a:t>
                </a:r>
                <a:r>
                  <a:rPr lang="en-US" sz="2000" dirty="0"/>
                  <a:t> = </a:t>
                </a:r>
                <a:r>
                  <a:rPr lang="en-US" sz="2000" b="1" dirty="0" smtClean="0">
                    <a:solidFill>
                      <a:srgbClr val="0432FF"/>
                    </a:solidFill>
                  </a:rPr>
                  <a:t>(‘N’, j, k, </a:t>
                </a:r>
                <a:r>
                  <a:rPr lang="en-US" sz="2000" b="1" dirty="0" err="1" smtClean="0">
                    <a:solidFill>
                      <a:srgbClr val="0432FF"/>
                    </a:solidFill>
                  </a:rPr>
                  <a:t>m</a:t>
                </a:r>
                <a:r>
                  <a:rPr lang="en-US" sz="2000" b="1" baseline="-25000" dirty="0" err="1" smtClean="0">
                    <a:solidFill>
                      <a:srgbClr val="0432FF"/>
                    </a:solidFill>
                  </a:rPr>
                  <a:t>jk</a:t>
                </a:r>
                <a:r>
                  <a:rPr lang="en-US" sz="2000" b="1" dirty="0" smtClean="0">
                    <a:solidFill>
                      <a:srgbClr val="0432FF"/>
                    </a:solidFill>
                  </a:rPr>
                  <a:t>)</a:t>
                </a:r>
                <a:r>
                  <a:rPr lang="en-US" sz="2000" dirty="0" smtClean="0"/>
                  <a:t> </a:t>
                </a:r>
                <a:endParaRPr lang="en-US" sz="2400" dirty="0" smtClean="0"/>
              </a:p>
              <a:p>
                <a:endParaRPr lang="en-US" sz="2400" dirty="0" smtClean="0"/>
              </a:p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Reduce</a:t>
                </a:r>
                <a:r>
                  <a:rPr lang="en-US" sz="2400" dirty="0" smtClean="0"/>
                  <a:t>(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key </a:t>
                </a:r>
                <a:r>
                  <a:rPr lang="en-US" sz="2400" dirty="0" smtClean="0"/>
                  <a:t>= </a:t>
                </a:r>
                <a:r>
                  <a:rPr lang="en-US" sz="2400" b="1" dirty="0" smtClean="0">
                    <a:solidFill>
                      <a:srgbClr val="0432FF"/>
                    </a:solidFill>
                  </a:rPr>
                  <a:t>(I, J, K)</a:t>
                </a:r>
                <a:r>
                  <a:rPr lang="en-US" sz="2400" dirty="0" smtClean="0"/>
                  <a:t>, </a:t>
                </a:r>
                <a:r>
                  <a:rPr lang="en-US" sz="2400" b="1" dirty="0" err="1" smtClean="0">
                    <a:solidFill>
                      <a:srgbClr val="FF0000"/>
                    </a:solidFill>
                  </a:rPr>
                  <a:t>value_list</a:t>
                </a:r>
                <a:r>
                  <a:rPr lang="en-US" sz="2400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	for each </a:t>
                </a:r>
                <a:r>
                  <a:rPr lang="en-US" sz="2000" b="1" dirty="0" smtClean="0">
                    <a:solidFill>
                      <a:srgbClr val="0432FF"/>
                    </a:solidFill>
                  </a:rPr>
                  <a:t>i </a:t>
                </a:r>
                <a:r>
                  <a:rPr lang="en-US" sz="2000" b="1" dirty="0">
                    <a:solidFill>
                      <a:srgbClr val="0432FF"/>
                    </a:solidFill>
                  </a:rPr>
                  <a:t>∈ </a:t>
                </a:r>
                <a:r>
                  <a:rPr lang="en-US" sz="2000" b="1" dirty="0" smtClean="0">
                    <a:solidFill>
                      <a:srgbClr val="0432FF"/>
                    </a:solidFill>
                  </a:rPr>
                  <a:t>I</a:t>
                </a:r>
                <a:r>
                  <a:rPr lang="en-US" sz="2000" dirty="0" smtClean="0"/>
                  <a:t> and </a:t>
                </a:r>
                <a:r>
                  <a:rPr lang="en-US" sz="2000" b="1" dirty="0" smtClean="0">
                    <a:solidFill>
                      <a:srgbClr val="0432FF"/>
                    </a:solidFill>
                  </a:rPr>
                  <a:t>k ∈ K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	</a:t>
                </a:r>
                <a:r>
                  <a:rPr lang="en-US" sz="2000" dirty="0"/>
                  <a:t>	</a:t>
                </a:r>
                <a:r>
                  <a:rPr lang="en-US" sz="2000" dirty="0" smtClean="0"/>
                  <a:t>compute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𝒙</m:t>
                        </m:r>
                      </m:e>
                      <m:sub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𝒊𝒌</m:t>
                        </m:r>
                      </m:sub>
                      <m:sup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𝑱</m:t>
                        </m:r>
                      </m:sup>
                    </m:sSubSup>
                    <m:r>
                      <a:rPr lang="tr-TR" sz="2000" b="1" i="1" smtClean="0">
                        <a:solidFill>
                          <a:srgbClr val="0432FF"/>
                        </a:solidFill>
                        <a:latin typeface="Cambria Math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𝒋</m:t>
                        </m:r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∈</m:t>
                        </m:r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𝑱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tr-TR" sz="2000" b="1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tr-TR" sz="2000" b="1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tr-TR" sz="2000" b="1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</a:rPr>
                              <m:t>𝒊𝒋</m:t>
                            </m:r>
                          </m:sub>
                        </m:sSub>
                        <m:sSub>
                          <m:sSubPr>
                            <m:ctrlPr>
                              <a:rPr lang="tr-TR" sz="2000" b="1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tr-TR" sz="2000" b="1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tr-TR" sz="2000" b="1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</a:rPr>
                              <m:t>𝒋𝒌</m:t>
                            </m:r>
                          </m:sub>
                        </m:sSub>
                      </m:e>
                    </m:nary>
                  </m:oMath>
                </a14:m>
                <a:endParaRPr lang="en-US" sz="1800" b="1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		output &lt;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key</a:t>
                </a:r>
                <a:r>
                  <a:rPr lang="en-US" sz="2000" dirty="0" smtClean="0"/>
                  <a:t> = </a:t>
                </a:r>
                <a:r>
                  <a:rPr lang="en-US" sz="2000" b="1" dirty="0" smtClean="0">
                    <a:solidFill>
                      <a:srgbClr val="0432FF"/>
                    </a:solidFill>
                  </a:rPr>
                  <a:t>(i, k)</a:t>
                </a:r>
                <a:r>
                  <a:rPr lang="en-US" sz="2000" dirty="0" smtClean="0"/>
                  <a:t>, 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value</a:t>
                </a:r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sz="2000" b="1" i="1">
                            <a:solidFill>
                              <a:srgbClr val="0432FF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tr-TR" sz="2000" b="1" i="1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𝒙</m:t>
                        </m:r>
                      </m:e>
                      <m:sub>
                        <m:r>
                          <a:rPr lang="tr-TR" sz="2000" b="1" i="1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𝒊𝒌</m:t>
                        </m:r>
                      </m:sub>
                      <m:sup>
                        <m:r>
                          <a:rPr lang="tr-TR" sz="2000" b="1" i="1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𝑱</m:t>
                        </m:r>
                      </m:sup>
                    </m:sSubSup>
                  </m:oMath>
                </a14:m>
                <a:r>
                  <a:rPr lang="en-US" sz="2000" dirty="0" smtClean="0"/>
                  <a:t>&gt;</a:t>
                </a:r>
                <a:endParaRPr lang="en-US" sz="2000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xfrm>
                <a:off x="304800" y="1530440"/>
                <a:ext cx="8102600" cy="4589602"/>
              </a:xfrm>
              <a:blipFill rotWithShape="0">
                <a:blip r:embed="rId2"/>
                <a:stretch>
                  <a:fillRect l="-150" t="-1859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9106050" y="1981200"/>
            <a:ext cx="2577950" cy="337528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Replication rate: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b="1" baseline="-25000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g</a:t>
            </a:r>
            <a:endParaRPr lang="en-US" sz="20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Communication cost: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</a:t>
            </a:r>
            <a:r>
              <a:rPr lang="en-US" sz="2000" b="1" baseline="30000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+ 2gn</a:t>
            </a:r>
            <a:r>
              <a:rPr lang="en-US" sz="2000" b="1" baseline="30000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Reducer size: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000" b="1" baseline="-25000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2n</a:t>
            </a:r>
            <a:r>
              <a:rPr lang="en-US" sz="2000" b="1" baseline="30000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/g</a:t>
            </a:r>
            <a:r>
              <a:rPr lang="en-US" sz="2000" b="1" baseline="30000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endParaRPr lang="en-US" sz="2000" b="1" baseline="30000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# of reducers: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000" b="1" baseline="30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baseline="30000" dirty="0" smtClean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72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Analysis: </a:t>
            </a:r>
            <a:r>
              <a:rPr lang="en-US" dirty="0" err="1" smtClean="0"/>
              <a:t>MapReduce</a:t>
            </a:r>
            <a:r>
              <a:rPr lang="en-US" dirty="0" smtClean="0"/>
              <a:t> Step 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12800" y="1524000"/>
            <a:ext cx="5816600" cy="4724400"/>
          </a:xfrm>
        </p:spPr>
        <p:txBody>
          <a:bodyPr/>
          <a:lstStyle/>
          <a:p>
            <a:pPr lvl="0">
              <a:buClr>
                <a:srgbClr val="438086"/>
              </a:buClr>
            </a:pPr>
            <a:r>
              <a:rPr lang="en-US" sz="2400" b="1" dirty="0">
                <a:solidFill>
                  <a:srgbClr val="FF0000"/>
                </a:solidFill>
              </a:rPr>
              <a:t>Map</a:t>
            </a:r>
            <a:r>
              <a:rPr lang="en-US" sz="2400" dirty="0">
                <a:solidFill>
                  <a:prstClr val="black"/>
                </a:solidFill>
              </a:rPr>
              <a:t>:</a:t>
            </a:r>
          </a:p>
          <a:p>
            <a:pPr marL="0" lvl="0" indent="0">
              <a:buClr>
                <a:srgbClr val="438086"/>
              </a:buClr>
              <a:buNone/>
            </a:pPr>
            <a:r>
              <a:rPr lang="en-US" sz="2000" dirty="0">
                <a:solidFill>
                  <a:prstClr val="black"/>
                </a:solidFill>
              </a:rPr>
              <a:t>	for each </a:t>
            </a:r>
            <a:r>
              <a:rPr lang="en-US" sz="2000" dirty="0" smtClean="0">
                <a:solidFill>
                  <a:prstClr val="black"/>
                </a:solidFill>
              </a:rPr>
              <a:t>input &lt;</a:t>
            </a:r>
            <a:r>
              <a:rPr lang="en-US" sz="2000" b="1" dirty="0" smtClean="0">
                <a:solidFill>
                  <a:srgbClr val="FF0000"/>
                </a:solidFill>
              </a:rPr>
              <a:t>key</a:t>
            </a:r>
            <a:r>
              <a:rPr lang="en-US" sz="2000" dirty="0" smtClean="0">
                <a:solidFill>
                  <a:prstClr val="black"/>
                </a:solidFill>
              </a:rPr>
              <a:t> = </a:t>
            </a:r>
            <a:r>
              <a:rPr lang="en-US" sz="2000" b="1" dirty="0" smtClean="0">
                <a:solidFill>
                  <a:srgbClr val="0432FF"/>
                </a:solidFill>
              </a:rPr>
              <a:t>(i, k)</a:t>
            </a:r>
            <a:r>
              <a:rPr lang="en-US" sz="2000" dirty="0" smtClean="0">
                <a:solidFill>
                  <a:prstClr val="black"/>
                </a:solidFill>
              </a:rPr>
              <a:t>, </a:t>
            </a:r>
            <a:r>
              <a:rPr lang="en-US" sz="2000" b="1" dirty="0" smtClean="0">
                <a:solidFill>
                  <a:srgbClr val="FF0000"/>
                </a:solidFill>
              </a:rPr>
              <a:t>value</a:t>
            </a:r>
            <a:r>
              <a:rPr lang="en-US" sz="2000" dirty="0" smtClean="0">
                <a:solidFill>
                  <a:prstClr val="black"/>
                </a:solidFill>
              </a:rPr>
              <a:t> = </a:t>
            </a:r>
            <a:r>
              <a:rPr lang="en-US" sz="2000" b="1" dirty="0" err="1" smtClean="0">
                <a:solidFill>
                  <a:srgbClr val="0432FF"/>
                </a:solidFill>
              </a:rPr>
              <a:t>x</a:t>
            </a:r>
            <a:r>
              <a:rPr lang="en-US" sz="2000" b="1" baseline="30000" dirty="0" err="1" smtClean="0">
                <a:solidFill>
                  <a:srgbClr val="0432FF"/>
                </a:solidFill>
              </a:rPr>
              <a:t>J</a:t>
            </a:r>
            <a:r>
              <a:rPr lang="en-US" sz="2000" b="1" baseline="-25000" dirty="0" err="1" smtClean="0">
                <a:solidFill>
                  <a:srgbClr val="0432FF"/>
                </a:solidFill>
              </a:rPr>
              <a:t>ik</a:t>
            </a:r>
            <a:r>
              <a:rPr lang="en-US" sz="2000" dirty="0" smtClean="0"/>
              <a:t>&gt;</a:t>
            </a:r>
          </a:p>
          <a:p>
            <a:pPr marL="0" indent="0">
              <a:buClr>
                <a:srgbClr val="438086"/>
              </a:buClr>
              <a:buNone/>
            </a:pPr>
            <a:r>
              <a:rPr lang="en-US" sz="2000" dirty="0"/>
              <a:t>	</a:t>
            </a:r>
            <a:r>
              <a:rPr lang="en-US" sz="2000" dirty="0" smtClean="0"/>
              <a:t>	generate &lt;</a:t>
            </a:r>
            <a:r>
              <a:rPr lang="en-US" sz="2000" b="1" dirty="0">
                <a:solidFill>
                  <a:srgbClr val="FF0000"/>
                </a:solidFill>
              </a:rPr>
              <a:t>key</a:t>
            </a:r>
            <a:r>
              <a:rPr lang="en-US" sz="2000" dirty="0">
                <a:solidFill>
                  <a:prstClr val="black"/>
                </a:solidFill>
              </a:rPr>
              <a:t> = </a:t>
            </a:r>
            <a:r>
              <a:rPr lang="en-US" sz="2000" b="1" dirty="0">
                <a:solidFill>
                  <a:srgbClr val="0432FF"/>
                </a:solidFill>
              </a:rPr>
              <a:t>(i, k)</a:t>
            </a:r>
            <a:r>
              <a:rPr lang="en-US" sz="2000" dirty="0">
                <a:solidFill>
                  <a:prstClr val="black"/>
                </a:solidFill>
              </a:rPr>
              <a:t>, </a:t>
            </a:r>
            <a:r>
              <a:rPr lang="en-US" sz="2000" b="1" dirty="0">
                <a:solidFill>
                  <a:srgbClr val="FF0000"/>
                </a:solidFill>
              </a:rPr>
              <a:t>value</a:t>
            </a:r>
            <a:r>
              <a:rPr lang="en-US" sz="2000" dirty="0">
                <a:solidFill>
                  <a:prstClr val="black"/>
                </a:solidFill>
              </a:rPr>
              <a:t> = </a:t>
            </a:r>
            <a:r>
              <a:rPr lang="en-US" sz="2000" b="1" dirty="0" err="1">
                <a:solidFill>
                  <a:srgbClr val="0432FF"/>
                </a:solidFill>
              </a:rPr>
              <a:t>x</a:t>
            </a:r>
            <a:r>
              <a:rPr lang="en-US" sz="2000" b="1" baseline="30000" dirty="0" err="1">
                <a:solidFill>
                  <a:srgbClr val="0432FF"/>
                </a:solidFill>
              </a:rPr>
              <a:t>J</a:t>
            </a:r>
            <a:r>
              <a:rPr lang="en-US" sz="2000" b="1" baseline="-25000" dirty="0" err="1">
                <a:solidFill>
                  <a:srgbClr val="0432FF"/>
                </a:solidFill>
              </a:rPr>
              <a:t>ik</a:t>
            </a:r>
            <a:r>
              <a:rPr lang="en-US" sz="2000" dirty="0"/>
              <a:t>&gt;</a:t>
            </a:r>
          </a:p>
          <a:p>
            <a:pPr marL="0" lvl="0" indent="0">
              <a:buClr>
                <a:srgbClr val="438086"/>
              </a:buClr>
              <a:buNone/>
            </a:pPr>
            <a:endParaRPr lang="en-US" dirty="0" smtClean="0"/>
          </a:p>
          <a:p>
            <a:pPr>
              <a:buClr>
                <a:srgbClr val="438086"/>
              </a:buClr>
            </a:pPr>
            <a:r>
              <a:rPr lang="en-US" sz="2400" b="1" dirty="0" smtClean="0">
                <a:solidFill>
                  <a:srgbClr val="FF0000"/>
                </a:solidFill>
              </a:rPr>
              <a:t>Reduce</a:t>
            </a:r>
            <a:r>
              <a:rPr lang="en-US" sz="2400" dirty="0" smtClean="0"/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key </a:t>
            </a:r>
            <a:r>
              <a:rPr lang="en-US" sz="2400" dirty="0" smtClean="0"/>
              <a:t>= </a:t>
            </a:r>
            <a:r>
              <a:rPr lang="en-US" sz="2400" b="1" dirty="0" smtClean="0">
                <a:solidFill>
                  <a:srgbClr val="0432FF"/>
                </a:solidFill>
              </a:rPr>
              <a:t>(i, k)</a:t>
            </a:r>
            <a:r>
              <a:rPr lang="en-US" sz="2400" dirty="0" smtClean="0"/>
              <a:t>, </a:t>
            </a:r>
            <a:r>
              <a:rPr lang="en-US" sz="2400" b="1" dirty="0" err="1" smtClean="0">
                <a:solidFill>
                  <a:srgbClr val="FF0000"/>
                </a:solidFill>
              </a:rPr>
              <a:t>value_list</a:t>
            </a:r>
            <a:r>
              <a:rPr lang="en-US" sz="2400" dirty="0" smtClean="0"/>
              <a:t>)</a:t>
            </a:r>
          </a:p>
          <a:p>
            <a:pPr marL="274320" lvl="1" indent="0">
              <a:buClr>
                <a:srgbClr val="438086"/>
              </a:buClr>
              <a:buNone/>
            </a:pPr>
            <a:r>
              <a:rPr lang="en-US" sz="2000" dirty="0" smtClean="0"/>
              <a:t>	</a:t>
            </a:r>
            <a:r>
              <a:rPr lang="en-US" sz="2000" b="1" dirty="0" err="1" smtClean="0">
                <a:solidFill>
                  <a:srgbClr val="0432FF"/>
                </a:solidFill>
              </a:rPr>
              <a:t>p</a:t>
            </a:r>
            <a:r>
              <a:rPr lang="en-US" sz="2000" b="1" baseline="-25000" dirty="0" err="1" smtClean="0">
                <a:solidFill>
                  <a:srgbClr val="0432FF"/>
                </a:solidFill>
              </a:rPr>
              <a:t>ik</a:t>
            </a:r>
            <a:r>
              <a:rPr lang="en-US" sz="2000" dirty="0" smtClean="0"/>
              <a:t> = 0</a:t>
            </a:r>
          </a:p>
          <a:p>
            <a:pPr marL="274320" lvl="1" indent="0">
              <a:buClr>
                <a:srgbClr val="438086"/>
              </a:buClr>
              <a:buNone/>
            </a:pPr>
            <a:r>
              <a:rPr lang="en-US" sz="2000" dirty="0"/>
              <a:t>	</a:t>
            </a:r>
            <a:r>
              <a:rPr lang="en-US" sz="2000" dirty="0" smtClean="0"/>
              <a:t>for each </a:t>
            </a:r>
            <a:r>
              <a:rPr lang="en-US" sz="2000" b="1" dirty="0" err="1" smtClean="0">
                <a:solidFill>
                  <a:srgbClr val="0432FF"/>
                </a:solidFill>
              </a:rPr>
              <a:t>x</a:t>
            </a:r>
            <a:r>
              <a:rPr lang="en-US" sz="2000" b="1" baseline="30000" dirty="0" err="1" smtClean="0">
                <a:solidFill>
                  <a:srgbClr val="0432FF"/>
                </a:solidFill>
              </a:rPr>
              <a:t>J</a:t>
            </a:r>
            <a:r>
              <a:rPr lang="en-US" sz="2000" b="1" baseline="-25000" dirty="0" err="1" smtClean="0">
                <a:solidFill>
                  <a:srgbClr val="0432FF"/>
                </a:solidFill>
              </a:rPr>
              <a:t>ik</a:t>
            </a:r>
            <a:r>
              <a:rPr lang="en-US" sz="2000" dirty="0" smtClean="0"/>
              <a:t> in </a:t>
            </a:r>
            <a:r>
              <a:rPr lang="en-US" sz="2000" b="1" dirty="0" err="1" smtClean="0">
                <a:solidFill>
                  <a:srgbClr val="FF0000"/>
                </a:solidFill>
              </a:rPr>
              <a:t>value_list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274320" lvl="1" indent="0">
              <a:buClr>
                <a:srgbClr val="438086"/>
              </a:buClr>
              <a:buNone/>
            </a:pPr>
            <a:r>
              <a:rPr lang="en-US" sz="2000" dirty="0"/>
              <a:t>	</a:t>
            </a:r>
            <a:r>
              <a:rPr lang="en-US" sz="2000" dirty="0" smtClean="0"/>
              <a:t>	</a:t>
            </a:r>
            <a:r>
              <a:rPr lang="en-US" sz="2000" b="1" dirty="0" err="1" smtClean="0">
                <a:solidFill>
                  <a:srgbClr val="0432FF"/>
                </a:solidFill>
              </a:rPr>
              <a:t>p</a:t>
            </a:r>
            <a:r>
              <a:rPr lang="en-US" sz="2000" b="1" baseline="-25000" dirty="0" err="1" smtClean="0">
                <a:solidFill>
                  <a:srgbClr val="0432FF"/>
                </a:solidFill>
              </a:rPr>
              <a:t>ik</a:t>
            </a:r>
            <a:r>
              <a:rPr lang="en-US" sz="2000" dirty="0" smtClean="0"/>
              <a:t> += </a:t>
            </a:r>
            <a:r>
              <a:rPr lang="en-US" sz="2000" b="1" dirty="0" err="1" smtClean="0">
                <a:solidFill>
                  <a:srgbClr val="0432FF"/>
                </a:solidFill>
              </a:rPr>
              <a:t>x</a:t>
            </a:r>
            <a:r>
              <a:rPr lang="en-US" sz="2000" b="1" baseline="30000" dirty="0" err="1" smtClean="0">
                <a:solidFill>
                  <a:srgbClr val="0432FF"/>
                </a:solidFill>
              </a:rPr>
              <a:t>J</a:t>
            </a:r>
            <a:r>
              <a:rPr lang="en-US" sz="2000" b="1" baseline="-25000" dirty="0" err="1" smtClean="0">
                <a:solidFill>
                  <a:srgbClr val="0432FF"/>
                </a:solidFill>
              </a:rPr>
              <a:t>ik</a:t>
            </a:r>
            <a:endParaRPr lang="en-US" sz="2000" b="1" baseline="-25000" dirty="0" smtClean="0">
              <a:solidFill>
                <a:srgbClr val="0432FF"/>
              </a:solidFill>
            </a:endParaRPr>
          </a:p>
          <a:p>
            <a:pPr marL="274320" lvl="1" indent="0">
              <a:buClr>
                <a:srgbClr val="438086"/>
              </a:buClr>
              <a:buNone/>
            </a:pPr>
            <a:r>
              <a:rPr lang="en-US" sz="2000" dirty="0"/>
              <a:t>	</a:t>
            </a:r>
            <a:r>
              <a:rPr lang="en-US" sz="2000" dirty="0" smtClean="0"/>
              <a:t>output &lt;</a:t>
            </a:r>
            <a:r>
              <a:rPr lang="en-US" sz="2000" b="1" dirty="0" smtClean="0">
                <a:solidFill>
                  <a:srgbClr val="FF0000"/>
                </a:solidFill>
              </a:rPr>
              <a:t>key</a:t>
            </a:r>
            <a:r>
              <a:rPr lang="en-US" sz="2000" dirty="0" smtClean="0"/>
              <a:t> = </a:t>
            </a:r>
            <a:r>
              <a:rPr lang="en-US" sz="2000" b="1" dirty="0" smtClean="0">
                <a:solidFill>
                  <a:srgbClr val="0432FF"/>
                </a:solidFill>
              </a:rPr>
              <a:t>(i, k)</a:t>
            </a:r>
            <a:r>
              <a:rPr lang="en-US" sz="2000" dirty="0" smtClean="0"/>
              <a:t>, </a:t>
            </a:r>
            <a:r>
              <a:rPr lang="en-US" sz="2000" b="1" dirty="0" smtClean="0">
                <a:solidFill>
                  <a:srgbClr val="FF0000"/>
                </a:solidFill>
              </a:rPr>
              <a:t>value</a:t>
            </a:r>
            <a:r>
              <a:rPr lang="en-US" sz="2000" dirty="0" smtClean="0"/>
              <a:t> = </a:t>
            </a:r>
            <a:r>
              <a:rPr lang="en-US" sz="2000" b="1" dirty="0" err="1" smtClean="0">
                <a:solidFill>
                  <a:srgbClr val="0432FF"/>
                </a:solidFill>
              </a:rPr>
              <a:t>p</a:t>
            </a:r>
            <a:r>
              <a:rPr lang="en-US" sz="2000" b="1" baseline="-25000" dirty="0" err="1" smtClean="0">
                <a:solidFill>
                  <a:srgbClr val="0432FF"/>
                </a:solidFill>
              </a:rPr>
              <a:t>ik</a:t>
            </a:r>
            <a:r>
              <a:rPr lang="en-US" sz="2000" dirty="0" smtClean="0"/>
              <a:t>&gt;</a:t>
            </a:r>
          </a:p>
          <a:p>
            <a:pPr marL="274320" lvl="1" indent="0">
              <a:buClr>
                <a:srgbClr val="438086"/>
              </a:buClr>
              <a:buNone/>
            </a:pP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9106050" y="1981200"/>
            <a:ext cx="2577950" cy="337528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Replication rate: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b="1" baseline="-25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</a:t>
            </a:r>
            <a:endParaRPr lang="en-US" sz="2000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Communication cost: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gn</a:t>
            </a:r>
            <a:r>
              <a:rPr lang="en-US" sz="2000" b="1" baseline="30000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Reducer size: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000" b="1" baseline="-25000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g</a:t>
            </a:r>
            <a:endParaRPr lang="en-US" sz="2000" b="1" baseline="30000" dirty="0" smtClean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baseline="30000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# of reducers: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="1" baseline="30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baseline="30000" dirty="0" smtClean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33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8"/>
              </p:nvPr>
            </p:nvSpPr>
            <p:spPr>
              <a:xfrm>
                <a:off x="812800" y="1524000"/>
                <a:ext cx="6197600" cy="4724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000" dirty="0" smtClean="0"/>
                  <a:t>Total communication cost:</a:t>
                </a:r>
              </a:p>
              <a:p>
                <a:pPr marL="0" indent="0">
                  <a:buNone/>
                </a:pPr>
                <a:r>
                  <a:rPr lang="en-US" sz="2000" dirty="0"/>
                  <a:t>	</a:t>
                </a:r>
                <a:r>
                  <a:rPr lang="en-US" sz="2000" dirty="0" smtClean="0"/>
                  <a:t>	 </a:t>
                </a:r>
                <a:r>
                  <a:rPr lang="en-US" sz="2000" b="1" dirty="0">
                    <a:solidFill>
                      <a:srgbClr val="0432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2n</a:t>
                </a:r>
                <a:r>
                  <a:rPr lang="en-US" sz="2000" b="1" baseline="30000" dirty="0">
                    <a:solidFill>
                      <a:srgbClr val="0432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000" b="1" dirty="0">
                    <a:solidFill>
                      <a:srgbClr val="0432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:r>
                  <a:rPr lang="en-US" sz="2000" b="1" dirty="0" smtClean="0">
                    <a:solidFill>
                      <a:srgbClr val="0432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3gn</a:t>
                </a:r>
                <a:r>
                  <a:rPr lang="en-US" sz="2000" b="1" baseline="30000" dirty="0" smtClean="0">
                    <a:solidFill>
                      <a:srgbClr val="0432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dirty="0" smtClean="0"/>
                  <a:t> 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Which reducer size is the bottleneck?</a:t>
                </a:r>
              </a:p>
              <a:p>
                <a:pPr lvl="1"/>
                <a:r>
                  <a:rPr lang="en-US" sz="2000" dirty="0" smtClean="0"/>
                  <a:t>Typical case: </a:t>
                </a:r>
                <a:r>
                  <a:rPr lang="en-US" sz="2000" b="1" dirty="0" smtClean="0">
                    <a:solidFill>
                      <a:srgbClr val="0432FF"/>
                    </a:solidFill>
                  </a:rPr>
                  <a:t>q</a:t>
                </a:r>
                <a:r>
                  <a:rPr lang="en-US" sz="2000" b="1" baseline="-25000" dirty="0" smtClean="0">
                    <a:solidFill>
                      <a:srgbClr val="0432FF"/>
                    </a:solidFill>
                  </a:rPr>
                  <a:t>1</a:t>
                </a:r>
                <a:r>
                  <a:rPr lang="en-US" sz="2000" b="1" dirty="0" smtClean="0">
                    <a:solidFill>
                      <a:srgbClr val="0432FF"/>
                    </a:solidFill>
                  </a:rPr>
                  <a:t> ≥ q</a:t>
                </a:r>
                <a:r>
                  <a:rPr lang="en-US" sz="2000" b="1" baseline="-25000" dirty="0" smtClean="0">
                    <a:solidFill>
                      <a:srgbClr val="0432FF"/>
                    </a:solidFill>
                  </a:rPr>
                  <a:t>2</a:t>
                </a:r>
                <a:r>
                  <a:rPr lang="en-US" sz="2000" dirty="0" smtClean="0"/>
                  <a:t>     (when </a:t>
                </a:r>
                <a:r>
                  <a:rPr lang="en-US" sz="2000" b="1" dirty="0" smtClean="0">
                    <a:solidFill>
                      <a:srgbClr val="0432FF"/>
                    </a:solidFill>
                  </a:rPr>
                  <a:t>g</a:t>
                </a:r>
                <a:r>
                  <a:rPr lang="en-US" sz="2000" b="1" baseline="30000" dirty="0" smtClean="0">
                    <a:solidFill>
                      <a:srgbClr val="0432FF"/>
                    </a:solidFill>
                  </a:rPr>
                  <a:t>3</a:t>
                </a:r>
                <a:r>
                  <a:rPr lang="en-US" sz="2000" b="1" dirty="0" smtClean="0">
                    <a:solidFill>
                      <a:srgbClr val="0432FF"/>
                    </a:solidFill>
                  </a:rPr>
                  <a:t> ≤ 2n</a:t>
                </a:r>
                <a:r>
                  <a:rPr lang="en-US" sz="2000" b="1" baseline="30000" dirty="0" smtClean="0">
                    <a:solidFill>
                      <a:srgbClr val="0432FF"/>
                    </a:solidFill>
                  </a:rPr>
                  <a:t>2</a:t>
                </a:r>
                <a:r>
                  <a:rPr lang="en-US" sz="2000" dirty="0" smtClean="0"/>
                  <a:t>)</a:t>
                </a:r>
              </a:p>
              <a:p>
                <a:pPr lvl="1"/>
                <a:r>
                  <a:rPr lang="en-US" sz="2000" dirty="0" smtClean="0"/>
                  <a:t>What if this is not the case? (see next slide)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Communication cost as function of </a:t>
                </a:r>
                <a:r>
                  <a:rPr lang="en-US" b="1" dirty="0" smtClean="0">
                    <a:solidFill>
                      <a:srgbClr val="0432FF"/>
                    </a:solidFill>
                  </a:rPr>
                  <a:t>q</a:t>
                </a:r>
                <a:r>
                  <a:rPr lang="en-US" b="1" baseline="-25000" dirty="0" smtClean="0">
                    <a:solidFill>
                      <a:srgbClr val="0432FF"/>
                    </a:solidFill>
                  </a:rPr>
                  <a:t>1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sz="2400" b="1" dirty="0">
                    <a:solidFill>
                      <a:srgbClr val="0432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tr-TR" sz="2000" b="0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b>
                        <m:r>
                          <a:rPr lang="tr-TR" sz="2000" b="0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tr-TR" sz="2000" b="0" i="1" smtClean="0">
                        <a:solidFill>
                          <a:srgbClr val="0432FF"/>
                        </a:solidFill>
                        <a:latin typeface="Cambria Math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tr-TR" sz="2000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tr-TR" sz="2000" b="0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tr-TR" sz="200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tr-TR" sz="20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tr-TR" sz="20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tr-TR" sz="200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tr-TR" sz="20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Arial" panose="020B0604020202020204" pitchFamily="34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tr-TR" sz="20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tr-TR" sz="2000" b="0" i="1" smtClean="0">
                        <a:solidFill>
                          <a:srgbClr val="0432FF"/>
                        </a:solidFill>
                        <a:latin typeface="Cambria Math" charset="0"/>
                        <a:cs typeface="Arial" panose="020B0604020202020204" pitchFamily="34" charset="0"/>
                      </a:rPr>
                      <m:t> </m:t>
                    </m:r>
                    <m:r>
                      <a:rPr lang="tr-TR" sz="2000" b="0" i="1" smtClean="0">
                        <a:solidFill>
                          <a:srgbClr val="0432FF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  <m:r>
                      <a:rPr lang="tr-TR" sz="2000" b="0" i="1" smtClean="0">
                        <a:solidFill>
                          <a:srgbClr val="0432FF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𝑔</m:t>
                    </m:r>
                    <m:r>
                      <a:rPr lang="tr-TR" sz="2000" b="0" i="1" smtClean="0">
                        <a:solidFill>
                          <a:srgbClr val="0432FF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 </m:t>
                    </m:r>
                    <m:f>
                      <m:fPr>
                        <m:ctrlPr>
                          <a:rPr lang="tr-TR" sz="2000" i="1" smtClean="0">
                            <a:solidFill>
                              <a:srgbClr val="0432FF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tr-TR" sz="2000" i="1">
                                <a:solidFill>
                                  <a:srgbClr val="0432FF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tr-TR" sz="2000" b="0" i="1">
                                <a:solidFill>
                                  <a:srgbClr val="0432FF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e>
                        </m:rad>
                        <m:r>
                          <a:rPr lang="tr-TR" sz="2000" b="0" i="1">
                            <a:solidFill>
                              <a:srgbClr val="0432FF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tr-TR" sz="200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tr-TR" sz="200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tr-TR" sz="20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endParaRPr lang="en-US" sz="2000" dirty="0" smtClean="0">
                  <a:solidFill>
                    <a:srgbClr val="0432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000" b="1" baseline="30000" dirty="0">
                    <a:solidFill>
                      <a:srgbClr val="0432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000" b="1" dirty="0" smtClean="0">
                    <a:solidFill>
                      <a:srgbClr val="0432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r-TR" sz="2000" b="0" i="1" smtClean="0">
                        <a:solidFill>
                          <a:srgbClr val="0432FF"/>
                        </a:solidFill>
                        <a:latin typeface="Cambria Math" charset="0"/>
                        <a:cs typeface="Arial" panose="020B0604020202020204" pitchFamily="34" charset="0"/>
                      </a:rPr>
                      <m:t>𝑐𝑜𝑚𝑚</m:t>
                    </m:r>
                    <m:r>
                      <a:rPr lang="tr-TR" sz="2000" b="0" i="1" smtClean="0">
                        <a:solidFill>
                          <a:srgbClr val="0432FF"/>
                        </a:solidFill>
                        <a:latin typeface="Cambria Math" charset="0"/>
                        <a:cs typeface="Arial" panose="020B0604020202020204" pitchFamily="34" charset="0"/>
                      </a:rPr>
                      <m:t>. </m:t>
                    </m:r>
                    <m:r>
                      <a:rPr lang="tr-TR" sz="2000" b="0" i="1" smtClean="0">
                        <a:solidFill>
                          <a:srgbClr val="0432FF"/>
                        </a:solidFill>
                        <a:latin typeface="Cambria Math" charset="0"/>
                        <a:cs typeface="Arial" panose="020B0604020202020204" pitchFamily="34" charset="0"/>
                      </a:rPr>
                      <m:t>𝑐𝑜𝑠𝑡</m:t>
                    </m:r>
                    <m:r>
                      <a:rPr lang="tr-TR" sz="2000" b="0" i="1" smtClean="0">
                        <a:solidFill>
                          <a:srgbClr val="0432FF"/>
                        </a:solidFill>
                        <a:latin typeface="Cambria Math" charset="0"/>
                        <a:cs typeface="Arial" panose="020B0604020202020204" pitchFamily="34" charset="0"/>
                      </a:rPr>
                      <m:t>=2</m:t>
                    </m:r>
                    <m:sSup>
                      <m:sSupPr>
                        <m:ctrlPr>
                          <a:rPr lang="tr-TR" sz="2000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tr-TR" sz="2000" b="0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tr-TR" sz="2000" b="0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tr-TR" sz="2000" b="0" i="1" smtClean="0">
                        <a:solidFill>
                          <a:srgbClr val="0432FF"/>
                        </a:solidFill>
                        <a:latin typeface="Cambria Math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tr-TR" sz="2000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tr-TR" sz="2000" b="0" i="1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3</m:t>
                        </m:r>
                        <m:sSup>
                          <m:sSupPr>
                            <m:ctrlPr>
                              <a:rPr lang="tr-TR" sz="20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ad>
                              <m:radPr>
                                <m:degHide m:val="on"/>
                                <m:ctrlPr>
                                  <a:rPr lang="tr-TR" sz="2000" i="1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tr-TR" sz="2000" b="0" i="1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tr-TR" sz="2000" b="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tr-TR" sz="2000" b="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tr-TR" sz="200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tr-TR" sz="20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tr-TR" sz="20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Communication cost as function of </a:t>
                </a:r>
                <a:r>
                  <a:rPr lang="en-US" sz="2000" b="1" dirty="0" smtClean="0">
                    <a:solidFill>
                      <a:srgbClr val="0432FF"/>
                    </a:solidFill>
                  </a:rPr>
                  <a:t>q</a:t>
                </a:r>
                <a:r>
                  <a:rPr lang="en-US" sz="2000" b="1" baseline="-25000" dirty="0" smtClean="0">
                    <a:solidFill>
                      <a:srgbClr val="0432FF"/>
                    </a:solidFill>
                  </a:rPr>
                  <a:t>2</a:t>
                </a:r>
                <a:r>
                  <a:rPr lang="en-US" sz="2000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rgbClr val="0432FF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tr-TR" sz="2000" b="0" i="1" smtClean="0">
                        <a:solidFill>
                          <a:srgbClr val="0432FF"/>
                        </a:solidFill>
                        <a:latin typeface="Cambria Math" charset="0"/>
                      </a:rPr>
                      <m:t>𝑐𝑜𝑚𝑚</m:t>
                    </m:r>
                    <m:r>
                      <a:rPr lang="tr-TR" sz="2000" b="0" i="1" smtClean="0">
                        <a:solidFill>
                          <a:srgbClr val="0432FF"/>
                        </a:solidFill>
                        <a:latin typeface="Cambria Math" charset="0"/>
                      </a:rPr>
                      <m:t>. </m:t>
                    </m:r>
                    <m:r>
                      <a:rPr lang="tr-TR" sz="2000" b="0" i="1" smtClean="0">
                        <a:solidFill>
                          <a:srgbClr val="0432FF"/>
                        </a:solidFill>
                        <a:latin typeface="Cambria Math" charset="0"/>
                      </a:rPr>
                      <m:t>𝑐𝑜𝑠𝑡</m:t>
                    </m:r>
                    <m:r>
                      <a:rPr lang="tr-TR" sz="2000" b="0" i="1" smtClean="0">
                        <a:solidFill>
                          <a:srgbClr val="0432FF"/>
                        </a:solidFill>
                        <a:latin typeface="Cambria Math" charset="0"/>
                      </a:rPr>
                      <m:t>=2</m:t>
                    </m:r>
                    <m:sSup>
                      <m:sSupPr>
                        <m:ctrlPr>
                          <a:rPr lang="tr-TR" sz="2000" b="0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tr-TR" sz="2000" b="0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tr-TR" sz="2000" b="0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tr-TR" sz="2000" b="0" i="1" smtClean="0">
                        <a:solidFill>
                          <a:srgbClr val="0432FF"/>
                        </a:solidFill>
                        <a:latin typeface="Cambria Math" charset="0"/>
                      </a:rPr>
                      <m:t>+3</m:t>
                    </m:r>
                    <m:sSup>
                      <m:sSupPr>
                        <m:ctrlPr>
                          <a:rPr lang="tr-TR" sz="2000" b="0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tr-TR" sz="2000" b="0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tr-TR" sz="2000" b="0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tr-TR" sz="2000" b="0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tr-TR" sz="2000" b="0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𝑞</m:t>
                        </m:r>
                      </m:e>
                      <m:sub>
                        <m:r>
                          <a:rPr lang="tr-TR" sz="2000" b="0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xfrm>
                <a:off x="812800" y="1524000"/>
                <a:ext cx="6197600" cy="4724400"/>
              </a:xfrm>
              <a:blipFill rotWithShape="0">
                <a:blip r:embed="rId2"/>
                <a:stretch>
                  <a:fillRect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315200" y="1905000"/>
            <a:ext cx="2339102" cy="30469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Replication rate: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="1" baseline="-25000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g</a:t>
            </a:r>
            <a:endParaRPr lang="en-US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Communication cost: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</a:t>
            </a:r>
            <a:r>
              <a:rPr lang="en-US" b="1" baseline="30000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+ 2gn</a:t>
            </a:r>
            <a:r>
              <a:rPr lang="en-US" b="1" baseline="30000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Reducer size: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b="1" baseline="-25000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2n</a:t>
            </a:r>
            <a:r>
              <a:rPr lang="en-US" b="1" baseline="30000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/g</a:t>
            </a:r>
            <a:r>
              <a:rPr lang="en-US" b="1" baseline="30000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endParaRPr lang="en-US" b="1" baseline="30000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# of reducers: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b="1" baseline="30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b="1" baseline="30000" dirty="0" smtClean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35582" y="1905000"/>
            <a:ext cx="2339102" cy="30469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Replication rate: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="1" baseline="-25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</a:t>
            </a:r>
            <a:endParaRPr lang="en-US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Communication cost: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gn</a:t>
            </a:r>
            <a:r>
              <a:rPr lang="en-US" b="1" baseline="30000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Reducer size: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b="1" baseline="-25000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g</a:t>
            </a:r>
            <a:endParaRPr lang="en-US" b="1" baseline="30000" dirty="0" smtClean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baseline="30000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# of reducers: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="1" baseline="30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b="1" baseline="30000" dirty="0" smtClean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2124" y="1543497"/>
            <a:ext cx="925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42506" y="1543497"/>
            <a:ext cx="925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</p:txBody>
      </p:sp>
    </p:spTree>
    <p:extLst>
      <p:ext uri="{BB962C8B-B14F-4D97-AF65-F5344CB8AC3E}">
        <p14:creationId xmlns:p14="http://schemas.microsoft.com/office/powerpoint/2010/main" val="64835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Tradeoff Between Communication Cost and Reducer Size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12800" y="1752600"/>
            <a:ext cx="78740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To decrease communication cost:</a:t>
            </a:r>
          </a:p>
          <a:p>
            <a:pPr marL="274320" lvl="1" indent="0">
              <a:buNone/>
            </a:pPr>
            <a:r>
              <a:rPr lang="en-US" sz="2000" dirty="0" smtClean="0"/>
              <a:t>	Choose </a:t>
            </a:r>
            <a:r>
              <a:rPr lang="en-US" sz="2000" b="1" dirty="0" smtClean="0">
                <a:solidFill>
                  <a:srgbClr val="0432FF"/>
                </a:solidFill>
              </a:rPr>
              <a:t>g</a:t>
            </a:r>
            <a:r>
              <a:rPr lang="en-US" sz="2000" dirty="0" smtClean="0"/>
              <a:t> small enough</a:t>
            </a:r>
            <a:endParaRPr lang="en-US" dirty="0" smtClean="0"/>
          </a:p>
          <a:p>
            <a:r>
              <a:rPr lang="en-US" dirty="0" smtClean="0"/>
              <a:t>To decrease reducer size:</a:t>
            </a:r>
          </a:p>
          <a:p>
            <a:pPr marL="274320" lvl="1" indent="0">
              <a:buNone/>
            </a:pPr>
            <a:r>
              <a:rPr lang="en-US" sz="2000" dirty="0" smtClean="0"/>
              <a:t>	Choose </a:t>
            </a:r>
            <a:r>
              <a:rPr lang="en-US" sz="2000" b="1" dirty="0" smtClean="0">
                <a:solidFill>
                  <a:srgbClr val="0432FF"/>
                </a:solidFill>
              </a:rPr>
              <a:t>g</a:t>
            </a:r>
            <a:r>
              <a:rPr lang="en-US" sz="2000" dirty="0" smtClean="0"/>
              <a:t> large enough to reduce </a:t>
            </a:r>
            <a:r>
              <a:rPr lang="en-US" sz="2000" b="1" dirty="0" smtClean="0">
                <a:solidFill>
                  <a:srgbClr val="0432FF"/>
                </a:solidFill>
              </a:rPr>
              <a:t>q</a:t>
            </a:r>
            <a:r>
              <a:rPr lang="en-US" sz="2000" b="1" baseline="-25000" dirty="0" smtClean="0">
                <a:solidFill>
                  <a:srgbClr val="0432FF"/>
                </a:solidFill>
              </a:rPr>
              <a:t>1</a:t>
            </a:r>
          </a:p>
          <a:p>
            <a:pPr marL="274320" lvl="1" indent="0">
              <a:buNone/>
            </a:pPr>
            <a:r>
              <a:rPr lang="en-US" sz="2000" dirty="0" smtClean="0"/>
              <a:t>	Size of </a:t>
            </a:r>
            <a:r>
              <a:rPr lang="en-US" sz="2000" b="1" dirty="0" smtClean="0">
                <a:solidFill>
                  <a:srgbClr val="0432FF"/>
                </a:solidFill>
              </a:rPr>
              <a:t>q</a:t>
            </a:r>
            <a:r>
              <a:rPr lang="en-US" sz="2000" b="1" baseline="-25000" dirty="0" smtClean="0">
                <a:solidFill>
                  <a:srgbClr val="0432FF"/>
                </a:solidFill>
              </a:rPr>
              <a:t>2</a:t>
            </a:r>
            <a:r>
              <a:rPr lang="en-US" sz="2000" dirty="0" smtClean="0"/>
              <a:t> is less of a concern. Why?</a:t>
            </a:r>
          </a:p>
          <a:p>
            <a:pPr marL="274320" lvl="1" indent="0">
              <a:buNone/>
            </a:pPr>
            <a:r>
              <a:rPr lang="en-US" sz="2000" dirty="0" smtClean="0"/>
              <a:t>		The reduce operation in step 2: </a:t>
            </a:r>
          </a:p>
          <a:p>
            <a:pPr marL="274320" lvl="1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</a:t>
            </a:r>
            <a:r>
              <a:rPr lang="en-US" dirty="0" smtClean="0"/>
              <a:t>Simply accumulate the values</a:t>
            </a:r>
          </a:p>
          <a:p>
            <a:pPr marL="274320" lvl="1" indent="0">
              <a:buNone/>
            </a:pPr>
            <a:r>
              <a:rPr lang="en-US" dirty="0"/>
              <a:t>	</a:t>
            </a:r>
            <a:r>
              <a:rPr lang="en-US" dirty="0" smtClean="0"/>
              <a:t>		The same value is used only once</a:t>
            </a:r>
          </a:p>
          <a:p>
            <a:pPr marL="274320" lvl="1" indent="0">
              <a:buNone/>
            </a:pPr>
            <a:r>
              <a:rPr lang="en-US" dirty="0"/>
              <a:t>	</a:t>
            </a:r>
            <a:r>
              <a:rPr lang="en-US" dirty="0" smtClean="0"/>
              <a:t>		The </a:t>
            </a:r>
            <a:r>
              <a:rPr lang="en-US" dirty="0" err="1" smtClean="0"/>
              <a:t>value_list</a:t>
            </a:r>
            <a:r>
              <a:rPr lang="en-US" dirty="0" smtClean="0"/>
              <a:t> doesn’t have to fit into local memory</a:t>
            </a:r>
          </a:p>
          <a:p>
            <a:pPr marL="377190" indent="-342900"/>
            <a:endParaRPr lang="en-US" dirty="0" smtClean="0"/>
          </a:p>
          <a:p>
            <a:pPr marL="377190" indent="-342900"/>
            <a:r>
              <a:rPr lang="en-US" u="sng" dirty="0" smtClean="0">
                <a:solidFill>
                  <a:srgbClr val="FF0000"/>
                </a:solidFill>
              </a:rPr>
              <a:t>Conclusion</a:t>
            </a:r>
            <a:r>
              <a:rPr lang="en-US" dirty="0" smtClean="0"/>
              <a:t>: Use the communication cost formula as a function of </a:t>
            </a:r>
            <a:r>
              <a:rPr lang="en-US" b="1" dirty="0" smtClean="0">
                <a:solidFill>
                  <a:srgbClr val="0432FF"/>
                </a:solidFill>
              </a:rPr>
              <a:t>q</a:t>
            </a:r>
            <a:r>
              <a:rPr lang="en-US" b="1" baseline="-25000" dirty="0" smtClean="0">
                <a:solidFill>
                  <a:srgbClr val="0432FF"/>
                </a:solidFill>
              </a:rPr>
              <a:t>1</a:t>
            </a:r>
            <a:r>
              <a:rPr lang="en-US" dirty="0" smtClean="0"/>
              <a:t> to determine the right tradeoff.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839200" y="2133600"/>
            <a:ext cx="3352264" cy="3124200"/>
            <a:chOff x="8839200" y="2133600"/>
            <a:chExt cx="3352264" cy="3124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8839200" y="3124200"/>
                  <a:ext cx="3352264" cy="142712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000" b="0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𝑐𝑜𝑚𝑚</m:t>
                        </m:r>
                        <m:r>
                          <a:rPr lang="tr-TR" sz="2000" b="0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. </m:t>
                        </m:r>
                        <m:r>
                          <a:rPr lang="tr-TR" sz="2000" b="0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𝑐𝑜𝑠𝑡</m:t>
                        </m:r>
                        <m:r>
                          <a:rPr lang="tr-TR" sz="2000" b="0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=2</m:t>
                        </m:r>
                        <m:sSup>
                          <m:sSupPr>
                            <m:ctrlPr>
                              <a:rPr lang="tr-TR" sz="20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tr-TR" sz="20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tr-TR" sz="20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tr-TR" sz="2000" b="0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+3</m:t>
                        </m:r>
                        <m:r>
                          <a:rPr lang="tr-TR" sz="2000" b="0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𝑔</m:t>
                        </m:r>
                        <m:sSup>
                          <m:sSupPr>
                            <m:ctrlPr>
                              <a:rPr lang="tr-TR" sz="20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tr-TR" sz="20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tr-TR" sz="20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tr-TR" sz="2000" i="1" dirty="0" smtClean="0">
                    <a:solidFill>
                      <a:srgbClr val="0432FF"/>
                    </a:solidFill>
                    <a:latin typeface="Cambria Math" charset="0"/>
                    <a:cs typeface="Arial" panose="020B0604020202020204" pitchFamily="34" charset="0"/>
                  </a:endParaRPr>
                </a:p>
                <a:p>
                  <a:endParaRPr lang="tr-TR" sz="2000" i="1" dirty="0" smtClean="0">
                    <a:solidFill>
                      <a:srgbClr val="0432FF"/>
                    </a:solidFill>
                    <a:latin typeface="Cambria Math" charset="0"/>
                    <a:cs typeface="Arial" panose="020B0604020202020204" pitchFamily="34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000" i="1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𝑐𝑜𝑚𝑚</m:t>
                        </m:r>
                        <m:r>
                          <a:rPr lang="tr-TR" sz="2000" i="1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. </m:t>
                        </m:r>
                        <m:r>
                          <a:rPr lang="tr-TR" sz="2000" i="1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𝑐𝑜𝑠𝑡</m:t>
                        </m:r>
                        <m:r>
                          <a:rPr lang="tr-TR" sz="2000" i="1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=2</m:t>
                        </m:r>
                        <m:sSup>
                          <m:sSupPr>
                            <m:ctrlPr>
                              <a:rPr lang="tr-TR" sz="20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tr-TR" sz="20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tr-TR" sz="20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tr-TR" sz="2000" i="1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tr-TR" sz="20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tr-TR" sz="20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tr-TR" sz="2000" i="1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tr-TR" sz="2000" i="1">
                                        <a:solidFill>
                                          <a:srgbClr val="0432FF"/>
                                        </a:solidFill>
                                        <a:latin typeface="Cambria Math" charset="0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tr-TR" sz="2000" i="1">
                                        <a:solidFill>
                                          <a:srgbClr val="0432FF"/>
                                        </a:solidFill>
                                        <a:latin typeface="Cambria Math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e>
                                </m:rad>
                                <m:r>
                                  <a:rPr lang="tr-TR" sz="2000" i="1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tr-TR" sz="2000" i="1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tr-TR" sz="2000" i="1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tr-TR" sz="2000" i="1">
                                        <a:solidFill>
                                          <a:srgbClr val="0432FF"/>
                                        </a:solidFill>
                                        <a:latin typeface="Cambria Math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i="1">
                                        <a:solidFill>
                                          <a:srgbClr val="0432FF"/>
                                        </a:solidFill>
                                        <a:latin typeface="Cambria Math" charset="0"/>
                                        <a:cs typeface="Arial" panose="020B0604020202020204" pitchFamily="34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tr-TR" sz="2000" i="1">
                                        <a:solidFill>
                                          <a:srgbClr val="0432FF"/>
                                        </a:solidFill>
                                        <a:latin typeface="Cambria Math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9200" y="3124200"/>
                  <a:ext cx="3352264" cy="142712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8868501" y="4703725"/>
                  <a:ext cx="324249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000" i="1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𝑐𝑜𝑚𝑚</m:t>
                        </m:r>
                        <m:r>
                          <a:rPr lang="tr-TR" sz="2000" i="1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. </m:t>
                        </m:r>
                        <m:r>
                          <a:rPr lang="tr-TR" sz="2000" i="1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𝑐𝑜𝑠𝑡</m:t>
                        </m:r>
                        <m:r>
                          <a:rPr lang="tr-TR" sz="2000" i="1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=2</m:t>
                        </m:r>
                        <m:sSup>
                          <m:sSupPr>
                            <m:ctrlPr>
                              <a:rPr lang="tr-TR" sz="2000" i="1">
                                <a:solidFill>
                                  <a:srgbClr val="0432FF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tr-TR" sz="2000" i="1">
                                <a:solidFill>
                                  <a:srgbClr val="0432FF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tr-TR" sz="2000" i="1">
                                <a:solidFill>
                                  <a:srgbClr val="0432FF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  <m:r>
                          <a:rPr lang="tr-TR" sz="2000" i="1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+3</m:t>
                        </m:r>
                        <m:sSup>
                          <m:sSupPr>
                            <m:ctrlPr>
                              <a:rPr lang="tr-TR" sz="2000" i="1">
                                <a:solidFill>
                                  <a:srgbClr val="0432FF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tr-TR" sz="2000" i="1">
                                <a:solidFill>
                                  <a:srgbClr val="0432FF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tr-TR" sz="2000" i="1">
                                <a:solidFill>
                                  <a:srgbClr val="0432FF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tr-TR" sz="2000" i="1">
                                <a:solidFill>
                                  <a:srgbClr val="0432FF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solidFill>
                                  <a:srgbClr val="0432FF"/>
                                </a:solidFill>
                                <a:latin typeface="Cambria Math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tr-TR" sz="2000" i="1">
                                <a:solidFill>
                                  <a:srgbClr val="0432FF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8501" y="4703725"/>
                  <a:ext cx="3242491" cy="40011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>
              <a:off x="8864600" y="2133600"/>
              <a:ext cx="3246392" cy="3124200"/>
            </a:xfrm>
            <a:prstGeom prst="rect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8904061" y="2207934"/>
                  <a:ext cx="1306832" cy="7638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0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tr-TR" sz="20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tr-TR" sz="20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tr-TR" sz="2000" b="0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= </m:t>
                        </m:r>
                        <m:f>
                          <m:fPr>
                            <m:ctrlPr>
                              <a:rPr lang="tr-TR" sz="20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tr-TR" sz="20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tr-TR" sz="20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tr-TR" sz="20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tr-TR" sz="20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tr-TR" sz="20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tr-TR" sz="20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Arial" panose="020B0604020202020204" pitchFamily="34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tr-TR" sz="20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000" dirty="0" smtClean="0">
                    <a:solidFill>
                      <a:srgbClr val="0432FF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4061" y="2207934"/>
                  <a:ext cx="1306832" cy="76386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0768696" y="2389810"/>
                  <a:ext cx="100399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0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tr-TR" sz="20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tr-TR" sz="20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tr-TR" sz="2000" b="0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tr-TR" sz="2000" b="0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𝑔</m:t>
                        </m:r>
                      </m:oMath>
                    </m:oMathPara>
                  </a14:m>
                  <a:endParaRPr lang="en-US" sz="2000" dirty="0" smtClean="0">
                    <a:solidFill>
                      <a:srgbClr val="0432FF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8696" y="2389810"/>
                  <a:ext cx="1003993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06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Rectangle 12"/>
          <p:cNvSpPr/>
          <p:nvPr/>
        </p:nvSpPr>
        <p:spPr>
          <a:xfrm>
            <a:off x="8864601" y="3712340"/>
            <a:ext cx="3246392" cy="927061"/>
          </a:xfrm>
          <a:prstGeom prst="rect">
            <a:avLst/>
          </a:prstGeom>
          <a:solidFill>
            <a:srgbClr val="00B050">
              <a:alpha val="34000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4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209800" y="3048000"/>
            <a:ext cx="8077200" cy="1507375"/>
          </a:xfrm>
        </p:spPr>
        <p:txBody>
          <a:bodyPr>
            <a:normAutofit/>
          </a:bodyPr>
          <a:lstStyle/>
          <a:p>
            <a:r>
              <a:rPr lang="en-US" dirty="0" smtClean="0"/>
              <a:t>Matrix-Matrix Multiplication</a:t>
            </a:r>
            <a:br>
              <a:rPr lang="en-US" dirty="0" smtClean="0"/>
            </a:br>
            <a:r>
              <a:rPr lang="en-US" dirty="0" smtClean="0"/>
              <a:t>1D Decomposition vs. 2D Decomposition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13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Comparison: Parallelism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13654" y="2209800"/>
            <a:ext cx="2281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1D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09800" y="2609910"/>
                <a:ext cx="2405851" cy="419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# of reducers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𝒈</m:t>
                        </m:r>
                      </m:e>
                      <m:sub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𝑫</m:t>
                        </m:r>
                      </m:sub>
                      <m:sup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bSup>
                  </m:oMath>
                </a14:m>
                <a:endParaRPr lang="en-US" sz="2000" b="1" dirty="0" smtClean="0">
                  <a:solidFill>
                    <a:srgbClr val="0432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2609910"/>
                <a:ext cx="2405851" cy="419987"/>
              </a:xfrm>
              <a:prstGeom prst="rect">
                <a:avLst/>
              </a:prstGeom>
              <a:blipFill rotWithShape="0">
                <a:blip r:embed="rId2"/>
                <a:stretch>
                  <a:fillRect l="-2792" t="-2899" b="-24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620000" y="2209800"/>
            <a:ext cx="2281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401560" y="2630230"/>
                <a:ext cx="3414140" cy="893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# of reducers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𝒈</m:t>
                        </m:r>
                      </m:e>
                      <m:sub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𝑫</m:t>
                        </m:r>
                      </m:sub>
                      <m:sup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bSup>
                  </m:oMath>
                </a14:m>
                <a:r>
                  <a:rPr lang="en-US" sz="2000" b="1" dirty="0" smtClean="0">
                    <a:solidFill>
                      <a:srgbClr val="0432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(step 1)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	 </a:t>
                </a:r>
                <a:r>
                  <a:rPr 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𝒏</m:t>
                        </m:r>
                      </m:e>
                      <m:sup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(step 2)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560" y="2630230"/>
                <a:ext cx="3414140" cy="893643"/>
              </a:xfrm>
              <a:prstGeom prst="rect">
                <a:avLst/>
              </a:prstGeom>
              <a:blipFill rotWithShape="0">
                <a:blip r:embed="rId3"/>
                <a:stretch>
                  <a:fillRect l="-1786" t="-1361" r="-1071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057400" y="2133600"/>
            <a:ext cx="2667000" cy="1019651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315200" y="2133600"/>
            <a:ext cx="3733800" cy="1390273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00200" y="4762283"/>
            <a:ext cx="77460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For the same # of groups, 2D decomposition has better parallelism</a:t>
            </a:r>
          </a:p>
        </p:txBody>
      </p:sp>
    </p:spTree>
    <p:extLst>
      <p:ext uri="{BB962C8B-B14F-4D97-AF65-F5344CB8AC3E}">
        <p14:creationId xmlns:p14="http://schemas.microsoft.com/office/powerpoint/2010/main" val="17077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Join with </a:t>
            </a:r>
            <a:r>
              <a:rPr lang="en-US" dirty="0" err="1" smtClean="0"/>
              <a:t>MapReduce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12800" y="1491735"/>
            <a:ext cx="5754255" cy="1659094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Map:</a:t>
            </a:r>
          </a:p>
          <a:p>
            <a:pPr lvl="1"/>
            <a:r>
              <a:rPr lang="en-US" sz="2000" dirty="0"/>
              <a:t>For each input tuple </a:t>
            </a:r>
            <a:r>
              <a:rPr lang="en-US" sz="2000" b="1" dirty="0">
                <a:solidFill>
                  <a:srgbClr val="0432FF"/>
                </a:solidFill>
              </a:rPr>
              <a:t>R(a, b):</a:t>
            </a:r>
          </a:p>
          <a:p>
            <a:pPr marL="274320" lvl="1" indent="0">
              <a:buNone/>
            </a:pPr>
            <a:r>
              <a:rPr lang="en-US" sz="2000" dirty="0"/>
              <a:t>		Generate &lt;</a:t>
            </a:r>
            <a:r>
              <a:rPr lang="en-US" sz="2000" b="1" dirty="0">
                <a:solidFill>
                  <a:srgbClr val="FF0000"/>
                </a:solidFill>
              </a:rPr>
              <a:t>key</a:t>
            </a:r>
            <a:r>
              <a:rPr lang="en-US" sz="2000" dirty="0"/>
              <a:t> = </a:t>
            </a:r>
            <a:r>
              <a:rPr lang="en-US" sz="2000" b="1" dirty="0">
                <a:solidFill>
                  <a:srgbClr val="0000FF"/>
                </a:solidFill>
              </a:rPr>
              <a:t>b</a:t>
            </a:r>
            <a:r>
              <a:rPr lang="en-US" sz="2000" dirty="0"/>
              <a:t>, </a:t>
            </a:r>
            <a:r>
              <a:rPr lang="en-US" sz="2000" b="1" dirty="0">
                <a:solidFill>
                  <a:srgbClr val="FF0000"/>
                </a:solidFill>
              </a:rPr>
              <a:t>value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= </a:t>
            </a:r>
            <a:r>
              <a:rPr lang="en-US" sz="2000" b="1" dirty="0">
                <a:solidFill>
                  <a:srgbClr val="0000FF"/>
                </a:solidFill>
              </a:rPr>
              <a:t>(‘R’, a)</a:t>
            </a:r>
            <a:r>
              <a:rPr lang="en-US" sz="2000" dirty="0"/>
              <a:t>&gt; </a:t>
            </a:r>
          </a:p>
          <a:p>
            <a:pPr lvl="1"/>
            <a:r>
              <a:rPr lang="en-US" sz="2000" dirty="0"/>
              <a:t>For each input tuple </a:t>
            </a:r>
            <a:r>
              <a:rPr lang="en-US" sz="2000" b="1" dirty="0">
                <a:solidFill>
                  <a:srgbClr val="0432FF"/>
                </a:solidFill>
              </a:rPr>
              <a:t>S(b, c):</a:t>
            </a:r>
          </a:p>
          <a:p>
            <a:pPr marL="274320" lvl="1" indent="0">
              <a:buNone/>
            </a:pPr>
            <a:r>
              <a:rPr lang="en-US" sz="2000" dirty="0"/>
              <a:t>		Generate &lt;</a:t>
            </a:r>
            <a:r>
              <a:rPr lang="en-US" sz="2000" b="1" dirty="0">
                <a:solidFill>
                  <a:srgbClr val="FF0000"/>
                </a:solidFill>
              </a:rPr>
              <a:t>key</a:t>
            </a:r>
            <a:r>
              <a:rPr lang="en-US" sz="2000" dirty="0"/>
              <a:t> = </a:t>
            </a:r>
            <a:r>
              <a:rPr lang="en-US" sz="2000" b="1" dirty="0">
                <a:solidFill>
                  <a:srgbClr val="0000FF"/>
                </a:solidFill>
              </a:rPr>
              <a:t>b</a:t>
            </a:r>
            <a:r>
              <a:rPr lang="en-US" sz="2000" dirty="0"/>
              <a:t>, </a:t>
            </a:r>
            <a:r>
              <a:rPr lang="en-US" sz="2000" b="1" dirty="0">
                <a:solidFill>
                  <a:srgbClr val="FF0000"/>
                </a:solidFill>
              </a:rPr>
              <a:t>value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= </a:t>
            </a:r>
            <a:r>
              <a:rPr lang="en-US" sz="2000" b="1" dirty="0">
                <a:solidFill>
                  <a:srgbClr val="0000FF"/>
                </a:solidFill>
              </a:rPr>
              <a:t>(‘S’, c)</a:t>
            </a:r>
            <a:r>
              <a:rPr lang="en-US" sz="2000" dirty="0"/>
              <a:t>&gt; </a:t>
            </a:r>
          </a:p>
        </p:txBody>
      </p:sp>
      <p:sp>
        <p:nvSpPr>
          <p:cNvPr id="16" name="Text Placeholder 3"/>
          <p:cNvSpPr txBox="1">
            <a:spLocks/>
          </p:cNvSpPr>
          <p:nvPr/>
        </p:nvSpPr>
        <p:spPr>
          <a:xfrm>
            <a:off x="812800" y="3618807"/>
            <a:ext cx="6801658" cy="19812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40030" indent="-240030" algn="l" rtl="0" eaLnBrk="1" latinLnBrk="0" hangingPunct="1">
              <a:spcBef>
                <a:spcPts val="525"/>
              </a:spcBef>
              <a:buClr>
                <a:schemeClr val="accent2"/>
              </a:buClr>
              <a:buSzPct val="60000"/>
              <a:buFont typeface="Wingdings"/>
              <a:buChar char=""/>
              <a:defRPr sz="21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80060" indent="-205740" algn="l" rtl="0" eaLnBrk="1" latinLnBrk="0" hangingPunct="1">
              <a:spcBef>
                <a:spcPts val="413"/>
              </a:spcBef>
              <a:buClr>
                <a:schemeClr val="accent1"/>
              </a:buClr>
              <a:buSzPct val="70000"/>
              <a:buFont typeface="Wingdings 2"/>
              <a:buChar char="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685800" indent="-171450" algn="l" rtl="0" eaLnBrk="1" latinLnBrk="0" hangingPunct="1">
              <a:spcBef>
                <a:spcPts val="375"/>
              </a:spcBef>
              <a:buClr>
                <a:schemeClr val="accent2"/>
              </a:buClr>
              <a:buSzPct val="75000"/>
              <a:buFont typeface="Wingdings"/>
              <a:buChar char="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028700" indent="-171450" algn="l" rtl="0" eaLnBrk="1" latinLnBrk="0" hangingPunct="1">
              <a:spcBef>
                <a:spcPts val="300"/>
              </a:spcBef>
              <a:buClr>
                <a:schemeClr val="accent3"/>
              </a:buClr>
              <a:buSzPct val="75000"/>
              <a:buFont typeface="Wingdings"/>
              <a:buChar char="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1371600" indent="-171450" algn="l" rtl="0" eaLnBrk="1" latinLnBrk="0" hangingPunct="1">
              <a:spcBef>
                <a:spcPts val="300"/>
              </a:spcBef>
              <a:buClr>
                <a:schemeClr val="accent4"/>
              </a:buClr>
              <a:buSzPct val="65000"/>
              <a:buFont typeface="Wingdings"/>
              <a:buChar char=""/>
              <a:defRPr sz="15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1577340" indent="-17145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17145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8820" indent="-17145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7145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Reduce:</a:t>
            </a:r>
            <a:endParaRPr lang="en-US" b="1" dirty="0">
              <a:solidFill>
                <a:srgbClr val="0432FF"/>
              </a:solidFill>
            </a:endParaRPr>
          </a:p>
          <a:p>
            <a:pPr lvl="1"/>
            <a:r>
              <a:rPr lang="en-US" sz="2000" dirty="0" smtClean="0"/>
              <a:t>Input: &lt;</a:t>
            </a:r>
            <a:r>
              <a:rPr lang="en-US" sz="2000" b="1" dirty="0" smtClean="0">
                <a:solidFill>
                  <a:srgbClr val="0432FF"/>
                </a:solidFill>
              </a:rPr>
              <a:t>b</a:t>
            </a:r>
            <a:r>
              <a:rPr lang="en-US" sz="2000" dirty="0" smtClean="0"/>
              <a:t>, </a:t>
            </a:r>
            <a:r>
              <a:rPr lang="en-US" sz="2100" b="1" dirty="0" err="1">
                <a:solidFill>
                  <a:srgbClr val="0432FF"/>
                </a:solidFill>
              </a:rPr>
              <a:t>value_list</a:t>
            </a:r>
            <a:r>
              <a:rPr lang="en-US" sz="2000" dirty="0" smtClean="0"/>
              <a:t>&gt;</a:t>
            </a:r>
          </a:p>
          <a:p>
            <a:pPr lvl="1"/>
            <a:r>
              <a:rPr lang="en-US" sz="2000" dirty="0" smtClean="0"/>
              <a:t>In the </a:t>
            </a:r>
            <a:r>
              <a:rPr lang="en-US" sz="2000" dirty="0" err="1" smtClean="0"/>
              <a:t>value_list</a:t>
            </a:r>
            <a:r>
              <a:rPr lang="en-US" sz="2000" dirty="0" smtClean="0"/>
              <a:t>:</a:t>
            </a:r>
            <a:endParaRPr lang="en-US" sz="2100" b="1" dirty="0">
              <a:solidFill>
                <a:srgbClr val="0432FF"/>
              </a:solidFill>
            </a:endParaRPr>
          </a:p>
          <a:p>
            <a:pPr lvl="2"/>
            <a:r>
              <a:rPr lang="en-US" sz="2000" dirty="0" smtClean="0"/>
              <a:t>Pair each entry of the form </a:t>
            </a:r>
            <a:r>
              <a:rPr lang="en-US" sz="2000" b="1" dirty="0" smtClean="0">
                <a:solidFill>
                  <a:srgbClr val="0432FF"/>
                </a:solidFill>
              </a:rPr>
              <a:t>(‘R’, a) </a:t>
            </a:r>
            <a:r>
              <a:rPr lang="en-US" sz="2000" dirty="0" smtClean="0"/>
              <a:t>with each entry </a:t>
            </a:r>
            <a:r>
              <a:rPr lang="en-US" sz="2000" b="1" dirty="0" smtClean="0">
                <a:solidFill>
                  <a:srgbClr val="0432FF"/>
                </a:solidFill>
              </a:rPr>
              <a:t>(‘S’, c), </a:t>
            </a:r>
          </a:p>
          <a:p>
            <a:pPr marL="514350" lvl="2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and output:</a:t>
            </a:r>
          </a:p>
          <a:p>
            <a:pPr marL="514350" lvl="2" indent="0">
              <a:buFont typeface="Wingdings"/>
              <a:buNone/>
            </a:pPr>
            <a:r>
              <a:rPr lang="en-US" sz="2000" dirty="0" smtClean="0"/>
              <a:t>		</a:t>
            </a:r>
            <a:r>
              <a:rPr lang="en-US" sz="2000" b="1" dirty="0" smtClean="0">
                <a:solidFill>
                  <a:srgbClr val="0432FF"/>
                </a:solidFill>
              </a:rPr>
              <a:t>&lt;a, b, c&gt;</a:t>
            </a:r>
          </a:p>
          <a:p>
            <a:pPr lvl="2"/>
            <a:endParaRPr lang="en-US" sz="2000" dirty="0" smtClean="0"/>
          </a:p>
          <a:p>
            <a:pPr lvl="2"/>
            <a:endParaRPr lang="en-US" sz="2000" dirty="0" smtClean="0"/>
          </a:p>
          <a:p>
            <a:pPr lvl="2"/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452553" y="2429351"/>
            <a:ext cx="716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73248" y="2029241"/>
            <a:ext cx="2037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Replication rate: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7490615" y="1571085"/>
            <a:ext cx="0" cy="475943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773248" y="4447612"/>
            <a:ext cx="3217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Reducer size (worst case):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525651" y="4847476"/>
            <a:ext cx="1568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|R| + |S|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73248" y="3239392"/>
            <a:ext cx="2577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Communication cost: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406709" y="3712752"/>
            <a:ext cx="1292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(|R|+|S|)</a:t>
            </a:r>
          </a:p>
        </p:txBody>
      </p:sp>
    </p:spTree>
    <p:extLst>
      <p:ext uri="{BB962C8B-B14F-4D97-AF65-F5344CB8AC3E}">
        <p14:creationId xmlns:p14="http://schemas.microsoft.com/office/powerpoint/2010/main" val="159151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  <p:bldP spid="2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Comparison: Reducer Size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09800" y="1828800"/>
            <a:ext cx="2281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1D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95995" y="2166825"/>
                <a:ext cx="1509003" cy="7717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tr-TR" sz="20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  <m:t>𝒒</m:t>
                          </m:r>
                        </m:e>
                        <m:sub>
                          <m:r>
                            <a:rPr lang="tr-TR" sz="20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tr-TR" sz="20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  <m:t>𝑫</m:t>
                          </m:r>
                        </m:sub>
                      </m:sSub>
                      <m:r>
                        <a:rPr lang="tr-TR" sz="2000" b="1" i="1" smtClean="0">
                          <a:solidFill>
                            <a:srgbClr val="0432FF"/>
                          </a:solidFill>
                          <a:latin typeface="Cambria Math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tr-TR" sz="20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tr-TR" sz="20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tr-TR" sz="2000" b="1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tr-TR" sz="2000" b="1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Arial" panose="020B0604020202020204" pitchFamily="34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tr-TR" sz="2000" b="1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tr-TR" sz="2000" b="1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Arial" panose="020B0604020202020204" pitchFamily="34" charset="0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tr-TR" sz="2000" b="1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  <m:r>
                                <a:rPr lang="tr-TR" sz="2000" b="1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Arial" panose="020B0604020202020204" pitchFamily="34" charset="0"/>
                                </a:rPr>
                                <m:t>𝑫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b="1" dirty="0" smtClean="0">
                  <a:solidFill>
                    <a:srgbClr val="0432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995" y="2166825"/>
                <a:ext cx="1509003" cy="77175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516146" y="1828800"/>
            <a:ext cx="2281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930843" y="2228910"/>
                <a:ext cx="1509003" cy="8034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tr-TR" sz="20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  <m:t>𝒒</m:t>
                          </m:r>
                        </m:e>
                        <m:sub>
                          <m:r>
                            <a:rPr lang="tr-TR" sz="20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tr-TR" sz="20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  <m:t>𝑫</m:t>
                          </m:r>
                        </m:sub>
                      </m:sSub>
                      <m:r>
                        <a:rPr lang="tr-TR" sz="2000" b="1" i="1" smtClean="0">
                          <a:solidFill>
                            <a:srgbClr val="0432FF"/>
                          </a:solidFill>
                          <a:latin typeface="Cambria Math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tr-TR" sz="20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tr-TR" sz="20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tr-TR" sz="2000" b="1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tr-TR" sz="2000" b="1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Arial" panose="020B0604020202020204" pitchFamily="34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tr-TR" sz="2000" b="1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tr-TR" sz="2000" b="1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tr-TR" sz="2000" b="1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Arial" panose="020B0604020202020204" pitchFamily="34" charset="0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tr-TR" sz="2000" b="1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  <m:r>
                                <a:rPr lang="tr-TR" sz="2000" b="1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Arial" panose="020B0604020202020204" pitchFamily="34" charset="0"/>
                                </a:rPr>
                                <m:t>𝑫</m:t>
                              </m:r>
                            </m:sub>
                            <m:sup>
                              <m:r>
                                <a:rPr lang="tr-TR" sz="2000" b="1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2000" b="1" i="1" dirty="0" smtClean="0">
                  <a:solidFill>
                    <a:srgbClr val="0432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843" y="2228910"/>
                <a:ext cx="1509003" cy="80342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953546" y="1752600"/>
            <a:ext cx="2923254" cy="1390273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391400" y="1752600"/>
            <a:ext cx="2514600" cy="1390273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53546" y="3359847"/>
                <a:ext cx="6647974" cy="2930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u="sng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For the same reducer size:</a:t>
                </a:r>
              </a:p>
              <a:p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We need a larger g value for 2D decomposition</a:t>
                </a: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𝒈</m:t>
                        </m:r>
                      </m:e>
                      <m:sub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𝑫</m:t>
                        </m:r>
                      </m:sub>
                    </m:sSub>
                    <m:r>
                      <a:rPr lang="tr-TR" sz="2000" b="1" i="1" smtClean="0">
                        <a:solidFill>
                          <a:srgbClr val="0432FF"/>
                        </a:solidFill>
                        <a:latin typeface="Cambria Math" charset="0"/>
                        <a:cs typeface="Arial" panose="020B0604020202020204" pitchFamily="34" charset="0"/>
                      </a:rPr>
                      <m:t>=</m:t>
                    </m:r>
                    <m:sSubSup>
                      <m:sSubSupPr>
                        <m:ctrlP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𝒈</m:t>
                        </m:r>
                      </m:e>
                      <m:sub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𝑫</m:t>
                        </m:r>
                      </m:sub>
                      <m:sup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bSup>
                  </m:oMath>
                </a14:m>
                <a:endPara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However, larger </a:t>
                </a:r>
                <a:r>
                  <a:rPr lang="en-US" sz="2000" b="1" i="1" dirty="0" smtClean="0">
                    <a:solidFill>
                      <a:srgbClr val="0432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leads to better parallelism:</a:t>
                </a: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# of reducers for 1D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	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𝒈</m:t>
                        </m:r>
                      </m:e>
                      <m:sub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𝑫</m:t>
                        </m:r>
                      </m:sub>
                      <m:sup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bSup>
                    <m:r>
                      <a:rPr lang="tr-TR" sz="2000" b="1" i="1" smtClean="0">
                        <a:solidFill>
                          <a:srgbClr val="0432FF"/>
                        </a:solidFill>
                        <a:latin typeface="Cambria Math" charset="0"/>
                        <a:cs typeface="Arial" panose="020B0604020202020204" pitchFamily="34" charset="0"/>
                      </a:rPr>
                      <m:t>=</m:t>
                    </m:r>
                    <m:sSubSup>
                      <m:sSubSupPr>
                        <m:ctrlP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𝒈</m:t>
                        </m:r>
                      </m:e>
                      <m:sub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𝑫</m:t>
                        </m:r>
                      </m:sub>
                      <m:sup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𝟒</m:t>
                        </m:r>
                      </m:sup>
                    </m:sSubSup>
                  </m:oMath>
                </a14:m>
                <a:endParaRPr lang="tr-TR" sz="20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# of reducers for 2D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𝒈</m:t>
                        </m:r>
                      </m:e>
                      <m:sub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𝑫</m:t>
                        </m:r>
                      </m:sub>
                      <m:sup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bSup>
                  </m:oMath>
                </a14:m>
                <a:r>
                  <a:rPr lang="en-US" sz="2000" b="1" dirty="0" smtClean="0">
                    <a:solidFill>
                      <a:srgbClr val="0432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(step 1)</a:t>
                </a:r>
              </a:p>
              <a:p>
                <a:r>
                  <a:rPr lang="en-US" sz="2000" b="1" dirty="0">
                    <a:solidFill>
                      <a:srgbClr val="0432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000" b="1" dirty="0" smtClean="0">
                    <a:solidFill>
                      <a:srgbClr val="0432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𝒏</m:t>
                        </m:r>
                      </m:e>
                      <m:sup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b="1" dirty="0" smtClean="0">
                    <a:solidFill>
                      <a:srgbClr val="0432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(step 2)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546" y="3359847"/>
                <a:ext cx="6647974" cy="2930418"/>
              </a:xfrm>
              <a:prstGeom prst="rect">
                <a:avLst/>
              </a:prstGeom>
              <a:blipFill rotWithShape="0">
                <a:blip r:embed="rId4"/>
                <a:stretch>
                  <a:fillRect l="-917" t="-832" b="-2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307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Comparison: Communication Costs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09800" y="1828800"/>
            <a:ext cx="2281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1D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04315" y="2223523"/>
                <a:ext cx="2997231" cy="407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tr-TR" sz="20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  <m:t>𝒄𝒐𝒔𝒕</m:t>
                          </m:r>
                        </m:e>
                        <m:sub>
                          <m:r>
                            <a:rPr lang="tr-TR" sz="20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tr-TR" sz="20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  <m:t>𝑫</m:t>
                          </m:r>
                        </m:sub>
                      </m:sSub>
                      <m:r>
                        <a:rPr lang="tr-TR" sz="2000" b="1" i="1" smtClean="0">
                          <a:solidFill>
                            <a:srgbClr val="0432FF"/>
                          </a:solidFill>
                          <a:latin typeface="Cambria Math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tr-TR" sz="2000" b="1" i="1" smtClean="0">
                          <a:solidFill>
                            <a:srgbClr val="0432FF"/>
                          </a:solidFill>
                          <a:latin typeface="Cambria Math" charset="0"/>
                          <a:cs typeface="Arial" panose="020B0604020202020204" pitchFamily="34" charset="0"/>
                        </a:rPr>
                        <m:t>𝟐</m:t>
                      </m:r>
                      <m:sSup>
                        <m:sSupPr>
                          <m:ctrlPr>
                            <a:rPr lang="tr-TR" sz="20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tr-TR" sz="20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  <m:t>𝒏</m:t>
                          </m:r>
                        </m:e>
                        <m:sup>
                          <m:r>
                            <a:rPr lang="tr-TR" sz="20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tr-TR" sz="2000" b="1" i="1" smtClean="0">
                          <a:solidFill>
                            <a:srgbClr val="0432FF"/>
                          </a:solidFill>
                          <a:latin typeface="Cambria Math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tr-TR" sz="2000" b="1" i="1" smtClean="0">
                          <a:solidFill>
                            <a:srgbClr val="0432FF"/>
                          </a:solidFill>
                          <a:latin typeface="Cambria Math" charset="0"/>
                          <a:cs typeface="Arial" panose="020B0604020202020204" pitchFamily="34" charset="0"/>
                        </a:rPr>
                        <m:t>𝟐</m:t>
                      </m:r>
                      <m:sSup>
                        <m:sSupPr>
                          <m:ctrlPr>
                            <a:rPr lang="tr-TR" sz="20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tr-TR" sz="20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  <m:t>𝒏</m:t>
                          </m:r>
                        </m:e>
                        <m:sup>
                          <m:r>
                            <a:rPr lang="tr-TR" sz="20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sSub>
                        <m:sSubPr>
                          <m:ctrlPr>
                            <a:rPr lang="tr-TR" sz="20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tr-TR" sz="20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  <m:t>𝒈</m:t>
                          </m:r>
                        </m:e>
                        <m:sub>
                          <m:r>
                            <a:rPr lang="tr-TR" sz="20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tr-TR" sz="20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  <m:t>𝑫</m:t>
                          </m:r>
                        </m:sub>
                      </m:sSub>
                    </m:oMath>
                  </m:oMathPara>
                </a14:m>
                <a:endParaRPr lang="en-US" sz="2000" b="1" dirty="0" smtClean="0">
                  <a:solidFill>
                    <a:srgbClr val="0432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315" y="2223523"/>
                <a:ext cx="2997231" cy="407099"/>
              </a:xfrm>
              <a:prstGeom prst="rect">
                <a:avLst/>
              </a:prstGeom>
              <a:blipFill rotWithShape="0">
                <a:blip r:embed="rId2"/>
                <a:stretch>
                  <a:fillRect b="-10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749318" y="1828800"/>
            <a:ext cx="2281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391400" y="2201686"/>
                <a:ext cx="2997231" cy="407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b="1" i="1" smtClean="0">
                          <a:solidFill>
                            <a:srgbClr val="0432FF"/>
                          </a:solidFill>
                          <a:latin typeface="Cambria Math" charset="0"/>
                          <a:cs typeface="Arial" panose="020B0604020202020204" pitchFamily="34" charset="0"/>
                        </a:rPr>
                        <m:t>𝒄𝒐𝒔</m:t>
                      </m:r>
                      <m:sSub>
                        <m:sSubPr>
                          <m:ctrlPr>
                            <a:rPr lang="tr-TR" sz="20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tr-TR" sz="20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  <m:t>𝒕</m:t>
                          </m:r>
                        </m:e>
                        <m:sub>
                          <m:r>
                            <a:rPr lang="tr-TR" sz="20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tr-TR" sz="20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  <m:t>𝑫</m:t>
                          </m:r>
                        </m:sub>
                      </m:sSub>
                      <m:r>
                        <a:rPr lang="tr-TR" sz="2000" b="1" i="1" smtClean="0">
                          <a:solidFill>
                            <a:srgbClr val="0432FF"/>
                          </a:solidFill>
                          <a:latin typeface="Cambria Math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tr-TR" sz="2000" b="1" i="1" smtClean="0">
                          <a:solidFill>
                            <a:srgbClr val="0432FF"/>
                          </a:solidFill>
                          <a:latin typeface="Cambria Math" charset="0"/>
                          <a:cs typeface="Arial" panose="020B0604020202020204" pitchFamily="34" charset="0"/>
                        </a:rPr>
                        <m:t>𝟐</m:t>
                      </m:r>
                      <m:sSup>
                        <m:sSupPr>
                          <m:ctrlPr>
                            <a:rPr lang="tr-TR" sz="20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tr-TR" sz="20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  <m:t>𝒏</m:t>
                          </m:r>
                        </m:e>
                        <m:sup>
                          <m:r>
                            <a:rPr lang="tr-TR" sz="20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tr-TR" sz="2000" b="1" i="1" smtClean="0">
                          <a:solidFill>
                            <a:srgbClr val="0432FF"/>
                          </a:solidFill>
                          <a:latin typeface="Cambria Math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tr-TR" sz="2000" b="1" i="1" smtClean="0">
                          <a:solidFill>
                            <a:srgbClr val="0432FF"/>
                          </a:solidFill>
                          <a:latin typeface="Cambria Math" charset="0"/>
                          <a:cs typeface="Arial" panose="020B0604020202020204" pitchFamily="34" charset="0"/>
                        </a:rPr>
                        <m:t>𝟑</m:t>
                      </m:r>
                      <m:sSup>
                        <m:sSupPr>
                          <m:ctrlPr>
                            <a:rPr lang="tr-TR" sz="20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tr-TR" sz="20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  <m:t>𝒏</m:t>
                          </m:r>
                        </m:e>
                        <m:sup>
                          <m:r>
                            <a:rPr lang="tr-TR" sz="20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sSub>
                        <m:sSubPr>
                          <m:ctrlPr>
                            <a:rPr lang="tr-TR" sz="20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tr-TR" sz="20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  <m:t>𝒈</m:t>
                          </m:r>
                        </m:e>
                        <m:sub>
                          <m:r>
                            <a:rPr lang="tr-TR" sz="20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tr-TR" sz="20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  <m:t>𝑫</m:t>
                          </m:r>
                        </m:sub>
                      </m:sSub>
                    </m:oMath>
                  </m:oMathPara>
                </a14:m>
                <a:endParaRPr lang="en-US" sz="2000" b="1" i="1" dirty="0" smtClean="0">
                  <a:solidFill>
                    <a:srgbClr val="0432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2201686"/>
                <a:ext cx="2997231" cy="407099"/>
              </a:xfrm>
              <a:prstGeom prst="rect">
                <a:avLst/>
              </a:prstGeom>
              <a:blipFill rotWithShape="0">
                <a:blip r:embed="rId3"/>
                <a:stretch>
                  <a:fillRect b="-10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953546" y="1752600"/>
            <a:ext cx="3048000" cy="1066799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391400" y="1752600"/>
            <a:ext cx="3048000" cy="1066799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12800" y="3108307"/>
                <a:ext cx="6665607" cy="29024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u="sng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If the g values are the same:</a:t>
                </a: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1D decomposition has lower communication cost</a:t>
                </a: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Why would we want to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𝒈</m:t>
                        </m:r>
                      </m:e>
                      <m:sub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𝑫</m:t>
                        </m:r>
                      </m:sub>
                    </m:sSub>
                    <m:r>
                      <a:rPr lang="tr-TR" sz="2000" b="1" i="1" smtClean="0">
                        <a:solidFill>
                          <a:srgbClr val="0432FF"/>
                        </a:solidFill>
                        <a:latin typeface="Cambria Math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𝒈</m:t>
                        </m:r>
                      </m:e>
                      <m:sub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𝑫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?</a:t>
                </a: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No reason…</a:t>
                </a:r>
              </a:p>
              <a:p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i="1" u="sng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More realistically, if the reducer sizes are equal:</a:t>
                </a: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𝒈</m:t>
                        </m:r>
                      </m:e>
                      <m:sub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𝑫</m:t>
                        </m:r>
                      </m:sub>
                    </m:sSub>
                    <m:r>
                      <a:rPr lang="tr-TR" sz="2000" b="1" i="1" smtClean="0">
                        <a:solidFill>
                          <a:srgbClr val="0432FF"/>
                        </a:solidFill>
                        <a:latin typeface="Cambria Math" charset="0"/>
                        <a:cs typeface="Arial" panose="020B0604020202020204" pitchFamily="34" charset="0"/>
                      </a:rPr>
                      <m:t>=</m:t>
                    </m:r>
                    <m:sSubSup>
                      <m:sSubSupPr>
                        <m:ctrlP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𝒈</m:t>
                        </m:r>
                      </m:e>
                      <m:sub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𝑫</m:t>
                        </m:r>
                      </m:sub>
                      <m:sup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tr-TR" sz="2000" b="0" i="1" dirty="0" smtClean="0">
                    <a:latin typeface="Cambria Math" charset="0"/>
                    <a:cs typeface="Arial" panose="020B0604020202020204" pitchFamily="34" charset="0"/>
                  </a:rPr>
                  <a:t>  (</a:t>
                </a:r>
                <a:r>
                  <a:rPr lang="tr-TR" sz="2000" b="0" i="1" dirty="0" err="1" smtClean="0">
                    <a:latin typeface="Cambria Math" charset="0"/>
                    <a:cs typeface="Arial" panose="020B0604020202020204" pitchFamily="34" charset="0"/>
                  </a:rPr>
                  <a:t>previous</a:t>
                </a:r>
                <a:r>
                  <a:rPr lang="tr-TR" sz="2000" b="0" i="1" dirty="0" smtClean="0">
                    <a:latin typeface="Cambria Math" charset="0"/>
                    <a:cs typeface="Arial" panose="020B0604020202020204" pitchFamily="34" charset="0"/>
                  </a:rPr>
                  <a:t> </a:t>
                </a:r>
                <a:r>
                  <a:rPr lang="tr-TR" sz="2000" b="0" i="1" dirty="0" err="1" smtClean="0">
                    <a:latin typeface="Cambria Math" charset="0"/>
                    <a:cs typeface="Arial" panose="020B0604020202020204" pitchFamily="34" charset="0"/>
                  </a:rPr>
                  <a:t>slide</a:t>
                </a:r>
                <a:r>
                  <a:rPr lang="tr-TR" sz="2000" b="0" i="1" dirty="0" smtClean="0">
                    <a:latin typeface="Cambria Math" charset="0"/>
                    <a:cs typeface="Arial" panose="020B0604020202020204" pitchFamily="34" charset="0"/>
                  </a:rPr>
                  <a:t>)</a:t>
                </a:r>
              </a:p>
              <a:p>
                <a:r>
                  <a:rPr lang="tr-TR" sz="2000" b="0" dirty="0" smtClean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tr-TR" sz="2000" b="1" i="1" smtClean="0">
                        <a:solidFill>
                          <a:srgbClr val="0432FF"/>
                        </a:solidFill>
                        <a:latin typeface="Cambria Math" charset="0"/>
                        <a:cs typeface="Arial" panose="020B0604020202020204" pitchFamily="34" charset="0"/>
                      </a:rPr>
                      <m:t>𝒄𝒐𝒔</m:t>
                    </m:r>
                    <m:sSub>
                      <m:sSubPr>
                        <m:ctrlP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𝒕</m:t>
                        </m:r>
                      </m:e>
                      <m:sub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𝑫</m:t>
                        </m:r>
                      </m:sub>
                    </m:sSub>
                    <m:r>
                      <a:rPr lang="tr-TR" sz="2000" b="1" i="1" smtClean="0">
                        <a:solidFill>
                          <a:srgbClr val="0432FF"/>
                        </a:solidFill>
                        <a:latin typeface="Cambria Math" charset="0"/>
                        <a:cs typeface="Arial" panose="020B0604020202020204" pitchFamily="34" charset="0"/>
                      </a:rPr>
                      <m:t>=</m:t>
                    </m:r>
                    <m:r>
                      <a:rPr lang="tr-TR" sz="2000" b="1" i="1" smtClean="0">
                        <a:solidFill>
                          <a:srgbClr val="0432FF"/>
                        </a:solidFill>
                        <a:latin typeface="Cambria Math" charset="0"/>
                        <a:cs typeface="Arial" panose="020B0604020202020204" pitchFamily="34" charset="0"/>
                      </a:rPr>
                      <m:t>𝟐</m:t>
                    </m:r>
                    <m:sSup>
                      <m:sSupPr>
                        <m:ctrlP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𝒏</m:t>
                        </m:r>
                      </m:e>
                      <m:sup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tr-TR" sz="2000" b="1" i="1" smtClean="0">
                        <a:solidFill>
                          <a:srgbClr val="0432FF"/>
                        </a:solidFill>
                        <a:latin typeface="Cambria Math" charset="0"/>
                        <a:cs typeface="Arial" panose="020B0604020202020204" pitchFamily="34" charset="0"/>
                      </a:rPr>
                      <m:t>+</m:t>
                    </m:r>
                    <m:r>
                      <a:rPr lang="tr-TR" sz="2000" b="1" i="1" smtClean="0">
                        <a:solidFill>
                          <a:srgbClr val="0432FF"/>
                        </a:solidFill>
                        <a:latin typeface="Cambria Math" charset="0"/>
                        <a:cs typeface="Arial" panose="020B0604020202020204" pitchFamily="34" charset="0"/>
                      </a:rPr>
                      <m:t>𝟐</m:t>
                    </m:r>
                    <m:sSup>
                      <m:sSupPr>
                        <m:ctrlP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𝒏</m:t>
                        </m:r>
                      </m:e>
                      <m:sup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sSubSup>
                      <m:sSubSupPr>
                        <m:ctrlP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𝒈</m:t>
                        </m:r>
                      </m:e>
                      <m:sub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𝑫</m:t>
                        </m:r>
                      </m:sub>
                      <m:sup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bSup>
                  </m:oMath>
                </a14:m>
                <a:endParaRPr lang="en-US" sz="2000" b="1" dirty="0" smtClean="0">
                  <a:solidFill>
                    <a:srgbClr val="0432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b="1" dirty="0">
                    <a:solidFill>
                      <a:srgbClr val="0432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tr-TR" sz="2000" b="1" i="1" smtClean="0">
                        <a:solidFill>
                          <a:srgbClr val="0432FF"/>
                        </a:solidFill>
                        <a:latin typeface="Cambria Math" charset="0"/>
                        <a:cs typeface="Arial" panose="020B0604020202020204" pitchFamily="34" charset="0"/>
                      </a:rPr>
                      <m:t>𝒄𝒐𝒔</m:t>
                    </m:r>
                    <m:sSub>
                      <m:sSubPr>
                        <m:ctrlP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𝒕</m:t>
                        </m:r>
                      </m:e>
                      <m:sub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𝑫</m:t>
                        </m:r>
                      </m:sub>
                    </m:sSub>
                    <m:r>
                      <a:rPr lang="tr-TR" sz="2000" b="1" i="1" smtClean="0">
                        <a:solidFill>
                          <a:srgbClr val="0432FF"/>
                        </a:solidFill>
                        <a:latin typeface="Cambria Math" charset="0"/>
                        <a:cs typeface="Arial" panose="020B0604020202020204" pitchFamily="34" charset="0"/>
                      </a:rPr>
                      <m:t>=</m:t>
                    </m:r>
                    <m:r>
                      <a:rPr lang="tr-TR" sz="2000" b="1" i="1" smtClean="0">
                        <a:solidFill>
                          <a:srgbClr val="0432FF"/>
                        </a:solidFill>
                        <a:latin typeface="Cambria Math" charset="0"/>
                        <a:cs typeface="Arial" panose="020B0604020202020204" pitchFamily="34" charset="0"/>
                      </a:rPr>
                      <m:t>𝟐</m:t>
                    </m:r>
                    <m:sSup>
                      <m:sSupPr>
                        <m:ctrlP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𝒏</m:t>
                        </m:r>
                      </m:e>
                      <m:sup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tr-TR" sz="2000" b="1" i="1" smtClean="0">
                        <a:solidFill>
                          <a:srgbClr val="0432FF"/>
                        </a:solidFill>
                        <a:latin typeface="Cambria Math" charset="0"/>
                        <a:cs typeface="Arial" panose="020B0604020202020204" pitchFamily="34" charset="0"/>
                      </a:rPr>
                      <m:t>+</m:t>
                    </m:r>
                    <m:r>
                      <a:rPr lang="tr-TR" sz="2000" b="1" i="1" smtClean="0">
                        <a:solidFill>
                          <a:srgbClr val="0432FF"/>
                        </a:solidFill>
                        <a:latin typeface="Cambria Math" charset="0"/>
                        <a:cs typeface="Arial" panose="020B0604020202020204" pitchFamily="34" charset="0"/>
                      </a:rPr>
                      <m:t>𝟑</m:t>
                    </m:r>
                    <m:sSup>
                      <m:sSupPr>
                        <m:ctrlP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𝒏</m:t>
                        </m:r>
                      </m:e>
                      <m:sup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𝒈</m:t>
                        </m:r>
                      </m:e>
                      <m:sub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tr-TR" sz="2000" b="1" i="1" smtClean="0">
                            <a:solidFill>
                              <a:srgbClr val="0432FF"/>
                            </a:solidFill>
                            <a:latin typeface="Cambria Math" charset="0"/>
                            <a:cs typeface="Arial" panose="020B0604020202020204" pitchFamily="34" charset="0"/>
                          </a:rPr>
                          <m:t>𝑫</m:t>
                        </m:r>
                      </m:sub>
                    </m:sSub>
                  </m:oMath>
                </a14:m>
                <a:endPara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00" y="3108307"/>
                <a:ext cx="6665607" cy="2902461"/>
              </a:xfrm>
              <a:prstGeom prst="rect">
                <a:avLst/>
              </a:prstGeom>
              <a:blipFill rotWithShape="0">
                <a:blip r:embed="rId4"/>
                <a:stretch>
                  <a:fillRect l="-914" t="-1050" r="-91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478407" y="4790444"/>
            <a:ext cx="4637393" cy="13234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i="1" u="sng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We have control over how to choose the g values for 1D and 2D decompositions. However, the max q value is limited by the available local memory size. So, it makes more sense to use the same q value for 1D and 2D decompositions. </a:t>
            </a:r>
          </a:p>
        </p:txBody>
      </p:sp>
    </p:spTree>
    <p:extLst>
      <p:ext uri="{BB962C8B-B14F-4D97-AF65-F5344CB8AC3E}">
        <p14:creationId xmlns:p14="http://schemas.microsoft.com/office/powerpoint/2010/main" val="72627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Comparison: Communication Costs (when </a:t>
            </a:r>
            <a:r>
              <a:rPr lang="en-US" dirty="0"/>
              <a:t>r</a:t>
            </a:r>
            <a:r>
              <a:rPr lang="en-US" dirty="0" smtClean="0"/>
              <a:t>educer sizes are equal)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8"/>
              </p:nvPr>
            </p:nvSpPr>
            <p:spPr>
              <a:xfrm>
                <a:off x="812800" y="3079708"/>
                <a:ext cx="10871200" cy="3168692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When does 1D decomposition have less communication cost?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Only when </a:t>
                </a:r>
                <a:r>
                  <a:rPr lang="en-US" b="1" dirty="0" smtClean="0">
                    <a:solidFill>
                      <a:srgbClr val="0432FF"/>
                    </a:solidFill>
                  </a:rPr>
                  <a:t>g</a:t>
                </a:r>
                <a:r>
                  <a:rPr lang="en-US" b="1" baseline="-25000" dirty="0" smtClean="0">
                    <a:solidFill>
                      <a:srgbClr val="0432FF"/>
                    </a:solidFill>
                  </a:rPr>
                  <a:t>1D</a:t>
                </a:r>
                <a:r>
                  <a:rPr lang="en-US" b="1" dirty="0" smtClean="0">
                    <a:solidFill>
                      <a:srgbClr val="0432FF"/>
                    </a:solidFill>
                  </a:rPr>
                  <a:t> =</a:t>
                </a:r>
                <a:r>
                  <a:rPr lang="en-US" dirty="0" smtClean="0"/>
                  <a:t> </a:t>
                </a:r>
                <a:r>
                  <a:rPr lang="en-US" b="1" dirty="0" smtClean="0">
                    <a:solidFill>
                      <a:srgbClr val="0432FF"/>
                    </a:solidFill>
                  </a:rPr>
                  <a:t>g</a:t>
                </a:r>
                <a:r>
                  <a:rPr lang="en-US" b="1" baseline="-25000" dirty="0" smtClean="0">
                    <a:solidFill>
                      <a:srgbClr val="0432FF"/>
                    </a:solidFill>
                  </a:rPr>
                  <a:t>2D</a:t>
                </a:r>
                <a:r>
                  <a:rPr lang="en-US" b="1" dirty="0" smtClean="0">
                    <a:solidFill>
                      <a:srgbClr val="0432FF"/>
                    </a:solidFill>
                  </a:rPr>
                  <a:t> = 1 </a:t>
                </a:r>
                <a:r>
                  <a:rPr lang="en-US" dirty="0" smtClean="0"/>
                  <a:t>(i.e. the serial reduce execution)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Compare the communication costs for the largest </a:t>
                </a:r>
                <a:r>
                  <a:rPr lang="en-US" b="1" dirty="0" smtClean="0">
                    <a:solidFill>
                      <a:srgbClr val="0432FF"/>
                    </a:solidFill>
                  </a:rPr>
                  <a:t>g</a:t>
                </a:r>
                <a:r>
                  <a:rPr lang="en-US" b="1" baseline="-25000" dirty="0" smtClean="0">
                    <a:solidFill>
                      <a:srgbClr val="0432FF"/>
                    </a:solidFill>
                  </a:rPr>
                  <a:t>1D</a:t>
                </a:r>
                <a:r>
                  <a:rPr lang="en-US" dirty="0" smtClean="0"/>
                  <a:t> value</a:t>
                </a:r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tr-TR" b="1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𝒈</m:t>
                        </m:r>
                      </m:e>
                      <m:sub>
                        <m:r>
                          <a:rPr lang="tr-TR" b="1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𝟏</m:t>
                        </m:r>
                        <m:r>
                          <a:rPr lang="tr-TR" b="1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𝑫</m:t>
                        </m:r>
                      </m:sub>
                    </m:sSub>
                    <m:r>
                      <a:rPr lang="tr-TR" b="1" i="1" smtClean="0">
                        <a:solidFill>
                          <a:srgbClr val="0432FF"/>
                        </a:solidFill>
                        <a:latin typeface="Cambria Math" charset="0"/>
                      </a:rPr>
                      <m:t>=</m:t>
                    </m:r>
                    <m:r>
                      <a:rPr lang="tr-TR" b="1" i="1" smtClean="0">
                        <a:solidFill>
                          <a:srgbClr val="0432FF"/>
                        </a:solidFill>
                        <a:latin typeface="Cambria Math" charset="0"/>
                      </a:rPr>
                      <m:t>𝒏</m:t>
                    </m:r>
                  </m:oMath>
                </a14:m>
                <a:r>
                  <a:rPr lang="en-US" b="1" dirty="0" smtClean="0">
                    <a:solidFill>
                      <a:srgbClr val="0432FF"/>
                    </a:solidFill>
                  </a:rPr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tr-TR" b="1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𝒈</m:t>
                        </m:r>
                      </m:e>
                      <m:sub>
                        <m:r>
                          <a:rPr lang="tr-TR" b="1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𝟐</m:t>
                        </m:r>
                        <m:r>
                          <a:rPr lang="tr-TR" b="1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𝑫</m:t>
                        </m:r>
                      </m:sub>
                    </m:sSub>
                    <m:r>
                      <a:rPr lang="tr-TR" b="1" i="1" smtClean="0">
                        <a:solidFill>
                          <a:srgbClr val="0432FF"/>
                        </a:solidFill>
                        <a:latin typeface="Cambria Math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tr-TR" b="1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tr-TR" b="1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𝒏</m:t>
                        </m:r>
                      </m:e>
                    </m:rad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tr-TR" b="1" i="1" smtClean="0">
                        <a:solidFill>
                          <a:srgbClr val="0432FF"/>
                        </a:solidFill>
                        <a:latin typeface="Cambria Math" charset="0"/>
                      </a:rPr>
                      <m:t>𝒄𝒐𝒔</m:t>
                    </m:r>
                    <m:sSub>
                      <m:sSubPr>
                        <m:ctrlPr>
                          <a:rPr lang="tr-TR" b="1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tr-TR" b="1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𝒕</m:t>
                        </m:r>
                      </m:e>
                      <m:sub>
                        <m:r>
                          <a:rPr lang="tr-TR" b="1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𝟏</m:t>
                        </m:r>
                        <m:r>
                          <a:rPr lang="tr-TR" b="1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𝑫</m:t>
                        </m:r>
                      </m:sub>
                    </m:sSub>
                    <m:r>
                      <a:rPr lang="tr-TR" b="1" i="1" smtClean="0">
                        <a:solidFill>
                          <a:srgbClr val="0432FF"/>
                        </a:solidFill>
                        <a:latin typeface="Cambria Math" charset="0"/>
                      </a:rPr>
                      <m:t>=</m:t>
                    </m:r>
                    <m:r>
                      <a:rPr lang="tr-TR" b="1" i="1" smtClean="0">
                        <a:solidFill>
                          <a:srgbClr val="0432FF"/>
                        </a:solidFill>
                        <a:latin typeface="Cambria Math" charset="0"/>
                      </a:rPr>
                      <m:t>𝟐</m:t>
                    </m:r>
                    <m:sSup>
                      <m:sSupPr>
                        <m:ctrlPr>
                          <a:rPr lang="tr-TR" b="1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tr-TR" b="1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𝒏</m:t>
                        </m:r>
                      </m:e>
                      <m:sup>
                        <m:r>
                          <a:rPr lang="tr-TR" b="1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𝟐</m:t>
                        </m:r>
                      </m:sup>
                    </m:sSup>
                    <m:r>
                      <a:rPr lang="tr-TR" b="1" i="1" smtClean="0">
                        <a:solidFill>
                          <a:srgbClr val="0432FF"/>
                        </a:solidFill>
                        <a:latin typeface="Cambria Math" charset="0"/>
                      </a:rPr>
                      <m:t>+</m:t>
                    </m:r>
                    <m:r>
                      <a:rPr lang="tr-TR" b="1" i="1" smtClean="0">
                        <a:solidFill>
                          <a:srgbClr val="0432FF"/>
                        </a:solidFill>
                        <a:latin typeface="Cambria Math" charset="0"/>
                      </a:rPr>
                      <m:t>𝟐</m:t>
                    </m:r>
                    <m:sSup>
                      <m:sSupPr>
                        <m:ctrlPr>
                          <a:rPr lang="tr-TR" b="1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tr-TR" b="1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𝒏</m:t>
                        </m:r>
                      </m:e>
                      <m:sup>
                        <m:r>
                          <a:rPr lang="tr-TR" b="1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𝟑</m:t>
                        </m:r>
                      </m:sup>
                    </m:sSup>
                  </m:oMath>
                </a14:m>
                <a:endParaRPr lang="tr-TR" b="1" dirty="0" smtClean="0"/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tr-TR" b="1" i="1" smtClean="0">
                        <a:solidFill>
                          <a:srgbClr val="0432FF"/>
                        </a:solidFill>
                        <a:latin typeface="Cambria Math" charset="0"/>
                      </a:rPr>
                      <m:t>𝒄𝒐𝒔</m:t>
                    </m:r>
                    <m:sSub>
                      <m:sSubPr>
                        <m:ctrlPr>
                          <a:rPr lang="tr-TR" b="1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tr-TR" b="1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𝒕</m:t>
                        </m:r>
                      </m:e>
                      <m:sub>
                        <m:r>
                          <a:rPr lang="tr-TR" b="1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𝟐</m:t>
                        </m:r>
                        <m:r>
                          <a:rPr lang="tr-TR" b="1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𝑫</m:t>
                        </m:r>
                      </m:sub>
                    </m:sSub>
                    <m:r>
                      <a:rPr lang="tr-TR" b="1" i="1" smtClean="0">
                        <a:solidFill>
                          <a:srgbClr val="0432FF"/>
                        </a:solidFill>
                        <a:latin typeface="Cambria Math" charset="0"/>
                      </a:rPr>
                      <m:t>=</m:t>
                    </m:r>
                    <m:r>
                      <a:rPr lang="tr-TR" b="1" i="1" smtClean="0">
                        <a:solidFill>
                          <a:srgbClr val="0432FF"/>
                        </a:solidFill>
                        <a:latin typeface="Cambria Math" charset="0"/>
                      </a:rPr>
                      <m:t>𝟐</m:t>
                    </m:r>
                    <m:sSup>
                      <m:sSupPr>
                        <m:ctrlPr>
                          <a:rPr lang="tr-TR" b="1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tr-TR" b="1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𝒏</m:t>
                        </m:r>
                      </m:e>
                      <m:sup>
                        <m:r>
                          <a:rPr lang="tr-TR" b="1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𝟐</m:t>
                        </m:r>
                      </m:sup>
                    </m:sSup>
                    <m:r>
                      <a:rPr lang="tr-TR" b="1" i="1" smtClean="0">
                        <a:solidFill>
                          <a:srgbClr val="0432FF"/>
                        </a:solidFill>
                        <a:latin typeface="Cambria Math" charset="0"/>
                      </a:rPr>
                      <m:t>+</m:t>
                    </m:r>
                    <m:r>
                      <a:rPr lang="tr-TR" b="1" i="1" smtClean="0">
                        <a:solidFill>
                          <a:srgbClr val="0432FF"/>
                        </a:solidFill>
                        <a:latin typeface="Cambria Math" charset="0"/>
                      </a:rPr>
                      <m:t>𝟑</m:t>
                    </m:r>
                    <m:sSup>
                      <m:sSupPr>
                        <m:ctrlPr>
                          <a:rPr lang="tr-TR" b="1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tr-TR" b="1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𝒏</m:t>
                        </m:r>
                      </m:e>
                      <m:sup>
                        <m:r>
                          <a:rPr lang="tr-TR" b="1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𝟐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tr-TR" b="1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tr-TR" b="1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b="1" dirty="0">
                    <a:solidFill>
                      <a:srgbClr val="0432FF"/>
                    </a:solidFill>
                  </a:rPr>
                  <a:t>	</a:t>
                </a:r>
                <a:endParaRPr lang="en-US" b="1" dirty="0" smtClean="0">
                  <a:solidFill>
                    <a:srgbClr val="0432FF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For large # of groups, communication cost of 2D algorithm lower almost by a factor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tr-TR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rad>
                  </m:oMath>
                </a14:m>
                <a:endParaRPr lang="en-US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xfrm>
                <a:off x="812800" y="3079708"/>
                <a:ext cx="10871200" cy="3168692"/>
              </a:xfrm>
              <a:blipFill rotWithShape="0">
                <a:blip r:embed="rId2"/>
                <a:stretch>
                  <a:fillRect t="-1154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600200" y="1828800"/>
            <a:ext cx="2281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1D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94715" y="2223523"/>
                <a:ext cx="2997231" cy="407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tr-TR" sz="20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  <m:t>𝒄𝒐𝒔𝒕</m:t>
                          </m:r>
                        </m:e>
                        <m:sub>
                          <m:r>
                            <a:rPr lang="tr-TR" sz="20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tr-TR" sz="20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  <m:t>𝑫</m:t>
                          </m:r>
                        </m:sub>
                      </m:sSub>
                      <m:r>
                        <a:rPr lang="tr-TR" sz="2000" b="1" i="1" smtClean="0">
                          <a:solidFill>
                            <a:srgbClr val="0432FF"/>
                          </a:solidFill>
                          <a:latin typeface="Cambria Math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tr-TR" sz="2000" b="1" i="1" smtClean="0">
                          <a:solidFill>
                            <a:srgbClr val="0432FF"/>
                          </a:solidFill>
                          <a:latin typeface="Cambria Math" charset="0"/>
                          <a:cs typeface="Arial" panose="020B0604020202020204" pitchFamily="34" charset="0"/>
                        </a:rPr>
                        <m:t>𝟐</m:t>
                      </m:r>
                      <m:sSup>
                        <m:sSupPr>
                          <m:ctrlPr>
                            <a:rPr lang="tr-TR" sz="20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tr-TR" sz="20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  <m:t>𝒏</m:t>
                          </m:r>
                        </m:e>
                        <m:sup>
                          <m:r>
                            <a:rPr lang="tr-TR" sz="20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tr-TR" sz="2000" b="1" i="1" smtClean="0">
                          <a:solidFill>
                            <a:srgbClr val="0432FF"/>
                          </a:solidFill>
                          <a:latin typeface="Cambria Math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tr-TR" sz="2000" b="1" i="1" smtClean="0">
                          <a:solidFill>
                            <a:srgbClr val="0432FF"/>
                          </a:solidFill>
                          <a:latin typeface="Cambria Math" charset="0"/>
                          <a:cs typeface="Arial" panose="020B0604020202020204" pitchFamily="34" charset="0"/>
                        </a:rPr>
                        <m:t>𝟐</m:t>
                      </m:r>
                      <m:sSup>
                        <m:sSupPr>
                          <m:ctrlPr>
                            <a:rPr lang="tr-TR" sz="20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tr-TR" sz="20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  <m:t>𝒏</m:t>
                          </m:r>
                        </m:e>
                        <m:sup>
                          <m:r>
                            <a:rPr lang="tr-TR" sz="20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sSub>
                        <m:sSubPr>
                          <m:ctrlPr>
                            <a:rPr lang="tr-TR" sz="20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tr-TR" sz="20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  <m:t>𝒈</m:t>
                          </m:r>
                        </m:e>
                        <m:sub>
                          <m:r>
                            <a:rPr lang="tr-TR" sz="20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tr-TR" sz="20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  <m:t>𝑫</m:t>
                          </m:r>
                        </m:sub>
                      </m:sSub>
                    </m:oMath>
                  </m:oMathPara>
                </a14:m>
                <a:endParaRPr lang="en-US" sz="2000" b="1" dirty="0" smtClean="0">
                  <a:solidFill>
                    <a:srgbClr val="0432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715" y="2223523"/>
                <a:ext cx="2997231" cy="407099"/>
              </a:xfrm>
              <a:prstGeom prst="rect">
                <a:avLst/>
              </a:prstGeom>
              <a:blipFill rotWithShape="0">
                <a:blip r:embed="rId3"/>
                <a:stretch>
                  <a:fillRect b="-10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768118" y="1828800"/>
            <a:ext cx="2281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410200" y="2201686"/>
                <a:ext cx="2997231" cy="407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b="1" i="1" smtClean="0">
                          <a:solidFill>
                            <a:srgbClr val="0432FF"/>
                          </a:solidFill>
                          <a:latin typeface="Cambria Math" charset="0"/>
                          <a:cs typeface="Arial" panose="020B0604020202020204" pitchFamily="34" charset="0"/>
                        </a:rPr>
                        <m:t>𝒄𝒐𝒔</m:t>
                      </m:r>
                      <m:sSub>
                        <m:sSubPr>
                          <m:ctrlPr>
                            <a:rPr lang="tr-TR" sz="20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tr-TR" sz="20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  <m:t>𝒕</m:t>
                          </m:r>
                        </m:e>
                        <m:sub>
                          <m:r>
                            <a:rPr lang="tr-TR" sz="20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tr-TR" sz="20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  <m:t>𝑫</m:t>
                          </m:r>
                        </m:sub>
                      </m:sSub>
                      <m:r>
                        <a:rPr lang="tr-TR" sz="2000" b="1" i="1" smtClean="0">
                          <a:solidFill>
                            <a:srgbClr val="0432FF"/>
                          </a:solidFill>
                          <a:latin typeface="Cambria Math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tr-TR" sz="2000" b="1" i="1" smtClean="0">
                          <a:solidFill>
                            <a:srgbClr val="0432FF"/>
                          </a:solidFill>
                          <a:latin typeface="Cambria Math" charset="0"/>
                          <a:cs typeface="Arial" panose="020B0604020202020204" pitchFamily="34" charset="0"/>
                        </a:rPr>
                        <m:t>𝟐</m:t>
                      </m:r>
                      <m:sSup>
                        <m:sSupPr>
                          <m:ctrlPr>
                            <a:rPr lang="tr-TR" sz="20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tr-TR" sz="20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  <m:t>𝒏</m:t>
                          </m:r>
                        </m:e>
                        <m:sup>
                          <m:r>
                            <a:rPr lang="tr-TR" sz="20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tr-TR" sz="2000" b="1" i="1" smtClean="0">
                          <a:solidFill>
                            <a:srgbClr val="0432FF"/>
                          </a:solidFill>
                          <a:latin typeface="Cambria Math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tr-TR" sz="2000" b="1" i="1" smtClean="0">
                          <a:solidFill>
                            <a:srgbClr val="0432FF"/>
                          </a:solidFill>
                          <a:latin typeface="Cambria Math" charset="0"/>
                          <a:cs typeface="Arial" panose="020B0604020202020204" pitchFamily="34" charset="0"/>
                        </a:rPr>
                        <m:t>𝟑</m:t>
                      </m:r>
                      <m:sSup>
                        <m:sSupPr>
                          <m:ctrlPr>
                            <a:rPr lang="tr-TR" sz="20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tr-TR" sz="20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  <m:t>𝒏</m:t>
                          </m:r>
                        </m:e>
                        <m:sup>
                          <m:r>
                            <a:rPr lang="tr-TR" sz="20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sSub>
                        <m:sSubPr>
                          <m:ctrlPr>
                            <a:rPr lang="tr-TR" sz="20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tr-TR" sz="20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  <m:t>𝒈</m:t>
                          </m:r>
                        </m:e>
                        <m:sub>
                          <m:r>
                            <a:rPr lang="tr-TR" sz="20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tr-TR" sz="20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  <m:t>𝑫</m:t>
                          </m:r>
                        </m:sub>
                      </m:sSub>
                    </m:oMath>
                  </m:oMathPara>
                </a14:m>
                <a:endParaRPr lang="en-US" sz="2000" b="1" i="1" dirty="0" smtClean="0">
                  <a:solidFill>
                    <a:srgbClr val="0432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2201686"/>
                <a:ext cx="2997231" cy="407099"/>
              </a:xfrm>
              <a:prstGeom prst="rect">
                <a:avLst/>
              </a:prstGeom>
              <a:blipFill rotWithShape="0">
                <a:blip r:embed="rId4"/>
                <a:stretch>
                  <a:fillRect b="-10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1343946" y="1752600"/>
            <a:ext cx="3048000" cy="1066799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10200" y="1752600"/>
            <a:ext cx="3048000" cy="1066799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482831" y="2187281"/>
                <a:ext cx="1576329" cy="419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1" i="1" dirty="0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  <m:t>𝒈</m:t>
                          </m:r>
                        </m:e>
                        <m:sub>
                          <m:r>
                            <a:rPr lang="tr-TR" sz="2000" b="1" i="1" dirty="0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tr-TR" sz="2000" b="1" i="1" dirty="0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  <m:t>𝑫</m:t>
                          </m:r>
                        </m:sub>
                      </m:sSub>
                      <m:r>
                        <a:rPr lang="en-US" sz="2000" b="1" i="1" dirty="0" smtClean="0">
                          <a:solidFill>
                            <a:srgbClr val="0432FF"/>
                          </a:solidFill>
                          <a:latin typeface="Cambria Math" charset="0"/>
                          <a:cs typeface="Arial" panose="020B0604020202020204" pitchFamily="34" charset="0"/>
                        </a:rPr>
                        <m:t> = </m:t>
                      </m:r>
                      <m:sSubSup>
                        <m:sSubSupPr>
                          <m:ctrlPr>
                            <a:rPr lang="tr-TR" sz="2000" b="1" i="1" dirty="0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2000" b="1" i="1" dirty="0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  <m:t>𝒈</m:t>
                          </m:r>
                        </m:e>
                        <m:sub>
                          <m:r>
                            <a:rPr lang="en-US" sz="2000" b="1" i="1" dirty="0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2000" b="1" i="1" dirty="0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  <m:t>𝑫</m:t>
                          </m:r>
                        </m:sub>
                        <m:sup>
                          <m:r>
                            <a:rPr lang="en-US" sz="2000" b="1" i="1" dirty="0" smtClean="0">
                              <a:solidFill>
                                <a:srgbClr val="0432FF"/>
                              </a:solidFill>
                              <a:latin typeface="Cambria Math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n-US" sz="2000" b="1" dirty="0" smtClean="0">
                  <a:solidFill>
                    <a:srgbClr val="0432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2831" y="2187281"/>
                <a:ext cx="1576329" cy="419987"/>
              </a:xfrm>
              <a:prstGeom prst="rect">
                <a:avLst/>
              </a:prstGeom>
              <a:blipFill rotWithShape="0">
                <a:blip r:embed="rId5"/>
                <a:stretch>
                  <a:fillRect t="-88406" b="-120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9372600" y="2028855"/>
            <a:ext cx="1752600" cy="764658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3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Complexity analysis:</a:t>
                </a:r>
              </a:p>
              <a:p>
                <a:pPr lvl="1"/>
                <a:r>
                  <a:rPr lang="en-US" i="1" dirty="0" smtClean="0">
                    <a:solidFill>
                      <a:srgbClr val="FF0000"/>
                    </a:solidFill>
                  </a:rPr>
                  <a:t>Replication rate</a:t>
                </a:r>
                <a:r>
                  <a:rPr lang="en-US" dirty="0" smtClean="0"/>
                  <a:t>: Typically determines the communication cost</a:t>
                </a:r>
              </a:p>
              <a:p>
                <a:pPr lvl="1"/>
                <a:r>
                  <a:rPr lang="en-US" i="1" dirty="0" smtClean="0">
                    <a:solidFill>
                      <a:srgbClr val="FF0000"/>
                    </a:solidFill>
                  </a:rPr>
                  <a:t>Reducer size</a:t>
                </a:r>
                <a:r>
                  <a:rPr lang="en-US" dirty="0" smtClean="0"/>
                  <a:t>: Determines the available parallelism and the requirements for local memory sizes</a:t>
                </a:r>
                <a:endParaRPr lang="en-US" dirty="0"/>
              </a:p>
              <a:p>
                <a:pPr lvl="1"/>
                <a:r>
                  <a:rPr lang="en-US" dirty="0" smtClean="0"/>
                  <a:t>Typically tradeoff between communication cost and reducer size</a:t>
                </a:r>
              </a:p>
              <a:p>
                <a:pPr lvl="1"/>
                <a:r>
                  <a:rPr lang="en-US" dirty="0" smtClean="0"/>
                  <a:t>We ignored computation costs assuming that the total amount of computation does not change</a:t>
                </a:r>
              </a:p>
              <a:p>
                <a:pPr lvl="2"/>
                <a:r>
                  <a:rPr lang="en-US" dirty="0"/>
                  <a:t>e</a:t>
                </a:r>
                <a:r>
                  <a:rPr lang="en-US" dirty="0" smtClean="0"/>
                  <a:t>.g.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tr-TR" b="0" i="1" smtClean="0">
                            <a:latin typeface="Cambria Math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 multiply-and-add operations for matrix-matrix multiplication</a:t>
                </a:r>
              </a:p>
              <a:p>
                <a:pPr lvl="2"/>
                <a:r>
                  <a:rPr lang="en-US" dirty="0" smtClean="0"/>
                  <a:t>However, this is not always the case: There can be parallel implementations that are not work efficient.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We reduced communication costs by assigning multiple outputs to each reducer. Why?</a:t>
                </a:r>
              </a:p>
              <a:p>
                <a:pPr lvl="1"/>
                <a:r>
                  <a:rPr lang="en-US" dirty="0" smtClean="0"/>
                  <a:t>Replication rates reduced (each input needs to be sent to less # of reducers)</a:t>
                </a:r>
              </a:p>
              <a:p>
                <a:pPr lvl="1"/>
                <a:r>
                  <a:rPr lang="en-US" dirty="0" smtClean="0"/>
                  <a:t>Grouping may not help algorithms with replication rate = 1 </a:t>
                </a:r>
              </a:p>
              <a:p>
                <a:pPr lvl="2"/>
                <a:r>
                  <a:rPr lang="en-US" dirty="0" smtClean="0"/>
                  <a:t>e.g. the 2</a:t>
                </a:r>
                <a:r>
                  <a:rPr lang="en-US" baseline="30000" dirty="0" smtClean="0"/>
                  <a:t>nd</a:t>
                </a:r>
                <a:r>
                  <a:rPr lang="en-US" dirty="0" smtClean="0"/>
                  <a:t> step of matrix matrix multiplication with 2D decomposition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 rotWithShape="0">
                <a:blip r:embed="rId2"/>
                <a:stretch>
                  <a:fillRect t="-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602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Single-Step Matrix-Matrix Multiplication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131156" y="1676403"/>
            <a:ext cx="6336145" cy="4724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Map(input):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 dirty="0"/>
              <a:t>	for each </a:t>
            </a:r>
            <a:r>
              <a:rPr lang="en-US" sz="1800" b="1" dirty="0" err="1">
                <a:solidFill>
                  <a:srgbClr val="0000FF"/>
                </a:solidFill>
              </a:rPr>
              <a:t>m</a:t>
            </a:r>
            <a:r>
              <a:rPr lang="en-US" sz="1800" b="1" baseline="-25000" dirty="0" err="1">
                <a:solidFill>
                  <a:srgbClr val="0000FF"/>
                </a:solidFill>
              </a:rPr>
              <a:t>ij</a:t>
            </a:r>
            <a:r>
              <a:rPr lang="en-US" sz="1800" dirty="0"/>
              <a:t> entry from matrix </a:t>
            </a:r>
            <a:r>
              <a:rPr lang="en-US" sz="1800" b="1" dirty="0">
                <a:solidFill>
                  <a:srgbClr val="0000FF"/>
                </a:solidFill>
              </a:rPr>
              <a:t>M</a:t>
            </a:r>
            <a:r>
              <a:rPr lang="en-US" sz="1800" dirty="0"/>
              <a:t>:</a:t>
            </a:r>
          </a:p>
          <a:p>
            <a:pPr marL="0" indent="0">
              <a:buNone/>
            </a:pPr>
            <a:r>
              <a:rPr lang="en-US" sz="1800" dirty="0"/>
              <a:t>	       for </a:t>
            </a:r>
            <a:r>
              <a:rPr lang="en-US" sz="1800" b="1" dirty="0">
                <a:solidFill>
                  <a:srgbClr val="0000FF"/>
                </a:solidFill>
              </a:rPr>
              <a:t>k</a:t>
            </a:r>
            <a:r>
              <a:rPr lang="en-US" sz="1800" dirty="0"/>
              <a:t>=1 to n</a:t>
            </a:r>
          </a:p>
          <a:p>
            <a:pPr marL="0" indent="0">
              <a:buNone/>
            </a:pPr>
            <a:r>
              <a:rPr lang="en-US" sz="1800" dirty="0"/>
              <a:t>		generate &lt;</a:t>
            </a:r>
            <a:r>
              <a:rPr lang="en-US" sz="1800" b="1" dirty="0">
                <a:solidFill>
                  <a:srgbClr val="FF0000"/>
                </a:solidFill>
              </a:rPr>
              <a:t>key</a:t>
            </a:r>
            <a:r>
              <a:rPr lang="en-US" sz="1800" dirty="0"/>
              <a:t> = </a:t>
            </a:r>
            <a:r>
              <a:rPr lang="en-US" sz="1800" b="1" dirty="0">
                <a:solidFill>
                  <a:srgbClr val="0000FF"/>
                </a:solidFill>
              </a:rPr>
              <a:t>(i, k)</a:t>
            </a:r>
            <a:r>
              <a:rPr lang="en-US" sz="1800" dirty="0"/>
              <a:t>,</a:t>
            </a:r>
            <a:r>
              <a:rPr lang="en-US" sz="1800" b="1" dirty="0">
                <a:solidFill>
                  <a:srgbClr val="0000FF"/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</a:rPr>
              <a:t>value</a:t>
            </a:r>
            <a:r>
              <a:rPr lang="en-US" sz="1800" dirty="0"/>
              <a:t> = (‘</a:t>
            </a:r>
            <a:r>
              <a:rPr lang="en-US" sz="1800" b="1" dirty="0">
                <a:solidFill>
                  <a:srgbClr val="0000FF"/>
                </a:solidFill>
              </a:rPr>
              <a:t>M’, j, </a:t>
            </a:r>
            <a:r>
              <a:rPr lang="en-US" sz="1800" b="1" dirty="0" err="1">
                <a:solidFill>
                  <a:srgbClr val="0000FF"/>
                </a:solidFill>
              </a:rPr>
              <a:t>m</a:t>
            </a:r>
            <a:r>
              <a:rPr lang="en-US" sz="1800" b="1" baseline="-25000" dirty="0" err="1">
                <a:solidFill>
                  <a:srgbClr val="0000FF"/>
                </a:solidFill>
              </a:rPr>
              <a:t>ij</a:t>
            </a:r>
            <a:r>
              <a:rPr lang="en-US" sz="1800" dirty="0"/>
              <a:t>) &gt;</a:t>
            </a:r>
          </a:p>
          <a:p>
            <a:pPr marL="0" indent="0">
              <a:buNone/>
            </a:pPr>
            <a:r>
              <a:rPr lang="en-US" sz="1800" dirty="0"/>
              <a:t>	for each </a:t>
            </a:r>
            <a:r>
              <a:rPr lang="en-US" sz="1800" b="1" dirty="0" err="1">
                <a:solidFill>
                  <a:srgbClr val="0000FF"/>
                </a:solidFill>
              </a:rPr>
              <a:t>n</a:t>
            </a:r>
            <a:r>
              <a:rPr lang="en-US" sz="1800" b="1" baseline="-25000" dirty="0" err="1">
                <a:solidFill>
                  <a:srgbClr val="0000FF"/>
                </a:solidFill>
              </a:rPr>
              <a:t>jk</a:t>
            </a:r>
            <a:r>
              <a:rPr lang="en-US" sz="1800" dirty="0"/>
              <a:t> entry from matrix </a:t>
            </a:r>
            <a:r>
              <a:rPr lang="en-US" sz="1800" b="1" dirty="0">
                <a:solidFill>
                  <a:srgbClr val="0000FF"/>
                </a:solidFill>
              </a:rPr>
              <a:t>N</a:t>
            </a:r>
            <a:r>
              <a:rPr lang="en-US" sz="1800" dirty="0"/>
              <a:t>:</a:t>
            </a:r>
          </a:p>
          <a:p>
            <a:pPr marL="0" indent="0">
              <a:buNone/>
            </a:pPr>
            <a:r>
              <a:rPr lang="en-US" sz="1800" dirty="0"/>
              <a:t>	       for </a:t>
            </a:r>
            <a:r>
              <a:rPr lang="en-US" sz="1800" b="1" dirty="0">
                <a:solidFill>
                  <a:srgbClr val="0000FF"/>
                </a:solidFill>
              </a:rPr>
              <a:t>i</a:t>
            </a:r>
            <a:r>
              <a:rPr lang="en-US" sz="1800" dirty="0"/>
              <a:t>=1 to n</a:t>
            </a:r>
          </a:p>
          <a:p>
            <a:pPr marL="0" indent="0">
              <a:buNone/>
            </a:pPr>
            <a:r>
              <a:rPr lang="en-US" sz="1800" dirty="0"/>
              <a:t>		generate &lt;</a:t>
            </a:r>
            <a:r>
              <a:rPr lang="en-US" sz="1800" b="1" dirty="0">
                <a:solidFill>
                  <a:srgbClr val="FF0000"/>
                </a:solidFill>
              </a:rPr>
              <a:t>key</a:t>
            </a:r>
            <a:r>
              <a:rPr lang="en-US" sz="1800" dirty="0"/>
              <a:t> = </a:t>
            </a:r>
            <a:r>
              <a:rPr lang="en-US" sz="1800" b="1" dirty="0">
                <a:solidFill>
                  <a:srgbClr val="0000FF"/>
                </a:solidFill>
              </a:rPr>
              <a:t>(i, k)</a:t>
            </a:r>
            <a:r>
              <a:rPr lang="en-US" sz="1800" dirty="0"/>
              <a:t>, </a:t>
            </a:r>
            <a:r>
              <a:rPr lang="en-US" sz="1800" b="1" dirty="0">
                <a:solidFill>
                  <a:srgbClr val="FF0000"/>
                </a:solidFill>
              </a:rPr>
              <a:t>value</a:t>
            </a:r>
            <a:r>
              <a:rPr lang="en-US" sz="1800" dirty="0"/>
              <a:t> = (‘</a:t>
            </a:r>
            <a:r>
              <a:rPr lang="en-US" sz="1800" b="1" dirty="0">
                <a:solidFill>
                  <a:srgbClr val="0000FF"/>
                </a:solidFill>
              </a:rPr>
              <a:t>N’, j, </a:t>
            </a:r>
            <a:r>
              <a:rPr lang="en-US" sz="1800" b="1" dirty="0" err="1">
                <a:solidFill>
                  <a:srgbClr val="0000FF"/>
                </a:solidFill>
              </a:rPr>
              <a:t>n</a:t>
            </a:r>
            <a:r>
              <a:rPr lang="en-US" sz="1800" b="1" baseline="-25000" dirty="0" err="1">
                <a:solidFill>
                  <a:srgbClr val="0000FF"/>
                </a:solidFill>
              </a:rPr>
              <a:t>jk</a:t>
            </a:r>
            <a:r>
              <a:rPr lang="en-US" sz="1800" dirty="0"/>
              <a:t>) &gt;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Reduce(key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value_list</a:t>
            </a:r>
            <a:r>
              <a:rPr lang="en-US" b="1" dirty="0">
                <a:solidFill>
                  <a:srgbClr val="FF0000"/>
                </a:solidFill>
              </a:rPr>
              <a:t>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sum</a:t>
            </a:r>
            <a:r>
              <a:rPr lang="en-US" sz="1800" dirty="0"/>
              <a:t> ← 0</a:t>
            </a:r>
            <a:endParaRPr lang="en-US" sz="1800" b="1" dirty="0">
              <a:solidFill>
                <a:srgbClr val="0000F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	for each pair </a:t>
            </a:r>
            <a:r>
              <a:rPr lang="en-US" sz="1800" dirty="0">
                <a:solidFill>
                  <a:srgbClr val="0000FF"/>
                </a:solidFill>
              </a:rPr>
              <a:t>(</a:t>
            </a:r>
            <a:r>
              <a:rPr lang="en-US" sz="1800" b="1" dirty="0">
                <a:solidFill>
                  <a:srgbClr val="0000FF"/>
                </a:solidFill>
              </a:rPr>
              <a:t>M, j, </a:t>
            </a:r>
            <a:r>
              <a:rPr lang="en-US" sz="1800" b="1" dirty="0" err="1">
                <a:solidFill>
                  <a:srgbClr val="0000FF"/>
                </a:solidFill>
              </a:rPr>
              <a:t>m</a:t>
            </a:r>
            <a:r>
              <a:rPr lang="en-US" sz="1800" b="1" baseline="-25000" dirty="0" err="1">
                <a:solidFill>
                  <a:srgbClr val="0000FF"/>
                </a:solidFill>
              </a:rPr>
              <a:t>ij</a:t>
            </a:r>
            <a:r>
              <a:rPr lang="en-US" sz="1800" dirty="0">
                <a:solidFill>
                  <a:srgbClr val="0000FF"/>
                </a:solidFill>
              </a:rPr>
              <a:t>)</a:t>
            </a:r>
            <a:r>
              <a:rPr lang="en-US" sz="1800" dirty="0"/>
              <a:t> and </a:t>
            </a:r>
            <a:r>
              <a:rPr lang="en-US" sz="1800" b="1" dirty="0">
                <a:solidFill>
                  <a:srgbClr val="0000FF"/>
                </a:solidFill>
              </a:rPr>
              <a:t>(N, j, </a:t>
            </a:r>
            <a:r>
              <a:rPr lang="en-US" sz="1800" b="1" dirty="0" err="1">
                <a:solidFill>
                  <a:srgbClr val="0000FF"/>
                </a:solidFill>
              </a:rPr>
              <a:t>n</a:t>
            </a:r>
            <a:r>
              <a:rPr lang="en-US" sz="1800" b="1" baseline="-25000" dirty="0" err="1">
                <a:solidFill>
                  <a:srgbClr val="0000FF"/>
                </a:solidFill>
              </a:rPr>
              <a:t>jk</a:t>
            </a:r>
            <a:r>
              <a:rPr lang="en-US" sz="1800" b="1" dirty="0">
                <a:solidFill>
                  <a:srgbClr val="0000FF"/>
                </a:solidFill>
              </a:rPr>
              <a:t>) </a:t>
            </a:r>
            <a:r>
              <a:rPr lang="en-US" sz="1800" dirty="0"/>
              <a:t>in </a:t>
            </a:r>
            <a:r>
              <a:rPr lang="en-US" sz="1800" dirty="0" err="1"/>
              <a:t>value_list</a:t>
            </a:r>
            <a:r>
              <a:rPr lang="en-US" sz="1800" b="1" baseline="-25000" dirty="0">
                <a:solidFill>
                  <a:srgbClr val="0000FF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00FF"/>
                </a:solidFill>
              </a:rPr>
              <a:t>		</a:t>
            </a:r>
            <a:r>
              <a:rPr lang="en-US" sz="1800" b="1" dirty="0">
                <a:solidFill>
                  <a:srgbClr val="0000FF"/>
                </a:solidFill>
              </a:rPr>
              <a:t>sum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/>
              <a:t>+=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b="1" dirty="0" err="1">
                <a:solidFill>
                  <a:srgbClr val="0000FF"/>
                </a:solidFill>
              </a:rPr>
              <a:t>m</a:t>
            </a:r>
            <a:r>
              <a:rPr lang="en-US" sz="1800" b="1" baseline="-25000" dirty="0" err="1">
                <a:solidFill>
                  <a:srgbClr val="0000FF"/>
                </a:solidFill>
              </a:rPr>
              <a:t>ij</a:t>
            </a:r>
            <a:r>
              <a:rPr lang="en-US" sz="1800" b="1" dirty="0">
                <a:solidFill>
                  <a:srgbClr val="0000FF"/>
                </a:solidFill>
              </a:rPr>
              <a:t> . </a:t>
            </a:r>
            <a:r>
              <a:rPr lang="en-US" sz="1800" b="1" dirty="0" err="1">
                <a:solidFill>
                  <a:srgbClr val="0000FF"/>
                </a:solidFill>
              </a:rPr>
              <a:t>n</a:t>
            </a:r>
            <a:r>
              <a:rPr lang="en-US" sz="1800" b="1" baseline="-25000" dirty="0" err="1">
                <a:solidFill>
                  <a:srgbClr val="0000FF"/>
                </a:solidFill>
              </a:rPr>
              <a:t>jk</a:t>
            </a:r>
            <a:r>
              <a:rPr lang="en-US" sz="1800" b="1" dirty="0">
                <a:solidFill>
                  <a:srgbClr val="0000FF"/>
                </a:solidFill>
              </a:rPr>
              <a:t> </a:t>
            </a:r>
            <a:endParaRPr lang="en-US" sz="1800" b="1" dirty="0"/>
          </a:p>
          <a:p>
            <a:pPr marL="0" indent="0">
              <a:buNone/>
            </a:pPr>
            <a:r>
              <a:rPr lang="en-US" sz="1800" dirty="0"/>
              <a:t>  	output </a:t>
            </a:r>
            <a:r>
              <a:rPr lang="en-US" sz="1800" b="1" dirty="0">
                <a:solidFill>
                  <a:srgbClr val="0000FF"/>
                </a:solidFill>
              </a:rPr>
              <a:t>(key, sum)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654801" y="1447801"/>
            <a:ext cx="0" cy="480337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452553" y="2711977"/>
            <a:ext cx="731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3248" y="2311867"/>
            <a:ext cx="2037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Replication rate: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73248" y="4730238"/>
            <a:ext cx="1752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Reducer size: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56262" y="5130348"/>
            <a:ext cx="931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73248" y="3522018"/>
            <a:ext cx="2577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Communication cost: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06709" y="3995378"/>
            <a:ext cx="1311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</a:t>
            </a:r>
            <a:r>
              <a:rPr lang="en-US" sz="2000" b="1" baseline="30000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+ 2n</a:t>
            </a:r>
            <a:r>
              <a:rPr lang="en-US" sz="2000" b="1" baseline="30000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dirty="0" smtClean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36426" y="1609167"/>
            <a:ext cx="4400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Assume both </a:t>
            </a:r>
            <a:r>
              <a:rPr lang="en-US" sz="2000" b="1" i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b="1" i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have size </a:t>
            </a:r>
            <a:r>
              <a:rPr lang="en-US" sz="2000" b="1" i="1" dirty="0" err="1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nxn</a:t>
            </a:r>
            <a:endParaRPr lang="en-US" sz="2000" b="1" i="1" dirty="0" smtClean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3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Graph Model for </a:t>
            </a:r>
            <a:r>
              <a:rPr lang="en-US" dirty="0" err="1" smtClean="0"/>
              <a:t>MapReduce</a:t>
            </a:r>
            <a:r>
              <a:rPr lang="en-US" dirty="0" smtClean="0"/>
              <a:t> Algorithms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887884" y="1629295"/>
            <a:ext cx="6796116" cy="4189613"/>
          </a:xfrm>
        </p:spPr>
        <p:txBody>
          <a:bodyPr/>
          <a:lstStyle/>
          <a:p>
            <a:r>
              <a:rPr lang="en-US" dirty="0" smtClean="0"/>
              <a:t>Define a vertex for each input and output</a:t>
            </a:r>
          </a:p>
          <a:p>
            <a:r>
              <a:rPr lang="en-US" dirty="0" smtClean="0"/>
              <a:t>Define edges reflecting which inputs each output needs</a:t>
            </a:r>
          </a:p>
          <a:p>
            <a:r>
              <a:rPr lang="en-US" dirty="0" smtClean="0"/>
              <a:t>Every </a:t>
            </a:r>
            <a:r>
              <a:rPr lang="en-US" dirty="0" err="1" smtClean="0"/>
              <a:t>MapReduce</a:t>
            </a:r>
            <a:r>
              <a:rPr lang="en-US" dirty="0" smtClean="0"/>
              <a:t> algorithm has a schema that assigns outputs to reducers.</a:t>
            </a:r>
          </a:p>
          <a:p>
            <a:endParaRPr lang="en-US" dirty="0" smtClean="0"/>
          </a:p>
          <a:p>
            <a:r>
              <a:rPr lang="en-US" dirty="0" smtClean="0"/>
              <a:t>Assume that max reducer size is </a:t>
            </a:r>
            <a:r>
              <a:rPr lang="en-US" b="1" dirty="0" smtClean="0">
                <a:solidFill>
                  <a:srgbClr val="0432FF"/>
                </a:solidFill>
              </a:rPr>
              <a:t>q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Assignment Requirements: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sz="2000" dirty="0" smtClean="0"/>
              <a:t>No reducer can be assigned more than </a:t>
            </a:r>
            <a:r>
              <a:rPr lang="en-US" sz="2000" b="1" dirty="0" smtClean="0">
                <a:solidFill>
                  <a:srgbClr val="0432FF"/>
                </a:solidFill>
              </a:rPr>
              <a:t>q</a:t>
            </a:r>
            <a:r>
              <a:rPr lang="en-US" sz="2000" dirty="0" smtClean="0"/>
              <a:t> inputs.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sz="2000" dirty="0" smtClean="0"/>
              <a:t>Each output is assigned to at least one reducer that receives all inputs needed for that output.</a:t>
            </a:r>
            <a:endParaRPr lang="en-US" sz="2000" dirty="0"/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798322" y="2199406"/>
            <a:ext cx="199505" cy="199505"/>
          </a:xfrm>
          <a:prstGeom prst="ellipse">
            <a:avLst/>
          </a:prstGeom>
          <a:solidFill>
            <a:srgbClr val="0070C0"/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798323" y="2556164"/>
            <a:ext cx="199505" cy="199505"/>
          </a:xfrm>
          <a:prstGeom prst="ellipse">
            <a:avLst/>
          </a:prstGeom>
          <a:solidFill>
            <a:srgbClr val="0070C0"/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798323" y="2928843"/>
            <a:ext cx="199505" cy="199505"/>
          </a:xfrm>
          <a:prstGeom prst="ellipse">
            <a:avLst/>
          </a:prstGeom>
          <a:solidFill>
            <a:srgbClr val="0070C0"/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798322" y="3658992"/>
            <a:ext cx="199505" cy="199505"/>
          </a:xfrm>
          <a:prstGeom prst="ellipse">
            <a:avLst/>
          </a:prstGeom>
          <a:solidFill>
            <a:srgbClr val="0070C0"/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798322" y="3301522"/>
            <a:ext cx="199505" cy="199505"/>
          </a:xfrm>
          <a:prstGeom prst="ellipse">
            <a:avLst/>
          </a:prstGeom>
          <a:solidFill>
            <a:srgbClr val="0070C0"/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457087" y="1746775"/>
            <a:ext cx="881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Inputs</a:t>
            </a:r>
          </a:p>
        </p:txBody>
      </p:sp>
      <p:sp>
        <p:nvSpPr>
          <p:cNvPr id="22" name="Oval 21"/>
          <p:cNvSpPr/>
          <p:nvPr/>
        </p:nvSpPr>
        <p:spPr>
          <a:xfrm>
            <a:off x="4012279" y="2581791"/>
            <a:ext cx="199505" cy="199505"/>
          </a:xfrm>
          <a:prstGeom prst="ellipse">
            <a:avLst/>
          </a:prstGeom>
          <a:solidFill>
            <a:srgbClr val="0070C0"/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798322" y="4392062"/>
            <a:ext cx="199505" cy="199505"/>
          </a:xfrm>
          <a:prstGeom prst="ellipse">
            <a:avLst/>
          </a:prstGeom>
          <a:solidFill>
            <a:srgbClr val="0070C0"/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012279" y="3227427"/>
            <a:ext cx="199505" cy="199505"/>
          </a:xfrm>
          <a:prstGeom prst="ellipse">
            <a:avLst/>
          </a:prstGeom>
          <a:solidFill>
            <a:srgbClr val="0070C0"/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012279" y="3876514"/>
            <a:ext cx="199505" cy="199505"/>
          </a:xfrm>
          <a:prstGeom prst="ellipse">
            <a:avLst/>
          </a:prstGeom>
          <a:solidFill>
            <a:srgbClr val="0070C0"/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798322" y="4016462"/>
            <a:ext cx="199505" cy="199505"/>
          </a:xfrm>
          <a:prstGeom prst="ellipse">
            <a:avLst/>
          </a:prstGeom>
          <a:solidFill>
            <a:srgbClr val="0070C0"/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571658" y="1746775"/>
            <a:ext cx="1080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Outputs</a:t>
            </a:r>
          </a:p>
        </p:txBody>
      </p:sp>
      <p:cxnSp>
        <p:nvCxnSpPr>
          <p:cNvPr id="29" name="Straight Connector 28"/>
          <p:cNvCxnSpPr>
            <a:stCxn id="5" idx="6"/>
            <a:endCxn id="22" idx="2"/>
          </p:cNvCxnSpPr>
          <p:nvPr/>
        </p:nvCxnSpPr>
        <p:spPr>
          <a:xfrm>
            <a:off x="1997827" y="2299159"/>
            <a:ext cx="2014452" cy="382385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5" idx="6"/>
            <a:endCxn id="24" idx="2"/>
          </p:cNvCxnSpPr>
          <p:nvPr/>
        </p:nvCxnSpPr>
        <p:spPr>
          <a:xfrm>
            <a:off x="1997827" y="2299159"/>
            <a:ext cx="2014452" cy="1028021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2" idx="2"/>
            <a:endCxn id="20" idx="6"/>
          </p:cNvCxnSpPr>
          <p:nvPr/>
        </p:nvCxnSpPr>
        <p:spPr>
          <a:xfrm flipH="1">
            <a:off x="1997827" y="2681544"/>
            <a:ext cx="2014452" cy="719731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2" idx="2"/>
            <a:endCxn id="26" idx="6"/>
          </p:cNvCxnSpPr>
          <p:nvPr/>
        </p:nvCxnSpPr>
        <p:spPr>
          <a:xfrm flipH="1">
            <a:off x="1997827" y="2681544"/>
            <a:ext cx="2014452" cy="1434671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4" idx="2"/>
            <a:endCxn id="19" idx="6"/>
          </p:cNvCxnSpPr>
          <p:nvPr/>
        </p:nvCxnSpPr>
        <p:spPr>
          <a:xfrm flipH="1">
            <a:off x="1997827" y="3327180"/>
            <a:ext cx="2014452" cy="431565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4" idx="2"/>
            <a:endCxn id="17" idx="6"/>
          </p:cNvCxnSpPr>
          <p:nvPr/>
        </p:nvCxnSpPr>
        <p:spPr>
          <a:xfrm flipH="1" flipV="1">
            <a:off x="1997828" y="2655917"/>
            <a:ext cx="2014451" cy="671263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4" idx="2"/>
            <a:endCxn id="23" idx="6"/>
          </p:cNvCxnSpPr>
          <p:nvPr/>
        </p:nvCxnSpPr>
        <p:spPr>
          <a:xfrm flipH="1">
            <a:off x="1997827" y="3327180"/>
            <a:ext cx="2014452" cy="1164635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5" idx="2"/>
            <a:endCxn id="18" idx="6"/>
          </p:cNvCxnSpPr>
          <p:nvPr/>
        </p:nvCxnSpPr>
        <p:spPr>
          <a:xfrm flipH="1" flipV="1">
            <a:off x="1997828" y="3028596"/>
            <a:ext cx="2014451" cy="947671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5" idx="2"/>
            <a:endCxn id="23" idx="6"/>
          </p:cNvCxnSpPr>
          <p:nvPr/>
        </p:nvCxnSpPr>
        <p:spPr>
          <a:xfrm flipH="1">
            <a:off x="1997827" y="3976267"/>
            <a:ext cx="2014452" cy="51554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5" idx="2"/>
            <a:endCxn id="26" idx="6"/>
          </p:cNvCxnSpPr>
          <p:nvPr/>
        </p:nvCxnSpPr>
        <p:spPr>
          <a:xfrm flipH="1">
            <a:off x="1997827" y="3976267"/>
            <a:ext cx="2014452" cy="13994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02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Single-Step Matrix-Matrix Multiplication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3239537"/>
            <a:ext cx="4869136" cy="12667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527" y="1632341"/>
            <a:ext cx="2701636" cy="4481157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5785658" y="3556229"/>
            <a:ext cx="1729047" cy="633384"/>
          </a:xfrm>
          <a:prstGeom prst="rightArrow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4819" y="4895098"/>
            <a:ext cx="59381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We have assigned each output to a single reducer.</a:t>
            </a:r>
          </a:p>
          <a:p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replication rate </a:t>
            </a:r>
            <a:r>
              <a:rPr lang="en-US" sz="2000" b="1" i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= n</a:t>
            </a:r>
          </a:p>
          <a:p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reducer size </a:t>
            </a:r>
            <a:r>
              <a:rPr lang="en-US" sz="2000" b="1" i="1" dirty="0" smtClean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= 2n</a:t>
            </a:r>
          </a:p>
        </p:txBody>
      </p:sp>
    </p:spTree>
    <p:extLst>
      <p:ext uri="{BB962C8B-B14F-4D97-AF65-F5344CB8AC3E}">
        <p14:creationId xmlns:p14="http://schemas.microsoft.com/office/powerpoint/2010/main" val="205011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209800" y="3048000"/>
            <a:ext cx="8077200" cy="1507375"/>
          </a:xfrm>
        </p:spPr>
        <p:txBody>
          <a:bodyPr>
            <a:normAutofit/>
          </a:bodyPr>
          <a:lstStyle/>
          <a:p>
            <a:r>
              <a:rPr lang="en-US" dirty="0" smtClean="0"/>
              <a:t>Application: Naïve Similarity Join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93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>
        <a:ln w="38100">
          <a:solidFill>
            <a:srgbClr val="008000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>
        <a:ln w="28575"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C103524819990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 w="28575">
          <a:headEnd type="none" w="med" len="med"/>
          <a:tailEnd type="none" w="med" len="med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28575"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3385</TotalTime>
  <Words>2143</Words>
  <Application>Microsoft Macintosh PowerPoint</Application>
  <PresentationFormat>Widescreen</PresentationFormat>
  <Paragraphs>845</Paragraphs>
  <Slides>53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3" baseType="lpstr">
      <vt:lpstr>Arial</vt:lpstr>
      <vt:lpstr>Calibri</vt:lpstr>
      <vt:lpstr>Cambria Math</vt:lpstr>
      <vt:lpstr>Corbel</vt:lpstr>
      <vt:lpstr>Times New Roman</vt:lpstr>
      <vt:lpstr>Tw Cen MT</vt:lpstr>
      <vt:lpstr>Wingdings</vt:lpstr>
      <vt:lpstr>Wingdings 2</vt:lpstr>
      <vt:lpstr>1_Module</vt:lpstr>
      <vt:lpstr>TC103524819990</vt:lpstr>
      <vt:lpstr>Lecture 6: MapReduce Complexity Analysis and Efficient Algorithms</vt:lpstr>
      <vt:lpstr>Complexity Analysis of MapReduce Algorithms</vt:lpstr>
      <vt:lpstr>Communication Cost Model</vt:lpstr>
      <vt:lpstr>Definitions: Replication Rate &amp; Reducer Size</vt:lpstr>
      <vt:lpstr>Example: Join with MapReduce</vt:lpstr>
      <vt:lpstr>Example: Single-Step Matrix-Matrix Multiplication</vt:lpstr>
      <vt:lpstr>A Graph Model for MapReduce Algorithms</vt:lpstr>
      <vt:lpstr>Example: Single-Step Matrix-Matrix Multiplication</vt:lpstr>
      <vt:lpstr>Application: Naïve Similarity Join</vt:lpstr>
      <vt:lpstr>Naïve Similarity Join</vt:lpstr>
      <vt:lpstr>Similarity Join with MapReduce (First Try)</vt:lpstr>
      <vt:lpstr>Example: 1M pictures with 1MByte size each</vt:lpstr>
      <vt:lpstr>Graph Model</vt:lpstr>
      <vt:lpstr>Graph Model: Multiple Outputs per Reducer</vt:lpstr>
      <vt:lpstr>Grouping Outputs</vt:lpstr>
      <vt:lpstr>Similarity Join with Grouping</vt:lpstr>
      <vt:lpstr>Similarity Join with Grouping</vt:lpstr>
      <vt:lpstr>Example</vt:lpstr>
      <vt:lpstr>Example</vt:lpstr>
      <vt:lpstr>Complexity Analysis</vt:lpstr>
      <vt:lpstr>Example: 1M pictures with 1MByte size each</vt:lpstr>
      <vt:lpstr>Tradeoff Between Replication Rate and Reducer Size</vt:lpstr>
      <vt:lpstr>Application: Matrix-Matrix Multiplication with 1D Decomposition</vt:lpstr>
      <vt:lpstr>Reminder: Matrix-Matrix Multiplication without Grouping</vt:lpstr>
      <vt:lpstr>Reminder: Matrix-Matrix Multiplication without Grouping</vt:lpstr>
      <vt:lpstr>Multiple Outputs per Reducer</vt:lpstr>
      <vt:lpstr>Multiple Outputs per Reducer</vt:lpstr>
      <vt:lpstr>Multiple Outputs per Reducer</vt:lpstr>
      <vt:lpstr>1D Matrix Decomposition</vt:lpstr>
      <vt:lpstr>MapReduce Formulation</vt:lpstr>
      <vt:lpstr>Communication Cost vs. Reducer Size</vt:lpstr>
      <vt:lpstr>Application: Matrix-Matrix Multiplication with 2D Decomposition</vt:lpstr>
      <vt:lpstr>Two Stage MapReduce Algorithm</vt:lpstr>
      <vt:lpstr>2D Matrix Decomposition</vt:lpstr>
      <vt:lpstr>Computing the Product at Stripe (I, K)</vt:lpstr>
      <vt:lpstr>How to Define Reducers?</vt:lpstr>
      <vt:lpstr>How to Define Reducers?</vt:lpstr>
      <vt:lpstr>First MapReduce Step</vt:lpstr>
      <vt:lpstr>MapReduce Step 1: Map</vt:lpstr>
      <vt:lpstr>MapReduce Step 1: Map</vt:lpstr>
      <vt:lpstr>MapReduce Step 1: Reduce</vt:lpstr>
      <vt:lpstr>MapReduce Step 1: Reducer Output</vt:lpstr>
      <vt:lpstr>MapReduce Step 2</vt:lpstr>
      <vt:lpstr>Complexity Analysis: Step 1</vt:lpstr>
      <vt:lpstr>Complexity Analysis: MapReduce Step 2</vt:lpstr>
      <vt:lpstr>Complexity Analysis</vt:lpstr>
      <vt:lpstr>Tradeoff Between Communication Cost and Reducer Size</vt:lpstr>
      <vt:lpstr>Matrix-Matrix Multiplication 1D Decomposition vs. 2D Decomposition</vt:lpstr>
      <vt:lpstr>Comparison: Parallelism</vt:lpstr>
      <vt:lpstr>Comparison: Reducer Size</vt:lpstr>
      <vt:lpstr>Comparison: Communication Costs</vt:lpstr>
      <vt:lpstr>Comparison: Communication Costs (when reducer sizes are equal)</vt:lpstr>
      <vt:lpstr>Conclusions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6: MapReduce Complexity Analysis and Algorithms</dc:title>
  <dc:creator>Mustafa Ozdal</dc:creator>
  <cp:lastModifiedBy>Mustafa Ozdal</cp:lastModifiedBy>
  <cp:revision>364</cp:revision>
  <dcterms:created xsi:type="dcterms:W3CDTF">2015-10-17T17:35:02Z</dcterms:created>
  <dcterms:modified xsi:type="dcterms:W3CDTF">2015-10-26T09:01:10Z</dcterms:modified>
</cp:coreProperties>
</file>