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9" r:id="rId2"/>
    <p:sldMasterId id="2147483693" r:id="rId3"/>
  </p:sldMasterIdLst>
  <p:notesMasterIdLst>
    <p:notesMasterId r:id="rId50"/>
  </p:notesMasterIdLst>
  <p:handoutMasterIdLst>
    <p:handoutMasterId r:id="rId51"/>
  </p:handoutMasterIdLst>
  <p:sldIdLst>
    <p:sldId id="426" r:id="rId4"/>
    <p:sldId id="387" r:id="rId5"/>
    <p:sldId id="424" r:id="rId6"/>
    <p:sldId id="427" r:id="rId7"/>
    <p:sldId id="428" r:id="rId8"/>
    <p:sldId id="429" r:id="rId9"/>
    <p:sldId id="390" r:id="rId10"/>
    <p:sldId id="391" r:id="rId11"/>
    <p:sldId id="430" r:id="rId12"/>
    <p:sldId id="431" r:id="rId13"/>
    <p:sldId id="393" r:id="rId14"/>
    <p:sldId id="395" r:id="rId15"/>
    <p:sldId id="432" r:id="rId16"/>
    <p:sldId id="433" r:id="rId17"/>
    <p:sldId id="434" r:id="rId18"/>
    <p:sldId id="435" r:id="rId19"/>
    <p:sldId id="436" r:id="rId20"/>
    <p:sldId id="423" r:id="rId21"/>
    <p:sldId id="398" r:id="rId22"/>
    <p:sldId id="399" r:id="rId23"/>
    <p:sldId id="400" r:id="rId24"/>
    <p:sldId id="401" r:id="rId25"/>
    <p:sldId id="422" r:id="rId26"/>
    <p:sldId id="402" r:id="rId27"/>
    <p:sldId id="404" r:id="rId28"/>
    <p:sldId id="405" r:id="rId29"/>
    <p:sldId id="403" r:id="rId30"/>
    <p:sldId id="421" r:id="rId31"/>
    <p:sldId id="437" r:id="rId32"/>
    <p:sldId id="438" r:id="rId33"/>
    <p:sldId id="439" r:id="rId34"/>
    <p:sldId id="407" r:id="rId35"/>
    <p:sldId id="408" r:id="rId36"/>
    <p:sldId id="409" r:id="rId37"/>
    <p:sldId id="440" r:id="rId38"/>
    <p:sldId id="441" r:id="rId39"/>
    <p:sldId id="442" r:id="rId40"/>
    <p:sldId id="444" r:id="rId41"/>
    <p:sldId id="446" r:id="rId42"/>
    <p:sldId id="447" r:id="rId43"/>
    <p:sldId id="448" r:id="rId44"/>
    <p:sldId id="449" r:id="rId45"/>
    <p:sldId id="412" r:id="rId46"/>
    <p:sldId id="418" r:id="rId47"/>
    <p:sldId id="419" r:id="rId48"/>
    <p:sldId id="450" r:id="rId4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008000"/>
    <a:srgbClr val="D60093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15" autoAdjust="0"/>
    <p:restoredTop sz="90897" autoAdjust="0"/>
  </p:normalViewPr>
  <p:slideViewPr>
    <p:cSldViewPr>
      <p:cViewPr varScale="1">
        <p:scale>
          <a:sx n="80" d="100"/>
          <a:sy n="80" d="100"/>
        </p:scale>
        <p:origin x="966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3768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707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A6D1A-ADD9-4FAE-BBCA-A9658D9D5116}" type="slidenum">
              <a:rPr lang="en-US"/>
              <a:pPr/>
              <a:t>22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96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024FF-19F2-4ADC-90ED-4798E89F3B39}" type="slidenum">
              <a:rPr lang="en-US"/>
              <a:pPr/>
              <a:t>24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E9F30-39DA-40D5-9E4E-4575B29A9371}" type="slidenum">
              <a:rPr lang="en-US"/>
              <a:pPr/>
              <a:t>25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8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D8950B-80BA-4D8C-BBA6-19F187DB8547}" type="slidenum">
              <a:rPr lang="en-US"/>
              <a:pPr/>
              <a:t>26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71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051F8-D2DD-4F7A-9357-6E734CA9A9EB}" type="slidenum">
              <a:rPr lang="en-US"/>
              <a:pPr/>
              <a:t>27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74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95901-F59F-4BF0-9154-0F02A459E1B3}" type="slidenum">
              <a:rPr lang="en-US"/>
              <a:pPr/>
              <a:t>32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Is greedy deterministic or randomized (it is deterministic!!)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950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D973DF-7313-464C-BB67-7764F5CF748A}" type="slidenum">
              <a:rPr lang="en-US"/>
              <a:pPr/>
              <a:t>33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37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059A1-ADF1-409C-927D-50F8D150D177}" type="slidenum">
              <a:rPr lang="en-US"/>
              <a:pPr/>
              <a:t>34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19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00761-A214-40ED-94F0-2A6D31B566A1}" type="slidenum">
              <a:rPr lang="en-US"/>
              <a:pPr/>
              <a:t>43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379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0A388-AA28-480D-8E44-D2C93E18C81C}" type="slidenum">
              <a:rPr lang="en-US"/>
              <a:pPr/>
              <a:t>44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62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BECCC-FEA5-4D30-8755-32241C60A2D1}" type="slidenum">
              <a:rPr lang="en-US"/>
              <a:pPr/>
              <a:t>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418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F10FF-FA82-4D07-AEC0-7B00D2112FCD}" type="slidenum">
              <a:rPr lang="en-US"/>
              <a:pPr/>
              <a:t>45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93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9DCF95-D59A-4DE3-9527-CCE4AC7CB187}" type="slidenum">
              <a:rPr lang="en-US"/>
              <a:pPr/>
              <a:t>7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88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BEA930-782F-425E-9394-DE1830825261}" type="slidenum">
              <a:rPr lang="en-US"/>
              <a:pPr/>
              <a:t>8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20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5B749-D12A-460B-8EB9-5F8D071FE7B1}" type="slidenum">
              <a:rPr lang="en-US"/>
              <a:pPr/>
              <a:t>11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4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B745E-9F70-4BEB-B647-46417C89B391}" type="slidenum">
              <a:rPr lang="en-US"/>
              <a:pPr/>
              <a:t>12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72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B4F8B7-53A2-478D-A906-60285298E90E}" type="slidenum">
              <a:rPr lang="en-US"/>
              <a:pPr/>
              <a:t>19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41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A5859-A41F-4408-B449-ECCAF903F361}" type="slidenum">
              <a:rPr lang="en-US"/>
              <a:pPr/>
              <a:t>20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08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D814F-D39C-471A-972C-CA4903C081A7}" type="slidenum">
              <a:rPr lang="en-US"/>
              <a:pPr/>
              <a:t>21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14AA-C9F0-42CD-A894-26C0FF1C3C1F}" type="datetime1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366-B9BD-4AA1-8821-4758BC59C906}" type="datetime1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DD30-3F7B-4F0D-B81D-2A545DED45C3}" type="datetime1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1331854C-ADCE-441F-8724-20EB619E9664}" type="datetime1">
              <a:rPr lang="en-US" smtClean="0"/>
              <a:t>11/24/2015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 smtClean="0"/>
              <a:t>J. Leskovec, A. Rajaraman, J. Ullman: Mining of Massive Datasets, http://www.mmds.org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5F972F4-459F-4032-A4D3-FF2243293E37}" type="datetime1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11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447800"/>
            <a:ext cx="8001000" cy="4876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6B627E2C-7C2C-47D3-A730-C17D5BA8659E}" type="datetime1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928FFA6C-C0FA-4814-A544-74F5F25931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66319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3525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1500"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9FAD-3BBF-4411-83E7-A3C9AC624915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16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3952-DE98-4808-A15B-3CD4A4DBFD58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74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3525" b="1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3000" b="0">
                <a:solidFill>
                  <a:srgbClr val="FFFF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4294-A6A1-47EE-AD1A-CA5DCFEDE321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250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3003-1F65-4FFB-9BC3-BBF053F91539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6557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2"/>
            <a:ext cx="4040188" cy="715355"/>
          </a:xfrm>
        </p:spPr>
        <p:txBody>
          <a:bodyPr lIns="146304" anchor="ctr"/>
          <a:lstStyle>
            <a:lvl1pPr marL="0" indent="0">
              <a:buNone/>
              <a:defRPr sz="1725" b="1" cap="all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5402"/>
            <a:ext cx="4041775" cy="715355"/>
          </a:xfrm>
        </p:spPr>
        <p:txBody>
          <a:bodyPr lIns="146304" anchor="ctr"/>
          <a:lstStyle>
            <a:lvl1pPr marL="0" indent="0">
              <a:buNone/>
              <a:defRPr sz="1725" b="1" cap="all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23338"/>
            <a:ext cx="4041775" cy="437746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F813-9FA7-4169-8290-71C5955D49B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0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9001-759C-4E56-8A58-F76B36ADB18D}" type="datetime1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6E65-705C-464E-9559-A863C60012A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01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815B-5396-4558-A417-51147057522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15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8" y="1743134"/>
            <a:ext cx="5920641" cy="455888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2F89-D515-4119-BE82-287B6FD9626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509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15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6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1F3963E-4EFF-463D-92F1-7FBB0BE9F9B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white">
                    <a:shade val="50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894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3738-41B6-46DA-8F86-684AB1B8718F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7370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8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2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D05C-9447-4427-B9DC-2F7F734060D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61"/>
            <a:ext cx="3836404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804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31"/>
            <a:ext cx="4043520" cy="4524955"/>
          </a:xfrm>
        </p:spPr>
        <p:txBody>
          <a:bodyPr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31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B697F04A-48CD-4688-9414-10F654B3E6A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083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2DA4835-BD67-43E0-844D-F71A2F797579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041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609600" y="152400"/>
            <a:ext cx="79248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700" dirty="0">
                <a:solidFill>
                  <a:prstClr val="black"/>
                </a:solidFill>
                <a:latin typeface="Times New Roman"/>
                <a:cs typeface="Times New Roman"/>
              </a:rPr>
              <a:t>CS612 </a:t>
            </a:r>
            <a:endParaRPr lang="en-US" sz="21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2100" dirty="0">
                <a:solidFill>
                  <a:prstClr val="black"/>
                </a:solidFill>
                <a:latin typeface="Times New Roman"/>
                <a:cs typeface="Times New Roman"/>
              </a:rPr>
              <a:t>Algorithms for Electronic Design Automation</a:t>
            </a:r>
          </a:p>
          <a:p>
            <a:pPr algn="ctr"/>
            <a:endParaRPr lang="en-US" sz="21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1752600" y="3124200"/>
            <a:ext cx="57912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7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1524001" y="6324600"/>
            <a:ext cx="6259283" cy="533400"/>
          </a:xfrm>
          <a:prstGeom prst="rect">
            <a:avLst/>
          </a:prstGeom>
        </p:spPr>
        <p:txBody>
          <a:bodyPr rtlCol="0"/>
          <a:lstStyle>
            <a:lvl1pPr>
              <a:defRPr sz="1050"/>
            </a:lvl1pPr>
          </a:lstStyle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00801"/>
            <a:ext cx="1676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  <a:latin typeface="Times New Roman"/>
                <a:cs typeface="Times New Roman"/>
              </a:rPr>
              <a:t>CS 425 – Lecture 3</a:t>
            </a:r>
          </a:p>
        </p:txBody>
      </p:sp>
    </p:spTree>
    <p:extLst>
      <p:ext uri="{BB962C8B-B14F-4D97-AF65-F5344CB8AC3E}">
        <p14:creationId xmlns:p14="http://schemas.microsoft.com/office/powerpoint/2010/main" val="1421449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2362201" y="6400802"/>
            <a:ext cx="5257800" cy="307777"/>
          </a:xfrm>
          <a:prstGeom prst="rect">
            <a:avLst/>
          </a:prstGeom>
        </p:spPr>
        <p:txBody>
          <a:bodyPr rtlCol="0"/>
          <a:lstStyle>
            <a:lvl1pPr>
              <a:defRPr sz="1050"/>
            </a:lvl1pPr>
          </a:lstStyle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00801"/>
            <a:ext cx="1676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prstClr val="black"/>
                </a:solidFill>
                <a:latin typeface="Times New Roman"/>
                <a:cs typeface="Times New Roman"/>
              </a:rPr>
              <a:t>CS 425 – Lecture </a:t>
            </a:r>
            <a:r>
              <a:rPr lang="en-US" sz="1050" dirty="0" smtClean="0">
                <a:solidFill>
                  <a:prstClr val="black"/>
                </a:solidFill>
                <a:latin typeface="Times New Roman"/>
                <a:cs typeface="Times New Roman"/>
              </a:rPr>
              <a:t>7</a:t>
            </a:r>
            <a:endParaRPr lang="en-US" sz="105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38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445DC-E80C-4C7C-8040-A8FFDD6B7C78}" type="datetime1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525B-90DF-46DD-9B92-2550AD33DCFC}" type="datetime1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87D8-C0CE-4442-AFAD-5B9FF3532A64}" type="datetime1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5669-D766-4D1E-93D0-2690BB398C0E}" type="datetime1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C3347-4070-40F0-9C8A-780662310CFC}" type="datetime1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46AA-E4E6-4696-9AE9-47D92A2B1C8B}" type="datetime1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80D54D4-3BB2-4137-9D3E-223AB149224F}" type="datetime1">
              <a:rPr lang="en-US" smtClean="0"/>
              <a:t>11/24/2015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A90CD50A-8433-4708-A472-5693ADF1A40C}" type="datetime1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 smtClean="0"/>
              <a:t>J. Leskovec, A. Rajaraman, J. Ullman: Mining of Massive Datasets, http://www.mmds.org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  <p:sldLayoutId id="2147483678" r:id="rId14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1" y="3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675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AB1133CA-8264-42B8-993D-2EBD75AE85A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11/24/2015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7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675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7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675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1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375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29184" indent="-24003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548640" indent="-20574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747522" indent="-17145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1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912114" indent="-13716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15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069848" indent="-13716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15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220724" indent="-13716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673352" indent="-13716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8077200" y="6324600"/>
            <a:ext cx="68580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z="1050" smtClean="0">
                <a:solidFill>
                  <a:prstClr val="black"/>
                </a:solidFill>
              </a:rPr>
              <a:pPr/>
              <a:t>‹#›</a:t>
            </a:fld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62000" y="6248400"/>
            <a:ext cx="8001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84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sz="27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240030" indent="-240030" algn="l" rtl="0" eaLnBrk="1" latinLnBrk="0" hangingPunct="1">
        <a:spcBef>
          <a:spcPts val="525"/>
        </a:spcBef>
        <a:buClr>
          <a:schemeClr val="accent2"/>
        </a:buClr>
        <a:buSzPct val="60000"/>
        <a:buFont typeface="Wingdings"/>
        <a:buChar char=""/>
        <a:defRPr sz="21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480060" indent="-205740" algn="l" rtl="0" eaLnBrk="1" latinLnBrk="0" hangingPunct="1">
        <a:spcBef>
          <a:spcPts val="413"/>
        </a:spcBef>
        <a:buClr>
          <a:schemeClr val="accent1"/>
        </a:buClr>
        <a:buSzPct val="70000"/>
        <a:buFont typeface="Wingdings 2"/>
        <a:buChar char="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685800" indent="-171450" algn="l" rtl="0" eaLnBrk="1" latinLnBrk="0" hangingPunct="1">
        <a:spcBef>
          <a:spcPts val="375"/>
        </a:spcBef>
        <a:buClr>
          <a:schemeClr val="accent2"/>
        </a:buClr>
        <a:buSzPct val="75000"/>
        <a:buFont typeface="Wingdings"/>
        <a:buChar char="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028700" indent="-171450" algn="l" rtl="0" eaLnBrk="1" latinLnBrk="0" hangingPunct="1">
        <a:spcBef>
          <a:spcPts val="300"/>
        </a:spcBef>
        <a:buClr>
          <a:schemeClr val="accent3"/>
        </a:buClr>
        <a:buSzPct val="75000"/>
        <a:buFont typeface="Wingdings"/>
        <a:buChar char="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371600" indent="-171450" algn="l" rtl="0" eaLnBrk="1" latinLnBrk="0" hangingPunct="1">
        <a:spcBef>
          <a:spcPts val="300"/>
        </a:spcBef>
        <a:buClr>
          <a:schemeClr val="accent4"/>
        </a:buClr>
        <a:buSzPct val="65000"/>
        <a:buFont typeface="Wingdings"/>
        <a:buChar char=""/>
        <a:defRPr sz="15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d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opcroft-Karp_algorith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2916936"/>
            <a:ext cx="6479042" cy="1083564"/>
          </a:xfrm>
        </p:spPr>
        <p:txBody>
          <a:bodyPr>
            <a:normAutofit/>
          </a:bodyPr>
          <a:lstStyle/>
          <a:p>
            <a:r>
              <a:rPr lang="en-US" sz="2700" dirty="0"/>
              <a:t>Lecture 7</a:t>
            </a:r>
            <a:r>
              <a:rPr lang="en-US" sz="2700" dirty="0" smtClean="0"/>
              <a:t>: Web Advertising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50" y="1771650"/>
            <a:ext cx="6057900" cy="1124712"/>
          </a:xfrm>
        </p:spPr>
        <p:txBody>
          <a:bodyPr/>
          <a:lstStyle/>
          <a:p>
            <a:r>
              <a:rPr lang="en-US" dirty="0" smtClean="0"/>
              <a:t>CS425: Algorithms for Web Scale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0342" y="5143501"/>
            <a:ext cx="702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Most of the slides are from the Mining of Massive Datasets book.</a:t>
            </a:r>
          </a:p>
          <a:p>
            <a:r>
              <a:rPr lang="en-US" sz="12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These slides have been modified for CS425. The original slides can be accessed at: </a:t>
            </a:r>
            <a:r>
              <a:rPr lang="en-US" sz="12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hlinkClick r:id="rId3"/>
              </a:rPr>
              <a:t>www.mmds.org</a:t>
            </a:r>
            <a:r>
              <a:rPr lang="en-US" sz="12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197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Online Bipartite Matching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u="sng" dirty="0" smtClean="0"/>
              <a:t>Greedy algorithm </a:t>
            </a:r>
          </a:p>
          <a:p>
            <a:pPr marL="0" indent="0">
              <a:buNone/>
            </a:pPr>
            <a:r>
              <a:rPr lang="en-US" dirty="0" smtClean="0"/>
              <a:t>         For each group </a:t>
            </a:r>
            <a:r>
              <a:rPr lang="en-US" dirty="0" smtClean="0">
                <a:solidFill>
                  <a:srgbClr val="0000FF"/>
                </a:solidFill>
              </a:rPr>
              <a:t>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Let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g</a:t>
            </a:r>
            <a:r>
              <a:rPr lang="en-US" dirty="0" smtClean="0"/>
              <a:t> be the set of projects group </a:t>
            </a:r>
            <a:r>
              <a:rPr lang="en-US" dirty="0" smtClean="0">
                <a:solidFill>
                  <a:srgbClr val="0000FF"/>
                </a:solidFill>
              </a:rPr>
              <a:t>g</a:t>
            </a:r>
            <a:r>
              <a:rPr lang="en-US" dirty="0" smtClean="0"/>
              <a:t> prefers</a:t>
            </a:r>
          </a:p>
          <a:p>
            <a:pPr marL="0" indent="0">
              <a:buNone/>
            </a:pPr>
            <a:r>
              <a:rPr lang="en-US" dirty="0"/>
              <a:t>	i</a:t>
            </a:r>
            <a:r>
              <a:rPr lang="en-US" dirty="0" smtClean="0"/>
              <a:t>f there is a </a:t>
            </a:r>
            <a:r>
              <a:rPr lang="en-US" dirty="0" smtClean="0">
                <a:solidFill>
                  <a:srgbClr val="0000FF"/>
                </a:solidFill>
              </a:rPr>
              <a:t>p ∈ </a:t>
            </a:r>
            <a:r>
              <a:rPr lang="en-US" dirty="0" err="1" smtClean="0">
                <a:solidFill>
                  <a:srgbClr val="0000FF"/>
                </a:solidFill>
              </a:rPr>
              <a:t>P</a:t>
            </a:r>
            <a:r>
              <a:rPr lang="en-US" baseline="-25000" dirty="0" err="1" smtClean="0">
                <a:solidFill>
                  <a:srgbClr val="0000FF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that is not already assigned to another group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  assign project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r>
              <a:rPr lang="en-US" dirty="0" smtClean="0"/>
              <a:t> to group </a:t>
            </a:r>
            <a:r>
              <a:rPr lang="en-US" dirty="0" smtClean="0">
                <a:solidFill>
                  <a:srgbClr val="0000FF"/>
                </a:solidFill>
              </a:rPr>
              <a:t>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  do not assign any project to </a:t>
            </a:r>
            <a:r>
              <a:rPr lang="en-US" dirty="0" smtClean="0">
                <a:solidFill>
                  <a:srgbClr val="0000FF"/>
                </a:solidFill>
              </a:rPr>
              <a:t>g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838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Greedy Online Graph Matching: Example</a:t>
            </a:r>
            <a:endParaRPr lang="en-US" sz="3600" dirty="0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2557120" y="295116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2557120" y="348456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2557120" y="401796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2557120" y="455136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2226920" y="2798762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2252320" y="3363912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2226920" y="3897312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2226920" y="4430712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709520" y="2754312"/>
            <a:ext cx="1752600" cy="1873250"/>
            <a:chOff x="1296" y="1028"/>
            <a:chExt cx="1104" cy="1180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1296" y="1152"/>
              <a:ext cx="912" cy="1056"/>
              <a:chOff x="1296" y="1152"/>
              <a:chExt cx="912" cy="1056"/>
            </a:xfrm>
          </p:grpSpPr>
          <p:sp>
            <p:nvSpPr>
              <p:cNvPr id="49159" name="Oval 7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163" name="Line 11"/>
              <p:cNvSpPr>
                <a:spLocks noChangeShapeType="1"/>
              </p:cNvSpPr>
              <p:nvPr/>
            </p:nvSpPr>
            <p:spPr bwMode="auto">
              <a:xfrm>
                <a:off x="1296" y="120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168" name="Line 16"/>
              <p:cNvSpPr>
                <a:spLocks noChangeShapeType="1"/>
              </p:cNvSpPr>
              <p:nvPr/>
            </p:nvSpPr>
            <p:spPr bwMode="auto">
              <a:xfrm flipV="1">
                <a:off x="1296" y="1248"/>
                <a:ext cx="8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9173" name="Text Box 21"/>
            <p:cNvSpPr txBox="1">
              <a:spLocks noChangeArrowheads="1"/>
            </p:cNvSpPr>
            <p:nvPr/>
          </p:nvSpPr>
          <p:spPr bwMode="auto">
            <a:xfrm>
              <a:off x="2198" y="1028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2709521" y="3363912"/>
            <a:ext cx="1757363" cy="730250"/>
            <a:chOff x="1296" y="1412"/>
            <a:chExt cx="1107" cy="460"/>
          </a:xfrm>
        </p:grpSpPr>
        <p:sp>
          <p:nvSpPr>
            <p:cNvPr id="49160" name="Oval 8"/>
            <p:cNvSpPr>
              <a:spLocks noChangeArrowheads="1"/>
            </p:cNvSpPr>
            <p:nvPr/>
          </p:nvSpPr>
          <p:spPr bwMode="auto">
            <a:xfrm>
              <a:off x="2112" y="14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5" name="Line 13"/>
            <p:cNvSpPr>
              <a:spLocks noChangeShapeType="1"/>
            </p:cNvSpPr>
            <p:nvPr/>
          </p:nvSpPr>
          <p:spPr bwMode="auto">
            <a:xfrm>
              <a:off x="1296" y="153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 flipV="1">
              <a:off x="1296" y="1536"/>
              <a:ext cx="81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4" name="Text Box 22"/>
            <p:cNvSpPr txBox="1">
              <a:spLocks noChangeArrowheads="1"/>
            </p:cNvSpPr>
            <p:nvPr/>
          </p:nvSpPr>
          <p:spPr bwMode="auto">
            <a:xfrm>
              <a:off x="2198" y="1412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709520" y="3103562"/>
            <a:ext cx="1760538" cy="1131888"/>
            <a:chOff x="1296" y="1248"/>
            <a:chExt cx="1109" cy="713"/>
          </a:xfrm>
        </p:grpSpPr>
        <p:sp>
          <p:nvSpPr>
            <p:cNvPr id="49161" name="Oval 9"/>
            <p:cNvSpPr>
              <a:spLocks noChangeArrowheads="1"/>
            </p:cNvSpPr>
            <p:nvPr/>
          </p:nvSpPr>
          <p:spPr bwMode="auto">
            <a:xfrm>
              <a:off x="2064" y="17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>
              <a:off x="1296" y="1248"/>
              <a:ext cx="781" cy="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5" name="Text Box 23"/>
            <p:cNvSpPr txBox="1">
              <a:spLocks noChangeArrowheads="1"/>
            </p:cNvSpPr>
            <p:nvPr/>
          </p:nvSpPr>
          <p:spPr bwMode="auto">
            <a:xfrm>
              <a:off x="2208" y="1728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709521" y="4094162"/>
            <a:ext cx="1773238" cy="706438"/>
            <a:chOff x="1296" y="1872"/>
            <a:chExt cx="1117" cy="445"/>
          </a:xfrm>
        </p:grpSpPr>
        <p:sp>
          <p:nvSpPr>
            <p:cNvPr id="49162" name="Oval 10"/>
            <p:cNvSpPr>
              <a:spLocks noChangeArrowheads="1"/>
            </p:cNvSpPr>
            <p:nvPr/>
          </p:nvSpPr>
          <p:spPr bwMode="auto">
            <a:xfrm>
              <a:off x="2112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7" name="Line 15"/>
            <p:cNvSpPr>
              <a:spLocks noChangeShapeType="1"/>
            </p:cNvSpPr>
            <p:nvPr/>
          </p:nvSpPr>
          <p:spPr bwMode="auto">
            <a:xfrm>
              <a:off x="1296" y="1872"/>
              <a:ext cx="81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6" name="Text Box 24"/>
            <p:cNvSpPr txBox="1">
              <a:spLocks noChangeArrowheads="1"/>
            </p:cNvSpPr>
            <p:nvPr/>
          </p:nvSpPr>
          <p:spPr bwMode="auto">
            <a:xfrm>
              <a:off x="2208" y="2084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6122645" y="2906712"/>
            <a:ext cx="81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(1,a)</a:t>
            </a: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6122645" y="3270250"/>
            <a:ext cx="83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(2,b)</a:t>
            </a: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6122645" y="3651250"/>
            <a:ext cx="83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(3,d)</a:t>
            </a:r>
          </a:p>
        </p:txBody>
      </p:sp>
      <p:sp>
        <p:nvSpPr>
          <p:cNvPr id="49187" name="Rectangle 35"/>
          <p:cNvSpPr>
            <a:spLocks noChangeArrowheads="1"/>
          </p:cNvSpPr>
          <p:nvPr/>
        </p:nvSpPr>
        <p:spPr bwMode="auto">
          <a:xfrm>
            <a:off x="4027145" y="3160712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4770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9" grpId="0" autoUpdateAnimBg="0"/>
      <p:bldP spid="49184" grpId="0" autoUpdateAnimBg="0"/>
      <p:bldP spid="4918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Competitive Ratio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input </a:t>
            </a:r>
            <a:r>
              <a:rPr lang="en-US" b="1" i="1" dirty="0"/>
              <a:t>I</a:t>
            </a:r>
            <a:r>
              <a:rPr lang="en-US" dirty="0"/>
              <a:t>, suppose greedy produces matching </a:t>
            </a:r>
            <a:r>
              <a:rPr lang="en-US" b="1" i="1" dirty="0" err="1">
                <a:cs typeface="Times New Roman" pitchFamily="18" charset="0"/>
              </a:rPr>
              <a:t>M</a:t>
            </a:r>
            <a:r>
              <a:rPr lang="en-US" b="1" i="1" baseline="-25000" dirty="0" err="1">
                <a:cs typeface="Times New Roman" pitchFamily="18" charset="0"/>
              </a:rPr>
              <a:t>greedy</a:t>
            </a:r>
            <a:r>
              <a:rPr lang="en-US" dirty="0"/>
              <a:t> while an optimal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matching is </a:t>
            </a:r>
            <a:r>
              <a:rPr lang="en-US" b="1" i="1" dirty="0" err="1">
                <a:cs typeface="Times New Roman" pitchFamily="18" charset="0"/>
              </a:rPr>
              <a:t>M</a:t>
            </a:r>
            <a:r>
              <a:rPr lang="en-US" b="1" i="1" baseline="-25000" dirty="0" err="1">
                <a:cs typeface="Times New Roman" pitchFamily="18" charset="0"/>
              </a:rPr>
              <a:t>opt</a:t>
            </a:r>
            <a:endParaRPr lang="en-US" b="1" i="1" baseline="-25000" dirty="0">
              <a:cs typeface="Times New Roman" pitchFamily="18" charset="0"/>
            </a:endParaRPr>
          </a:p>
          <a:p>
            <a:pPr>
              <a:buFont typeface="Wingdings" pitchFamily="1" charset="2"/>
              <a:buNone/>
            </a:pPr>
            <a:endParaRPr lang="en-US" sz="2800" dirty="0"/>
          </a:p>
          <a:p>
            <a:pPr>
              <a:buFont typeface="Wingdings" pitchFamily="1" charset="2"/>
              <a:buNone/>
            </a:pPr>
            <a:r>
              <a:rPr lang="en-US" b="1" dirty="0">
                <a:solidFill>
                  <a:srgbClr val="0000FF"/>
                </a:solidFill>
              </a:rPr>
              <a:t>Competitive ratio = </a:t>
            </a:r>
          </a:p>
          <a:p>
            <a:pPr>
              <a:buFont typeface="Wingdings" pitchFamily="1" charset="2"/>
              <a:buNone/>
            </a:pPr>
            <a:r>
              <a:rPr lang="en-US" b="1" dirty="0">
                <a:solidFill>
                  <a:srgbClr val="0000FF"/>
                </a:solidFill>
              </a:rPr>
              <a:t>			</a:t>
            </a:r>
            <a:r>
              <a:rPr lang="en-US" b="1" i="1" dirty="0" err="1">
                <a:solidFill>
                  <a:srgbClr val="0000FF"/>
                </a:solidFill>
                <a:cs typeface="Times New Roman" pitchFamily="18" charset="0"/>
              </a:rPr>
              <a:t>min</a:t>
            </a:r>
            <a:r>
              <a:rPr lang="en-US" b="1" i="1" baseline="-25000" dirty="0" err="1">
                <a:solidFill>
                  <a:srgbClr val="0000FF"/>
                </a:solidFill>
                <a:cs typeface="Times New Roman" pitchFamily="18" charset="0"/>
              </a:rPr>
              <a:t>all</a:t>
            </a:r>
            <a:r>
              <a:rPr lang="en-US" b="1" i="1" baseline="-25000" dirty="0">
                <a:solidFill>
                  <a:srgbClr val="0000FF"/>
                </a:solidFill>
                <a:cs typeface="Times New Roman" pitchFamily="18" charset="0"/>
              </a:rPr>
              <a:t> possible inputs I</a:t>
            </a: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 (|</a:t>
            </a:r>
            <a:r>
              <a:rPr lang="en-US" b="1" i="1" dirty="0" err="1">
                <a:solidFill>
                  <a:srgbClr val="0000FF"/>
                </a:solidFill>
                <a:cs typeface="Times New Roman" pitchFamily="18" charset="0"/>
              </a:rPr>
              <a:t>M</a:t>
            </a:r>
            <a:r>
              <a:rPr lang="en-US" b="1" i="1" baseline="-25000" dirty="0" err="1">
                <a:solidFill>
                  <a:srgbClr val="0000FF"/>
                </a:solidFill>
                <a:cs typeface="Times New Roman" pitchFamily="18" charset="0"/>
              </a:rPr>
              <a:t>greedy</a:t>
            </a: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|/|</a:t>
            </a:r>
            <a:r>
              <a:rPr lang="en-US" b="1" i="1" dirty="0" err="1">
                <a:solidFill>
                  <a:srgbClr val="0000FF"/>
                </a:solidFill>
                <a:cs typeface="Times New Roman" pitchFamily="18" charset="0"/>
              </a:rPr>
              <a:t>M</a:t>
            </a:r>
            <a:r>
              <a:rPr lang="en-US" b="1" i="1" baseline="-25000" dirty="0" err="1">
                <a:solidFill>
                  <a:srgbClr val="0000FF"/>
                </a:solidFill>
                <a:cs typeface="Times New Roman" pitchFamily="18" charset="0"/>
              </a:rPr>
              <a:t>opt</a:t>
            </a:r>
            <a:r>
              <a:rPr lang="en-US" b="1" i="1" dirty="0" smtClean="0">
                <a:solidFill>
                  <a:srgbClr val="0000FF"/>
                </a:solidFill>
                <a:cs typeface="Times New Roman" pitchFamily="18" charset="0"/>
              </a:rPr>
              <a:t>|)</a:t>
            </a:r>
          </a:p>
          <a:p>
            <a:pPr>
              <a:buFont typeface="Wingdings" pitchFamily="1" charset="2"/>
              <a:buNone/>
            </a:pPr>
            <a:endParaRPr lang="en-US" sz="2000" b="1" dirty="0" smtClean="0">
              <a:solidFill>
                <a:srgbClr val="0000FF"/>
              </a:solidFill>
            </a:endParaRPr>
          </a:p>
          <a:p>
            <a:pPr>
              <a:buFont typeface="Wingdings" pitchFamily="1" charset="2"/>
              <a:buNone/>
            </a:pPr>
            <a:r>
              <a:rPr lang="en-US" sz="2400" b="1" dirty="0" smtClean="0">
                <a:solidFill>
                  <a:srgbClr val="008000"/>
                </a:solidFill>
              </a:rPr>
              <a:t>(what is </a:t>
            </a:r>
            <a:r>
              <a:rPr lang="en-US" sz="2400" b="1" dirty="0" err="1" smtClean="0">
                <a:solidFill>
                  <a:srgbClr val="008000"/>
                </a:solidFill>
              </a:rPr>
              <a:t>greedy’s</a:t>
            </a:r>
            <a:r>
              <a:rPr lang="en-US" sz="2400" b="1" dirty="0" smtClean="0">
                <a:solidFill>
                  <a:srgbClr val="008000"/>
                </a:solidFill>
              </a:rPr>
              <a:t> </a:t>
            </a:r>
            <a:r>
              <a:rPr lang="en-US" sz="2400" b="1" u="sng" dirty="0" smtClean="0">
                <a:solidFill>
                  <a:srgbClr val="008000"/>
                </a:solidFill>
              </a:rPr>
              <a:t>worst</a:t>
            </a:r>
            <a:r>
              <a:rPr lang="en-US" sz="2400" b="1" dirty="0" smtClean="0">
                <a:solidFill>
                  <a:srgbClr val="008000"/>
                </a:solidFill>
              </a:rPr>
              <a:t> performance </a:t>
            </a:r>
            <a:r>
              <a:rPr lang="en-US" sz="2400" b="1" u="sng" dirty="0" smtClean="0">
                <a:solidFill>
                  <a:srgbClr val="008000"/>
                </a:solidFill>
              </a:rPr>
              <a:t>over all possible</a:t>
            </a:r>
            <a:r>
              <a:rPr lang="en-US" sz="2400" b="1" dirty="0" smtClean="0">
                <a:solidFill>
                  <a:srgbClr val="008000"/>
                </a:solidFill>
              </a:rPr>
              <a:t> inputs </a:t>
            </a:r>
            <a:r>
              <a:rPr lang="en-US" sz="2400" b="1" i="1" dirty="0" smtClean="0">
                <a:solidFill>
                  <a:srgbClr val="008000"/>
                </a:solidFill>
              </a:rPr>
              <a:t>I</a:t>
            </a:r>
            <a:r>
              <a:rPr lang="en-US" sz="2400" b="1" dirty="0" smtClean="0">
                <a:solidFill>
                  <a:srgbClr val="008000"/>
                </a:solidFill>
              </a:rPr>
              <a:t>)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46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the Greedy Algorithm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u="sng" dirty="0" smtClean="0">
                <a:solidFill>
                  <a:srgbClr val="FF0000"/>
                </a:solidFill>
              </a:rPr>
              <a:t>Step 1</a:t>
            </a:r>
            <a:r>
              <a:rPr lang="en-US" dirty="0" smtClean="0"/>
              <a:t>: Find a lower bound for the competitive ratio</a:t>
            </a: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10668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10668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val 5"/>
          <p:cNvSpPr>
            <a:spLocks noChangeArrowheads="1"/>
          </p:cNvSpPr>
          <p:nvPr/>
        </p:nvSpPr>
        <p:spPr bwMode="auto">
          <a:xfrm>
            <a:off x="1066800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val 6"/>
          <p:cNvSpPr>
            <a:spLocks noChangeArrowheads="1"/>
          </p:cNvSpPr>
          <p:nvPr/>
        </p:nvSpPr>
        <p:spPr bwMode="auto">
          <a:xfrm>
            <a:off x="1066800" y="4572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64906" y="219069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6"/>
          <p:cNvSpPr>
            <a:spLocks noChangeArrowheads="1"/>
          </p:cNvSpPr>
          <p:nvPr/>
        </p:nvSpPr>
        <p:spPr bwMode="auto">
          <a:xfrm>
            <a:off x="1066800" y="4953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1066800" y="5334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1066800" y="4191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Left Brace 24"/>
          <p:cNvSpPr/>
          <p:nvPr/>
        </p:nvSpPr>
        <p:spPr>
          <a:xfrm>
            <a:off x="811575" y="4533900"/>
            <a:ext cx="228600" cy="990600"/>
          </a:xfrm>
          <a:prstGeom prst="leftBrac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1289" y="4829145"/>
            <a:ext cx="40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27" name="Oval 26"/>
          <p:cNvSpPr/>
          <p:nvPr/>
        </p:nvSpPr>
        <p:spPr>
          <a:xfrm>
            <a:off x="152400" y="2590800"/>
            <a:ext cx="1828800" cy="3276600"/>
          </a:xfrm>
          <a:prstGeom prst="ellips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3"/>
          <p:cNvSpPr>
            <a:spLocks noChangeArrowheads="1"/>
          </p:cNvSpPr>
          <p:nvPr/>
        </p:nvSpPr>
        <p:spPr bwMode="auto">
          <a:xfrm>
            <a:off x="40386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4"/>
          <p:cNvSpPr>
            <a:spLocks noChangeArrowheads="1"/>
          </p:cNvSpPr>
          <p:nvPr/>
        </p:nvSpPr>
        <p:spPr bwMode="auto">
          <a:xfrm>
            <a:off x="40386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6"/>
          <p:cNvSpPr>
            <a:spLocks noChangeArrowheads="1"/>
          </p:cNvSpPr>
          <p:nvPr/>
        </p:nvSpPr>
        <p:spPr bwMode="auto">
          <a:xfrm>
            <a:off x="4038600" y="4572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82824" y="219069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4038600" y="4953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4038600" y="5334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124200" y="2590800"/>
            <a:ext cx="1828800" cy="3276600"/>
          </a:xfrm>
          <a:prstGeom prst="ellips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6"/>
          <p:cNvSpPr>
            <a:spLocks noChangeArrowheads="1"/>
          </p:cNvSpPr>
          <p:nvPr/>
        </p:nvSpPr>
        <p:spPr bwMode="auto">
          <a:xfrm>
            <a:off x="4033345" y="421011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Oval 6"/>
          <p:cNvSpPr>
            <a:spLocks noChangeArrowheads="1"/>
          </p:cNvSpPr>
          <p:nvPr/>
        </p:nvSpPr>
        <p:spPr bwMode="auto">
          <a:xfrm>
            <a:off x="4038600" y="38481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Connector 41"/>
          <p:cNvCxnSpPr>
            <a:stCxn id="15" idx="6"/>
            <a:endCxn id="40" idx="2"/>
          </p:cNvCxnSpPr>
          <p:nvPr/>
        </p:nvCxnSpPr>
        <p:spPr>
          <a:xfrm flipV="1">
            <a:off x="1219200" y="3924300"/>
            <a:ext cx="2819400" cy="723900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213945" y="4293834"/>
            <a:ext cx="2819400" cy="723900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213712" y="4686300"/>
            <a:ext cx="2819400" cy="723900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2" idx="6"/>
            <a:endCxn id="33" idx="2"/>
          </p:cNvCxnSpPr>
          <p:nvPr/>
        </p:nvCxnSpPr>
        <p:spPr>
          <a:xfrm>
            <a:off x="1219200" y="5029200"/>
            <a:ext cx="2819400" cy="0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5" idx="5"/>
          </p:cNvCxnSpPr>
          <p:nvPr/>
        </p:nvCxnSpPr>
        <p:spPr>
          <a:xfrm>
            <a:off x="1196882" y="4702082"/>
            <a:ext cx="2836230" cy="652580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5" idx="5"/>
          </p:cNvCxnSpPr>
          <p:nvPr/>
        </p:nvCxnSpPr>
        <p:spPr>
          <a:xfrm flipV="1">
            <a:off x="1196882" y="4656741"/>
            <a:ext cx="2846973" cy="45341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3" idx="6"/>
            <a:endCxn id="40" idx="3"/>
          </p:cNvCxnSpPr>
          <p:nvPr/>
        </p:nvCxnSpPr>
        <p:spPr>
          <a:xfrm flipV="1">
            <a:off x="1219200" y="3978182"/>
            <a:ext cx="2841718" cy="1432018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598404" y="2800117"/>
            <a:ext cx="35639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The optimal matching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The greedy matching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The set of vertices from A that are in 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but not in 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The set of vertices from 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that are connected to at least one vertex in 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14325" y="4429035"/>
            <a:ext cx="40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59" name="Right Brace 58"/>
          <p:cNvSpPr/>
          <p:nvPr/>
        </p:nvSpPr>
        <p:spPr>
          <a:xfrm>
            <a:off x="4242495" y="3836634"/>
            <a:ext cx="310288" cy="1638300"/>
          </a:xfrm>
          <a:prstGeom prst="rightBrac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57" grpId="0"/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the Greedy Algorithm (cont’d)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rgbClr val="FF0000"/>
                </a:solidFill>
              </a:rPr>
              <a:t>Claim</a:t>
            </a:r>
            <a:r>
              <a:rPr lang="en-US" dirty="0" smtClean="0"/>
              <a:t>: All vertices in </a:t>
            </a:r>
            <a:r>
              <a:rPr lang="en-US" dirty="0" smtClean="0">
                <a:solidFill>
                  <a:srgbClr val="0000FF"/>
                </a:solidFill>
              </a:rPr>
              <a:t>R</a:t>
            </a:r>
            <a:r>
              <a:rPr lang="en-US" dirty="0" smtClean="0"/>
              <a:t> must be in </a:t>
            </a:r>
            <a:r>
              <a:rPr lang="en-US" dirty="0" smtClean="0">
                <a:solidFill>
                  <a:srgbClr val="0000FF"/>
                </a:solidFill>
              </a:rPr>
              <a:t>M</a:t>
            </a:r>
            <a:r>
              <a:rPr lang="en-US" baseline="-25000" dirty="0" smtClean="0">
                <a:solidFill>
                  <a:srgbClr val="0000FF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i="1" u="sng" dirty="0" smtClean="0">
                <a:solidFill>
                  <a:srgbClr val="FF0000"/>
                </a:solidFill>
              </a:rPr>
              <a:t>Proof</a:t>
            </a:r>
            <a:r>
              <a:rPr lang="en-US" dirty="0" smtClean="0"/>
              <a:t>: </a:t>
            </a:r>
          </a:p>
          <a:p>
            <a:pPr lvl="2"/>
            <a:r>
              <a:rPr lang="en-US" sz="2000" dirty="0" smtClean="0"/>
              <a:t>By contradiction, assume there is a vertex </a:t>
            </a:r>
            <a:r>
              <a:rPr lang="en-US" sz="2000" dirty="0" smtClean="0">
                <a:solidFill>
                  <a:srgbClr val="0000FF"/>
                </a:solidFill>
              </a:rPr>
              <a:t>v ∈ R </a:t>
            </a:r>
            <a:r>
              <a:rPr lang="en-US" sz="2000" dirty="0" smtClean="0"/>
              <a:t>that is not in </a:t>
            </a:r>
            <a:r>
              <a:rPr lang="en-US" sz="2000" dirty="0" smtClean="0">
                <a:solidFill>
                  <a:srgbClr val="0000FF"/>
                </a:solidFill>
              </a:rPr>
              <a:t>M</a:t>
            </a:r>
            <a:r>
              <a:rPr lang="en-US" sz="2000" baseline="-25000" dirty="0" smtClean="0">
                <a:solidFill>
                  <a:srgbClr val="0000FF"/>
                </a:solidFill>
              </a:rPr>
              <a:t>g</a:t>
            </a:r>
            <a:r>
              <a:rPr lang="en-US" sz="2000" dirty="0" smtClean="0"/>
              <a:t>. </a:t>
            </a:r>
          </a:p>
          <a:p>
            <a:pPr lvl="2"/>
            <a:r>
              <a:rPr lang="en-US" sz="2000" dirty="0" smtClean="0"/>
              <a:t>There must be another vertex </a:t>
            </a:r>
            <a:r>
              <a:rPr lang="en-US" sz="2000" dirty="0" smtClean="0">
                <a:solidFill>
                  <a:srgbClr val="0000FF"/>
                </a:solidFill>
              </a:rPr>
              <a:t>u ∈ L </a:t>
            </a:r>
            <a:r>
              <a:rPr lang="en-US" sz="2000" dirty="0" smtClean="0"/>
              <a:t>that is connected to </a:t>
            </a:r>
            <a:r>
              <a:rPr lang="en-US" sz="2000" dirty="0" smtClean="0">
                <a:solidFill>
                  <a:srgbClr val="0000FF"/>
                </a:solidFill>
              </a:rPr>
              <a:t>v</a:t>
            </a:r>
            <a:r>
              <a:rPr lang="en-US" sz="2000" dirty="0" smtClean="0"/>
              <a:t>.</a:t>
            </a:r>
          </a:p>
          <a:p>
            <a:pPr lvl="2"/>
            <a:r>
              <a:rPr lang="en-US" sz="2000" dirty="0" smtClean="0"/>
              <a:t>By definition </a:t>
            </a:r>
            <a:r>
              <a:rPr lang="en-US" sz="2000" dirty="0" smtClean="0">
                <a:solidFill>
                  <a:srgbClr val="0000FF"/>
                </a:solidFill>
              </a:rPr>
              <a:t>u</a:t>
            </a:r>
            <a:r>
              <a:rPr lang="en-US" sz="2000" dirty="0" smtClean="0"/>
              <a:t> is not in </a:t>
            </a:r>
            <a:r>
              <a:rPr lang="en-US" sz="2000" dirty="0" smtClean="0">
                <a:solidFill>
                  <a:srgbClr val="0000FF"/>
                </a:solidFill>
              </a:rPr>
              <a:t>M</a:t>
            </a:r>
            <a:r>
              <a:rPr lang="en-US" sz="2000" baseline="-25000" dirty="0" smtClean="0">
                <a:solidFill>
                  <a:srgbClr val="0000FF"/>
                </a:solidFill>
              </a:rPr>
              <a:t>g</a:t>
            </a:r>
            <a:r>
              <a:rPr lang="en-US" sz="2000" dirty="0" smtClean="0"/>
              <a:t> either.</a:t>
            </a:r>
          </a:p>
          <a:p>
            <a:pPr lvl="2"/>
            <a:r>
              <a:rPr lang="en-US" sz="2000" dirty="0" smtClean="0"/>
              <a:t>When the greedy algorithm processed edge </a:t>
            </a:r>
            <a:r>
              <a:rPr lang="en-US" sz="2000" dirty="0" smtClean="0">
                <a:solidFill>
                  <a:srgbClr val="0000FF"/>
                </a:solidFill>
              </a:rPr>
              <a:t>(u, v)</a:t>
            </a:r>
            <a:r>
              <a:rPr lang="en-US" sz="2000" dirty="0" smtClean="0"/>
              <a:t>, both vertices </a:t>
            </a:r>
            <a:r>
              <a:rPr lang="en-US" sz="2000" dirty="0" smtClean="0">
                <a:solidFill>
                  <a:srgbClr val="0000FF"/>
                </a:solidFill>
              </a:rPr>
              <a:t>u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0000FF"/>
                </a:solidFill>
              </a:rPr>
              <a:t>v</a:t>
            </a:r>
            <a:r>
              <a:rPr lang="en-US" sz="2000" dirty="0" smtClean="0"/>
              <a:t> were available, but it matched none of them. This is a contradiction!</a:t>
            </a:r>
          </a:p>
          <a:p>
            <a:r>
              <a:rPr lang="en-US" i="1" u="sng" dirty="0" smtClean="0">
                <a:solidFill>
                  <a:srgbClr val="FF0000"/>
                </a:solidFill>
              </a:rPr>
              <a:t>Fact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|M</a:t>
            </a:r>
            <a:r>
              <a:rPr lang="en-US" baseline="-25000" dirty="0" smtClean="0">
                <a:solidFill>
                  <a:srgbClr val="0000FF"/>
                </a:solidFill>
              </a:rPr>
              <a:t>o</a:t>
            </a:r>
            <a:r>
              <a:rPr lang="en-US" dirty="0" smtClean="0">
                <a:solidFill>
                  <a:srgbClr val="0000FF"/>
                </a:solidFill>
              </a:rPr>
              <a:t>| ≤ |M</a:t>
            </a:r>
            <a:r>
              <a:rPr lang="en-US" baseline="-25000" dirty="0" smtClean="0">
                <a:solidFill>
                  <a:srgbClr val="0000FF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| + |L|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sz="2000" i="1" dirty="0" smtClean="0"/>
              <a:t>Adding the missing elements to Mg will make its size to be at least the size of the optimal matching.</a:t>
            </a:r>
            <a:endParaRPr lang="en-US" sz="2000" i="1" dirty="0"/>
          </a:p>
          <a:p>
            <a:r>
              <a:rPr lang="en-US" i="1" u="sng" dirty="0" smtClean="0">
                <a:solidFill>
                  <a:srgbClr val="FF0000"/>
                </a:solidFill>
              </a:rPr>
              <a:t>Fact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|L| </a:t>
            </a:r>
            <a:r>
              <a:rPr lang="en-US" dirty="0">
                <a:solidFill>
                  <a:srgbClr val="0000FF"/>
                </a:solidFill>
              </a:rPr>
              <a:t>≤ </a:t>
            </a:r>
            <a:r>
              <a:rPr lang="en-US" dirty="0" smtClean="0">
                <a:solidFill>
                  <a:srgbClr val="0000FF"/>
                </a:solidFill>
              </a:rPr>
              <a:t>|R|</a:t>
            </a:r>
          </a:p>
          <a:p>
            <a:pPr marL="0" indent="0">
              <a:buNone/>
            </a:pPr>
            <a:r>
              <a:rPr lang="en-US" dirty="0" smtClean="0"/>
              <a:t>        Each vertex in </a:t>
            </a:r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 was matched to another vertex in </a:t>
            </a:r>
            <a:r>
              <a:rPr lang="en-US" dirty="0" smtClean="0">
                <a:solidFill>
                  <a:srgbClr val="0000FF"/>
                </a:solidFill>
              </a:rPr>
              <a:t>M</a:t>
            </a:r>
            <a:r>
              <a:rPr lang="en-US" baseline="-25000" dirty="0" smtClean="0">
                <a:solidFill>
                  <a:srgbClr val="0000FF"/>
                </a:solidFill>
              </a:rPr>
              <a:t>o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61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the Greedy Algorithm (cont’d)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4343400" cy="4724400"/>
          </a:xfrm>
        </p:spPr>
        <p:txBody>
          <a:bodyPr>
            <a:norm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Fact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|R| ≤ |M</a:t>
            </a:r>
            <a:r>
              <a:rPr lang="en-US" baseline="-25000" dirty="0" smtClean="0">
                <a:solidFill>
                  <a:srgbClr val="0000FF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|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All vertices in </a:t>
            </a:r>
            <a:r>
              <a:rPr lang="en-US" i="1" dirty="0" smtClean="0">
                <a:solidFill>
                  <a:srgbClr val="0000FF"/>
                </a:solidFill>
              </a:rPr>
              <a:t>R</a:t>
            </a:r>
            <a:r>
              <a:rPr lang="en-US" i="1" dirty="0" smtClean="0"/>
              <a:t> are in </a:t>
            </a:r>
            <a:r>
              <a:rPr lang="en-US" i="1" dirty="0" smtClean="0">
                <a:solidFill>
                  <a:srgbClr val="0000FF"/>
                </a:solidFill>
              </a:rPr>
              <a:t>M</a:t>
            </a:r>
            <a:r>
              <a:rPr lang="en-US" i="1" baseline="-25000" dirty="0" smtClean="0">
                <a:solidFill>
                  <a:srgbClr val="0000FF"/>
                </a:solidFill>
              </a:rPr>
              <a:t>g</a:t>
            </a:r>
            <a:r>
              <a:rPr lang="en-US" i="1" dirty="0" smtClean="0"/>
              <a:t> </a:t>
            </a:r>
          </a:p>
          <a:p>
            <a:endParaRPr lang="en-US" dirty="0"/>
          </a:p>
          <a:p>
            <a:r>
              <a:rPr lang="en-US" i="1" u="sng" dirty="0" smtClean="0">
                <a:solidFill>
                  <a:srgbClr val="FF0000"/>
                </a:solidFill>
              </a:rPr>
              <a:t>Summary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	|M</a:t>
            </a:r>
            <a:r>
              <a:rPr lang="en-US" baseline="-25000" dirty="0">
                <a:solidFill>
                  <a:srgbClr val="0000FF"/>
                </a:solidFill>
              </a:rPr>
              <a:t>o</a:t>
            </a:r>
            <a:r>
              <a:rPr lang="en-US" dirty="0">
                <a:solidFill>
                  <a:srgbClr val="0000FF"/>
                </a:solidFill>
              </a:rPr>
              <a:t>| ≤ |M</a:t>
            </a:r>
            <a:r>
              <a:rPr lang="en-US" baseline="-25000" dirty="0">
                <a:solidFill>
                  <a:srgbClr val="0000FF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| + |L|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|</a:t>
            </a:r>
            <a:r>
              <a:rPr lang="en-US" dirty="0">
                <a:solidFill>
                  <a:srgbClr val="0000FF"/>
                </a:solidFill>
              </a:rPr>
              <a:t>L| ≤ |R|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|R</a:t>
            </a:r>
            <a:r>
              <a:rPr lang="en-US" dirty="0">
                <a:solidFill>
                  <a:srgbClr val="0000FF"/>
                </a:solidFill>
              </a:rPr>
              <a:t>| ≤ |M</a:t>
            </a:r>
            <a:r>
              <a:rPr lang="en-US" baseline="-25000" dirty="0">
                <a:solidFill>
                  <a:srgbClr val="0000FF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|</a:t>
            </a:r>
          </a:p>
          <a:p>
            <a:r>
              <a:rPr lang="en-US" i="1" u="sng" dirty="0" smtClean="0">
                <a:solidFill>
                  <a:srgbClr val="FF0000"/>
                </a:solidFill>
              </a:rPr>
              <a:t>Combine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     |M</a:t>
            </a:r>
            <a:r>
              <a:rPr lang="en-US" baseline="-25000" dirty="0" smtClean="0"/>
              <a:t>o</a:t>
            </a:r>
            <a:r>
              <a:rPr lang="en-US" dirty="0" smtClean="0"/>
              <a:t>| </a:t>
            </a:r>
            <a:r>
              <a:rPr lang="en-US" dirty="0"/>
              <a:t>≤ |M</a:t>
            </a:r>
            <a:r>
              <a:rPr lang="en-US" baseline="-25000" dirty="0"/>
              <a:t>g</a:t>
            </a:r>
            <a:r>
              <a:rPr lang="en-US" dirty="0"/>
              <a:t>| + |L</a:t>
            </a:r>
            <a:r>
              <a:rPr lang="en-US" dirty="0" smtClean="0"/>
              <a:t>|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≤ </a:t>
            </a:r>
            <a:r>
              <a:rPr lang="en-US" dirty="0"/>
              <a:t>|M</a:t>
            </a:r>
            <a:r>
              <a:rPr lang="en-US" baseline="-25000" dirty="0"/>
              <a:t>g</a:t>
            </a:r>
            <a:r>
              <a:rPr lang="en-US" dirty="0"/>
              <a:t>| + </a:t>
            </a:r>
            <a:r>
              <a:rPr lang="en-US" dirty="0" smtClean="0"/>
              <a:t>|R|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≤ 2 |M</a:t>
            </a:r>
            <a:r>
              <a:rPr lang="en-US" baseline="-25000" dirty="0" smtClean="0"/>
              <a:t>g</a:t>
            </a:r>
            <a:r>
              <a:rPr lang="en-US" dirty="0" smtClean="0"/>
              <a:t>|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6942" y="2971800"/>
            <a:ext cx="4057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Lower-bound for competitive ratio: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1524000"/>
            <a:ext cx="0" cy="472440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19800" y="3545333"/>
                <a:ext cx="1281633" cy="73789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tr-TR" sz="20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  <a:cs typeface="Arial" panose="020B0604020202020204" pitchFamily="34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tr-TR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tr-TR" sz="2000" b="0" i="1" smtClean="0">
                                  <a:solidFill>
                                    <a:srgbClr val="0000FF"/>
                                  </a:solidFill>
                                  <a:latin typeface="Cambria Math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tr-TR" sz="2000" b="0" i="1" smtClean="0">
                                  <a:solidFill>
                                    <a:srgbClr val="0000FF"/>
                                  </a:solidFill>
                                  <a:latin typeface="Cambria Math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</m:sub>
                          </m:sSub>
                          <m:r>
                            <a:rPr lang="tr-TR" sz="20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  <a:cs typeface="Arial" panose="020B0604020202020204" pitchFamily="34" charset="0"/>
                            </a:rPr>
                            <m:t>|</m:t>
                          </m:r>
                        </m:num>
                        <m:den>
                          <m:r>
                            <a:rPr lang="tr-TR" sz="20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  <a:cs typeface="Arial" panose="020B0604020202020204" pitchFamily="34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tr-TR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tr-TR" sz="2000" b="0" i="1" smtClean="0">
                                  <a:solidFill>
                                    <a:srgbClr val="0000FF"/>
                                  </a:solidFill>
                                  <a:latin typeface="Cambria Math" charset="0"/>
                                  <a:cs typeface="Arial" panose="020B0604020202020204" pitchFamily="3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tr-TR" sz="2000" b="0" i="1" smtClean="0">
                                  <a:solidFill>
                                    <a:srgbClr val="0000FF"/>
                                  </a:solidFill>
                                  <a:latin typeface="Cambria Math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tr-TR" sz="20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  <a:cs typeface="Arial" panose="020B0604020202020204" pitchFamily="34" charset="0"/>
                            </a:rPr>
                            <m:t>|</m:t>
                          </m:r>
                        </m:den>
                      </m:f>
                      <m:r>
                        <a:rPr lang="tr-TR" sz="2000" b="0" i="1" smtClean="0">
                          <a:solidFill>
                            <a:srgbClr val="0000FF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≥</m:t>
                      </m:r>
                      <m:r>
                        <a:rPr lang="tr-TR" sz="2000" b="0" i="1" smtClean="0">
                          <a:solidFill>
                            <a:srgbClr val="0000FF"/>
                          </a:solidFill>
                          <a:latin typeface="Cambria Math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tr-TR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tr-TR" sz="20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tr-TR" sz="20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45333"/>
                <a:ext cx="1281633" cy="7378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07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the Greedy Algorithm (cont’d)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We have shown that the competitive ratio is at least 1/2. However, can it be better than 1/2?</a:t>
            </a:r>
          </a:p>
          <a:p>
            <a:r>
              <a:rPr lang="en-US" i="1" u="sng" dirty="0" smtClean="0">
                <a:solidFill>
                  <a:srgbClr val="FF0000"/>
                </a:solidFill>
              </a:rPr>
              <a:t>Step 2:</a:t>
            </a:r>
            <a:r>
              <a:rPr lang="en-US" dirty="0" smtClean="0"/>
              <a:t> Find an upper bound for competitive ratio:</a:t>
            </a:r>
          </a:p>
          <a:p>
            <a:pPr marL="0" indent="0">
              <a:buNone/>
            </a:pPr>
            <a:r>
              <a:rPr lang="en-US" dirty="0" smtClean="0"/>
              <a:t>	Typical approach: Find an example.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there is at least one example that has competitive ratio of </a:t>
            </a:r>
            <a:r>
              <a:rPr lang="en-US" dirty="0" smtClean="0">
                <a:solidFill>
                  <a:srgbClr val="0000FF"/>
                </a:solidFill>
              </a:rPr>
              <a:t>r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it must mean that competitive ratio cannot be greater than </a:t>
            </a:r>
            <a:r>
              <a:rPr lang="en-US" dirty="0" smtClean="0">
                <a:solidFill>
                  <a:srgbClr val="0000FF"/>
                </a:solidFill>
              </a:rPr>
              <a:t>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1523999" y="407193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1523999" y="460533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1523999" y="513873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1523999" y="567213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193799" y="3919538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219199" y="4484688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93799" y="5018088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193799" y="5551488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676399" y="3875088"/>
            <a:ext cx="1752600" cy="1873250"/>
            <a:chOff x="1296" y="1028"/>
            <a:chExt cx="1104" cy="1180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1296" y="1152"/>
              <a:ext cx="912" cy="1056"/>
              <a:chOff x="1296" y="1152"/>
              <a:chExt cx="912" cy="1056"/>
            </a:xfrm>
          </p:grpSpPr>
          <p:sp>
            <p:nvSpPr>
              <p:cNvPr id="16" name="Oval 13"/>
              <p:cNvSpPr>
                <a:spLocks noChangeArrowheads="1"/>
              </p:cNvSpPr>
              <p:nvPr/>
            </p:nvSpPr>
            <p:spPr bwMode="auto">
              <a:xfrm>
                <a:off x="2112" y="115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1296" y="120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 flipV="1">
                <a:off x="1296" y="1248"/>
                <a:ext cx="8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2198" y="1028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676400" y="4484688"/>
            <a:ext cx="1757363" cy="730250"/>
            <a:chOff x="1296" y="1412"/>
            <a:chExt cx="1107" cy="460"/>
          </a:xfrm>
        </p:grpSpPr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2112" y="14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>
                <a:solidFill>
                  <a:srgbClr val="D60093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1296" y="153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srgbClr val="D60093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1296" y="1536"/>
              <a:ext cx="81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srgbClr val="D60093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2198" y="1412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1676399" y="4224338"/>
            <a:ext cx="1760538" cy="1131888"/>
            <a:chOff x="1296" y="1248"/>
            <a:chExt cx="1109" cy="713"/>
          </a:xfrm>
        </p:grpSpPr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2064" y="17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>
                <a:solidFill>
                  <a:srgbClr val="D60093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296" y="1248"/>
              <a:ext cx="76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srgbClr val="D60093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2208" y="1728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</p:grp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712050" y="4267200"/>
            <a:ext cx="7809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(1,a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),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6477479" y="4267200"/>
            <a:ext cx="73770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(2,b)</a:t>
            </a:r>
          </a:p>
        </p:txBody>
      </p:sp>
      <p:grpSp>
        <p:nvGrpSpPr>
          <p:cNvPr id="30" name="Group 34"/>
          <p:cNvGrpSpPr>
            <a:grpSpLocks/>
          </p:cNvGrpSpPr>
          <p:nvPr/>
        </p:nvGrpSpPr>
        <p:grpSpPr bwMode="auto">
          <a:xfrm>
            <a:off x="1676400" y="4681538"/>
            <a:ext cx="1773238" cy="1239838"/>
            <a:chOff x="1296" y="1536"/>
            <a:chExt cx="1117" cy="781"/>
          </a:xfrm>
        </p:grpSpPr>
        <p:sp>
          <p:nvSpPr>
            <p:cNvPr id="31" name="Oval 30"/>
            <p:cNvSpPr>
              <a:spLocks noChangeArrowheads="1"/>
            </p:cNvSpPr>
            <p:nvPr/>
          </p:nvSpPr>
          <p:spPr bwMode="auto">
            <a:xfrm>
              <a:off x="2112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>
                <a:solidFill>
                  <a:srgbClr val="D60093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2208" y="2084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D60093"/>
                  </a:solidFill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1296" y="1536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srgbClr val="D60093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419600" y="5291138"/>
            <a:ext cx="4490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Competitive ratio = ½ for this example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16972" y="5748338"/>
            <a:ext cx="322876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So, competitive ratio &lt;= ½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530984" y="4852691"/>
            <a:ext cx="5686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optimal matching is: (4, a), (3,b), (1,c), (2, d)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549377" y="4300179"/>
            <a:ext cx="22060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Greedy matching:</a:t>
            </a:r>
          </a:p>
        </p:txBody>
      </p:sp>
    </p:spTree>
    <p:extLst>
      <p:ext uri="{BB962C8B-B14F-4D97-AF65-F5344CB8AC3E}">
        <p14:creationId xmlns:p14="http://schemas.microsoft.com/office/powerpoint/2010/main" val="68281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28" grpId="0" autoUpdateAnimBg="0"/>
      <p:bldP spid="29" grpId="0" autoUpdateAnimBg="0"/>
      <p:bldP spid="34" grpId="0"/>
      <p:bldP spid="35" grpId="0" animBg="1"/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Matching Algorithm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We have shown that competitive ratio for the greedy algorithm is </a:t>
            </a:r>
            <a:r>
              <a:rPr lang="en-US" dirty="0" smtClean="0">
                <a:solidFill>
                  <a:srgbClr val="0000FF"/>
                </a:solidFill>
              </a:rPr>
              <a:t>1/2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proved that both lower bound and upper bound is 1/2</a:t>
            </a:r>
            <a:endParaRPr lang="en-US" dirty="0"/>
          </a:p>
          <a:p>
            <a:endParaRPr lang="en-US" i="1" u="sng" dirty="0" smtClean="0">
              <a:solidFill>
                <a:srgbClr val="FF0000"/>
              </a:solidFill>
            </a:endParaRPr>
          </a:p>
          <a:p>
            <a:r>
              <a:rPr lang="en-US" i="1" u="sng" dirty="0" smtClean="0">
                <a:solidFill>
                  <a:srgbClr val="FF0000"/>
                </a:solidFill>
              </a:rPr>
              <a:t>Conclusion</a:t>
            </a:r>
            <a:r>
              <a:rPr lang="en-US" dirty="0" smtClean="0"/>
              <a:t>: </a:t>
            </a:r>
            <a:r>
              <a:rPr lang="en-US" dirty="0"/>
              <a:t>T</a:t>
            </a:r>
            <a:r>
              <a:rPr lang="en-US" dirty="0" smtClean="0"/>
              <a:t>he online greedy algorithm can result in a matching solution that has half the size of an optimal offline algorithm in the worst case.</a:t>
            </a:r>
          </a:p>
        </p:txBody>
      </p:sp>
    </p:spTree>
    <p:extLst>
      <p:ext uri="{BB962C8B-B14F-4D97-AF65-F5344CB8AC3E}">
        <p14:creationId xmlns:p14="http://schemas.microsoft.com/office/powerpoint/2010/main" val="1686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Web Advertising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2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</a:t>
            </a:r>
            <a:r>
              <a:rPr lang="en-US" dirty="0" smtClean="0"/>
              <a:t>Web Advertising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Banner ads </a:t>
            </a:r>
            <a:r>
              <a:rPr lang="en-US" b="1" dirty="0"/>
              <a:t>(1995-2001)</a:t>
            </a:r>
          </a:p>
          <a:p>
            <a:pPr lvl="1"/>
            <a:r>
              <a:rPr lang="en-US" dirty="0"/>
              <a:t>Initial form of web advertising</a:t>
            </a:r>
          </a:p>
          <a:p>
            <a:pPr lvl="1"/>
            <a:r>
              <a:rPr lang="en-US" dirty="0"/>
              <a:t>Popular websites charged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X</a:t>
            </a:r>
            <a:r>
              <a:rPr lang="en-US" dirty="0"/>
              <a:t>$ </a:t>
            </a:r>
            <a:r>
              <a:rPr lang="en-US" dirty="0" smtClean="0"/>
              <a:t>for </a:t>
            </a:r>
            <a:r>
              <a:rPr lang="en-US" dirty="0"/>
              <a:t>every </a:t>
            </a:r>
            <a:r>
              <a:rPr lang="en-US" dirty="0" smtClean="0"/>
              <a:t>1,000 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impressions” </a:t>
            </a:r>
            <a:r>
              <a:rPr lang="en-US" dirty="0" smtClean="0"/>
              <a:t>of the ad</a:t>
            </a:r>
            <a:endParaRPr lang="en-US" dirty="0"/>
          </a:p>
          <a:p>
            <a:pPr lvl="2"/>
            <a:r>
              <a:rPr lang="en-US" dirty="0"/>
              <a:t>Called “</a:t>
            </a:r>
            <a:r>
              <a:rPr lang="en-US" b="1" dirty="0"/>
              <a:t>CPM</a:t>
            </a:r>
            <a:r>
              <a:rPr lang="en-US" dirty="0"/>
              <a:t>” </a:t>
            </a:r>
            <a:r>
              <a:rPr lang="en-US" dirty="0" smtClean="0"/>
              <a:t>rate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Cost per thousand impressions)</a:t>
            </a:r>
          </a:p>
          <a:p>
            <a:pPr lvl="2"/>
            <a:r>
              <a:rPr lang="en-US" dirty="0"/>
              <a:t>Modeled similar to TV, magazine ads</a:t>
            </a:r>
          </a:p>
          <a:p>
            <a:pPr lvl="1"/>
            <a:r>
              <a:rPr lang="en-US" dirty="0" smtClean="0"/>
              <a:t>From </a:t>
            </a:r>
            <a:r>
              <a:rPr lang="en-US" b="1" dirty="0" smtClean="0"/>
              <a:t>untargeted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b="1" dirty="0"/>
              <a:t>demographically </a:t>
            </a:r>
            <a:r>
              <a:rPr lang="en-US" b="1" dirty="0" smtClean="0"/>
              <a:t>targeted</a:t>
            </a:r>
            <a:endParaRPr lang="en-US" b="1" dirty="0"/>
          </a:p>
          <a:p>
            <a:pPr lvl="1"/>
            <a:r>
              <a:rPr lang="en-US" b="1" dirty="0"/>
              <a:t>Low </a:t>
            </a:r>
            <a:r>
              <a:rPr lang="en-US" b="1" dirty="0" smtClean="0"/>
              <a:t>click-through </a:t>
            </a:r>
            <a:r>
              <a:rPr lang="en-US" b="1" dirty="0"/>
              <a:t>rates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ow </a:t>
            </a:r>
            <a:r>
              <a:rPr lang="en-US" dirty="0"/>
              <a:t>ROI for advertisers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815243" y="1219200"/>
            <a:ext cx="3275707" cy="2743200"/>
            <a:chOff x="5815243" y="1371600"/>
            <a:chExt cx="3275707" cy="2743200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5243" y="1371600"/>
              <a:ext cx="3252557" cy="2743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8328950" y="1414057"/>
              <a:ext cx="762000" cy="3810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924800" y="3200400"/>
              <a:ext cx="1118957" cy="9144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653443" y="1910542"/>
              <a:ext cx="433157" cy="1524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781597" y="4038600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CPM</a:t>
            </a:r>
            <a:r>
              <a:rPr lang="en-US" sz="1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…cost per </a:t>
            </a:r>
            <a:r>
              <a:rPr lang="en-US" sz="1600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mille</a:t>
            </a:r>
          </a:p>
          <a:p>
            <a:r>
              <a:rPr lang="en-US" sz="1600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Mille…thousand in Latin</a:t>
            </a:r>
          </a:p>
        </p:txBody>
      </p:sp>
    </p:spTree>
    <p:extLst>
      <p:ext uri="{BB962C8B-B14F-4D97-AF65-F5344CB8AC3E}">
        <p14:creationId xmlns:p14="http://schemas.microsoft.com/office/powerpoint/2010/main" val="2372877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Classic model of algorithms</a:t>
            </a:r>
          </a:p>
          <a:p>
            <a:pPr lvl="1"/>
            <a:r>
              <a:rPr lang="en-US" dirty="0"/>
              <a:t>You get to see the entire input, then compute some function of it</a:t>
            </a:r>
          </a:p>
          <a:p>
            <a:pPr lvl="1"/>
            <a:r>
              <a:rPr lang="en-US" dirty="0"/>
              <a:t>In this context, “offline algorithm</a:t>
            </a:r>
            <a:r>
              <a:rPr lang="en-US" dirty="0" smtClean="0"/>
              <a:t>”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Online A</a:t>
            </a:r>
            <a:r>
              <a:rPr lang="en-US" b="1" dirty="0" smtClean="0">
                <a:solidFill>
                  <a:srgbClr val="0000FF"/>
                </a:solidFill>
              </a:rPr>
              <a:t>lgorithms</a:t>
            </a:r>
            <a:endParaRPr lang="en-US" b="1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You get to see the input one piece at a time, and need to make irrevocable decisions along the </a:t>
            </a:r>
            <a:r>
              <a:rPr lang="en-US" dirty="0" smtClean="0"/>
              <a:t>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J. </a:t>
            </a:r>
            <a:r>
              <a:rPr lang="en-US" dirty="0" err="1" smtClean="0"/>
              <a:t>Leskovec</a:t>
            </a:r>
            <a:r>
              <a:rPr lang="en-US" smtClean="0"/>
              <a:t>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98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Performance-based </a:t>
            </a:r>
            <a:r>
              <a:rPr lang="en-US" dirty="0" smtClean="0"/>
              <a:t>Advertising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Introduced by Overture around 2000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Advertisers </a:t>
            </a:r>
            <a:r>
              <a:rPr lang="en-US" b="1" dirty="0" smtClean="0">
                <a:solidFill>
                  <a:srgbClr val="0000FF"/>
                </a:solidFill>
              </a:rPr>
              <a:t>bid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on </a:t>
            </a:r>
            <a:r>
              <a:rPr lang="en-US" b="1" dirty="0">
                <a:solidFill>
                  <a:srgbClr val="0000FF"/>
                </a:solidFill>
              </a:rPr>
              <a:t>search keywords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When someone searches for </a:t>
            </a:r>
            <a:r>
              <a:rPr lang="en-US" dirty="0" smtClean="0">
                <a:solidFill>
                  <a:srgbClr val="D60093"/>
                </a:solidFill>
              </a:rPr>
              <a:t>that </a:t>
            </a:r>
            <a:r>
              <a:rPr lang="en-US" dirty="0">
                <a:solidFill>
                  <a:srgbClr val="D60093"/>
                </a:solidFill>
              </a:rPr>
              <a:t>keyword, the </a:t>
            </a:r>
            <a:r>
              <a:rPr lang="en-US" b="1" dirty="0">
                <a:solidFill>
                  <a:srgbClr val="D60093"/>
                </a:solidFill>
              </a:rPr>
              <a:t>highest </a:t>
            </a:r>
            <a:r>
              <a:rPr lang="en-US" b="1" dirty="0" smtClean="0">
                <a:solidFill>
                  <a:srgbClr val="D60093"/>
                </a:solidFill>
              </a:rPr>
              <a:t>bidder’s </a:t>
            </a:r>
            <a:r>
              <a:rPr lang="en-US" b="1" dirty="0">
                <a:solidFill>
                  <a:srgbClr val="D60093"/>
                </a:solidFill>
              </a:rPr>
              <a:t>ad is shown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Advertiser is charged only </a:t>
            </a:r>
            <a:r>
              <a:rPr lang="en-US" dirty="0" smtClean="0">
                <a:solidFill>
                  <a:srgbClr val="008000"/>
                </a:solidFill>
              </a:rPr>
              <a:t>if </a:t>
            </a:r>
            <a:r>
              <a:rPr lang="en-US" dirty="0">
                <a:solidFill>
                  <a:srgbClr val="008000"/>
                </a:solidFill>
              </a:rPr>
              <a:t>the </a:t>
            </a:r>
            <a:r>
              <a:rPr lang="en-US" dirty="0" smtClean="0">
                <a:solidFill>
                  <a:srgbClr val="008000"/>
                </a:solidFill>
              </a:rPr>
              <a:t>ad </a:t>
            </a:r>
            <a:r>
              <a:rPr lang="en-US" dirty="0">
                <a:solidFill>
                  <a:srgbClr val="008000"/>
                </a:solidFill>
              </a:rPr>
              <a:t>is clicked </a:t>
            </a:r>
            <a:r>
              <a:rPr lang="en-US" dirty="0" smtClean="0">
                <a:solidFill>
                  <a:srgbClr val="008000"/>
                </a:solidFill>
              </a:rPr>
              <a:t>on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Similar </a:t>
            </a:r>
            <a:r>
              <a:rPr lang="en-US" dirty="0"/>
              <a:t>model adopted by </a:t>
            </a:r>
            <a:r>
              <a:rPr lang="en-US" dirty="0" smtClean="0"/>
              <a:t>Google with </a:t>
            </a:r>
            <a:r>
              <a:rPr lang="en-US" dirty="0"/>
              <a:t>some changes around 2002</a:t>
            </a:r>
          </a:p>
          <a:p>
            <a:pPr lvl="1"/>
            <a:r>
              <a:rPr lang="en-US" dirty="0"/>
              <a:t>Called </a:t>
            </a:r>
            <a:r>
              <a:rPr lang="en-US" b="1" dirty="0" err="1" smtClean="0"/>
              <a:t>Adwords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63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Ads vs. </a:t>
            </a:r>
            <a:r>
              <a:rPr lang="en-US" dirty="0" smtClean="0"/>
              <a:t>Search Results</a:t>
            </a:r>
            <a:endParaRPr lang="en-US" dirty="0"/>
          </a:p>
        </p:txBody>
      </p:sp>
      <p:pic>
        <p:nvPicPr>
          <p:cNvPr id="17415" name="Picture 7" descr="google-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5334000" cy="4006850"/>
          </a:xfrm>
          <a:prstGeom prst="rect">
            <a:avLst/>
          </a:prstGeom>
          <a:noFill/>
        </p:spPr>
      </p:pic>
      <p:pic>
        <p:nvPicPr>
          <p:cNvPr id="17416" name="Picture 8" descr="google-ad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704975"/>
            <a:ext cx="3124200" cy="3095625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40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2.0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Performance-based advertising works!</a:t>
            </a:r>
          </a:p>
          <a:p>
            <a:pPr lvl="1"/>
            <a:r>
              <a:rPr lang="en-US" dirty="0"/>
              <a:t>Multi-billion-dollar </a:t>
            </a:r>
            <a:r>
              <a:rPr lang="en-US" dirty="0" smtClean="0"/>
              <a:t>industry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Interesting </a:t>
            </a:r>
            <a:r>
              <a:rPr lang="en-US" b="1" dirty="0" smtClean="0">
                <a:solidFill>
                  <a:srgbClr val="D60093"/>
                </a:solidFill>
              </a:rPr>
              <a:t>problem:</a:t>
            </a:r>
            <a:r>
              <a:rPr lang="en-US" b="1" dirty="0">
                <a:solidFill>
                  <a:srgbClr val="D60093"/>
                </a:solidFill>
              </a:rPr>
              <a:t> </a:t>
            </a:r>
            <a:r>
              <a:rPr lang="en-US" b="1" dirty="0" smtClean="0">
                <a:solidFill>
                  <a:srgbClr val="D60093"/>
                </a:solidFill>
              </a:rPr>
              <a:t/>
            </a:r>
            <a:br>
              <a:rPr lang="en-US" b="1" dirty="0" smtClean="0">
                <a:solidFill>
                  <a:srgbClr val="D60093"/>
                </a:solidFill>
              </a:rPr>
            </a:br>
            <a:r>
              <a:rPr lang="en-US" b="1" dirty="0" smtClean="0"/>
              <a:t>What </a:t>
            </a:r>
            <a:r>
              <a:rPr lang="en-US" b="1" dirty="0"/>
              <a:t>ads to show for a </a:t>
            </a:r>
            <a:r>
              <a:rPr lang="en-US" b="1" dirty="0" smtClean="0"/>
              <a:t>given query? </a:t>
            </a:r>
          </a:p>
          <a:p>
            <a:pPr lvl="1"/>
            <a:r>
              <a:rPr lang="en-US" dirty="0" smtClean="0"/>
              <a:t>(This lecture</a:t>
            </a:r>
            <a:r>
              <a:rPr lang="en-US" dirty="0"/>
              <a:t>)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If </a:t>
            </a:r>
            <a:r>
              <a:rPr lang="en-US" b="1" dirty="0" smtClean="0">
                <a:solidFill>
                  <a:srgbClr val="008000"/>
                </a:solidFill>
              </a:rPr>
              <a:t>I am </a:t>
            </a:r>
            <a:r>
              <a:rPr lang="en-US" b="1" dirty="0">
                <a:solidFill>
                  <a:srgbClr val="008000"/>
                </a:solidFill>
              </a:rPr>
              <a:t>an advertiser, which search terms should I bid on and how much </a:t>
            </a:r>
            <a:r>
              <a:rPr lang="en-US" b="1" dirty="0" smtClean="0">
                <a:solidFill>
                  <a:srgbClr val="008000"/>
                </a:solidFill>
              </a:rPr>
              <a:t>should I bid? </a:t>
            </a:r>
          </a:p>
          <a:p>
            <a:pPr lvl="1"/>
            <a:r>
              <a:rPr lang="en-US" dirty="0" smtClean="0"/>
              <a:t>(Not focus of this lecture)</a:t>
            </a:r>
            <a:endParaRPr lang="en-US" dirty="0"/>
          </a:p>
          <a:p>
            <a:pPr lvl="1">
              <a:buFont typeface="Wingdings" pitchFamily="1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14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Adwords</a:t>
            </a:r>
            <a:r>
              <a:rPr lang="en-US" dirty="0"/>
              <a:t>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Given</a:t>
            </a:r>
            <a:r>
              <a:rPr lang="en-US" b="1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b="1" dirty="0"/>
              <a:t>1.</a:t>
            </a:r>
            <a:r>
              <a:rPr lang="en-US" dirty="0"/>
              <a:t> A set of bids by advertisers for search </a:t>
            </a:r>
            <a:r>
              <a:rPr lang="en-US" dirty="0" smtClean="0"/>
              <a:t>queries</a:t>
            </a:r>
            <a:endParaRPr lang="en-US" dirty="0"/>
          </a:p>
          <a:p>
            <a:pPr lvl="1"/>
            <a:r>
              <a:rPr lang="en-US" b="1" dirty="0"/>
              <a:t>2.</a:t>
            </a:r>
            <a:r>
              <a:rPr lang="en-US" dirty="0"/>
              <a:t> A click-through rate for each advertiser-query </a:t>
            </a:r>
            <a:r>
              <a:rPr lang="en-US" dirty="0" smtClean="0"/>
              <a:t>pair</a:t>
            </a:r>
            <a:endParaRPr lang="en-US" dirty="0"/>
          </a:p>
          <a:p>
            <a:pPr lvl="1"/>
            <a:r>
              <a:rPr lang="en-US" b="1" dirty="0"/>
              <a:t>3.</a:t>
            </a:r>
            <a:r>
              <a:rPr lang="en-US" dirty="0"/>
              <a:t> A budget for each </a:t>
            </a:r>
            <a:r>
              <a:rPr lang="en-US" dirty="0" smtClean="0"/>
              <a:t>advertiser (say for 1 month)</a:t>
            </a:r>
            <a:endParaRPr lang="en-US" dirty="0"/>
          </a:p>
          <a:p>
            <a:pPr lvl="1"/>
            <a:r>
              <a:rPr lang="en-US" b="1" dirty="0"/>
              <a:t>4.</a:t>
            </a:r>
            <a:r>
              <a:rPr lang="en-US" dirty="0"/>
              <a:t> A limit on the number of ads to be displayed with each search </a:t>
            </a:r>
            <a:r>
              <a:rPr lang="en-US" dirty="0" smtClean="0"/>
              <a:t>query</a:t>
            </a:r>
            <a:endParaRPr lang="en-US" dirty="0"/>
          </a:p>
          <a:p>
            <a:r>
              <a:rPr lang="en-US" b="1" dirty="0" smtClean="0">
                <a:solidFill>
                  <a:srgbClr val="D60093"/>
                </a:solidFill>
              </a:rPr>
              <a:t>Respond </a:t>
            </a:r>
            <a:r>
              <a:rPr lang="en-US" b="1" dirty="0">
                <a:solidFill>
                  <a:srgbClr val="D60093"/>
                </a:solidFill>
              </a:rPr>
              <a:t>to each search query with a set of advertisers such that:</a:t>
            </a:r>
          </a:p>
          <a:p>
            <a:pPr lvl="1"/>
            <a:r>
              <a:rPr lang="en-US" b="1" dirty="0"/>
              <a:t>1.</a:t>
            </a:r>
            <a:r>
              <a:rPr lang="en-US" dirty="0"/>
              <a:t> The size of the set is no larger than the limit on the number of </a:t>
            </a:r>
            <a:r>
              <a:rPr lang="en-US" dirty="0" smtClean="0"/>
              <a:t>ads per query</a:t>
            </a:r>
            <a:endParaRPr lang="en-US" dirty="0"/>
          </a:p>
          <a:p>
            <a:pPr lvl="1"/>
            <a:r>
              <a:rPr lang="en-US" b="1" dirty="0"/>
              <a:t>2.</a:t>
            </a:r>
            <a:r>
              <a:rPr lang="en-US" dirty="0"/>
              <a:t> Each advertiser has bid on the search </a:t>
            </a:r>
            <a:r>
              <a:rPr lang="en-US" dirty="0" smtClean="0"/>
              <a:t>query</a:t>
            </a:r>
            <a:endParaRPr lang="en-US" dirty="0"/>
          </a:p>
          <a:p>
            <a:pPr lvl="1"/>
            <a:r>
              <a:rPr lang="en-US" b="1" dirty="0"/>
              <a:t>3.</a:t>
            </a:r>
            <a:r>
              <a:rPr lang="en-US" dirty="0"/>
              <a:t> Each advertiser has enough budget left to pay for the ad if it </a:t>
            </a:r>
            <a:r>
              <a:rPr lang="en-US" dirty="0" smtClean="0"/>
              <a:t>is clicked </a:t>
            </a:r>
            <a:r>
              <a:rPr lang="en-US" dirty="0"/>
              <a:t>upon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2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Adwords</a:t>
            </a:r>
            <a:r>
              <a:rPr lang="en-US" dirty="0"/>
              <a:t>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 stream of queries arrives at the search </a:t>
            </a:r>
            <a:r>
              <a:rPr lang="en-US" dirty="0" smtClean="0"/>
              <a:t>engine: </a:t>
            </a:r>
            <a:r>
              <a:rPr lang="en-US" b="1" i="1" dirty="0" smtClean="0"/>
              <a:t>q</a:t>
            </a:r>
            <a:r>
              <a:rPr lang="en-US" b="1" i="1" baseline="-25000" dirty="0" smtClean="0"/>
              <a:t>1</a:t>
            </a:r>
            <a:r>
              <a:rPr lang="en-US" i="1" dirty="0"/>
              <a:t>, </a:t>
            </a:r>
            <a:r>
              <a:rPr lang="en-US" b="1" i="1" dirty="0" smtClean="0"/>
              <a:t>q</a:t>
            </a:r>
            <a:r>
              <a:rPr lang="en-US" b="1" i="1" baseline="-25000" dirty="0" smtClean="0"/>
              <a:t>2</a:t>
            </a:r>
            <a:r>
              <a:rPr lang="en-US" i="1" dirty="0" smtClean="0"/>
              <a:t>, …</a:t>
            </a:r>
            <a:endParaRPr lang="en-US" i="1" dirty="0"/>
          </a:p>
          <a:p>
            <a:pPr>
              <a:lnSpc>
                <a:spcPct val="90000"/>
              </a:lnSpc>
            </a:pPr>
            <a:r>
              <a:rPr lang="en-US" dirty="0"/>
              <a:t>Several advertisers bid on each query</a:t>
            </a:r>
          </a:p>
          <a:p>
            <a:pPr>
              <a:lnSpc>
                <a:spcPct val="90000"/>
              </a:lnSpc>
            </a:pPr>
            <a:r>
              <a:rPr lang="en-US" dirty="0"/>
              <a:t>When query </a:t>
            </a:r>
            <a:r>
              <a:rPr lang="en-US" b="1" i="1" dirty="0" err="1"/>
              <a:t>q</a:t>
            </a:r>
            <a:r>
              <a:rPr lang="en-US" b="1" i="1" baseline="-25000" dirty="0" err="1"/>
              <a:t>i</a:t>
            </a:r>
            <a:r>
              <a:rPr lang="en-US" dirty="0"/>
              <a:t> arrives, search engine must pick a subset of advertisers whose ads are </a:t>
            </a:r>
            <a:r>
              <a:rPr lang="en-US" dirty="0" smtClean="0"/>
              <a:t>shown</a:t>
            </a:r>
          </a:p>
          <a:p>
            <a:pPr lvl="8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D60093"/>
                </a:solidFill>
              </a:rPr>
              <a:t>Goal</a:t>
            </a:r>
            <a:r>
              <a:rPr lang="en-US" b="1" dirty="0">
                <a:solidFill>
                  <a:srgbClr val="D60093"/>
                </a:solidFill>
              </a:rPr>
              <a:t>:</a:t>
            </a:r>
            <a:r>
              <a:rPr lang="en-US" dirty="0"/>
              <a:t> </a:t>
            </a:r>
            <a:r>
              <a:rPr lang="en-US" b="1" dirty="0" smtClean="0"/>
              <a:t>Maximize </a:t>
            </a:r>
            <a:r>
              <a:rPr lang="en-US" b="1" dirty="0"/>
              <a:t>search engine’s </a:t>
            </a:r>
            <a:r>
              <a:rPr lang="en-US" b="1" dirty="0" smtClean="0"/>
              <a:t>revenues</a:t>
            </a:r>
          </a:p>
          <a:p>
            <a:pPr lvl="1"/>
            <a:r>
              <a:rPr lang="en-US" b="1" dirty="0" smtClean="0">
                <a:solidFill>
                  <a:srgbClr val="008000"/>
                </a:solidFill>
              </a:rPr>
              <a:t>Simplification: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  <a:r>
              <a:rPr lang="en-US" dirty="0" smtClean="0"/>
              <a:t>Instead </a:t>
            </a:r>
            <a:r>
              <a:rPr lang="en-US" dirty="0"/>
              <a:t>of raw bids, use the “</a:t>
            </a:r>
            <a:r>
              <a:rPr lang="en-US" b="1" dirty="0"/>
              <a:t>expected revenue per click</a:t>
            </a:r>
            <a:r>
              <a:rPr lang="en-US" dirty="0" smtClean="0"/>
              <a:t>” (i.e., </a:t>
            </a:r>
            <a:r>
              <a:rPr lang="en-US" b="1" dirty="0" smtClean="0"/>
              <a:t>Bid*CTR</a:t>
            </a:r>
            <a:r>
              <a:rPr lang="en-US" dirty="0" smtClean="0"/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Clearly </a:t>
            </a:r>
            <a:r>
              <a:rPr lang="en-US" b="1" dirty="0">
                <a:solidFill>
                  <a:srgbClr val="0000FF"/>
                </a:solidFill>
              </a:rPr>
              <a:t>we need an online algorithm!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4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Adwords</a:t>
            </a:r>
            <a:r>
              <a:rPr lang="en-US" dirty="0"/>
              <a:t> Innovation</a:t>
            </a: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6C-C0FA-4814-A544-74F5F25931A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762000" y="22098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Advertiser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2667000" y="22098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rgbClr val="0000FF"/>
                </a:solidFill>
                <a:latin typeface="Arial" charset="0"/>
              </a:rPr>
              <a:t>Bid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572000" y="22098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rgbClr val="0000FF"/>
                </a:solidFill>
                <a:latin typeface="Arial" charset="0"/>
              </a:rPr>
              <a:t>CTR</a:t>
            </a: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6477000" y="22098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rgbClr val="0000FF"/>
                </a:solidFill>
                <a:latin typeface="Arial" charset="0"/>
              </a:rPr>
              <a:t>Bid * CTR</a:t>
            </a:r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762000" y="2895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A</a:t>
            </a: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762000" y="3581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B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762000" y="42672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C</a:t>
            </a:r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2667000" y="2895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$1.00</a:t>
            </a:r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2667000" y="3581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$0.75</a:t>
            </a:r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2667000" y="42672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$0.50</a:t>
            </a:r>
          </a:p>
        </p:txBody>
      </p:sp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4572000" y="2895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1%</a:t>
            </a: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4572000" y="3581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2%</a:t>
            </a:r>
          </a:p>
        </p:txBody>
      </p:sp>
      <p:sp>
        <p:nvSpPr>
          <p:cNvPr id="118799" name="Rectangle 15"/>
          <p:cNvSpPr>
            <a:spLocks noChangeArrowheads="1"/>
          </p:cNvSpPr>
          <p:nvPr/>
        </p:nvSpPr>
        <p:spPr bwMode="auto">
          <a:xfrm>
            <a:off x="4572000" y="42672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2.5%</a:t>
            </a:r>
          </a:p>
        </p:txBody>
      </p:sp>
      <p:sp>
        <p:nvSpPr>
          <p:cNvPr id="118800" name="Rectangle 16"/>
          <p:cNvSpPr>
            <a:spLocks noChangeArrowheads="1"/>
          </p:cNvSpPr>
          <p:nvPr/>
        </p:nvSpPr>
        <p:spPr bwMode="auto">
          <a:xfrm>
            <a:off x="6477000" y="2895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1 cent</a:t>
            </a:r>
          </a:p>
        </p:txBody>
      </p:sp>
      <p:sp>
        <p:nvSpPr>
          <p:cNvPr id="118801" name="Rectangle 17"/>
          <p:cNvSpPr>
            <a:spLocks noChangeArrowheads="1"/>
          </p:cNvSpPr>
          <p:nvPr/>
        </p:nvSpPr>
        <p:spPr bwMode="auto">
          <a:xfrm>
            <a:off x="6477000" y="3581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1.5 cents</a:t>
            </a:r>
          </a:p>
        </p:txBody>
      </p:sp>
      <p:sp>
        <p:nvSpPr>
          <p:cNvPr id="118802" name="Rectangle 18"/>
          <p:cNvSpPr>
            <a:spLocks noChangeArrowheads="1"/>
          </p:cNvSpPr>
          <p:nvPr/>
        </p:nvSpPr>
        <p:spPr bwMode="auto">
          <a:xfrm>
            <a:off x="6477000" y="42672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1.125 cents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93412" y="4916269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Click through</a:t>
            </a:r>
            <a:b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45562" y="4916269"/>
            <a:ext cx="1146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Expected</a:t>
            </a:r>
            <a:b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revenue</a:t>
            </a:r>
          </a:p>
        </p:txBody>
      </p:sp>
    </p:spTree>
    <p:extLst>
      <p:ext uri="{BB962C8B-B14F-4D97-AF65-F5344CB8AC3E}">
        <p14:creationId xmlns:p14="http://schemas.microsoft.com/office/powerpoint/2010/main" val="217700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 animBg="1"/>
      <p:bldP spid="118790" grpId="0" animBg="1"/>
      <p:bldP spid="118797" grpId="0" animBg="1"/>
      <p:bldP spid="118798" grpId="0" animBg="1"/>
      <p:bldP spid="118799" grpId="0" animBg="1"/>
      <p:bldP spid="118800" grpId="0" animBg="1"/>
      <p:bldP spid="118801" grpId="0" animBg="1"/>
      <p:bldP spid="11880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Adwords Innovation</a:t>
            </a: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FFA6C-C0FA-4814-A544-74F5F25931A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762000" y="22098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Advertiser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667000" y="22098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rgbClr val="0000FF"/>
                </a:solidFill>
                <a:latin typeface="Arial" charset="0"/>
              </a:rPr>
              <a:t>Bid</a:t>
            </a:r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4572000" y="22098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rgbClr val="0000FF"/>
                </a:solidFill>
                <a:latin typeface="Arial" charset="0"/>
              </a:rPr>
              <a:t>CTR</a:t>
            </a:r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6477000" y="22098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rgbClr val="0000FF"/>
                </a:solidFill>
                <a:latin typeface="Arial" charset="0"/>
              </a:rPr>
              <a:t>Bid * CTR</a:t>
            </a: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762000" y="42672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A</a:t>
            </a:r>
          </a:p>
        </p:txBody>
      </p:sp>
      <p:sp>
        <p:nvSpPr>
          <p:cNvPr id="119816" name="Rectangle 8"/>
          <p:cNvSpPr>
            <a:spLocks noChangeArrowheads="1"/>
          </p:cNvSpPr>
          <p:nvPr/>
        </p:nvSpPr>
        <p:spPr bwMode="auto">
          <a:xfrm>
            <a:off x="762000" y="2895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B</a:t>
            </a:r>
          </a:p>
        </p:txBody>
      </p:sp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762000" y="3581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C</a:t>
            </a:r>
          </a:p>
        </p:txBody>
      </p:sp>
      <p:sp>
        <p:nvSpPr>
          <p:cNvPr id="119818" name="Rectangle 10"/>
          <p:cNvSpPr>
            <a:spLocks noChangeArrowheads="1"/>
          </p:cNvSpPr>
          <p:nvPr/>
        </p:nvSpPr>
        <p:spPr bwMode="auto">
          <a:xfrm>
            <a:off x="2667000" y="42672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$1.00</a:t>
            </a:r>
          </a:p>
        </p:txBody>
      </p:sp>
      <p:sp>
        <p:nvSpPr>
          <p:cNvPr id="119819" name="Rectangle 11"/>
          <p:cNvSpPr>
            <a:spLocks noChangeArrowheads="1"/>
          </p:cNvSpPr>
          <p:nvPr/>
        </p:nvSpPr>
        <p:spPr bwMode="auto">
          <a:xfrm>
            <a:off x="2667000" y="2895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$0.75</a:t>
            </a:r>
          </a:p>
        </p:txBody>
      </p:sp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2667000" y="3581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$0.50</a:t>
            </a:r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4572000" y="42672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1%</a:t>
            </a: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4572000" y="2895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2%</a:t>
            </a:r>
          </a:p>
        </p:txBody>
      </p:sp>
      <p:sp>
        <p:nvSpPr>
          <p:cNvPr id="119823" name="Rectangle 15"/>
          <p:cNvSpPr>
            <a:spLocks noChangeArrowheads="1"/>
          </p:cNvSpPr>
          <p:nvPr/>
        </p:nvSpPr>
        <p:spPr bwMode="auto">
          <a:xfrm>
            <a:off x="4572000" y="3581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2.5%</a:t>
            </a:r>
          </a:p>
        </p:txBody>
      </p:sp>
      <p:sp>
        <p:nvSpPr>
          <p:cNvPr id="119824" name="Rectangle 16"/>
          <p:cNvSpPr>
            <a:spLocks noChangeArrowheads="1"/>
          </p:cNvSpPr>
          <p:nvPr/>
        </p:nvSpPr>
        <p:spPr bwMode="auto">
          <a:xfrm>
            <a:off x="6477000" y="42672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1 cent</a:t>
            </a:r>
          </a:p>
        </p:txBody>
      </p:sp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6477000" y="2895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1.5 cents</a:t>
            </a:r>
          </a:p>
        </p:txBody>
      </p:sp>
      <p:sp>
        <p:nvSpPr>
          <p:cNvPr id="119826" name="Rectangle 18"/>
          <p:cNvSpPr>
            <a:spLocks noChangeArrowheads="1"/>
          </p:cNvSpPr>
          <p:nvPr/>
        </p:nvSpPr>
        <p:spPr bwMode="auto">
          <a:xfrm>
            <a:off x="6477000" y="35814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1.125 cents</a:t>
            </a:r>
          </a:p>
        </p:txBody>
      </p:sp>
    </p:spTree>
    <p:extLst>
      <p:ext uri="{BB962C8B-B14F-4D97-AF65-F5344CB8AC3E}">
        <p14:creationId xmlns:p14="http://schemas.microsoft.com/office/powerpoint/2010/main" val="3826428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Complications: Budget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Two complications: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Budget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CTR of an ad is unknown</a:t>
            </a:r>
          </a:p>
          <a:p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Each advertiser has a limited budget</a:t>
            </a:r>
          </a:p>
          <a:p>
            <a:pPr lvl="1"/>
            <a:r>
              <a:rPr lang="en-US" b="1" dirty="0" smtClean="0"/>
              <a:t>Search engine guarantees that the advertiser </a:t>
            </a:r>
            <a:br>
              <a:rPr lang="en-US" b="1" dirty="0" smtClean="0"/>
            </a:br>
            <a:r>
              <a:rPr lang="en-US" b="1" dirty="0" smtClean="0"/>
              <a:t>will not be charged more than their daily budget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96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uiExpand="1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Complications: </a:t>
            </a:r>
            <a:r>
              <a:rPr lang="en-US" dirty="0" smtClean="0"/>
              <a:t>CTR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D60093"/>
                </a:solidFill>
              </a:rPr>
              <a:t>CTR: Each </a:t>
            </a:r>
            <a:r>
              <a:rPr lang="en-US" b="1" dirty="0">
                <a:solidFill>
                  <a:srgbClr val="D60093"/>
                </a:solidFill>
              </a:rPr>
              <a:t>ad has a different likelihood of being clicked</a:t>
            </a:r>
          </a:p>
          <a:p>
            <a:pPr lvl="1"/>
            <a:r>
              <a:rPr lang="en-US" b="1" dirty="0"/>
              <a:t>Advertiser 1</a:t>
            </a:r>
            <a:r>
              <a:rPr lang="en-US" dirty="0"/>
              <a:t> bids $2, click probability = 0.1</a:t>
            </a:r>
          </a:p>
          <a:p>
            <a:pPr lvl="1"/>
            <a:r>
              <a:rPr lang="en-US" b="1" dirty="0"/>
              <a:t>Advertiser 2</a:t>
            </a:r>
            <a:r>
              <a:rPr lang="en-US" dirty="0"/>
              <a:t> bids $1, click probability = 0.5</a:t>
            </a:r>
          </a:p>
          <a:p>
            <a:pPr lvl="1"/>
            <a:r>
              <a:rPr lang="en-US" b="1" dirty="0" err="1">
                <a:solidFill>
                  <a:srgbClr val="008000"/>
                </a:solidFill>
              </a:rPr>
              <a:t>Clickthrough</a:t>
            </a:r>
            <a:r>
              <a:rPr lang="en-US" b="1" dirty="0">
                <a:solidFill>
                  <a:srgbClr val="008000"/>
                </a:solidFill>
              </a:rPr>
              <a:t> rate (CTR)</a:t>
            </a:r>
            <a:r>
              <a:rPr lang="en-US" dirty="0"/>
              <a:t> is measured </a:t>
            </a:r>
            <a:r>
              <a:rPr lang="en-US" b="1" dirty="0"/>
              <a:t>historically</a:t>
            </a:r>
          </a:p>
          <a:p>
            <a:pPr lvl="2"/>
            <a:r>
              <a:rPr lang="en-US" b="1" dirty="0"/>
              <a:t>Very hard problem: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Exploration vs. </a:t>
            </a:r>
            <a:r>
              <a:rPr lang="en-US" b="1" dirty="0" smtClean="0">
                <a:solidFill>
                  <a:srgbClr val="0000FF"/>
                </a:solidFill>
              </a:rPr>
              <a:t>exploitation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Exploit: </a:t>
            </a:r>
            <a:r>
              <a:rPr lang="en-US" dirty="0" smtClean="0"/>
              <a:t>Should </a:t>
            </a:r>
            <a:r>
              <a:rPr lang="en-US" dirty="0"/>
              <a:t>we keep showing an </a:t>
            </a:r>
            <a:r>
              <a:rPr lang="en-US" dirty="0" smtClean="0"/>
              <a:t>ad </a:t>
            </a:r>
            <a:r>
              <a:rPr lang="en-US" dirty="0"/>
              <a:t>for which we have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good </a:t>
            </a:r>
            <a:r>
              <a:rPr lang="en-US" dirty="0"/>
              <a:t>estimates of </a:t>
            </a:r>
            <a:r>
              <a:rPr lang="en-US" dirty="0" smtClean="0"/>
              <a:t>click-through </a:t>
            </a:r>
            <a:r>
              <a:rPr lang="en-US" dirty="0"/>
              <a:t>rate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>
                <a:solidFill>
                  <a:srgbClr val="0000FF"/>
                </a:solidFill>
              </a:rPr>
              <a:t>Explore:  </a:t>
            </a:r>
            <a:r>
              <a:rPr lang="en-US" dirty="0" smtClean="0"/>
              <a:t>Shall </a:t>
            </a:r>
            <a:r>
              <a:rPr lang="en-US" dirty="0"/>
              <a:t>we show a brand new </a:t>
            </a:r>
            <a:r>
              <a:rPr lang="en-US" dirty="0" smtClean="0"/>
              <a:t>ad </a:t>
            </a:r>
            <a:r>
              <a:rPr lang="en-US" dirty="0"/>
              <a:t>to get a better sense of </a:t>
            </a:r>
            <a:r>
              <a:rPr lang="en-US" dirty="0" smtClean="0"/>
              <a:t>its click-through rate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6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Simplified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2300" dirty="0" smtClean="0"/>
              <a:t>We will start with the following simple version of </a:t>
            </a:r>
            <a:r>
              <a:rPr lang="en-US" sz="2300" dirty="0" err="1" smtClean="0"/>
              <a:t>Adwords</a:t>
            </a:r>
            <a:r>
              <a:rPr lang="en-US" sz="2300" dirty="0" smtClean="0"/>
              <a:t>:</a:t>
            </a:r>
          </a:p>
          <a:p>
            <a:pPr lvl="1"/>
            <a:r>
              <a:rPr lang="en-US" sz="2000" dirty="0" smtClean="0"/>
              <a:t>One ad shown for each query</a:t>
            </a:r>
          </a:p>
          <a:p>
            <a:pPr lvl="1"/>
            <a:r>
              <a:rPr lang="en-US" sz="2000" dirty="0" smtClean="0"/>
              <a:t>All advertisers have the same budget </a:t>
            </a:r>
            <a:r>
              <a:rPr lang="en-US" sz="2000" dirty="0" smtClean="0">
                <a:solidFill>
                  <a:srgbClr val="0000FF"/>
                </a:solidFill>
              </a:rPr>
              <a:t>B</a:t>
            </a:r>
          </a:p>
          <a:p>
            <a:pPr lvl="1"/>
            <a:r>
              <a:rPr lang="en-US" sz="2000" dirty="0"/>
              <a:t>All bids are </a:t>
            </a:r>
            <a:r>
              <a:rPr lang="en-US" sz="2000" dirty="0">
                <a:solidFill>
                  <a:srgbClr val="0000FF"/>
                </a:solidFill>
              </a:rPr>
              <a:t>$</a:t>
            </a:r>
            <a:r>
              <a:rPr lang="en-US" sz="2000" dirty="0" smtClean="0">
                <a:solidFill>
                  <a:srgbClr val="0000FF"/>
                </a:solidFill>
              </a:rPr>
              <a:t>1</a:t>
            </a:r>
          </a:p>
          <a:p>
            <a:pPr lvl="1"/>
            <a:r>
              <a:rPr lang="en-US" sz="2000" dirty="0" smtClean="0"/>
              <a:t>All ads are equally likely to be clicked and </a:t>
            </a:r>
            <a:r>
              <a:rPr lang="en-US" sz="2000" dirty="0" smtClean="0">
                <a:solidFill>
                  <a:srgbClr val="0000FF"/>
                </a:solidFill>
              </a:rPr>
              <a:t>CTR = 1</a:t>
            </a:r>
          </a:p>
          <a:p>
            <a:pPr marL="274320" lvl="1" indent="0">
              <a:buNone/>
            </a:pPr>
            <a:endParaRPr lang="en-US" sz="2300" dirty="0" smtClean="0"/>
          </a:p>
          <a:p>
            <a:r>
              <a:rPr lang="en-US" sz="2300" dirty="0" smtClean="0"/>
              <a:t>We will generalize it later.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33907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Online Bipartite Matching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rgbClr val="FF0000"/>
                </a:solidFill>
              </a:rPr>
              <a:t>Simple greedy algorithm:</a:t>
            </a:r>
          </a:p>
          <a:p>
            <a:pPr marL="274320" lvl="1" indent="0">
              <a:buNone/>
            </a:pPr>
            <a:r>
              <a:rPr lang="en-US" sz="2000" dirty="0" smtClean="0"/>
              <a:t>	For the current query </a:t>
            </a:r>
            <a:r>
              <a:rPr lang="en-US" sz="2000" dirty="0" smtClean="0">
                <a:solidFill>
                  <a:srgbClr val="0000FF"/>
                </a:solidFill>
              </a:rPr>
              <a:t>q</a:t>
            </a:r>
            <a:r>
              <a:rPr lang="en-US" sz="2000" dirty="0" smtClean="0"/>
              <a:t>, pick any advertiser who:</a:t>
            </a:r>
          </a:p>
          <a:p>
            <a:pPr marL="1508760" lvl="4" indent="-342900">
              <a:buFont typeface="+mj-lt"/>
              <a:buAutoNum type="arabicPeriod"/>
            </a:pPr>
            <a:r>
              <a:rPr lang="en-US" sz="2000" dirty="0" smtClean="0"/>
              <a:t>has bid </a:t>
            </a:r>
            <a:r>
              <a:rPr lang="en-US" sz="2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/>
              <a:t> on </a:t>
            </a:r>
            <a:r>
              <a:rPr lang="en-US" sz="2000" dirty="0" smtClean="0">
                <a:solidFill>
                  <a:srgbClr val="0000FF"/>
                </a:solidFill>
              </a:rPr>
              <a:t>q</a:t>
            </a:r>
          </a:p>
          <a:p>
            <a:pPr marL="1508760" lvl="4" indent="-342900">
              <a:buFont typeface="+mj-lt"/>
              <a:buAutoNum type="arabicPeriod"/>
            </a:pPr>
            <a:r>
              <a:rPr lang="en-US" sz="2000" dirty="0" smtClean="0"/>
              <a:t>has remaining budget</a:t>
            </a:r>
          </a:p>
          <a:p>
            <a:endParaRPr lang="en-US" dirty="0" smtClean="0"/>
          </a:p>
          <a:p>
            <a:r>
              <a:rPr lang="en-US" dirty="0" smtClean="0"/>
              <a:t>What is the competitive ratio of this greedy algorithm?</a:t>
            </a:r>
          </a:p>
          <a:p>
            <a:endParaRPr lang="en-US" dirty="0"/>
          </a:p>
          <a:p>
            <a:r>
              <a:rPr lang="en-US" dirty="0" smtClean="0"/>
              <a:t>Can we model this problem as bipartite matching?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Bipartite Matching Model</a:t>
            </a:r>
            <a:endParaRPr 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330667" y="2569369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2330667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2330667" y="3229714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1981199" y="2438400"/>
            <a:ext cx="349468" cy="1066800"/>
          </a:xfrm>
          <a:prstGeom prst="leftBrac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2330667" y="3940969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2330667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330667" y="4601314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eft Brace 11"/>
          <p:cNvSpPr/>
          <p:nvPr/>
        </p:nvSpPr>
        <p:spPr>
          <a:xfrm>
            <a:off x="1981199" y="3810000"/>
            <a:ext cx="349468" cy="1066800"/>
          </a:xfrm>
          <a:prstGeom prst="leftBrac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28800" y="2057400"/>
            <a:ext cx="1085554" cy="3200400"/>
          </a:xfrm>
          <a:prstGeom prst="ellips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219199" y="3048000"/>
            <a:ext cx="656718" cy="45720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1219199" y="3810000"/>
            <a:ext cx="656718" cy="531863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0762" y="3206066"/>
            <a:ext cx="10855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nodes </a:t>
            </a:r>
          </a:p>
          <a:p>
            <a:pPr algn="ctr"/>
            <a:r>
              <a:rPr lang="en-US" sz="16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600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each</a:t>
            </a:r>
          </a:p>
          <a:p>
            <a:pPr algn="ctr"/>
            <a:r>
              <a:rPr lang="en-US" sz="1600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02692" y="5259864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bids</a:t>
            </a:r>
          </a:p>
        </p:txBody>
      </p:sp>
      <p:sp>
        <p:nvSpPr>
          <p:cNvPr id="23" name="Oval 3"/>
          <p:cNvSpPr>
            <a:spLocks noChangeArrowheads="1"/>
          </p:cNvSpPr>
          <p:nvPr/>
        </p:nvSpPr>
        <p:spPr bwMode="auto">
          <a:xfrm>
            <a:off x="4769067" y="2569369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3"/>
          <p:cNvSpPr>
            <a:spLocks noChangeArrowheads="1"/>
          </p:cNvSpPr>
          <p:nvPr/>
        </p:nvSpPr>
        <p:spPr bwMode="auto">
          <a:xfrm>
            <a:off x="4769067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4769067" y="3229714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val 3"/>
          <p:cNvSpPr>
            <a:spLocks noChangeArrowheads="1"/>
          </p:cNvSpPr>
          <p:nvPr/>
        </p:nvSpPr>
        <p:spPr bwMode="auto">
          <a:xfrm>
            <a:off x="4769067" y="3940969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val 3"/>
          <p:cNvSpPr>
            <a:spLocks noChangeArrowheads="1"/>
          </p:cNvSpPr>
          <p:nvPr/>
        </p:nvSpPr>
        <p:spPr bwMode="auto">
          <a:xfrm>
            <a:off x="4769067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769067" y="4601314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343400" y="2057400"/>
            <a:ext cx="990600" cy="3200400"/>
          </a:xfrm>
          <a:prstGeom prst="ellips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441092" y="5259864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queries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4769067" y="3581401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4769067" y="4914901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Oval 3"/>
          <p:cNvSpPr>
            <a:spLocks noChangeArrowheads="1"/>
          </p:cNvSpPr>
          <p:nvPr/>
        </p:nvSpPr>
        <p:spPr bwMode="auto">
          <a:xfrm>
            <a:off x="4769067" y="224880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Straight Connector 36"/>
          <p:cNvCxnSpPr>
            <a:stCxn id="5" idx="5"/>
            <a:endCxn id="35" idx="2"/>
          </p:cNvCxnSpPr>
          <p:nvPr/>
        </p:nvCxnSpPr>
        <p:spPr>
          <a:xfrm flipV="1">
            <a:off x="2460749" y="2325002"/>
            <a:ext cx="2308318" cy="374449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5" idx="5"/>
            <a:endCxn id="33" idx="2"/>
          </p:cNvCxnSpPr>
          <p:nvPr/>
        </p:nvCxnSpPr>
        <p:spPr>
          <a:xfrm>
            <a:off x="2460749" y="2699451"/>
            <a:ext cx="2308318" cy="958150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5"/>
            <a:endCxn id="24" idx="2"/>
          </p:cNvCxnSpPr>
          <p:nvPr/>
        </p:nvCxnSpPr>
        <p:spPr>
          <a:xfrm>
            <a:off x="2460749" y="2699451"/>
            <a:ext cx="2308318" cy="272349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6" idx="6"/>
            <a:endCxn id="35" idx="2"/>
          </p:cNvCxnSpPr>
          <p:nvPr/>
        </p:nvCxnSpPr>
        <p:spPr>
          <a:xfrm flipV="1">
            <a:off x="2483067" y="2325002"/>
            <a:ext cx="2286000" cy="646798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6" idx="6"/>
            <a:endCxn id="24" idx="2"/>
          </p:cNvCxnSpPr>
          <p:nvPr/>
        </p:nvCxnSpPr>
        <p:spPr>
          <a:xfrm>
            <a:off x="2483067" y="2971800"/>
            <a:ext cx="2286000" cy="0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6" idx="6"/>
            <a:endCxn id="33" idx="2"/>
          </p:cNvCxnSpPr>
          <p:nvPr/>
        </p:nvCxnSpPr>
        <p:spPr>
          <a:xfrm>
            <a:off x="2483067" y="2971800"/>
            <a:ext cx="2286000" cy="685801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6"/>
            <a:endCxn id="35" idx="2"/>
          </p:cNvCxnSpPr>
          <p:nvPr/>
        </p:nvCxnSpPr>
        <p:spPr>
          <a:xfrm flipV="1">
            <a:off x="2483067" y="2325002"/>
            <a:ext cx="2286000" cy="980912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7" idx="6"/>
            <a:endCxn id="24" idx="2"/>
          </p:cNvCxnSpPr>
          <p:nvPr/>
        </p:nvCxnSpPr>
        <p:spPr>
          <a:xfrm flipV="1">
            <a:off x="2483067" y="2971800"/>
            <a:ext cx="2286000" cy="334114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7" idx="6"/>
            <a:endCxn id="33" idx="2"/>
          </p:cNvCxnSpPr>
          <p:nvPr/>
        </p:nvCxnSpPr>
        <p:spPr>
          <a:xfrm>
            <a:off x="2483067" y="3305914"/>
            <a:ext cx="2286000" cy="351687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9" idx="6"/>
            <a:endCxn id="25" idx="2"/>
          </p:cNvCxnSpPr>
          <p:nvPr/>
        </p:nvCxnSpPr>
        <p:spPr>
          <a:xfrm flipV="1">
            <a:off x="2483067" y="3305914"/>
            <a:ext cx="2286000" cy="711255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9" idx="6"/>
            <a:endCxn id="29" idx="2"/>
          </p:cNvCxnSpPr>
          <p:nvPr/>
        </p:nvCxnSpPr>
        <p:spPr>
          <a:xfrm>
            <a:off x="2483067" y="4017169"/>
            <a:ext cx="2286000" cy="660345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0" idx="6"/>
            <a:endCxn id="25" idx="2"/>
          </p:cNvCxnSpPr>
          <p:nvPr/>
        </p:nvCxnSpPr>
        <p:spPr>
          <a:xfrm flipV="1">
            <a:off x="2483067" y="3305914"/>
            <a:ext cx="2286000" cy="1037486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10" idx="6"/>
            <a:endCxn id="29" idx="2"/>
          </p:cNvCxnSpPr>
          <p:nvPr/>
        </p:nvCxnSpPr>
        <p:spPr>
          <a:xfrm>
            <a:off x="2483067" y="4343400"/>
            <a:ext cx="2286000" cy="334114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1" idx="6"/>
            <a:endCxn id="25" idx="2"/>
          </p:cNvCxnSpPr>
          <p:nvPr/>
        </p:nvCxnSpPr>
        <p:spPr>
          <a:xfrm flipV="1">
            <a:off x="2483067" y="3305914"/>
            <a:ext cx="2286000" cy="1371600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1" idx="6"/>
            <a:endCxn id="29" idx="2"/>
          </p:cNvCxnSpPr>
          <p:nvPr/>
        </p:nvCxnSpPr>
        <p:spPr>
          <a:xfrm>
            <a:off x="2483067" y="4677514"/>
            <a:ext cx="2286000" cy="0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759668" y="2201147"/>
            <a:ext cx="3384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algorithm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For each new query q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assign a bid if available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883165" y="3910292"/>
            <a:ext cx="3137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 to the online greedy </a:t>
            </a:r>
            <a:r>
              <a:rPr lang="en-US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bipartitite</a:t>
            </a:r>
            <a:r>
              <a:rPr lang="en-US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matching algorithm, which had competitive ratio = 1/2.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18986" y="5401768"/>
            <a:ext cx="31454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So, the competitive ratio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 this algorithm is also ½.</a:t>
            </a:r>
          </a:p>
        </p:txBody>
      </p:sp>
    </p:spTree>
    <p:extLst>
      <p:ext uri="{BB962C8B-B14F-4D97-AF65-F5344CB8AC3E}">
        <p14:creationId xmlns:p14="http://schemas.microsoft.com/office/powerpoint/2010/main" val="188771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Bad Scenario </a:t>
            </a:r>
            <a:r>
              <a:rPr lang="en-US" dirty="0"/>
              <a:t>for G</a:t>
            </a:r>
            <a:r>
              <a:rPr lang="en-US" dirty="0" smtClean="0"/>
              <a:t>reedy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Two advertisers A and B</a:t>
            </a:r>
          </a:p>
          <a:p>
            <a:pPr lvl="1"/>
            <a:r>
              <a:rPr lang="en-US" b="1" i="1" dirty="0"/>
              <a:t>A</a:t>
            </a:r>
            <a:r>
              <a:rPr lang="en-US" dirty="0"/>
              <a:t> bids on query </a:t>
            </a:r>
            <a:r>
              <a:rPr lang="en-US" b="1" i="1" dirty="0"/>
              <a:t>x</a:t>
            </a:r>
            <a:r>
              <a:rPr lang="en-US" dirty="0"/>
              <a:t>, </a:t>
            </a:r>
            <a:r>
              <a:rPr lang="en-US" b="1" i="1" dirty="0"/>
              <a:t>B</a:t>
            </a:r>
            <a:r>
              <a:rPr lang="en-US" dirty="0"/>
              <a:t> bids on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</a:p>
          <a:p>
            <a:pPr lvl="1"/>
            <a:r>
              <a:rPr lang="en-US" dirty="0"/>
              <a:t>Both have budgets of </a:t>
            </a:r>
            <a:r>
              <a:rPr lang="en-US" b="1" dirty="0"/>
              <a:t>$</a:t>
            </a:r>
            <a:r>
              <a:rPr lang="en-US" b="1" dirty="0" smtClean="0"/>
              <a:t>4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Query stream:</a:t>
            </a:r>
            <a:r>
              <a:rPr lang="en-US" dirty="0" smtClean="0"/>
              <a:t> </a:t>
            </a:r>
            <a:r>
              <a:rPr lang="en-US" b="1" i="1" dirty="0" smtClean="0"/>
              <a:t>x </a:t>
            </a:r>
            <a:r>
              <a:rPr lang="en-US" b="1" i="1" dirty="0" err="1" smtClean="0"/>
              <a:t>x</a:t>
            </a:r>
            <a:r>
              <a:rPr lang="en-US" b="1" i="1" dirty="0" smtClean="0"/>
              <a:t> </a:t>
            </a:r>
            <a:r>
              <a:rPr lang="en-US" b="1" i="1" dirty="0" err="1" smtClean="0"/>
              <a:t>x</a:t>
            </a:r>
            <a:r>
              <a:rPr lang="en-US" b="1" i="1" dirty="0" smtClean="0"/>
              <a:t> </a:t>
            </a:r>
            <a:r>
              <a:rPr lang="en-US" b="1" i="1" dirty="0" err="1" smtClean="0"/>
              <a:t>x</a:t>
            </a:r>
            <a:r>
              <a:rPr lang="en-US" b="1" i="1" dirty="0" smtClean="0"/>
              <a:t> y </a:t>
            </a:r>
            <a:r>
              <a:rPr lang="en-US" b="1" i="1" dirty="0" err="1" smtClean="0"/>
              <a:t>y</a:t>
            </a:r>
            <a:r>
              <a:rPr lang="en-US" b="1" i="1" dirty="0" smtClean="0"/>
              <a:t> </a:t>
            </a:r>
            <a:r>
              <a:rPr lang="en-US" b="1" i="1" dirty="0" err="1" smtClean="0"/>
              <a:t>y</a:t>
            </a:r>
            <a:r>
              <a:rPr lang="en-US" b="1" i="1" dirty="0" smtClean="0"/>
              <a:t> </a:t>
            </a:r>
            <a:r>
              <a:rPr lang="en-US" b="1" i="1" dirty="0" err="1" smtClean="0"/>
              <a:t>y</a:t>
            </a:r>
            <a:r>
              <a:rPr lang="en-US" b="1" i="1" dirty="0" smtClean="0"/>
              <a:t> </a:t>
            </a:r>
            <a:endParaRPr lang="en-US" b="1" i="1" dirty="0"/>
          </a:p>
          <a:p>
            <a:pPr lvl="1"/>
            <a:r>
              <a:rPr lang="en-US" dirty="0"/>
              <a:t>Worst case greedy choice: </a:t>
            </a:r>
            <a:r>
              <a:rPr lang="en-US" b="1" i="1" dirty="0" smtClean="0"/>
              <a:t>B </a:t>
            </a:r>
            <a:r>
              <a:rPr lang="en-US" b="1" i="1" dirty="0" err="1" smtClean="0"/>
              <a:t>B</a:t>
            </a:r>
            <a:r>
              <a:rPr lang="en-US" b="1" i="1" dirty="0" smtClean="0"/>
              <a:t> </a:t>
            </a:r>
            <a:r>
              <a:rPr lang="en-US" b="1" i="1" dirty="0" err="1" smtClean="0"/>
              <a:t>B</a:t>
            </a:r>
            <a:r>
              <a:rPr lang="en-US" b="1" i="1" dirty="0" smtClean="0"/>
              <a:t> </a:t>
            </a:r>
            <a:r>
              <a:rPr lang="en-US" b="1" i="1" dirty="0" err="1" smtClean="0"/>
              <a:t>B</a:t>
            </a:r>
            <a:r>
              <a:rPr lang="en-US" b="1" dirty="0" smtClean="0"/>
              <a:t> _ _ _ _ </a:t>
            </a:r>
            <a:endParaRPr lang="en-US" b="1" dirty="0"/>
          </a:p>
          <a:p>
            <a:pPr lvl="1"/>
            <a:r>
              <a:rPr lang="en-US" dirty="0"/>
              <a:t>Optimal: </a:t>
            </a:r>
            <a:r>
              <a:rPr lang="en-US" dirty="0" smtClean="0"/>
              <a:t> </a:t>
            </a:r>
            <a:r>
              <a:rPr lang="en-US" b="1" dirty="0" smtClean="0"/>
              <a:t>A </a:t>
            </a:r>
            <a:r>
              <a:rPr lang="en-US" b="1" dirty="0" err="1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A</a:t>
            </a:r>
            <a:r>
              <a:rPr lang="en-US" b="1" dirty="0" smtClean="0"/>
              <a:t> B </a:t>
            </a:r>
            <a:r>
              <a:rPr lang="en-US" b="1" dirty="0" err="1" smtClean="0"/>
              <a:t>B</a:t>
            </a:r>
            <a:r>
              <a:rPr lang="en-US" b="1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 </a:t>
            </a:r>
            <a:endParaRPr lang="en-US" b="1" dirty="0"/>
          </a:p>
          <a:p>
            <a:pPr lvl="1"/>
            <a:r>
              <a:rPr lang="en-US" b="1" dirty="0"/>
              <a:t>Competitive ratio = </a:t>
            </a:r>
            <a:r>
              <a:rPr lang="en-US" b="1" dirty="0" smtClean="0"/>
              <a:t>½</a:t>
            </a:r>
          </a:p>
          <a:p>
            <a:r>
              <a:rPr lang="en-US" b="1" dirty="0" smtClean="0">
                <a:solidFill>
                  <a:srgbClr val="D60093"/>
                </a:solidFill>
              </a:rPr>
              <a:t>This </a:t>
            </a:r>
            <a:r>
              <a:rPr lang="en-US" b="1" dirty="0">
                <a:solidFill>
                  <a:srgbClr val="D60093"/>
                </a:solidFill>
              </a:rPr>
              <a:t>is the worst </a:t>
            </a:r>
            <a:r>
              <a:rPr lang="en-US" b="1" dirty="0" smtClean="0">
                <a:solidFill>
                  <a:srgbClr val="D60093"/>
                </a:solidFill>
              </a:rPr>
              <a:t>case!</a:t>
            </a:r>
          </a:p>
          <a:p>
            <a:pPr lvl="1"/>
            <a:r>
              <a:rPr lang="en-US" sz="2400" b="1" dirty="0" smtClean="0"/>
              <a:t>Note:</a:t>
            </a:r>
            <a:r>
              <a:rPr lang="en-US" sz="2400" dirty="0" smtClean="0"/>
              <a:t> Greedy algorithm is deterministic – it always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resolves draws in the same way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60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</a:t>
            </a:r>
            <a:r>
              <a:rPr lang="en-US" dirty="0" smtClean="0"/>
              <a:t>Algorithm </a:t>
            </a:r>
            <a:r>
              <a:rPr lang="en-US" dirty="0"/>
              <a:t>[MSVV]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BALANCE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Algorithm by Mehta</a:t>
            </a:r>
            <a:r>
              <a:rPr lang="en-US" dirty="0"/>
              <a:t>, </a:t>
            </a:r>
            <a:r>
              <a:rPr lang="en-US" dirty="0" err="1"/>
              <a:t>Saberi</a:t>
            </a:r>
            <a:r>
              <a:rPr lang="en-US" dirty="0"/>
              <a:t>, </a:t>
            </a:r>
            <a:r>
              <a:rPr lang="en-US" dirty="0" err="1"/>
              <a:t>Vazirani</a:t>
            </a:r>
            <a:r>
              <a:rPr lang="en-US" dirty="0"/>
              <a:t>, and </a:t>
            </a:r>
            <a:r>
              <a:rPr lang="en-US" dirty="0" err="1" smtClean="0"/>
              <a:t>Vazirani</a:t>
            </a:r>
            <a:endParaRPr lang="en-US" dirty="0"/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For each query, pick the advertiser with the </a:t>
            </a:r>
            <a:r>
              <a:rPr lang="en-US" b="1" dirty="0" smtClean="0">
                <a:solidFill>
                  <a:srgbClr val="008000"/>
                </a:solidFill>
              </a:rPr>
              <a:t/>
            </a:r>
            <a:br>
              <a:rPr lang="en-US" b="1" dirty="0" smtClean="0">
                <a:solidFill>
                  <a:srgbClr val="008000"/>
                </a:solidFill>
              </a:rPr>
            </a:br>
            <a:r>
              <a:rPr lang="en-US" b="1" dirty="0" smtClean="0">
                <a:solidFill>
                  <a:srgbClr val="008000"/>
                </a:solidFill>
              </a:rPr>
              <a:t>largest </a:t>
            </a:r>
            <a:r>
              <a:rPr lang="en-US" b="1" dirty="0">
                <a:solidFill>
                  <a:srgbClr val="008000"/>
                </a:solidFill>
              </a:rPr>
              <a:t>unspent budget</a:t>
            </a:r>
          </a:p>
          <a:p>
            <a:pPr lvl="2"/>
            <a:r>
              <a:rPr lang="en-US" dirty="0"/>
              <a:t>Break ties </a:t>
            </a:r>
            <a:r>
              <a:rPr lang="en-US" dirty="0" smtClean="0"/>
              <a:t>arbitrarily (</a:t>
            </a:r>
            <a:r>
              <a:rPr lang="en-US" b="1" dirty="0" smtClean="0"/>
              <a:t>but in a deterministic way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06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BALANCE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Two advertisers A and B</a:t>
            </a:r>
          </a:p>
          <a:p>
            <a:pPr lvl="1"/>
            <a:r>
              <a:rPr lang="en-US" b="1" dirty="0"/>
              <a:t>A </a:t>
            </a:r>
            <a:r>
              <a:rPr lang="en-US" dirty="0"/>
              <a:t>bids on query</a:t>
            </a:r>
            <a:r>
              <a:rPr lang="en-US" b="1" dirty="0"/>
              <a:t> </a:t>
            </a:r>
            <a:r>
              <a:rPr lang="en-US" b="1" i="1" dirty="0"/>
              <a:t>x</a:t>
            </a:r>
            <a:r>
              <a:rPr lang="en-US" dirty="0"/>
              <a:t>, </a:t>
            </a:r>
            <a:r>
              <a:rPr lang="en-US" b="1" dirty="0"/>
              <a:t>B</a:t>
            </a:r>
            <a:r>
              <a:rPr lang="en-US" dirty="0"/>
              <a:t> bids on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</a:p>
          <a:p>
            <a:pPr lvl="1"/>
            <a:r>
              <a:rPr lang="en-US" dirty="0"/>
              <a:t>Both have budgets of </a:t>
            </a:r>
            <a:r>
              <a:rPr lang="en-US" b="1" dirty="0"/>
              <a:t>$</a:t>
            </a:r>
            <a:r>
              <a:rPr lang="en-US" b="1" dirty="0" smtClean="0"/>
              <a:t>4</a:t>
            </a:r>
          </a:p>
          <a:p>
            <a:pPr lvl="8"/>
            <a:endParaRPr lang="en-US" dirty="0">
              <a:solidFill>
                <a:srgbClr val="008000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Query </a:t>
            </a:r>
            <a:r>
              <a:rPr lang="en-US" b="1" dirty="0" smtClean="0">
                <a:solidFill>
                  <a:srgbClr val="008000"/>
                </a:solidFill>
              </a:rPr>
              <a:t>stream: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b="1" i="1" dirty="0"/>
              <a:t>x </a:t>
            </a:r>
            <a:r>
              <a:rPr lang="en-US" b="1" i="1" dirty="0" err="1"/>
              <a:t>x</a:t>
            </a:r>
            <a:r>
              <a:rPr lang="en-US" b="1" i="1" dirty="0"/>
              <a:t> </a:t>
            </a:r>
            <a:r>
              <a:rPr lang="en-US" b="1" i="1" dirty="0" err="1"/>
              <a:t>x</a:t>
            </a:r>
            <a:r>
              <a:rPr lang="en-US" b="1" i="1" dirty="0"/>
              <a:t> </a:t>
            </a:r>
            <a:r>
              <a:rPr lang="en-US" b="1" i="1" dirty="0" err="1"/>
              <a:t>x</a:t>
            </a:r>
            <a:r>
              <a:rPr lang="en-US" b="1" i="1" dirty="0"/>
              <a:t> y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  <a:r>
              <a:rPr lang="en-US" b="1" i="1" dirty="0" err="1"/>
              <a:t>y</a:t>
            </a:r>
            <a:r>
              <a:rPr lang="en-US" b="1" i="1" dirty="0"/>
              <a:t> </a:t>
            </a:r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BALANCE </a:t>
            </a:r>
            <a:r>
              <a:rPr lang="en-US" b="1" dirty="0">
                <a:solidFill>
                  <a:srgbClr val="0000FF"/>
                </a:solidFill>
              </a:rPr>
              <a:t>choice:</a:t>
            </a:r>
            <a:r>
              <a:rPr lang="en-US" dirty="0"/>
              <a:t> </a:t>
            </a:r>
            <a:r>
              <a:rPr lang="en-US" b="1" dirty="0" smtClean="0"/>
              <a:t>A B A B </a:t>
            </a:r>
            <a:r>
              <a:rPr lang="en-US" b="1" dirty="0" err="1" smtClean="0"/>
              <a:t>B</a:t>
            </a:r>
            <a:r>
              <a:rPr lang="en-US" b="1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 _ _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Optimal: </a:t>
            </a:r>
            <a:r>
              <a:rPr lang="en-US" b="1" dirty="0" smtClean="0"/>
              <a:t>A </a:t>
            </a:r>
            <a:r>
              <a:rPr lang="en-US" b="1" dirty="0" err="1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A</a:t>
            </a:r>
            <a:r>
              <a:rPr lang="en-US" b="1" dirty="0" smtClean="0"/>
              <a:t> B </a:t>
            </a:r>
            <a:r>
              <a:rPr lang="en-US" b="1" dirty="0" err="1" smtClean="0"/>
              <a:t>B</a:t>
            </a:r>
            <a:r>
              <a:rPr lang="en-US" b="1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 </a:t>
            </a:r>
            <a:r>
              <a:rPr lang="en-US" b="1" dirty="0" err="1" smtClean="0"/>
              <a:t>B</a:t>
            </a:r>
            <a:endParaRPr lang="en-US" b="1" dirty="0" smtClean="0"/>
          </a:p>
          <a:p>
            <a:pPr lvl="8"/>
            <a:endParaRPr lang="en-US" dirty="0"/>
          </a:p>
          <a:p>
            <a:r>
              <a:rPr lang="en-US" b="1" dirty="0" smtClean="0">
                <a:solidFill>
                  <a:srgbClr val="0000FF"/>
                </a:solidFill>
              </a:rPr>
              <a:t>Competitive </a:t>
            </a:r>
            <a:r>
              <a:rPr lang="en-US" b="1" dirty="0">
                <a:solidFill>
                  <a:srgbClr val="0000FF"/>
                </a:solidFill>
              </a:rPr>
              <a:t>ratio </a:t>
            </a:r>
            <a:r>
              <a:rPr lang="en-US" b="1" dirty="0" smtClean="0">
                <a:solidFill>
                  <a:srgbClr val="0000FF"/>
                </a:solidFill>
              </a:rPr>
              <a:t>≤ ¾</a:t>
            </a:r>
          </a:p>
          <a:p>
            <a:pPr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lvl="1">
              <a:buFont typeface="Wingdings" pitchFamily="1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67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BALANCE: Simple Case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1"/>
            <a:ext cx="8153400" cy="281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Try to prove a lower bound for the competitive ratio</a:t>
            </a:r>
          </a:p>
          <a:p>
            <a:pPr lvl="1"/>
            <a:r>
              <a:rPr lang="en-US" dirty="0" smtClean="0"/>
              <a:t>i.e. Consider the worst-case behavior of BALANCE algorithm</a:t>
            </a:r>
          </a:p>
          <a:p>
            <a:endParaRPr lang="en-US" dirty="0" smtClean="0"/>
          </a:p>
          <a:p>
            <a:r>
              <a:rPr lang="en-US" dirty="0" smtClean="0"/>
              <a:t>Start with the simple case:</a:t>
            </a:r>
          </a:p>
          <a:p>
            <a:pPr lvl="1"/>
            <a:r>
              <a:rPr lang="en-US" dirty="0" smtClean="0"/>
              <a:t>2 advertisers A</a:t>
            </a:r>
            <a:r>
              <a:rPr lang="en-US" baseline="-25000" dirty="0" smtClean="0"/>
              <a:t>1</a:t>
            </a:r>
            <a:r>
              <a:rPr lang="en-US" dirty="0" smtClean="0"/>
              <a:t> and A</a:t>
            </a:r>
            <a:r>
              <a:rPr lang="en-US" baseline="-25000" dirty="0" smtClean="0"/>
              <a:t>2</a:t>
            </a:r>
            <a:r>
              <a:rPr lang="en-US" dirty="0" smtClean="0"/>
              <a:t> with equal budgets B</a:t>
            </a:r>
          </a:p>
          <a:p>
            <a:pPr lvl="1"/>
            <a:r>
              <a:rPr lang="en-US" dirty="0" smtClean="0"/>
              <a:t>Optimal solution exhau</a:t>
            </a:r>
            <a:r>
              <a:rPr lang="en-US" dirty="0"/>
              <a:t>s</a:t>
            </a:r>
            <a:r>
              <a:rPr lang="en-US" dirty="0" smtClean="0"/>
              <a:t>ts both budgets</a:t>
            </a:r>
          </a:p>
          <a:p>
            <a:pPr lvl="1"/>
            <a:r>
              <a:rPr lang="en-US" dirty="0" smtClean="0"/>
              <a:t>All queries assigned to at least one advertiser in the optimal solution</a:t>
            </a:r>
          </a:p>
          <a:p>
            <a:pPr lvl="2"/>
            <a:r>
              <a:rPr lang="en-US" dirty="0" smtClean="0"/>
              <a:t>Remove the queries that are not assigned by the optimal algorithm</a:t>
            </a:r>
          </a:p>
          <a:p>
            <a:pPr lvl="2"/>
            <a:r>
              <a:rPr lang="en-US" dirty="0" smtClean="0"/>
              <a:t>This only makes things worse for BALANCE</a:t>
            </a:r>
            <a:endParaRPr lang="en-US" dirty="0"/>
          </a:p>
        </p:txBody>
      </p: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990600" y="4495800"/>
            <a:ext cx="1789113" cy="1585913"/>
            <a:chOff x="432" y="1008"/>
            <a:chExt cx="1127" cy="999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432" y="1008"/>
              <a:ext cx="288" cy="76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12" y="1008"/>
              <a:ext cx="288" cy="768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470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925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0" name="Line 51"/>
            <p:cNvSpPr>
              <a:spLocks noChangeShapeType="1"/>
            </p:cNvSpPr>
            <p:nvPr/>
          </p:nvSpPr>
          <p:spPr bwMode="auto">
            <a:xfrm>
              <a:off x="1344" y="100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52"/>
            <p:cNvSpPr txBox="1">
              <a:spLocks noChangeArrowheads="1"/>
            </p:cNvSpPr>
            <p:nvPr/>
          </p:nvSpPr>
          <p:spPr bwMode="auto">
            <a:xfrm>
              <a:off x="1344" y="1220"/>
              <a:ext cx="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12" name="Rectangle 65"/>
          <p:cNvSpPr>
            <a:spLocks noChangeArrowheads="1"/>
          </p:cNvSpPr>
          <p:nvPr/>
        </p:nvSpPr>
        <p:spPr bwMode="auto">
          <a:xfrm>
            <a:off x="3429000" y="4724400"/>
            <a:ext cx="228600" cy="2286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66"/>
          <p:cNvSpPr>
            <a:spLocks noChangeArrowheads="1"/>
          </p:cNvSpPr>
          <p:nvPr/>
        </p:nvSpPr>
        <p:spPr bwMode="auto">
          <a:xfrm>
            <a:off x="3429000" y="5257800"/>
            <a:ext cx="228600" cy="228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67"/>
          <p:cNvSpPr txBox="1">
            <a:spLocks noChangeArrowheads="1"/>
          </p:cNvSpPr>
          <p:nvPr/>
        </p:nvSpPr>
        <p:spPr bwMode="auto">
          <a:xfrm>
            <a:off x="3657600" y="4648200"/>
            <a:ext cx="48222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Queries allocated to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b="1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latin typeface="Arial" pitchFamily="34" charset="0"/>
                <a:cs typeface="Arial" pitchFamily="34" charset="0"/>
              </a:rPr>
              <a:t> in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optimal </a:t>
            </a:r>
            <a:r>
              <a:rPr lang="en-US" dirty="0">
                <a:latin typeface="Arial" pitchFamily="34" charset="0"/>
                <a:cs typeface="Arial" pitchFamily="34" charset="0"/>
              </a:rPr>
              <a:t>solution</a:t>
            </a:r>
          </a:p>
        </p:txBody>
      </p:sp>
      <p:sp>
        <p:nvSpPr>
          <p:cNvPr id="15" name="Text Box 68"/>
          <p:cNvSpPr txBox="1">
            <a:spLocks noChangeArrowheads="1"/>
          </p:cNvSpPr>
          <p:nvPr/>
        </p:nvSpPr>
        <p:spPr bwMode="auto">
          <a:xfrm>
            <a:off x="3657600" y="5181600"/>
            <a:ext cx="48222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Queries allocated to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b="1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 in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optimal </a:t>
            </a:r>
            <a:r>
              <a:rPr lang="en-US" dirty="0">
                <a:latin typeface="Arial" pitchFamily="34" charset="0"/>
                <a:cs typeface="Arial" pitchFamily="34" charset="0"/>
              </a:rPr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11367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BALANCE: Simple Case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2209800"/>
          </a:xfrm>
        </p:spPr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Claim</a:t>
            </a:r>
            <a:r>
              <a:rPr lang="en-US" dirty="0" smtClean="0"/>
              <a:t>: BALANCE must exhaust the budget of at least one advertiser</a:t>
            </a:r>
          </a:p>
          <a:p>
            <a:pPr lvl="1"/>
            <a:r>
              <a:rPr lang="en-US" sz="2000" i="1" u="sng" dirty="0" smtClean="0"/>
              <a:t>Proof by contradiction</a:t>
            </a:r>
            <a:r>
              <a:rPr lang="en-US" sz="2000" dirty="0" smtClean="0"/>
              <a:t>: Assume both advertisers have left over budgets</a:t>
            </a:r>
          </a:p>
          <a:p>
            <a:pPr lvl="2"/>
            <a:r>
              <a:rPr lang="en-US" sz="2000" dirty="0" smtClean="0"/>
              <a:t> Consider query q that is assigned in the optimal solution, but not in BALANCE.</a:t>
            </a:r>
          </a:p>
          <a:p>
            <a:pPr lvl="2"/>
            <a:r>
              <a:rPr lang="en-US" sz="2000" dirty="0" smtClean="0"/>
              <a:t> Contradiction: q should have been assigned to at least the same advertiser because both advertisers have available budget.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00200" y="4267200"/>
                <a:ext cx="4749762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Goal: Find a lower bound for:</a:t>
                </a:r>
                <a:r>
                  <a:rPr lang="en-US" sz="2000" b="1" dirty="0" smtClean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𝒃𝒂𝒍𝒂𝒏𝒄𝒆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𝒐𝒑𝒕𝒊𝒎𝒂𝒍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</m:den>
                    </m:f>
                  </m:oMath>
                </a14:m>
                <a:endParaRPr lang="en-US" sz="20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267200"/>
                <a:ext cx="4749762" cy="610552"/>
              </a:xfrm>
              <a:prstGeom prst="rect">
                <a:avLst/>
              </a:prstGeom>
              <a:blipFill>
                <a:blip r:embed="rId2"/>
                <a:stretch>
                  <a:fillRect l="-1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761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BALANCE: Simple Case</a:t>
            </a:r>
          </a:p>
        </p:txBody>
      </p:sp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4732511" y="2810909"/>
            <a:ext cx="457200" cy="26034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4732511" y="3071259"/>
            <a:ext cx="457200" cy="425449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5342111" y="2968865"/>
            <a:ext cx="457200" cy="52784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5342111" y="2277510"/>
            <a:ext cx="457200" cy="691355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5951711" y="3039510"/>
            <a:ext cx="457200" cy="4572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6561311" y="303951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6561311" y="307126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13" name="Line 47"/>
          <p:cNvSpPr>
            <a:spLocks noChangeShapeType="1"/>
          </p:cNvSpPr>
          <p:nvPr/>
        </p:nvSpPr>
        <p:spPr bwMode="auto">
          <a:xfrm flipH="1">
            <a:off x="4640004" y="3133965"/>
            <a:ext cx="431" cy="3627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48"/>
          <p:cNvSpPr txBox="1">
            <a:spLocks noChangeArrowheads="1"/>
          </p:cNvSpPr>
          <p:nvPr/>
        </p:nvSpPr>
        <p:spPr bwMode="auto">
          <a:xfrm>
            <a:off x="4331616" y="276062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15" name="Line 49"/>
          <p:cNvSpPr>
            <a:spLocks noChangeShapeType="1"/>
          </p:cNvSpPr>
          <p:nvPr/>
        </p:nvSpPr>
        <p:spPr bwMode="auto">
          <a:xfrm>
            <a:off x="6866111" y="227751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0"/>
          <p:cNvSpPr txBox="1">
            <a:spLocks noChangeArrowheads="1"/>
          </p:cNvSpPr>
          <p:nvPr/>
        </p:nvSpPr>
        <p:spPr bwMode="auto">
          <a:xfrm>
            <a:off x="6866111" y="2614060"/>
            <a:ext cx="34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4732511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5454823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9" name="Line 58"/>
          <p:cNvSpPr>
            <a:spLocks noChangeShapeType="1"/>
          </p:cNvSpPr>
          <p:nvPr/>
        </p:nvSpPr>
        <p:spPr bwMode="auto">
          <a:xfrm>
            <a:off x="4640436" y="2277510"/>
            <a:ext cx="0" cy="5199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59"/>
          <p:cNvSpPr txBox="1">
            <a:spLocks noChangeArrowheads="1"/>
          </p:cNvSpPr>
          <p:nvPr/>
        </p:nvSpPr>
        <p:spPr bwMode="auto">
          <a:xfrm>
            <a:off x="4338796" y="2393119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7455" y="1761573"/>
            <a:ext cx="2093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Optimal solution</a:t>
            </a:r>
          </a:p>
        </p:txBody>
      </p: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1201739" y="2277510"/>
            <a:ext cx="1789113" cy="1585913"/>
            <a:chOff x="432" y="1008"/>
            <a:chExt cx="1127" cy="999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432" y="1008"/>
              <a:ext cx="288" cy="76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912" y="1008"/>
              <a:ext cx="288" cy="768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470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925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7" name="Line 51"/>
            <p:cNvSpPr>
              <a:spLocks noChangeShapeType="1"/>
            </p:cNvSpPr>
            <p:nvPr/>
          </p:nvSpPr>
          <p:spPr bwMode="auto">
            <a:xfrm>
              <a:off x="1344" y="100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52"/>
            <p:cNvSpPr txBox="1">
              <a:spLocks noChangeArrowheads="1"/>
            </p:cNvSpPr>
            <p:nvPr/>
          </p:nvSpPr>
          <p:spPr bwMode="auto">
            <a:xfrm>
              <a:off x="1344" y="1220"/>
              <a:ext cx="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617487" y="1731778"/>
            <a:ext cx="2411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solution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4199972"/>
            <a:ext cx="8153400" cy="2048427"/>
          </a:xfrm>
        </p:spPr>
        <p:txBody>
          <a:bodyPr/>
          <a:lstStyle/>
          <a:p>
            <a:r>
              <a:rPr lang="en-US" dirty="0" smtClean="0"/>
              <a:t>Without loss of generality, assume the whole budget of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is exhausted. 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Claim</a:t>
            </a:r>
            <a:r>
              <a:rPr lang="en-US" dirty="0" smtClean="0"/>
              <a:t>: All blue queries (the ones assigned to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in the optimal solution) must be assigned to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/>
              <a:t>and/or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in the BALANCE solution. </a:t>
            </a:r>
          </a:p>
          <a:p>
            <a:pPr lvl="1"/>
            <a:r>
              <a:rPr lang="en-US" dirty="0" smtClean="0"/>
              <a:t>Proof by contradiction: Assume a blue query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not assigned to either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. Since budget of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is not exhausted, it should have been assigned to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2" name="Line 47"/>
          <p:cNvSpPr>
            <a:spLocks noChangeShapeType="1"/>
          </p:cNvSpPr>
          <p:nvPr/>
        </p:nvSpPr>
        <p:spPr bwMode="auto">
          <a:xfrm flipH="1">
            <a:off x="4632826" y="2824245"/>
            <a:ext cx="7179" cy="254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4321471" y="3136463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z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38200" y="1731778"/>
            <a:ext cx="219309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245562" y="1761573"/>
            <a:ext cx="314583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1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BALANCE: Simple Case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7455" y="1761573"/>
            <a:ext cx="2093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Optimal solution</a:t>
            </a:r>
          </a:p>
        </p:txBody>
      </p: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1201739" y="2277510"/>
            <a:ext cx="1789113" cy="1585913"/>
            <a:chOff x="432" y="1008"/>
            <a:chExt cx="1127" cy="999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432" y="1008"/>
              <a:ext cx="288" cy="76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912" y="1008"/>
              <a:ext cx="288" cy="768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470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925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7" name="Line 51"/>
            <p:cNvSpPr>
              <a:spLocks noChangeShapeType="1"/>
            </p:cNvSpPr>
            <p:nvPr/>
          </p:nvSpPr>
          <p:spPr bwMode="auto">
            <a:xfrm>
              <a:off x="1344" y="100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52"/>
            <p:cNvSpPr txBox="1">
              <a:spLocks noChangeArrowheads="1"/>
            </p:cNvSpPr>
            <p:nvPr/>
          </p:nvSpPr>
          <p:spPr bwMode="auto">
            <a:xfrm>
              <a:off x="1344" y="1220"/>
              <a:ext cx="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31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4199972"/>
            <a:ext cx="8153400" cy="2048427"/>
          </a:xfrm>
        </p:spPr>
        <p:txBody>
          <a:bodyPr/>
          <a:lstStyle/>
          <a:p>
            <a:r>
              <a:rPr lang="en-US" dirty="0" smtClean="0"/>
              <a:t>Some of the green queries (the ones assigned to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in the optimal solution) are not assigned to either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. Let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 be the # of such queries. </a:t>
            </a:r>
          </a:p>
          <a:p>
            <a:r>
              <a:rPr lang="en-US" dirty="0" smtClean="0"/>
              <a:t>Prove an upper bound for </a:t>
            </a:r>
            <a:r>
              <a:rPr lang="en-US" dirty="0" smtClean="0">
                <a:solidFill>
                  <a:srgbClr val="0000FF"/>
                </a:solidFill>
              </a:rPr>
              <a:t>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Worst case for the BALANCE algorithm.</a:t>
            </a:r>
            <a:endParaRPr lang="en-US" dirty="0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732511" y="2810909"/>
            <a:ext cx="457200" cy="26034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732511" y="3071259"/>
            <a:ext cx="457200" cy="425449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342111" y="2968865"/>
            <a:ext cx="457200" cy="52784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342111" y="2277510"/>
            <a:ext cx="457200" cy="691355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951711" y="3039510"/>
            <a:ext cx="457200" cy="4572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6561311" y="303951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6561311" y="307126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38" name="Line 47"/>
          <p:cNvSpPr>
            <a:spLocks noChangeShapeType="1"/>
          </p:cNvSpPr>
          <p:nvPr/>
        </p:nvSpPr>
        <p:spPr bwMode="auto">
          <a:xfrm flipH="1">
            <a:off x="4640004" y="3133965"/>
            <a:ext cx="431" cy="3627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4331616" y="276062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40" name="Line 49"/>
          <p:cNvSpPr>
            <a:spLocks noChangeShapeType="1"/>
          </p:cNvSpPr>
          <p:nvPr/>
        </p:nvSpPr>
        <p:spPr bwMode="auto">
          <a:xfrm>
            <a:off x="6866111" y="227751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50"/>
          <p:cNvSpPr txBox="1">
            <a:spLocks noChangeArrowheads="1"/>
          </p:cNvSpPr>
          <p:nvPr/>
        </p:nvSpPr>
        <p:spPr bwMode="auto">
          <a:xfrm>
            <a:off x="6866111" y="2614060"/>
            <a:ext cx="34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2" name="Text Box 55"/>
          <p:cNvSpPr txBox="1">
            <a:spLocks noChangeArrowheads="1"/>
          </p:cNvSpPr>
          <p:nvPr/>
        </p:nvSpPr>
        <p:spPr bwMode="auto">
          <a:xfrm>
            <a:off x="4732511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3" name="Text Box 56"/>
          <p:cNvSpPr txBox="1">
            <a:spLocks noChangeArrowheads="1"/>
          </p:cNvSpPr>
          <p:nvPr/>
        </p:nvSpPr>
        <p:spPr bwMode="auto">
          <a:xfrm>
            <a:off x="5454823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Line 58"/>
          <p:cNvSpPr>
            <a:spLocks noChangeShapeType="1"/>
          </p:cNvSpPr>
          <p:nvPr/>
        </p:nvSpPr>
        <p:spPr bwMode="auto">
          <a:xfrm>
            <a:off x="4640436" y="2277510"/>
            <a:ext cx="0" cy="5199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4338796" y="2393119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17487" y="1731778"/>
            <a:ext cx="2411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solution</a:t>
            </a:r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4632826" y="2824245"/>
            <a:ext cx="7179" cy="254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48"/>
          <p:cNvSpPr txBox="1">
            <a:spLocks noChangeArrowheads="1"/>
          </p:cNvSpPr>
          <p:nvPr/>
        </p:nvSpPr>
        <p:spPr bwMode="auto">
          <a:xfrm>
            <a:off x="4321471" y="3136463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z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200" y="1731778"/>
            <a:ext cx="219309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245562" y="1761573"/>
            <a:ext cx="314583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8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BALANCE: Simple Case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7455" y="1761573"/>
            <a:ext cx="2093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Optimal solution</a:t>
            </a:r>
          </a:p>
        </p:txBody>
      </p: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1201739" y="2277510"/>
            <a:ext cx="1789113" cy="1585913"/>
            <a:chOff x="432" y="1008"/>
            <a:chExt cx="1127" cy="999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432" y="1008"/>
              <a:ext cx="288" cy="76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912" y="1008"/>
              <a:ext cx="288" cy="768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470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925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7" name="Line 51"/>
            <p:cNvSpPr>
              <a:spLocks noChangeShapeType="1"/>
            </p:cNvSpPr>
            <p:nvPr/>
          </p:nvSpPr>
          <p:spPr bwMode="auto">
            <a:xfrm>
              <a:off x="1344" y="100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52"/>
            <p:cNvSpPr txBox="1">
              <a:spLocks noChangeArrowheads="1"/>
            </p:cNvSpPr>
            <p:nvPr/>
          </p:nvSpPr>
          <p:spPr bwMode="auto">
            <a:xfrm>
              <a:off x="1344" y="1220"/>
              <a:ext cx="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31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4199972"/>
            <a:ext cx="8153400" cy="2061680"/>
          </a:xfrm>
        </p:spPr>
        <p:txBody>
          <a:bodyPr/>
          <a:lstStyle/>
          <a:p>
            <a:r>
              <a:rPr lang="en-US" dirty="0" smtClean="0"/>
              <a:t>Consider two cases for z:</a:t>
            </a:r>
          </a:p>
          <a:p>
            <a:r>
              <a:rPr lang="en-US" i="1" u="sng" dirty="0" smtClean="0">
                <a:solidFill>
                  <a:srgbClr val="FF0000"/>
                </a:solidFill>
              </a:rPr>
              <a:t>Case 1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z ≥ B/2</a:t>
            </a:r>
          </a:p>
          <a:p>
            <a:pPr marL="274320" lvl="1" indent="0">
              <a:buNone/>
            </a:pPr>
            <a:r>
              <a:rPr lang="en-US" sz="2400" dirty="0" smtClean="0"/>
              <a:t>		</a:t>
            </a:r>
            <a:r>
              <a:rPr lang="en-US" sz="2000" dirty="0" smtClean="0">
                <a:solidFill>
                  <a:srgbClr val="0000FF"/>
                </a:solidFill>
              </a:rPr>
              <a:t>size (A</a:t>
            </a:r>
            <a:r>
              <a:rPr lang="en-US" sz="2000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>
                <a:solidFill>
                  <a:srgbClr val="0000FF"/>
                </a:solidFill>
              </a:rPr>
              <a:t>) = y + z  ≥ B/2</a:t>
            </a:r>
          </a:p>
          <a:p>
            <a:pPr marL="274320" lvl="1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size (A</a:t>
            </a:r>
            <a:r>
              <a:rPr lang="en-US" sz="2000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>
                <a:solidFill>
                  <a:srgbClr val="0000FF"/>
                </a:solidFill>
              </a:rPr>
              <a:t> + A</a:t>
            </a:r>
            <a:r>
              <a:rPr lang="en-US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) = B + y + z ≥ 3B/2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732511" y="2810909"/>
            <a:ext cx="457200" cy="26034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732511" y="3071259"/>
            <a:ext cx="457200" cy="425449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342111" y="2968865"/>
            <a:ext cx="457200" cy="52784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342111" y="2277510"/>
            <a:ext cx="457200" cy="691355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951711" y="3039510"/>
            <a:ext cx="457200" cy="4572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6561311" y="303951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6561311" y="307126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38" name="Line 47"/>
          <p:cNvSpPr>
            <a:spLocks noChangeShapeType="1"/>
          </p:cNvSpPr>
          <p:nvPr/>
        </p:nvSpPr>
        <p:spPr bwMode="auto">
          <a:xfrm flipH="1">
            <a:off x="4640004" y="3133965"/>
            <a:ext cx="431" cy="3627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4331616" y="276062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40" name="Line 49"/>
          <p:cNvSpPr>
            <a:spLocks noChangeShapeType="1"/>
          </p:cNvSpPr>
          <p:nvPr/>
        </p:nvSpPr>
        <p:spPr bwMode="auto">
          <a:xfrm>
            <a:off x="6866111" y="227751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50"/>
          <p:cNvSpPr txBox="1">
            <a:spLocks noChangeArrowheads="1"/>
          </p:cNvSpPr>
          <p:nvPr/>
        </p:nvSpPr>
        <p:spPr bwMode="auto">
          <a:xfrm>
            <a:off x="6866111" y="2614060"/>
            <a:ext cx="34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2" name="Text Box 55"/>
          <p:cNvSpPr txBox="1">
            <a:spLocks noChangeArrowheads="1"/>
          </p:cNvSpPr>
          <p:nvPr/>
        </p:nvSpPr>
        <p:spPr bwMode="auto">
          <a:xfrm>
            <a:off x="4732511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3" name="Text Box 56"/>
          <p:cNvSpPr txBox="1">
            <a:spLocks noChangeArrowheads="1"/>
          </p:cNvSpPr>
          <p:nvPr/>
        </p:nvSpPr>
        <p:spPr bwMode="auto">
          <a:xfrm>
            <a:off x="5454823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Line 58"/>
          <p:cNvSpPr>
            <a:spLocks noChangeShapeType="1"/>
          </p:cNvSpPr>
          <p:nvPr/>
        </p:nvSpPr>
        <p:spPr bwMode="auto">
          <a:xfrm>
            <a:off x="4640436" y="2277510"/>
            <a:ext cx="0" cy="5199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4338796" y="2393119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17487" y="1731778"/>
            <a:ext cx="2411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solution</a:t>
            </a:r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4632826" y="2824245"/>
            <a:ext cx="7179" cy="254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48"/>
          <p:cNvSpPr txBox="1">
            <a:spLocks noChangeArrowheads="1"/>
          </p:cNvSpPr>
          <p:nvPr/>
        </p:nvSpPr>
        <p:spPr bwMode="auto">
          <a:xfrm>
            <a:off x="4321471" y="3136463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z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200" y="1731778"/>
            <a:ext cx="219309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245562" y="1761573"/>
            <a:ext cx="314583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9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Bipartite Graphs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81000" y="1524000"/>
            <a:ext cx="8610600" cy="1676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Bipartite graph:</a:t>
            </a:r>
          </a:p>
          <a:p>
            <a:pPr lvl="1"/>
            <a:r>
              <a:rPr lang="en-US" sz="2000" dirty="0" smtClean="0"/>
              <a:t>Two sets of nodes: </a:t>
            </a:r>
            <a:r>
              <a:rPr lang="en-US" sz="2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0000FF"/>
                </a:solidFill>
              </a:rPr>
              <a:t>B</a:t>
            </a:r>
          </a:p>
          <a:p>
            <a:pPr lvl="1"/>
            <a:r>
              <a:rPr lang="en-US" sz="2000" dirty="0" smtClean="0"/>
              <a:t>There are no edges between nodes that belong to the same set. </a:t>
            </a:r>
          </a:p>
          <a:p>
            <a:pPr lvl="1"/>
            <a:r>
              <a:rPr lang="en-US" sz="2000" dirty="0" smtClean="0"/>
              <a:t>Edges are only </a:t>
            </a:r>
            <a:r>
              <a:rPr lang="en-US" sz="2000" smtClean="0"/>
              <a:t>between nodes </a:t>
            </a:r>
            <a:r>
              <a:rPr lang="en-US" sz="2000" dirty="0" smtClean="0"/>
              <a:t>in different sets.</a:t>
            </a:r>
          </a:p>
          <a:p>
            <a:endParaRPr lang="en-US" sz="2300" dirty="0"/>
          </a:p>
        </p:txBody>
      </p:sp>
      <p:grpSp>
        <p:nvGrpSpPr>
          <p:cNvPr id="5" name="Group 4"/>
          <p:cNvGrpSpPr/>
          <p:nvPr/>
        </p:nvGrpSpPr>
        <p:grpSpPr>
          <a:xfrm>
            <a:off x="2590928" y="3352800"/>
            <a:ext cx="3254519" cy="2590800"/>
            <a:chOff x="1074700" y="1524000"/>
            <a:chExt cx="3254519" cy="259080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905000" y="1828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1905000" y="2362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905000" y="2895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1905000" y="3429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3352800" y="2362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3352800" y="2895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3352800" y="3429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057400" y="19050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2057400" y="1981200"/>
              <a:ext cx="12954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057400" y="24384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057400" y="2438400"/>
              <a:ext cx="1295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057400" y="2971800"/>
              <a:ext cx="1295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2057400" y="1905000"/>
              <a:ext cx="1371600" cy="160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1574800" y="1676400"/>
              <a:ext cx="330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600200" y="2241550"/>
              <a:ext cx="330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574800" y="2774950"/>
              <a:ext cx="330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1574800" y="3308350"/>
              <a:ext cx="330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489325" y="1631950"/>
              <a:ext cx="3206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489325" y="2241550"/>
              <a:ext cx="3270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505200" y="2743200"/>
              <a:ext cx="30321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505200" y="3308350"/>
              <a:ext cx="3270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7" name="Oval 28"/>
            <p:cNvSpPr>
              <a:spLocks noChangeArrowheads="1"/>
            </p:cNvSpPr>
            <p:nvPr/>
          </p:nvSpPr>
          <p:spPr bwMode="auto">
            <a:xfrm>
              <a:off x="1371600" y="1524000"/>
              <a:ext cx="1143000" cy="2514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9"/>
            <p:cNvSpPr>
              <a:spLocks noChangeArrowheads="1"/>
            </p:cNvSpPr>
            <p:nvPr/>
          </p:nvSpPr>
          <p:spPr bwMode="auto">
            <a:xfrm>
              <a:off x="3048000" y="1524000"/>
              <a:ext cx="1066800" cy="2590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1074700" y="3384550"/>
              <a:ext cx="3433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A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4022725" y="3384550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B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3352800" y="18288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783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BALANCE: Simple Case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7455" y="1761573"/>
            <a:ext cx="2093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Optimal solution</a:t>
            </a:r>
          </a:p>
        </p:txBody>
      </p: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1201739" y="2277510"/>
            <a:ext cx="1789113" cy="1585913"/>
            <a:chOff x="432" y="1008"/>
            <a:chExt cx="1127" cy="999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432" y="1008"/>
              <a:ext cx="288" cy="76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912" y="1008"/>
              <a:ext cx="288" cy="768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470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925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7" name="Line 51"/>
            <p:cNvSpPr>
              <a:spLocks noChangeShapeType="1"/>
            </p:cNvSpPr>
            <p:nvPr/>
          </p:nvSpPr>
          <p:spPr bwMode="auto">
            <a:xfrm>
              <a:off x="1344" y="100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52"/>
            <p:cNvSpPr txBox="1">
              <a:spLocks noChangeArrowheads="1"/>
            </p:cNvSpPr>
            <p:nvPr/>
          </p:nvSpPr>
          <p:spPr bwMode="auto">
            <a:xfrm>
              <a:off x="1344" y="1220"/>
              <a:ext cx="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31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579783" y="4310923"/>
            <a:ext cx="4122911" cy="1176817"/>
          </a:xfrm>
        </p:spPr>
        <p:txBody>
          <a:bodyPr>
            <a:normAutofit lnSpcReduction="10000"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Case 2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z &lt; B/2</a:t>
            </a:r>
          </a:p>
          <a:p>
            <a:r>
              <a:rPr lang="en-US" dirty="0" smtClean="0"/>
              <a:t>Consider the time when last </a:t>
            </a:r>
          </a:p>
          <a:p>
            <a:pPr marL="0" indent="0">
              <a:buNone/>
            </a:pPr>
            <a:r>
              <a:rPr lang="en-US" dirty="0" smtClean="0"/>
              <a:t>    blue query was assigned to </a:t>
            </a:r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732511" y="2810909"/>
            <a:ext cx="457200" cy="26034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732511" y="3071259"/>
            <a:ext cx="457200" cy="425449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342111" y="2968865"/>
            <a:ext cx="457200" cy="52784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342111" y="2277510"/>
            <a:ext cx="457200" cy="691355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951711" y="3039510"/>
            <a:ext cx="457200" cy="4572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6561311" y="303951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6561311" y="307126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38" name="Line 47"/>
          <p:cNvSpPr>
            <a:spLocks noChangeShapeType="1"/>
          </p:cNvSpPr>
          <p:nvPr/>
        </p:nvSpPr>
        <p:spPr bwMode="auto">
          <a:xfrm flipH="1">
            <a:off x="4640004" y="3133965"/>
            <a:ext cx="431" cy="3627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4331616" y="276062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40" name="Line 49"/>
          <p:cNvSpPr>
            <a:spLocks noChangeShapeType="1"/>
          </p:cNvSpPr>
          <p:nvPr/>
        </p:nvSpPr>
        <p:spPr bwMode="auto">
          <a:xfrm>
            <a:off x="6866111" y="227751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50"/>
          <p:cNvSpPr txBox="1">
            <a:spLocks noChangeArrowheads="1"/>
          </p:cNvSpPr>
          <p:nvPr/>
        </p:nvSpPr>
        <p:spPr bwMode="auto">
          <a:xfrm>
            <a:off x="6866111" y="2614060"/>
            <a:ext cx="34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2" name="Text Box 55"/>
          <p:cNvSpPr txBox="1">
            <a:spLocks noChangeArrowheads="1"/>
          </p:cNvSpPr>
          <p:nvPr/>
        </p:nvSpPr>
        <p:spPr bwMode="auto">
          <a:xfrm>
            <a:off x="4732511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3" name="Text Box 56"/>
          <p:cNvSpPr txBox="1">
            <a:spLocks noChangeArrowheads="1"/>
          </p:cNvSpPr>
          <p:nvPr/>
        </p:nvSpPr>
        <p:spPr bwMode="auto">
          <a:xfrm>
            <a:off x="5454823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Line 58"/>
          <p:cNvSpPr>
            <a:spLocks noChangeShapeType="1"/>
          </p:cNvSpPr>
          <p:nvPr/>
        </p:nvSpPr>
        <p:spPr bwMode="auto">
          <a:xfrm>
            <a:off x="4640436" y="2277510"/>
            <a:ext cx="0" cy="5199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4338796" y="2393119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17487" y="1731778"/>
            <a:ext cx="2411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solution</a:t>
            </a:r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4632826" y="2824245"/>
            <a:ext cx="7179" cy="254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48"/>
          <p:cNvSpPr txBox="1">
            <a:spLocks noChangeArrowheads="1"/>
          </p:cNvSpPr>
          <p:nvPr/>
        </p:nvSpPr>
        <p:spPr bwMode="auto">
          <a:xfrm>
            <a:off x="4321471" y="3136463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z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30"/>
          <p:cNvSpPr>
            <a:spLocks noChangeArrowheads="1"/>
          </p:cNvSpPr>
          <p:nvPr/>
        </p:nvSpPr>
        <p:spPr bwMode="auto">
          <a:xfrm>
            <a:off x="5419952" y="4702136"/>
            <a:ext cx="457200" cy="26034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419952" y="4962484"/>
            <a:ext cx="457200" cy="271387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029552" y="4738388"/>
            <a:ext cx="457200" cy="495486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029552" y="4466343"/>
            <a:ext cx="457200" cy="27139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5419952" y="5233873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4" name="Text Box 56"/>
          <p:cNvSpPr txBox="1">
            <a:spLocks noChangeArrowheads="1"/>
          </p:cNvSpPr>
          <p:nvPr/>
        </p:nvSpPr>
        <p:spPr bwMode="auto">
          <a:xfrm>
            <a:off x="6142264" y="5233873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38200" y="1731778"/>
            <a:ext cx="219309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245562" y="1761573"/>
            <a:ext cx="314583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ine 35"/>
          <p:cNvSpPr>
            <a:spLocks noChangeShapeType="1"/>
          </p:cNvSpPr>
          <p:nvPr/>
        </p:nvSpPr>
        <p:spPr bwMode="auto">
          <a:xfrm flipH="1">
            <a:off x="6691536" y="4722636"/>
            <a:ext cx="2" cy="5112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36"/>
          <p:cNvSpPr txBox="1">
            <a:spLocks noChangeArrowheads="1"/>
          </p:cNvSpPr>
          <p:nvPr/>
        </p:nvSpPr>
        <p:spPr bwMode="auto">
          <a:xfrm>
            <a:off x="6669728" y="4785945"/>
            <a:ext cx="721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≥ B/2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Line 35"/>
          <p:cNvSpPr>
            <a:spLocks noChangeShapeType="1"/>
          </p:cNvSpPr>
          <p:nvPr/>
        </p:nvSpPr>
        <p:spPr bwMode="auto">
          <a:xfrm flipH="1">
            <a:off x="5327877" y="4702136"/>
            <a:ext cx="0" cy="53664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36"/>
          <p:cNvSpPr txBox="1">
            <a:spLocks noChangeArrowheads="1"/>
          </p:cNvSpPr>
          <p:nvPr/>
        </p:nvSpPr>
        <p:spPr bwMode="auto">
          <a:xfrm>
            <a:off x="4617506" y="4790447"/>
            <a:ext cx="721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≥ B/2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4873" y="5547175"/>
            <a:ext cx="7785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has remaining budget of 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 B/2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 be chosen, 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must also have remaining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budget of </a:t>
            </a:r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 B/2 </a:t>
            </a:r>
            <a:endParaRPr lang="en-US" sz="20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53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/>
      <p:bldP spid="59" grpId="0" animBg="1"/>
      <p:bldP spid="6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BALANCE: Simple Case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7455" y="1761573"/>
            <a:ext cx="2093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Optimal solution</a:t>
            </a:r>
          </a:p>
        </p:txBody>
      </p: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1201739" y="2277510"/>
            <a:ext cx="1789113" cy="1585913"/>
            <a:chOff x="432" y="1008"/>
            <a:chExt cx="1127" cy="999"/>
          </a:xfrm>
        </p:grpSpPr>
        <p:sp>
          <p:nvSpPr>
            <p:cNvPr id="23" name="Rectangle 3"/>
            <p:cNvSpPr>
              <a:spLocks noChangeArrowheads="1"/>
            </p:cNvSpPr>
            <p:nvPr/>
          </p:nvSpPr>
          <p:spPr bwMode="auto">
            <a:xfrm>
              <a:off x="432" y="1008"/>
              <a:ext cx="288" cy="76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912" y="1008"/>
              <a:ext cx="288" cy="768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470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6" name="Text Box 10"/>
            <p:cNvSpPr txBox="1">
              <a:spLocks noChangeArrowheads="1"/>
            </p:cNvSpPr>
            <p:nvPr/>
          </p:nvSpPr>
          <p:spPr bwMode="auto">
            <a:xfrm>
              <a:off x="925" y="1776"/>
              <a:ext cx="2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i="1" baseline="-250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7" name="Line 51"/>
            <p:cNvSpPr>
              <a:spLocks noChangeShapeType="1"/>
            </p:cNvSpPr>
            <p:nvPr/>
          </p:nvSpPr>
          <p:spPr bwMode="auto">
            <a:xfrm>
              <a:off x="1344" y="100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 i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52"/>
            <p:cNvSpPr txBox="1">
              <a:spLocks noChangeArrowheads="1"/>
            </p:cNvSpPr>
            <p:nvPr/>
          </p:nvSpPr>
          <p:spPr bwMode="auto">
            <a:xfrm>
              <a:off x="1344" y="1220"/>
              <a:ext cx="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31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4199972"/>
            <a:ext cx="8153400" cy="2061680"/>
          </a:xfrm>
        </p:spPr>
        <p:txBody>
          <a:bodyPr/>
          <a:lstStyle/>
          <a:p>
            <a:r>
              <a:rPr lang="en-US" i="1" u="sng" dirty="0" smtClean="0">
                <a:solidFill>
                  <a:srgbClr val="FF0000"/>
                </a:solidFill>
              </a:rPr>
              <a:t>Case </a:t>
            </a:r>
            <a:r>
              <a:rPr lang="en-US" i="1" u="sng" dirty="0">
                <a:solidFill>
                  <a:srgbClr val="FF0000"/>
                </a:solidFill>
              </a:rPr>
              <a:t>2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z &lt; B/2</a:t>
            </a:r>
          </a:p>
          <a:p>
            <a:pPr marL="274320" lvl="1" indent="0">
              <a:buNone/>
            </a:pPr>
            <a:r>
              <a:rPr lang="en-US" sz="2400" dirty="0" smtClean="0"/>
              <a:t>		</a:t>
            </a:r>
            <a:r>
              <a:rPr lang="en-US" sz="2000" dirty="0" smtClean="0">
                <a:solidFill>
                  <a:srgbClr val="0000FF"/>
                </a:solidFill>
              </a:rPr>
              <a:t>size (A</a:t>
            </a:r>
            <a:r>
              <a:rPr lang="en-US" sz="2000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>
                <a:solidFill>
                  <a:srgbClr val="0000FF"/>
                </a:solidFill>
              </a:rPr>
              <a:t>) ≥ B/2</a:t>
            </a:r>
          </a:p>
          <a:p>
            <a:pPr marL="274320" lvl="1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size (A</a:t>
            </a:r>
            <a:r>
              <a:rPr lang="en-US" sz="2000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>
                <a:solidFill>
                  <a:srgbClr val="0000FF"/>
                </a:solidFill>
              </a:rPr>
              <a:t> + A</a:t>
            </a:r>
            <a:r>
              <a:rPr lang="en-US" sz="2000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) = B + size(A</a:t>
            </a:r>
            <a:r>
              <a:rPr lang="en-US" sz="2000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>
                <a:solidFill>
                  <a:srgbClr val="0000FF"/>
                </a:solidFill>
              </a:rPr>
              <a:t>) ≥ 3B/2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732511" y="2810909"/>
            <a:ext cx="457200" cy="26034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732511" y="3071259"/>
            <a:ext cx="457200" cy="425449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342111" y="2968865"/>
            <a:ext cx="457200" cy="52784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342111" y="2277510"/>
            <a:ext cx="457200" cy="691355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951711" y="3039510"/>
            <a:ext cx="457200" cy="4572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6561311" y="303951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6561311" y="307126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38" name="Line 47"/>
          <p:cNvSpPr>
            <a:spLocks noChangeShapeType="1"/>
          </p:cNvSpPr>
          <p:nvPr/>
        </p:nvSpPr>
        <p:spPr bwMode="auto">
          <a:xfrm flipH="1">
            <a:off x="4640004" y="3133965"/>
            <a:ext cx="431" cy="3627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4331616" y="276062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40" name="Line 49"/>
          <p:cNvSpPr>
            <a:spLocks noChangeShapeType="1"/>
          </p:cNvSpPr>
          <p:nvPr/>
        </p:nvSpPr>
        <p:spPr bwMode="auto">
          <a:xfrm>
            <a:off x="6866111" y="227751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50"/>
          <p:cNvSpPr txBox="1">
            <a:spLocks noChangeArrowheads="1"/>
          </p:cNvSpPr>
          <p:nvPr/>
        </p:nvSpPr>
        <p:spPr bwMode="auto">
          <a:xfrm>
            <a:off x="6866111" y="2614060"/>
            <a:ext cx="34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2" name="Text Box 55"/>
          <p:cNvSpPr txBox="1">
            <a:spLocks noChangeArrowheads="1"/>
          </p:cNvSpPr>
          <p:nvPr/>
        </p:nvSpPr>
        <p:spPr bwMode="auto">
          <a:xfrm>
            <a:off x="4732511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3" name="Text Box 56"/>
          <p:cNvSpPr txBox="1">
            <a:spLocks noChangeArrowheads="1"/>
          </p:cNvSpPr>
          <p:nvPr/>
        </p:nvSpPr>
        <p:spPr bwMode="auto">
          <a:xfrm>
            <a:off x="5454823" y="3496710"/>
            <a:ext cx="436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i="1" baseline="-25000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4" name="Line 58"/>
          <p:cNvSpPr>
            <a:spLocks noChangeShapeType="1"/>
          </p:cNvSpPr>
          <p:nvPr/>
        </p:nvSpPr>
        <p:spPr bwMode="auto">
          <a:xfrm>
            <a:off x="4640436" y="2277510"/>
            <a:ext cx="0" cy="5199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59"/>
          <p:cNvSpPr txBox="1">
            <a:spLocks noChangeArrowheads="1"/>
          </p:cNvSpPr>
          <p:nvPr/>
        </p:nvSpPr>
        <p:spPr bwMode="auto">
          <a:xfrm>
            <a:off x="4338796" y="2393119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17487" y="1731778"/>
            <a:ext cx="2411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solution</a:t>
            </a:r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4632826" y="2824245"/>
            <a:ext cx="7179" cy="254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48"/>
          <p:cNvSpPr txBox="1">
            <a:spLocks noChangeArrowheads="1"/>
          </p:cNvSpPr>
          <p:nvPr/>
        </p:nvSpPr>
        <p:spPr bwMode="auto">
          <a:xfrm>
            <a:off x="4321471" y="3136463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z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200" y="1731778"/>
            <a:ext cx="219309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245562" y="1761573"/>
            <a:ext cx="3145838" cy="2230622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9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BALANCE: Simple Case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Placeholder 3"/>
              <p:cNvSpPr>
                <a:spLocks noGrp="1"/>
              </p:cNvSpPr>
              <p:nvPr>
                <p:ph type="body" sz="quarter" idx="18"/>
              </p:nvPr>
            </p:nvSpPr>
            <p:spPr>
              <a:xfrm>
                <a:off x="457200" y="1731694"/>
                <a:ext cx="8153400" cy="3983306"/>
              </a:xfrm>
            </p:spPr>
            <p:txBody>
              <a:bodyPr>
                <a:normAutofit/>
              </a:bodyPr>
              <a:lstStyle/>
              <a:p>
                <a:r>
                  <a:rPr lang="en-US" u="sng" dirty="0" smtClean="0">
                    <a:solidFill>
                      <a:srgbClr val="FF0000"/>
                    </a:solidFill>
                  </a:rPr>
                  <a:t>Conclusion: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00FF"/>
                    </a:solidFill>
                  </a:rPr>
                  <a:t>			</a:t>
                </a:r>
                <a:r>
                  <a:rPr lang="en-US" sz="24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𝒃𝒂𝒍𝒂𝒏𝒄𝒆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𝒐𝒑𝒕𝒊𝒎𝒂𝒍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</m:den>
                    </m:f>
                    <m:r>
                      <a:rPr lang="en-US" sz="24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 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𝑩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den>
                        </m:f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𝑩</m:t>
                        </m:r>
                      </m:den>
                    </m:f>
                    <m:r>
                      <a:rPr lang="en-US" sz="24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en-US" u="sng" dirty="0" smtClean="0">
                  <a:solidFill>
                    <a:srgbClr val="0000FF"/>
                  </a:solidFill>
                </a:endParaRPr>
              </a:p>
              <a:p>
                <a:pPr marL="0" indent="0">
                  <a:buNone/>
                </a:pPr>
                <a:r>
                  <a:rPr lang="en-US" i="1" dirty="0" smtClean="0"/>
                  <a:t>	</a:t>
                </a:r>
                <a:r>
                  <a:rPr lang="en-US" i="1" dirty="0" smtClean="0">
                    <a:solidFill>
                      <a:schemeClr val="bg1">
                        <a:lumMod val="50000"/>
                      </a:schemeClr>
                    </a:solidFill>
                  </a:rPr>
                  <a:t>Assumption: Both advertisers have the same budget B</a:t>
                </a:r>
                <a:endParaRPr lang="en-US" i="1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endParaRPr lang="en-US" u="sng" dirty="0" smtClean="0">
                  <a:solidFill>
                    <a:srgbClr val="0000FF"/>
                  </a:solidFill>
                </a:endParaRPr>
              </a:p>
              <a:p>
                <a:r>
                  <a:rPr lang="en-US" dirty="0" smtClean="0"/>
                  <a:t>Can we generalize this result to any 2-advertiser problem?</a:t>
                </a:r>
              </a:p>
              <a:p>
                <a:pPr lvl="1"/>
                <a:r>
                  <a:rPr lang="en-US" sz="2000" dirty="0" smtClean="0"/>
                  <a:t>The textbook claims we can.</a:t>
                </a:r>
              </a:p>
              <a:p>
                <a:pPr lvl="1"/>
                <a:r>
                  <a:rPr lang="en-US" sz="2000" u="sng" dirty="0" smtClean="0">
                    <a:solidFill>
                      <a:srgbClr val="FF0000"/>
                    </a:solidFill>
                  </a:rPr>
                  <a:t>Exercise</a:t>
                </a:r>
                <a:r>
                  <a:rPr lang="en-US" sz="2000" dirty="0" smtClean="0"/>
                  <a:t>: Find a counter-example to disprove textbook’s claim.</a:t>
                </a:r>
              </a:p>
              <a:p>
                <a:pPr lvl="2"/>
                <a:r>
                  <a:rPr lang="en-US" sz="2000" u="sng" dirty="0" smtClean="0">
                    <a:solidFill>
                      <a:srgbClr val="FF0000"/>
                    </a:solidFill>
                  </a:rPr>
                  <a:t>Hint</a:t>
                </a:r>
                <a:r>
                  <a:rPr lang="en-US" sz="2000" dirty="0" smtClean="0"/>
                  <a:t>: Consider two advertisers with budgets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B</a:t>
                </a:r>
                <a:r>
                  <a:rPr lang="en-US" sz="2000" dirty="0" smtClean="0"/>
                  <a:t> and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B/2</a:t>
                </a:r>
                <a:r>
                  <a:rPr lang="en-US" sz="2000" dirty="0" smtClean="0"/>
                  <a:t>.</a:t>
                </a:r>
              </a:p>
              <a:p>
                <a:pPr marL="274320" lvl="1" indent="0">
                  <a:buNone/>
                </a:pPr>
                <a:r>
                  <a:rPr lang="en-US" sz="2000" dirty="0">
                    <a:solidFill>
                      <a:srgbClr val="0000FF"/>
                    </a:solidFill>
                  </a:rPr>
                  <a:t>	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	</a:t>
                </a:r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8"/>
              </p:nvPr>
            </p:nvSpPr>
            <p:spPr>
              <a:xfrm>
                <a:off x="457200" y="1731694"/>
                <a:ext cx="8153400" cy="3983306"/>
              </a:xfrm>
              <a:blipFill>
                <a:blip r:embed="rId2"/>
                <a:stretch>
                  <a:fillRect t="-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840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BALANCE: </a:t>
            </a:r>
            <a:r>
              <a:rPr lang="en-US" smtClean="0"/>
              <a:t>Multiple Advertisers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60093"/>
                </a:solidFill>
              </a:rPr>
              <a:t>For multiple advertisers, </a:t>
            </a:r>
            <a:r>
              <a:rPr lang="en-US" b="1" dirty="0">
                <a:solidFill>
                  <a:srgbClr val="D60093"/>
                </a:solidFill>
              </a:rPr>
              <a:t>worst competitive ratio of BALANCE </a:t>
            </a:r>
            <a:r>
              <a:rPr lang="en-US" b="1" dirty="0" smtClean="0">
                <a:solidFill>
                  <a:srgbClr val="D60093"/>
                </a:solidFill>
              </a:rPr>
              <a:t>is </a:t>
            </a:r>
            <a:r>
              <a:rPr lang="en-US" b="1" dirty="0">
                <a:solidFill>
                  <a:srgbClr val="0000FF"/>
                </a:solidFill>
              </a:rPr>
              <a:t>1–1/e = approx. 0.63</a:t>
            </a:r>
          </a:p>
          <a:p>
            <a:pPr lvl="1"/>
            <a:r>
              <a:rPr lang="en-US" dirty="0"/>
              <a:t>Interestingly, no online algorithm has a better competitive </a:t>
            </a:r>
            <a:r>
              <a:rPr lang="en-US" dirty="0" smtClean="0"/>
              <a:t>ratio!</a:t>
            </a:r>
          </a:p>
          <a:p>
            <a:pPr lvl="8"/>
            <a:endParaRPr lang="en-US" dirty="0"/>
          </a:p>
          <a:p>
            <a:r>
              <a:rPr lang="en-US" b="1" dirty="0" smtClean="0">
                <a:solidFill>
                  <a:srgbClr val="008000"/>
                </a:solidFill>
              </a:rPr>
              <a:t>See textbook for the worst-case analysis.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78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dirty="0" smtClean="0"/>
              <a:t>Version </a:t>
            </a:r>
            <a:r>
              <a:rPr lang="en-US" dirty="0"/>
              <a:t>of </a:t>
            </a:r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Arbitrary </a:t>
            </a:r>
            <a:r>
              <a:rPr lang="en-US" b="1" dirty="0" smtClean="0">
                <a:solidFill>
                  <a:srgbClr val="0000FF"/>
                </a:solidFill>
              </a:rPr>
              <a:t>bids and arbitrary budgets!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D60093"/>
                </a:solidFill>
              </a:rPr>
              <a:t>In a general setting BALANCE </a:t>
            </a:r>
            <a:r>
              <a:rPr lang="en-US" b="1" dirty="0">
                <a:solidFill>
                  <a:srgbClr val="D60093"/>
                </a:solidFill>
              </a:rPr>
              <a:t>can be terrible</a:t>
            </a:r>
          </a:p>
          <a:p>
            <a:pPr lvl="1"/>
            <a:r>
              <a:rPr lang="en-US" dirty="0"/>
              <a:t>Consider two advertisers </a:t>
            </a:r>
            <a:r>
              <a:rPr lang="en-US" b="1" i="1" dirty="0"/>
              <a:t>A</a:t>
            </a:r>
            <a:r>
              <a:rPr lang="en-US" b="1" i="1" baseline="-25000" dirty="0"/>
              <a:t>1</a:t>
            </a:r>
            <a:r>
              <a:rPr lang="en-US" dirty="0"/>
              <a:t> and</a:t>
            </a:r>
            <a:r>
              <a:rPr lang="en-US" b="1" dirty="0"/>
              <a:t> </a:t>
            </a:r>
            <a:r>
              <a:rPr lang="en-US" b="1" i="1" dirty="0"/>
              <a:t>A</a:t>
            </a:r>
            <a:r>
              <a:rPr lang="en-US" b="1" i="1" baseline="-25000" dirty="0"/>
              <a:t>2</a:t>
            </a:r>
            <a:r>
              <a:rPr lang="en-US" b="1" i="1" dirty="0"/>
              <a:t> </a:t>
            </a:r>
          </a:p>
          <a:p>
            <a:pPr lvl="1"/>
            <a:r>
              <a:rPr lang="en-US" b="1" i="1" dirty="0"/>
              <a:t>A</a:t>
            </a:r>
            <a:r>
              <a:rPr lang="en-US" b="1" i="1" baseline="-25000" dirty="0"/>
              <a:t>1</a:t>
            </a:r>
            <a:r>
              <a:rPr lang="en-US" dirty="0"/>
              <a:t>: </a:t>
            </a:r>
            <a:r>
              <a:rPr lang="en-US" b="1" i="1" dirty="0"/>
              <a:t>x</a:t>
            </a:r>
            <a:r>
              <a:rPr lang="en-US" b="1" i="1" baseline="-25000" dirty="0"/>
              <a:t>1</a:t>
            </a:r>
            <a:r>
              <a:rPr lang="en-US" dirty="0"/>
              <a:t> =</a:t>
            </a:r>
            <a:r>
              <a:rPr lang="en-US" b="1" dirty="0"/>
              <a:t> 1</a:t>
            </a:r>
            <a:r>
              <a:rPr lang="en-US" dirty="0"/>
              <a:t>, </a:t>
            </a:r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dirty="0"/>
              <a:t> = </a:t>
            </a:r>
            <a:r>
              <a:rPr lang="en-US" b="1" dirty="0"/>
              <a:t>110</a:t>
            </a:r>
          </a:p>
          <a:p>
            <a:pPr lvl="1"/>
            <a:r>
              <a:rPr lang="en-US" b="1" i="1" dirty="0"/>
              <a:t>A</a:t>
            </a:r>
            <a:r>
              <a:rPr lang="en-US" b="1" i="1" baseline="-25000" dirty="0"/>
              <a:t>2</a:t>
            </a:r>
            <a:r>
              <a:rPr lang="en-US" dirty="0"/>
              <a:t>: </a:t>
            </a:r>
            <a:r>
              <a:rPr lang="en-US" b="1" i="1" dirty="0"/>
              <a:t>x</a:t>
            </a:r>
            <a:r>
              <a:rPr lang="en-US" b="1" i="1" baseline="-25000" dirty="0"/>
              <a:t>2</a:t>
            </a:r>
            <a:r>
              <a:rPr lang="en-US" dirty="0"/>
              <a:t> = </a:t>
            </a:r>
            <a:r>
              <a:rPr lang="en-US" b="1" dirty="0"/>
              <a:t>10</a:t>
            </a:r>
            <a:r>
              <a:rPr lang="en-US" dirty="0"/>
              <a:t>, </a:t>
            </a:r>
            <a:r>
              <a:rPr lang="en-US" b="1" i="1" dirty="0"/>
              <a:t>b</a:t>
            </a:r>
            <a:r>
              <a:rPr lang="en-US" b="1" i="1" baseline="-25000" dirty="0"/>
              <a:t>2</a:t>
            </a:r>
            <a:r>
              <a:rPr lang="en-US" dirty="0"/>
              <a:t> = </a:t>
            </a:r>
            <a:r>
              <a:rPr lang="en-US" b="1" dirty="0" smtClean="0"/>
              <a:t>100</a:t>
            </a:r>
          </a:p>
          <a:p>
            <a:pPr lvl="1"/>
            <a:r>
              <a:rPr lang="en-US" dirty="0" smtClean="0"/>
              <a:t>Assume we see </a:t>
            </a:r>
            <a:r>
              <a:rPr lang="en-US" b="1" dirty="0" smtClean="0"/>
              <a:t>10</a:t>
            </a:r>
            <a:r>
              <a:rPr lang="en-US" dirty="0" smtClean="0"/>
              <a:t> instances of </a:t>
            </a:r>
            <a:r>
              <a:rPr lang="en-US" b="1" dirty="0" smtClean="0"/>
              <a:t>q</a:t>
            </a:r>
          </a:p>
          <a:p>
            <a:pPr lvl="1"/>
            <a:r>
              <a:rPr lang="en-US" dirty="0" smtClean="0"/>
              <a:t>BALANCE always selects </a:t>
            </a:r>
            <a:r>
              <a:rPr lang="en-US" b="1" i="1" dirty="0" smtClean="0"/>
              <a:t>A</a:t>
            </a:r>
            <a:r>
              <a:rPr lang="en-US" b="1" i="1" baseline="-25000" dirty="0" smtClean="0"/>
              <a:t>1</a:t>
            </a:r>
            <a:r>
              <a:rPr lang="en-US" dirty="0" smtClean="0"/>
              <a:t> and earns </a:t>
            </a:r>
            <a:r>
              <a:rPr lang="en-US" b="1" dirty="0" smtClean="0"/>
              <a:t>10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ptimal earns </a:t>
            </a:r>
            <a:r>
              <a:rPr lang="en-US" b="1" dirty="0" smtClean="0"/>
              <a:t>100</a:t>
            </a:r>
          </a:p>
          <a:p>
            <a:pPr lvl="1"/>
            <a:endParaRPr lang="en-US" dirty="0"/>
          </a:p>
          <a:p>
            <a:pPr lvl="1">
              <a:buFont typeface="Wingdings" pitchFamily="1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631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Generalized BALANCE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</a:rPr>
              <a:t>Arbitrary </a:t>
            </a:r>
            <a:r>
              <a:rPr lang="en-US" b="1" dirty="0" smtClean="0">
                <a:solidFill>
                  <a:srgbClr val="0000FF"/>
                </a:solidFill>
              </a:rPr>
              <a:t>bids:</a:t>
            </a:r>
            <a:r>
              <a:rPr lang="en-US" dirty="0" smtClean="0"/>
              <a:t> </a:t>
            </a:r>
            <a:r>
              <a:rPr lang="en-US" dirty="0"/>
              <a:t>consider query </a:t>
            </a:r>
            <a:r>
              <a:rPr lang="en-US" b="1" i="1" dirty="0"/>
              <a:t>q</a:t>
            </a:r>
            <a:r>
              <a:rPr lang="en-US" dirty="0"/>
              <a:t>, bidder</a:t>
            </a:r>
            <a:r>
              <a:rPr lang="en-US" b="1" dirty="0"/>
              <a:t> </a:t>
            </a:r>
            <a:r>
              <a:rPr lang="en-US" b="1" i="1" dirty="0" err="1"/>
              <a:t>i</a:t>
            </a:r>
            <a:endParaRPr lang="en-US" b="1" i="1" dirty="0"/>
          </a:p>
          <a:p>
            <a:pPr lvl="1">
              <a:lnSpc>
                <a:spcPct val="90000"/>
              </a:lnSpc>
            </a:pPr>
            <a:r>
              <a:rPr lang="en-US" dirty="0"/>
              <a:t>Bid = </a:t>
            </a:r>
            <a:r>
              <a:rPr lang="en-US" b="1" i="1" dirty="0"/>
              <a:t>x</a:t>
            </a:r>
            <a:r>
              <a:rPr lang="en-US" b="1" i="1" baseline="-25000" dirty="0"/>
              <a:t>i</a:t>
            </a:r>
            <a:endParaRPr lang="en-US" b="1" i="1" dirty="0"/>
          </a:p>
          <a:p>
            <a:pPr lvl="1">
              <a:lnSpc>
                <a:spcPct val="90000"/>
              </a:lnSpc>
            </a:pPr>
            <a:r>
              <a:rPr lang="en-US" dirty="0"/>
              <a:t>Budget = </a:t>
            </a:r>
            <a:r>
              <a:rPr lang="en-US" b="1" i="1" dirty="0"/>
              <a:t>b</a:t>
            </a:r>
            <a:r>
              <a:rPr lang="en-US" b="1" i="1" baseline="-25000" dirty="0"/>
              <a:t>i</a:t>
            </a:r>
            <a:endParaRPr lang="en-US" b="1" i="1" dirty="0"/>
          </a:p>
          <a:p>
            <a:pPr lvl="1">
              <a:lnSpc>
                <a:spcPct val="90000"/>
              </a:lnSpc>
            </a:pPr>
            <a:r>
              <a:rPr lang="en-US" dirty="0"/>
              <a:t>Amount spent so far = </a:t>
            </a:r>
            <a:r>
              <a:rPr lang="en-US" b="1" i="1" dirty="0"/>
              <a:t>m</a:t>
            </a:r>
            <a:r>
              <a:rPr lang="en-US" b="1" i="1" baseline="-25000" dirty="0"/>
              <a:t>i</a:t>
            </a:r>
            <a:endParaRPr lang="en-US" b="1" i="1" dirty="0"/>
          </a:p>
          <a:p>
            <a:pPr lvl="1">
              <a:lnSpc>
                <a:spcPct val="90000"/>
              </a:lnSpc>
            </a:pPr>
            <a:r>
              <a:rPr lang="en-US" dirty="0"/>
              <a:t>Fraction of budget left over </a:t>
            </a:r>
            <a:r>
              <a:rPr lang="en-US" b="1" i="1" dirty="0" err="1"/>
              <a:t>f</a:t>
            </a:r>
            <a:r>
              <a:rPr lang="en-US" b="1" i="1" baseline="-25000" dirty="0" err="1"/>
              <a:t>i</a:t>
            </a:r>
            <a:r>
              <a:rPr lang="en-US" b="1" i="1" dirty="0"/>
              <a:t> = 1-m</a:t>
            </a:r>
            <a:r>
              <a:rPr lang="en-US" b="1" i="1" baseline="-25000" dirty="0"/>
              <a:t>i</a:t>
            </a:r>
            <a:r>
              <a:rPr lang="en-US" b="1" i="1" dirty="0"/>
              <a:t>/b</a:t>
            </a:r>
            <a:r>
              <a:rPr lang="en-US" b="1" i="1" baseline="-25000" dirty="0"/>
              <a:t>i</a:t>
            </a:r>
            <a:endParaRPr lang="en-US" b="1" i="1" dirty="0"/>
          </a:p>
          <a:p>
            <a:pPr lvl="1">
              <a:lnSpc>
                <a:spcPct val="90000"/>
              </a:lnSpc>
            </a:pPr>
            <a:r>
              <a:rPr lang="en-US" dirty="0"/>
              <a:t>Define </a:t>
            </a:r>
            <a:r>
              <a:rPr lang="en-US" b="1" i="1" dirty="0">
                <a:latin typeface="Symbol" pitchFamily="1" charset="2"/>
                <a:sym typeface="Symbol" pitchFamily="1" charset="2"/>
              </a:rPr>
              <a:t></a:t>
            </a:r>
            <a:r>
              <a:rPr lang="en-US" b="1" i="1" baseline="-25000" dirty="0" err="1">
                <a:sym typeface="Symbol" pitchFamily="1" charset="2"/>
              </a:rPr>
              <a:t>i</a:t>
            </a:r>
            <a:r>
              <a:rPr lang="en-US" b="1" i="1" dirty="0"/>
              <a:t>(q) = x</a:t>
            </a:r>
            <a:r>
              <a:rPr lang="en-US" b="1" i="1" baseline="-25000" dirty="0"/>
              <a:t>i</a:t>
            </a:r>
            <a:r>
              <a:rPr lang="en-US" b="1" i="1" dirty="0"/>
              <a:t>(1-e</a:t>
            </a:r>
            <a:r>
              <a:rPr lang="en-US" b="1" i="1" baseline="30000" dirty="0"/>
              <a:t>-f</a:t>
            </a:r>
            <a:r>
              <a:rPr lang="en-US" b="1" i="1" baseline="15000" dirty="0"/>
              <a:t>i</a:t>
            </a:r>
            <a:r>
              <a:rPr lang="en-US" b="1" i="1" dirty="0" smtClean="0"/>
              <a:t>)</a:t>
            </a:r>
          </a:p>
          <a:p>
            <a:pPr lvl="8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Allocate query </a:t>
            </a:r>
            <a:r>
              <a:rPr lang="en-US" b="1" i="1" dirty="0"/>
              <a:t>q</a:t>
            </a:r>
            <a:r>
              <a:rPr lang="en-US" dirty="0"/>
              <a:t> to bidder </a:t>
            </a:r>
            <a:r>
              <a:rPr lang="en-US" b="1" i="1" dirty="0" err="1"/>
              <a:t>i</a:t>
            </a:r>
            <a:r>
              <a:rPr lang="en-US" dirty="0"/>
              <a:t> with largest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value </a:t>
            </a:r>
            <a:r>
              <a:rPr lang="en-US" dirty="0"/>
              <a:t>of </a:t>
            </a:r>
            <a:r>
              <a:rPr lang="en-US" b="1" i="1" dirty="0">
                <a:latin typeface="Symbol" pitchFamily="1" charset="2"/>
                <a:sym typeface="Symbol" pitchFamily="1" charset="2"/>
              </a:rPr>
              <a:t></a:t>
            </a:r>
            <a:r>
              <a:rPr lang="en-US" b="1" i="1" baseline="-25000" dirty="0" err="1">
                <a:sym typeface="Symbol" pitchFamily="1" charset="2"/>
              </a:rPr>
              <a:t>i</a:t>
            </a:r>
            <a:r>
              <a:rPr lang="en-US" b="1" i="1" dirty="0"/>
              <a:t>(q</a:t>
            </a:r>
            <a:r>
              <a:rPr lang="en-US" b="1" i="1" dirty="0" smtClean="0"/>
              <a:t>)</a:t>
            </a:r>
          </a:p>
          <a:p>
            <a:pPr lvl="8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D60093"/>
                </a:solidFill>
              </a:rPr>
              <a:t>Same competitive ratio (1-1/e)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14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Web Advertising: Try to maximize ad revenue from a stream of queries</a:t>
            </a:r>
          </a:p>
          <a:p>
            <a:endParaRPr lang="en-US" dirty="0"/>
          </a:p>
          <a:p>
            <a:r>
              <a:rPr lang="en-US" dirty="0" smtClean="0"/>
              <a:t>Online algorithms: Make decisions without seeing the whole input set</a:t>
            </a:r>
          </a:p>
          <a:p>
            <a:endParaRPr lang="en-US" dirty="0"/>
          </a:p>
          <a:p>
            <a:r>
              <a:rPr lang="en-US" dirty="0" smtClean="0"/>
              <a:t>Approximation algorithms: Theoretically prove upper and lower bounds w.r.t. the optimal solutions.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Bipartite Matching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Maximum Bipartite Matching: Choose a subset of edges </a:t>
            </a:r>
            <a:r>
              <a:rPr lang="en-US" dirty="0" smtClean="0">
                <a:solidFill>
                  <a:srgbClr val="0000FF"/>
                </a:solidFill>
              </a:rPr>
              <a:t>E</a:t>
            </a:r>
            <a:r>
              <a:rPr lang="en-US" baseline="-25000" dirty="0" smtClean="0">
                <a:solidFill>
                  <a:srgbClr val="0000FF"/>
                </a:solidFill>
              </a:rPr>
              <a:t>M</a:t>
            </a:r>
            <a:r>
              <a:rPr lang="en-US" dirty="0" smtClean="0"/>
              <a:t> such that: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2000" dirty="0" smtClean="0"/>
              <a:t>Each vertex is connected to at most one edge in </a:t>
            </a:r>
            <a:r>
              <a:rPr lang="en-US" sz="2000" dirty="0" smtClean="0">
                <a:solidFill>
                  <a:srgbClr val="0000FF"/>
                </a:solidFill>
              </a:rPr>
              <a:t>E</a:t>
            </a:r>
            <a:r>
              <a:rPr lang="en-US" sz="2000" baseline="-25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2000" dirty="0" smtClean="0"/>
              <a:t>The size of </a:t>
            </a:r>
            <a:r>
              <a:rPr lang="en-US" sz="2000" dirty="0" smtClean="0">
                <a:solidFill>
                  <a:srgbClr val="0000FF"/>
                </a:solidFill>
              </a:rPr>
              <a:t>E</a:t>
            </a:r>
            <a:r>
              <a:rPr lang="en-US" sz="2000" baseline="-25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/>
              <a:t> is as large as possible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Example: Matching projects to groups</a:t>
            </a:r>
            <a:endParaRPr lang="en-US" dirty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113242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113242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113242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2113242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561042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561042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561042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265642" y="3886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265642" y="39624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265642" y="4419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2265642" y="44196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2265642" y="49530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265642" y="3886200"/>
            <a:ext cx="137160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783042" y="365760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1808442" y="42227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783042" y="4756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1783042" y="52895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697567" y="3613150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3697567" y="42227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3713442" y="4724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713442" y="52895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7" name="Oval 28"/>
          <p:cNvSpPr>
            <a:spLocks noChangeArrowheads="1"/>
          </p:cNvSpPr>
          <p:nvPr/>
        </p:nvSpPr>
        <p:spPr bwMode="auto">
          <a:xfrm>
            <a:off x="1579842" y="3505200"/>
            <a:ext cx="1143000" cy="2514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29"/>
          <p:cNvSpPr>
            <a:spLocks noChangeArrowheads="1"/>
          </p:cNvSpPr>
          <p:nvPr/>
        </p:nvSpPr>
        <p:spPr bwMode="auto">
          <a:xfrm>
            <a:off x="3256242" y="3505200"/>
            <a:ext cx="1066800" cy="2590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990600" y="5776276"/>
            <a:ext cx="9813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008000"/>
                </a:solidFill>
              </a:rPr>
              <a:t>Projects 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193246" y="5726668"/>
            <a:ext cx="8787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Groups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3561042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2235480" y="3883461"/>
            <a:ext cx="1401762" cy="17026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2235480" y="4432161"/>
            <a:ext cx="1401762" cy="17026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2178280" y="4958416"/>
            <a:ext cx="1382761" cy="527984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856442" y="4321314"/>
            <a:ext cx="38723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alibri" pitchFamily="34" charset="0"/>
                <a:cs typeface="Calibri" pitchFamily="34" charset="0"/>
              </a:rPr>
              <a:t>M = {(1,a),(2,b),(3,d)}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is a </a:t>
            </a:r>
            <a:r>
              <a:rPr lang="en-US" sz="20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matching</a:t>
            </a:r>
            <a:endParaRPr lang="en-US" sz="2000" dirty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b="1" dirty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Cardinality of matching = |M| = </a:t>
            </a:r>
            <a:r>
              <a:rPr lang="en-US" sz="2000" b="1" dirty="0" smtClean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en-US" sz="2000" b="1" dirty="0">
              <a:solidFill>
                <a:srgbClr val="D60093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11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Bipartite Matching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Maximum Bipartite Matching: Choose a subset of edges </a:t>
            </a:r>
            <a:r>
              <a:rPr lang="en-US" dirty="0" smtClean="0">
                <a:solidFill>
                  <a:srgbClr val="0000FF"/>
                </a:solidFill>
              </a:rPr>
              <a:t>E</a:t>
            </a:r>
            <a:r>
              <a:rPr lang="en-US" baseline="-25000" dirty="0" smtClean="0">
                <a:solidFill>
                  <a:srgbClr val="0000FF"/>
                </a:solidFill>
              </a:rPr>
              <a:t>M</a:t>
            </a:r>
            <a:r>
              <a:rPr lang="en-US" dirty="0" smtClean="0"/>
              <a:t> such that: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2000" dirty="0" smtClean="0"/>
              <a:t>Each vertex is connected to at most one edge in </a:t>
            </a:r>
            <a:r>
              <a:rPr lang="en-US" sz="2000" dirty="0" smtClean="0">
                <a:solidFill>
                  <a:srgbClr val="0000FF"/>
                </a:solidFill>
              </a:rPr>
              <a:t>E</a:t>
            </a:r>
            <a:r>
              <a:rPr lang="en-US" sz="2000" baseline="-25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2000" dirty="0" smtClean="0"/>
              <a:t>The size of </a:t>
            </a:r>
            <a:r>
              <a:rPr lang="en-US" sz="2000" dirty="0" smtClean="0">
                <a:solidFill>
                  <a:srgbClr val="0000FF"/>
                </a:solidFill>
              </a:rPr>
              <a:t>E</a:t>
            </a:r>
            <a:r>
              <a:rPr lang="en-US" sz="2000" baseline="-25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/>
              <a:t> is as large as possible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Example: Matching projects to groups</a:t>
            </a:r>
            <a:endParaRPr lang="en-US" dirty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113242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113242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113242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2113242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561042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561042" y="4876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561042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265642" y="3886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265642" y="39624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265642" y="4419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2265642" y="44196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2265642" y="49530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265642" y="3886200"/>
            <a:ext cx="137160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783042" y="365760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1808442" y="42227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783042" y="4756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1783042" y="52895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697567" y="3613150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3697567" y="42227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3713442" y="4724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713442" y="52895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27" name="Oval 28"/>
          <p:cNvSpPr>
            <a:spLocks noChangeArrowheads="1"/>
          </p:cNvSpPr>
          <p:nvPr/>
        </p:nvSpPr>
        <p:spPr bwMode="auto">
          <a:xfrm>
            <a:off x="1579842" y="3505200"/>
            <a:ext cx="1143000" cy="2514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29"/>
          <p:cNvSpPr>
            <a:spLocks noChangeArrowheads="1"/>
          </p:cNvSpPr>
          <p:nvPr/>
        </p:nvSpPr>
        <p:spPr bwMode="auto">
          <a:xfrm>
            <a:off x="3256242" y="3505200"/>
            <a:ext cx="1066800" cy="2590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990600" y="5776276"/>
            <a:ext cx="9813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008000"/>
                </a:solidFill>
              </a:rPr>
              <a:t>Projects 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4193246" y="5726668"/>
            <a:ext cx="8787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Groups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1" name="Oval 8"/>
          <p:cNvSpPr>
            <a:spLocks noChangeArrowheads="1"/>
          </p:cNvSpPr>
          <p:nvPr/>
        </p:nvSpPr>
        <p:spPr bwMode="auto">
          <a:xfrm>
            <a:off x="3561042" y="3810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2205318" y="3900487"/>
            <a:ext cx="1355724" cy="1052512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2235480" y="4432161"/>
            <a:ext cx="1401762" cy="17026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2178280" y="4958416"/>
            <a:ext cx="1382761" cy="527984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922103" y="4321314"/>
            <a:ext cx="37410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alibri" pitchFamily="34" charset="0"/>
                <a:cs typeface="Calibri" pitchFamily="34" charset="0"/>
              </a:rPr>
              <a:t>M = {(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1,c),(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2,b),(3,d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),(4,a)}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 </a:t>
            </a:r>
          </a:p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maximum </a:t>
            </a:r>
            <a:r>
              <a:rPr lang="en-US" sz="20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matching</a:t>
            </a:r>
            <a:endParaRPr lang="en-US" sz="2000" dirty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b="1" dirty="0">
                <a:solidFill>
                  <a:srgbClr val="D60093"/>
                </a:solidFill>
                <a:latin typeface="Calibri" pitchFamily="34" charset="0"/>
                <a:cs typeface="Calibri" pitchFamily="34" charset="0"/>
              </a:rPr>
              <a:t>Cardinality of matching = |M| = 4</a:t>
            </a:r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 flipV="1">
            <a:off x="2249767" y="3962400"/>
            <a:ext cx="1341436" cy="15240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7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Bipartite </a:t>
            </a:r>
            <a:r>
              <a:rPr lang="en-US" dirty="0" smtClean="0"/>
              <a:t>Matching</a:t>
            </a:r>
            <a:endParaRPr lang="en-US" dirty="0"/>
          </a:p>
        </p:txBody>
      </p:sp>
      <p:sp>
        <p:nvSpPr>
          <p:cNvPr id="68638" name="Text Box 30"/>
          <p:cNvSpPr txBox="1">
            <a:spLocks noChangeArrowheads="1"/>
          </p:cNvSpPr>
          <p:nvPr/>
        </p:nvSpPr>
        <p:spPr bwMode="auto">
          <a:xfrm>
            <a:off x="2274534" y="4800600"/>
            <a:ext cx="472116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Calibri" pitchFamily="34" charset="0"/>
                <a:cs typeface="Calibri" pitchFamily="34" charset="0"/>
              </a:rPr>
              <a:t>M = {(1,c),(2,b),(3,d),(4,a)}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is a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2800" dirty="0" smtClean="0">
                <a:latin typeface="Calibri" pitchFamily="34" charset="0"/>
                <a:cs typeface="Calibri" pitchFamily="34" charset="0"/>
              </a:rPr>
            </a:b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perfect matching</a:t>
            </a:r>
            <a:endParaRPr lang="en-US" sz="2800" dirty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400" y="5968425"/>
            <a:ext cx="8403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Perfect matching</a:t>
            </a:r>
            <a:r>
              <a:rPr lang="en-US" sz="1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all vertices of the graph are matched</a:t>
            </a:r>
          </a:p>
          <a:p>
            <a:r>
              <a:rPr lang="en-US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Maximum matching</a:t>
            </a:r>
            <a:r>
              <a:rPr lang="en-US" sz="1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…  </a:t>
            </a:r>
            <a:r>
              <a:rPr lang="en-US" sz="1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matching that contains the largest possible number of </a:t>
            </a:r>
            <a:r>
              <a:rPr lang="en-US" sz="1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matches</a:t>
            </a:r>
          </a:p>
        </p:txBody>
      </p: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34290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34290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6"/>
          <p:cNvSpPr>
            <a:spLocks noChangeArrowheads="1"/>
          </p:cNvSpPr>
          <p:nvPr/>
        </p:nvSpPr>
        <p:spPr bwMode="auto">
          <a:xfrm>
            <a:off x="34290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7"/>
          <p:cNvSpPr>
            <a:spLocks noChangeArrowheads="1"/>
          </p:cNvSpPr>
          <p:nvPr/>
        </p:nvSpPr>
        <p:spPr bwMode="auto">
          <a:xfrm>
            <a:off x="34290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8768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48768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48768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3581400" y="2133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Line 13"/>
          <p:cNvSpPr>
            <a:spLocks noChangeShapeType="1"/>
          </p:cNvSpPr>
          <p:nvPr/>
        </p:nvSpPr>
        <p:spPr bwMode="auto">
          <a:xfrm>
            <a:off x="3581400" y="22098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14"/>
          <p:cNvSpPr>
            <a:spLocks noChangeShapeType="1"/>
          </p:cNvSpPr>
          <p:nvPr/>
        </p:nvSpPr>
        <p:spPr bwMode="auto">
          <a:xfrm>
            <a:off x="3581400" y="2667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 flipV="1">
            <a:off x="3581400" y="26670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3581400" y="32004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 flipV="1">
            <a:off x="3581400" y="2133600"/>
            <a:ext cx="137160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3098800" y="190500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3124200" y="2470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9" name="Text Box 21"/>
          <p:cNvSpPr txBox="1">
            <a:spLocks noChangeArrowheads="1"/>
          </p:cNvSpPr>
          <p:nvPr/>
        </p:nvSpPr>
        <p:spPr bwMode="auto">
          <a:xfrm>
            <a:off x="3098800" y="30035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3098800" y="35369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5013325" y="1860550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5013325" y="24701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5029200" y="2971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5029200" y="353695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55" name="Oval 28"/>
          <p:cNvSpPr>
            <a:spLocks noChangeArrowheads="1"/>
          </p:cNvSpPr>
          <p:nvPr/>
        </p:nvSpPr>
        <p:spPr bwMode="auto">
          <a:xfrm>
            <a:off x="2895600" y="1752600"/>
            <a:ext cx="1143000" cy="2514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Oval 29"/>
          <p:cNvSpPr>
            <a:spLocks noChangeArrowheads="1"/>
          </p:cNvSpPr>
          <p:nvPr/>
        </p:nvSpPr>
        <p:spPr bwMode="auto">
          <a:xfrm>
            <a:off x="4572000" y="1752600"/>
            <a:ext cx="1066800" cy="2590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2306358" y="4023676"/>
            <a:ext cx="9813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008000"/>
                </a:solidFill>
              </a:rPr>
              <a:t>Projects 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5509004" y="3974068"/>
            <a:ext cx="8787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Groups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9" name="Oval 8"/>
          <p:cNvSpPr>
            <a:spLocks noChangeArrowheads="1"/>
          </p:cNvSpPr>
          <p:nvPr/>
        </p:nvSpPr>
        <p:spPr bwMode="auto">
          <a:xfrm>
            <a:off x="48768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12"/>
          <p:cNvSpPr>
            <a:spLocks noChangeShapeType="1"/>
          </p:cNvSpPr>
          <p:nvPr/>
        </p:nvSpPr>
        <p:spPr bwMode="auto">
          <a:xfrm>
            <a:off x="3551238" y="2130860"/>
            <a:ext cx="1314445" cy="1039059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>
            <a:off x="3551238" y="2679561"/>
            <a:ext cx="1401762" cy="17026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" name="Line 12"/>
          <p:cNvSpPr>
            <a:spLocks noChangeShapeType="1"/>
          </p:cNvSpPr>
          <p:nvPr/>
        </p:nvSpPr>
        <p:spPr bwMode="auto">
          <a:xfrm>
            <a:off x="3494038" y="3205816"/>
            <a:ext cx="1382761" cy="527984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 flipV="1">
            <a:off x="3565358" y="2164081"/>
            <a:ext cx="1341603" cy="155091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03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Matching Algorithm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Problem: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b="1" dirty="0"/>
              <a:t>Find a </a:t>
            </a:r>
            <a:r>
              <a:rPr lang="en-US" b="1" dirty="0" smtClean="0"/>
              <a:t>maximum matching </a:t>
            </a:r>
            <a:r>
              <a:rPr lang="en-US" b="1" dirty="0"/>
              <a:t>for a given bipartite graph</a:t>
            </a:r>
          </a:p>
          <a:p>
            <a:pPr lvl="1"/>
            <a:r>
              <a:rPr lang="en-US" dirty="0"/>
              <a:t>A perfect one if it exists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a polynomial-time offline algorithm </a:t>
            </a:r>
            <a:r>
              <a:rPr lang="en-US" dirty="0" smtClean="0"/>
              <a:t>based on augmenting paths </a:t>
            </a:r>
            <a:r>
              <a:rPr lang="en-US" sz="2400" dirty="0" smtClean="0"/>
              <a:t>(</a:t>
            </a:r>
            <a:r>
              <a:rPr lang="en-US" sz="2400" dirty="0" err="1" smtClean="0"/>
              <a:t>Hopcroft</a:t>
            </a:r>
            <a:r>
              <a:rPr lang="en-US" sz="2400" dirty="0" smtClean="0"/>
              <a:t> &amp; Karp 1973,</a:t>
            </a:r>
            <a:r>
              <a:rPr lang="en-US" dirty="0" smtClean="0"/>
              <a:t> </a:t>
            </a:r>
            <a:r>
              <a:rPr lang="en-US" sz="2400" dirty="0" smtClean="0"/>
              <a:t>see </a:t>
            </a:r>
            <a:r>
              <a:rPr lang="en-US" sz="2400" dirty="0" smtClean="0">
                <a:hlinkClick r:id="rId3"/>
              </a:rPr>
              <a:t>http://en.wikipedia.org/wiki/Hopcroft-Karp_algorithm</a:t>
            </a:r>
            <a:r>
              <a:rPr lang="en-US" dirty="0" smtClean="0"/>
              <a:t>)</a:t>
            </a:r>
            <a:endParaRPr lang="en-US" dirty="0"/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rgbClr val="008000"/>
                </a:solidFill>
              </a:rPr>
              <a:t>But </a:t>
            </a:r>
            <a:r>
              <a:rPr lang="en-US" b="1" dirty="0">
                <a:solidFill>
                  <a:srgbClr val="008000"/>
                </a:solidFill>
              </a:rPr>
              <a:t>what if we </a:t>
            </a:r>
            <a:r>
              <a:rPr lang="en-US" b="1" dirty="0" smtClean="0">
                <a:solidFill>
                  <a:srgbClr val="008000"/>
                </a:solidFill>
              </a:rPr>
              <a:t>do not know </a:t>
            </a:r>
            <a:r>
              <a:rPr lang="en-US" b="1" dirty="0">
                <a:solidFill>
                  <a:srgbClr val="008000"/>
                </a:solidFill>
              </a:rPr>
              <a:t>the entire </a:t>
            </a:r>
            <a:r>
              <a:rPr lang="en-US" b="1" dirty="0" smtClean="0">
                <a:solidFill>
                  <a:srgbClr val="008000"/>
                </a:solidFill>
              </a:rPr>
              <a:t/>
            </a:r>
            <a:br>
              <a:rPr lang="en-US" b="1" dirty="0" smtClean="0">
                <a:solidFill>
                  <a:srgbClr val="008000"/>
                </a:solidFill>
              </a:rPr>
            </a:br>
            <a:r>
              <a:rPr lang="en-US" b="1" dirty="0" smtClean="0">
                <a:solidFill>
                  <a:srgbClr val="008000"/>
                </a:solidFill>
              </a:rPr>
              <a:t>graph </a:t>
            </a:r>
            <a:r>
              <a:rPr lang="en-US" b="1" dirty="0">
                <a:solidFill>
                  <a:srgbClr val="008000"/>
                </a:solidFill>
              </a:rPr>
              <a:t>upfront?</a:t>
            </a:r>
          </a:p>
          <a:p>
            <a:pPr lvl="1">
              <a:buFont typeface="Wingdings" pitchFamily="1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602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Bipartite Matching 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Initially, we are given the set of projects</a:t>
            </a:r>
          </a:p>
          <a:p>
            <a:r>
              <a:rPr lang="en-US" dirty="0" smtClean="0"/>
              <a:t>The TA receives an email indicating the preferences of one group.</a:t>
            </a:r>
          </a:p>
          <a:p>
            <a:r>
              <a:rPr lang="en-US" dirty="0" smtClean="0"/>
              <a:t>The TA must decide at that point to either:</a:t>
            </a:r>
          </a:p>
          <a:p>
            <a:pPr marL="0" indent="0">
              <a:buNone/>
            </a:pPr>
            <a:r>
              <a:rPr lang="en-US" dirty="0" smtClean="0"/>
              <a:t>	assign a </a:t>
            </a:r>
            <a:r>
              <a:rPr lang="en-US" dirty="0" err="1" smtClean="0"/>
              <a:t>prefered</a:t>
            </a:r>
            <a:r>
              <a:rPr lang="en-US" dirty="0" smtClean="0"/>
              <a:t> project to this group, or</a:t>
            </a:r>
          </a:p>
          <a:p>
            <a:pPr marL="0" indent="0">
              <a:buNone/>
            </a:pPr>
            <a:r>
              <a:rPr lang="en-US" dirty="0" smtClean="0"/>
              <a:t>	not assign any projects to this group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Objective is to maximize the number of preferred assignments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1800" i="1" dirty="0" smtClean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800" i="1" dirty="0" smtClean="0"/>
              <a:t>Note: This is not how your projects were assigned </a:t>
            </a:r>
            <a:r>
              <a:rPr lang="en-US" sz="1800" i="1" dirty="0" smtClean="0">
                <a:sym typeface="Wingdings"/>
              </a:rPr>
              <a:t>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3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 w="28575"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5875">
          <a:prstDash val="dash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34235</TotalTime>
  <Words>2763</Words>
  <Application>Microsoft Office PowerPoint</Application>
  <PresentationFormat>On-screen Show (4:3)</PresentationFormat>
  <Paragraphs>573</Paragraphs>
  <Slides>46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Arial</vt:lpstr>
      <vt:lpstr>Calibri</vt:lpstr>
      <vt:lpstr>Cambria Math</vt:lpstr>
      <vt:lpstr>Corbel</vt:lpstr>
      <vt:lpstr>Symbol</vt:lpstr>
      <vt:lpstr>Times New Roman</vt:lpstr>
      <vt:lpstr>Tw Cen MT</vt:lpstr>
      <vt:lpstr>Wingdings</vt:lpstr>
      <vt:lpstr>Wingdings 2</vt:lpstr>
      <vt:lpstr>Module</vt:lpstr>
      <vt:lpstr>1_Module</vt:lpstr>
      <vt:lpstr>TC103524819990</vt:lpstr>
      <vt:lpstr>Lecture 7: Web Advertising</vt:lpstr>
      <vt:lpstr>Online Algorithms</vt:lpstr>
      <vt:lpstr> Online Bipartite Matching</vt:lpstr>
      <vt:lpstr>Bipartite Graphs</vt:lpstr>
      <vt:lpstr>Bipartite Matching</vt:lpstr>
      <vt:lpstr>Bipartite Matching</vt:lpstr>
      <vt:lpstr>Example: Bipartite Matching</vt:lpstr>
      <vt:lpstr>Matching Algorithm</vt:lpstr>
      <vt:lpstr>Online Bipartite Matching Problem</vt:lpstr>
      <vt:lpstr>Greedy Online Bipartite Matching</vt:lpstr>
      <vt:lpstr>Greedy Online Graph Matching: Example</vt:lpstr>
      <vt:lpstr>Competitive Ratio</vt:lpstr>
      <vt:lpstr>Analysis of the Greedy Algorithm</vt:lpstr>
      <vt:lpstr>Analysis of the Greedy Algorithm (cont’d)</vt:lpstr>
      <vt:lpstr>Analysis of the Greedy Algorithm (cont’d)</vt:lpstr>
      <vt:lpstr>Analysis of the Greedy Algorithm (cont’d)</vt:lpstr>
      <vt:lpstr>Greedy Matching Algorithm</vt:lpstr>
      <vt:lpstr> Web Advertising</vt:lpstr>
      <vt:lpstr>History of Web Advertising</vt:lpstr>
      <vt:lpstr>Performance-based Advertising</vt:lpstr>
      <vt:lpstr>Ads vs. Search Results</vt:lpstr>
      <vt:lpstr>Web 2.0</vt:lpstr>
      <vt:lpstr>Adwords Problem</vt:lpstr>
      <vt:lpstr>Adwords Problem</vt:lpstr>
      <vt:lpstr>The Adwords Innovation</vt:lpstr>
      <vt:lpstr>The Adwords Innovation</vt:lpstr>
      <vt:lpstr>Complications: Budget</vt:lpstr>
      <vt:lpstr>Complications: CTR</vt:lpstr>
      <vt:lpstr>Simplified Problem</vt:lpstr>
      <vt:lpstr>Greedy Algorithm</vt:lpstr>
      <vt:lpstr>Bipartite Matching Model</vt:lpstr>
      <vt:lpstr>Example: Bad Scenario for Greedy</vt:lpstr>
      <vt:lpstr>BALANCE Algorithm [MSVV]</vt:lpstr>
      <vt:lpstr>Example: BALANCE</vt:lpstr>
      <vt:lpstr>Analyzing BALANCE: Simple Case</vt:lpstr>
      <vt:lpstr>Analysis of BALANCE: Simple Case</vt:lpstr>
      <vt:lpstr>Analysis of BALANCE: Simple Case</vt:lpstr>
      <vt:lpstr>Analysis of BALANCE: Simple Case</vt:lpstr>
      <vt:lpstr>Analysis of BALANCE: Simple Case</vt:lpstr>
      <vt:lpstr>Analysis of BALANCE: Simple Case</vt:lpstr>
      <vt:lpstr>Analysis of BALANCE: Simple Case</vt:lpstr>
      <vt:lpstr>Analysis of BALANCE: Simple Case</vt:lpstr>
      <vt:lpstr>BALANCE: Multiple Advertisers</vt:lpstr>
      <vt:lpstr>General Version of the Problem</vt:lpstr>
      <vt:lpstr>Generalized BALANCE</vt:lpstr>
      <vt:lpstr>Conclusions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Mustafa Ozdal</cp:lastModifiedBy>
  <cp:revision>1518</cp:revision>
  <cp:lastPrinted>2011-10-20T04:01:43Z</cp:lastPrinted>
  <dcterms:created xsi:type="dcterms:W3CDTF">2009-06-12T17:14:38Z</dcterms:created>
  <dcterms:modified xsi:type="dcterms:W3CDTF">2015-11-24T12:34:54Z</dcterms:modified>
</cp:coreProperties>
</file>