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</p:sldMasterIdLst>
  <p:notesMasterIdLst>
    <p:notesMasterId r:id="rId72"/>
  </p:notesMasterIdLst>
  <p:handoutMasterIdLst>
    <p:handoutMasterId r:id="rId73"/>
  </p:handoutMasterIdLst>
  <p:sldIdLst>
    <p:sldId id="461" r:id="rId3"/>
    <p:sldId id="388" r:id="rId4"/>
    <p:sldId id="344" r:id="rId5"/>
    <p:sldId id="442" r:id="rId6"/>
    <p:sldId id="401" r:id="rId7"/>
    <p:sldId id="396" r:id="rId8"/>
    <p:sldId id="347" r:id="rId9"/>
    <p:sldId id="355" r:id="rId10"/>
    <p:sldId id="439" r:id="rId11"/>
    <p:sldId id="356" r:id="rId12"/>
    <p:sldId id="443" r:id="rId13"/>
    <p:sldId id="427" r:id="rId14"/>
    <p:sldId id="448" r:id="rId15"/>
    <p:sldId id="462" r:id="rId16"/>
    <p:sldId id="463" r:id="rId17"/>
    <p:sldId id="464" r:id="rId18"/>
    <p:sldId id="465" r:id="rId19"/>
    <p:sldId id="440" r:id="rId20"/>
    <p:sldId id="400" r:id="rId21"/>
    <p:sldId id="436" r:id="rId22"/>
    <p:sldId id="358" r:id="rId23"/>
    <p:sldId id="360" r:id="rId24"/>
    <p:sldId id="361" r:id="rId25"/>
    <p:sldId id="428" r:id="rId26"/>
    <p:sldId id="429" r:id="rId27"/>
    <p:sldId id="431" r:id="rId28"/>
    <p:sldId id="432" r:id="rId29"/>
    <p:sldId id="444" r:id="rId30"/>
    <p:sldId id="445" r:id="rId31"/>
    <p:sldId id="364" r:id="rId32"/>
    <p:sldId id="446" r:id="rId33"/>
    <p:sldId id="466" r:id="rId34"/>
    <p:sldId id="447" r:id="rId35"/>
    <p:sldId id="450" r:id="rId36"/>
    <p:sldId id="451" r:id="rId37"/>
    <p:sldId id="467" r:id="rId38"/>
    <p:sldId id="413" r:id="rId39"/>
    <p:sldId id="414" r:id="rId40"/>
    <p:sldId id="415" r:id="rId41"/>
    <p:sldId id="416" r:id="rId42"/>
    <p:sldId id="366" r:id="rId43"/>
    <p:sldId id="468" r:id="rId44"/>
    <p:sldId id="469" r:id="rId45"/>
    <p:sldId id="470" r:id="rId46"/>
    <p:sldId id="471" r:id="rId47"/>
    <p:sldId id="472" r:id="rId48"/>
    <p:sldId id="473" r:id="rId49"/>
    <p:sldId id="433" r:id="rId50"/>
    <p:sldId id="441" r:id="rId51"/>
    <p:sldId id="404" r:id="rId52"/>
    <p:sldId id="437" r:id="rId53"/>
    <p:sldId id="417" r:id="rId54"/>
    <p:sldId id="368" r:id="rId55"/>
    <p:sldId id="369" r:id="rId56"/>
    <p:sldId id="370" r:id="rId57"/>
    <p:sldId id="419" r:id="rId58"/>
    <p:sldId id="420" r:id="rId59"/>
    <p:sldId id="418" r:id="rId60"/>
    <p:sldId id="421" r:id="rId61"/>
    <p:sldId id="374" r:id="rId62"/>
    <p:sldId id="422" r:id="rId63"/>
    <p:sldId id="438" r:id="rId64"/>
    <p:sldId id="379" r:id="rId65"/>
    <p:sldId id="380" r:id="rId66"/>
    <p:sldId id="382" r:id="rId67"/>
    <p:sldId id="384" r:id="rId68"/>
    <p:sldId id="424" r:id="rId69"/>
    <p:sldId id="425" r:id="rId70"/>
    <p:sldId id="387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00"/>
    <a:srgbClr val="FF0000"/>
    <a:srgbClr val="D60093"/>
    <a:srgbClr val="33CC33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82863" autoAdjust="0"/>
  </p:normalViewPr>
  <p:slideViewPr>
    <p:cSldViewPr>
      <p:cViewPr varScale="1">
        <p:scale>
          <a:sx n="75" d="100"/>
          <a:sy n="75" d="100"/>
        </p:scale>
        <p:origin x="18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teaching\xData_mining\misc_slides\recsys-kor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W:\teaching\xData_mining\misc_slides\recsys-kor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CF (no time bias)</c:v>
          </c:tx>
          <c:xVal>
            <c:numRef>
              <c:f>Sheet1!$D$53:$D$57</c:f>
              <c:numCache>
                <c:formatCode>General</c:formatCode>
                <c:ptCount val="5"/>
                <c:pt idx="0">
                  <c:v>9.3827700000000007</c:v>
                </c:pt>
                <c:pt idx="1">
                  <c:v>18.267769999999999</c:v>
                </c:pt>
                <c:pt idx="2">
                  <c:v>36.037770000000002</c:v>
                </c:pt>
                <c:pt idx="3">
                  <c:v>71.577770000000001</c:v>
                </c:pt>
                <c:pt idx="4">
                  <c:v>142.65777</c:v>
                </c:pt>
              </c:numCache>
            </c:numRef>
          </c:xVal>
          <c:yVal>
            <c:numRef>
              <c:f>Sheet1!$B$53:$B$57</c:f>
              <c:numCache>
                <c:formatCode>General</c:formatCode>
                <c:ptCount val="5"/>
                <c:pt idx="0">
                  <c:v>0.91390000000000005</c:v>
                </c:pt>
                <c:pt idx="1">
                  <c:v>0.90949999999999998</c:v>
                </c:pt>
                <c:pt idx="2">
                  <c:v>0.90620000000000001</c:v>
                </c:pt>
                <c:pt idx="3">
                  <c:v>0.9042</c:v>
                </c:pt>
                <c:pt idx="4">
                  <c:v>0.90280000000000005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66-4968-BD8C-BA758E586EFA}"/>
            </c:ext>
          </c:extLst>
        </c:ser>
        <c:ser>
          <c:idx val="6"/>
          <c:order val="1"/>
          <c:tx>
            <c:v>Basic Latent Factors</c:v>
          </c:tx>
          <c:xVal>
            <c:numRef>
              <c:f>Sheet1!$D$42:$D$44</c:f>
              <c:numCache>
                <c:formatCode>General</c:formatCode>
                <c:ptCount val="3"/>
                <c:pt idx="0">
                  <c:v>25.38627</c:v>
                </c:pt>
                <c:pt idx="1">
                  <c:v>50.274769999999997</c:v>
                </c:pt>
                <c:pt idx="2">
                  <c:v>100.05177</c:v>
                </c:pt>
              </c:numCache>
            </c:numRef>
          </c:xVal>
          <c:yVal>
            <c:numRef>
              <c:f>Sheet1!$B$42:$B$44</c:f>
              <c:numCache>
                <c:formatCode>General</c:formatCode>
                <c:ptCount val="3"/>
                <c:pt idx="0">
                  <c:v>0.90459999999999996</c:v>
                </c:pt>
                <c:pt idx="1">
                  <c:v>0.90249999999999997</c:v>
                </c:pt>
                <c:pt idx="2">
                  <c:v>0.90090000000000003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66-4968-BD8C-BA758E586EFA}"/>
            </c:ext>
          </c:extLst>
        </c:ser>
        <c:ser>
          <c:idx val="2"/>
          <c:order val="2"/>
          <c:tx>
            <c:v>Latent Factors w/ Biases</c:v>
          </c:tx>
          <c:xVal>
            <c:numRef>
              <c:f>Sheet1!$D$9:$D$11</c:f>
              <c:numCache>
                <c:formatCode>General</c:formatCode>
                <c:ptCount val="3"/>
                <c:pt idx="0">
                  <c:v>26.27477</c:v>
                </c:pt>
                <c:pt idx="1">
                  <c:v>52.051769999999998</c:v>
                </c:pt>
                <c:pt idx="2">
                  <c:v>103.60577000000001</c:v>
                </c:pt>
              </c:numCache>
            </c:numRef>
          </c:xVal>
          <c:yVal>
            <c:numRef>
              <c:f>Sheet1!$B$9:$B$11</c:f>
              <c:numCache>
                <c:formatCode>General</c:formatCode>
                <c:ptCount val="3"/>
                <c:pt idx="0">
                  <c:v>0.8952</c:v>
                </c:pt>
                <c:pt idx="1">
                  <c:v>0.89239999999999997</c:v>
                </c:pt>
                <c:pt idx="2">
                  <c:v>0.8911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E66-4968-BD8C-BA758E586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05888"/>
        <c:axId val="32608192"/>
      </c:scatterChart>
      <c:valAx>
        <c:axId val="3260588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Millions of parameters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608192"/>
        <c:crosses val="autoZero"/>
        <c:crossBetween val="midCat"/>
      </c:valAx>
      <c:valAx>
        <c:axId val="32608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RMSE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605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220611804055451"/>
          <c:y val="3.0335395575553054E-2"/>
          <c:w val="0.3033731679557754"/>
          <c:h val="0.21531983502062244"/>
        </c:manualLayout>
      </c:layout>
      <c:overlay val="1"/>
      <c:spPr>
        <a:solidFill>
          <a:schemeClr val="tx1"/>
        </a:solidFill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CF (no time bias)</c:v>
          </c:tx>
          <c:xVal>
            <c:numRef>
              <c:f>Sheet1!$D$53:$D$57</c:f>
              <c:numCache>
                <c:formatCode>General</c:formatCode>
                <c:ptCount val="5"/>
                <c:pt idx="0">
                  <c:v>9.3827700000000007</c:v>
                </c:pt>
                <c:pt idx="1">
                  <c:v>18.267769999999999</c:v>
                </c:pt>
                <c:pt idx="2">
                  <c:v>36.037770000000002</c:v>
                </c:pt>
                <c:pt idx="3">
                  <c:v>71.577770000000001</c:v>
                </c:pt>
                <c:pt idx="4">
                  <c:v>142.65777</c:v>
                </c:pt>
              </c:numCache>
            </c:numRef>
          </c:xVal>
          <c:yVal>
            <c:numRef>
              <c:f>Sheet1!$B$53:$B$57</c:f>
              <c:numCache>
                <c:formatCode>General</c:formatCode>
                <c:ptCount val="5"/>
                <c:pt idx="0">
                  <c:v>0.91390000000000005</c:v>
                </c:pt>
                <c:pt idx="1">
                  <c:v>0.90949999999999998</c:v>
                </c:pt>
                <c:pt idx="2">
                  <c:v>0.90620000000000001</c:v>
                </c:pt>
                <c:pt idx="3">
                  <c:v>0.9042</c:v>
                </c:pt>
                <c:pt idx="4">
                  <c:v>0.90280000000000005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33-440F-8AEE-9C31C1654ED4}"/>
            </c:ext>
          </c:extLst>
        </c:ser>
        <c:ser>
          <c:idx val="6"/>
          <c:order val="1"/>
          <c:tx>
            <c:v>Basic Latent Factors</c:v>
          </c:tx>
          <c:xVal>
            <c:numRef>
              <c:f>Sheet1!$D$42:$D$44</c:f>
              <c:numCache>
                <c:formatCode>General</c:formatCode>
                <c:ptCount val="3"/>
                <c:pt idx="0">
                  <c:v>25.38627</c:v>
                </c:pt>
                <c:pt idx="1">
                  <c:v>50.274769999999997</c:v>
                </c:pt>
                <c:pt idx="2">
                  <c:v>100.05177</c:v>
                </c:pt>
              </c:numCache>
            </c:numRef>
          </c:xVal>
          <c:yVal>
            <c:numRef>
              <c:f>Sheet1!$B$42:$B$44</c:f>
              <c:numCache>
                <c:formatCode>General</c:formatCode>
                <c:ptCount val="3"/>
                <c:pt idx="0">
                  <c:v>0.90459999999999996</c:v>
                </c:pt>
                <c:pt idx="1">
                  <c:v>0.90249999999999997</c:v>
                </c:pt>
                <c:pt idx="2">
                  <c:v>0.90090000000000003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33-440F-8AEE-9C31C1654ED4}"/>
            </c:ext>
          </c:extLst>
        </c:ser>
        <c:ser>
          <c:idx val="1"/>
          <c:order val="2"/>
          <c:tx>
            <c:v>CF (time bias)</c:v>
          </c:tx>
          <c:xVal>
            <c:numRef>
              <c:f>Sheet1!$D$47:$D$51</c:f>
              <c:numCache>
                <c:formatCode>General</c:formatCode>
                <c:ptCount val="5"/>
                <c:pt idx="0">
                  <c:v>55.73554</c:v>
                </c:pt>
                <c:pt idx="1">
                  <c:v>91.275540000000007</c:v>
                </c:pt>
                <c:pt idx="2">
                  <c:v>304.51553999999999</c:v>
                </c:pt>
                <c:pt idx="3">
                  <c:v>446.67554000000001</c:v>
                </c:pt>
                <c:pt idx="4">
                  <c:v>651.74134000000004</c:v>
                </c:pt>
              </c:numCache>
            </c:numRef>
          </c:xVal>
          <c:yVal>
            <c:numRef>
              <c:f>Sheet1!$B$47:$B$51</c:f>
              <c:numCache>
                <c:formatCode>General</c:formatCode>
                <c:ptCount val="5"/>
                <c:pt idx="0">
                  <c:v>0.8982</c:v>
                </c:pt>
                <c:pt idx="1">
                  <c:v>0.89559999999999995</c:v>
                </c:pt>
                <c:pt idx="2">
                  <c:v>0.89290000000000003</c:v>
                </c:pt>
                <c:pt idx="3">
                  <c:v>0.89259999999999995</c:v>
                </c:pt>
                <c:pt idx="4">
                  <c:v>0.89139999999999997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133-440F-8AEE-9C31C1654ED4}"/>
            </c:ext>
          </c:extLst>
        </c:ser>
        <c:ser>
          <c:idx val="2"/>
          <c:order val="3"/>
          <c:tx>
            <c:v>Latent Factors w/ Biases</c:v>
          </c:tx>
          <c:xVal>
            <c:numRef>
              <c:f>Sheet1!$D$9:$D$11</c:f>
              <c:numCache>
                <c:formatCode>General</c:formatCode>
                <c:ptCount val="3"/>
                <c:pt idx="0">
                  <c:v>26.27477</c:v>
                </c:pt>
                <c:pt idx="1">
                  <c:v>52.051769999999998</c:v>
                </c:pt>
                <c:pt idx="2">
                  <c:v>103.60577000000001</c:v>
                </c:pt>
              </c:numCache>
            </c:numRef>
          </c:xVal>
          <c:yVal>
            <c:numRef>
              <c:f>Sheet1!$B$9:$B$11</c:f>
              <c:numCache>
                <c:formatCode>General</c:formatCode>
                <c:ptCount val="3"/>
                <c:pt idx="0">
                  <c:v>0.8952</c:v>
                </c:pt>
                <c:pt idx="1">
                  <c:v>0.89239999999999997</c:v>
                </c:pt>
                <c:pt idx="2">
                  <c:v>0.8911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133-440F-8AEE-9C31C1654ED4}"/>
            </c:ext>
          </c:extLst>
        </c:ser>
        <c:ser>
          <c:idx val="3"/>
          <c:order val="4"/>
          <c:tx>
            <c:v>+ Linear time factors</c:v>
          </c:tx>
          <c:xVal>
            <c:numRef>
              <c:f>Sheet1!$D$14:$D$17</c:f>
              <c:numCache>
                <c:formatCode>General</c:formatCode>
                <c:ptCount val="4"/>
                <c:pt idx="0">
                  <c:v>50.772539999999999</c:v>
                </c:pt>
                <c:pt idx="1">
                  <c:v>100.54953999999999</c:v>
                </c:pt>
                <c:pt idx="2">
                  <c:v>200.10354000000001</c:v>
                </c:pt>
                <c:pt idx="3">
                  <c:v>498.76553999999999</c:v>
                </c:pt>
              </c:numCache>
            </c:numRef>
          </c:xVal>
          <c:yVal>
            <c:numRef>
              <c:f>Sheet1!$B$14:$B$17</c:f>
              <c:numCache>
                <c:formatCode>General</c:formatCode>
                <c:ptCount val="4"/>
                <c:pt idx="0">
                  <c:v>0.89039999999999997</c:v>
                </c:pt>
                <c:pt idx="1">
                  <c:v>0.88790000000000002</c:v>
                </c:pt>
                <c:pt idx="2">
                  <c:v>0.88700000000000001</c:v>
                </c:pt>
                <c:pt idx="3">
                  <c:v>0.88619999999999999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133-440F-8AEE-9C31C1654ED4}"/>
            </c:ext>
          </c:extLst>
        </c:ser>
        <c:ser>
          <c:idx val="4"/>
          <c:order val="5"/>
          <c:tx>
            <c:v>+ Per-day user biases</c:v>
          </c:tx>
          <c:xVal>
            <c:numRef>
              <c:f>Sheet1!$D$20:$D$22</c:f>
              <c:numCache>
                <c:formatCode>General</c:formatCode>
                <c:ptCount val="3"/>
                <c:pt idx="0">
                  <c:v>119.74954</c:v>
                </c:pt>
                <c:pt idx="1">
                  <c:v>219.30354</c:v>
                </c:pt>
                <c:pt idx="2">
                  <c:v>517.96554000000003</c:v>
                </c:pt>
              </c:numCache>
            </c:numRef>
          </c:xVal>
          <c:yVal>
            <c:numRef>
              <c:f>Sheet1!$B$20:$B$22</c:f>
              <c:numCache>
                <c:formatCode>General</c:formatCode>
                <c:ptCount val="3"/>
                <c:pt idx="0">
                  <c:v>0.88319999999999999</c:v>
                </c:pt>
                <c:pt idx="1">
                  <c:v>0.88239999999999996</c:v>
                </c:pt>
                <c:pt idx="2">
                  <c:v>0.88170000000000004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133-440F-8AEE-9C31C1654ED4}"/>
            </c:ext>
          </c:extLst>
        </c:ser>
        <c:ser>
          <c:idx val="5"/>
          <c:order val="6"/>
          <c:tx>
            <c:v>+ CF</c:v>
          </c:tx>
          <c:xVal>
            <c:numRef>
              <c:f>Sheet1!$D$35:$D$39</c:f>
              <c:numCache>
                <c:formatCode>General</c:formatCode>
                <c:ptCount val="5"/>
                <c:pt idx="0">
                  <c:v>229.96554</c:v>
                </c:pt>
                <c:pt idx="1">
                  <c:v>528.62753999999995</c:v>
                </c:pt>
                <c:pt idx="2">
                  <c:v>777.51253999999994</c:v>
                </c:pt>
                <c:pt idx="3">
                  <c:v>1026.3975399999999</c:v>
                </c:pt>
                <c:pt idx="4">
                  <c:v>1524.1675399999999</c:v>
                </c:pt>
              </c:numCache>
            </c:numRef>
          </c:xVal>
          <c:yVal>
            <c:numRef>
              <c:f>Sheet1!$B$35:$B$39</c:f>
              <c:numCache>
                <c:formatCode>General</c:formatCode>
                <c:ptCount val="5"/>
                <c:pt idx="0">
                  <c:v>0.87890000000000001</c:v>
                </c:pt>
                <c:pt idx="1">
                  <c:v>0.87870000000000004</c:v>
                </c:pt>
                <c:pt idx="2">
                  <c:v>0.87860000000000005</c:v>
                </c:pt>
                <c:pt idx="3">
                  <c:v>0.87849999999999995</c:v>
                </c:pt>
                <c:pt idx="4">
                  <c:v>0.87839999999999996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133-440F-8AEE-9C31C1654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11648"/>
        <c:axId val="33488896"/>
      </c:scatterChart>
      <c:valAx>
        <c:axId val="3261164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Millions of parameters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3488896"/>
        <c:crosses val="autoZero"/>
        <c:crossBetween val="midCat"/>
      </c:valAx>
      <c:valAx>
        <c:axId val="33488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RMSE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6116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211861675185338"/>
          <c:y val="1.8430647439135198E-2"/>
          <c:w val="0.3000093244923332"/>
          <c:h val="0.45341507311586055"/>
        </c:manualLayout>
      </c:layout>
      <c:overlay val="1"/>
      <c:spPr>
        <a:solidFill>
          <a:schemeClr val="tx1"/>
        </a:solidFill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7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Gus.</a:t>
            </a:r>
          </a:p>
          <a:p>
            <a:endParaRPr lang="en-US" dirty="0" smtClean="0"/>
          </a:p>
          <a:p>
            <a:r>
              <a:rPr lang="en-US" dirty="0" smtClean="0"/>
              <a:t>This slide shows the position for Gus that best explains his ratings for the Training data—i.e., that minimizes his sum of squared errors.</a:t>
            </a:r>
          </a:p>
          <a:p>
            <a:endParaRPr lang="en-US" dirty="0" smtClean="0"/>
          </a:p>
          <a:p>
            <a:r>
              <a:rPr lang="en-US" dirty="0" smtClean="0"/>
              <a:t>If Gus has rated hundreds of movies, we could probably be confident of that we have estimated his true preferences accurately. 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what if Gus has only rated a few movies—say the ten on this slide?  We should not be so confident.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hedge our bet by tethering Gus to origin with an elastic cord that tries to pull Gus back towards the origin.  </a:t>
            </a:r>
          </a:p>
          <a:p>
            <a:endParaRPr lang="en-US" dirty="0" smtClean="0"/>
          </a:p>
          <a:p>
            <a:r>
              <a:rPr lang="en-US" dirty="0" smtClean="0"/>
              <a:t>If Gus has rated hundreds of  movies, he stays about where the data places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if he has hated only a few dozen, he is pulled back towards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if he has rated only a handful, he is pulled even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0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Many options for modeling</a:t>
            </a:r>
          </a:p>
          <a:p>
            <a:pPr lvl="1"/>
            <a:r>
              <a:rPr lang="en-US" dirty="0" smtClean="0"/>
              <a:t>Variants of the ideas we have seen so far</a:t>
            </a:r>
          </a:p>
          <a:p>
            <a:pPr lvl="2"/>
            <a:r>
              <a:rPr lang="en-US" dirty="0" smtClean="0"/>
              <a:t>Different numbers of factors</a:t>
            </a:r>
          </a:p>
          <a:p>
            <a:pPr lvl="2"/>
            <a:r>
              <a:rPr lang="en-US" dirty="0" smtClean="0"/>
              <a:t>Different ways to model time</a:t>
            </a:r>
          </a:p>
          <a:p>
            <a:pPr lvl="2"/>
            <a:r>
              <a:rPr lang="en-US" dirty="0" smtClean="0"/>
              <a:t>Different ways to handle implicit information</a:t>
            </a:r>
          </a:p>
          <a:p>
            <a:pPr lvl="1"/>
            <a:r>
              <a:rPr lang="en-US" dirty="0" smtClean="0"/>
              <a:t>Other models (not described here)</a:t>
            </a:r>
          </a:p>
          <a:p>
            <a:pPr lvl="2"/>
            <a:r>
              <a:rPr lang="en-US" dirty="0" smtClean="0"/>
              <a:t>Nearest-neighbor models</a:t>
            </a:r>
          </a:p>
          <a:p>
            <a:pPr lvl="2"/>
            <a:r>
              <a:rPr lang="en-US" dirty="0" smtClean="0"/>
              <a:t>Restricted Boltzmann machines</a:t>
            </a:r>
          </a:p>
          <a:p>
            <a:r>
              <a:rPr lang="en-US" dirty="0" smtClean="0"/>
              <a:t>Model averaging is useful….</a:t>
            </a:r>
          </a:p>
          <a:p>
            <a:pPr lvl="1"/>
            <a:r>
              <a:rPr lang="en-US" dirty="0" smtClean="0"/>
              <a:t>Linear model combining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nabla</a:t>
            </a:r>
            <a:r>
              <a:rPr lang="en-US" dirty="0" smtClean="0"/>
              <a:t> f(y): Vector differentiation</a:t>
            </a:r>
            <a:r>
              <a:rPr lang="en-US" baseline="0" dirty="0" smtClean="0"/>
              <a:t> – partial derivative w.r.t each vector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 is the learning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Difference with SVD: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can multiply sigma with V and get the UV decomposition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SVD will count errors also on missing entries (zeros)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SVD insists U,V are orthonormal. We do not want this here, we do not care, we just want something that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 shows a hypothetical layout of movies in two dimensions.  </a:t>
            </a:r>
          </a:p>
          <a:p>
            <a:endParaRPr lang="en-US" dirty="0" smtClean="0"/>
          </a:p>
          <a:p>
            <a:r>
              <a:rPr lang="en-US" dirty="0" smtClean="0"/>
              <a:t>In the example, the horizontal dimension contrasts “chick flicks” from “macho movies”, while the vertical dimension measures the seriousness of the movie.</a:t>
            </a:r>
          </a:p>
          <a:p>
            <a:endParaRPr lang="en-US" dirty="0" smtClean="0"/>
          </a:p>
          <a:p>
            <a:r>
              <a:rPr lang="en-US" dirty="0" smtClean="0"/>
              <a:t>In a real application of SVD, an algorithm would determine the layout, so it night not be easy to label the axes.</a:t>
            </a:r>
          </a:p>
          <a:p>
            <a:endParaRPr lang="en-US" dirty="0" smtClean="0"/>
          </a:p>
          <a:p>
            <a:r>
              <a:rPr lang="en-US" dirty="0" smtClean="0"/>
              <a:t>Feel free to disagree with my placement of the various movies.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9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fall into the same space as movies, where a user’s position in a dimension reflects the user’s preference for (or against) movies that score high on that dimension.  </a:t>
            </a:r>
          </a:p>
          <a:p>
            <a:endParaRPr lang="en-US" dirty="0" smtClean="0"/>
          </a:p>
          <a:p>
            <a:r>
              <a:rPr lang="en-US" dirty="0" smtClean="0"/>
              <a:t>For example, BLUE tends to like male-oriented movies, but dislikes serious movies.  Therefore, we would expect him to love “Dumb and Dumber” and hate “The Color Purple”.</a:t>
            </a:r>
          </a:p>
          <a:p>
            <a:endParaRPr lang="en-US" dirty="0" smtClean="0"/>
          </a:p>
          <a:p>
            <a:r>
              <a:rPr lang="en-US" dirty="0" smtClean="0"/>
              <a:t>Note that these two dimensions do not characterize Dave’s (DOCTOR) interests very well; additional dimensions would be needed.</a:t>
            </a:r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Difference with SVD: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can multiply sigma with V and get the UV decomposition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SVD will count errors also on missing entries (zeros)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SVD insists U,V are orthonormal. We do not want this here, we do not care, we just want something that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Difference with SVD: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can multiply sigma with V and get the UV decomposition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SVD will count errors also on missing entries (zeros)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-- SVD insists U,V are orthonormal. We do not want this here, we do not care, we just want something that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6E0D-75E6-4604-8FDD-2D905DA27142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403F-9D5D-4E5E-9BAC-9CABE05E718C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7228-BCD5-4AB9-8691-08B70FDE74F1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9DE80B88-3A65-4593-9E5D-CD4348DFCF95}" type="datetime1">
              <a:rPr lang="en-US" smtClean="0"/>
              <a:t>12/4/2015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C1D361-3C99-48AD-BDBD-08551B446AB2}" type="datetime1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CS612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Algorithms for Electronic Design Automation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1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05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Computer Engineering Department,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CS 425 – Lecture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669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2362201" y="6400802"/>
            <a:ext cx="5257800" cy="307777"/>
          </a:xfrm>
          <a:prstGeom prst="rect">
            <a:avLst/>
          </a:prstGeom>
        </p:spPr>
        <p:txBody>
          <a:bodyPr rtlCol="0"/>
          <a:lstStyle>
            <a:lvl1pPr>
              <a:defRPr sz="105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CS 425 – Lecture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8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69FAD-3BBF-4411-83E7-A3C9AC624915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12/4/2015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583680"/>
            <a:ext cx="550771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J. Leskovec, A. Rajaraman, J. Ullman: Mining of Massive Datasets, http://www.mmds.org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7" y="6583680"/>
            <a:ext cx="733864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12225-5612-419B-A8D5-4B8EEE4C217E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7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7A0-8BC3-4FD7-A608-64CE6A4CADDA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442-468E-4111-8F2A-B5268A436E0E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123E-DFED-4833-835D-FDDCD4BC21CA}" type="datetime1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3312-F3B1-4DC2-A05C-5BD198B7F107}" type="datetime1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F732-B15F-49E0-8385-8ADBE2286AF5}" type="datetime1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B1FA-44B2-4574-A477-60D60133495E}" type="datetime1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FA96-692A-494D-AEC4-88AEF9A98C47}" type="datetime1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C32A79-3CD5-4EC3-8ADC-F2DE1E495AAA}" type="datetime1">
              <a:rPr lang="en-US" smtClean="0"/>
              <a:t>12/4/2015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2725AD87-5F7E-4EA7-9427-5384C21F4E37}" type="datetime1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5F9A5-39C2-B54C-B9FC-4F267023A2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Calibri" panose="020F0502020204030204" pitchFamily="34" charset="0"/>
          <a:ea typeface="+mj-ea"/>
          <a:cs typeface="Times New Roman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d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0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ensemble.com/" TargetMode="External"/><Relationship Id="rId2" Type="http://schemas.openxmlformats.org/officeDocument/2006/relationships/hyperlink" Target="http://www2.research.att.com/~volinsky/netflix/bpc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916936"/>
            <a:ext cx="6724650" cy="1807464"/>
          </a:xfrm>
        </p:spPr>
        <p:txBody>
          <a:bodyPr>
            <a:normAutofit/>
          </a:bodyPr>
          <a:lstStyle/>
          <a:p>
            <a:r>
              <a:rPr lang="en-US" sz="2700" dirty="0"/>
              <a:t>Lecture </a:t>
            </a:r>
            <a:r>
              <a:rPr lang="en-US" sz="2700" dirty="0" smtClean="0"/>
              <a:t>9: Recommender Systems:</a:t>
            </a:r>
            <a:br>
              <a:rPr lang="en-US" sz="2700" dirty="0" smtClean="0"/>
            </a:br>
            <a:r>
              <a:rPr lang="en-US" sz="2700" dirty="0" smtClean="0"/>
              <a:t>Latent Factor Models &amp; Netflix Challenge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1771650"/>
            <a:ext cx="6057900" cy="1124712"/>
          </a:xfrm>
        </p:spPr>
        <p:txBody>
          <a:bodyPr/>
          <a:lstStyle/>
          <a:p>
            <a:r>
              <a:rPr lang="en-US" dirty="0" smtClean="0"/>
              <a:t>CS425: Algorithms for Web Scale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0342" y="5143501"/>
            <a:ext cx="702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Most of the slides are from the Mining of Massive Datasets book.</a:t>
            </a:r>
          </a:p>
          <a:p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These slides have been modified for CS425. The original slides can be accessed at: 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/>
              </a:rPr>
              <a:t>www.mmds.org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1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Interpolation Weights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ij</a:t>
            </a:r>
            <a:endParaRPr lang="en-US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60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𝑥𝑖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How to set </a:t>
                </a:r>
                <a:r>
                  <a:rPr lang="en-US" b="1" i="1" dirty="0" err="1" smtClean="0">
                    <a:solidFill>
                      <a:srgbClr val="D60093"/>
                    </a:solidFill>
                  </a:rPr>
                  <a:t>w</a:t>
                </a:r>
                <a:r>
                  <a:rPr lang="en-US" b="1" i="1" baseline="-25000" dirty="0" err="1" smtClean="0">
                    <a:solidFill>
                      <a:srgbClr val="D60093"/>
                    </a:solidFill>
                  </a:rPr>
                  <a:t>ij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?</a:t>
                </a:r>
              </a:p>
              <a:p>
                <a:pPr lvl="1"/>
                <a:r>
                  <a:rPr lang="en-US" dirty="0" smtClean="0"/>
                  <a:t>Remember, error metric is:</a:t>
                </a:r>
                <a:r>
                  <a:rPr lang="en-US" dirty="0" smtClean="0">
                    <a:solidFill>
                      <a:srgbClr val="FF006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)∈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or equivalently </a:t>
                </a:r>
                <a:r>
                  <a:rPr lang="en-US" b="1" dirty="0" smtClean="0"/>
                  <a:t>SSE: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rgbClr val="FF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1" i="1" dirty="0">
                                            <a:solidFill>
                                              <a:srgbClr val="FF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dirty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𝒙𝒊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FF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𝒙𝒊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 smtClean="0"/>
                  <a:t>Find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w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ij</a:t>
                </a:r>
                <a:r>
                  <a:rPr lang="en-US" dirty="0" smtClean="0"/>
                  <a:t> that minimize </a:t>
                </a:r>
                <a:r>
                  <a:rPr lang="en-US" b="1" dirty="0" smtClean="0"/>
                  <a:t>SSE </a:t>
                </a:r>
                <a:r>
                  <a:rPr lang="en-US" dirty="0" smtClean="0"/>
                  <a:t>on </a:t>
                </a:r>
                <a:r>
                  <a:rPr lang="en-US" b="1" dirty="0" smtClean="0"/>
                  <a:t>training data!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Models </a:t>
                </a:r>
                <a:r>
                  <a:rPr lang="en-US" dirty="0"/>
                  <a:t>relationships between </a:t>
                </a:r>
                <a:r>
                  <a:rPr lang="en-US" dirty="0" smtClean="0"/>
                  <a:t>item </a:t>
                </a:r>
                <a:r>
                  <a:rPr lang="en-US" b="1" i="1" dirty="0" err="1"/>
                  <a:t>i</a:t>
                </a:r>
                <a:r>
                  <a:rPr lang="en-US" dirty="0"/>
                  <a:t> and its </a:t>
                </a:r>
                <a:r>
                  <a:rPr lang="en-US" dirty="0" smtClean="0"/>
                  <a:t>neighbors </a:t>
                </a:r>
                <a:r>
                  <a:rPr lang="en-US" b="1" i="1" dirty="0" smtClean="0"/>
                  <a:t>j</a:t>
                </a:r>
              </a:p>
              <a:p>
                <a:pPr lvl="1"/>
                <a:r>
                  <a:rPr lang="en-US" b="1" i="1" dirty="0" err="1" smtClean="0">
                    <a:solidFill>
                      <a:srgbClr val="0000FF"/>
                    </a:solidFill>
                  </a:rPr>
                  <a:t>w</a:t>
                </a:r>
                <a:r>
                  <a:rPr lang="en-US" b="1" i="1" baseline="-25000" dirty="0" err="1" smtClean="0">
                    <a:solidFill>
                      <a:srgbClr val="0000FF"/>
                    </a:solidFill>
                  </a:rPr>
                  <a:t>ij</a:t>
                </a:r>
                <a:r>
                  <a:rPr lang="en-US" dirty="0" smtClean="0"/>
                  <a:t> can be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learned/estimated</a:t>
                </a:r>
                <a:r>
                  <a:rPr lang="en-US" dirty="0" smtClean="0"/>
                  <a:t> based on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 and </a:t>
                </a:r>
                <a:br>
                  <a:rPr lang="en-US" dirty="0" smtClean="0"/>
                </a:br>
                <a:r>
                  <a:rPr lang="en-US" dirty="0" smtClean="0"/>
                  <a:t>all other users that rated </a:t>
                </a:r>
                <a:r>
                  <a:rPr lang="en-US" b="1" i="1" dirty="0" err="1" smtClean="0"/>
                  <a:t>i</a:t>
                </a:r>
                <a:endParaRPr lang="en-US" b="1" i="1" dirty="0" smtClean="0"/>
              </a:p>
            </p:txBody>
          </p:sp>
        </mc:Choice>
        <mc:Fallback xmlns="">
          <p:sp>
            <p:nvSpPr>
              <p:cNvPr id="19866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56539" y="5943600"/>
            <a:ext cx="5306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600" b="1" i="1" dirty="0">
                <a:solidFill>
                  <a:srgbClr val="FF0066"/>
                </a:solidFill>
              </a:rPr>
              <a:t>Why is this a good idea?</a:t>
            </a:r>
          </a:p>
        </p:txBody>
      </p:sp>
    </p:spTree>
    <p:extLst>
      <p:ext uri="{BB962C8B-B14F-4D97-AF65-F5344CB8AC3E}">
        <p14:creationId xmlns:p14="http://schemas.microsoft.com/office/powerpoint/2010/main" val="2047117673"/>
      </p:ext>
    </p:extLst>
  </p:cSld>
  <p:clrMapOvr>
    <a:masterClrMapping/>
  </p:clrMapOvr>
  <p:transition advTm="65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via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04504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Goal:</a:t>
            </a:r>
            <a:r>
              <a:rPr lang="en-US" dirty="0" smtClean="0">
                <a:solidFill>
                  <a:srgbClr val="0000FF"/>
                </a:solidFill>
              </a:rPr>
              <a:t> Make good recommendations</a:t>
            </a:r>
          </a:p>
          <a:p>
            <a:pPr lvl="1"/>
            <a:r>
              <a:rPr lang="en-US" dirty="0" smtClean="0"/>
              <a:t>Quantify goodness using </a:t>
            </a:r>
            <a:r>
              <a:rPr lang="en-US" b="1" dirty="0" smtClean="0"/>
              <a:t>RMSE:</a:t>
            </a:r>
            <a:br>
              <a:rPr lang="en-US" b="1" dirty="0" smtClean="0"/>
            </a:br>
            <a:r>
              <a:rPr lang="en-US" b="1" dirty="0" smtClean="0"/>
              <a:t>Lower RMSE </a:t>
            </a:r>
            <a:r>
              <a:rPr lang="en-US" b="1" dirty="0" smtClean="0">
                <a:sym typeface="Symbol"/>
              </a:rPr>
              <a:t> </a:t>
            </a:r>
            <a:r>
              <a:rPr lang="en-US" b="1" dirty="0" smtClean="0"/>
              <a:t>better recommendations</a:t>
            </a:r>
          </a:p>
          <a:p>
            <a:pPr lvl="1"/>
            <a:r>
              <a:rPr lang="en-US" dirty="0" smtClean="0"/>
              <a:t>Want to make good recommendations on items </a:t>
            </a:r>
            <a:br>
              <a:rPr lang="en-US" dirty="0" smtClean="0"/>
            </a:br>
            <a:r>
              <a:rPr lang="en-US" dirty="0" smtClean="0"/>
              <a:t>that user has not yet seen. </a:t>
            </a:r>
            <a:r>
              <a:rPr lang="en-US" dirty="0" smtClean="0">
                <a:solidFill>
                  <a:srgbClr val="0000FF"/>
                </a:solidFill>
              </a:rPr>
              <a:t>Can’t really do this!</a:t>
            </a:r>
          </a:p>
          <a:p>
            <a:pPr lvl="8"/>
            <a:endParaRPr lang="en-US" b="1" dirty="0" smtClean="0">
              <a:solidFill>
                <a:srgbClr val="D60093"/>
              </a:solidFill>
            </a:endParaRP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Let’s set build a system such that it works well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on known (user, item) ratings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dirty="0" smtClean="0"/>
              <a:t>And </a:t>
            </a:r>
            <a:r>
              <a:rPr lang="en-US" b="1" dirty="0" smtClean="0"/>
              <a:t>hope</a:t>
            </a:r>
            <a:r>
              <a:rPr lang="en-US" dirty="0" smtClean="0"/>
              <a:t> the system will also predict well the </a:t>
            </a:r>
            <a:r>
              <a:rPr lang="en-US" b="1" dirty="0" smtClean="0"/>
              <a:t>unknown ratings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graphicFrame>
        <p:nvGraphicFramePr>
          <p:cNvPr id="9" name="Group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678273"/>
              </p:ext>
            </p:extLst>
          </p:nvPr>
        </p:nvGraphicFramePr>
        <p:xfrm>
          <a:off x="7924800" y="1143000"/>
          <a:ext cx="1143000" cy="166194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5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via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Idea:</a:t>
                </a:r>
                <a:r>
                  <a:rPr lang="en-US" dirty="0" smtClean="0"/>
                  <a:t> </a:t>
                </a:r>
                <a:r>
                  <a:rPr lang="en-US" b="1" dirty="0">
                    <a:solidFill>
                      <a:srgbClr val="D60093"/>
                    </a:solidFill>
                  </a:rPr>
                  <a:t>Let’s set values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w</a:t>
                </a:r>
                <a:r>
                  <a:rPr lang="en-US" b="1" dirty="0">
                    <a:solidFill>
                      <a:srgbClr val="D60093"/>
                    </a:solidFill>
                  </a:rPr>
                  <a:t> such that they work well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/>
                </a:r>
                <a:br>
                  <a:rPr lang="en-US" b="1" dirty="0" smtClean="0">
                    <a:solidFill>
                      <a:srgbClr val="D60093"/>
                    </a:solidFill>
                  </a:rPr>
                </a:br>
                <a:r>
                  <a:rPr lang="en-US" b="1" dirty="0" smtClean="0">
                    <a:solidFill>
                      <a:srgbClr val="D60093"/>
                    </a:solidFill>
                  </a:rPr>
                  <a:t>on </a:t>
                </a:r>
                <a:r>
                  <a:rPr lang="en-US" b="1" dirty="0">
                    <a:solidFill>
                      <a:srgbClr val="D60093"/>
                    </a:solidFill>
                  </a:rPr>
                  <a:t>known (user, item)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ratings</a:t>
                </a: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How to find such values </a:t>
                </a:r>
                <a:r>
                  <a:rPr lang="en-US" b="1" i="1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?</a:t>
                </a:r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Idea: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Define an objective function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and solve the optimization problem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Find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w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ij</a:t>
                </a:r>
                <a:r>
                  <a:rPr lang="en-US" dirty="0"/>
                  <a:t> that minimize </a:t>
                </a:r>
                <a:r>
                  <a:rPr lang="en-US" b="1" dirty="0">
                    <a:solidFill>
                      <a:srgbClr val="D60093"/>
                    </a:solidFill>
                  </a:rPr>
                  <a:t>SSE</a:t>
                </a:r>
                <a:r>
                  <a:rPr lang="en-US" dirty="0">
                    <a:solidFill>
                      <a:srgbClr val="D60093"/>
                    </a:solidFill>
                  </a:rPr>
                  <a:t> on </a:t>
                </a:r>
                <a:r>
                  <a:rPr lang="en-US" b="1" dirty="0">
                    <a:solidFill>
                      <a:srgbClr val="D60093"/>
                    </a:solidFill>
                  </a:rPr>
                  <a:t>training data</a:t>
                </a:r>
                <a:r>
                  <a:rPr lang="en-US" dirty="0">
                    <a:solidFill>
                      <a:srgbClr val="D60093"/>
                    </a:solidFill>
                  </a:rPr>
                  <a:t>!</a:t>
                </a:r>
                <a:r>
                  <a:rPr lang="en-US" dirty="0" smtClean="0">
                    <a:solidFill>
                      <a:srgbClr val="D60093"/>
                    </a:solidFill>
                  </a:rPr>
                  <a:t> </a:t>
                </a:r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;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Think of </a:t>
                </a:r>
                <a:r>
                  <a:rPr lang="en-US" b="1" i="1" dirty="0" smtClean="0"/>
                  <a:t>w</a:t>
                </a:r>
                <a:r>
                  <a:rPr lang="en-US" dirty="0" smtClean="0"/>
                  <a:t> as a vector of numbers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  <a:blipFill rotWithShape="1">
                <a:blip r:embed="rId2"/>
                <a:stretch>
                  <a:fillRect t="-564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6621" y="573487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Predicted rating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5791200"/>
            <a:ext cx="43434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653" y="55626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True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28346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Detour: Minimizing a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A simple way to minimize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lvl="1"/>
                <a:r>
                  <a:rPr lang="en-US" dirty="0" smtClean="0"/>
                  <a:t>Compute the derivative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𝜵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lvl="1"/>
                <a:r>
                  <a:rPr lang="en-US" b="1" dirty="0" smtClean="0"/>
                  <a:t>Start at some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 smtClean="0"/>
                  <a:t> and evaluate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𝜵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Make a step in the reverse direction of the gradient: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𝜵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Repeat until converged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2907268"/>
            <a:ext cx="6400800" cy="3874532"/>
            <a:chOff x="1828800" y="2667000"/>
            <a:chExt cx="6400800" cy="3874532"/>
          </a:xfrm>
        </p:grpSpPr>
        <p:sp>
          <p:nvSpPr>
            <p:cNvPr id="6" name="Arc 5"/>
            <p:cNvSpPr/>
            <p:nvPr/>
          </p:nvSpPr>
          <p:spPr>
            <a:xfrm rot="5400000">
              <a:off x="2743200" y="3124200"/>
              <a:ext cx="3352800" cy="2438400"/>
            </a:xfrm>
            <a:prstGeom prst="arc">
              <a:avLst>
                <a:gd name="adj1" fmla="val 16200000"/>
                <a:gd name="adj2" fmla="val 528015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28800" y="6172200"/>
              <a:ext cx="533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43200" y="40386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4038600"/>
                  <a:ext cx="4572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5486400" y="5181600"/>
              <a:ext cx="0" cy="9906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257800" y="61722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6172200"/>
                  <a:ext cx="457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 flipH="1">
              <a:off x="4800600" y="4324597"/>
              <a:ext cx="1124712" cy="2216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19800" y="4034681"/>
                  <a:ext cx="2209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4034681"/>
                  <a:ext cx="22098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381000" y="1524000"/>
                <a:ext cx="8382000" cy="44958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Assume we have a dataset with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a single user x </a:t>
                </a:r>
                <a:r>
                  <a:rPr lang="en-US" sz="2000" dirty="0" smtClean="0"/>
                  <a:t>and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items 0, 1, and 2</a:t>
                </a:r>
                <a:r>
                  <a:rPr lang="en-US" sz="2000" dirty="0" smtClean="0"/>
                  <a:t>. We are given all ratings, and we want to compute the weights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01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, w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02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, and w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03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Rating estimate: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𝑥𝑖</m:t>
                            </m:r>
                          </m:sub>
                        </m:sSub>
                      </m:e>
                    </m:acc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pPr marL="274320" lvl="1" indent="0">
                  <a:buNone/>
                </a:pPr>
                <a:r>
                  <a:rPr lang="en-US" sz="1600" dirty="0" smtClean="0"/>
                  <a:t>	</a:t>
                </a:r>
                <a:r>
                  <a:rPr lang="en-US" sz="1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Training dataset already has the correct </a:t>
                </a:r>
                <a:r>
                  <a:rPr lang="en-US" sz="18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</a:t>
                </a:r>
                <a:r>
                  <a:rPr lang="en-US" sz="1800" baseline="-25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xi</a:t>
                </a:r>
                <a:r>
                  <a:rPr lang="en-US" sz="1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values. We will use the estimation 	formula to compute the unknown weights 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</a:t>
                </a:r>
                <a:r>
                  <a:rPr lang="en-US" sz="18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01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w</a:t>
                </a:r>
                <a:r>
                  <a:rPr lang="en-US" sz="18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02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and w</a:t>
                </a:r>
                <a:r>
                  <a:rPr lang="en-US" sz="18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03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</a:p>
              <a:p>
                <a:r>
                  <a:rPr lang="en-US" sz="2000" dirty="0" smtClean="0"/>
                  <a:t>Optimization problem: Compute </a:t>
                </a:r>
                <a:r>
                  <a:rPr lang="en-US" sz="2000" dirty="0" err="1" smtClean="0">
                    <a:solidFill>
                      <a:srgbClr val="0000FF"/>
                    </a:solidFill>
                  </a:rPr>
                  <a:t>w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</a:rPr>
                  <a:t>ij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/>
                  <a:t>values to minimize: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000" b="1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𝒙𝒊</m:t>
                                    </m:r>
                                  </m:sub>
                                </m:sSub>
                                <m:r>
                                  <a:rPr lang="en-US" sz="2000" b="1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𝒙𝒊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Plug in the formulas: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minimize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381000" y="1524000"/>
                <a:ext cx="8382000" cy="4495800"/>
              </a:xfrm>
              <a:blipFill>
                <a:blip r:embed="rId2"/>
                <a:stretch>
                  <a:fillRect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1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Initialize unknown variables: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𝐧𝐞𝐰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p>
                            </m:sSubSup>
                          </m:e>
                        </m:eqArr>
                      </m:e>
                    </m:d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Iterate: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while </a:t>
                </a:r>
                <a:r>
                  <a:rPr lang="en-US" b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|</a:t>
                </a:r>
                <a:r>
                  <a:rPr lang="en-US" b="1" i="1" dirty="0" err="1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w</a:t>
                </a:r>
                <a:r>
                  <a:rPr lang="en-US" b="1" i="1" baseline="30000" dirty="0" err="1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new</a:t>
                </a:r>
                <a:r>
                  <a:rPr lang="en-US" b="1" i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 - </a:t>
                </a:r>
                <a:r>
                  <a:rPr lang="en-US" b="1" i="1" dirty="0" err="1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w</a:t>
                </a:r>
                <a:r>
                  <a:rPr lang="en-US" b="1" i="1" baseline="30000" dirty="0" err="1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old</a:t>
                </a:r>
                <a:r>
                  <a:rPr lang="en-US" b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| &gt; </a:t>
                </a:r>
                <a:r>
                  <a:rPr lang="en-US" b="1" i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ε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sz="2000" dirty="0"/>
              </a:p>
              <a:p>
                <a:pPr marL="0" lvl="0" indent="0">
                  <a:spcBef>
                    <a:spcPts val="0"/>
                  </a:spcBef>
                  <a:buClrTx/>
                  <a:buSzTx/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		</a:t>
                </a:r>
                <a:r>
                  <a:rPr lang="en-US" b="1" i="1" dirty="0" err="1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w</a:t>
                </a:r>
                <a:r>
                  <a:rPr lang="en-US" b="1" i="1" baseline="30000" dirty="0" err="1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old</a:t>
                </a:r>
                <a:r>
                  <a:rPr lang="en-US" b="1" baseline="-25000" dirty="0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= </a:t>
                </a:r>
                <a:r>
                  <a:rPr lang="en-US" b="1" i="1" dirty="0" err="1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w</a:t>
                </a:r>
                <a:r>
                  <a:rPr lang="en-US" b="1" i="1" baseline="30000" dirty="0" err="1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new</a:t>
                </a:r>
                <a:r>
                  <a:rPr lang="en-US" b="1" i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  <a:buClrTx/>
                  <a:buSzTx/>
                  <a:buNone/>
                </a:pPr>
                <a:r>
                  <a:rPr lang="en-US" b="1" i="1" dirty="0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		</a:t>
                </a:r>
                <a:r>
                  <a:rPr lang="en-US" b="1" i="1" dirty="0" err="1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w</a:t>
                </a:r>
                <a:r>
                  <a:rPr lang="en-US" b="1" i="1" baseline="30000" dirty="0" err="1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new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= </a:t>
                </a:r>
                <a:r>
                  <a:rPr lang="en-US" b="1" i="1" dirty="0" err="1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w</a:t>
                </a:r>
                <a:r>
                  <a:rPr lang="en-US" b="1" i="1" baseline="30000" dirty="0" err="1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old</a:t>
                </a:r>
                <a:r>
                  <a:rPr lang="en-US" i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</a:rPr>
                  <a:t> - </a:t>
                </a:r>
                <a:r>
                  <a:rPr lang="en-US" b="1" i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 ·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J(</a:t>
                </a:r>
                <a:r>
                  <a:rPr lang="en-US" b="1" i="1" dirty="0" err="1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w</a:t>
                </a:r>
                <a:r>
                  <a:rPr lang="en-US" b="1" i="1" baseline="30000" dirty="0" err="1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old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)</a:t>
                </a:r>
                <a:endParaRPr lang="en-US" i="1" dirty="0">
                  <a:solidFill>
                    <a:srgbClr val="0000FF"/>
                  </a:solidFill>
                  <a:latin typeface="Times" pitchFamily="18" charset="0"/>
                  <a:cs typeface="Times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 </a:t>
                </a:r>
                <a:r>
                  <a:rPr lang="en-US" sz="2000" dirty="0">
                    <a:sym typeface="Symbol"/>
                  </a:rPr>
                  <a:t> i</a:t>
                </a:r>
                <a:r>
                  <a:rPr lang="en-US" sz="2000" dirty="0" smtClean="0">
                    <a:sym typeface="Symbol"/>
                  </a:rPr>
                  <a:t>s the </a:t>
                </a:r>
                <a:r>
                  <a:rPr lang="en-US" sz="2000" dirty="0">
                    <a:sym typeface="Symbol"/>
                  </a:rPr>
                  <a:t>l</a:t>
                </a:r>
                <a:r>
                  <a:rPr lang="en-US" sz="2000" dirty="0" smtClean="0"/>
                  <a:t>earning rate (a parameter)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How to compute </a:t>
                </a:r>
                <a:r>
                  <a:rPr lang="en-US" sz="2000" b="1" i="1" dirty="0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J(</a:t>
                </a:r>
                <a:r>
                  <a:rPr lang="en-US" sz="2000" b="1" i="1" dirty="0" err="1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w</a:t>
                </a:r>
                <a:r>
                  <a:rPr lang="en-US" sz="2000" b="1" i="1" baseline="30000" dirty="0" err="1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old</a:t>
                </a:r>
                <a:r>
                  <a:rPr lang="en-US" sz="2000" b="1" i="1" dirty="0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)</a:t>
                </a:r>
                <a:r>
                  <a:rPr lang="en-US" sz="2000" b="1" i="1" baseline="30000" dirty="0" smtClean="0">
                    <a:solidFill>
                      <a:srgbClr val="0000FF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 </a:t>
                </a:r>
                <a:r>
                  <a:rPr lang="en-US" sz="2000" dirty="0" smtClean="0"/>
                  <a:t>?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747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8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Gradient-Based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0" y="1556525"/>
                <a:ext cx="6858000" cy="1219200"/>
              </a:xfrm>
              <a:ln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sz="2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0" y="1556525"/>
                <a:ext cx="6858000" cy="1219200"/>
              </a:xfrm>
              <a:blipFill>
                <a:blip r:embed="rId2"/>
                <a:stretch>
                  <a:fillRect b="-99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275" y="1562169"/>
                <a:ext cx="2133725" cy="265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 pitchFamily="18" charset="0"/>
                          <a:sym typeface="Symbol"/>
                        </a:rPr>
                        <m:t>𝛁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 pitchFamily="18" charset="0"/>
                          <a:sym typeface="Symbol"/>
                        </a:rPr>
                        <m:t>𝑱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 pitchFamily="18" charset="0"/>
                          <a:sym typeface="Symbol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 pitchFamily="18" charset="0"/>
                          <a:sym typeface="Symbol"/>
                        </a:rPr>
                        <m:t>𝒘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 pitchFamily="18" charset="0"/>
                          <a:sym typeface="Symbol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" pitchFamily="18" charset="0"/>
                              <a:sym typeface="Symbo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" pitchFamily="18" charset="0"/>
                                  <a:sym typeface="Symbol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𝝏</m:t>
                                  </m:r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𝑱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𝒘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𝝏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𝟎𝟏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/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𝝏</m:t>
                                  </m:r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𝑱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𝒘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𝝏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𝟎𝟐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/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𝝏</m:t>
                                  </m:r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𝑱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𝒘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𝝏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275" y="1562169"/>
                <a:ext cx="2133725" cy="265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3478" y="3581400"/>
                <a:ext cx="4031232" cy="249234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p>
                              </m:sSubSup>
                            </m:e>
                            <m:e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p>
                              </m:sSubSup>
                            </m:e>
                            <m:e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p>
                              </m:sSubSup>
                            </m:e>
                            <m:e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p>
                              </m:sSubSup>
                            </m:e>
                            <m:e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" pitchFamily="18" charset="0"/>
                              <a:sym typeface="Symbo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" pitchFamily="18" charset="0"/>
                                  <a:sym typeface="Symbol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𝜕</m:t>
                                  </m:r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𝐽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01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𝜕</m:t>
                                  </m:r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𝐽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02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𝜕</m:t>
                                  </m:r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𝐽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" pitchFamily="18" charset="0"/>
                                      <a:sym typeface="Symbol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" pitchFamily="18" charset="0"/>
                                          <a:sym typeface="Symbol"/>
                                        </a:rPr>
                                        <m:t>12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78" y="3581400"/>
                <a:ext cx="4031232" cy="2492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05400" y="5366526"/>
            <a:ext cx="3162299" cy="825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partial derivative is evaluated at </a:t>
            </a:r>
            <a:r>
              <a:rPr lang="en-US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i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Partial Derivatives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304800" y="1676400"/>
                <a:ext cx="6858000" cy="1219200"/>
              </a:xfrm>
              <a:ln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sz="2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304800" y="1676400"/>
                <a:ext cx="6858000" cy="1219200"/>
              </a:xfrm>
              <a:blipFill>
                <a:blip r:embed="rId2"/>
                <a:stretch>
                  <a:fillRect b="-99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435858"/>
                <a:ext cx="8890000" cy="10505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+2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35858"/>
                <a:ext cx="8890000" cy="1050544"/>
              </a:xfrm>
              <a:prstGeom prst="rect">
                <a:avLst/>
              </a:prstGeom>
              <a:blipFill>
                <a:blip r:embed="rId3"/>
                <a:stretch>
                  <a:fillRect b="-114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3141612"/>
                <a:ext cx="4742837" cy="6683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Reminder: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ax</m:t>
                                </m:r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ax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141612"/>
                <a:ext cx="4742837" cy="668388"/>
              </a:xfrm>
              <a:prstGeom prst="rect">
                <a:avLst/>
              </a:prstGeom>
              <a:blipFill>
                <a:blip r:embed="rId4"/>
                <a:stretch>
                  <a:fillRect l="-1923" b="-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6075" y="5712148"/>
            <a:ext cx="850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each partial derivative at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compute the gradient direction.</a:t>
            </a:r>
          </a:p>
        </p:txBody>
      </p:sp>
    </p:spTree>
    <p:extLst>
      <p:ext uri="{BB962C8B-B14F-4D97-AF65-F5344CB8AC3E}">
        <p14:creationId xmlns:p14="http://schemas.microsoft.com/office/powerpoint/2010/main" val="28745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Interpolation Weights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60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>
                    <a:solidFill>
                      <a:srgbClr val="D60093"/>
                    </a:solidFill>
                  </a:rPr>
                  <a:t>We have the optimization </a:t>
                </a:r>
                <a:br>
                  <a:rPr lang="en-US" b="1" dirty="0" smtClean="0">
                    <a:solidFill>
                      <a:srgbClr val="D60093"/>
                    </a:solidFill>
                  </a:rPr>
                </a:br>
                <a:r>
                  <a:rPr lang="en-US" b="1" dirty="0" smtClean="0">
                    <a:solidFill>
                      <a:srgbClr val="D60093"/>
                    </a:solidFill>
                  </a:rPr>
                  <a:t>problem, now </a:t>
                </a:r>
                <a:r>
                  <a:rPr lang="en-US" b="1" dirty="0">
                    <a:solidFill>
                      <a:srgbClr val="D60093"/>
                    </a:solidFill>
                  </a:rPr>
                  <a:t>what?</a:t>
                </a: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Gradient descent:</a:t>
                </a:r>
                <a:endParaRPr lang="en-US" dirty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b="1" dirty="0" smtClean="0"/>
                  <a:t>Iterate until convergence: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𝒘</m:t>
                    </m:r>
                    <m:r>
                      <a:rPr lang="en-US" b="1" i="1" dirty="0" smtClean="0">
                        <a:latin typeface="Cambria Math"/>
                      </a:rPr>
                      <m:t>← 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𝒘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−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  <a:sym typeface="Symbol"/>
                          </a:rPr>
                          <m:t>𝜵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ea typeface="Cambria Math"/>
                            <a:sym typeface="Symbol"/>
                          </a:rPr>
                          <m:t>𝒘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ea typeface="Cambria Math"/>
                        <a:sym typeface="Symbol"/>
                      </a:rPr>
                      <m:t>𝑱</m:t>
                    </m:r>
                  </m:oMath>
                </a14:m>
                <a:endParaRPr lang="en-US" b="1" i="1" dirty="0" smtClean="0">
                  <a:sym typeface="Symbol"/>
                </a:endParaRPr>
              </a:p>
              <a:p>
                <a:pPr lvl="1"/>
                <a:r>
                  <a:rPr lang="en-US" b="1" dirty="0" smtClean="0">
                    <a:solidFill>
                      <a:srgbClr val="0000FF"/>
                    </a:solidFill>
                    <a:sym typeface="Symbo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𝜵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𝒘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𝑱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  <a:sym typeface="Symbol"/>
                  </a:rPr>
                  <a:t>is the gradient (derivative evaluated on data):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300" i="0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2300" b="0" i="1" smtClean="0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en-US" sz="23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3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300" b="0" i="1" smtClean="0">
                          <a:latin typeface="Cambria Math"/>
                        </a:rPr>
                        <m:t>=2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3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3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3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300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3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300" i="1" smtClean="0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sz="230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;</m:t>
                                          </m:r>
                                          <m:r>
                                            <a:rPr lang="en-US" sz="23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3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3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300" b="0" i="1" smtClean="0">
                                                  <a:latin typeface="Cambria Math"/>
                                                </a:rPr>
                                                <m:t>𝑥𝑘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3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300" b="0" i="1" smtClean="0">
                                                  <a:latin typeface="Cambria Math"/>
                                                </a:rPr>
                                                <m:t>𝑥𝑘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sz="23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/>
                                    </a:rPr>
                                    <m:t>𝑥𝑖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3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/>
                                    </a:rPr>
                                    <m:t>𝑥𝑗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/>
                                    </a:rPr>
                                    <m:t>𝑥𝑗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r>
                  <a:rPr lang="en-US" sz="2300" dirty="0" smtClean="0"/>
                  <a:t/>
                </a:r>
                <a:br>
                  <a:rPr lang="en-US" sz="2300" dirty="0" smtClean="0"/>
                </a:br>
                <a:r>
                  <a:rPr lang="en-US" sz="2300" dirty="0" smtClean="0"/>
                  <a:t>		</a:t>
                </a:r>
                <a:r>
                  <a:rPr lang="en-US" b="1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∀</m:t>
                    </m:r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,∀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 }</m:t>
                    </m:r>
                  </m:oMath>
                </a14:m>
                <a:r>
                  <a:rPr lang="en-US" b="1" i="1" dirty="0" smtClean="0">
                    <a:sym typeface="Symbol"/>
                  </a:rPr>
                  <a:t> </a:t>
                </a:r>
                <a:r>
                  <a:rPr lang="en-US" b="1" dirty="0" smtClean="0">
                    <a:sym typeface="Symbol"/>
                  </a:rPr>
                  <a:t> </a:t>
                </a:r>
                <a:br>
                  <a:rPr lang="en-US" b="1" dirty="0" smtClean="0">
                    <a:sym typeface="Symbol"/>
                  </a:rPr>
                </a:br>
                <a:r>
                  <a:rPr lang="en-US" b="1" dirty="0" smtClean="0">
                    <a:sym typeface="Symbol"/>
                  </a:rPr>
                  <a:t>		else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>
                    <a:solidFill>
                      <a:srgbClr val="008000"/>
                    </a:solidFill>
                  </a:rPr>
                  <a:t>Note:</a:t>
                </a:r>
                <a:r>
                  <a:rPr lang="en-US" dirty="0" smtClean="0"/>
                  <a:t> We fix movie </a:t>
                </a:r>
                <a:r>
                  <a:rPr lang="en-US" b="1" i="1" dirty="0" err="1" smtClean="0"/>
                  <a:t>i</a:t>
                </a:r>
                <a:r>
                  <a:rPr lang="en-US" dirty="0" smtClean="0"/>
                  <a:t>, go over all </a:t>
                </a:r>
                <a:r>
                  <a:rPr lang="en-US" b="1" i="1" dirty="0" err="1" smtClean="0"/>
                  <a:t>r</a:t>
                </a:r>
                <a:r>
                  <a:rPr lang="en-US" b="1" i="1" baseline="-25000" dirty="0" err="1" smtClean="0"/>
                  <a:t>xi</a:t>
                </a:r>
                <a:r>
                  <a:rPr lang="en-US" dirty="0" smtClean="0"/>
                  <a:t>, for every movie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 smtClean="0"/>
                  <a:t>, we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𝑱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𝒘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𝝏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𝒊𝒋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9866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>
                <a:blip r:embed="rId3"/>
                <a:stretch>
                  <a:fillRect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78397" y="2526268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  <a:sym typeface="Symbol"/>
              </a:rPr>
              <a:t>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learning rate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5657671"/>
            <a:ext cx="3155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while </a:t>
            </a:r>
            <a:r>
              <a:rPr lang="en-US" sz="2400" b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|</a:t>
            </a:r>
            <a:r>
              <a:rPr lang="en-US" sz="2400" b="1" i="1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new</a:t>
            </a:r>
            <a:r>
              <a:rPr lang="en-US" sz="2400" b="1" i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- </a:t>
            </a:r>
            <a:r>
              <a:rPr lang="en-US" sz="2400" b="1" i="1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old</a:t>
            </a:r>
            <a:r>
              <a:rPr lang="en-US" sz="2400" b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| </a:t>
            </a:r>
            <a:r>
              <a:rPr lang="en-US" sz="2400" b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&gt; </a:t>
            </a:r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ε</a:t>
            </a:r>
            <a:r>
              <a:rPr lang="en-US" sz="2400" b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  </a:t>
            </a:r>
            <a:r>
              <a:rPr lang="en-US" sz="2400" b="1" i="1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old</a:t>
            </a:r>
            <a:r>
              <a:rPr lang="en-US" sz="2400" b="1" baseline="-25000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= </a:t>
            </a:r>
            <a:r>
              <a:rPr lang="en-US" sz="2400" b="1" i="1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new</a:t>
            </a:r>
            <a:r>
              <a:rPr lang="en-US" sz="2400" b="1" i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i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 </a:t>
            </a:r>
            <a:r>
              <a:rPr lang="en-US" sz="2400" b="1" i="1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new</a:t>
            </a:r>
            <a:r>
              <a:rPr lang="en-US" sz="2400" b="1" i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old</a:t>
            </a:r>
            <a:r>
              <a:rPr lang="en-US" sz="2400" i="1" dirty="0" smtClean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- </a:t>
            </a:r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  <a:sym typeface="Symbol"/>
              </a:rPr>
              <a:t> ·</a:t>
            </a:r>
            <a:r>
              <a:rPr lang="en-US" sz="2400" b="1" i="1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  <a:sym typeface="Symbol"/>
              </a:rPr>
              <a:t>w</a:t>
            </a:r>
            <a:r>
              <a:rPr lang="en-US" sz="2400" b="1" i="1" baseline="-25000" dirty="0" err="1" smtClean="0">
                <a:solidFill>
                  <a:srgbClr val="008000"/>
                </a:solidFill>
                <a:latin typeface="Times" pitchFamily="18" charset="0"/>
                <a:cs typeface="Times" pitchFamily="18" charset="0"/>
                <a:sym typeface="Symbol"/>
              </a:rPr>
              <a:t>old</a:t>
            </a:r>
            <a:endParaRPr lang="en-US" sz="2400" i="1" dirty="0" smtClean="0">
              <a:solidFill>
                <a:srgbClr val="008000"/>
              </a:solidFill>
              <a:latin typeface="Times" pitchFamily="18" charset="0"/>
              <a:cs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0" y="1363812"/>
                <a:ext cx="4572000" cy="6935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0" i="1" smtClean="0"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;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63812"/>
                <a:ext cx="4572000" cy="6935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88644"/>
      </p:ext>
    </p:extLst>
  </p:cSld>
  <p:clrMapOvr>
    <a:masterClrMapping/>
  </p:clrMapOvr>
  <p:transition advTm="65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Weights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So far:</a:t>
                </a:r>
                <a:r>
                  <a:rPr lang="en-US" b="1" dirty="0" smtClean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𝑥𝑖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dirty="0" smtClean="0"/>
                  <a:t>Weights </a:t>
                </a:r>
                <a:r>
                  <a:rPr lang="en-US" b="1" i="1" dirty="0" err="1" smtClean="0"/>
                  <a:t>w</a:t>
                </a:r>
                <a:r>
                  <a:rPr lang="en-US" b="1" i="1" baseline="-25000" dirty="0" err="1" smtClean="0"/>
                  <a:t>ij</a:t>
                </a:r>
                <a:r>
                  <a:rPr lang="en-US" dirty="0" smtClean="0"/>
                  <a:t> derived </a:t>
                </a:r>
                <a:r>
                  <a:rPr lang="en-US" dirty="0"/>
                  <a:t>based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on </a:t>
                </a:r>
                <a:r>
                  <a:rPr lang="en-US" dirty="0"/>
                  <a:t>their </a:t>
                </a:r>
                <a:r>
                  <a:rPr lang="en-US" dirty="0" smtClean="0"/>
                  <a:t>role;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no </a:t>
                </a:r>
                <a:r>
                  <a:rPr lang="en-US" b="1" dirty="0">
                    <a:solidFill>
                      <a:srgbClr val="008000"/>
                    </a:solidFill>
                  </a:rPr>
                  <a:t>use of an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008000"/>
                    </a:solidFill>
                  </a:rPr>
                </a:br>
                <a:r>
                  <a:rPr lang="en-US" b="1" dirty="0" smtClean="0">
                    <a:solidFill>
                      <a:srgbClr val="008000"/>
                    </a:solidFill>
                  </a:rPr>
                  <a:t>arbitrary </a:t>
                </a:r>
                <a:r>
                  <a:rPr lang="en-US" b="1" dirty="0">
                    <a:solidFill>
                      <a:srgbClr val="008000"/>
                    </a:solidFill>
                  </a:rPr>
                  <a:t>similarity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measure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dirty="0" smtClean="0"/>
                  <a:t>(</a:t>
                </a:r>
                <a:r>
                  <a:rPr lang="en-US" b="1" i="1" dirty="0" err="1" smtClean="0"/>
                  <a:t>w</a:t>
                </a:r>
                <a:r>
                  <a:rPr lang="en-US" b="1" i="1" baseline="-25000" dirty="0" err="1" smtClean="0"/>
                  <a:t>ij</a:t>
                </a:r>
                <a:r>
                  <a:rPr lang="en-US" baseline="-25000" dirty="0" smtClean="0"/>
                  <a:t> </a:t>
                </a:r>
                <a:r>
                  <a:rPr lang="en-US" dirty="0" smtClean="0">
                    <a:sym typeface="Symbol"/>
                  </a:rPr>
                  <a:t> </a:t>
                </a:r>
                <a:r>
                  <a:rPr lang="en-US" b="1" i="1" dirty="0" err="1" smtClean="0">
                    <a:sym typeface="Symbol"/>
                  </a:rPr>
                  <a:t>s</a:t>
                </a:r>
                <a:r>
                  <a:rPr lang="en-US" b="1" i="1" baseline="-25000" dirty="0" err="1" smtClean="0">
                    <a:sym typeface="Symbol"/>
                  </a:rPr>
                  <a:t>ij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Explicitly account for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interrelationships </a:t>
                </a:r>
                <a:r>
                  <a:rPr lang="en-US" dirty="0"/>
                  <a:t>among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neighboring movies</a:t>
                </a:r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Next:</a:t>
                </a:r>
                <a:r>
                  <a:rPr lang="en-US" dirty="0" smtClean="0">
                    <a:solidFill>
                      <a:srgbClr val="D60093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Latent factor model</a:t>
                </a:r>
              </a:p>
              <a:p>
                <a:pPr lvl="1"/>
                <a:r>
                  <a:rPr lang="en-US" dirty="0" smtClean="0"/>
                  <a:t>Extract “regional” correlations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876131" y="2379663"/>
            <a:ext cx="2844800" cy="3563937"/>
            <a:chOff x="3379" y="1162"/>
            <a:chExt cx="1792" cy="2245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7" r="15967" b="-313"/>
            <a:stretch>
              <a:fillRect/>
            </a:stretch>
          </p:blipFill>
          <p:spPr bwMode="auto">
            <a:xfrm>
              <a:off x="3379" y="1162"/>
              <a:ext cx="1792" cy="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424" y="2840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424" y="2115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470" y="1366"/>
              <a:ext cx="158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523162" y="20558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Global effects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298532" y="3279775"/>
            <a:ext cx="18454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rgbClr val="D60093"/>
                </a:solidFill>
              </a:rPr>
              <a:t>Factorization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723187" y="4503738"/>
            <a:ext cx="997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</a:rPr>
              <a:t>CF/NN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Netflix Prize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48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</a:rPr>
                  <a:t>Training data</a:t>
                </a:r>
              </a:p>
              <a:p>
                <a:pPr lvl="1"/>
                <a:r>
                  <a:rPr lang="en-US" dirty="0" smtClean="0"/>
                  <a:t>100 million ratings, 480,000 users, 17,770 movies</a:t>
                </a:r>
              </a:p>
              <a:p>
                <a:pPr lvl="1"/>
                <a:r>
                  <a:rPr lang="en-US" dirty="0" smtClean="0"/>
                  <a:t>6 years of data: 2000-2005</a:t>
                </a:r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Test data</a:t>
                </a:r>
              </a:p>
              <a:p>
                <a:pPr lvl="1"/>
                <a:r>
                  <a:rPr lang="en-US" dirty="0" smtClean="0"/>
                  <a:t>Last few ratings of each user (2.8 million)</a:t>
                </a:r>
              </a:p>
              <a:p>
                <a:pPr lvl="1"/>
                <a:r>
                  <a:rPr lang="en-US" b="1" dirty="0" smtClean="0"/>
                  <a:t>Evaluation criterion:</a:t>
                </a:r>
                <a:r>
                  <a:rPr lang="en-US" dirty="0" smtClean="0"/>
                  <a:t> Root Mean Square Error (RMSE)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)∈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 dirty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 smtClean="0"/>
                  <a:t>Netflix’s system RMSE: 0.9514</a:t>
                </a: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Competition</a:t>
                </a:r>
              </a:p>
              <a:p>
                <a:pPr lvl="1"/>
                <a:r>
                  <a:rPr lang="en-US" dirty="0" smtClean="0"/>
                  <a:t>2,700+ teams</a:t>
                </a:r>
              </a:p>
              <a:p>
                <a:pPr lvl="1"/>
                <a:r>
                  <a:rPr lang="en-US" b="1" dirty="0" smtClean="0"/>
                  <a:t>$1 million</a:t>
                </a:r>
                <a:r>
                  <a:rPr lang="en-US" dirty="0" smtClean="0"/>
                  <a:t> prize for 10% improvement on Netflix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86400"/>
              </a:xfrm>
              <a:blipFill rotWithShape="1">
                <a:blip r:embed="rId2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86" name="AutoShape 22"/>
          <p:cNvSpPr>
            <a:spLocks noChangeArrowheads="1"/>
          </p:cNvSpPr>
          <p:nvPr/>
        </p:nvSpPr>
        <p:spPr bwMode="auto">
          <a:xfrm>
            <a:off x="3905250" y="1219200"/>
            <a:ext cx="585787" cy="5257800"/>
          </a:xfrm>
          <a:prstGeom prst="downArrow">
            <a:avLst>
              <a:gd name="adj1" fmla="val 50000"/>
              <a:gd name="adj2" fmla="val 292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4048506" y="1676400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057650" y="6129337"/>
            <a:ext cx="936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10062" y="5805487"/>
            <a:ext cx="2268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 Prize: 0.8563 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4300537" y="2855976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0.9514 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310062" y="2300287"/>
            <a:ext cx="2700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Movie average: 1.0533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310062" y="1937575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average: 1.0651 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310062" y="1313688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average: 1.1296 </a:t>
            </a:r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Performance of Various Methods</a:t>
            </a:r>
            <a:endParaRPr lang="en-US" dirty="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4049712" y="2242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049712" y="2623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3993744" y="3202924"/>
            <a:ext cx="993799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3392082" y="3669792"/>
            <a:ext cx="993799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76200" y="3352800"/>
            <a:ext cx="3973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Basic Collaborative filtering: 0.94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3392082" y="4062460"/>
            <a:ext cx="993799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76200" y="3745468"/>
            <a:ext cx="3973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CF+Biases+learned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weights: 0.91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5660"/>
      </p:ext>
    </p:extLst>
  </p:cSld>
  <p:clrMapOvr>
    <a:masterClrMapping/>
  </p:clrMapOvr>
  <p:transition advTm="3209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 (e.g., SVD)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</p:spTree>
    <p:extLst>
      <p:ext uri="{BB962C8B-B14F-4D97-AF65-F5344CB8AC3E}">
        <p14:creationId xmlns:p14="http://schemas.microsoft.com/office/powerpoint/2010/main" val="1588289526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457200" y="1295400"/>
            <a:ext cx="8502134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“SVD” on Netflix data: </a:t>
            </a:r>
            <a:r>
              <a:rPr lang="en-US" b="1" dirty="0" smtClean="0">
                <a:solidFill>
                  <a:srgbClr val="0000FF"/>
                </a:solidFill>
              </a:rPr>
              <a:t>R ≈ </a:t>
            </a:r>
            <a:r>
              <a:rPr lang="en-US" b="1" i="1" dirty="0" smtClean="0">
                <a:solidFill>
                  <a:srgbClr val="0000FF"/>
                </a:solidFill>
              </a:rPr>
              <a:t>Q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· P</a:t>
            </a:r>
            <a:r>
              <a:rPr lang="en-US" b="1" i="1" baseline="30000" dirty="0" smtClean="0">
                <a:solidFill>
                  <a:srgbClr val="0000FF"/>
                </a:solidFill>
              </a:rPr>
              <a:t>T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pPr lvl="8"/>
            <a:endParaRPr lang="en-US" sz="1000" b="1" dirty="0" smtClean="0">
              <a:solidFill>
                <a:schemeClr val="accent3"/>
              </a:solidFill>
            </a:endParaRPr>
          </a:p>
          <a:p>
            <a:pPr lvl="8"/>
            <a:endParaRPr lang="en-US" sz="1000" b="1" dirty="0" smtClean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 smtClean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r>
              <a:rPr lang="en-US" dirty="0" smtClean="0"/>
              <a:t>For now let’s assume we can approximate the rating matrix 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as a product of “thin” </a:t>
            </a:r>
            <a:r>
              <a:rPr lang="en-US" b="1" i="1" dirty="0">
                <a:solidFill>
                  <a:srgbClr val="0000FF"/>
                </a:solidFill>
              </a:rPr>
              <a:t>Q · </a:t>
            </a:r>
            <a:r>
              <a:rPr lang="en-US" b="1" i="1" dirty="0" smtClean="0">
                <a:solidFill>
                  <a:srgbClr val="0000FF"/>
                </a:solidFill>
              </a:rPr>
              <a:t>P</a:t>
            </a:r>
            <a:r>
              <a:rPr lang="en-US" b="1" baseline="30000" dirty="0" smtClean="0">
                <a:solidFill>
                  <a:srgbClr val="0000FF"/>
                </a:solidFill>
              </a:rPr>
              <a:t>T</a:t>
            </a:r>
            <a:endParaRPr lang="en-US" baseline="30000" dirty="0">
              <a:solidFill>
                <a:srgbClr val="0000FF"/>
              </a:solidFill>
            </a:endParaRPr>
          </a:p>
          <a:p>
            <a:pPr lvl="1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has missing entries but let’s ignore that for now!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Basically, we will want the reconstruction error to be small on known ratings and we don’t care about the values on the missing ones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73733"/>
              </p:ext>
            </p:extLst>
          </p:nvPr>
        </p:nvGraphicFramePr>
        <p:xfrm>
          <a:off x="241050" y="2205335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7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35356"/>
              </p:ext>
            </p:extLst>
          </p:nvPr>
        </p:nvGraphicFramePr>
        <p:xfrm>
          <a:off x="3161985" y="2129135"/>
          <a:ext cx="1118616" cy="1752600"/>
        </p:xfrm>
        <a:graphic>
          <a:graphicData uri="http://schemas.openxmlformats.org/drawingml/2006/table">
            <a:tbl>
              <a:tblPr rtl="1"/>
              <a:tblGrid>
                <a:gridCol w="37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8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4421"/>
              </p:ext>
            </p:extLst>
          </p:nvPr>
        </p:nvGraphicFramePr>
        <p:xfrm>
          <a:off x="4457387" y="2681585"/>
          <a:ext cx="4648198" cy="731520"/>
        </p:xfrm>
        <a:graphic>
          <a:graphicData uri="http://schemas.openxmlformats.org/drawingml/2006/table">
            <a:tbl>
              <a:tblPr rtl="1"/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3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Text Box 180"/>
          <p:cNvSpPr txBox="1">
            <a:spLocks noChangeArrowheads="1"/>
          </p:cNvSpPr>
          <p:nvPr/>
        </p:nvSpPr>
        <p:spPr bwMode="auto">
          <a:xfrm>
            <a:off x="2693673" y="2738735"/>
            <a:ext cx="468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≈</a:t>
            </a:r>
          </a:p>
        </p:txBody>
      </p:sp>
      <p:sp>
        <p:nvSpPr>
          <p:cNvPr id="42" name="Text Box 185"/>
          <p:cNvSpPr txBox="1">
            <a:spLocks noChangeArrowheads="1"/>
          </p:cNvSpPr>
          <p:nvPr/>
        </p:nvSpPr>
        <p:spPr bwMode="auto">
          <a:xfrm>
            <a:off x="6438585" y="2297410"/>
            <a:ext cx="86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48" name="Text Box 184"/>
          <p:cNvSpPr txBox="1">
            <a:spLocks noChangeArrowheads="1"/>
          </p:cNvSpPr>
          <p:nvPr/>
        </p:nvSpPr>
        <p:spPr bwMode="auto">
          <a:xfrm rot="16200000">
            <a:off x="2622953" y="3384564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43385" y="341781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9185" y="388173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96"/>
          <p:cNvSpPr txBox="1">
            <a:spLocks noChangeArrowheads="1"/>
          </p:cNvSpPr>
          <p:nvPr/>
        </p:nvSpPr>
        <p:spPr bwMode="auto">
          <a:xfrm rot="16200000">
            <a:off x="-276670" y="2734431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7" name="Text Box 187"/>
          <p:cNvSpPr txBox="1">
            <a:spLocks noChangeArrowheads="1"/>
          </p:cNvSpPr>
          <p:nvPr/>
        </p:nvSpPr>
        <p:spPr bwMode="auto">
          <a:xfrm>
            <a:off x="1183265" y="1882202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3886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3647" y="1143000"/>
            <a:ext cx="199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SVD: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= U </a:t>
            </a:r>
            <a:r>
              <a:rPr lang="en-US" i="1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2773" y="182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8520753" y="2821913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3601163389"/>
      </p:ext>
    </p:extLst>
  </p:cSld>
  <p:clrMapOvr>
    <a:masterClrMapping/>
  </p:clrMapOvr>
  <p:transition advTm="1332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45361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35079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08481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02935" y="3849469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77363" y="5159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2789" y="62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3440418982"/>
      </p:ext>
    </p:extLst>
  </p:cSld>
  <p:clrMapOvr>
    <a:masterClrMapping/>
  </p:clrMapOvr>
  <p:transition advTm="1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04061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3898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43444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077363" y="5159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789" y="62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02935" y="38494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29454878"/>
      </p:ext>
    </p:extLst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Ratings as Products of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user </a:t>
            </a:r>
            <a:r>
              <a:rPr lang="en-US" b="1" i="1" dirty="0" smtClean="0">
                <a:solidFill>
                  <a:srgbClr val="D60093"/>
                </a:solidFill>
              </a:rPr>
              <a:t>x</a:t>
            </a:r>
            <a:r>
              <a:rPr lang="en-US" b="1" dirty="0" smtClean="0">
                <a:solidFill>
                  <a:srgbClr val="D60093"/>
                </a:solidFill>
              </a:rPr>
              <a:t> for item </a:t>
            </a:r>
            <a:r>
              <a:rPr lang="en-US" b="1" i="1" dirty="0" err="1" smtClean="0">
                <a:solidFill>
                  <a:srgbClr val="D60093"/>
                </a:solidFill>
              </a:rPr>
              <a:t>i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17409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41713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66582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≈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 Box 188"/>
          <p:cNvSpPr txBox="1">
            <a:spLocks noChangeArrowheads="1"/>
          </p:cNvSpPr>
          <p:nvPr/>
        </p:nvSpPr>
        <p:spPr bwMode="auto">
          <a:xfrm>
            <a:off x="1736856" y="2908287"/>
            <a:ext cx="379381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2.4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06831" y="51592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789" y="62835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02935" y="38494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58693502"/>
      </p:ext>
    </p:extLst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</p:spTree>
    <p:extLst>
      <p:ext uri="{BB962C8B-B14F-4D97-AF65-F5344CB8AC3E}">
        <p14:creationId xmlns:p14="http://schemas.microsoft.com/office/powerpoint/2010/main" val="3462832062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36" name="Picture 19" descr="boy-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083938"/>
            <a:ext cx="669925" cy="762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952792082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FYI: Singular Value Decomposition (SVD)</a:t>
            </a:r>
            <a:endParaRPr lang="en-US" sz="3600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457200" y="1295400"/>
            <a:ext cx="8574088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FYI, SVD: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: </a:t>
            </a:r>
            <a:r>
              <a:rPr lang="en-US" dirty="0"/>
              <a:t>Input data matrix</a:t>
            </a:r>
          </a:p>
          <a:p>
            <a:pPr lvl="1"/>
            <a:r>
              <a:rPr lang="en-US" b="1" dirty="0"/>
              <a:t>U</a:t>
            </a:r>
            <a:r>
              <a:rPr lang="en-US" dirty="0"/>
              <a:t>: Left singular </a:t>
            </a:r>
            <a:r>
              <a:rPr lang="en-US" dirty="0" err="1" smtClean="0"/>
              <a:t>vecs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smtClean="0"/>
              <a:t>V</a:t>
            </a:r>
            <a:r>
              <a:rPr lang="en-US" dirty="0"/>
              <a:t>: Right singular </a:t>
            </a:r>
            <a:r>
              <a:rPr lang="en-US" dirty="0" err="1" smtClean="0"/>
              <a:t>vecs</a:t>
            </a:r>
            <a:endParaRPr lang="en-US" dirty="0" smtClean="0"/>
          </a:p>
          <a:p>
            <a:pPr lvl="1"/>
            <a:r>
              <a:rPr lang="en-US" b="1" dirty="0">
                <a:latin typeface="Symbol" pitchFamily="18" charset="2"/>
                <a:sym typeface="Symbol"/>
              </a:rPr>
              <a:t></a:t>
            </a:r>
            <a:r>
              <a:rPr lang="en-US" dirty="0"/>
              <a:t>: Singular </a:t>
            </a:r>
            <a:r>
              <a:rPr lang="en-US" dirty="0" smtClean="0"/>
              <a:t>values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So </a:t>
            </a:r>
            <a:r>
              <a:rPr lang="en-US" b="1" dirty="0">
                <a:solidFill>
                  <a:srgbClr val="FF0066"/>
                </a:solidFill>
              </a:rPr>
              <a:t>in our </a:t>
            </a:r>
            <a:r>
              <a:rPr lang="en-US" b="1" dirty="0" smtClean="0">
                <a:solidFill>
                  <a:srgbClr val="FF0066"/>
                </a:solidFill>
              </a:rPr>
              <a:t>case: 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“</a:t>
            </a:r>
            <a:r>
              <a:rPr lang="en-US" b="1" dirty="0">
                <a:solidFill>
                  <a:srgbClr val="0000FF"/>
                </a:solidFill>
              </a:rPr>
              <a:t>SVD” on Netflix data: </a:t>
            </a:r>
            <a:r>
              <a:rPr lang="en-US" b="1" i="1" dirty="0">
                <a:solidFill>
                  <a:srgbClr val="0000FF"/>
                </a:solidFill>
              </a:rPr>
              <a:t>R ≈ </a:t>
            </a:r>
            <a:r>
              <a:rPr lang="en-US" b="1" i="1" dirty="0" smtClean="0">
                <a:solidFill>
                  <a:srgbClr val="0000FF"/>
                </a:solidFill>
              </a:rPr>
              <a:t>Q · P</a:t>
            </a:r>
            <a:r>
              <a:rPr lang="en-US" b="1" i="1" baseline="30000" dirty="0" smtClean="0">
                <a:solidFill>
                  <a:srgbClr val="0000FF"/>
                </a:solidFill>
              </a:rPr>
              <a:t>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/>
            </a:r>
            <a:br>
              <a:rPr lang="en-US" b="1" i="1" dirty="0">
                <a:solidFill>
                  <a:srgbClr val="0000FF"/>
                </a:solidFill>
              </a:rPr>
            </a:br>
            <a:r>
              <a:rPr lang="en-US" b="1" i="1" dirty="0" smtClean="0"/>
              <a:t>A</a:t>
            </a:r>
            <a:r>
              <a:rPr lang="en-US" i="1" dirty="0" smtClean="0"/>
              <a:t> = </a:t>
            </a:r>
            <a:r>
              <a:rPr lang="en-US" b="1" i="1" dirty="0" smtClean="0"/>
              <a:t>R</a:t>
            </a:r>
            <a:r>
              <a:rPr lang="en-US" i="1" dirty="0" smtClean="0"/>
              <a:t>,  </a:t>
            </a:r>
            <a:r>
              <a:rPr lang="en-US" b="1" i="1" dirty="0" smtClean="0"/>
              <a:t>Q </a:t>
            </a:r>
            <a:r>
              <a:rPr lang="en-US" i="1" dirty="0" smtClean="0"/>
              <a:t>= </a:t>
            </a:r>
            <a:r>
              <a:rPr lang="en-US" b="1" i="1" dirty="0" smtClean="0"/>
              <a:t>U</a:t>
            </a:r>
            <a:r>
              <a:rPr lang="en-US" i="1" dirty="0" smtClean="0"/>
              <a:t>, </a:t>
            </a:r>
            <a:r>
              <a:rPr lang="en-US" i="1" dirty="0" smtClean="0">
                <a:sym typeface="Symbol"/>
              </a:rPr>
              <a:t> </a:t>
            </a:r>
            <a:r>
              <a:rPr lang="en-US" b="1" i="1" dirty="0" smtClean="0">
                <a:sym typeface="Symbol"/>
              </a:rPr>
              <a:t>P</a:t>
            </a:r>
            <a:r>
              <a:rPr lang="en-US" baseline="30000" dirty="0"/>
              <a:t>T</a:t>
            </a:r>
            <a:r>
              <a:rPr lang="en-US" b="1" i="1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= </a:t>
            </a:r>
            <a:r>
              <a:rPr lang="en-US" b="1" dirty="0" smtClean="0">
                <a:sym typeface="Symbol"/>
              </a:rPr>
              <a:t></a:t>
            </a:r>
            <a:r>
              <a:rPr lang="en-US" b="1" i="1" dirty="0" smtClean="0">
                <a:sym typeface="Symbol"/>
              </a:rPr>
              <a:t> </a:t>
            </a:r>
            <a:r>
              <a:rPr lang="en-US" b="1" i="1" dirty="0" smtClean="0"/>
              <a:t>V</a:t>
            </a:r>
            <a:r>
              <a:rPr lang="en-US" baseline="30000" dirty="0" smtClean="0"/>
              <a:t>T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72363" y="1695450"/>
            <a:ext cx="328612" cy="32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16200000">
            <a:off x="4533900" y="2032000"/>
            <a:ext cx="1828800" cy="1143000"/>
          </a:xfrm>
          <a:prstGeom prst="flowChartProcess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kumimoji="0" lang="en-US" sz="2400" b="1" dirty="0" smtClean="0">
                <a:latin typeface="Sylfaen" pitchFamily="18" charset="0"/>
              </a:rPr>
              <a:t>A</a:t>
            </a:r>
            <a:endParaRPr kumimoji="0" lang="en-US" sz="2400" b="1" baseline="30000" dirty="0">
              <a:latin typeface="Sylfaen" pitchFamily="18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4676775" y="1689100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419600" y="237490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>
                <a:latin typeface="Sylfaen" pitchFamily="18" charset="0"/>
              </a:rPr>
              <a:t>m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74468" y="1012825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 dirty="0">
                <a:latin typeface="Sylfaen" pitchFamily="18" charset="0"/>
              </a:rPr>
              <a:t>n</a:t>
            </a:r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 rot="5400000">
            <a:off x="5286375" y="936625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469188" y="2052637"/>
            <a:ext cx="395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  <a:sym typeface="Symbol" pitchFamily="18" charset="2"/>
              </a:rPr>
              <a:t></a:t>
            </a: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494463" y="1689100"/>
            <a:ext cx="468312" cy="1752600"/>
            <a:chOff x="1663" y="1551"/>
            <a:chExt cx="295" cy="1104"/>
          </a:xfrm>
        </p:grpSpPr>
        <p:sp>
          <p:nvSpPr>
            <p:cNvPr id="22" name="AutoShape 12"/>
            <p:cNvSpPr>
              <a:spLocks/>
            </p:cNvSpPr>
            <p:nvPr/>
          </p:nvSpPr>
          <p:spPr bwMode="auto">
            <a:xfrm>
              <a:off x="1862" y="1551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663" y="1955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m</a:t>
              </a: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7964488" y="990600"/>
            <a:ext cx="1066800" cy="660400"/>
            <a:chOff x="2589" y="1111"/>
            <a:chExt cx="672" cy="416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831" y="1111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n</a:t>
              </a:r>
            </a:p>
          </p:txBody>
        </p:sp>
        <p:sp>
          <p:nvSpPr>
            <p:cNvPr id="26" name="AutoShape 16"/>
            <p:cNvSpPr>
              <a:spLocks/>
            </p:cNvSpPr>
            <p:nvPr/>
          </p:nvSpPr>
          <p:spPr bwMode="auto">
            <a:xfrm rot="5400000">
              <a:off x="2829" y="1095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AutoShape 18"/>
          <p:cNvSpPr>
            <a:spLocks noChangeArrowheads="1"/>
          </p:cNvSpPr>
          <p:nvPr/>
        </p:nvSpPr>
        <p:spPr bwMode="auto">
          <a:xfrm rot="16200000">
            <a:off x="6206332" y="2521743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 rot="16200000">
            <a:off x="7461250" y="1700212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234363" y="2014537"/>
            <a:ext cx="5998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 dirty="0" smtClean="0">
                <a:latin typeface="Sylfaen" pitchFamily="18" charset="0"/>
              </a:rPr>
              <a:t>V</a:t>
            </a:r>
            <a:r>
              <a:rPr kumimoji="0" lang="en-US" sz="2800" b="1" baseline="30000" dirty="0" smtClean="0">
                <a:latin typeface="Sylfaen" pitchFamily="18" charset="0"/>
              </a:rPr>
              <a:t>T</a:t>
            </a:r>
            <a:endParaRPr kumimoji="0" lang="en-US" sz="2800" b="1" baseline="30000" dirty="0">
              <a:latin typeface="Sylfaen" pitchFamily="18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5984875" y="2044700"/>
            <a:ext cx="9779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6000" dirty="0">
                <a:latin typeface="Symbol" pitchFamily="18" charset="2"/>
                <a:sym typeface="Symbol" pitchFamily="18" charset="2"/>
              </a:rPr>
              <a:t></a:t>
            </a:r>
            <a:r>
              <a:rPr kumimoji="0" lang="en-US" sz="4400" dirty="0">
                <a:latin typeface="Symbol" pitchFamily="18" charset="2"/>
              </a:rPr>
              <a:t> 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7197725" y="168592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7637463" y="1865312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7921625" y="1706562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7920038" y="1874837"/>
            <a:ext cx="1150937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6970776" y="3479313"/>
            <a:ext cx="4427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 dirty="0" smtClean="0">
                <a:latin typeface="Sylfaen" pitchFamily="18" charset="0"/>
              </a:rPr>
              <a:t>U</a:t>
            </a:r>
            <a:endParaRPr kumimoji="0" lang="en-US" sz="2800" b="1" baseline="30000" dirty="0"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05600" y="5715000"/>
                <a:ext cx="222342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</m:oMathPara>
                </a14:m>
                <a:endParaRPr lang="en-US" sz="28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715000"/>
                <a:ext cx="2223429" cy="530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4967"/>
      </p:ext>
    </p:extLst>
  </p:cSld>
  <p:clrMapOvr>
    <a:masterClrMapping/>
  </p:clrMapOvr>
  <p:transition advTm="13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SVD: More good stuff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74088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D60093"/>
                    </a:solidFill>
                  </a:rPr>
                  <a:t>We already know that SVD gives minimum reconstruction error </a:t>
                </a:r>
                <a:r>
                  <a:rPr lang="en-US" b="1" dirty="0" smtClean="0"/>
                  <a:t>(Sum of Squared Errors):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Σ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Σ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/>
                                                </a:rPr>
                                                <m:t>T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Note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two things:</a:t>
                </a:r>
              </a:p>
              <a:p>
                <a:pPr lvl="1"/>
                <a:r>
                  <a:rPr lang="en-US" b="1" dirty="0" smtClean="0"/>
                  <a:t>SSE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RMSE</a:t>
                </a:r>
                <a:r>
                  <a:rPr lang="en-US" dirty="0" smtClean="0"/>
                  <a:t> are monotonically related: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𝑹𝑴𝑺𝑬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𝑺𝑺𝑬</m:t>
                        </m:r>
                      </m:e>
                    </m:rad>
                  </m:oMath>
                </a14:m>
                <a:r>
                  <a:rPr lang="en-US" b="1" dirty="0" smtClean="0"/>
                  <a:t>  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Great news: SVD is minimizing RMSE</a:t>
                </a:r>
              </a:p>
              <a:p>
                <a:pPr lvl="1"/>
                <a:r>
                  <a:rPr lang="en-US" b="1" dirty="0" smtClean="0"/>
                  <a:t>Complication:</a:t>
                </a:r>
                <a:r>
                  <a:rPr lang="en-US" dirty="0" smtClean="0"/>
                  <a:t> The </a:t>
                </a:r>
                <a:r>
                  <a:rPr lang="en-US" dirty="0"/>
                  <a:t>sum </a:t>
                </a:r>
                <a:r>
                  <a:rPr lang="en-US" dirty="0" smtClean="0"/>
                  <a:t>in SVD error term is </a:t>
                </a:r>
                <a:r>
                  <a:rPr lang="en-US" dirty="0"/>
                  <a:t>over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all entries (no-rating in interpreted as zero-rating).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FF0066"/>
                    </a:solidFill>
                  </a:rPr>
                  <a:t>But </a:t>
                </a:r>
                <a:r>
                  <a:rPr lang="en-US" dirty="0">
                    <a:solidFill>
                      <a:srgbClr val="FF0066"/>
                    </a:solidFill>
                  </a:rPr>
                  <a:t>our </a:t>
                </a:r>
                <a:r>
                  <a:rPr lang="en-US" b="1" i="1" dirty="0">
                    <a:solidFill>
                      <a:srgbClr val="FF0066"/>
                    </a:solidFill>
                  </a:rPr>
                  <a:t>R</a:t>
                </a:r>
                <a:r>
                  <a:rPr lang="en-US" b="1" dirty="0">
                    <a:solidFill>
                      <a:srgbClr val="FF0066"/>
                    </a:solidFill>
                  </a:rPr>
                  <a:t> </a:t>
                </a:r>
                <a:r>
                  <a:rPr lang="en-US" dirty="0">
                    <a:solidFill>
                      <a:srgbClr val="FF0066"/>
                    </a:solidFill>
                  </a:rPr>
                  <a:t>has missing entries!</a:t>
                </a:r>
              </a:p>
              <a:p>
                <a:pPr lvl="2"/>
                <a:endParaRPr lang="en-US" b="1" dirty="0"/>
              </a:p>
            </p:txBody>
          </p:sp>
        </mc:Choice>
        <mc:Fallback xmlns="">
          <p:sp>
            <p:nvSpPr>
              <p:cNvPr id="40" name="Content Placeholder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74088" cy="5562600"/>
              </a:xfrm>
              <a:blipFill rotWithShape="1">
                <a:blip r:embed="rId3"/>
                <a:stretch>
                  <a:fillRect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4189"/>
      </p:ext>
    </p:extLst>
  </p:cSld>
  <p:clrMapOvr>
    <a:masterClrMapping/>
  </p:clrMapOvr>
  <p:transition advTm="1332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charset="-127"/>
              </a:rPr>
              <a:t>The Netflix Utility Matrix </a:t>
            </a:r>
            <a:r>
              <a:rPr lang="en-US" altLang="ko-KR" i="1" dirty="0" smtClean="0">
                <a:ea typeface="굴림" charset="-127"/>
              </a:rPr>
              <a:t>R</a:t>
            </a:r>
          </a:p>
        </p:txBody>
      </p:sp>
      <p:graphicFrame>
        <p:nvGraphicFramePr>
          <p:cNvPr id="23980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15639826"/>
              </p:ext>
            </p:extLst>
          </p:nvPr>
        </p:nvGraphicFramePr>
        <p:xfrm>
          <a:off x="2705100" y="168275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98" name="Text Box 153"/>
          <p:cNvSpPr txBox="1">
            <a:spLocks noChangeArrowheads="1"/>
          </p:cNvSpPr>
          <p:nvPr/>
        </p:nvSpPr>
        <p:spPr bwMode="auto">
          <a:xfrm>
            <a:off x="3540125" y="1143000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 smtClean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480,000 users</a:t>
            </a:r>
            <a:endParaRPr lang="en-US" altLang="ko-KR" sz="1800" b="1" dirty="0">
              <a:solidFill>
                <a:srgbClr val="00800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9299" name="Text Box 154"/>
          <p:cNvSpPr txBox="1">
            <a:spLocks noChangeArrowheads="1"/>
          </p:cNvSpPr>
          <p:nvPr/>
        </p:nvSpPr>
        <p:spPr bwMode="auto">
          <a:xfrm>
            <a:off x="1295400" y="3022600"/>
            <a:ext cx="1357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17,700 movies</a:t>
            </a:r>
          </a:p>
        </p:txBody>
      </p:sp>
      <p:sp>
        <p:nvSpPr>
          <p:cNvPr id="9300" name="Line 155"/>
          <p:cNvSpPr>
            <a:spLocks noChangeShapeType="1"/>
          </p:cNvSpPr>
          <p:nvPr/>
        </p:nvSpPr>
        <p:spPr bwMode="auto">
          <a:xfrm>
            <a:off x="2413000" y="172085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01" name="Line 156"/>
          <p:cNvSpPr>
            <a:spLocks noChangeShapeType="1"/>
          </p:cNvSpPr>
          <p:nvPr/>
        </p:nvSpPr>
        <p:spPr bwMode="auto">
          <a:xfrm>
            <a:off x="2628900" y="155575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" y="1397684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b="1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Matrix R</a:t>
            </a:r>
            <a:endParaRPr lang="en-US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81" name="Rectangle 181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048000"/>
                <a:ext cx="8686800" cy="3657600"/>
              </a:xfrm>
              <a:noFill/>
              <a:ln/>
            </p:spPr>
            <p:txBody>
              <a:bodyPr>
                <a:normAutofit lnSpcReduction="10000"/>
              </a:bodyPr>
              <a:lstStyle/>
              <a:p>
                <a:pPr marL="400050" indent="-400050"/>
                <a:r>
                  <a:rPr lang="en-US" b="1" dirty="0" smtClean="0">
                    <a:solidFill>
                      <a:srgbClr val="D60093"/>
                    </a:solidFill>
                    <a:sym typeface="Wingdings" pitchFamily="2" charset="2"/>
                  </a:rPr>
                  <a:t>SVD isn’t defined when entries are missing</a:t>
                </a:r>
                <a:r>
                  <a:rPr lang="en-US" b="1" dirty="0">
                    <a:solidFill>
                      <a:srgbClr val="D60093"/>
                    </a:solidFill>
                    <a:sym typeface="Wingdings" pitchFamily="2" charset="2"/>
                  </a:rPr>
                  <a:t>!</a:t>
                </a:r>
                <a:endParaRPr lang="en-US" b="1" dirty="0" smtClean="0">
                  <a:solidFill>
                    <a:srgbClr val="D60093"/>
                  </a:solidFill>
                </a:endParaRPr>
              </a:p>
              <a:p>
                <a:pPr marL="400050" indent="-400050"/>
                <a:r>
                  <a:rPr lang="en-US" b="1" dirty="0" smtClean="0">
                    <a:solidFill>
                      <a:srgbClr val="0000FF"/>
                    </a:solidFill>
                    <a:sym typeface="Wingdings" pitchFamily="2" charset="2"/>
                  </a:rPr>
                  <a:t>Use specialized methods to find </a:t>
                </a:r>
                <a:r>
                  <a:rPr lang="en-US" b="1" i="1" dirty="0" smtClean="0">
                    <a:solidFill>
                      <a:srgbClr val="0000FF"/>
                    </a:solidFill>
                    <a:sym typeface="Wingdings" pitchFamily="2" charset="2"/>
                  </a:rPr>
                  <a:t>P</a:t>
                </a:r>
                <a:r>
                  <a:rPr lang="en-US" b="1" dirty="0" smtClean="0">
                    <a:solidFill>
                      <a:srgbClr val="0000FF"/>
                    </a:solidFill>
                    <a:sym typeface="Wingdings" pitchFamily="2" charset="2"/>
                  </a:rPr>
                  <a:t>, </a:t>
                </a:r>
                <a:r>
                  <a:rPr lang="en-US" b="1" i="1" dirty="0" smtClean="0">
                    <a:solidFill>
                      <a:srgbClr val="0000FF"/>
                    </a:solidFill>
                    <a:sym typeface="Wingdings" pitchFamily="2" charset="2"/>
                  </a:rPr>
                  <a:t>Q</a:t>
                </a:r>
              </a:p>
              <a:p>
                <a:pPr marL="692658" lvl="1" indent="-400050"/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R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Arial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chemeClr val="accent3"/>
                  </a:solidFill>
                  <a:sym typeface="Wingdings" pitchFamily="2" charset="2"/>
                </a:endParaRPr>
              </a:p>
              <a:p>
                <a:pPr marL="692658" lvl="1" indent="-400050"/>
                <a:r>
                  <a:rPr lang="en-US" b="1" dirty="0" smtClean="0">
                    <a:sym typeface="Wingdings" pitchFamily="2" charset="2"/>
                  </a:rPr>
                  <a:t>Note:</a:t>
                </a:r>
              </a:p>
              <a:p>
                <a:pPr marL="957834" lvl="2" indent="-400050"/>
                <a:r>
                  <a:rPr lang="en-US" dirty="0" smtClean="0">
                    <a:sym typeface="Wingdings" pitchFamily="2" charset="2"/>
                  </a:rPr>
                  <a:t>We don’t require cols of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P, Q</a:t>
                </a:r>
                <a:r>
                  <a:rPr lang="en-US" b="1" i="1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/>
                  <a:t>to be orthogonal/unit length</a:t>
                </a:r>
              </a:p>
              <a:p>
                <a:pPr marL="957834" lvl="2" indent="-400050"/>
                <a:r>
                  <a:rPr lang="en-US" b="1" i="1" dirty="0">
                    <a:solidFill>
                      <a:srgbClr val="0000FF"/>
                    </a:solidFill>
                  </a:rPr>
                  <a:t>P, Q</a:t>
                </a:r>
                <a:r>
                  <a:rPr lang="en-US" b="1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map users/movies to a latent space</a:t>
                </a:r>
                <a:endParaRPr lang="en-US" dirty="0">
                  <a:sym typeface="Wingdings" pitchFamily="2" charset="2"/>
                </a:endParaRPr>
              </a:p>
              <a:p>
                <a:pPr marL="957834" lvl="2" indent="-400050"/>
                <a:r>
                  <a:rPr lang="en-US" dirty="0" smtClean="0">
                    <a:sym typeface="Wingdings" pitchFamily="2" charset="2"/>
                  </a:rPr>
                  <a:t>The most popular model among Netflix contestants</a:t>
                </a:r>
              </a:p>
            </p:txBody>
          </p:sp>
        </mc:Choice>
        <mc:Fallback xmlns="">
          <p:sp>
            <p:nvSpPr>
              <p:cNvPr id="153781" name="Rectangle 18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0"/>
                <a:ext cx="8686800" cy="3657600"/>
              </a:xfrm>
              <a:blipFill rotWithShape="1">
                <a:blip r:embed="rId2"/>
                <a:stretch>
                  <a:fillRect l="-1333" t="-2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84552"/>
              </p:ext>
            </p:extLst>
          </p:nvPr>
        </p:nvGraphicFramePr>
        <p:xfrm>
          <a:off x="144379" y="1395829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69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81809"/>
              </p:ext>
            </p:extLst>
          </p:nvPr>
        </p:nvGraphicFramePr>
        <p:xfrm>
          <a:off x="2880360" y="1319629"/>
          <a:ext cx="1143000" cy="1752600"/>
        </p:xfrm>
        <a:graphic>
          <a:graphicData uri="http://schemas.openxmlformats.org/drawingml/2006/table">
            <a:tbl>
              <a:tblPr rtl="1"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72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34248"/>
              </p:ext>
            </p:extLst>
          </p:nvPr>
        </p:nvGraphicFramePr>
        <p:xfrm>
          <a:off x="4128263" y="1872079"/>
          <a:ext cx="4771897" cy="731520"/>
        </p:xfrm>
        <a:graphic>
          <a:graphicData uri="http://schemas.openxmlformats.org/drawingml/2006/table">
            <a:tbl>
              <a:tblPr rtl="1"/>
              <a:tblGrid>
                <a:gridCol w="39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5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76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0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76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780" name="Text Box 180"/>
          <p:cNvSpPr txBox="1">
            <a:spLocks noChangeArrowheads="1"/>
          </p:cNvSpPr>
          <p:nvPr/>
        </p:nvSpPr>
        <p:spPr bwMode="auto">
          <a:xfrm>
            <a:off x="2544810" y="1929229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Symbol" pitchFamily="18" charset="2"/>
                <a:sym typeface="Symbol" pitchFamily="18" charset="2"/>
              </a:rPr>
              <a:t>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4115" y="253882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0915" y="27387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185"/>
          <p:cNvSpPr txBox="1">
            <a:spLocks noChangeArrowheads="1"/>
          </p:cNvSpPr>
          <p:nvPr/>
        </p:nvSpPr>
        <p:spPr bwMode="auto">
          <a:xfrm>
            <a:off x="6379368" y="1452977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7" name="Text Box 184"/>
          <p:cNvSpPr txBox="1">
            <a:spLocks noChangeArrowheads="1"/>
          </p:cNvSpPr>
          <p:nvPr/>
        </p:nvSpPr>
        <p:spPr bwMode="auto">
          <a:xfrm rot="16200000">
            <a:off x="2351818" y="2587301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6401" y="4267200"/>
                <a:ext cx="2122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Arial" pitchFamily="34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𝑥𝑖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  <m:sup/>
                      </m:sSubSup>
                    </m:oMath>
                  </m:oMathPara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01" y="4267200"/>
                <a:ext cx="21225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56560" y="10148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8585285" y="2036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 rot="16200000">
            <a:off x="-350851" y="1992238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21" name="Text Box 187"/>
          <p:cNvSpPr txBox="1">
            <a:spLocks noChangeArrowheads="1"/>
          </p:cNvSpPr>
          <p:nvPr/>
        </p:nvSpPr>
        <p:spPr bwMode="auto">
          <a:xfrm>
            <a:off x="1101756" y="1066698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102455390"/>
      </p:ext>
    </p:extLst>
  </p:cSld>
  <p:clrMapOvr>
    <a:masterClrMapping/>
  </p:clrMapOvr>
  <p:transition advTm="14468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Finding </a:t>
            </a:r>
            <a:r>
              <a:rPr lang="en-US" sz="4400" dirty="0"/>
              <a:t>the Latent Factors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Concept: Overfitting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90228" y="1527858"/>
            <a:ext cx="2667000" cy="45642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Almost-linear data is fit to a linear function and a polynomial function.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Polynomial model fits perfectly to data.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Linear model has some error in the training set.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Linear model is expected to perform better on test data, because it filters out noise.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3298"/>
            <a:ext cx="6102102" cy="42680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8126" y="5883651"/>
            <a:ext cx="270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6697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81" name="Rectangle 181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  <a:ln/>
            </p:spPr>
            <p:txBody>
              <a:bodyPr>
                <a:normAutofit/>
              </a:bodyPr>
              <a:lstStyle/>
              <a:p>
                <a:pPr marL="400050" indent="-400050"/>
                <a:r>
                  <a:rPr lang="en-US" b="1" dirty="0" smtClean="0">
                    <a:solidFill>
                      <a:srgbClr val="D60093"/>
                    </a:solidFill>
                    <a:sym typeface="Wingdings" pitchFamily="2" charset="2"/>
                  </a:rPr>
                  <a:t>Our goal is to find P and Q such that:</a:t>
                </a: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/>
                            </a:rPr>
                            <m:t>𝒎𝒊𝒏</m:t>
                          </m:r>
                        </m:e>
                        <m:lim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∈</m:t>
                          </m:r>
                          <m:r>
                            <a:rPr lang="en-US" b="1" i="1">
                              <a:latin typeface="Cambria Math"/>
                            </a:rPr>
                            <m:t>𝑹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𝒙𝒊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𝒒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𝒙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3781" name="Rectangle 18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5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98005"/>
              </p:ext>
            </p:extLst>
          </p:nvPr>
        </p:nvGraphicFramePr>
        <p:xfrm>
          <a:off x="228600" y="4139029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69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98889"/>
              </p:ext>
            </p:extLst>
          </p:nvPr>
        </p:nvGraphicFramePr>
        <p:xfrm>
          <a:off x="3021744" y="4062829"/>
          <a:ext cx="1093056" cy="1752600"/>
        </p:xfrm>
        <a:graphic>
          <a:graphicData uri="http://schemas.openxmlformats.org/drawingml/2006/table">
            <a:tbl>
              <a:tblPr rtl="1"/>
              <a:tblGrid>
                <a:gridCol w="36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72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37866"/>
              </p:ext>
            </p:extLst>
          </p:nvPr>
        </p:nvGraphicFramePr>
        <p:xfrm>
          <a:off x="4204463" y="4615279"/>
          <a:ext cx="4710937" cy="731520"/>
        </p:xfrm>
        <a:graphic>
          <a:graphicData uri="http://schemas.openxmlformats.org/drawingml/2006/table">
            <a:tbl>
              <a:tblPr rtl="1"/>
              <a:tblGrid>
                <a:gridCol w="392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33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25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6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25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780" name="Text Box 180"/>
          <p:cNvSpPr txBox="1">
            <a:spLocks noChangeArrowheads="1"/>
          </p:cNvSpPr>
          <p:nvPr/>
        </p:nvSpPr>
        <p:spPr bwMode="auto">
          <a:xfrm>
            <a:off x="2655888" y="4672429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Symbol" pitchFamily="18" charset="2"/>
                <a:sym typeface="Symbol" pitchFamily="18" charset="2"/>
              </a:rPr>
              <a:t>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4115" y="528202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0915" y="54819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185"/>
          <p:cNvSpPr txBox="1">
            <a:spLocks noChangeArrowheads="1"/>
          </p:cNvSpPr>
          <p:nvPr/>
        </p:nvSpPr>
        <p:spPr bwMode="auto">
          <a:xfrm>
            <a:off x="6379368" y="4196177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7" name="Text Box 184"/>
          <p:cNvSpPr txBox="1">
            <a:spLocks noChangeArrowheads="1"/>
          </p:cNvSpPr>
          <p:nvPr/>
        </p:nvSpPr>
        <p:spPr bwMode="auto">
          <a:xfrm rot="16200000">
            <a:off x="2435987" y="5330501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6560" y="36628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factors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8585285" y="4780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 rot="16200000">
            <a:off x="-305131" y="4964038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21" name="Text Box 187"/>
          <p:cNvSpPr txBox="1">
            <a:spLocks noChangeArrowheads="1"/>
          </p:cNvSpPr>
          <p:nvPr/>
        </p:nvSpPr>
        <p:spPr bwMode="auto">
          <a:xfrm>
            <a:off x="1101756" y="37146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6757"/>
      </p:ext>
    </p:extLst>
  </p:cSld>
  <p:clrMapOvr>
    <a:masterClrMapping/>
  </p:clrMapOvr>
  <p:transition advTm="14468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291063"/>
            <a:ext cx="8229600" cy="5257801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Want to minimize SSE for unseen test data</a:t>
            </a:r>
          </a:p>
          <a:p>
            <a:r>
              <a:rPr lang="en-US" b="1" dirty="0" smtClean="0"/>
              <a:t>Idea: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Minimize SSE on </a:t>
            </a:r>
            <a:r>
              <a:rPr lang="en-US" b="1" u="sng" dirty="0" smtClean="0">
                <a:solidFill>
                  <a:srgbClr val="0000FF"/>
                </a:solidFill>
              </a:rPr>
              <a:t>training</a:t>
            </a:r>
            <a:r>
              <a:rPr lang="en-US" b="1" dirty="0" smtClean="0">
                <a:solidFill>
                  <a:srgbClr val="0000FF"/>
                </a:solidFill>
              </a:rPr>
              <a:t> data</a:t>
            </a:r>
          </a:p>
          <a:p>
            <a:pPr lvl="1"/>
            <a:r>
              <a:rPr lang="en-US" dirty="0" smtClean="0"/>
              <a:t>Want large </a:t>
            </a:r>
            <a:r>
              <a:rPr lang="en-US" b="1" i="1" dirty="0" smtClean="0"/>
              <a:t>k</a:t>
            </a:r>
            <a:r>
              <a:rPr lang="en-US" dirty="0" smtClean="0"/>
              <a:t> (# of factors) to capture all the signals</a:t>
            </a:r>
          </a:p>
          <a:p>
            <a:pPr lvl="1"/>
            <a:r>
              <a:rPr lang="en-US" dirty="0" smtClean="0"/>
              <a:t>But, </a:t>
            </a:r>
            <a:r>
              <a:rPr lang="en-US" b="1" dirty="0" smtClean="0"/>
              <a:t>SSE</a:t>
            </a:r>
            <a:r>
              <a:rPr lang="en-US" dirty="0" smtClean="0"/>
              <a:t> on </a:t>
            </a:r>
            <a:r>
              <a:rPr lang="en-US" b="1" u="sng" dirty="0" smtClean="0">
                <a:solidFill>
                  <a:srgbClr val="0000FF"/>
                </a:solidFill>
              </a:rPr>
              <a:t>test</a:t>
            </a:r>
            <a:r>
              <a:rPr lang="en-US" b="1" dirty="0" smtClean="0">
                <a:solidFill>
                  <a:srgbClr val="0000FF"/>
                </a:solidFill>
              </a:rPr>
              <a:t> data</a:t>
            </a:r>
            <a:r>
              <a:rPr lang="en-US" dirty="0" smtClean="0"/>
              <a:t> begins to rise for </a:t>
            </a:r>
            <a:r>
              <a:rPr lang="en-US" b="1" i="1" dirty="0" smtClean="0"/>
              <a:t>k</a:t>
            </a:r>
            <a:r>
              <a:rPr lang="en-US" dirty="0" smtClean="0"/>
              <a:t> &gt; 2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This is a classical example of </a:t>
            </a:r>
            <a:r>
              <a:rPr lang="en-US" b="1" dirty="0" err="1" smtClean="0"/>
              <a:t>overfitting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With too much freedom (too many free parameters) the model starts fitting noise</a:t>
            </a:r>
          </a:p>
          <a:p>
            <a:pPr lvl="2"/>
            <a:r>
              <a:rPr lang="en-US" dirty="0" smtClean="0"/>
              <a:t>That is it fits too well the training data and thus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generalizing </a:t>
            </a:r>
            <a:r>
              <a:rPr lang="en-US" dirty="0" smtClean="0"/>
              <a:t>well to unseen test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23684"/>
              </p:ext>
            </p:extLst>
          </p:nvPr>
        </p:nvGraphicFramePr>
        <p:xfrm>
          <a:off x="8077200" y="37338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Missing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solve </a:t>
            </a:r>
            <a:r>
              <a:rPr lang="en-US" b="1" dirty="0" err="1" smtClean="0"/>
              <a:t>overfitting</a:t>
            </a:r>
            <a:r>
              <a:rPr lang="en-US" b="1" dirty="0" smtClean="0"/>
              <a:t> we introduce </a:t>
            </a:r>
            <a:r>
              <a:rPr lang="en-US" b="1" dirty="0" smtClean="0">
                <a:solidFill>
                  <a:srgbClr val="FF0066"/>
                </a:solidFill>
              </a:rPr>
              <a:t>regularization:</a:t>
            </a:r>
          </a:p>
          <a:p>
            <a:pPr lvl="1"/>
            <a:r>
              <a:rPr lang="en-US" dirty="0" smtClean="0"/>
              <a:t>Allow rich model where there are sufficient data</a:t>
            </a:r>
          </a:p>
          <a:p>
            <a:pPr lvl="1"/>
            <a:r>
              <a:rPr lang="en-US" dirty="0" smtClean="0"/>
              <a:t>Shrink aggressively where data are scarce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12277"/>
              </p:ext>
            </p:extLst>
          </p:nvPr>
        </p:nvGraphicFramePr>
        <p:xfrm>
          <a:off x="719138" y="3667125"/>
          <a:ext cx="8005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7" name="Equation" r:id="rId3" imgW="2997000" imgH="457200" progId="Equation.3">
                  <p:embed/>
                </p:oleObj>
              </mc:Choice>
              <mc:Fallback>
                <p:oleObj name="Equation" r:id="rId3" imgW="29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667125"/>
                        <a:ext cx="800576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041993"/>
              </p:ext>
            </p:extLst>
          </p:nvPr>
        </p:nvGraphicFramePr>
        <p:xfrm>
          <a:off x="8153400" y="11430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314890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, </a:t>
            </a:r>
            <a:r>
              <a:rPr lang="en-US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user set regularization parameters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3638" y="4838176"/>
            <a:ext cx="6172201" cy="572024"/>
            <a:chOff x="2133600" y="5981176"/>
            <a:chExt cx="6172201" cy="572024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3108198" y="5006578"/>
              <a:ext cx="184403" cy="2133600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4074" y="6077712"/>
              <a:ext cx="1186134" cy="36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“error”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6613398" y="4491463"/>
              <a:ext cx="184406" cy="3200401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618386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“length”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0" y="6019800"/>
            <a:ext cx="788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Note: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We do not care about the “raw” value of the objective function,</a:t>
            </a:r>
            <a:b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but we care in P,Q that achieve the minimum of the objective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0" y="3771840"/>
            <a:ext cx="8991600" cy="2476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happens if the user x has rated hundreds of movies?</a:t>
            </a:r>
          </a:p>
          <a:p>
            <a:pPr marL="0" indent="0">
              <a:buNone/>
            </a:pPr>
            <a:r>
              <a:rPr lang="en-US" dirty="0" smtClean="0"/>
              <a:t>	The error term will dominate, and we’ll get a rich model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Noise is less of an issue because we have lots of data</a:t>
            </a:r>
            <a:endParaRPr lang="en-US" dirty="0"/>
          </a:p>
          <a:p>
            <a:r>
              <a:rPr lang="en-US" dirty="0" smtClean="0"/>
              <a:t>What happens if the user x has rated only a few movies?</a:t>
            </a:r>
          </a:p>
          <a:p>
            <a:pPr marL="0" indent="0">
              <a:buNone/>
            </a:pPr>
            <a:r>
              <a:rPr lang="en-US" dirty="0" smtClean="0"/>
              <a:t>	Length term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will </a:t>
            </a:r>
            <a:r>
              <a:rPr lang="en-US" dirty="0" smtClean="0"/>
              <a:t>have more effect, </a:t>
            </a:r>
            <a:r>
              <a:rPr lang="en-US" dirty="0" smtClean="0"/>
              <a:t>and we’ll get a simple model</a:t>
            </a:r>
          </a:p>
          <a:p>
            <a:r>
              <a:rPr lang="en-US" dirty="0" smtClean="0"/>
              <a:t>Same argument applies for items</a:t>
            </a:r>
            <a:endParaRPr lang="en-US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00976"/>
              </p:ext>
            </p:extLst>
          </p:nvPr>
        </p:nvGraphicFramePr>
        <p:xfrm>
          <a:off x="914400" y="1600200"/>
          <a:ext cx="8005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Equation" r:id="rId3" imgW="2997000" imgH="457200" progId="Equation.3">
                  <p:embed/>
                </p:oleObj>
              </mc:Choice>
              <mc:Fallback>
                <p:oleObj name="Equation" r:id="rId3" imgW="2997000" imgH="4572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800576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9662" y="3247965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, </a:t>
            </a:r>
            <a:r>
              <a:rPr lang="en-US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user set regularization parameters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28900" y="2771251"/>
            <a:ext cx="6172201" cy="572024"/>
            <a:chOff x="2133600" y="5981176"/>
            <a:chExt cx="6172201" cy="572024"/>
          </a:xfrm>
        </p:grpSpPr>
        <p:sp>
          <p:nvSpPr>
            <p:cNvPr id="8" name="Left Brace 7"/>
            <p:cNvSpPr/>
            <p:nvPr/>
          </p:nvSpPr>
          <p:spPr>
            <a:xfrm rot="16200000">
              <a:off x="3108198" y="5006578"/>
              <a:ext cx="184403" cy="2133600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64074" y="6077712"/>
              <a:ext cx="1186134" cy="36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“error”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6613398" y="4491463"/>
              <a:ext cx="184406" cy="3200401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618386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“length”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0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00949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4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985438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499"/>
            <a:ext cx="2253070" cy="1617901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00949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6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512628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248400" y="5029200"/>
            <a:ext cx="669925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500"/>
            <a:ext cx="1593850" cy="116070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00949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0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988544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charset="-127"/>
              </a:rPr>
              <a:t>Utility Matrix </a:t>
            </a:r>
            <a:r>
              <a:rPr lang="en-US" altLang="ko-KR" i="1" dirty="0" smtClean="0">
                <a:ea typeface="굴림" charset="-127"/>
              </a:rPr>
              <a:t>R</a:t>
            </a:r>
            <a:r>
              <a:rPr lang="en-US" altLang="ko-KR" dirty="0" smtClean="0">
                <a:ea typeface="굴림" charset="-127"/>
              </a:rPr>
              <a:t>: Evaluation</a:t>
            </a:r>
          </a:p>
        </p:txBody>
      </p:sp>
      <p:graphicFrame>
        <p:nvGraphicFramePr>
          <p:cNvPr id="243800" name="Group 88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215483273"/>
              </p:ext>
            </p:extLst>
          </p:nvPr>
        </p:nvGraphicFramePr>
        <p:xfrm>
          <a:off x="2667000" y="1512332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483350" y="3803650"/>
            <a:ext cx="1629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Test Data </a:t>
            </a:r>
            <a:r>
              <a:rPr lang="en-US" altLang="ko-KR" sz="1800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Set</a:t>
            </a:r>
            <a:endParaRPr lang="en-US" altLang="ko-KR" sz="1800" b="1" dirty="0">
              <a:solidFill>
                <a:srgbClr val="0000FF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2413000" y="1550432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2628900" y="1385332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0" name="Line 89"/>
          <p:cNvSpPr>
            <a:spLocks noChangeShapeType="1"/>
          </p:cNvSpPr>
          <p:nvPr/>
        </p:nvSpPr>
        <p:spPr bwMode="auto">
          <a:xfrm flipH="1">
            <a:off x="6121400" y="4141232"/>
            <a:ext cx="901700" cy="292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90600" y="5485907"/>
                <a:ext cx="7162800" cy="1219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36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RMSE</a:t>
                </a:r>
                <a:r>
                  <a:rPr lang="en-CA" sz="3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3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R</m:t>
                            </m:r>
                          </m:e>
                        </m:d>
                      </m:den>
                    </m:f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)∈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3600" i="1" dirty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600" i="1" dirty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6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sz="36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sz="3600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485907"/>
                <a:ext cx="7162800" cy="12196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3540125" y="1066800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 smtClean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480,000 users</a:t>
            </a:r>
            <a:endParaRPr lang="en-US" altLang="ko-KR" sz="1800" b="1" dirty="0">
              <a:solidFill>
                <a:srgbClr val="00800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9" name="Text Box 154"/>
          <p:cNvSpPr txBox="1">
            <a:spLocks noChangeArrowheads="1"/>
          </p:cNvSpPr>
          <p:nvPr/>
        </p:nvSpPr>
        <p:spPr bwMode="auto">
          <a:xfrm>
            <a:off x="1295400" y="2852182"/>
            <a:ext cx="1357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17,700 movies</a:t>
            </a:r>
          </a:p>
        </p:txBody>
      </p:sp>
      <p:cxnSp>
        <p:nvCxnSpPr>
          <p:cNvPr id="3" name="Elbow Connector 2"/>
          <p:cNvCxnSpPr/>
          <p:nvPr/>
        </p:nvCxnSpPr>
        <p:spPr>
          <a:xfrm rot="10800000">
            <a:off x="6019801" y="6342619"/>
            <a:ext cx="450850" cy="374651"/>
          </a:xfrm>
          <a:prstGeom prst="bentConnector3">
            <a:avLst>
              <a:gd name="adj1" fmla="val 100285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2758" y="6488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Predicted rating</a:t>
            </a:r>
          </a:p>
        </p:txBody>
      </p:sp>
      <p:cxnSp>
        <p:nvCxnSpPr>
          <p:cNvPr id="21" name="Elbow Connector 20"/>
          <p:cNvCxnSpPr/>
          <p:nvPr/>
        </p:nvCxnSpPr>
        <p:spPr>
          <a:xfrm rot="5400000">
            <a:off x="6791215" y="5293096"/>
            <a:ext cx="788782" cy="512227"/>
          </a:xfrm>
          <a:prstGeom prst="bentConnector3">
            <a:avLst>
              <a:gd name="adj1" fmla="val 1311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69155" y="49530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True rating of 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on item 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b="1" i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82"/>
              <p:cNvSpPr txBox="1">
                <a:spLocks noChangeArrowheads="1"/>
              </p:cNvSpPr>
              <p:nvPr/>
            </p:nvSpPr>
            <p:spPr bwMode="auto">
              <a:xfrm>
                <a:off x="6619984" y="1810782"/>
                <a:ext cx="619016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굴림" charset="-127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굴림" charset="-127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굴림" charset="-127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굴림" charset="-127"/>
                              <a:cs typeface="Arial" pitchFamily="34" charset="0"/>
                            </a:rPr>
                            <m:t>,</m:t>
                          </m:r>
                          <m: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굴림" charset="-127"/>
                              <a:cs typeface="Arial" pitchFamily="34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altLang="ko-KR" sz="1800" b="1" dirty="0">
                  <a:solidFill>
                    <a:srgbClr val="0000FF"/>
                  </a:solidFill>
                  <a:latin typeface="Arial" pitchFamily="34" charset="0"/>
                  <a:ea typeface="굴림" charset="-127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9984" y="1810782"/>
                <a:ext cx="619016" cy="381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89"/>
          <p:cNvSpPr>
            <a:spLocks noChangeShapeType="1"/>
          </p:cNvSpPr>
          <p:nvPr/>
        </p:nvSpPr>
        <p:spPr bwMode="auto">
          <a:xfrm flipH="1">
            <a:off x="5943600" y="2204482"/>
            <a:ext cx="901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76200" y="1227266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b="1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Matrix R</a:t>
            </a:r>
            <a:endParaRPr lang="en-US" i="1" dirty="0">
              <a:solidFill>
                <a:srgbClr val="D60093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306062" y="3533029"/>
            <a:ext cx="1524" cy="2005203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62450" y="3533029"/>
            <a:ext cx="1709166" cy="2011553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82"/>
          <p:cNvSpPr txBox="1">
            <a:spLocks noChangeArrowheads="1"/>
          </p:cNvSpPr>
          <p:nvPr/>
        </p:nvSpPr>
        <p:spPr bwMode="auto">
          <a:xfrm>
            <a:off x="175857" y="3771384"/>
            <a:ext cx="206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 smtClean="0">
                <a:solidFill>
                  <a:srgbClr val="D60093"/>
                </a:solidFill>
                <a:latin typeface="Arial" pitchFamily="34" charset="0"/>
                <a:ea typeface="굴림" charset="-127"/>
                <a:cs typeface="Arial" pitchFamily="34" charset="0"/>
              </a:rPr>
              <a:t>Training Data Set</a:t>
            </a:r>
            <a:endParaRPr lang="en-US" altLang="ko-KR" sz="1800" b="1" dirty="0">
              <a:solidFill>
                <a:srgbClr val="D60093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39" name="Line 89"/>
          <p:cNvSpPr>
            <a:spLocks noChangeShapeType="1"/>
          </p:cNvSpPr>
          <p:nvPr/>
        </p:nvSpPr>
        <p:spPr bwMode="auto">
          <a:xfrm>
            <a:off x="1079038" y="4108966"/>
            <a:ext cx="1549862" cy="44501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cxnSp>
        <p:nvCxnSpPr>
          <p:cNvPr id="41" name="Straight Connector 40"/>
          <p:cNvCxnSpPr>
            <a:endCxn id="243800" idx="2"/>
          </p:cNvCxnSpPr>
          <p:nvPr/>
        </p:nvCxnSpPr>
        <p:spPr>
          <a:xfrm>
            <a:off x="2652712" y="5538232"/>
            <a:ext cx="1709738" cy="0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2712" y="1550431"/>
            <a:ext cx="0" cy="3987801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643568" y="1513855"/>
            <a:ext cx="3418904" cy="0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43800" idx="3"/>
          </p:cNvCxnSpPr>
          <p:nvPr/>
        </p:nvCxnSpPr>
        <p:spPr>
          <a:xfrm flipH="1" flipV="1">
            <a:off x="6051232" y="1513856"/>
            <a:ext cx="6668" cy="2011426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315206" y="3479562"/>
            <a:ext cx="1748504" cy="0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5562600" y="45720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1" y="3868500"/>
            <a:ext cx="895857" cy="648636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00949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4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893533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8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Want to find matrices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and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Q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lvl="2"/>
                <a:endParaRPr lang="en-US" dirty="0" smtClean="0"/>
              </a:p>
              <a:p>
                <a:pPr lvl="8"/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Gradient descent:</a:t>
                </a:r>
              </a:p>
              <a:p>
                <a:pPr lvl="1"/>
                <a:r>
                  <a:rPr lang="en-US" dirty="0" smtClean="0"/>
                  <a:t>Initialize </a:t>
                </a:r>
                <a:r>
                  <a:rPr lang="en-US" b="1" i="1" dirty="0" smtClean="0"/>
                  <a:t>P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Q</a:t>
                </a:r>
                <a:r>
                  <a:rPr lang="en-US" dirty="0" smtClean="0"/>
                  <a:t>  </a:t>
                </a:r>
                <a:r>
                  <a:rPr lang="en-US" sz="2400" dirty="0" smtClean="0"/>
                  <a:t>(using SVD, pretend missing ratings are 0)</a:t>
                </a:r>
              </a:p>
              <a:p>
                <a:pPr lvl="1"/>
                <a:r>
                  <a:rPr lang="en-US" dirty="0" smtClean="0"/>
                  <a:t>Do gradient descent:</a:t>
                </a:r>
              </a:p>
              <a:p>
                <a:pPr lvl="2"/>
                <a:r>
                  <a:rPr lang="en-US" b="1" i="1" dirty="0" smtClean="0"/>
                  <a:t>P</a:t>
                </a:r>
                <a:r>
                  <a:rPr lang="en-US" b="1" dirty="0" smtClean="0"/>
                  <a:t> </a:t>
                </a:r>
                <a:r>
                  <a:rPr lang="en-US" b="1" dirty="0">
                    <a:sym typeface="Symbol"/>
                  </a:rPr>
                  <a:t> </a:t>
                </a:r>
                <a:r>
                  <a:rPr lang="en-US" b="1" i="1" dirty="0" smtClean="0">
                    <a:sym typeface="Symbol"/>
                  </a:rPr>
                  <a:t>P</a:t>
                </a:r>
                <a:r>
                  <a:rPr lang="en-US" b="1" dirty="0" smtClean="0">
                    <a:sym typeface="Symbol"/>
                  </a:rPr>
                  <a:t> </a:t>
                </a:r>
                <a:r>
                  <a:rPr lang="en-US" b="1" dirty="0">
                    <a:sym typeface="Symbol"/>
                  </a:rPr>
                  <a:t>- </a:t>
                </a:r>
                <a:r>
                  <a:rPr lang="en-US" b="1" i="1" dirty="0">
                    <a:sym typeface="Symbol"/>
                  </a:rPr>
                  <a:t> </a:t>
                </a:r>
                <a:r>
                  <a:rPr lang="en-US" b="1" dirty="0">
                    <a:sym typeface="Symbol"/>
                  </a:rPr>
                  <a:t>·</a:t>
                </a:r>
                <a:r>
                  <a:rPr lang="en-US" b="1" dirty="0" smtClean="0">
                    <a:sym typeface="Symbol"/>
                  </a:rPr>
                  <a:t>P</a:t>
                </a:r>
              </a:p>
              <a:p>
                <a:pPr lvl="2"/>
                <a:r>
                  <a:rPr lang="en-US" b="1" i="1" dirty="0" smtClean="0"/>
                  <a:t>Q</a:t>
                </a:r>
                <a:r>
                  <a:rPr lang="en-US" b="1" dirty="0" smtClean="0"/>
                  <a:t> </a:t>
                </a:r>
                <a:r>
                  <a:rPr lang="en-US" b="1" dirty="0">
                    <a:sym typeface="Symbol"/>
                  </a:rPr>
                  <a:t> </a:t>
                </a:r>
                <a:r>
                  <a:rPr lang="en-US" b="1" i="1" dirty="0" smtClean="0">
                    <a:sym typeface="Symbol"/>
                  </a:rPr>
                  <a:t>Q</a:t>
                </a:r>
                <a:r>
                  <a:rPr lang="en-US" b="1" dirty="0" smtClean="0">
                    <a:sym typeface="Symbol"/>
                  </a:rPr>
                  <a:t> </a:t>
                </a:r>
                <a:r>
                  <a:rPr lang="en-US" b="1" dirty="0">
                    <a:sym typeface="Symbol"/>
                  </a:rPr>
                  <a:t>- </a:t>
                </a:r>
                <a:r>
                  <a:rPr lang="en-US" b="1" i="1" dirty="0">
                    <a:sym typeface="Symbol"/>
                  </a:rPr>
                  <a:t> </a:t>
                </a:r>
                <a:r>
                  <a:rPr lang="en-US" b="1" dirty="0">
                    <a:sym typeface="Symbol"/>
                  </a:rPr>
                  <a:t>·</a:t>
                </a:r>
                <a:r>
                  <a:rPr lang="en-US" b="1" dirty="0" smtClean="0">
                    <a:sym typeface="Symbol"/>
                  </a:rPr>
                  <a:t>Q</a:t>
                </a:r>
              </a:p>
              <a:p>
                <a:pPr lvl="2"/>
                <a:r>
                  <a:rPr lang="en-US" dirty="0">
                    <a:solidFill>
                      <a:srgbClr val="008000"/>
                    </a:solidFill>
                    <a:sym typeface="Symbol"/>
                  </a:rPr>
                  <a:t>w</a:t>
                </a:r>
                <a:r>
                  <a:rPr lang="en-US" dirty="0" smtClean="0">
                    <a:solidFill>
                      <a:srgbClr val="008000"/>
                    </a:solidFill>
                    <a:sym typeface="Symbol"/>
                  </a:rPr>
                  <a:t>here </a:t>
                </a:r>
                <a:r>
                  <a:rPr lang="en-US" b="1" i="1" dirty="0">
                    <a:solidFill>
                      <a:srgbClr val="008000"/>
                    </a:solidFill>
                    <a:sym typeface="Symbol"/>
                  </a:rPr>
                  <a:t>Q</a:t>
                </a:r>
                <a:r>
                  <a:rPr lang="en-US" b="1" dirty="0">
                    <a:solidFill>
                      <a:srgbClr val="008000"/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sym typeface="Symbol"/>
                  </a:rPr>
                  <a:t>is gradient/derivative of matrix </a:t>
                </a:r>
                <a:r>
                  <a:rPr lang="en-US" b="1" i="1" dirty="0" smtClean="0">
                    <a:solidFill>
                      <a:srgbClr val="008000"/>
                    </a:solidFill>
                    <a:sym typeface="Symbol"/>
                  </a:rPr>
                  <a:t>Q</a:t>
                </a:r>
                <a:r>
                  <a:rPr lang="en-US" dirty="0" smtClean="0">
                    <a:solidFill>
                      <a:srgbClr val="008000"/>
                    </a:solidFill>
                    <a:sym typeface="Symbol"/>
                  </a:rPr>
                  <a:t>:</a:t>
                </a:r>
                <a:br>
                  <a:rPr lang="en-US" dirty="0" smtClean="0">
                    <a:solidFill>
                      <a:srgbClr val="008000"/>
                    </a:solidFill>
                    <a:sym typeface="Symbol"/>
                  </a:rPr>
                </a:b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sym typeface="Symbol"/>
                      </a:rPr>
                      <m:t>𝛻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=[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  <m:r>
                      <a:rPr lang="en-US" i="1" dirty="0">
                        <a:latin typeface="Cambria Math"/>
                        <a:sym typeface="Symbol"/>
                      </a:rPr>
                      <m:t>] </m:t>
                    </m:r>
                  </m:oMath>
                </a14:m>
                <a:r>
                  <a:rPr lang="en-US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−2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𝑥𝑓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</m:oMath>
                </a14:m>
                <a:endParaRPr lang="en-US" b="0" dirty="0" smtClean="0">
                  <a:ea typeface="Cambria Math"/>
                  <a:sym typeface="Symbol"/>
                </a:endParaRPr>
              </a:p>
              <a:p>
                <a:pPr lvl="3"/>
                <a:r>
                  <a:rPr lang="en-US" dirty="0">
                    <a:solidFill>
                      <a:srgbClr val="008000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is entry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f</a:t>
                </a:r>
                <a:r>
                  <a:rPr lang="en-US" dirty="0">
                    <a:solidFill>
                      <a:srgbClr val="008000"/>
                    </a:solidFill>
                  </a:rPr>
                  <a:t> of row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q</a:t>
                </a:r>
                <a:r>
                  <a:rPr lang="en-US" b="1" i="1" baseline="-25000" dirty="0">
                    <a:solidFill>
                      <a:srgbClr val="008000"/>
                    </a:solidFill>
                  </a:rPr>
                  <a:t>i</a:t>
                </a:r>
                <a:r>
                  <a:rPr lang="en-US" dirty="0">
                    <a:solidFill>
                      <a:srgbClr val="008000"/>
                    </a:solidFill>
                  </a:rPr>
                  <a:t> of matrix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Q</a:t>
                </a:r>
              </a:p>
              <a:p>
                <a:pPr lvl="1"/>
                <a:r>
                  <a:rPr lang="en-US" b="1" dirty="0" smtClean="0"/>
                  <a:t>Observation: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66"/>
                    </a:solidFill>
                  </a:rPr>
                  <a:t>Computing gradients is slow!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86400"/>
              </a:xfrm>
              <a:blipFill>
                <a:blip r:embed="rId4"/>
                <a:stretch>
                  <a:fillRect t="-1556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1" name="Picture 2" descr="http://upload.wikimedia.org/wikipedia/commons/thumb/f/ff/Gradient_descent.svg/350px-Gradient_descent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03" y="0"/>
            <a:ext cx="1452973" cy="15567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6477000" y="38862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How to compute gradient of a matrix?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Compute gradient of every element independently!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86896"/>
              </p:ext>
            </p:extLst>
          </p:nvPr>
        </p:nvGraphicFramePr>
        <p:xfrm>
          <a:off x="719138" y="1676400"/>
          <a:ext cx="8005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4" name="Equation" r:id="rId6" imgW="2997000" imgH="457200" progId="Equation.3">
                  <p:embed/>
                </p:oleObj>
              </mc:Choice>
              <mc:Fallback>
                <p:oleObj name="Equation" r:id="rId6" imgW="29970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676400"/>
                        <a:ext cx="80057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0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419100" y="3456631"/>
                <a:ext cx="8534400" cy="228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Rewrite objective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419100" y="3456631"/>
                <a:ext cx="8534400" cy="2286000"/>
              </a:xfrm>
              <a:blipFill>
                <a:blip r:embed="rId3"/>
                <a:stretch>
                  <a:fillRect l="-1143" t="-2133" b="-18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963327"/>
              </p:ext>
            </p:extLst>
          </p:nvPr>
        </p:nvGraphicFramePr>
        <p:xfrm>
          <a:off x="1143001" y="1600201"/>
          <a:ext cx="5486399" cy="83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4" imgW="2997000" imgH="457200" progId="Equation.3">
                  <p:embed/>
                </p:oleObj>
              </mc:Choice>
              <mc:Fallback>
                <p:oleObj name="Equation" r:id="rId4" imgW="299700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1600201"/>
                        <a:ext cx="5486399" cy="83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32795" y="2363238"/>
                <a:ext cx="1474506" cy="90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795" y="2363238"/>
                <a:ext cx="1474506" cy="9069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8101" y="2363238"/>
                <a:ext cx="1429558" cy="90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1" y="2363238"/>
                <a:ext cx="1429558" cy="9069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2622140"/>
            <a:ext cx="580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Assume we want 3 factors per user and </a:t>
            </a:r>
            <a:r>
              <a:rPr lang="en-US" sz="2400" dirty="0" smtClean="0">
                <a:latin typeface="Calibri" panose="020F0502020204030204" pitchFamily="34" charset="0"/>
              </a:rPr>
              <a:t>item:</a:t>
            </a: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635000" y="1600200"/>
                <a:ext cx="4406900" cy="2286000"/>
              </a:xfrm>
              <a:ln>
                <a:solidFill>
                  <a:srgbClr val="FF0000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635000" y="1600200"/>
                <a:ext cx="4406900" cy="2286000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2053690"/>
                <a:ext cx="1474506" cy="90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53690"/>
                <a:ext cx="1474506" cy="9069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62800" y="2053690"/>
                <a:ext cx="1429558" cy="90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53690"/>
                <a:ext cx="1429558" cy="906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" y="4172267"/>
                <a:ext cx="8991600" cy="138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anose="020F0502020204030204" pitchFamily="34" charset="0"/>
                  </a:rPr>
                  <a:t>Compute gradient for variable q</a:t>
                </a:r>
                <a:r>
                  <a:rPr lang="en-US" sz="2400" baseline="-25000" dirty="0" smtClean="0">
                    <a:latin typeface="Calibri" panose="020F0502020204030204" pitchFamily="34" charset="0"/>
                  </a:rPr>
                  <a:t>i0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)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72267"/>
                <a:ext cx="8991600" cy="1386149"/>
              </a:xfrm>
              <a:prstGeom prst="rect">
                <a:avLst/>
              </a:prstGeom>
              <a:blipFill>
                <a:blip r:embed="rId5"/>
                <a:stretch>
                  <a:fillRect l="-1017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2400" y="5624399"/>
            <a:ext cx="458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Do the same for every free variable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- Computation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762000" y="2514600"/>
                <a:ext cx="8001000" cy="3733800"/>
              </a:xfrm>
            </p:spPr>
            <p:txBody>
              <a:bodyPr/>
              <a:lstStyle/>
              <a:p>
                <a:r>
                  <a:rPr lang="en-US" dirty="0" smtClean="0"/>
                  <a:t>How many free variables do we have?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(# of users + # of items) . (# of factors)</a:t>
                </a:r>
                <a:endParaRPr lang="en-US" dirty="0"/>
              </a:p>
              <a:p>
                <a:r>
                  <a:rPr lang="en-US" dirty="0" smtClean="0"/>
                  <a:t>Which ratings do we process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</m:oMath>
                </a14:m>
                <a:r>
                  <a:rPr lang="en-US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All ratings for item </a:t>
                </a:r>
                <a:r>
                  <a:rPr lang="en-US" dirty="0" err="1" smtClean="0"/>
                  <a:t>i</a:t>
                </a:r>
                <a:endParaRPr lang="en-US" dirty="0"/>
              </a:p>
              <a:p>
                <a:r>
                  <a:rPr lang="en-US" dirty="0" smtClean="0"/>
                  <a:t> Which ratings do we process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All ratings for user x</a:t>
                </a:r>
              </a:p>
              <a:p>
                <a:r>
                  <a:rPr lang="en-US" dirty="0" smtClean="0"/>
                  <a:t> What is the complexity of one iteration?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O(# of ratings . # of factors)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762000" y="2514600"/>
                <a:ext cx="8001000" cy="3733800"/>
              </a:xfrm>
              <a:blipFill>
                <a:blip r:embed="rId2"/>
                <a:stretch>
                  <a:fillRect l="-152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6261" y="1676400"/>
                <a:ext cx="7756739" cy="531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  <a:sym typeface="Symbol"/>
                      </a:rPr>
                      <m:t>𝛻</m:t>
                    </m:r>
                    <m:r>
                      <a:rPr lang="en-US" sz="2400" i="1" dirty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sz="2400" i="1" dirty="0">
                        <a:latin typeface="Cambria Math"/>
                        <a:sym typeface="Symbol"/>
                      </a:rPr>
                      <m:t>=[</m:t>
                    </m:r>
                    <m:r>
                      <a:rPr lang="en-US" sz="2400" i="1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sym typeface="Symbol"/>
                      </a:rPr>
                      <m:t>] </m:t>
                    </m:r>
                  </m:oMath>
                </a14:m>
                <a:r>
                  <a:rPr lang="en-US" sz="2400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−2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  <a:ea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sym typeface="Symbol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  <a:sym typeface="Symbol"/>
                              </a:rPr>
                              <m:t>𝑥𝑓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  <a:ea typeface="Cambria Math"/>
                        <a:sym typeface="Symbol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</m:oMath>
                </a14:m>
                <a:endParaRPr 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61" y="1676400"/>
                <a:ext cx="7756739" cy="531428"/>
              </a:xfrm>
              <a:prstGeom prst="rect">
                <a:avLst/>
              </a:prstGeom>
              <a:blipFill>
                <a:blip r:embed="rId3"/>
                <a:stretch>
                  <a:fillRect t="-1149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6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609600" y="1524000"/>
                <a:ext cx="8153400" cy="4267200"/>
              </a:xfrm>
            </p:spPr>
            <p:txBody>
              <a:bodyPr>
                <a:normAutofit/>
              </a:bodyPr>
              <a:lstStyle/>
              <a:p>
                <a:r>
                  <a:rPr lang="en-US" i="1" u="sng" dirty="0" smtClean="0">
                    <a:solidFill>
                      <a:srgbClr val="0000FF"/>
                    </a:solidFill>
                  </a:rPr>
                  <a:t>Gradient Descent (GD)</a:t>
                </a:r>
                <a:r>
                  <a:rPr lang="en-US" dirty="0" smtClean="0"/>
                  <a:t>: Update all free variables in one step. Need to process all ratings.</a:t>
                </a:r>
              </a:p>
              <a:p>
                <a:r>
                  <a:rPr lang="en-US" i="1" u="sng" dirty="0" smtClean="0">
                    <a:solidFill>
                      <a:srgbClr val="0000FF"/>
                    </a:solidFill>
                  </a:rPr>
                  <a:t>Stochastic Gradient Descent (SGD): </a:t>
                </a:r>
                <a:r>
                  <a:rPr lang="en-US" dirty="0" smtClean="0"/>
                  <a:t>Update the free variables associated with a single rating in one step.</a:t>
                </a:r>
              </a:p>
              <a:p>
                <a:pPr lvl="1"/>
                <a:r>
                  <a:rPr lang="en-US" dirty="0" smtClean="0"/>
                  <a:t> Need many more steps to converge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Each step is much faster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In practice: SGD much faster than GD</a:t>
                </a:r>
              </a:p>
              <a:p>
                <a:endParaRPr lang="en-US" b="1" dirty="0" smtClean="0">
                  <a:solidFill>
                    <a:srgbClr val="008000"/>
                  </a:solidFill>
                </a:endParaRP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GD</a:t>
                </a:r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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−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  <a:sym typeface="Symbol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sym typeface="Symbol"/>
                                  </a:rPr>
                                  <m:t>𝒙𝒊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</m:t>
                            </m:r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𝑸</m:t>
                            </m:r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  <a:sym typeface="Symbol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sym typeface="Symbol"/>
                                  </a:rPr>
                                  <m:t>𝒙𝒊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SGD: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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−</m:t>
                    </m:r>
                    <m:r>
                      <a:rPr lang="en-US" i="1" dirty="0">
                        <a:latin typeface="Cambria Math"/>
                        <a:ea typeface="Cambria Math"/>
                        <a:sym typeface="Symbol"/>
                      </a:rPr>
                      <m:t>𝜇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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  <a:sym typeface="Symbol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sym typeface="Symbol"/>
                          </a:rPr>
                          <m:t>𝒙𝒊</m:t>
                        </m:r>
                      </m:sub>
                    </m:sSub>
                    <m:r>
                      <a:rPr lang="en-US" b="1" i="1" dirty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609600" y="1524000"/>
                <a:ext cx="8153400" cy="4267200"/>
              </a:xfrm>
              <a:blipFill>
                <a:blip r:embed="rId2"/>
                <a:stretch>
                  <a:fillRect l="-149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6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 noGrp="1"/>
              </p:cNvSpPr>
              <p:nvPr>
                <p:ph type="body" sz="quarter" idx="18"/>
              </p:nvPr>
            </p:nvSpPr>
            <p:spPr>
              <a:xfrm>
                <a:off x="1981200" y="1676400"/>
                <a:ext cx="4557465" cy="1633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𝑖𝑓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</m:t>
                                  </m:r>
                                </m:sub>
                                <m:sup/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𝑥𝑓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+2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𝑖𝑓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</m:t>
                                  </m:r>
                                </m:sub>
                                <m:sup/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+2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1981200" y="1676400"/>
                <a:ext cx="4557465" cy="1633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90600" y="3581400"/>
            <a:ext cx="6502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Which free variables are associated with rating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sz="2400" baseline="-25000" dirty="0" err="1">
                <a:solidFill>
                  <a:srgbClr val="0000FF"/>
                </a:solidFill>
                <a:latin typeface="Calibri" panose="020F0502020204030204" pitchFamily="34" charset="0"/>
              </a:rPr>
              <a:t>xi</a:t>
            </a:r>
            <a:r>
              <a:rPr lang="en-US" sz="2400" dirty="0">
                <a:latin typeface="Calibri" panose="020F0502020204030204" pitchFamily="34" charset="0"/>
              </a:rPr>
              <a:t>?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4163506"/>
                <a:ext cx="1459695" cy="1508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𝑥𝑘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163506"/>
                <a:ext cx="1459695" cy="1508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90054" y="4172097"/>
                <a:ext cx="1369862" cy="1508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54" y="4172097"/>
                <a:ext cx="1369862" cy="1508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1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0" y="3352800"/>
                <a:ext cx="8763000" cy="2895600"/>
              </a:xfrm>
            </p:spPr>
            <p:txBody>
              <a:bodyPr/>
              <a:lstStyle/>
              <a:p>
                <a:pPr marL="457200" lvl="1" indent="0">
                  <a:spcBef>
                    <a:spcPct val="20000"/>
                  </a:spcBef>
                  <a:buClr>
                    <a:srgbClr val="60B5CC"/>
                  </a:buClr>
                  <a:buSzPct val="100000"/>
                  <a:buNone/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For each </a:t>
                </a:r>
                <a:r>
                  <a:rPr lang="en-US" sz="2800" b="1" i="1" dirty="0" err="1">
                    <a:solidFill>
                      <a:prstClr val="black"/>
                    </a:solidFill>
                  </a:rPr>
                  <a:t>r</a:t>
                </a:r>
                <a:r>
                  <a:rPr lang="en-US" sz="2800" b="1" i="1" baseline="-25000" dirty="0" err="1">
                    <a:solidFill>
                      <a:prstClr val="black"/>
                    </a:solidFill>
                  </a:rPr>
                  <a:t>xi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768096" lvl="2" indent="0">
                  <a:spcBef>
                    <a:spcPct val="20000"/>
                  </a:spcBef>
                  <a:buClr>
                    <a:srgbClr val="E66C7D"/>
                  </a:buClr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  <m:sup/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                     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derivative of the “error”)</a:t>
                </a:r>
              </a:p>
              <a:p>
                <a:pPr marL="768096" lvl="2" indent="0">
                  <a:spcBef>
                    <a:spcPct val="20000"/>
                  </a:spcBef>
                  <a:buClr>
                    <a:srgbClr val="E66C7D"/>
                  </a:buClr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CA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(update equation)</a:t>
                </a:r>
                <a:endParaRPr lang="en-CA" sz="24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768096" lvl="2" indent="0">
                  <a:spcBef>
                    <a:spcPct val="20000"/>
                  </a:spcBef>
                  <a:buClr>
                    <a:srgbClr val="E66C7D"/>
                  </a:buClr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CA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(update equation)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Note: The operations above are vector operations</a:t>
                </a:r>
                <a:endPara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0" y="3352800"/>
                <a:ext cx="8763000" cy="2895600"/>
              </a:xfrm>
              <a:blipFill>
                <a:blip r:embed="rId2"/>
                <a:stretch>
                  <a:fillRect t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5"/>
              <p:cNvSpPr txBox="1">
                <a:spLocks/>
              </p:cNvSpPr>
              <p:nvPr/>
            </p:nvSpPr>
            <p:spPr>
              <a:xfrm>
                <a:off x="1981200" y="1676400"/>
                <a:ext cx="4557465" cy="1633268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20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𝑖𝑓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</m:t>
                                  </m:r>
                                </m:sub>
                                <m:sup/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𝑥𝑓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+2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𝑖𝑓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𝑥</m:t>
                                  </m:r>
                                </m:sub>
                                <m:sup/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  <a:sym typeface="Symbol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+2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𝜆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6400"/>
                <a:ext cx="4557465" cy="1633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7800" y="5258602"/>
                <a:ext cx="2209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…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learning rate</a:t>
                </a:r>
                <a:endParaRPr lang="en-US" sz="20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258602"/>
                <a:ext cx="2209800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D60093"/>
                    </a:solidFill>
                  </a:rPr>
                  <a:t>Stochastic gradient decent:</a:t>
                </a:r>
              </a:p>
              <a:p>
                <a:pPr lvl="1"/>
                <a:r>
                  <a:rPr lang="en-US" dirty="0" smtClean="0"/>
                  <a:t>Initialize </a:t>
                </a:r>
                <a:r>
                  <a:rPr lang="en-US" b="1" i="1" dirty="0" smtClean="0"/>
                  <a:t>P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Q</a:t>
                </a:r>
                <a:r>
                  <a:rPr lang="en-US" dirty="0" smtClean="0"/>
                  <a:t>  </a:t>
                </a:r>
                <a:r>
                  <a:rPr lang="en-US" sz="2400" dirty="0" smtClean="0"/>
                  <a:t>(using SVD, pretend missing ratings are 0)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Then iterate over the ratings (multiple times if necessary) and update factors: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For each </a:t>
                </a:r>
                <a:r>
                  <a:rPr lang="en-US" b="1" i="1" dirty="0" err="1" smtClean="0"/>
                  <a:t>r</a:t>
                </a:r>
                <a:r>
                  <a:rPr lang="en-US" b="1" i="1" baseline="-25000" dirty="0" err="1" smtClean="0"/>
                  <a:t>xi</a:t>
                </a:r>
                <a:r>
                  <a:rPr lang="en-US" b="1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                        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(derivative of the “error”)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i="1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CA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(update equation)</a:t>
                </a:r>
                <a:endParaRPr lang="en-CA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i="1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CA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CA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update equation</a:t>
                </a:r>
                <a:r>
                  <a:rPr lang="en-CA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r>
                  <a:rPr lang="en-CA" b="1" dirty="0" smtClean="0"/>
                  <a:t>2 for loops:</a:t>
                </a:r>
              </a:p>
              <a:p>
                <a:pPr lvl="1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For until convergence:</a:t>
                </a:r>
              </a:p>
              <a:p>
                <a:pPr lvl="2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For each </a:t>
                </a:r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000" b="1" baseline="-25000" dirty="0" err="1" smtClean="0">
                    <a:latin typeface="Arial" pitchFamily="34" charset="0"/>
                    <a:cs typeface="Arial" pitchFamily="34" charset="0"/>
                  </a:rPr>
                  <a:t>xi</a:t>
                </a:r>
                <a:endParaRPr lang="en-US" sz="2000" b="1" baseline="-25000" dirty="0" smtClean="0">
                  <a:latin typeface="Arial" pitchFamily="34" charset="0"/>
                  <a:cs typeface="Arial" pitchFamily="34" charset="0"/>
                </a:endParaRPr>
              </a:p>
              <a:p>
                <a:pPr lvl="3"/>
                <a:r>
                  <a:rPr lang="en-US" dirty="0" smtClean="0"/>
                  <a:t>Compute gradient, do a “step”</a:t>
                </a:r>
                <a:endParaRPr lang="en-CA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>
                <a:blip r:embed="rId2"/>
                <a:stretch>
                  <a:fillRect t="-65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95999" y="5117068"/>
                <a:ext cx="1958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𝜇</m:t>
                    </m:r>
                  </m:oMath>
                </a14:m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… learning rate</a:t>
                </a:r>
                <a:endPara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117068"/>
                <a:ext cx="195899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86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ttp://upload.wikimedia.org/wikipedia/commons/thumb/f/ff/Gradient_descent.svg/350px-Gradient_descen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03" y="0"/>
            <a:ext cx="1452973" cy="15567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574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SGD vs. GD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Convergence of </a:t>
            </a:r>
            <a:r>
              <a:rPr lang="en-US" b="1" dirty="0" smtClean="0">
                <a:solidFill>
                  <a:srgbClr val="FF0000"/>
                </a:solidFill>
              </a:rPr>
              <a:t>GD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en-US" b="1" dirty="0"/>
              <a:t>vs. </a:t>
            </a:r>
            <a:r>
              <a:rPr lang="en-US" b="1" dirty="0" smtClean="0">
                <a:solidFill>
                  <a:srgbClr val="0000FF"/>
                </a:solidFill>
              </a:rPr>
              <a:t>SGD 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1202" name="Picture 2" descr="http://upload.wikimedia.org/wikipedia/en/f/f3/Sto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29" y="2025134"/>
            <a:ext cx="46101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9169" y="57266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Iteration/step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584222" y="3571758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Value of the objective function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1652537" y="2284214"/>
            <a:ext cx="1755648" cy="2624328"/>
          </a:xfrm>
          <a:custGeom>
            <a:avLst/>
            <a:gdLst>
              <a:gd name="connsiteX0" fmla="*/ 0 w 1755648"/>
              <a:gd name="connsiteY0" fmla="*/ 0 h 2624328"/>
              <a:gd name="connsiteX1" fmla="*/ 210312 w 1755648"/>
              <a:gd name="connsiteY1" fmla="*/ 1892808 h 2624328"/>
              <a:gd name="connsiteX2" fmla="*/ 521208 w 1755648"/>
              <a:gd name="connsiteY2" fmla="*/ 2331720 h 2624328"/>
              <a:gd name="connsiteX3" fmla="*/ 1755648 w 1755648"/>
              <a:gd name="connsiteY3" fmla="*/ 2624328 h 26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48" h="2624328">
                <a:moveTo>
                  <a:pt x="0" y="0"/>
                </a:moveTo>
                <a:cubicBezTo>
                  <a:pt x="61722" y="752094"/>
                  <a:pt x="123444" y="1504188"/>
                  <a:pt x="210312" y="1892808"/>
                </a:cubicBezTo>
                <a:cubicBezTo>
                  <a:pt x="297180" y="2281428"/>
                  <a:pt x="263652" y="2209800"/>
                  <a:pt x="521208" y="2331720"/>
                </a:cubicBezTo>
                <a:cubicBezTo>
                  <a:pt x="778764" y="2453640"/>
                  <a:pt x="1267206" y="2538984"/>
                  <a:pt x="1755648" y="2624328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19072" y="1828800"/>
            <a:ext cx="2167129" cy="10607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76600" y="1828800"/>
            <a:ext cx="1828801" cy="2209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3718679"/>
            <a:ext cx="2703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GD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improves the value of the objective function at every step.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SGD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improves the value but in a “noisy” way.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GD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takes fewer steps to converge but each step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much longer to compute. 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 practice,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SGD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is much faster!</a:t>
            </a:r>
          </a:p>
        </p:txBody>
      </p:sp>
      <p:pic>
        <p:nvPicPr>
          <p:cNvPr id="20" name="Picture 2" descr="http://upload.wikimedia.org/wikipedia/commons/thumb/f/ff/Gradient_descent.svg/350px-Gradient_desc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2"/>
            <a:ext cx="3200400" cy="34289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Freeform 20"/>
          <p:cNvSpPr/>
          <p:nvPr/>
        </p:nvSpPr>
        <p:spPr>
          <a:xfrm>
            <a:off x="6473952" y="1709928"/>
            <a:ext cx="932688" cy="1252728"/>
          </a:xfrm>
          <a:custGeom>
            <a:avLst/>
            <a:gdLst>
              <a:gd name="connsiteX0" fmla="*/ 36576 w 932688"/>
              <a:gd name="connsiteY0" fmla="*/ 1252728 h 1252728"/>
              <a:gd name="connsiteX1" fmla="*/ 0 w 932688"/>
              <a:gd name="connsiteY1" fmla="*/ 1069848 h 1252728"/>
              <a:gd name="connsiteX2" fmla="*/ 173736 w 932688"/>
              <a:gd name="connsiteY2" fmla="*/ 1078992 h 1252728"/>
              <a:gd name="connsiteX3" fmla="*/ 36576 w 932688"/>
              <a:gd name="connsiteY3" fmla="*/ 987552 h 1252728"/>
              <a:gd name="connsiteX4" fmla="*/ 201168 w 932688"/>
              <a:gd name="connsiteY4" fmla="*/ 978408 h 1252728"/>
              <a:gd name="connsiteX5" fmla="*/ 228600 w 932688"/>
              <a:gd name="connsiteY5" fmla="*/ 859536 h 1252728"/>
              <a:gd name="connsiteX6" fmla="*/ 109728 w 932688"/>
              <a:gd name="connsiteY6" fmla="*/ 832104 h 1252728"/>
              <a:gd name="connsiteX7" fmla="*/ 155448 w 932688"/>
              <a:gd name="connsiteY7" fmla="*/ 740664 h 1252728"/>
              <a:gd name="connsiteX8" fmla="*/ 36576 w 932688"/>
              <a:gd name="connsiteY8" fmla="*/ 685800 h 1252728"/>
              <a:gd name="connsiteX9" fmla="*/ 118872 w 932688"/>
              <a:gd name="connsiteY9" fmla="*/ 594360 h 1252728"/>
              <a:gd name="connsiteX10" fmla="*/ 237744 w 932688"/>
              <a:gd name="connsiteY10" fmla="*/ 676656 h 1252728"/>
              <a:gd name="connsiteX11" fmla="*/ 292608 w 932688"/>
              <a:gd name="connsiteY11" fmla="*/ 758952 h 1252728"/>
              <a:gd name="connsiteX12" fmla="*/ 338328 w 932688"/>
              <a:gd name="connsiteY12" fmla="*/ 813816 h 1252728"/>
              <a:gd name="connsiteX13" fmla="*/ 374904 w 932688"/>
              <a:gd name="connsiteY13" fmla="*/ 740664 h 1252728"/>
              <a:gd name="connsiteX14" fmla="*/ 329184 w 932688"/>
              <a:gd name="connsiteY14" fmla="*/ 621792 h 1252728"/>
              <a:gd name="connsiteX15" fmla="*/ 420624 w 932688"/>
              <a:gd name="connsiteY15" fmla="*/ 585216 h 1252728"/>
              <a:gd name="connsiteX16" fmla="*/ 356616 w 932688"/>
              <a:gd name="connsiteY16" fmla="*/ 493776 h 1252728"/>
              <a:gd name="connsiteX17" fmla="*/ 237744 w 932688"/>
              <a:gd name="connsiteY17" fmla="*/ 521208 h 1252728"/>
              <a:gd name="connsiteX18" fmla="*/ 219456 w 932688"/>
              <a:gd name="connsiteY18" fmla="*/ 411480 h 1252728"/>
              <a:gd name="connsiteX19" fmla="*/ 320040 w 932688"/>
              <a:gd name="connsiteY19" fmla="*/ 411480 h 1252728"/>
              <a:gd name="connsiteX20" fmla="*/ 356616 w 932688"/>
              <a:gd name="connsiteY20" fmla="*/ 338328 h 1252728"/>
              <a:gd name="connsiteX21" fmla="*/ 457200 w 932688"/>
              <a:gd name="connsiteY21" fmla="*/ 457200 h 1252728"/>
              <a:gd name="connsiteX22" fmla="*/ 466344 w 932688"/>
              <a:gd name="connsiteY22" fmla="*/ 548640 h 1252728"/>
              <a:gd name="connsiteX23" fmla="*/ 585216 w 932688"/>
              <a:gd name="connsiteY23" fmla="*/ 557784 h 1252728"/>
              <a:gd name="connsiteX24" fmla="*/ 548640 w 932688"/>
              <a:gd name="connsiteY24" fmla="*/ 448056 h 1252728"/>
              <a:gd name="connsiteX25" fmla="*/ 539496 w 932688"/>
              <a:gd name="connsiteY25" fmla="*/ 374904 h 1252728"/>
              <a:gd name="connsiteX26" fmla="*/ 640080 w 932688"/>
              <a:gd name="connsiteY26" fmla="*/ 374904 h 1252728"/>
              <a:gd name="connsiteX27" fmla="*/ 640080 w 932688"/>
              <a:gd name="connsiteY27" fmla="*/ 329184 h 1252728"/>
              <a:gd name="connsiteX28" fmla="*/ 731520 w 932688"/>
              <a:gd name="connsiteY28" fmla="*/ 356616 h 1252728"/>
              <a:gd name="connsiteX29" fmla="*/ 667512 w 932688"/>
              <a:gd name="connsiteY29" fmla="*/ 256032 h 1252728"/>
              <a:gd name="connsiteX30" fmla="*/ 539496 w 932688"/>
              <a:gd name="connsiteY30" fmla="*/ 228600 h 1252728"/>
              <a:gd name="connsiteX31" fmla="*/ 512064 w 932688"/>
              <a:gd name="connsiteY31" fmla="*/ 155448 h 1252728"/>
              <a:gd name="connsiteX32" fmla="*/ 585216 w 932688"/>
              <a:gd name="connsiteY32" fmla="*/ 128016 h 1252728"/>
              <a:gd name="connsiteX33" fmla="*/ 566928 w 932688"/>
              <a:gd name="connsiteY33" fmla="*/ 45720 h 1252728"/>
              <a:gd name="connsiteX34" fmla="*/ 685800 w 932688"/>
              <a:gd name="connsiteY34" fmla="*/ 0 h 1252728"/>
              <a:gd name="connsiteX35" fmla="*/ 685800 w 932688"/>
              <a:gd name="connsiteY35" fmla="*/ 109728 h 1252728"/>
              <a:gd name="connsiteX36" fmla="*/ 649224 w 932688"/>
              <a:gd name="connsiteY36" fmla="*/ 164592 h 1252728"/>
              <a:gd name="connsiteX37" fmla="*/ 713232 w 932688"/>
              <a:gd name="connsiteY37" fmla="*/ 228600 h 1252728"/>
              <a:gd name="connsiteX38" fmla="*/ 786384 w 932688"/>
              <a:gd name="connsiteY38" fmla="*/ 256032 h 1252728"/>
              <a:gd name="connsiteX39" fmla="*/ 841248 w 932688"/>
              <a:gd name="connsiteY39" fmla="*/ 137160 h 1252728"/>
              <a:gd name="connsiteX40" fmla="*/ 932688 w 932688"/>
              <a:gd name="connsiteY40" fmla="*/ 146304 h 12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2688" h="1252728">
                <a:moveTo>
                  <a:pt x="36576" y="1252728"/>
                </a:moveTo>
                <a:lnTo>
                  <a:pt x="0" y="1069848"/>
                </a:lnTo>
                <a:lnTo>
                  <a:pt x="173736" y="1078992"/>
                </a:lnTo>
                <a:lnTo>
                  <a:pt x="36576" y="987552"/>
                </a:lnTo>
                <a:lnTo>
                  <a:pt x="201168" y="978408"/>
                </a:lnTo>
                <a:lnTo>
                  <a:pt x="228600" y="859536"/>
                </a:lnTo>
                <a:lnTo>
                  <a:pt x="109728" y="832104"/>
                </a:lnTo>
                <a:lnTo>
                  <a:pt x="155448" y="740664"/>
                </a:lnTo>
                <a:lnTo>
                  <a:pt x="36576" y="685800"/>
                </a:lnTo>
                <a:lnTo>
                  <a:pt x="118872" y="594360"/>
                </a:lnTo>
                <a:lnTo>
                  <a:pt x="237744" y="676656"/>
                </a:lnTo>
                <a:lnTo>
                  <a:pt x="292608" y="758952"/>
                </a:lnTo>
                <a:lnTo>
                  <a:pt x="338328" y="813816"/>
                </a:lnTo>
                <a:lnTo>
                  <a:pt x="374904" y="740664"/>
                </a:lnTo>
                <a:lnTo>
                  <a:pt x="329184" y="621792"/>
                </a:lnTo>
                <a:lnTo>
                  <a:pt x="420624" y="585216"/>
                </a:lnTo>
                <a:lnTo>
                  <a:pt x="356616" y="493776"/>
                </a:lnTo>
                <a:lnTo>
                  <a:pt x="237744" y="521208"/>
                </a:lnTo>
                <a:lnTo>
                  <a:pt x="219456" y="411480"/>
                </a:lnTo>
                <a:lnTo>
                  <a:pt x="320040" y="411480"/>
                </a:lnTo>
                <a:lnTo>
                  <a:pt x="356616" y="338328"/>
                </a:lnTo>
                <a:lnTo>
                  <a:pt x="457200" y="457200"/>
                </a:lnTo>
                <a:lnTo>
                  <a:pt x="466344" y="548640"/>
                </a:lnTo>
                <a:lnTo>
                  <a:pt x="585216" y="557784"/>
                </a:lnTo>
                <a:lnTo>
                  <a:pt x="548640" y="448056"/>
                </a:lnTo>
                <a:lnTo>
                  <a:pt x="539496" y="374904"/>
                </a:lnTo>
                <a:lnTo>
                  <a:pt x="640080" y="374904"/>
                </a:lnTo>
                <a:lnTo>
                  <a:pt x="640080" y="329184"/>
                </a:lnTo>
                <a:lnTo>
                  <a:pt x="731520" y="356616"/>
                </a:lnTo>
                <a:lnTo>
                  <a:pt x="667512" y="256032"/>
                </a:lnTo>
                <a:lnTo>
                  <a:pt x="539496" y="228600"/>
                </a:lnTo>
                <a:lnTo>
                  <a:pt x="512064" y="155448"/>
                </a:lnTo>
                <a:lnTo>
                  <a:pt x="585216" y="128016"/>
                </a:lnTo>
                <a:lnTo>
                  <a:pt x="566928" y="45720"/>
                </a:lnTo>
                <a:lnTo>
                  <a:pt x="685800" y="0"/>
                </a:lnTo>
                <a:lnTo>
                  <a:pt x="685800" y="109728"/>
                </a:lnTo>
                <a:lnTo>
                  <a:pt x="649224" y="164592"/>
                </a:lnTo>
                <a:lnTo>
                  <a:pt x="713232" y="228600"/>
                </a:lnTo>
                <a:lnTo>
                  <a:pt x="786384" y="256032"/>
                </a:lnTo>
                <a:lnTo>
                  <a:pt x="841248" y="137160"/>
                </a:lnTo>
                <a:lnTo>
                  <a:pt x="932688" y="146304"/>
                </a:lnTo>
              </a:path>
            </a:pathLst>
          </a:custGeom>
          <a:noFill/>
          <a:ln w="19050" cap="sq">
            <a:solidFill>
              <a:srgbClr val="0000FF"/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86400" y="1828800"/>
            <a:ext cx="987552" cy="50749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959352" y="1819656"/>
            <a:ext cx="2441448" cy="1304544"/>
          </a:xfrm>
          <a:custGeom>
            <a:avLst/>
            <a:gdLst>
              <a:gd name="connsiteX0" fmla="*/ 0 w 2578608"/>
              <a:gd name="connsiteY0" fmla="*/ 0 h 1404140"/>
              <a:gd name="connsiteX1" fmla="*/ 457200 w 2578608"/>
              <a:gd name="connsiteY1" fmla="*/ 1024128 h 1404140"/>
              <a:gd name="connsiteX2" fmla="*/ 1545336 w 2578608"/>
              <a:gd name="connsiteY2" fmla="*/ 1399032 h 1404140"/>
              <a:gd name="connsiteX3" fmla="*/ 2578608 w 2578608"/>
              <a:gd name="connsiteY3" fmla="*/ 1207008 h 14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608" h="1404140">
                <a:moveTo>
                  <a:pt x="0" y="0"/>
                </a:moveTo>
                <a:cubicBezTo>
                  <a:pt x="99822" y="395478"/>
                  <a:pt x="199644" y="790956"/>
                  <a:pt x="457200" y="1024128"/>
                </a:cubicBezTo>
                <a:cubicBezTo>
                  <a:pt x="714756" y="1257300"/>
                  <a:pt x="1191768" y="1368552"/>
                  <a:pt x="1545336" y="1399032"/>
                </a:cubicBezTo>
                <a:cubicBezTo>
                  <a:pt x="1898904" y="1429512"/>
                  <a:pt x="2238756" y="1318260"/>
                  <a:pt x="2578608" y="1207008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461000" y="2686050"/>
            <a:ext cx="2844800" cy="3563937"/>
            <a:chOff x="3379" y="1162"/>
            <a:chExt cx="1792" cy="224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7" r="15967" b="-313"/>
            <a:stretch>
              <a:fillRect/>
            </a:stretch>
          </p:blipFill>
          <p:spPr bwMode="auto">
            <a:xfrm>
              <a:off x="3379" y="1162"/>
              <a:ext cx="1792" cy="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4" y="2840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24" y="2115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70" y="1366"/>
              <a:ext cx="158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BellKor</a:t>
            </a:r>
            <a:r>
              <a:rPr lang="en-US" dirty="0" smtClean="0"/>
              <a:t> Recommender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The winner of the Netflix Challenge!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Multi-scale modeling of the data: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 smtClean="0"/>
              <a:t>Combine top level, “regional”</a:t>
            </a:r>
            <a:br>
              <a:rPr lang="en-US" dirty="0" smtClean="0"/>
            </a:br>
            <a:r>
              <a:rPr lang="en-US" dirty="0" smtClean="0"/>
              <a:t>modeling of the data, with </a:t>
            </a:r>
            <a:br>
              <a:rPr lang="en-US" dirty="0" smtClean="0"/>
            </a:br>
            <a:r>
              <a:rPr lang="en-US" dirty="0" smtClean="0"/>
              <a:t>a refined, local view: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Global:</a:t>
            </a:r>
          </a:p>
          <a:p>
            <a:pPr lvl="2"/>
            <a:r>
              <a:rPr lang="en-US" dirty="0" smtClean="0"/>
              <a:t>Overall deviations of users/movies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Factorization: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  <a:p>
            <a:pPr lvl="2"/>
            <a:r>
              <a:rPr lang="en-US" dirty="0"/>
              <a:t>Addressing </a:t>
            </a:r>
            <a:r>
              <a:rPr lang="en-US" dirty="0" smtClean="0"/>
              <a:t>“regional” </a:t>
            </a:r>
            <a:r>
              <a:rPr lang="en-US" dirty="0"/>
              <a:t>effects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Collaborative filtering: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Extract local patterns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391401" y="2362200"/>
            <a:ext cx="1847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D60093"/>
                </a:solidFill>
              </a:rPr>
              <a:t>Global </a:t>
            </a:r>
            <a:r>
              <a:rPr lang="en-US" b="1" dirty="0">
                <a:solidFill>
                  <a:srgbClr val="D60093"/>
                </a:solidFill>
              </a:rPr>
              <a:t>effects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467463" y="3586162"/>
            <a:ext cx="180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Factorization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543801" y="4535269"/>
            <a:ext cx="1752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D60093"/>
                </a:solidFill>
              </a:rPr>
              <a:t>Collaborative filtering</a:t>
            </a:r>
            <a:endParaRPr lang="en-US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7518" t="17473" r="11008" b="21585"/>
          <a:stretch>
            <a:fillRect/>
          </a:stretch>
        </p:blipFill>
        <p:spPr bwMode="auto">
          <a:xfrm>
            <a:off x="228601" y="135039"/>
            <a:ext cx="8686800" cy="65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4419600" y="64770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Koren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Bell,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Volinksy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IEEE Computer,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Latent Factor Model to Include Biases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624888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Modeling Biases and Interactions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5410201"/>
            <a:ext cx="8229600" cy="1295400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b="1" i="1" dirty="0" smtClean="0"/>
              <a:t>μ</a:t>
            </a:r>
            <a:r>
              <a:rPr lang="en-US" dirty="0" smtClean="0"/>
              <a:t> </a:t>
            </a:r>
            <a:r>
              <a:rPr lang="en-CA" dirty="0" smtClean="0"/>
              <a:t> =  overall mean rating</a:t>
            </a:r>
          </a:p>
          <a:p>
            <a:r>
              <a:rPr lang="en-CA" b="1" i="1" dirty="0" err="1" smtClean="0"/>
              <a:t>b</a:t>
            </a:r>
            <a:r>
              <a:rPr lang="en-CA" b="1" i="1" baseline="-25000" dirty="0" err="1" smtClean="0"/>
              <a:t>x</a:t>
            </a:r>
            <a:r>
              <a:rPr lang="en-CA" dirty="0" smtClean="0"/>
              <a:t>  =  bias of user </a:t>
            </a:r>
            <a:r>
              <a:rPr lang="en-CA" b="1" i="1" dirty="0" smtClean="0"/>
              <a:t>x</a:t>
            </a:r>
          </a:p>
          <a:p>
            <a:r>
              <a:rPr lang="en-CA" b="1" i="1" dirty="0" smtClean="0"/>
              <a:t>b</a:t>
            </a:r>
            <a:r>
              <a:rPr lang="en-CA" b="1" i="1" baseline="-25000" dirty="0" smtClean="0"/>
              <a:t>i</a:t>
            </a:r>
            <a:r>
              <a:rPr lang="en-CA" dirty="0" smtClean="0"/>
              <a:t>   =  bias of movie </a:t>
            </a:r>
            <a:r>
              <a:rPr lang="en-CA" b="1" i="1" dirty="0" err="1" smtClean="0"/>
              <a:t>i</a:t>
            </a:r>
            <a:endParaRPr lang="en-CA" b="1" i="1" dirty="0" smtClean="0"/>
          </a:p>
          <a:p>
            <a:endParaRPr lang="en-US" dirty="0"/>
          </a:p>
        </p:txBody>
      </p:sp>
      <p:pic>
        <p:nvPicPr>
          <p:cNvPr id="8" name="Picture 2" descr="http://www.popsci.com/files/imagecache/article_image_large/files/articles/mov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676400"/>
            <a:ext cx="137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freewebs.com/yoshisisle/mario-and-luigi-superstar-saga-yoshi-in-cinem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7"/>
          <a:stretch>
            <a:fillRect/>
          </a:stretch>
        </p:blipFill>
        <p:spPr bwMode="auto">
          <a:xfrm>
            <a:off x="381000" y="15240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freewebs.com/yoshisisle/mario-and-luigi-superstar-saga-yoshi-in-cinem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7"/>
          <a:stretch>
            <a:fillRect/>
          </a:stretch>
        </p:blipFill>
        <p:spPr bwMode="auto">
          <a:xfrm>
            <a:off x="7467600" y="16002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popsci.com/files/imagecache/article_image_large/files/articles/movi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600200"/>
            <a:ext cx="13938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ft-Right Arrow 11"/>
          <p:cNvSpPr/>
          <p:nvPr/>
        </p:nvSpPr>
        <p:spPr>
          <a:xfrm>
            <a:off x="6781800" y="1905000"/>
            <a:ext cx="533400" cy="1524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6781800" y="2133600"/>
            <a:ext cx="533400" cy="1524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6781800" y="2362200"/>
            <a:ext cx="533400" cy="1524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1447800"/>
            <a:ext cx="3810000" cy="1600200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0"/>
            <a:ext cx="1676400" cy="1600200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447800"/>
            <a:ext cx="1676400" cy="1600200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2133600" y="1981200"/>
            <a:ext cx="457200" cy="381000"/>
          </a:xfrm>
          <a:prstGeom prst="mathPlus">
            <a:avLst/>
          </a:prstGeom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4572000" y="1981200"/>
            <a:ext cx="457200" cy="381000"/>
          </a:xfrm>
          <a:prstGeom prst="mathPlus">
            <a:avLst/>
          </a:prstGeom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24512" y="1135825"/>
            <a:ext cx="3457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latin typeface="Arial" pitchFamily="34" charset="0"/>
                <a:cs typeface="Arial" pitchFamily="34" charset="0"/>
              </a:rPr>
              <a:t>user-movie interaction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200" y="1135825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latin typeface="Arial" pitchFamily="34" charset="0"/>
                <a:cs typeface="Arial" pitchFamily="34" charset="0"/>
              </a:rPr>
              <a:t>movie bias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0" y="1135825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 dirty="0">
                <a:latin typeface="Arial" pitchFamily="34" charset="0"/>
                <a:cs typeface="Arial" pitchFamily="34" charset="0"/>
              </a:rPr>
              <a:t>user bias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2286000" y="990600"/>
            <a:ext cx="152400" cy="441960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latin typeface="Calibri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76800" y="3429000"/>
            <a:ext cx="41148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User-Movie interaction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Characterizes the matching between users and movies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Attracts most research in the field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Benefits from algorithmic and mathematical innovations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81000" y="3417887"/>
            <a:ext cx="4038600" cy="1839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900" b="1" dirty="0">
                <a:solidFill>
                  <a:srgbClr val="C00000"/>
                </a:solidFill>
                <a:latin typeface="Calibri" pitchFamily="34" charset="0"/>
              </a:rPr>
              <a:t>Baseline predictor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Separates users and movies</a:t>
            </a:r>
            <a:endParaRPr lang="en-US" sz="1900" i="1" dirty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Benefits </a:t>
            </a:r>
            <a:r>
              <a:rPr lang="en-US" sz="1900" dirty="0">
                <a:latin typeface="Calibri" pitchFamily="34" charset="0"/>
              </a:rPr>
              <a:t>from insights into </a:t>
            </a:r>
            <a:r>
              <a:rPr lang="en-US" sz="1900" dirty="0" smtClean="0">
                <a:latin typeface="Calibri" pitchFamily="34" charset="0"/>
              </a:rPr>
              <a:t>user’s </a:t>
            </a:r>
            <a:r>
              <a:rPr lang="en-US" sz="1900" dirty="0">
                <a:latin typeface="Calibri" pitchFamily="34" charset="0"/>
              </a:rPr>
              <a:t>behavior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Among the main practical contributions of the competition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7017544" y="1215231"/>
            <a:ext cx="138112" cy="396240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Baseline Predictor</a:t>
            </a:r>
          </a:p>
        </p:txBody>
      </p:sp>
      <p:sp>
        <p:nvSpPr>
          <p:cNvPr id="33798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We have expectations on the rating by </a:t>
            </a:r>
            <a:br>
              <a:rPr lang="en-US" dirty="0" smtClean="0"/>
            </a:br>
            <a:r>
              <a:rPr lang="en-US" dirty="0" smtClean="0"/>
              <a:t>user </a:t>
            </a:r>
            <a:r>
              <a:rPr lang="en-US" b="1" i="1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of movie </a:t>
            </a:r>
            <a:r>
              <a:rPr lang="en-US" b="1" i="1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/>
              <a:t>, even without estimating </a:t>
            </a:r>
            <a:r>
              <a:rPr lang="en-US" b="1" i="1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’s attitude towards movies like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i</a:t>
            </a:r>
            <a:endParaRPr lang="en-US" b="1" i="1" dirty="0" smtClean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33795" name="Picture 4" descr="http://www.freewebs.com/yoshisisle/mario-and-luigi-superstar-saga-yoshi-in-cinem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7"/>
          <a:stretch>
            <a:fillRect/>
          </a:stretch>
        </p:blipFill>
        <p:spPr bwMode="auto">
          <a:xfrm>
            <a:off x="1371600" y="28956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www.popsci.com/files/imagecache/article_image_large/files/articles/mov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048000"/>
            <a:ext cx="13938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lus 17"/>
          <p:cNvSpPr/>
          <p:nvPr/>
        </p:nvSpPr>
        <p:spPr>
          <a:xfrm>
            <a:off x="4114800" y="3505200"/>
            <a:ext cx="457200" cy="381000"/>
          </a:xfrm>
          <a:prstGeom prst="mathPl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799" name="Content Placeholder 2"/>
          <p:cNvSpPr txBox="1">
            <a:spLocks/>
          </p:cNvSpPr>
          <p:nvPr/>
        </p:nvSpPr>
        <p:spPr bwMode="auto">
          <a:xfrm>
            <a:off x="533400" y="4419600"/>
            <a:ext cx="3429000" cy="1828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Rating scale of user </a:t>
            </a:r>
            <a:r>
              <a:rPr lang="en-US" sz="2000" b="1" i="1" dirty="0" smtClean="0">
                <a:solidFill>
                  <a:srgbClr val="00B050"/>
                </a:solidFill>
                <a:latin typeface="Calibri" pitchFamily="34" charset="0"/>
              </a:rPr>
              <a:t>x</a:t>
            </a:r>
            <a:endParaRPr lang="en-US" sz="2000" b="1" i="1" dirty="0">
              <a:solidFill>
                <a:srgbClr val="00B050"/>
              </a:solidFill>
              <a:latin typeface="Calibri" pitchFamily="34" charset="0"/>
            </a:endParaRPr>
          </a:p>
          <a:p>
            <a:pPr marL="2857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Values of other ratings user gave </a:t>
            </a:r>
            <a:r>
              <a:rPr lang="en-US" sz="2000" dirty="0" smtClean="0">
                <a:latin typeface="Calibri" pitchFamily="34" charset="0"/>
              </a:rPr>
              <a:t>recently (day-specific </a:t>
            </a:r>
            <a:r>
              <a:rPr lang="en-US" sz="2000" dirty="0">
                <a:latin typeface="Calibri" pitchFamily="34" charset="0"/>
              </a:rPr>
              <a:t>mood, anchoring, multi-user accounts)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3800" name="Content Placeholder 2"/>
          <p:cNvSpPr txBox="1">
            <a:spLocks/>
          </p:cNvSpPr>
          <p:nvPr/>
        </p:nvSpPr>
        <p:spPr bwMode="auto">
          <a:xfrm>
            <a:off x="4876800" y="4419600"/>
            <a:ext cx="3733800" cy="1828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(Recent) popularity of movie </a:t>
            </a:r>
            <a:r>
              <a:rPr lang="en-US" sz="2000" b="1" i="1" dirty="0" err="1">
                <a:solidFill>
                  <a:srgbClr val="00B050"/>
                </a:solidFill>
                <a:latin typeface="Calibri" pitchFamily="34" charset="0"/>
              </a:rPr>
              <a:t>i</a:t>
            </a:r>
            <a:endParaRPr lang="en-US" sz="2000" b="1" i="1" dirty="0">
              <a:solidFill>
                <a:srgbClr val="00B050"/>
              </a:solidFill>
              <a:latin typeface="Calibri" pitchFamily="34" charset="0"/>
            </a:endParaRPr>
          </a:p>
          <a:p>
            <a:pPr marL="2857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Selection bias; related to number of ratings user gave on the same day (“frequency”)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baseline="-25000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819400"/>
            <a:ext cx="7909664" cy="3733801"/>
          </a:xfrm>
        </p:spPr>
        <p:txBody>
          <a:bodyPr>
            <a:normAutofit lnSpcReduction="10000"/>
          </a:bodyPr>
          <a:lstStyle/>
          <a:p>
            <a:r>
              <a:rPr lang="en-CA" b="1" dirty="0" smtClean="0">
                <a:solidFill>
                  <a:srgbClr val="FF0066"/>
                </a:solidFill>
              </a:rPr>
              <a:t>Example:</a:t>
            </a:r>
          </a:p>
          <a:p>
            <a:pPr lvl="1"/>
            <a:r>
              <a:rPr lang="en-CA" dirty="0" smtClean="0"/>
              <a:t>Mean rating: </a:t>
            </a:r>
            <a:r>
              <a:rPr lang="en-CA" b="1" i="1" dirty="0" smtClean="0">
                <a:sym typeface="Symbol"/>
              </a:rPr>
              <a:t></a:t>
            </a:r>
            <a:r>
              <a:rPr lang="en-CA" b="1" i="1" dirty="0" smtClean="0"/>
              <a:t> = 3.7</a:t>
            </a:r>
          </a:p>
          <a:p>
            <a:pPr lvl="1"/>
            <a:r>
              <a:rPr lang="en-CA" dirty="0" smtClean="0"/>
              <a:t>You are a critical reviewer: your ratings are 1 star lower than the mean: </a:t>
            </a:r>
            <a:r>
              <a:rPr lang="en-CA" b="1" i="1" dirty="0" err="1" smtClean="0"/>
              <a:t>b</a:t>
            </a:r>
            <a:r>
              <a:rPr lang="en-CA" b="1" i="1" baseline="-25000" dirty="0" err="1" smtClean="0"/>
              <a:t>x</a:t>
            </a:r>
            <a:r>
              <a:rPr lang="en-CA" b="1" i="1" dirty="0" smtClean="0"/>
              <a:t> = -1</a:t>
            </a:r>
          </a:p>
          <a:p>
            <a:pPr lvl="1"/>
            <a:r>
              <a:rPr lang="en-CA" dirty="0" smtClean="0"/>
              <a:t>Star Wars gets a mean rating of </a:t>
            </a:r>
            <a:r>
              <a:rPr lang="en-CA" i="1" dirty="0" smtClean="0"/>
              <a:t>0.5</a:t>
            </a:r>
            <a:r>
              <a:rPr lang="en-CA" dirty="0" smtClean="0"/>
              <a:t> higher than average movie:  </a:t>
            </a:r>
            <a:r>
              <a:rPr lang="en-CA" b="1" i="1" dirty="0" smtClean="0"/>
              <a:t>b</a:t>
            </a:r>
            <a:r>
              <a:rPr lang="en-CA" b="1" i="1" baseline="-25000" dirty="0" smtClean="0"/>
              <a:t>i</a:t>
            </a:r>
            <a:r>
              <a:rPr lang="en-CA" b="1" i="1" dirty="0" smtClean="0"/>
              <a:t> = + 0.5</a:t>
            </a:r>
          </a:p>
          <a:p>
            <a:pPr lvl="1"/>
            <a:r>
              <a:rPr lang="en-CA" dirty="0" smtClean="0"/>
              <a:t>Predicted rating for you on Star Wars: </a:t>
            </a:r>
            <a:br>
              <a:rPr lang="en-CA" dirty="0" smtClean="0"/>
            </a:br>
            <a:r>
              <a:rPr lang="en-CA" dirty="0" smtClean="0"/>
              <a:t>	</a:t>
            </a:r>
            <a:r>
              <a:rPr lang="en-CA" b="1" i="1" dirty="0" smtClean="0"/>
              <a:t>= 3.7 -  1  +  0.5  = 3.2 </a:t>
            </a:r>
          </a:p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1887538" y="2058622"/>
            <a:ext cx="123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  <a:t>Overall mean rating</a:t>
            </a:r>
            <a:endParaRPr lang="en-CA" sz="16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124200" y="206021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  <a:t>Bias for </a:t>
            </a:r>
            <a:b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</a:br>
            <a: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  <a:t>user </a:t>
            </a:r>
            <a:r>
              <a:rPr lang="en-CA" sz="1600" b="1" i="1" dirty="0" smtClean="0">
                <a:solidFill>
                  <a:srgbClr val="008000"/>
                </a:solidFill>
                <a:latin typeface="Calibri" pitchFamily="34" charset="0"/>
              </a:rPr>
              <a:t>x</a:t>
            </a:r>
            <a:endParaRPr lang="en-CA" sz="1600" b="1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419600" y="2061797"/>
            <a:ext cx="1430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  <a:t>Bias for</a:t>
            </a:r>
            <a:b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</a:br>
            <a: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  <a:t>movie </a:t>
            </a:r>
            <a:r>
              <a:rPr lang="en-CA" sz="1600" b="1" i="1" dirty="0" err="1">
                <a:solidFill>
                  <a:srgbClr val="008000"/>
                </a:solidFill>
                <a:latin typeface="Calibri" pitchFamily="34" charset="0"/>
              </a:rPr>
              <a:t>i</a:t>
            </a:r>
            <a:endParaRPr lang="en-CA" sz="1600" b="1" i="1" dirty="0">
              <a:solidFill>
                <a:srgbClr val="008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9049" y="1371600"/>
                <a:ext cx="70017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𝑥𝑖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𝜇</m:t>
                      </m:r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 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 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 + 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  <m:sup/>
                      </m:sSubSup>
                    </m:oMath>
                  </m:oMathPara>
                </a14:m>
                <a:endParaRPr lang="en-US" sz="4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49" y="1371600"/>
                <a:ext cx="7001725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172200" y="2072910"/>
            <a:ext cx="1430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  <a:t>User-Movie</a:t>
            </a:r>
            <a:b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</a:br>
            <a:r>
              <a:rPr lang="en-CA" sz="1600" dirty="0" smtClean="0">
                <a:solidFill>
                  <a:srgbClr val="008000"/>
                </a:solidFill>
                <a:latin typeface="Calibri" pitchFamily="34" charset="0"/>
              </a:rPr>
              <a:t>interaction</a:t>
            </a:r>
            <a:endParaRPr lang="en-CA" sz="1600" i="1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New Model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Solve: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pPr lvl="8"/>
            <a:endParaRPr lang="en-US" dirty="0" smtClean="0">
              <a:solidFill>
                <a:schemeClr val="accent3"/>
              </a:solidFill>
            </a:endParaRPr>
          </a:p>
          <a:p>
            <a:pPr lvl="8"/>
            <a:endParaRPr lang="en-US" dirty="0">
              <a:solidFill>
                <a:schemeClr val="accent3"/>
              </a:solidFill>
            </a:endParaRPr>
          </a:p>
          <a:p>
            <a:pPr lvl="8"/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Stochastic gradient decent to find parameters</a:t>
            </a:r>
          </a:p>
          <a:p>
            <a:pPr lvl="1"/>
            <a:r>
              <a:rPr lang="en-US" b="1" dirty="0"/>
              <a:t>Note</a:t>
            </a:r>
            <a:r>
              <a:rPr lang="en-US" b="1" dirty="0" smtClean="0"/>
              <a:t>:</a:t>
            </a:r>
            <a:r>
              <a:rPr lang="en-US" dirty="0" smtClean="0"/>
              <a:t> Both biases </a:t>
            </a:r>
            <a:r>
              <a:rPr lang="en-US" b="1" i="1" dirty="0" err="1" smtClean="0"/>
              <a:t>b</a:t>
            </a:r>
            <a:r>
              <a:rPr lang="en-US" b="1" i="1" baseline="-25000" dirty="0" err="1" smtClean="0"/>
              <a:t>x</a:t>
            </a:r>
            <a:r>
              <a:rPr lang="en-US" dirty="0" smtClean="0"/>
              <a:t>, </a:t>
            </a:r>
            <a:r>
              <a:rPr lang="en-US" b="1" i="1" dirty="0" smtClean="0"/>
              <a:t>b</a:t>
            </a:r>
            <a:r>
              <a:rPr lang="en-US" b="1" i="1" baseline="-25000" dirty="0" smtClean="0"/>
              <a:t>i</a:t>
            </a:r>
            <a:r>
              <a:rPr lang="en-US" dirty="0" smtClean="0"/>
              <a:t> as well as interactions </a:t>
            </a:r>
            <a:r>
              <a:rPr lang="en-US" b="1" i="1" dirty="0" smtClean="0"/>
              <a:t>q</a:t>
            </a:r>
            <a:r>
              <a:rPr lang="en-US" b="1" i="1" baseline="-25000" dirty="0" smtClean="0"/>
              <a:t>i</a:t>
            </a:r>
            <a:r>
              <a:rPr lang="en-US" dirty="0" smtClean="0"/>
              <a:t>, </a:t>
            </a:r>
            <a:r>
              <a:rPr lang="en-US" b="1" i="1" dirty="0" err="1" smtClean="0"/>
              <a:t>p</a:t>
            </a:r>
            <a:r>
              <a:rPr lang="en-US" b="1" i="1" baseline="-25000" dirty="0" err="1" smtClean="0"/>
              <a:t>x</a:t>
            </a:r>
            <a:r>
              <a:rPr lang="en-US" dirty="0" smtClean="0"/>
              <a:t> are treated as parameters (we estimate them)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4343400" y="3878747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sz="1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regularization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4114800" y="2474881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goodness of fit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258734" y="4119133"/>
            <a:ext cx="28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CA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 </a:t>
            </a:r>
            <a:r>
              <a:rPr lang="en-CA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en-CA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s </a:t>
            </a:r>
            <a:r>
              <a:rPr lang="en-CA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selected </a:t>
            </a:r>
            <a:r>
              <a:rPr lang="en-CA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via grid-search on a validation set</a:t>
            </a:r>
          </a:p>
        </p:txBody>
      </p:sp>
      <p:cxnSp>
        <p:nvCxnSpPr>
          <p:cNvPr id="35847" name="Straight Arrow Connector 13"/>
          <p:cNvCxnSpPr>
            <a:cxnSpLocks noChangeShapeType="1"/>
            <a:stCxn id="35846" idx="0"/>
          </p:cNvCxnSpPr>
          <p:nvPr/>
        </p:nvCxnSpPr>
        <p:spPr bwMode="auto">
          <a:xfrm flipV="1">
            <a:off x="1691467" y="3733800"/>
            <a:ext cx="61133" cy="385333"/>
          </a:xfrm>
          <a:prstGeom prst="straightConnector1">
            <a:avLst/>
          </a:prstGeom>
          <a:ln w="38100">
            <a:solidFill>
              <a:srgbClr val="008000"/>
            </a:solidFill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11325"/>
              </p:ext>
            </p:extLst>
          </p:nvPr>
        </p:nvGraphicFramePr>
        <p:xfrm>
          <a:off x="80840" y="1828800"/>
          <a:ext cx="9053636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9" name="Equation" r:id="rId3" imgW="3479760" imgH="863280" progId="Equation.3">
                  <p:embed/>
                </p:oleObj>
              </mc:Choice>
              <mc:Fallback>
                <p:oleObj name="Equation" r:id="rId3" imgW="3479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0" y="1828800"/>
                        <a:ext cx="9053636" cy="2246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Various Methods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2B867F-BFB9-41FD-A198-03B6E8DFFCFE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456073"/>
              </p:ext>
            </p:extLst>
          </p:nvPr>
        </p:nvGraphicFramePr>
        <p:xfrm>
          <a:off x="304800" y="12192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86" name="AutoShape 22"/>
          <p:cNvSpPr>
            <a:spLocks noChangeArrowheads="1"/>
          </p:cNvSpPr>
          <p:nvPr/>
        </p:nvSpPr>
        <p:spPr bwMode="auto">
          <a:xfrm>
            <a:off x="3905250" y="1219200"/>
            <a:ext cx="585787" cy="5257800"/>
          </a:xfrm>
          <a:prstGeom prst="downArrow">
            <a:avLst>
              <a:gd name="adj1" fmla="val 50000"/>
              <a:gd name="adj2" fmla="val 292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4048506" y="1676400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057650" y="6129337"/>
            <a:ext cx="936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10062" y="5805487"/>
            <a:ext cx="2268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 Prize: 0.8563 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4300537" y="2855976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0.9514 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310062" y="2300287"/>
            <a:ext cx="2700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Movie average: 1.0533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310062" y="1937575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average: 1.0651 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310062" y="1313688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average: 1.1296 </a:t>
            </a:r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Performance of Various Methods</a:t>
            </a:r>
            <a:endParaRPr lang="en-US" dirty="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4049712" y="2242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049712" y="2623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4050918" y="3202924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3449256" y="3669792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33400" y="3352800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Basic Collaborative filtering: 0.94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3449256" y="4376928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001712" y="4059936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factors: 0.90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3449256" y="4845796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62000" y="4519660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factors+Biases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0.89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3449256" y="4062460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533400" y="3745468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Collaborative filtering++: 0.91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66306"/>
      </p:ext>
    </p:extLst>
  </p:cSld>
  <p:clrMapOvr>
    <a:masterClrMapping/>
  </p:clrMapOvr>
  <p:transition advTm="32094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Netflix Challenge: 2006-09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Biases Of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 smtClean="0">
                <a:solidFill>
                  <a:srgbClr val="FF0066"/>
                </a:solidFill>
              </a:rPr>
              <a:t>Sudden </a:t>
            </a:r>
            <a:r>
              <a:rPr lang="en-US" altLang="ko-KR" b="1" dirty="0">
                <a:solidFill>
                  <a:srgbClr val="FF0066"/>
                </a:solidFill>
              </a:rPr>
              <a:t>rise in the </a:t>
            </a:r>
            <a:r>
              <a:rPr lang="en-US" altLang="ko-KR" b="1" dirty="0" smtClean="0">
                <a:solidFill>
                  <a:srgbClr val="FF0066"/>
                </a:solidFill>
              </a:rPr>
              <a:t/>
            </a:r>
            <a:br>
              <a:rPr lang="en-US" altLang="ko-KR" b="1" dirty="0" smtClean="0">
                <a:solidFill>
                  <a:srgbClr val="FF0066"/>
                </a:solidFill>
              </a:rPr>
            </a:br>
            <a:r>
              <a:rPr lang="en-US" altLang="ko-KR" b="1" dirty="0" smtClean="0">
                <a:solidFill>
                  <a:srgbClr val="FF0066"/>
                </a:solidFill>
              </a:rPr>
              <a:t>average </a:t>
            </a:r>
            <a:r>
              <a:rPr lang="en-US" altLang="ko-KR" b="1" dirty="0">
                <a:solidFill>
                  <a:srgbClr val="FF0066"/>
                </a:solidFill>
              </a:rPr>
              <a:t>movie rating</a:t>
            </a:r>
            <a:r>
              <a:rPr lang="en-US" altLang="ko-KR" dirty="0">
                <a:solidFill>
                  <a:srgbClr val="FF0066"/>
                </a:solidFill>
              </a:rPr>
              <a:t> </a:t>
            </a:r>
            <a:r>
              <a:rPr lang="en-US" altLang="ko-KR" dirty="0" smtClean="0">
                <a:solidFill>
                  <a:srgbClr val="FF0066"/>
                </a:solidFill>
              </a:rPr>
              <a:t/>
            </a:r>
            <a:br>
              <a:rPr lang="en-US" altLang="ko-KR" dirty="0" smtClean="0">
                <a:solidFill>
                  <a:srgbClr val="FF0066"/>
                </a:solidFill>
              </a:rPr>
            </a:br>
            <a:r>
              <a:rPr lang="en-US" altLang="ko-KR" dirty="0" smtClean="0"/>
              <a:t>(</a:t>
            </a:r>
            <a:r>
              <a:rPr lang="en-US" altLang="ko-KR" dirty="0"/>
              <a:t>early 2004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I</a:t>
            </a:r>
            <a:r>
              <a:rPr lang="en-US" altLang="ko-KR" dirty="0" smtClean="0"/>
              <a:t>mprovements </a:t>
            </a:r>
            <a:r>
              <a:rPr lang="en-US" altLang="ko-KR" dirty="0"/>
              <a:t>in </a:t>
            </a:r>
            <a:r>
              <a:rPr lang="en-US" altLang="ko-KR" dirty="0" smtClean="0"/>
              <a:t>Netflix</a:t>
            </a:r>
            <a:endParaRPr lang="en-US" altLang="ko-KR" dirty="0"/>
          </a:p>
          <a:p>
            <a:pPr lvl="1"/>
            <a:r>
              <a:rPr lang="en-US" altLang="ko-KR" dirty="0"/>
              <a:t>GUI improvements</a:t>
            </a:r>
          </a:p>
          <a:p>
            <a:pPr lvl="1"/>
            <a:r>
              <a:rPr lang="en-US" altLang="ko-KR" dirty="0"/>
              <a:t>Meaning of rating </a:t>
            </a:r>
            <a:r>
              <a:rPr lang="en-US" altLang="ko-KR" dirty="0" smtClean="0"/>
              <a:t>changed</a:t>
            </a:r>
          </a:p>
          <a:p>
            <a:r>
              <a:rPr lang="en-US" altLang="ko-KR" b="1" dirty="0" smtClean="0">
                <a:solidFill>
                  <a:srgbClr val="0000FF"/>
                </a:solidFill>
              </a:rPr>
              <a:t>Movie </a:t>
            </a:r>
            <a:r>
              <a:rPr lang="en-US" altLang="ko-KR" b="1" dirty="0">
                <a:solidFill>
                  <a:srgbClr val="0000FF"/>
                </a:solidFill>
              </a:rPr>
              <a:t>age</a:t>
            </a:r>
          </a:p>
          <a:p>
            <a:pPr lvl="1"/>
            <a:r>
              <a:rPr lang="en-US" altLang="ko-KR" dirty="0"/>
              <a:t>Users prefer new movies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without </a:t>
            </a:r>
            <a:r>
              <a:rPr lang="en-US" altLang="ko-KR" dirty="0"/>
              <a:t>any reasons</a:t>
            </a:r>
          </a:p>
          <a:p>
            <a:pPr lvl="1"/>
            <a:r>
              <a:rPr lang="en-US" altLang="ko-KR" dirty="0"/>
              <a:t>Older movies are just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inherently </a:t>
            </a:r>
            <a:r>
              <a:rPr lang="en-US" altLang="ko-KR" dirty="0"/>
              <a:t>better than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newer ones</a:t>
            </a:r>
            <a:endParaRPr lang="en-US" altLang="ko-KR" dirty="0"/>
          </a:p>
          <a:p>
            <a:endParaRPr lang="en-US" altLang="ko-KR" dirty="0"/>
          </a:p>
          <a:p>
            <a:pPr marL="768096" lvl="2" indent="0"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0960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Collaborative filtering with temporal dynamics, KDD ’09</a:t>
            </a:r>
          </a:p>
        </p:txBody>
      </p:sp>
      <p:pic>
        <p:nvPicPr>
          <p:cNvPr id="1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3901818" cy="2743200"/>
          </a:xfrm>
          <a:prstGeom prst="rect">
            <a:avLst/>
          </a:prstGeom>
        </p:spPr>
      </p:pic>
      <p:pic>
        <p:nvPicPr>
          <p:cNvPr id="9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86" y="3962400"/>
            <a:ext cx="38905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pPr marL="118872" indent="0"/>
            <a:r>
              <a:rPr lang="en-US" dirty="0"/>
              <a:t>Modeling </a:t>
            </a:r>
            <a:r>
              <a:rPr lang="en-US" dirty="0" smtClean="0"/>
              <a:t>Local &amp; Global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Global:</a:t>
            </a:r>
          </a:p>
          <a:p>
            <a:pPr lvl="1"/>
            <a:r>
              <a:rPr lang="en-US" dirty="0" smtClean="0"/>
              <a:t>Mean movie rating: </a:t>
            </a:r>
            <a:r>
              <a:rPr lang="en-US" b="1" dirty="0" smtClean="0"/>
              <a:t>3.7 stars</a:t>
            </a:r>
          </a:p>
          <a:p>
            <a:pPr lvl="1"/>
            <a:r>
              <a:rPr lang="en-US" i="1" dirty="0" smtClean="0"/>
              <a:t>The Sixth Sense</a:t>
            </a:r>
            <a:r>
              <a:rPr lang="en-US" dirty="0" smtClean="0"/>
              <a:t> is </a:t>
            </a:r>
            <a:r>
              <a:rPr lang="en-US" b="1" dirty="0" smtClean="0"/>
              <a:t>0.5</a:t>
            </a:r>
            <a:r>
              <a:rPr lang="en-US" dirty="0" smtClean="0"/>
              <a:t> stars above avg.</a:t>
            </a:r>
          </a:p>
          <a:p>
            <a:pPr lvl="1"/>
            <a:r>
              <a:rPr lang="en-US" dirty="0" smtClean="0"/>
              <a:t>Joe rates </a:t>
            </a:r>
            <a:r>
              <a:rPr lang="en-US" b="1" dirty="0" smtClean="0"/>
              <a:t>0.2</a:t>
            </a:r>
            <a:r>
              <a:rPr lang="en-US" dirty="0" smtClean="0"/>
              <a:t> stars below avg. </a:t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  <a:sym typeface="Symbol"/>
              </a:rPr>
              <a:t>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Baseline estimation: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/>
            </a:r>
            <a:br>
              <a:rPr lang="en-US" b="1" dirty="0">
                <a:solidFill>
                  <a:srgbClr val="0000FF"/>
                </a:solidFill>
                <a:sym typeface="Wingdings" pitchFamily="2" charset="2"/>
              </a:rPr>
            </a:br>
            <a:endParaRPr lang="en-US" sz="1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008000"/>
                </a:solidFill>
                <a:sym typeface="Wingdings" pitchFamily="2" charset="2"/>
              </a:rPr>
              <a:t>		Joe</a:t>
            </a:r>
            <a:r>
              <a:rPr lang="en-US" b="1" dirty="0" smtClean="0">
                <a:solidFill>
                  <a:srgbClr val="008000"/>
                </a:solidFill>
                <a:sym typeface="Wingdings" pitchFamily="2" charset="2"/>
              </a:rPr>
              <a:t> will rate </a:t>
            </a:r>
            <a:r>
              <a:rPr lang="en-US" b="1" i="1" dirty="0" smtClean="0">
                <a:solidFill>
                  <a:srgbClr val="008000"/>
                </a:solidFill>
              </a:rPr>
              <a:t>The Sixth Sense</a:t>
            </a:r>
            <a:r>
              <a:rPr lang="en-US" b="1" dirty="0" smtClean="0">
                <a:solidFill>
                  <a:srgbClr val="008000"/>
                </a:solidFill>
                <a:sym typeface="Wingdings" pitchFamily="2" charset="2"/>
              </a:rPr>
              <a:t> 4 stars</a:t>
            </a:r>
          </a:p>
          <a:p>
            <a:r>
              <a:rPr lang="en-US" b="1" dirty="0" smtClean="0">
                <a:solidFill>
                  <a:srgbClr val="D60093"/>
                </a:solidFill>
                <a:sym typeface="Wingdings" pitchFamily="2" charset="2"/>
              </a:rPr>
              <a:t>Local neighborhood (CF/NN):</a:t>
            </a:r>
          </a:p>
          <a:p>
            <a:pPr lvl="1"/>
            <a:r>
              <a:rPr lang="en-US" i="1" dirty="0" smtClean="0"/>
              <a:t>Joe</a:t>
            </a:r>
            <a:r>
              <a:rPr lang="en-US" dirty="0" smtClean="0"/>
              <a:t> </a:t>
            </a:r>
            <a:r>
              <a:rPr lang="en-US" dirty="0"/>
              <a:t>didn’t like related movie </a:t>
            </a:r>
            <a:r>
              <a:rPr lang="en-US" i="1" dirty="0"/>
              <a:t>Signs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sym typeface="Symbol"/>
              </a:rPr>
              <a:t>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Final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estimate:</a:t>
            </a:r>
            <a:br>
              <a:rPr lang="en-US" b="1" dirty="0">
                <a:solidFill>
                  <a:srgbClr val="0000FF"/>
                </a:solidFill>
                <a:sym typeface="Wingdings" pitchFamily="2" charset="2"/>
              </a:rPr>
            </a:br>
            <a:r>
              <a:rPr lang="en-US" b="1" i="1" dirty="0">
                <a:solidFill>
                  <a:srgbClr val="008000"/>
                </a:solidFill>
                <a:sym typeface="Wingdings" pitchFamily="2" charset="2"/>
              </a:rPr>
              <a:t>Joe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 will rate </a:t>
            </a:r>
            <a:r>
              <a:rPr lang="en-US" b="1" i="1" dirty="0">
                <a:solidFill>
                  <a:srgbClr val="008000"/>
                </a:solidFill>
              </a:rPr>
              <a:t>The Sixth Sense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8000"/>
                </a:solidFill>
                <a:sym typeface="Wingdings" pitchFamily="2" charset="2"/>
              </a:rPr>
              <a:t>3.8 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stars</a:t>
            </a:r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6799" r="18333" b="2499"/>
          <a:stretch>
            <a:fillRect/>
          </a:stretch>
        </p:blipFill>
        <p:spPr bwMode="auto">
          <a:xfrm>
            <a:off x="6781800" y="1219200"/>
            <a:ext cx="97201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b="1324"/>
          <a:stretch>
            <a:fillRect/>
          </a:stretch>
        </p:blipFill>
        <p:spPr bwMode="auto">
          <a:xfrm>
            <a:off x="7938564" y="1237407"/>
            <a:ext cx="98371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5299" r="15334" b="200"/>
          <a:stretch>
            <a:fillRect/>
          </a:stretch>
        </p:blipFill>
        <p:spPr bwMode="auto">
          <a:xfrm>
            <a:off x="7769058" y="4419600"/>
            <a:ext cx="10207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Biases &amp;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1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Original model:</a:t>
            </a:r>
            <a:br>
              <a:rPr lang="en-CA" b="1" dirty="0" smtClean="0">
                <a:solidFill>
                  <a:srgbClr val="0000FF"/>
                </a:solidFill>
              </a:rPr>
            </a:br>
            <a:r>
              <a:rPr lang="en-CA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="1" i="1" baseline="-25000" dirty="0" err="1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b="1" i="1" dirty="0" smtClean="0">
                <a:latin typeface="Symbol" pitchFamily="18" charset="2"/>
              </a:rPr>
              <a:t>m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CA" b="1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="1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+ q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dirty="0" smtClean="0"/>
              <a:t>·</a:t>
            </a:r>
            <a:r>
              <a:rPr lang="en-CA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="1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CA" b="1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CA" sz="800" dirty="0" smtClean="0"/>
          </a:p>
          <a:p>
            <a:r>
              <a:rPr lang="en-CA" b="1" dirty="0" smtClean="0">
                <a:solidFill>
                  <a:srgbClr val="008000"/>
                </a:solidFill>
              </a:rPr>
              <a:t>Add time dependence to biases:</a:t>
            </a:r>
            <a:br>
              <a:rPr lang="en-CA" b="1" dirty="0" smtClean="0">
                <a:solidFill>
                  <a:srgbClr val="008000"/>
                </a:solidFill>
              </a:rPr>
            </a:br>
            <a:r>
              <a:rPr lang="en-CA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="1" i="1" baseline="-25000" dirty="0" err="1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b="1" i="1" dirty="0" smtClean="0">
                <a:latin typeface="Symbol" pitchFamily="18" charset="2"/>
              </a:rPr>
              <a:t>m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CA" b="1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="1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i="1" dirty="0" smtClean="0">
                <a:latin typeface="Times New Roman" pitchFamily="18" charset="0"/>
                <a:cs typeface="Times New Roman" pitchFamily="18" charset="0"/>
              </a:rPr>
              <a:t>+q</a:t>
            </a:r>
            <a:r>
              <a:rPr lang="en-CA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dirty="0"/>
              <a:t>· </a:t>
            </a:r>
            <a:r>
              <a:rPr lang="en-CA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="1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CA" b="1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/>
              <a:t>Make parameters </a:t>
            </a:r>
            <a:r>
              <a:rPr lang="en-US" b="1" i="1" dirty="0" err="1" smtClean="0"/>
              <a:t>b</a:t>
            </a:r>
            <a:r>
              <a:rPr lang="en-US" b="1" i="1" baseline="-25000" dirty="0" err="1" smtClean="0"/>
              <a:t>x</a:t>
            </a:r>
            <a:r>
              <a:rPr lang="en-US" dirty="0" smtClean="0"/>
              <a:t> and </a:t>
            </a:r>
            <a:r>
              <a:rPr lang="en-US" b="1" i="1" dirty="0" smtClean="0"/>
              <a:t>b</a:t>
            </a:r>
            <a:r>
              <a:rPr lang="en-US" b="1" i="1" baseline="-25000" dirty="0" smtClean="0"/>
              <a:t>i</a:t>
            </a:r>
            <a:r>
              <a:rPr lang="en-US" dirty="0" smtClean="0"/>
              <a:t> to depend on time</a:t>
            </a:r>
          </a:p>
          <a:p>
            <a:pPr lvl="1">
              <a:defRPr/>
            </a:pPr>
            <a:r>
              <a:rPr lang="en-US" b="1" dirty="0" smtClean="0"/>
              <a:t>(1)</a:t>
            </a:r>
            <a:r>
              <a:rPr lang="en-US" dirty="0"/>
              <a:t> Parameterize </a:t>
            </a:r>
            <a:r>
              <a:rPr lang="en-US" dirty="0" smtClean="0"/>
              <a:t>time-dependence by linear trends</a:t>
            </a:r>
            <a:br>
              <a:rPr lang="en-US" dirty="0" smtClean="0"/>
            </a:br>
            <a:r>
              <a:rPr lang="en-US" altLang="ko-KR" b="1" dirty="0" smtClean="0"/>
              <a:t>(2)</a:t>
            </a:r>
            <a:r>
              <a:rPr lang="en-US" altLang="ko-KR" dirty="0" smtClean="0"/>
              <a:t> Each </a:t>
            </a:r>
            <a:r>
              <a:rPr lang="en-US" altLang="ko-KR" dirty="0"/>
              <a:t>bin corresponds to </a:t>
            </a:r>
            <a:r>
              <a:rPr lang="en-US" altLang="ko-KR" dirty="0" smtClean="0"/>
              <a:t>10 consecutive </a:t>
            </a:r>
            <a:r>
              <a:rPr lang="en-US" altLang="ko-KR" dirty="0"/>
              <a:t>weeks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r>
              <a:rPr lang="en-US" b="1" dirty="0">
                <a:solidFill>
                  <a:srgbClr val="D60093"/>
                </a:solidFill>
              </a:rPr>
              <a:t>Add temporal dependence to factors</a:t>
            </a:r>
          </a:p>
          <a:p>
            <a:pPr lvl="1"/>
            <a:r>
              <a:rPr lang="en-US" b="1" i="1" dirty="0" err="1" smtClean="0"/>
              <a:t>p</a:t>
            </a:r>
            <a:r>
              <a:rPr lang="en-US" b="1" i="1" baseline="-25000" dirty="0" err="1" smtClean="0"/>
              <a:t>x</a:t>
            </a:r>
            <a:r>
              <a:rPr lang="en-US" b="1" i="1" dirty="0" smtClean="0"/>
              <a:t>(t</a:t>
            </a:r>
            <a:r>
              <a:rPr lang="en-US" b="1" i="1" dirty="0"/>
              <a:t>)</a:t>
            </a:r>
            <a:r>
              <a:rPr lang="en-US" dirty="0"/>
              <a:t>… user preference vector on day </a:t>
            </a:r>
            <a:r>
              <a:rPr lang="en-US" b="1" i="1" dirty="0" smtClean="0"/>
              <a:t>t</a:t>
            </a:r>
            <a:endParaRPr lang="en-US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6443246"/>
            <a:ext cx="731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Koren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Collaborative filtering with temporal dynamics, KDD ’09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내용 개체 틀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917832"/>
            <a:ext cx="3073016" cy="5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38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Temporal Effects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117118"/>
              </p:ext>
            </p:extLst>
          </p:nvPr>
        </p:nvGraphicFramePr>
        <p:xfrm>
          <a:off x="228600" y="12192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9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886" name="AutoShape 22"/>
          <p:cNvSpPr>
            <a:spLocks noChangeArrowheads="1"/>
          </p:cNvSpPr>
          <p:nvPr/>
        </p:nvSpPr>
        <p:spPr bwMode="auto">
          <a:xfrm>
            <a:off x="3905250" y="1219200"/>
            <a:ext cx="585787" cy="5257800"/>
          </a:xfrm>
          <a:prstGeom prst="downArrow">
            <a:avLst>
              <a:gd name="adj1" fmla="val 50000"/>
              <a:gd name="adj2" fmla="val 292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4048506" y="1676400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057650" y="6129337"/>
            <a:ext cx="936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10062" y="5805487"/>
            <a:ext cx="2268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 Prize: 0.8563 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4300537" y="2855976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0.9514 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310062" y="2300287"/>
            <a:ext cx="2700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Movie average: 1.0533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310062" y="1937575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average: 1.0651 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310062" y="1313688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average: 1.1296 </a:t>
            </a:r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Performance of Various Methods</a:t>
            </a:r>
            <a:endParaRPr lang="en-US" dirty="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4049712" y="2242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049712" y="2623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4050918" y="3202924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3449256" y="3669792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33400" y="3352800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Basic Collaborative filtering: 0.94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3449256" y="4376928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001712" y="4059936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factors: 0.90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3449256" y="4845796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62000" y="4519660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factors+Biases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0.89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3449256" y="4062460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533400" y="3745468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Collaborative filtering++: 0.91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3449256" y="5595604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0" y="5269468"/>
            <a:ext cx="403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factors+Biases+Time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0.876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5023" y="3500497"/>
            <a:ext cx="35541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Still no prize! </a:t>
            </a:r>
            <a:r>
              <a:rPr lang="en-US" sz="32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en-US" sz="3200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Getting desperate.</a:t>
            </a:r>
          </a:p>
          <a:p>
            <a:r>
              <a:rPr lang="en-US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Try a “kitchen </a:t>
            </a:r>
            <a:br>
              <a:rPr lang="en-US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sink”</a:t>
            </a:r>
            <a:r>
              <a:rPr lang="en-US" sz="32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approach!</a:t>
            </a:r>
          </a:p>
        </p:txBody>
      </p:sp>
    </p:spTree>
    <p:extLst>
      <p:ext uri="{BB962C8B-B14F-4D97-AF65-F5344CB8AC3E}">
        <p14:creationId xmlns:p14="http://schemas.microsoft.com/office/powerpoint/2010/main" val="261878406"/>
      </p:ext>
    </p:extLst>
  </p:cSld>
  <p:clrMapOvr>
    <a:masterClrMapping/>
  </p:clrMapOvr>
  <p:transition advTm="32094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0" name="Acrobat Document" r:id="rId4" imgW="8485560" imgH="6275160" progId="AcroExch.Document.7">
                  <p:embed/>
                </p:oleObj>
              </mc:Choice>
              <mc:Fallback>
                <p:oleObj name="Acrobat Document" r:id="rId4" imgW="8485560" imgH="62751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Standing on June 26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2009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2468" name="Picture 3" descr="netflix_leaderboard_june26_2009"/>
          <p:cNvPicPr>
            <a:picLocks noChangeAspect="1" noChangeArrowheads="1"/>
          </p:cNvPicPr>
          <p:nvPr/>
        </p:nvPicPr>
        <p:blipFill>
          <a:blip r:embed="rId2" cstate="print"/>
          <a:srcRect l="1801" t="15079" r="4500" b="4712"/>
          <a:stretch>
            <a:fillRect/>
          </a:stretch>
        </p:blipFill>
        <p:spPr bwMode="auto">
          <a:xfrm>
            <a:off x="1182688" y="1133475"/>
            <a:ext cx="6818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0" y="6336268"/>
            <a:ext cx="76596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June 26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submission triggers 30-day “last call”</a:t>
            </a:r>
          </a:p>
        </p:txBody>
      </p:sp>
    </p:spTree>
    <p:extLst>
      <p:ext uri="{BB962C8B-B14F-4D97-AF65-F5344CB8AC3E}">
        <p14:creationId xmlns:p14="http://schemas.microsoft.com/office/powerpoint/2010/main" val="31337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Last 30 Days</a:t>
            </a: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Ensemble team formed</a:t>
            </a:r>
          </a:p>
          <a:p>
            <a:pPr lvl="1"/>
            <a:r>
              <a:rPr lang="en-US" dirty="0" smtClean="0"/>
              <a:t>Group of other teams on </a:t>
            </a:r>
            <a:r>
              <a:rPr lang="en-US" dirty="0" err="1" smtClean="0"/>
              <a:t>leaderboard</a:t>
            </a:r>
            <a:r>
              <a:rPr lang="en-US" dirty="0" smtClean="0"/>
              <a:t> forms a new team</a:t>
            </a:r>
          </a:p>
          <a:p>
            <a:pPr lvl="1"/>
            <a:r>
              <a:rPr lang="en-US" dirty="0" smtClean="0"/>
              <a:t>Relies on combining their models</a:t>
            </a:r>
          </a:p>
          <a:p>
            <a:pPr lvl="1"/>
            <a:r>
              <a:rPr lang="en-US" dirty="0" smtClean="0"/>
              <a:t>Quickly also get a qualifying score over 10%</a:t>
            </a:r>
          </a:p>
          <a:p>
            <a:pPr lvl="8"/>
            <a:endParaRPr lang="en-US" dirty="0" smtClean="0"/>
          </a:p>
          <a:p>
            <a:r>
              <a:rPr lang="en-US" b="1" dirty="0" err="1" smtClean="0">
                <a:solidFill>
                  <a:srgbClr val="D60093"/>
                </a:solidFill>
              </a:rPr>
              <a:t>BellKor</a:t>
            </a:r>
            <a:endParaRPr lang="en-US" b="1" dirty="0" smtClean="0">
              <a:solidFill>
                <a:srgbClr val="D60093"/>
              </a:solidFill>
            </a:endParaRPr>
          </a:p>
          <a:p>
            <a:pPr lvl="1"/>
            <a:r>
              <a:rPr lang="en-US" dirty="0" smtClean="0"/>
              <a:t>Continue to get small improvements in their scores</a:t>
            </a:r>
          </a:p>
          <a:p>
            <a:pPr lvl="1"/>
            <a:r>
              <a:rPr lang="en-US" dirty="0" smtClean="0"/>
              <a:t>Realize that they are in direct competition with </a:t>
            </a:r>
            <a:r>
              <a:rPr lang="en-US" dirty="0" smtClean="0">
                <a:solidFill>
                  <a:schemeClr val="accent3"/>
                </a:solidFill>
              </a:rPr>
              <a:t>Ensemble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Strategy</a:t>
            </a:r>
          </a:p>
          <a:p>
            <a:pPr lvl="1"/>
            <a:r>
              <a:rPr lang="en-US" dirty="0" smtClean="0"/>
              <a:t>Both teams carefully monitoring the </a:t>
            </a:r>
            <a:r>
              <a:rPr lang="en-US" dirty="0" err="1" smtClean="0"/>
              <a:t>leaderboard</a:t>
            </a:r>
            <a:endParaRPr lang="en-US" dirty="0" smtClean="0"/>
          </a:p>
          <a:p>
            <a:pPr lvl="1"/>
            <a:r>
              <a:rPr lang="en-US" dirty="0" smtClean="0"/>
              <a:t>Only sure way to check for improvement is to submit a set of predictions</a:t>
            </a:r>
          </a:p>
          <a:p>
            <a:pPr lvl="2"/>
            <a:r>
              <a:rPr lang="en-US" dirty="0" smtClean="0"/>
              <a:t>This alerts the other team of your latest score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24 Hours from the Deadline</a:t>
            </a:r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Submissions limited to 1 a day</a:t>
            </a:r>
          </a:p>
          <a:p>
            <a:pPr lvl="1"/>
            <a:r>
              <a:rPr lang="en-US" dirty="0" smtClean="0"/>
              <a:t>Only 1 final submission could be made in the last 24h</a:t>
            </a:r>
          </a:p>
          <a:p>
            <a:pPr lvl="8"/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24 hours before deadline…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BellKor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team member in Austria notices (by chance) that </a:t>
            </a:r>
            <a:r>
              <a:rPr lang="en-US" b="1" dirty="0" smtClean="0">
                <a:solidFill>
                  <a:srgbClr val="D60093"/>
                </a:solidFill>
              </a:rPr>
              <a:t>Ensemble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posts a score that is slightly better than </a:t>
            </a:r>
            <a:r>
              <a:rPr lang="en-US" dirty="0" err="1" smtClean="0"/>
              <a:t>BellKor’s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Frantic last 24 hours for both teams</a:t>
            </a:r>
          </a:p>
          <a:p>
            <a:pPr lvl="1"/>
            <a:r>
              <a:rPr lang="en-US" dirty="0" smtClean="0"/>
              <a:t>Much computer time on final optimization</a:t>
            </a:r>
          </a:p>
          <a:p>
            <a:pPr lvl="1"/>
            <a:r>
              <a:rPr lang="en-US" dirty="0" smtClean="0"/>
              <a:t>Carefully calibrated to end about an hour before deadline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Final submissions</a:t>
            </a:r>
          </a:p>
          <a:p>
            <a:pPr lvl="1"/>
            <a:r>
              <a:rPr lang="en-US" b="1" dirty="0" err="1" smtClean="0"/>
              <a:t>BellKor</a:t>
            </a:r>
            <a:r>
              <a:rPr lang="en-US" dirty="0" smtClean="0"/>
              <a:t> submits a little early (on purpose), 40 </a:t>
            </a:r>
            <a:r>
              <a:rPr lang="en-US" dirty="0" err="1" smtClean="0"/>
              <a:t>mins</a:t>
            </a:r>
            <a:r>
              <a:rPr lang="en-US" dirty="0" smtClean="0"/>
              <a:t> before deadline</a:t>
            </a:r>
          </a:p>
          <a:p>
            <a:pPr lvl="1"/>
            <a:r>
              <a:rPr lang="en-US" b="1" dirty="0" smtClean="0"/>
              <a:t>Ensemble</a:t>
            </a:r>
            <a:r>
              <a:rPr lang="en-US" dirty="0" smtClean="0"/>
              <a:t> submits their final entry 20 </a:t>
            </a:r>
            <a:r>
              <a:rPr lang="en-US" dirty="0" err="1" smtClean="0"/>
              <a:t>mins</a:t>
            </a:r>
            <a:r>
              <a:rPr lang="en-US" dirty="0" smtClean="0"/>
              <a:t> later</a:t>
            </a:r>
          </a:p>
          <a:p>
            <a:pPr lvl="1"/>
            <a:r>
              <a:rPr lang="en-US" b="1" dirty="0" smtClean="0"/>
              <a:t>….and everyone waits….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097338" y="2827338"/>
            <a:ext cx="3433762" cy="474662"/>
          </a:xfrm>
          <a:prstGeom prst="rect">
            <a:avLst/>
          </a:prstGeom>
          <a:noFill/>
          <a:ln w="95250" cap="flat" cmpd="sng" algn="ctr">
            <a:solidFill>
              <a:srgbClr val="D6009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Million $ Awarded Sept 21</a:t>
            </a:r>
            <a:r>
              <a:rPr lang="en-US" baseline="30000" dirty="0" smtClean="0"/>
              <a:t>st</a:t>
            </a:r>
            <a:r>
              <a:rPr lang="en-US" dirty="0" smtClean="0"/>
              <a:t> 2009</a:t>
            </a:r>
          </a:p>
        </p:txBody>
      </p:sp>
      <p:pic>
        <p:nvPicPr>
          <p:cNvPr id="72707" name="Picture 3" descr="netflixawards_bigcheque_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06538"/>
            <a:ext cx="8191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slides and plots borrowed from </a:t>
            </a:r>
            <a:br>
              <a:rPr lang="en-US" dirty="0" smtClean="0"/>
            </a:br>
            <a:r>
              <a:rPr lang="en-US" dirty="0" smtClean="0"/>
              <a:t>Yehuda </a:t>
            </a:r>
            <a:r>
              <a:rPr lang="en-US" dirty="0" err="1" smtClean="0"/>
              <a:t>Koren</a:t>
            </a:r>
            <a:r>
              <a:rPr lang="en-US" dirty="0" smtClean="0"/>
              <a:t>, Robert Bell and </a:t>
            </a:r>
            <a:r>
              <a:rPr lang="en-US" dirty="0" err="1" smtClean="0"/>
              <a:t>Padhraic</a:t>
            </a:r>
            <a:r>
              <a:rPr lang="en-US" dirty="0" smtClean="0"/>
              <a:t> Smyth</a:t>
            </a:r>
          </a:p>
          <a:p>
            <a:r>
              <a:rPr lang="en-US" b="1" dirty="0" smtClean="0"/>
              <a:t>Further reading:</a:t>
            </a:r>
          </a:p>
          <a:p>
            <a:pPr lvl="1"/>
            <a:r>
              <a:rPr lang="en-US" dirty="0"/>
              <a:t>Y. </a:t>
            </a:r>
            <a:r>
              <a:rPr lang="en-US" dirty="0" err="1"/>
              <a:t>Koren</a:t>
            </a:r>
            <a:r>
              <a:rPr lang="en-US" dirty="0"/>
              <a:t>, Collaborative filtering with temporal dynamics, KDD </a:t>
            </a:r>
            <a:r>
              <a:rPr lang="en-US" dirty="0" smtClean="0"/>
              <a:t>’09</a:t>
            </a:r>
          </a:p>
          <a:p>
            <a:pPr lvl="1"/>
            <a:r>
              <a:rPr lang="en-US" sz="2400" dirty="0">
                <a:hlinkClick r:id="rId2"/>
              </a:rPr>
              <a:t>http://www2.research.att.com/~</a:t>
            </a:r>
            <a:r>
              <a:rPr lang="en-US" sz="2400" dirty="0" smtClean="0">
                <a:hlinkClick r:id="rId2"/>
              </a:rPr>
              <a:t>volinsky/netflix/bpc.html</a:t>
            </a:r>
            <a:endParaRPr lang="en-US" sz="2400" dirty="0" smtClean="0"/>
          </a:p>
          <a:p>
            <a:pPr lvl="1"/>
            <a:r>
              <a:rPr lang="en-US" sz="2400" dirty="0">
                <a:hlinkClick r:id="rId3"/>
              </a:rPr>
              <a:t>http://www.the-ensemble.com/</a:t>
            </a:r>
            <a:endParaRPr lang="en-US" sz="2400" dirty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Recap: Collaborative Filtering (CF)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5257801"/>
          </a:xfrm>
        </p:spPr>
        <p:txBody>
          <a:bodyPr/>
          <a:lstStyle/>
          <a:p>
            <a:r>
              <a:rPr lang="en-US" b="1" dirty="0"/>
              <a:t>Earliest and most popular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collaborative filtering method</a:t>
            </a:r>
          </a:p>
          <a:p>
            <a:r>
              <a:rPr lang="en-US" dirty="0" smtClean="0"/>
              <a:t>Derive unknown ratings from those of “</a:t>
            </a:r>
            <a:r>
              <a:rPr lang="en-US" b="1" dirty="0" smtClean="0"/>
              <a:t>similar</a:t>
            </a:r>
            <a:r>
              <a:rPr lang="en-US" dirty="0" smtClean="0"/>
              <a:t>” movies (item-item variant)</a:t>
            </a:r>
          </a:p>
          <a:p>
            <a:r>
              <a:rPr lang="en-US" dirty="0"/>
              <a:t>Define </a:t>
            </a:r>
            <a:r>
              <a:rPr lang="en-US" b="1" dirty="0">
                <a:solidFill>
                  <a:srgbClr val="FF0066"/>
                </a:solidFill>
              </a:rPr>
              <a:t>similarity measure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0000FF"/>
                </a:solidFill>
              </a:rPr>
              <a:t>s</a:t>
            </a:r>
            <a:r>
              <a:rPr lang="en-US" b="1" i="1" baseline="-25000" dirty="0" err="1">
                <a:solidFill>
                  <a:srgbClr val="0000FF"/>
                </a:solidFill>
              </a:rPr>
              <a:t>ij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items </a:t>
            </a:r>
            <a:r>
              <a:rPr lang="en-US" b="1" i="1" dirty="0" err="1"/>
              <a:t>i</a:t>
            </a:r>
            <a:r>
              <a:rPr lang="en-US" dirty="0"/>
              <a:t> and </a:t>
            </a:r>
            <a:r>
              <a:rPr lang="en-US" b="1" i="1" dirty="0"/>
              <a:t>j</a:t>
            </a:r>
          </a:p>
          <a:p>
            <a:r>
              <a:rPr lang="en-US" dirty="0"/>
              <a:t>Select </a:t>
            </a:r>
            <a:r>
              <a:rPr lang="en-US" b="1" i="1" dirty="0" smtClean="0"/>
              <a:t>k</a:t>
            </a:r>
            <a:r>
              <a:rPr lang="en-US" i="1" dirty="0" smtClean="0"/>
              <a:t>-</a:t>
            </a:r>
            <a:r>
              <a:rPr lang="en-US" dirty="0" smtClean="0"/>
              <a:t>nearest neighbors, compute the rating </a:t>
            </a:r>
          </a:p>
          <a:p>
            <a:pPr lvl="1"/>
            <a:r>
              <a:rPr lang="en-US" b="1" i="1" dirty="0" smtClean="0">
                <a:solidFill>
                  <a:srgbClr val="0000FF"/>
                </a:solidFill>
              </a:rPr>
              <a:t>N(</a:t>
            </a:r>
            <a:r>
              <a:rPr lang="en-US" b="1" i="1" dirty="0" err="1" smtClean="0">
                <a:solidFill>
                  <a:srgbClr val="0000FF"/>
                </a:solidFill>
              </a:rPr>
              <a:t>i</a:t>
            </a:r>
            <a:r>
              <a:rPr lang="en-US" b="1" i="1" dirty="0">
                <a:solidFill>
                  <a:srgbClr val="0000FF"/>
                </a:solidFill>
              </a:rPr>
              <a:t>; </a:t>
            </a:r>
            <a:r>
              <a:rPr lang="en-US" b="1" i="1" dirty="0" smtClean="0">
                <a:solidFill>
                  <a:srgbClr val="0000FF"/>
                </a:solidFill>
              </a:rPr>
              <a:t>x):</a:t>
            </a:r>
            <a:r>
              <a:rPr lang="en-US" b="1" i="1" dirty="0" smtClean="0">
                <a:solidFill>
                  <a:srgbClr val="33CC33"/>
                </a:solidFill>
              </a:rPr>
              <a:t> </a:t>
            </a:r>
            <a:r>
              <a:rPr lang="en-US" dirty="0" smtClean="0"/>
              <a:t>items </a:t>
            </a:r>
            <a:r>
              <a:rPr lang="en-US" u="sng" dirty="0"/>
              <a:t>most similar to </a:t>
            </a:r>
            <a:r>
              <a:rPr lang="en-US" b="1" i="1" u="sng" dirty="0" err="1" smtClean="0"/>
              <a:t>i</a:t>
            </a:r>
            <a:r>
              <a:rPr lang="en-US" u="sng" dirty="0" smtClean="0"/>
              <a:t> </a:t>
            </a:r>
            <a:r>
              <a:rPr lang="en-US" dirty="0"/>
              <a:t>that </a:t>
            </a:r>
            <a:r>
              <a:rPr lang="en-US" u="sng" dirty="0"/>
              <a:t>were rated by </a:t>
            </a:r>
            <a:r>
              <a:rPr lang="en-US" b="1" i="1" u="sng" dirty="0" smtClean="0"/>
              <a:t>x</a:t>
            </a:r>
            <a:endParaRPr lang="en-US" b="1" i="1" u="sn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graphicFrame>
        <p:nvGraphicFramePr>
          <p:cNvPr id="92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43541"/>
              </p:ext>
            </p:extLst>
          </p:nvPr>
        </p:nvGraphicFramePr>
        <p:xfrm>
          <a:off x="1154113" y="4876800"/>
          <a:ext cx="39909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7" name="Equation" r:id="rId3" imgW="1244520" imgH="545760" progId="Equation.3">
                  <p:embed/>
                </p:oleObj>
              </mc:Choice>
              <mc:Fallback>
                <p:oleObj name="Equation" r:id="rId3" imgW="12445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76800"/>
                        <a:ext cx="3990975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55920" y="5486400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similarity of items 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xj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user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on item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N(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i;x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set of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 similar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item 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that were rated by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24663720"/>
      </p:ext>
    </p:extLst>
  </p:cSld>
  <p:clrMapOvr>
    <a:masterClrMapping/>
  </p:clrMapOvr>
  <p:transition advTm="647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Local &amp; Global Effects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In practice we get better estimates if we model deviations: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81000" y="5246649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μ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=  overall mean rating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CA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CA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=  rating deviation of user </a:t>
            </a:r>
            <a:r>
              <a:rPr kumimoji="0" lang="en-CA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</a:p>
          <a:p>
            <a:pPr marL="118872" lvl="0">
              <a:buClr>
                <a:schemeClr val="accent1"/>
              </a:buClr>
              <a:buSzPct val="80000"/>
              <a:defRPr/>
            </a:pPr>
            <a:r>
              <a:rPr lang="en-CA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(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rating of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μ</a:t>
            </a:r>
            <a:endParaRPr kumimoji="0" lang="en-CA" b="1" i="1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chemeClr val="accent1"/>
              </a:buClr>
              <a:buSzPct val="80000"/>
              <a:defRPr/>
            </a:pPr>
            <a:r>
              <a:rPr kumimoji="0" lang="en-CA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CA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= (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rating of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μ</a:t>
            </a:r>
            <a:endParaRPr lang="en-CA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18872" lvl="0">
              <a:buClr>
                <a:schemeClr val="accent1"/>
              </a:buClr>
              <a:buSzPct val="80000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648200" y="3962400"/>
            <a:ext cx="4495800" cy="2743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Problems/Issues: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1)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Similarity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measures are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“arbitrary”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2)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Pairwise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similarities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neglect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interdependencies among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users 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3)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Taking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 weighted average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can be restricting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Solution: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sz="2200" b="1" i="1" dirty="0" err="1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200" b="1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use </a:t>
            </a:r>
            <a:r>
              <a:rPr lang="en-US" sz="2200" b="1" i="1" dirty="0" err="1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sz="2200" b="1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that we estimate directly from data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2688" y="2694369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latin typeface="Verdana" pitchFamily="34" charset="0"/>
              </a:rPr>
              <a:t>^</a:t>
            </a:r>
            <a:endParaRPr 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29235"/>
              </p:ext>
            </p:extLst>
          </p:nvPr>
        </p:nvGraphicFramePr>
        <p:xfrm>
          <a:off x="976313" y="2286000"/>
          <a:ext cx="5881687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5" name="Equation" r:id="rId3" imgW="1930320" imgH="545760" progId="Equation.3">
                  <p:embed/>
                </p:oleObj>
              </mc:Choice>
              <mc:Fallback>
                <p:oleObj name="Equation" r:id="rId3" imgW="1930320" imgH="545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286000"/>
                        <a:ext cx="5881687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17563" y="3993254"/>
            <a:ext cx="2840037" cy="40011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baseline estimate for </a:t>
            </a:r>
            <a:r>
              <a:rPr lang="en-US" sz="2000" b="1" i="1" dirty="0" err="1" smtClean="0"/>
              <a:t>r</a:t>
            </a:r>
            <a:r>
              <a:rPr lang="en-US" sz="2000" b="1" i="1" baseline="-25000" dirty="0" err="1" smtClean="0"/>
              <a:t>xi</a:t>
            </a:r>
            <a:endParaRPr lang="en-US" sz="2000" b="1" i="1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2162176" y="3505199"/>
            <a:ext cx="0" cy="48805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201" y="4415135"/>
                <a:ext cx="262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415135"/>
                <a:ext cx="262482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262665"/>
      </p:ext>
    </p:extLst>
  </p:cSld>
  <p:clrMapOvr>
    <a:masterClrMapping/>
  </p:clrMapOvr>
  <p:transition advTm="96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Interpolation Weights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ij</a:t>
            </a:r>
            <a:endParaRPr lang="en-US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60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 a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weighted sum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rather than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weighted avg.</a:t>
                </a:r>
                <a:r>
                  <a:rPr lang="en-US" dirty="0" smtClean="0"/>
                  <a:t>: 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𝑥𝑖</m:t>
                              </m:r>
                            </m:sub>
                          </m:sSub>
                        </m:e>
                      </m:acc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A few notes: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𝑵</m:t>
                    </m:r>
                    <m:r>
                      <a:rPr lang="en-US" b="1" i="1" dirty="0">
                        <a:latin typeface="Cambria Math"/>
                      </a:rPr>
                      <m:t>(</m:t>
                    </m:r>
                    <m:r>
                      <a:rPr lang="en-US" b="1" i="1" dirty="0" err="1">
                        <a:latin typeface="Cambria Math"/>
                      </a:rPr>
                      <m:t>𝒊</m:t>
                    </m:r>
                    <m:r>
                      <a:rPr lang="en-US" b="1" i="1" dirty="0" err="1">
                        <a:latin typeface="Cambria Math"/>
                      </a:rPr>
                      <m:t>;</m:t>
                    </m:r>
                    <m:r>
                      <a:rPr lang="en-US" b="1" i="1" dirty="0" err="1">
                        <a:latin typeface="Cambria Math"/>
                      </a:rPr>
                      <m:t>𝒙</m:t>
                    </m:r>
                    <m:r>
                      <a:rPr lang="en-US" b="1" i="1" dirty="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… </m:t>
                    </m:r>
                    <m:r>
                      <m:rPr>
                        <m:nor/>
                      </m:rPr>
                      <a:rPr lang="en-US" dirty="0"/>
                      <m:t>set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movies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rated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user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i="1" dirty="0"/>
                      <m:t>x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are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similar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movie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i="1" dirty="0" err="1"/>
                      <m:t>i</m:t>
                    </m:r>
                  </m:oMath>
                </a14:m>
                <a:endParaRPr lang="en-US" b="1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dirty="0" smtClean="0"/>
                  <a:t> is the interpolation weight (some real number)</a:t>
                </a:r>
              </a:p>
              <a:p>
                <a:pPr lvl="2"/>
                <a:r>
                  <a:rPr lang="en-US" dirty="0"/>
                  <a:t>We allow: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e>
                    </m:nary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models interaction between pairs of movies </a:t>
                </a:r>
                <a:br>
                  <a:rPr lang="en-US" dirty="0" smtClean="0"/>
                </a:br>
                <a:r>
                  <a:rPr lang="en-US" dirty="0" smtClean="0"/>
                  <a:t>(it does not depend on user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9866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 rotWithShape="1">
                <a:blip r:embed="rId2"/>
                <a:stretch>
                  <a:fillRect t="-548" r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4134"/>
      </p:ext>
    </p:extLst>
  </p:cSld>
  <p:clrMapOvr>
    <a:masterClrMapping/>
  </p:clrMapOvr>
  <p:transition advTm="6564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 w="28575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29138</TotalTime>
  <Words>4946</Words>
  <Application>Microsoft Office PowerPoint</Application>
  <PresentationFormat>On-screen Show (4:3)</PresentationFormat>
  <Paragraphs>1547</Paragraphs>
  <Slides>69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8" baseType="lpstr">
      <vt:lpstr>Arial</vt:lpstr>
      <vt:lpstr>Calibri</vt:lpstr>
      <vt:lpstr>Cambria Math</vt:lpstr>
      <vt:lpstr>Corbel</vt:lpstr>
      <vt:lpstr>굴림</vt:lpstr>
      <vt:lpstr>HY엽서L</vt:lpstr>
      <vt:lpstr>Lucida Bright</vt:lpstr>
      <vt:lpstr>Sylfaen</vt:lpstr>
      <vt:lpstr>Symbol</vt:lpstr>
      <vt:lpstr>Times</vt:lpstr>
      <vt:lpstr>Times New Roman</vt:lpstr>
      <vt:lpstr>Tw Cen MT</vt:lpstr>
      <vt:lpstr>Verdana</vt:lpstr>
      <vt:lpstr>Wingdings</vt:lpstr>
      <vt:lpstr>Wingdings 2</vt:lpstr>
      <vt:lpstr>Module</vt:lpstr>
      <vt:lpstr>TC103524819990</vt:lpstr>
      <vt:lpstr>Equation</vt:lpstr>
      <vt:lpstr>Acrobat Document</vt:lpstr>
      <vt:lpstr>Lecture 9: Recommender Systems: Latent Factor Models &amp; Netflix Challenge</vt:lpstr>
      <vt:lpstr>The Netflix Prize</vt:lpstr>
      <vt:lpstr>The Netflix Utility Matrix R</vt:lpstr>
      <vt:lpstr>Utility Matrix R: Evaluation</vt:lpstr>
      <vt:lpstr>BellKor Recommender System</vt:lpstr>
      <vt:lpstr>Modeling Local &amp; Global Effects</vt:lpstr>
      <vt:lpstr>Recap: Collaborative Filtering (CF)</vt:lpstr>
      <vt:lpstr>Modeling Local &amp; Global Effects</vt:lpstr>
      <vt:lpstr>Idea: Interpolation Weights wij</vt:lpstr>
      <vt:lpstr>Idea: Interpolation Weights wij</vt:lpstr>
      <vt:lpstr>Recommendations via Optimization</vt:lpstr>
      <vt:lpstr>Recommendations via Optimization</vt:lpstr>
      <vt:lpstr>Detour: Minimizing a function</vt:lpstr>
      <vt:lpstr>Example: Formulation</vt:lpstr>
      <vt:lpstr>Example: Algorithm</vt:lpstr>
      <vt:lpstr>Example: Gradient-Based Update</vt:lpstr>
      <vt:lpstr>Example: Computing Partial Derivatives</vt:lpstr>
      <vt:lpstr>Interpolation Weights</vt:lpstr>
      <vt:lpstr>Interpolation Weights</vt:lpstr>
      <vt:lpstr>Performance of Various Methods</vt:lpstr>
      <vt:lpstr>Latent Factor Models (e.g., SVD)</vt:lpstr>
      <vt:lpstr>Latent Factor Models</vt:lpstr>
      <vt:lpstr>Ratings as Products of Factors</vt:lpstr>
      <vt:lpstr>Ratings as Products of Factors</vt:lpstr>
      <vt:lpstr>Ratings as Products of Factors</vt:lpstr>
      <vt:lpstr>Latent Factor Models</vt:lpstr>
      <vt:lpstr>Latent Factor Models</vt:lpstr>
      <vt:lpstr>FYI: Singular Value Decomposition (SVD)</vt:lpstr>
      <vt:lpstr>SVD: More good stuff</vt:lpstr>
      <vt:lpstr>Latent Factor Models</vt:lpstr>
      <vt:lpstr> Finding the Latent Factors</vt:lpstr>
      <vt:lpstr>General Concept: Overfitting</vt:lpstr>
      <vt:lpstr>Latent Factor Models</vt:lpstr>
      <vt:lpstr>Back to Our Problem</vt:lpstr>
      <vt:lpstr>Dealing with Missing Entries</vt:lpstr>
      <vt:lpstr>Regularization</vt:lpstr>
      <vt:lpstr>The Effect of Regularization</vt:lpstr>
      <vt:lpstr>The Effect of Regularization</vt:lpstr>
      <vt:lpstr>The Effect of Regularization</vt:lpstr>
      <vt:lpstr>The Effect of Regularization</vt:lpstr>
      <vt:lpstr>Gradient Descent</vt:lpstr>
      <vt:lpstr>Example</vt:lpstr>
      <vt:lpstr>Example</vt:lpstr>
      <vt:lpstr>Gradient Descent - Computation Cost</vt:lpstr>
      <vt:lpstr>Stochastic Gradient Descent</vt:lpstr>
      <vt:lpstr>Stochastic Gradient Descent</vt:lpstr>
      <vt:lpstr>Stochastic Gradient Descent </vt:lpstr>
      <vt:lpstr>Stochastic Gradient Descent</vt:lpstr>
      <vt:lpstr>SGD vs. GD</vt:lpstr>
      <vt:lpstr>PowerPoint Presentation</vt:lpstr>
      <vt:lpstr>Extending Latent Factor Model to Include Biases</vt:lpstr>
      <vt:lpstr>Modeling Biases and Interactions</vt:lpstr>
      <vt:lpstr>Baseline Predictor</vt:lpstr>
      <vt:lpstr>Putting It All Together</vt:lpstr>
      <vt:lpstr>Fitting the New Model</vt:lpstr>
      <vt:lpstr>Performance of Various Methods</vt:lpstr>
      <vt:lpstr>Performance of Various Methods</vt:lpstr>
      <vt:lpstr> The Netflix Challenge: 2006-09</vt:lpstr>
      <vt:lpstr>Temporal Biases Of Users</vt:lpstr>
      <vt:lpstr>Temporal Biases &amp; Factors</vt:lpstr>
      <vt:lpstr>Adding Temporal Effects</vt:lpstr>
      <vt:lpstr>Performance of Various Methods</vt:lpstr>
      <vt:lpstr>PowerPoint Presentation</vt:lpstr>
      <vt:lpstr>Standing on June 26th 2009</vt:lpstr>
      <vt:lpstr>The Last 30 Days</vt:lpstr>
      <vt:lpstr>24 Hours from the Deadline</vt:lpstr>
      <vt:lpstr>PowerPoint Presentation</vt:lpstr>
      <vt:lpstr>Million $ Awarded Sept 21st 2009</vt:lpstr>
      <vt:lpstr>Acknowledgments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Mustafa Ozdal</cp:lastModifiedBy>
  <cp:revision>1690</cp:revision>
  <cp:lastPrinted>2012-01-25T16:54:23Z</cp:lastPrinted>
  <dcterms:created xsi:type="dcterms:W3CDTF">2009-06-12T17:14:38Z</dcterms:created>
  <dcterms:modified xsi:type="dcterms:W3CDTF">2015-12-04T11:26:03Z</dcterms:modified>
</cp:coreProperties>
</file>