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5.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6.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8.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9.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2"/>
    <p:sldMasterId id="2147483709" r:id="rId3"/>
    <p:sldMasterId id="2147483721" r:id="rId4"/>
    <p:sldMasterId id="2147483733" r:id="rId5"/>
    <p:sldMasterId id="2147483745" r:id="rId6"/>
    <p:sldMasterId id="2147483757" r:id="rId7"/>
    <p:sldMasterId id="2147483769" r:id="rId8"/>
    <p:sldMasterId id="2147483781" r:id="rId9"/>
    <p:sldMasterId id="2147483793" r:id="rId10"/>
    <p:sldMasterId id="2147483805" r:id="rId11"/>
  </p:sldMasterIdLst>
  <p:notesMasterIdLst>
    <p:notesMasterId r:id="rId53"/>
  </p:notesMasterIdLst>
  <p:handoutMasterIdLst>
    <p:handoutMasterId r:id="rId54"/>
  </p:handoutMasterIdLst>
  <p:sldIdLst>
    <p:sldId id="256" r:id="rId12"/>
    <p:sldId id="258" r:id="rId13"/>
    <p:sldId id="259" r:id="rId14"/>
    <p:sldId id="260" r:id="rId15"/>
    <p:sldId id="261" r:id="rId16"/>
    <p:sldId id="262" r:id="rId17"/>
    <p:sldId id="276" r:id="rId18"/>
    <p:sldId id="277" r:id="rId19"/>
    <p:sldId id="278" r:id="rId20"/>
    <p:sldId id="263" r:id="rId21"/>
    <p:sldId id="284" r:id="rId22"/>
    <p:sldId id="279" r:id="rId23"/>
    <p:sldId id="280" r:id="rId24"/>
    <p:sldId id="281" r:id="rId25"/>
    <p:sldId id="283" r:id="rId26"/>
    <p:sldId id="285" r:id="rId27"/>
    <p:sldId id="286" r:id="rId28"/>
    <p:sldId id="287" r:id="rId29"/>
    <p:sldId id="299" r:id="rId30"/>
    <p:sldId id="288" r:id="rId31"/>
    <p:sldId id="301" r:id="rId32"/>
    <p:sldId id="302" r:id="rId33"/>
    <p:sldId id="289" r:id="rId34"/>
    <p:sldId id="300" r:id="rId35"/>
    <p:sldId id="290" r:id="rId36"/>
    <p:sldId id="292" r:id="rId37"/>
    <p:sldId id="293" r:id="rId38"/>
    <p:sldId id="294" r:id="rId39"/>
    <p:sldId id="295" r:id="rId40"/>
    <p:sldId id="296" r:id="rId41"/>
    <p:sldId id="297" r:id="rId42"/>
    <p:sldId id="298" r:id="rId43"/>
    <p:sldId id="303" r:id="rId44"/>
    <p:sldId id="304" r:id="rId45"/>
    <p:sldId id="305" r:id="rId46"/>
    <p:sldId id="306" r:id="rId47"/>
    <p:sldId id="307" r:id="rId48"/>
    <p:sldId id="308" r:id="rId49"/>
    <p:sldId id="309" r:id="rId50"/>
    <p:sldId id="310" r:id="rId51"/>
    <p:sldId id="312" r:id="rId5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67" d="100"/>
          <a:sy n="67" d="100"/>
        </p:scale>
        <p:origin x="958"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presProps" Target="presProps.xml"/><Relationship Id="rId7" Type="http://schemas.openxmlformats.org/officeDocument/2006/relationships/slideMaster" Target="slideMasters/slideMaster6.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2" Type="http://schemas.openxmlformats.org/officeDocument/2006/relationships/slideMaster" Target="slideMasters/slideMaster1.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slide" Target="slides/slide30.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Master" Target="slideMasters/slideMaster10.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Master" Target="slideMasters/slideMaster4.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theme" Target="theme/theme1.xml"/><Relationship Id="rId10" Type="http://schemas.openxmlformats.org/officeDocument/2006/relationships/slideMaster" Target="slideMasters/slideMaster9.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4" Type="http://schemas.openxmlformats.org/officeDocument/2006/relationships/slideMaster" Target="slideMasters/slideMaster3.xml"/><Relationship Id="rId9" Type="http://schemas.openxmlformats.org/officeDocument/2006/relationships/slideMaster" Target="slideMasters/slideMaster8.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viewProps" Target="viewProps.xml"/><Relationship Id="rId8" Type="http://schemas.openxmlformats.org/officeDocument/2006/relationships/slideMaster" Target="slideMasters/slideMaster7.xml"/><Relationship Id="rId51" Type="http://schemas.openxmlformats.org/officeDocument/2006/relationships/slide" Target="slides/slide40.xml"/><Relationship Id="rId3" Type="http://schemas.openxmlformats.org/officeDocument/2006/relationships/slideMaster" Target="slideMasters/slideMaster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B94437-5E7C-8A48-B157-638ABE78F499}" type="datetimeFigureOut">
              <a:rPr lang="en-US" smtClean="0"/>
              <a:t>9/16/2015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086943-93B9-5D4A-808D-82A90A4D01DD}" type="slidenum">
              <a:rPr lang="en-US" smtClean="0"/>
              <a:t>‹#›</a:t>
            </a:fld>
            <a:endParaRPr lang="en-US"/>
          </a:p>
        </p:txBody>
      </p:sp>
    </p:spTree>
    <p:extLst>
      <p:ext uri="{BB962C8B-B14F-4D97-AF65-F5344CB8AC3E}">
        <p14:creationId xmlns:p14="http://schemas.microsoft.com/office/powerpoint/2010/main" val="21024949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2447E72A-D913-4DC2-9E0A-E520CE8FCC86}" type="datetimeFigureOut">
              <a:rPr lang="en-US" smtClean="0"/>
              <a:pPr/>
              <a:t>9/16/2015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A5D78FC6-CE17-4259-A63C-DDFC12E048FC}" type="slidenum">
              <a:rPr lang="en-US" smtClean="0"/>
              <a:pPr/>
              <a:t>‹#›</a:t>
            </a:fld>
            <a:endParaRPr lang="en-US"/>
          </a:p>
        </p:txBody>
      </p:sp>
    </p:spTree>
    <p:extLst>
      <p:ext uri="{BB962C8B-B14F-4D97-AF65-F5344CB8AC3E}">
        <p14:creationId xmlns:p14="http://schemas.microsoft.com/office/powerpoint/2010/main" val="1599952097"/>
      </p:ext>
    </p:extLst>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8" name="TextBox 17"/>
          <p:cNvSpPr txBox="1"/>
          <p:nvPr userDrawn="1"/>
        </p:nvSpPr>
        <p:spPr>
          <a:xfrm>
            <a:off x="609600" y="152400"/>
            <a:ext cx="7924800" cy="1508105"/>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latin typeface="Times New Roman"/>
                <a:cs typeface="Times New Roman"/>
              </a:rPr>
              <a:t>CS612</a:t>
            </a:r>
            <a:r>
              <a:rPr lang="en-US" sz="3600" baseline="0" dirty="0" smtClean="0">
                <a:latin typeface="Times New Roman"/>
                <a:cs typeface="Times New Roman"/>
              </a:rPr>
              <a:t> </a:t>
            </a:r>
            <a:endParaRPr lang="en-US" sz="2800" baseline="0" dirty="0" smtClean="0">
              <a:latin typeface="Times New Roman"/>
              <a:cs typeface="Times New Roman"/>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800" baseline="0" dirty="0" smtClean="0">
                <a:latin typeface="Times New Roman"/>
                <a:cs typeface="Times New Roman"/>
              </a:rPr>
              <a:t>Algorithms for Electronic Design Automation</a:t>
            </a:r>
            <a:endParaRPr lang="en-US" sz="2800" dirty="0" smtClean="0">
              <a:latin typeface="Times New Roman"/>
              <a:cs typeface="Times New Roman"/>
            </a:endParaRPr>
          </a:p>
          <a:p>
            <a:pPr algn="ctr"/>
            <a:endParaRPr lang="en-US" sz="2800" dirty="0">
              <a:latin typeface="Times New Roman"/>
              <a:cs typeface="Times New Roman"/>
            </a:endParaRPr>
          </a:p>
        </p:txBody>
      </p:sp>
      <p:sp>
        <p:nvSpPr>
          <p:cNvPr id="34" name="Text Placeholder 33"/>
          <p:cNvSpPr>
            <a:spLocks noGrp="1"/>
          </p:cNvSpPr>
          <p:nvPr>
            <p:ph type="body" sz="quarter" idx="10"/>
          </p:nvPr>
        </p:nvSpPr>
        <p:spPr>
          <a:xfrm>
            <a:off x="1752600" y="3124200"/>
            <a:ext cx="5791200" cy="990600"/>
          </a:xfrm>
        </p:spPr>
        <p:txBody>
          <a:bodyPr>
            <a:normAutofit/>
          </a:bodyPr>
          <a:lstStyle>
            <a:lvl1pPr marL="0" indent="0" algn="ctr">
              <a:buNone/>
              <a:defRPr sz="3600">
                <a:latin typeface="Times New Roman"/>
                <a:cs typeface="Times New Roman"/>
              </a:defRPr>
            </a:lvl1pPr>
          </a:lstStyle>
          <a:p>
            <a:pPr lvl="0"/>
            <a:r>
              <a:rPr lang="en-US" dirty="0" smtClean="0"/>
              <a:t>Click to edit Master text styles</a:t>
            </a:r>
          </a:p>
        </p:txBody>
      </p:sp>
      <p:sp>
        <p:nvSpPr>
          <p:cNvPr id="13" name="Footer Placeholder 13"/>
          <p:cNvSpPr>
            <a:spLocks noGrp="1"/>
          </p:cNvSpPr>
          <p:nvPr>
            <p:ph type="ftr" sz="quarter" idx="17"/>
          </p:nvPr>
        </p:nvSpPr>
        <p:spPr>
          <a:xfrm>
            <a:off x="1524000" y="6324600"/>
            <a:ext cx="6259283" cy="533400"/>
          </a:xfrm>
          <a:prstGeom prst="rect">
            <a:avLst/>
          </a:prstGeom>
        </p:spPr>
        <p:txBody>
          <a:bodyPr rtlCol="0"/>
          <a:lstStyle>
            <a:lvl1pPr>
              <a:defRPr sz="1400"/>
            </a:lvl1pPr>
          </a:lstStyle>
          <a:p>
            <a:pPr algn="ctr"/>
            <a:r>
              <a:rPr lang="en-US" dirty="0" smtClean="0">
                <a:latin typeface="Times New Roman"/>
                <a:cs typeface="Times New Roman"/>
              </a:rPr>
              <a:t>Mustafa Ozdal </a:t>
            </a:r>
          </a:p>
          <a:p>
            <a:pPr algn="ctr"/>
            <a:r>
              <a:rPr lang="en-US" dirty="0" smtClean="0">
                <a:latin typeface="Times New Roman"/>
                <a:cs typeface="Times New Roman"/>
              </a:rPr>
              <a:t>Computer Engineering Department, Bilkent University</a:t>
            </a:r>
          </a:p>
        </p:txBody>
      </p:sp>
      <p:sp>
        <p:nvSpPr>
          <p:cNvPr id="8" name="TextBox 7"/>
          <p:cNvSpPr txBox="1"/>
          <p:nvPr userDrawn="1"/>
        </p:nvSpPr>
        <p:spPr>
          <a:xfrm>
            <a:off x="609600" y="6400800"/>
            <a:ext cx="1676400" cy="307777"/>
          </a:xfrm>
          <a:prstGeom prst="rect">
            <a:avLst/>
          </a:prstGeom>
          <a:noFill/>
        </p:spPr>
        <p:txBody>
          <a:bodyPr wrap="square" rtlCol="0">
            <a:spAutoFit/>
          </a:bodyPr>
          <a:lstStyle/>
          <a:p>
            <a:r>
              <a:rPr lang="en-US" sz="1400" dirty="0" smtClean="0">
                <a:latin typeface="Times New Roman"/>
                <a:cs typeface="Times New Roman"/>
              </a:rPr>
              <a:t>CS</a:t>
            </a:r>
            <a:r>
              <a:rPr lang="en-US" sz="1400" baseline="0" dirty="0" smtClean="0">
                <a:latin typeface="Times New Roman"/>
                <a:cs typeface="Times New Roman"/>
              </a:rPr>
              <a:t> 612 – Lecture 2</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27584C48-8C88-D34B-B682-1ACE125B5F61}"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677705083"/>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9B45277-4A92-7D40-B41D-9D6EDC3C8A61}" type="slidenum">
              <a:rPr lang="en-US"/>
              <a:pPr/>
              <a:t>‹#›</a:t>
            </a:fld>
            <a:endParaRPr lang="en-US"/>
          </a:p>
        </p:txBody>
      </p:sp>
    </p:spTree>
    <p:extLst>
      <p:ext uri="{BB962C8B-B14F-4D97-AF65-F5344CB8AC3E}">
        <p14:creationId xmlns:p14="http://schemas.microsoft.com/office/powerpoint/2010/main" val="1604944882"/>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1988" y="0"/>
            <a:ext cx="2133600" cy="5675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13" y="0"/>
            <a:ext cx="6251575" cy="5675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C1C896F-90EE-7540-BA61-735CFE37B7B2}" type="slidenum">
              <a:rPr lang="en-US"/>
              <a:pPr/>
              <a:t>‹#›</a:t>
            </a:fld>
            <a:endParaRPr lang="en-US"/>
          </a:p>
        </p:txBody>
      </p:sp>
    </p:spTree>
    <p:extLst>
      <p:ext uri="{BB962C8B-B14F-4D97-AF65-F5344CB8AC3E}">
        <p14:creationId xmlns:p14="http://schemas.microsoft.com/office/powerpoint/2010/main" val="180713243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D91790F2-E288-7944-A7DC-CC6745E6D44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40414240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E772A34E-A934-194E-8816-0C9F28B8C5C6}"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72676008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675" y="152400"/>
            <a:ext cx="2155825" cy="6292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8438" y="152400"/>
            <a:ext cx="6319837" cy="6292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1ABF6EDC-5CFB-C046-AB24-B996209E4FF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95951168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4F93B6F1-667D-F143-AFF0-64F1B4179BDF}" type="slidenum">
              <a:rPr lang="en-US"/>
              <a:pPr/>
              <a:t>‹#›</a:t>
            </a:fld>
            <a:endParaRPr lang="en-US"/>
          </a:p>
        </p:txBody>
      </p:sp>
    </p:spTree>
    <p:extLst>
      <p:ext uri="{BB962C8B-B14F-4D97-AF65-F5344CB8AC3E}">
        <p14:creationId xmlns:p14="http://schemas.microsoft.com/office/powerpoint/2010/main" val="18026833"/>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AFCB032-C0A9-5A43-A2CD-E80FC7E74D01}" type="slidenum">
              <a:rPr lang="en-US"/>
              <a:pPr/>
              <a:t>‹#›</a:t>
            </a:fld>
            <a:endParaRPr lang="en-US"/>
          </a:p>
        </p:txBody>
      </p:sp>
    </p:spTree>
    <p:extLst>
      <p:ext uri="{BB962C8B-B14F-4D97-AF65-F5344CB8AC3E}">
        <p14:creationId xmlns:p14="http://schemas.microsoft.com/office/powerpoint/2010/main" val="2324770553"/>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5CB0E4E1-9166-E24E-A190-ECCCEDCB349A}" type="slidenum">
              <a:rPr lang="en-US"/>
              <a:pPr/>
              <a:t>‹#›</a:t>
            </a:fld>
            <a:endParaRPr lang="en-US"/>
          </a:p>
        </p:txBody>
      </p:sp>
    </p:spTree>
    <p:extLst>
      <p:ext uri="{BB962C8B-B14F-4D97-AF65-F5344CB8AC3E}">
        <p14:creationId xmlns:p14="http://schemas.microsoft.com/office/powerpoint/2010/main" val="382868872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13" y="1293813"/>
            <a:ext cx="4019550"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9963" y="1293813"/>
            <a:ext cx="4021137"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86F79D5D-7AE1-0045-AA22-31F91337C9C9}" type="slidenum">
              <a:rPr lang="en-US"/>
              <a:pPr/>
              <a:t>‹#›</a:t>
            </a:fld>
            <a:endParaRPr lang="en-US"/>
          </a:p>
        </p:txBody>
      </p:sp>
    </p:spTree>
    <p:extLst>
      <p:ext uri="{BB962C8B-B14F-4D97-AF65-F5344CB8AC3E}">
        <p14:creationId xmlns:p14="http://schemas.microsoft.com/office/powerpoint/2010/main" val="4287500302"/>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8DA3AE3-734A-8244-BC69-CB752450C945}" type="slidenum">
              <a:rPr lang="en-US"/>
              <a:pPr/>
              <a:t>‹#›</a:t>
            </a:fld>
            <a:endParaRPr lang="en-US"/>
          </a:p>
        </p:txBody>
      </p:sp>
    </p:spTree>
    <p:extLst>
      <p:ext uri="{BB962C8B-B14F-4D97-AF65-F5344CB8AC3E}">
        <p14:creationId xmlns:p14="http://schemas.microsoft.com/office/powerpoint/2010/main" val="1631621010"/>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68B9464-0388-E84F-B89A-D85A64834F34}" type="slidenum">
              <a:rPr lang="en-US"/>
              <a:pPr/>
              <a:t>‹#›</a:t>
            </a:fld>
            <a:endParaRPr lang="en-US"/>
          </a:p>
        </p:txBody>
      </p:sp>
    </p:spTree>
    <p:extLst>
      <p:ext uri="{BB962C8B-B14F-4D97-AF65-F5344CB8AC3E}">
        <p14:creationId xmlns:p14="http://schemas.microsoft.com/office/powerpoint/2010/main" val="129127206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3" name="Footer Placeholder 13"/>
          <p:cNvSpPr>
            <a:spLocks noGrp="1"/>
          </p:cNvSpPr>
          <p:nvPr>
            <p:ph type="ftr" sz="quarter" idx="17"/>
          </p:nvPr>
        </p:nvSpPr>
        <p:spPr>
          <a:xfrm>
            <a:off x="1524000" y="6324600"/>
            <a:ext cx="6259283" cy="533400"/>
          </a:xfrm>
          <a:prstGeom prst="rect">
            <a:avLst/>
          </a:prstGeom>
        </p:spPr>
        <p:txBody>
          <a:bodyPr rtlCol="0"/>
          <a:lstStyle>
            <a:lvl1pPr>
              <a:defRPr sz="1400"/>
            </a:lvl1pPr>
          </a:lstStyle>
          <a:p>
            <a:pPr algn="ctr"/>
            <a:r>
              <a:rPr lang="en-US" dirty="0" smtClean="0">
                <a:latin typeface="Times New Roman"/>
                <a:cs typeface="Times New Roman"/>
              </a:rPr>
              <a:t>Mustafa Ozdal </a:t>
            </a:r>
          </a:p>
          <a:p>
            <a:pPr algn="ctr"/>
            <a:r>
              <a:rPr lang="en-US" dirty="0" smtClean="0">
                <a:latin typeface="Times New Roman"/>
                <a:cs typeface="Times New Roman"/>
              </a:rPr>
              <a:t>Computer Engineering Department, Bilkent University</a:t>
            </a:r>
          </a:p>
        </p:txBody>
      </p:sp>
      <p:sp>
        <p:nvSpPr>
          <p:cNvPr id="8" name="TextBox 7"/>
          <p:cNvSpPr txBox="1"/>
          <p:nvPr userDrawn="1"/>
        </p:nvSpPr>
        <p:spPr>
          <a:xfrm>
            <a:off x="609600" y="6400800"/>
            <a:ext cx="1676400" cy="307777"/>
          </a:xfrm>
          <a:prstGeom prst="rect">
            <a:avLst/>
          </a:prstGeom>
          <a:noFill/>
        </p:spPr>
        <p:txBody>
          <a:bodyPr wrap="square" rtlCol="0">
            <a:spAutoFit/>
          </a:bodyPr>
          <a:lstStyle/>
          <a:p>
            <a:r>
              <a:rPr lang="en-US" sz="1400" dirty="0" smtClean="0">
                <a:latin typeface="Times New Roman"/>
                <a:cs typeface="Times New Roman"/>
              </a:rPr>
              <a:t>CS</a:t>
            </a:r>
            <a:r>
              <a:rPr lang="en-US" sz="1400" baseline="0" dirty="0" smtClean="0">
                <a:latin typeface="Times New Roman"/>
                <a:cs typeface="Times New Roman"/>
              </a:rPr>
              <a:t> 612 – Lecture 2</a:t>
            </a:r>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 Placeholder 3"/>
          <p:cNvSpPr>
            <a:spLocks noGrp="1"/>
          </p:cNvSpPr>
          <p:nvPr>
            <p:ph type="body" sz="quarter" idx="18"/>
          </p:nvPr>
        </p:nvSpPr>
        <p:spPr>
          <a:xfrm>
            <a:off x="609600" y="1524000"/>
            <a:ext cx="8153400" cy="4724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3951311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EC521C0-8ADF-B541-9039-DB6B3DF01279}" type="slidenum">
              <a:rPr lang="en-US"/>
              <a:pPr/>
              <a:t>‹#›</a:t>
            </a:fld>
            <a:endParaRPr lang="en-US"/>
          </a:p>
        </p:txBody>
      </p:sp>
    </p:spTree>
    <p:extLst>
      <p:ext uri="{BB962C8B-B14F-4D97-AF65-F5344CB8AC3E}">
        <p14:creationId xmlns:p14="http://schemas.microsoft.com/office/powerpoint/2010/main" val="63758417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6891760-5F79-5345-BA5B-402526920BB1}" type="slidenum">
              <a:rPr lang="en-US"/>
              <a:pPr/>
              <a:t>‹#›</a:t>
            </a:fld>
            <a:endParaRPr lang="en-US"/>
          </a:p>
        </p:txBody>
      </p:sp>
    </p:spTree>
    <p:extLst>
      <p:ext uri="{BB962C8B-B14F-4D97-AF65-F5344CB8AC3E}">
        <p14:creationId xmlns:p14="http://schemas.microsoft.com/office/powerpoint/2010/main" val="32172979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A54B047-8477-054F-B938-F0C89C83D86A}" type="slidenum">
              <a:rPr lang="en-US"/>
              <a:pPr/>
              <a:t>‹#›</a:t>
            </a:fld>
            <a:endParaRPr lang="en-US"/>
          </a:p>
        </p:txBody>
      </p:sp>
    </p:spTree>
    <p:extLst>
      <p:ext uri="{BB962C8B-B14F-4D97-AF65-F5344CB8AC3E}">
        <p14:creationId xmlns:p14="http://schemas.microsoft.com/office/powerpoint/2010/main" val="381413276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BB771EC-3DF3-9345-B2DB-D89143643B1D}" type="slidenum">
              <a:rPr lang="en-US"/>
              <a:pPr/>
              <a:t>‹#›</a:t>
            </a:fld>
            <a:endParaRPr lang="en-US"/>
          </a:p>
        </p:txBody>
      </p:sp>
    </p:spTree>
    <p:extLst>
      <p:ext uri="{BB962C8B-B14F-4D97-AF65-F5344CB8AC3E}">
        <p14:creationId xmlns:p14="http://schemas.microsoft.com/office/powerpoint/2010/main" val="374378998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1988" y="0"/>
            <a:ext cx="2133600" cy="5675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13" y="0"/>
            <a:ext cx="6251575" cy="5675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2F1C8FA-473A-284B-8821-CC69DDE47E61}" type="slidenum">
              <a:rPr lang="en-US"/>
              <a:pPr/>
              <a:t>‹#›</a:t>
            </a:fld>
            <a:endParaRPr lang="en-US"/>
          </a:p>
        </p:txBody>
      </p:sp>
    </p:spTree>
    <p:extLst>
      <p:ext uri="{BB962C8B-B14F-4D97-AF65-F5344CB8AC3E}">
        <p14:creationId xmlns:p14="http://schemas.microsoft.com/office/powerpoint/2010/main" val="401802061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4F93B6F1-667D-F143-AFF0-64F1B4179BDF}" type="slidenum">
              <a:rPr lang="en-US"/>
              <a:pPr/>
              <a:t>‹#›</a:t>
            </a:fld>
            <a:endParaRPr lang="en-US"/>
          </a:p>
        </p:txBody>
      </p:sp>
    </p:spTree>
    <p:extLst>
      <p:ext uri="{BB962C8B-B14F-4D97-AF65-F5344CB8AC3E}">
        <p14:creationId xmlns:p14="http://schemas.microsoft.com/office/powerpoint/2010/main" val="1412846974"/>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AFCB032-C0A9-5A43-A2CD-E80FC7E74D01}" type="slidenum">
              <a:rPr lang="en-US"/>
              <a:pPr/>
              <a:t>‹#›</a:t>
            </a:fld>
            <a:endParaRPr lang="en-US"/>
          </a:p>
        </p:txBody>
      </p:sp>
    </p:spTree>
    <p:extLst>
      <p:ext uri="{BB962C8B-B14F-4D97-AF65-F5344CB8AC3E}">
        <p14:creationId xmlns:p14="http://schemas.microsoft.com/office/powerpoint/2010/main" val="33161864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5CB0E4E1-9166-E24E-A190-ECCCEDCB349A}" type="slidenum">
              <a:rPr lang="en-US"/>
              <a:pPr/>
              <a:t>‹#›</a:t>
            </a:fld>
            <a:endParaRPr lang="en-US"/>
          </a:p>
        </p:txBody>
      </p:sp>
    </p:spTree>
    <p:extLst>
      <p:ext uri="{BB962C8B-B14F-4D97-AF65-F5344CB8AC3E}">
        <p14:creationId xmlns:p14="http://schemas.microsoft.com/office/powerpoint/2010/main" val="3762676333"/>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13" y="1293813"/>
            <a:ext cx="4019550"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9963" y="1293813"/>
            <a:ext cx="4021137"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86F79D5D-7AE1-0045-AA22-31F91337C9C9}" type="slidenum">
              <a:rPr lang="en-US"/>
              <a:pPr/>
              <a:t>‹#›</a:t>
            </a:fld>
            <a:endParaRPr lang="en-US"/>
          </a:p>
        </p:txBody>
      </p:sp>
    </p:spTree>
    <p:extLst>
      <p:ext uri="{BB962C8B-B14F-4D97-AF65-F5344CB8AC3E}">
        <p14:creationId xmlns:p14="http://schemas.microsoft.com/office/powerpoint/2010/main" val="1239370293"/>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8DA3AE3-734A-8244-BC69-CB752450C945}" type="slidenum">
              <a:rPr lang="en-US"/>
              <a:pPr/>
              <a:t>‹#›</a:t>
            </a:fld>
            <a:endParaRPr lang="en-US"/>
          </a:p>
        </p:txBody>
      </p:sp>
    </p:spTree>
    <p:extLst>
      <p:ext uri="{BB962C8B-B14F-4D97-AF65-F5344CB8AC3E}">
        <p14:creationId xmlns:p14="http://schemas.microsoft.com/office/powerpoint/2010/main" val="420782532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subTitle" sz="quarter" idx="1"/>
          </p:nvPr>
        </p:nvSpPr>
        <p:spPr>
          <a:xfrm>
            <a:off x="582613" y="3273425"/>
            <a:ext cx="7864475" cy="2908300"/>
          </a:xfrm>
          <a:effectLst>
            <a:outerShdw blurRad="63500" dist="38099" dir="2700000" algn="ctr" rotWithShape="0">
              <a:schemeClr val="bg2">
                <a:alpha val="74998"/>
              </a:schemeClr>
            </a:outerShdw>
          </a:effectLst>
        </p:spPr>
        <p:txBody>
          <a:bodyPr/>
          <a:lstStyle>
            <a:lvl1pPr marL="0" indent="0" algn="ctr">
              <a:buFont typeface="Wingdings" charset="0"/>
              <a:buNone/>
              <a:defRPr>
                <a:solidFill>
                  <a:schemeClr val="bg1"/>
                </a:solidFill>
              </a:defRPr>
            </a:lvl1pPr>
          </a:lstStyle>
          <a:p>
            <a:pPr lvl="0"/>
            <a:r>
              <a:rPr lang="en-US" noProof="0" smtClean="0"/>
              <a:t>Click to edit Master subtitle style</a:t>
            </a:r>
          </a:p>
        </p:txBody>
      </p:sp>
      <p:sp>
        <p:nvSpPr>
          <p:cNvPr id="7171" name="Rectangle 3"/>
          <p:cNvSpPr>
            <a:spLocks noGrp="1" noChangeArrowheads="1"/>
          </p:cNvSpPr>
          <p:nvPr>
            <p:ph type="ctrTitle" sz="quarter"/>
          </p:nvPr>
        </p:nvSpPr>
        <p:spPr>
          <a:xfrm>
            <a:off x="457200" y="365125"/>
            <a:ext cx="8001000" cy="2468563"/>
          </a:xfrm>
          <a:effectLst>
            <a:outerShdw blurRad="63500" dist="29783" dir="1514402" algn="ctr" rotWithShape="0">
              <a:schemeClr val="bg2">
                <a:alpha val="74998"/>
              </a:schemeClr>
            </a:outerShdw>
          </a:effectLst>
        </p:spPr>
        <p:txBody>
          <a:bodyPr lIns="92075" tIns="46038" rIns="92075" bIns="46038"/>
          <a:lstStyle>
            <a:lvl1pPr algn="ctr">
              <a:defRPr sz="4000">
                <a:solidFill>
                  <a:schemeClr val="bg1"/>
                </a:solidFill>
              </a:defRPr>
            </a:lvl1pPr>
          </a:lstStyle>
          <a:p>
            <a:pPr lvl="0"/>
            <a:r>
              <a:rPr lang="en-US" noProof="0" smtClean="0"/>
              <a:t>Click to edit Master title style</a:t>
            </a:r>
          </a:p>
        </p:txBody>
      </p:sp>
    </p:spTree>
    <p:extLst>
      <p:ext uri="{BB962C8B-B14F-4D97-AF65-F5344CB8AC3E}">
        <p14:creationId xmlns:p14="http://schemas.microsoft.com/office/powerpoint/2010/main" val="545869347"/>
      </p:ext>
    </p:extLst>
  </p:cSld>
  <p:clrMapOvr>
    <a:masterClrMapping/>
  </p:clrMapOv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68B9464-0388-E84F-B89A-D85A64834F34}" type="slidenum">
              <a:rPr lang="en-US"/>
              <a:pPr/>
              <a:t>‹#›</a:t>
            </a:fld>
            <a:endParaRPr lang="en-US"/>
          </a:p>
        </p:txBody>
      </p:sp>
    </p:spTree>
    <p:extLst>
      <p:ext uri="{BB962C8B-B14F-4D97-AF65-F5344CB8AC3E}">
        <p14:creationId xmlns:p14="http://schemas.microsoft.com/office/powerpoint/2010/main" val="195669942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EC521C0-8ADF-B541-9039-DB6B3DF01279}" type="slidenum">
              <a:rPr lang="en-US"/>
              <a:pPr/>
              <a:t>‹#›</a:t>
            </a:fld>
            <a:endParaRPr lang="en-US"/>
          </a:p>
        </p:txBody>
      </p:sp>
    </p:spTree>
    <p:extLst>
      <p:ext uri="{BB962C8B-B14F-4D97-AF65-F5344CB8AC3E}">
        <p14:creationId xmlns:p14="http://schemas.microsoft.com/office/powerpoint/2010/main" val="1530414623"/>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6891760-5F79-5345-BA5B-402526920BB1}" type="slidenum">
              <a:rPr lang="en-US"/>
              <a:pPr/>
              <a:t>‹#›</a:t>
            </a:fld>
            <a:endParaRPr lang="en-US"/>
          </a:p>
        </p:txBody>
      </p:sp>
    </p:spTree>
    <p:extLst>
      <p:ext uri="{BB962C8B-B14F-4D97-AF65-F5344CB8AC3E}">
        <p14:creationId xmlns:p14="http://schemas.microsoft.com/office/powerpoint/2010/main" val="2985112582"/>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A54B047-8477-054F-B938-F0C89C83D86A}" type="slidenum">
              <a:rPr lang="en-US"/>
              <a:pPr/>
              <a:t>‹#›</a:t>
            </a:fld>
            <a:endParaRPr lang="en-US"/>
          </a:p>
        </p:txBody>
      </p:sp>
    </p:spTree>
    <p:extLst>
      <p:ext uri="{BB962C8B-B14F-4D97-AF65-F5344CB8AC3E}">
        <p14:creationId xmlns:p14="http://schemas.microsoft.com/office/powerpoint/2010/main" val="3998856161"/>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BB771EC-3DF3-9345-B2DB-D89143643B1D}" type="slidenum">
              <a:rPr lang="en-US"/>
              <a:pPr/>
              <a:t>‹#›</a:t>
            </a:fld>
            <a:endParaRPr lang="en-US"/>
          </a:p>
        </p:txBody>
      </p:sp>
    </p:spTree>
    <p:extLst>
      <p:ext uri="{BB962C8B-B14F-4D97-AF65-F5344CB8AC3E}">
        <p14:creationId xmlns:p14="http://schemas.microsoft.com/office/powerpoint/2010/main" val="332400861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1988" y="0"/>
            <a:ext cx="2133600" cy="5675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13" y="0"/>
            <a:ext cx="6251575" cy="5675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2F1C8FA-473A-284B-8821-CC69DDE47E61}" type="slidenum">
              <a:rPr lang="en-US"/>
              <a:pPr/>
              <a:t>‹#›</a:t>
            </a:fld>
            <a:endParaRPr lang="en-US"/>
          </a:p>
        </p:txBody>
      </p:sp>
    </p:spTree>
    <p:extLst>
      <p:ext uri="{BB962C8B-B14F-4D97-AF65-F5344CB8AC3E}">
        <p14:creationId xmlns:p14="http://schemas.microsoft.com/office/powerpoint/2010/main" val="1093868557"/>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subTitle" sz="quarter" idx="1"/>
          </p:nvPr>
        </p:nvSpPr>
        <p:spPr>
          <a:xfrm>
            <a:off x="582613" y="3273425"/>
            <a:ext cx="7864475" cy="2908300"/>
          </a:xfrm>
          <a:effectLst>
            <a:outerShdw blurRad="63500" dist="38099" dir="2700000" algn="ctr" rotWithShape="0">
              <a:schemeClr val="bg2">
                <a:alpha val="74998"/>
              </a:schemeClr>
            </a:outerShdw>
          </a:effectLst>
        </p:spPr>
        <p:txBody>
          <a:bodyPr/>
          <a:lstStyle>
            <a:lvl1pPr marL="0" indent="0" algn="ctr">
              <a:buFont typeface="Wingdings" charset="0"/>
              <a:buNone/>
              <a:defRPr>
                <a:solidFill>
                  <a:schemeClr val="bg1"/>
                </a:solidFill>
              </a:defRPr>
            </a:lvl1pPr>
          </a:lstStyle>
          <a:p>
            <a:pPr lvl="0"/>
            <a:r>
              <a:rPr lang="en-US" noProof="0" smtClean="0"/>
              <a:t>Click to edit Master subtitle style</a:t>
            </a:r>
          </a:p>
        </p:txBody>
      </p:sp>
      <p:sp>
        <p:nvSpPr>
          <p:cNvPr id="7171" name="Rectangle 3"/>
          <p:cNvSpPr>
            <a:spLocks noGrp="1" noChangeArrowheads="1"/>
          </p:cNvSpPr>
          <p:nvPr>
            <p:ph type="ctrTitle" sz="quarter"/>
          </p:nvPr>
        </p:nvSpPr>
        <p:spPr>
          <a:xfrm>
            <a:off x="457200" y="365125"/>
            <a:ext cx="8001000" cy="2468563"/>
          </a:xfrm>
          <a:effectLst>
            <a:outerShdw blurRad="63500" dist="29783" dir="1514402" algn="ctr" rotWithShape="0">
              <a:schemeClr val="bg2">
                <a:alpha val="74998"/>
              </a:schemeClr>
            </a:outerShdw>
          </a:effectLst>
        </p:spPr>
        <p:txBody>
          <a:bodyPr lIns="92075" tIns="46038" rIns="92075" bIns="46038"/>
          <a:lstStyle>
            <a:lvl1pPr algn="ctr">
              <a:defRPr sz="4000">
                <a:solidFill>
                  <a:schemeClr val="bg1"/>
                </a:solidFill>
              </a:defRPr>
            </a:lvl1pPr>
          </a:lstStyle>
          <a:p>
            <a:pPr lvl="0"/>
            <a:r>
              <a:rPr lang="en-US" noProof="0" smtClean="0"/>
              <a:t>Click to edit Master title style</a:t>
            </a:r>
          </a:p>
        </p:txBody>
      </p:sp>
    </p:spTree>
    <p:extLst>
      <p:ext uri="{BB962C8B-B14F-4D97-AF65-F5344CB8AC3E}">
        <p14:creationId xmlns:p14="http://schemas.microsoft.com/office/powerpoint/2010/main" val="386969819"/>
      </p:ext>
    </p:extLst>
  </p:cSld>
  <p:clrMapOvr>
    <a:masterClrMapping/>
  </p:clrMapOvr>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919FD163-857A-F643-9475-6C0DB11CA93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55486062"/>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14D72AF-1076-FD48-B0D0-51F19E2C007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833003498"/>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8438" y="1371600"/>
            <a:ext cx="4189412"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0250" y="1371600"/>
            <a:ext cx="4189413"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AA325C16-BA40-E645-A30C-8557259381BC}"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8165567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2E18EF7F-C898-4D41-B29F-D0BA63BD2709}"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711074084"/>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solidFill>
                  <a:srgbClr val="003366"/>
                </a:solidFill>
              </a:rPr>
              <a:t>- </a:t>
            </a:r>
            <a:fld id="{C90CD6E2-07FE-CF4D-A033-8B0DF37BECE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449806721"/>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solidFill>
                  <a:srgbClr val="003366"/>
                </a:solidFill>
              </a:rPr>
              <a:t>- </a:t>
            </a:r>
            <a:fld id="{ABA27447-9BD5-684E-89C1-3F41A16F9B04}"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12238929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solidFill>
                  <a:srgbClr val="003366"/>
                </a:solidFill>
              </a:rPr>
              <a:t>- </a:t>
            </a:r>
            <a:fld id="{DE7A0237-926E-554B-9B0D-7F00680D7E3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125850293"/>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2E9BBCBD-979F-874A-8C3E-FB15E1ADB6ED}"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369609374"/>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8AE66B04-E0E7-C141-B7E2-7F7AA6FE8B7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71566213"/>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690DB8B-14DE-634B-92D9-7A7209976089}"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932713909"/>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675" y="152400"/>
            <a:ext cx="2155825" cy="6292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8438" y="152400"/>
            <a:ext cx="6319837" cy="6292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DC556A5-16BA-834D-BEC7-1E8EDEF97D2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660124718"/>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4F93B6F1-667D-F143-AFF0-64F1B4179BDF}" type="slidenum">
              <a:rPr lang="en-US"/>
              <a:pPr/>
              <a:t>‹#›</a:t>
            </a:fld>
            <a:endParaRPr lang="en-US"/>
          </a:p>
        </p:txBody>
      </p:sp>
    </p:spTree>
    <p:extLst>
      <p:ext uri="{BB962C8B-B14F-4D97-AF65-F5344CB8AC3E}">
        <p14:creationId xmlns:p14="http://schemas.microsoft.com/office/powerpoint/2010/main" val="524169723"/>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AFCB032-C0A9-5A43-A2CD-E80FC7E74D01}" type="slidenum">
              <a:rPr lang="en-US"/>
              <a:pPr/>
              <a:t>‹#›</a:t>
            </a:fld>
            <a:endParaRPr lang="en-US"/>
          </a:p>
        </p:txBody>
      </p:sp>
    </p:spTree>
    <p:extLst>
      <p:ext uri="{BB962C8B-B14F-4D97-AF65-F5344CB8AC3E}">
        <p14:creationId xmlns:p14="http://schemas.microsoft.com/office/powerpoint/2010/main" val="3856472328"/>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5CB0E4E1-9166-E24E-A190-ECCCEDCB349A}" type="slidenum">
              <a:rPr lang="en-US"/>
              <a:pPr/>
              <a:t>‹#›</a:t>
            </a:fld>
            <a:endParaRPr lang="en-US"/>
          </a:p>
        </p:txBody>
      </p:sp>
    </p:spTree>
    <p:extLst>
      <p:ext uri="{BB962C8B-B14F-4D97-AF65-F5344CB8AC3E}">
        <p14:creationId xmlns:p14="http://schemas.microsoft.com/office/powerpoint/2010/main" val="164713328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47A4BAC0-7BAC-F643-998A-8EE3AB3E4DE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32284112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13" y="1293813"/>
            <a:ext cx="4019550"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9963" y="1293813"/>
            <a:ext cx="4021137"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86F79D5D-7AE1-0045-AA22-31F91337C9C9}" type="slidenum">
              <a:rPr lang="en-US"/>
              <a:pPr/>
              <a:t>‹#›</a:t>
            </a:fld>
            <a:endParaRPr lang="en-US"/>
          </a:p>
        </p:txBody>
      </p:sp>
    </p:spTree>
    <p:extLst>
      <p:ext uri="{BB962C8B-B14F-4D97-AF65-F5344CB8AC3E}">
        <p14:creationId xmlns:p14="http://schemas.microsoft.com/office/powerpoint/2010/main" val="1995917483"/>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8DA3AE3-734A-8244-BC69-CB752450C945}" type="slidenum">
              <a:rPr lang="en-US"/>
              <a:pPr/>
              <a:t>‹#›</a:t>
            </a:fld>
            <a:endParaRPr lang="en-US"/>
          </a:p>
        </p:txBody>
      </p:sp>
    </p:spTree>
    <p:extLst>
      <p:ext uri="{BB962C8B-B14F-4D97-AF65-F5344CB8AC3E}">
        <p14:creationId xmlns:p14="http://schemas.microsoft.com/office/powerpoint/2010/main" val="757793994"/>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68B9464-0388-E84F-B89A-D85A64834F34}" type="slidenum">
              <a:rPr lang="en-US"/>
              <a:pPr/>
              <a:t>‹#›</a:t>
            </a:fld>
            <a:endParaRPr lang="en-US"/>
          </a:p>
        </p:txBody>
      </p:sp>
    </p:spTree>
    <p:extLst>
      <p:ext uri="{BB962C8B-B14F-4D97-AF65-F5344CB8AC3E}">
        <p14:creationId xmlns:p14="http://schemas.microsoft.com/office/powerpoint/2010/main" val="1852281965"/>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EC521C0-8ADF-B541-9039-DB6B3DF01279}" type="slidenum">
              <a:rPr lang="en-US"/>
              <a:pPr/>
              <a:t>‹#›</a:t>
            </a:fld>
            <a:endParaRPr lang="en-US"/>
          </a:p>
        </p:txBody>
      </p:sp>
    </p:spTree>
    <p:extLst>
      <p:ext uri="{BB962C8B-B14F-4D97-AF65-F5344CB8AC3E}">
        <p14:creationId xmlns:p14="http://schemas.microsoft.com/office/powerpoint/2010/main" val="35183470"/>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6891760-5F79-5345-BA5B-402526920BB1}" type="slidenum">
              <a:rPr lang="en-US"/>
              <a:pPr/>
              <a:t>‹#›</a:t>
            </a:fld>
            <a:endParaRPr lang="en-US"/>
          </a:p>
        </p:txBody>
      </p:sp>
    </p:spTree>
    <p:extLst>
      <p:ext uri="{BB962C8B-B14F-4D97-AF65-F5344CB8AC3E}">
        <p14:creationId xmlns:p14="http://schemas.microsoft.com/office/powerpoint/2010/main" val="2894669113"/>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A54B047-8477-054F-B938-F0C89C83D86A}" type="slidenum">
              <a:rPr lang="en-US"/>
              <a:pPr/>
              <a:t>‹#›</a:t>
            </a:fld>
            <a:endParaRPr lang="en-US"/>
          </a:p>
        </p:txBody>
      </p:sp>
    </p:spTree>
    <p:extLst>
      <p:ext uri="{BB962C8B-B14F-4D97-AF65-F5344CB8AC3E}">
        <p14:creationId xmlns:p14="http://schemas.microsoft.com/office/powerpoint/2010/main" val="2211432185"/>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BB771EC-3DF3-9345-B2DB-D89143643B1D}" type="slidenum">
              <a:rPr lang="en-US"/>
              <a:pPr/>
              <a:t>‹#›</a:t>
            </a:fld>
            <a:endParaRPr lang="en-US"/>
          </a:p>
        </p:txBody>
      </p:sp>
    </p:spTree>
    <p:extLst>
      <p:ext uri="{BB962C8B-B14F-4D97-AF65-F5344CB8AC3E}">
        <p14:creationId xmlns:p14="http://schemas.microsoft.com/office/powerpoint/2010/main" val="3624115021"/>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1988" y="0"/>
            <a:ext cx="2133600" cy="5675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13" y="0"/>
            <a:ext cx="6251575" cy="5675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2F1C8FA-473A-284B-8821-CC69DDE47E61}" type="slidenum">
              <a:rPr lang="en-US"/>
              <a:pPr/>
              <a:t>‹#›</a:t>
            </a:fld>
            <a:endParaRPr lang="en-US"/>
          </a:p>
        </p:txBody>
      </p:sp>
    </p:spTree>
    <p:extLst>
      <p:ext uri="{BB962C8B-B14F-4D97-AF65-F5344CB8AC3E}">
        <p14:creationId xmlns:p14="http://schemas.microsoft.com/office/powerpoint/2010/main" val="413088579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subTitle" sz="quarter" idx="1"/>
          </p:nvPr>
        </p:nvSpPr>
        <p:spPr>
          <a:xfrm>
            <a:off x="582613" y="3273425"/>
            <a:ext cx="7864475" cy="2908300"/>
          </a:xfrm>
          <a:effectLst>
            <a:outerShdw blurRad="63500" dist="38099" dir="2700000" algn="ctr" rotWithShape="0">
              <a:schemeClr val="bg2">
                <a:alpha val="74998"/>
              </a:schemeClr>
            </a:outerShdw>
          </a:effectLst>
        </p:spPr>
        <p:txBody>
          <a:bodyPr/>
          <a:lstStyle>
            <a:lvl1pPr marL="0" indent="0" algn="ctr">
              <a:buFont typeface="Wingdings" charset="0"/>
              <a:buNone/>
              <a:defRPr>
                <a:solidFill>
                  <a:schemeClr val="bg1"/>
                </a:solidFill>
              </a:defRPr>
            </a:lvl1pPr>
          </a:lstStyle>
          <a:p>
            <a:pPr lvl="0"/>
            <a:r>
              <a:rPr lang="en-US" noProof="0" smtClean="0"/>
              <a:t>Click to edit Master subtitle style</a:t>
            </a:r>
          </a:p>
        </p:txBody>
      </p:sp>
      <p:sp>
        <p:nvSpPr>
          <p:cNvPr id="7171" name="Rectangle 3"/>
          <p:cNvSpPr>
            <a:spLocks noGrp="1" noChangeArrowheads="1"/>
          </p:cNvSpPr>
          <p:nvPr>
            <p:ph type="ctrTitle" sz="quarter"/>
          </p:nvPr>
        </p:nvSpPr>
        <p:spPr>
          <a:xfrm>
            <a:off x="457200" y="365125"/>
            <a:ext cx="8001000" cy="2468563"/>
          </a:xfrm>
          <a:effectLst>
            <a:outerShdw blurRad="63500" dist="29783" dir="1514402" algn="ctr" rotWithShape="0">
              <a:schemeClr val="bg2">
                <a:alpha val="74998"/>
              </a:schemeClr>
            </a:outerShdw>
          </a:effectLst>
        </p:spPr>
        <p:txBody>
          <a:bodyPr lIns="92075" tIns="46038" rIns="92075" bIns="46038"/>
          <a:lstStyle>
            <a:lvl1pPr algn="ctr">
              <a:defRPr sz="4000">
                <a:solidFill>
                  <a:schemeClr val="bg1"/>
                </a:solidFill>
              </a:defRPr>
            </a:lvl1pPr>
          </a:lstStyle>
          <a:p>
            <a:pPr lvl="0"/>
            <a:r>
              <a:rPr lang="en-US" noProof="0" smtClean="0"/>
              <a:t>Click to edit Master title style</a:t>
            </a:r>
          </a:p>
        </p:txBody>
      </p:sp>
    </p:spTree>
    <p:extLst>
      <p:ext uri="{BB962C8B-B14F-4D97-AF65-F5344CB8AC3E}">
        <p14:creationId xmlns:p14="http://schemas.microsoft.com/office/powerpoint/2010/main" val="2296161484"/>
      </p:ext>
    </p:extLst>
  </p:cSld>
  <p:clrMapOvr>
    <a:masterClrMapping/>
  </p:clrMapOvr>
  <p:transition/>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919FD163-857A-F643-9475-6C0DB11CA93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8661894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8438" y="1371600"/>
            <a:ext cx="4189412"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0250" y="1371600"/>
            <a:ext cx="4189413"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6D52A17F-0599-134B-B9C2-ABE1FA8F272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976659285"/>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14D72AF-1076-FD48-B0D0-51F19E2C007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536897942"/>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8438" y="1371600"/>
            <a:ext cx="4189412"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0250" y="1371600"/>
            <a:ext cx="4189413"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AA325C16-BA40-E645-A30C-8557259381BC}"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756547470"/>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solidFill>
                  <a:srgbClr val="003366"/>
                </a:solidFill>
              </a:rPr>
              <a:t>- </a:t>
            </a:r>
            <a:fld id="{C90CD6E2-07FE-CF4D-A033-8B0DF37BECE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40556904"/>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solidFill>
                  <a:srgbClr val="003366"/>
                </a:solidFill>
              </a:rPr>
              <a:t>- </a:t>
            </a:r>
            <a:fld id="{ABA27447-9BD5-684E-89C1-3F41A16F9B04}"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932591740"/>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solidFill>
                  <a:srgbClr val="003366"/>
                </a:solidFill>
              </a:rPr>
              <a:t>- </a:t>
            </a:r>
            <a:fld id="{DE7A0237-926E-554B-9B0D-7F00680D7E3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698436809"/>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2E9BBCBD-979F-874A-8C3E-FB15E1ADB6ED}"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638245370"/>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8AE66B04-E0E7-C141-B7E2-7F7AA6FE8B7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498947548"/>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690DB8B-14DE-634B-92D9-7A7209976089}"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167076539"/>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675" y="152400"/>
            <a:ext cx="2155825" cy="6292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8438" y="152400"/>
            <a:ext cx="6319837" cy="6292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DC556A5-16BA-834D-BEC7-1E8EDEF97D2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99038921"/>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subTitle" sz="quarter" idx="1"/>
          </p:nvPr>
        </p:nvSpPr>
        <p:spPr>
          <a:xfrm>
            <a:off x="582613" y="3273425"/>
            <a:ext cx="7864475" cy="2908300"/>
          </a:xfrm>
          <a:effectLst>
            <a:outerShdw blurRad="63500" dist="38099" dir="2700000" algn="ctr" rotWithShape="0">
              <a:schemeClr val="bg2">
                <a:alpha val="74998"/>
              </a:schemeClr>
            </a:outerShdw>
          </a:effectLst>
        </p:spPr>
        <p:txBody>
          <a:bodyPr/>
          <a:lstStyle>
            <a:lvl1pPr marL="0" indent="0" algn="ctr">
              <a:buFont typeface="Wingdings" charset="0"/>
              <a:buNone/>
              <a:defRPr>
                <a:solidFill>
                  <a:schemeClr val="bg1"/>
                </a:solidFill>
              </a:defRPr>
            </a:lvl1pPr>
          </a:lstStyle>
          <a:p>
            <a:pPr lvl="0"/>
            <a:r>
              <a:rPr lang="en-US" noProof="0" smtClean="0"/>
              <a:t>Click to edit Master subtitle style</a:t>
            </a:r>
          </a:p>
        </p:txBody>
      </p:sp>
      <p:sp>
        <p:nvSpPr>
          <p:cNvPr id="7171" name="Rectangle 3"/>
          <p:cNvSpPr>
            <a:spLocks noGrp="1" noChangeArrowheads="1"/>
          </p:cNvSpPr>
          <p:nvPr>
            <p:ph type="ctrTitle" sz="quarter"/>
          </p:nvPr>
        </p:nvSpPr>
        <p:spPr>
          <a:xfrm>
            <a:off x="457200" y="365125"/>
            <a:ext cx="8001000" cy="2468563"/>
          </a:xfrm>
          <a:effectLst>
            <a:outerShdw blurRad="63500" dist="29783" dir="1514402" algn="ctr" rotWithShape="0">
              <a:schemeClr val="bg2">
                <a:alpha val="74998"/>
              </a:schemeClr>
            </a:outerShdw>
          </a:effectLst>
        </p:spPr>
        <p:txBody>
          <a:bodyPr lIns="92075" tIns="46038" rIns="92075" bIns="46038"/>
          <a:lstStyle>
            <a:lvl1pPr algn="ctr">
              <a:defRPr sz="4000">
                <a:solidFill>
                  <a:schemeClr val="bg1"/>
                </a:solidFill>
              </a:defRPr>
            </a:lvl1pPr>
          </a:lstStyle>
          <a:p>
            <a:pPr lvl="0"/>
            <a:r>
              <a:rPr lang="en-US" noProof="0" smtClean="0"/>
              <a:t>Click to edit Master title style</a:t>
            </a:r>
          </a:p>
        </p:txBody>
      </p:sp>
    </p:spTree>
    <p:extLst>
      <p:ext uri="{BB962C8B-B14F-4D97-AF65-F5344CB8AC3E}">
        <p14:creationId xmlns:p14="http://schemas.microsoft.com/office/powerpoint/2010/main" val="4135863009"/>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solidFill>
                  <a:srgbClr val="003366"/>
                </a:solidFill>
              </a:rPr>
              <a:t>- </a:t>
            </a:r>
            <a:fld id="{B041857F-F7C5-164A-A4D6-43910225A723}"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722140890"/>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919FD163-857A-F643-9475-6C0DB11CA93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072962697"/>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14D72AF-1076-FD48-B0D0-51F19E2C007E}"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741823329"/>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8438" y="1371600"/>
            <a:ext cx="4189412"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0250" y="1371600"/>
            <a:ext cx="4189413"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AA325C16-BA40-E645-A30C-8557259381BC}"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135768645"/>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solidFill>
                  <a:srgbClr val="003366"/>
                </a:solidFill>
              </a:rPr>
              <a:t>- </a:t>
            </a:r>
            <a:fld id="{C90CD6E2-07FE-CF4D-A033-8B0DF37BECE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292151482"/>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solidFill>
                  <a:srgbClr val="003366"/>
                </a:solidFill>
              </a:rPr>
              <a:t>- </a:t>
            </a:r>
            <a:fld id="{ABA27447-9BD5-684E-89C1-3F41A16F9B04}"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191182848"/>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solidFill>
                  <a:srgbClr val="003366"/>
                </a:solidFill>
              </a:rPr>
              <a:t>- </a:t>
            </a:r>
            <a:fld id="{DE7A0237-926E-554B-9B0D-7F00680D7E3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903721652"/>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2E9BBCBD-979F-874A-8C3E-FB15E1ADB6ED}"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547616730"/>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solidFill>
                  <a:srgbClr val="003366"/>
                </a:solidFill>
              </a:rPr>
              <a:t>- </a:t>
            </a:r>
            <a:fld id="{8AE66B04-E0E7-C141-B7E2-7F7AA6FE8B7B}"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865712247"/>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690DB8B-14DE-634B-92D9-7A7209976089}"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152396753"/>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675" y="152400"/>
            <a:ext cx="2155825" cy="6292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8438" y="152400"/>
            <a:ext cx="6319837" cy="6292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solidFill>
                  <a:srgbClr val="003366"/>
                </a:solidFill>
              </a:rPr>
              <a:t>- </a:t>
            </a:r>
            <a:fld id="{7DC556A5-16BA-834D-BEC7-1E8EDEF97D20}"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85984225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solidFill>
                  <a:srgbClr val="003366"/>
                </a:solidFill>
              </a:rPr>
              <a:t>- </a:t>
            </a:r>
            <a:fld id="{C97B1131-3A61-264A-ACE2-017B162C1506}"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2453374782"/>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4F93B6F1-667D-F143-AFF0-64F1B4179BDF}" type="slidenum">
              <a:rPr lang="en-US"/>
              <a:pPr/>
              <a:t>‹#›</a:t>
            </a:fld>
            <a:endParaRPr lang="en-US"/>
          </a:p>
        </p:txBody>
      </p:sp>
    </p:spTree>
    <p:extLst>
      <p:ext uri="{BB962C8B-B14F-4D97-AF65-F5344CB8AC3E}">
        <p14:creationId xmlns:p14="http://schemas.microsoft.com/office/powerpoint/2010/main" val="1653977040"/>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AFCB032-C0A9-5A43-A2CD-E80FC7E74D01}" type="slidenum">
              <a:rPr lang="en-US"/>
              <a:pPr/>
              <a:t>‹#›</a:t>
            </a:fld>
            <a:endParaRPr lang="en-US"/>
          </a:p>
        </p:txBody>
      </p:sp>
    </p:spTree>
    <p:extLst>
      <p:ext uri="{BB962C8B-B14F-4D97-AF65-F5344CB8AC3E}">
        <p14:creationId xmlns:p14="http://schemas.microsoft.com/office/powerpoint/2010/main" val="67766424"/>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5CB0E4E1-9166-E24E-A190-ECCCEDCB349A}" type="slidenum">
              <a:rPr lang="en-US"/>
              <a:pPr/>
              <a:t>‹#›</a:t>
            </a:fld>
            <a:endParaRPr lang="en-US"/>
          </a:p>
        </p:txBody>
      </p:sp>
    </p:spTree>
    <p:extLst>
      <p:ext uri="{BB962C8B-B14F-4D97-AF65-F5344CB8AC3E}">
        <p14:creationId xmlns:p14="http://schemas.microsoft.com/office/powerpoint/2010/main" val="66022026"/>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13" y="1293813"/>
            <a:ext cx="4019550"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9963" y="1293813"/>
            <a:ext cx="4021137"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86F79D5D-7AE1-0045-AA22-31F91337C9C9}" type="slidenum">
              <a:rPr lang="en-US"/>
              <a:pPr/>
              <a:t>‹#›</a:t>
            </a:fld>
            <a:endParaRPr lang="en-US"/>
          </a:p>
        </p:txBody>
      </p:sp>
    </p:spTree>
    <p:extLst>
      <p:ext uri="{BB962C8B-B14F-4D97-AF65-F5344CB8AC3E}">
        <p14:creationId xmlns:p14="http://schemas.microsoft.com/office/powerpoint/2010/main" val="2201692842"/>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8DA3AE3-734A-8244-BC69-CB752450C945}" type="slidenum">
              <a:rPr lang="en-US"/>
              <a:pPr/>
              <a:t>‹#›</a:t>
            </a:fld>
            <a:endParaRPr lang="en-US"/>
          </a:p>
        </p:txBody>
      </p:sp>
    </p:spTree>
    <p:extLst>
      <p:ext uri="{BB962C8B-B14F-4D97-AF65-F5344CB8AC3E}">
        <p14:creationId xmlns:p14="http://schemas.microsoft.com/office/powerpoint/2010/main" val="1427581128"/>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68B9464-0388-E84F-B89A-D85A64834F34}" type="slidenum">
              <a:rPr lang="en-US"/>
              <a:pPr/>
              <a:t>‹#›</a:t>
            </a:fld>
            <a:endParaRPr lang="en-US"/>
          </a:p>
        </p:txBody>
      </p:sp>
    </p:spTree>
    <p:extLst>
      <p:ext uri="{BB962C8B-B14F-4D97-AF65-F5344CB8AC3E}">
        <p14:creationId xmlns:p14="http://schemas.microsoft.com/office/powerpoint/2010/main" val="3365164847"/>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EC521C0-8ADF-B541-9039-DB6B3DF01279}" type="slidenum">
              <a:rPr lang="en-US"/>
              <a:pPr/>
              <a:t>‹#›</a:t>
            </a:fld>
            <a:endParaRPr lang="en-US"/>
          </a:p>
        </p:txBody>
      </p:sp>
    </p:spTree>
    <p:extLst>
      <p:ext uri="{BB962C8B-B14F-4D97-AF65-F5344CB8AC3E}">
        <p14:creationId xmlns:p14="http://schemas.microsoft.com/office/powerpoint/2010/main" val="2679066381"/>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6891760-5F79-5345-BA5B-402526920BB1}" type="slidenum">
              <a:rPr lang="en-US"/>
              <a:pPr/>
              <a:t>‹#›</a:t>
            </a:fld>
            <a:endParaRPr lang="en-US"/>
          </a:p>
        </p:txBody>
      </p:sp>
    </p:spTree>
    <p:extLst>
      <p:ext uri="{BB962C8B-B14F-4D97-AF65-F5344CB8AC3E}">
        <p14:creationId xmlns:p14="http://schemas.microsoft.com/office/powerpoint/2010/main" val="2928136399"/>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A54B047-8477-054F-B938-F0C89C83D86A}" type="slidenum">
              <a:rPr lang="en-US"/>
              <a:pPr/>
              <a:t>‹#›</a:t>
            </a:fld>
            <a:endParaRPr lang="en-US"/>
          </a:p>
        </p:txBody>
      </p:sp>
    </p:spTree>
    <p:extLst>
      <p:ext uri="{BB962C8B-B14F-4D97-AF65-F5344CB8AC3E}">
        <p14:creationId xmlns:p14="http://schemas.microsoft.com/office/powerpoint/2010/main" val="1526955910"/>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BB771EC-3DF3-9345-B2DB-D89143643B1D}" type="slidenum">
              <a:rPr lang="en-US"/>
              <a:pPr/>
              <a:t>‹#›</a:t>
            </a:fld>
            <a:endParaRPr lang="en-US"/>
          </a:p>
        </p:txBody>
      </p:sp>
    </p:spTree>
    <p:extLst>
      <p:ext uri="{BB962C8B-B14F-4D97-AF65-F5344CB8AC3E}">
        <p14:creationId xmlns:p14="http://schemas.microsoft.com/office/powerpoint/2010/main" val="209050429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solidFill>
                  <a:srgbClr val="003366"/>
                </a:solidFill>
              </a:rPr>
              <a:t>- </a:t>
            </a:r>
            <a:fld id="{DB12535D-A258-944D-9A8C-0C91F0410149}" type="slidenum">
              <a:rPr lang="en-US">
                <a:solidFill>
                  <a:srgbClr val="003366"/>
                </a:solidFill>
              </a:rPr>
              <a:pPr/>
              <a:t>‹#›</a:t>
            </a:fld>
            <a:r>
              <a:rPr lang="en-US">
                <a:solidFill>
                  <a:srgbClr val="003366"/>
                </a:solidFill>
              </a:rPr>
              <a:t> -</a:t>
            </a:r>
          </a:p>
        </p:txBody>
      </p:sp>
    </p:spTree>
    <p:extLst>
      <p:ext uri="{BB962C8B-B14F-4D97-AF65-F5344CB8AC3E}">
        <p14:creationId xmlns:p14="http://schemas.microsoft.com/office/powerpoint/2010/main" val="3831286890"/>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1988" y="0"/>
            <a:ext cx="2133600" cy="5675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13" y="0"/>
            <a:ext cx="6251575" cy="5675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2F1C8FA-473A-284B-8821-CC69DDE47E61}" type="slidenum">
              <a:rPr lang="en-US"/>
              <a:pPr/>
              <a:t>‹#›</a:t>
            </a:fld>
            <a:endParaRPr lang="en-US"/>
          </a:p>
        </p:txBody>
      </p:sp>
    </p:spTree>
    <p:extLst>
      <p:ext uri="{BB962C8B-B14F-4D97-AF65-F5344CB8AC3E}">
        <p14:creationId xmlns:p14="http://schemas.microsoft.com/office/powerpoint/2010/main" val="2627402518"/>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FC4418A8-1429-594A-9581-74517A22B1E8}" type="slidenum">
              <a:rPr lang="en-US"/>
              <a:pPr/>
              <a:t>‹#›</a:t>
            </a:fld>
            <a:endParaRPr lang="en-US"/>
          </a:p>
        </p:txBody>
      </p:sp>
    </p:spTree>
    <p:extLst>
      <p:ext uri="{BB962C8B-B14F-4D97-AF65-F5344CB8AC3E}">
        <p14:creationId xmlns:p14="http://schemas.microsoft.com/office/powerpoint/2010/main" val="2288934251"/>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AF21745C-48EA-8145-BDC3-2DCC9F26913D}" type="slidenum">
              <a:rPr lang="en-US"/>
              <a:pPr/>
              <a:t>‹#›</a:t>
            </a:fld>
            <a:endParaRPr lang="en-US"/>
          </a:p>
        </p:txBody>
      </p:sp>
    </p:spTree>
    <p:extLst>
      <p:ext uri="{BB962C8B-B14F-4D97-AF65-F5344CB8AC3E}">
        <p14:creationId xmlns:p14="http://schemas.microsoft.com/office/powerpoint/2010/main" val="3809467704"/>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F1C936E-EB41-CF43-93E8-96C73D6167B1}" type="slidenum">
              <a:rPr lang="en-US"/>
              <a:pPr/>
              <a:t>‹#›</a:t>
            </a:fld>
            <a:endParaRPr lang="en-US"/>
          </a:p>
        </p:txBody>
      </p:sp>
    </p:spTree>
    <p:extLst>
      <p:ext uri="{BB962C8B-B14F-4D97-AF65-F5344CB8AC3E}">
        <p14:creationId xmlns:p14="http://schemas.microsoft.com/office/powerpoint/2010/main" val="672153022"/>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13" y="1293813"/>
            <a:ext cx="4019550"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9963" y="1293813"/>
            <a:ext cx="4021137" cy="4381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61A202F5-EFE1-C34B-9669-AB9F1CDBEC69}" type="slidenum">
              <a:rPr lang="en-US"/>
              <a:pPr/>
              <a:t>‹#›</a:t>
            </a:fld>
            <a:endParaRPr lang="en-US"/>
          </a:p>
        </p:txBody>
      </p:sp>
    </p:spTree>
    <p:extLst>
      <p:ext uri="{BB962C8B-B14F-4D97-AF65-F5344CB8AC3E}">
        <p14:creationId xmlns:p14="http://schemas.microsoft.com/office/powerpoint/2010/main" val="3467755133"/>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17762F4B-0417-4C4E-A15A-5FD4F37BA6AD}" type="slidenum">
              <a:rPr lang="en-US"/>
              <a:pPr/>
              <a:t>‹#›</a:t>
            </a:fld>
            <a:endParaRPr lang="en-US"/>
          </a:p>
        </p:txBody>
      </p:sp>
    </p:spTree>
    <p:extLst>
      <p:ext uri="{BB962C8B-B14F-4D97-AF65-F5344CB8AC3E}">
        <p14:creationId xmlns:p14="http://schemas.microsoft.com/office/powerpoint/2010/main" val="670628990"/>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C23636AD-6983-1F43-B1BD-137715F1A812}" type="slidenum">
              <a:rPr lang="en-US"/>
              <a:pPr/>
              <a:t>‹#›</a:t>
            </a:fld>
            <a:endParaRPr lang="en-US"/>
          </a:p>
        </p:txBody>
      </p:sp>
    </p:spTree>
    <p:extLst>
      <p:ext uri="{BB962C8B-B14F-4D97-AF65-F5344CB8AC3E}">
        <p14:creationId xmlns:p14="http://schemas.microsoft.com/office/powerpoint/2010/main" val="521594319"/>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D4C5F536-F42D-AB44-92EF-DDF474B2B81D}" type="slidenum">
              <a:rPr lang="en-US"/>
              <a:pPr/>
              <a:t>‹#›</a:t>
            </a:fld>
            <a:endParaRPr lang="en-US"/>
          </a:p>
        </p:txBody>
      </p:sp>
    </p:spTree>
    <p:extLst>
      <p:ext uri="{BB962C8B-B14F-4D97-AF65-F5344CB8AC3E}">
        <p14:creationId xmlns:p14="http://schemas.microsoft.com/office/powerpoint/2010/main" val="2838665053"/>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2E94577-0B97-D14E-9CD2-D113869D1043}" type="slidenum">
              <a:rPr lang="en-US"/>
              <a:pPr/>
              <a:t>‹#›</a:t>
            </a:fld>
            <a:endParaRPr lang="en-US"/>
          </a:p>
        </p:txBody>
      </p:sp>
    </p:spTree>
    <p:extLst>
      <p:ext uri="{BB962C8B-B14F-4D97-AF65-F5344CB8AC3E}">
        <p14:creationId xmlns:p14="http://schemas.microsoft.com/office/powerpoint/2010/main" val="1894163523"/>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1C141651-F946-7346-B529-B2EB1D44045E}" type="slidenum">
              <a:rPr lang="en-US"/>
              <a:pPr/>
              <a:t>‹#›</a:t>
            </a:fld>
            <a:endParaRPr lang="en-US"/>
          </a:p>
        </p:txBody>
      </p:sp>
    </p:spTree>
    <p:extLst>
      <p:ext uri="{BB962C8B-B14F-4D97-AF65-F5344CB8AC3E}">
        <p14:creationId xmlns:p14="http://schemas.microsoft.com/office/powerpoint/2010/main" val="1068696396"/>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vmlDrawing" Target="../drawings/vmlDrawing5.v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10.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5" Type="http://schemas.openxmlformats.org/officeDocument/2006/relationships/image" Target="../media/image8.png"/><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 Id="rId14" Type="http://schemas.openxmlformats.org/officeDocument/2006/relationships/oleObject" Target="../embeddings/oleObject5.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3.jpe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6" Type="http://schemas.openxmlformats.org/officeDocument/2006/relationships/image" Target="../media/image6.jpe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5.jpe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vmlDrawing" Target="../drawings/vmlDrawing1.v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8.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oleObject" Target="../embeddings/oleObject1.bin"/></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vmlDrawing" Target="../drawings/vmlDrawing2.v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4.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8.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oleObject" Target="../embeddings/oleObject2.bin"/></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3.jpe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5.xml"/><Relationship Id="rId2" Type="http://schemas.openxmlformats.org/officeDocument/2006/relationships/slideLayout" Target="../slideLayouts/slideLayout37.xml"/><Relationship Id="rId16" Type="http://schemas.openxmlformats.org/officeDocument/2006/relationships/image" Target="../media/image6.jpeg"/><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image" Target="../media/image5.jpeg"/><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4.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vmlDrawing" Target="../drawings/vmlDrawing3.v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6.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5" Type="http://schemas.openxmlformats.org/officeDocument/2006/relationships/image" Target="../media/image8.png"/><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oleObject" Target="../embeddings/oleObject3.bin"/></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3.jpe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7.xml"/><Relationship Id="rId2" Type="http://schemas.openxmlformats.org/officeDocument/2006/relationships/slideLayout" Target="../slideLayouts/slideLayout59.xml"/><Relationship Id="rId16" Type="http://schemas.openxmlformats.org/officeDocument/2006/relationships/image" Target="../media/image6.jpeg"/><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5" Type="http://schemas.openxmlformats.org/officeDocument/2006/relationships/image" Target="../media/image5.jpeg"/><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image" Target="../media/image4.jpe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image" Target="../media/image3.jpeg"/><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8.xml"/><Relationship Id="rId2" Type="http://schemas.openxmlformats.org/officeDocument/2006/relationships/slideLayout" Target="../slideLayouts/slideLayout70.xml"/><Relationship Id="rId16" Type="http://schemas.openxmlformats.org/officeDocument/2006/relationships/image" Target="../media/image6.jpeg"/><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5" Type="http://schemas.openxmlformats.org/officeDocument/2006/relationships/image" Target="../media/image5.jpeg"/><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image" Target="../media/image4.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vmlDrawing" Target="../drawings/vmlDrawing4.v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9.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5" Type="http://schemas.openxmlformats.org/officeDocument/2006/relationships/image" Target="../media/image8.png"/><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 Id="rId14" Type="http://schemas.openxmlformats.org/officeDocument/2006/relationships/oleObject" Target="../embeddings/oleObject4.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alphaModFix amt="2000"/>
          </a:blip>
          <a:srcRect/>
          <a:tile tx="0" ty="0" sx="100000" sy="100000" flip="none" algn="tl"/>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en-US" dirty="0" smtClean="0"/>
              <a:t>Click to edit Master title style</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4" name="Date Placeholder 9"/>
          <p:cNvSpPr txBox="1">
            <a:spLocks/>
          </p:cNvSpPr>
          <p:nvPr userDrawn="1"/>
        </p:nvSpPr>
        <p:spPr>
          <a:xfrm>
            <a:off x="8077200" y="6324600"/>
            <a:ext cx="685800" cy="457200"/>
          </a:xfrm>
          <a:prstGeom prst="rect">
            <a:avLst/>
          </a:prstGeom>
        </p:spPr>
        <p:txBody>
          <a:bodyPr rtlCol="0"/>
          <a:lstStyle>
            <a:defPPr>
              <a:defRPr lang="en-US"/>
            </a:defPPr>
            <a:lvl1pPr marL="0" algn="l" defTabSz="914400" rtl="0" latinLnBrk="0">
              <a:defRPr sz="14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a:lstStyle>
          <a:p>
            <a:fld id="{8F65F9A5-39C2-B54C-B9FC-4F267023A22B}" type="slidenum">
              <a:rPr lang="en-US" smtClean="0"/>
              <a:pPr/>
              <a:t>‹#›</a:t>
            </a:fld>
            <a:endParaRPr lang="en-US" dirty="0"/>
          </a:p>
        </p:txBody>
      </p:sp>
      <p:cxnSp>
        <p:nvCxnSpPr>
          <p:cNvPr id="18" name="Straight Connector 17"/>
          <p:cNvCxnSpPr/>
          <p:nvPr userDrawn="1"/>
        </p:nvCxnSpPr>
        <p:spPr>
          <a:xfrm>
            <a:off x="762000" y="6248400"/>
            <a:ext cx="8001000" cy="0"/>
          </a:xfrm>
          <a:prstGeom prst="line">
            <a:avLst/>
          </a:prstGeom>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95" r:id="rId1"/>
    <p:sldLayoutId id="2147483696" r:id="rId2"/>
  </p:sldLayoutIdLst>
  <p:hf hdr="0" dt="0"/>
  <p:txStyles>
    <p:titleStyle>
      <a:lvl1pPr algn="l" rtl="0" eaLnBrk="1" latinLnBrk="0" hangingPunct="1">
        <a:spcBef>
          <a:spcPct val="0"/>
        </a:spcBef>
        <a:buNone/>
        <a:defRPr sz="3600" kern="1200">
          <a:solidFill>
            <a:schemeClr val="tx2"/>
          </a:solidFill>
          <a:latin typeface="Times New Roman"/>
          <a:ea typeface="+mj-ea"/>
          <a:cs typeface="Times New Roman"/>
        </a:defRPr>
      </a:lvl1pPr>
    </p:titleStyle>
    <p:bodyStyle>
      <a:lvl1pPr marL="320040" indent="-320040" algn="l" rtl="0" eaLnBrk="1" latinLnBrk="0" hangingPunct="1">
        <a:spcBef>
          <a:spcPts val="700"/>
        </a:spcBef>
        <a:buClr>
          <a:schemeClr val="accent2"/>
        </a:buClr>
        <a:buSzPct val="60000"/>
        <a:buFont typeface="Wingdings"/>
        <a:buChar char=""/>
        <a:defRPr sz="2800" kern="1200">
          <a:solidFill>
            <a:schemeClr val="tx1"/>
          </a:solidFill>
          <a:latin typeface="Times New Roman"/>
          <a:ea typeface="+mn-ea"/>
          <a:cs typeface="Times New Roman"/>
        </a:defRPr>
      </a:lvl1pPr>
      <a:lvl2pPr marL="640080" indent="-274320" algn="l" rtl="0" eaLnBrk="1" latinLnBrk="0" hangingPunct="1">
        <a:spcBef>
          <a:spcPts val="550"/>
        </a:spcBef>
        <a:buClr>
          <a:schemeClr val="accent1"/>
        </a:buClr>
        <a:buSzPct val="70000"/>
        <a:buFont typeface="Wingdings 2"/>
        <a:buChar char=""/>
        <a:defRPr sz="2400" kern="1200">
          <a:solidFill>
            <a:schemeClr val="tx1"/>
          </a:solidFill>
          <a:latin typeface="Times New Roman"/>
          <a:ea typeface="+mn-ea"/>
          <a:cs typeface="Times New Roman"/>
        </a:defRPr>
      </a:lvl2pPr>
      <a:lvl3pPr marL="914400" indent="-228600" algn="l" rtl="0" eaLnBrk="1" latinLnBrk="0" hangingPunct="1">
        <a:spcBef>
          <a:spcPts val="500"/>
        </a:spcBef>
        <a:buClr>
          <a:schemeClr val="accent2"/>
        </a:buClr>
        <a:buSzPct val="75000"/>
        <a:buFont typeface="Wingdings"/>
        <a:buChar char=""/>
        <a:defRPr sz="2400" kern="1200">
          <a:solidFill>
            <a:schemeClr val="tx1"/>
          </a:solidFill>
          <a:latin typeface="Times New Roman"/>
          <a:ea typeface="+mn-ea"/>
          <a:cs typeface="Times New Roman"/>
        </a:defRPr>
      </a:lvl3pPr>
      <a:lvl4pPr marL="1371600" indent="-228600" algn="l" rtl="0" eaLnBrk="1" latinLnBrk="0" hangingPunct="1">
        <a:spcBef>
          <a:spcPts val="400"/>
        </a:spcBef>
        <a:buClr>
          <a:schemeClr val="accent3"/>
        </a:buClr>
        <a:buSzPct val="75000"/>
        <a:buFont typeface="Wingdings"/>
        <a:buChar char=""/>
        <a:defRPr sz="2400" kern="1200">
          <a:solidFill>
            <a:schemeClr val="tx1"/>
          </a:solidFill>
          <a:latin typeface="Times New Roman"/>
          <a:ea typeface="+mn-ea"/>
          <a:cs typeface="Times New Roman"/>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Times New Roman"/>
          <a:ea typeface="+mn-ea"/>
          <a:cs typeface="Times New Roman"/>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0" y="762000"/>
            <a:ext cx="9140825" cy="60960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89877" tIns="44939" rIns="89877" bIns="44939" anchor="ctr"/>
          <a:lstStyle/>
          <a:p>
            <a:pPr algn="ctr" defTabSz="898525" eaLnBrk="0" fontAlgn="base" hangingPunct="0">
              <a:spcBef>
                <a:spcPct val="0"/>
              </a:spcBef>
              <a:spcAft>
                <a:spcPct val="0"/>
              </a:spcAft>
            </a:pPr>
            <a:endParaRPr lang="de-DE" sz="1700" smtClean="0">
              <a:solidFill>
                <a:srgbClr val="000000"/>
              </a:solidFill>
              <a:latin typeface="Times" charset="0"/>
            </a:endParaRPr>
          </a:p>
        </p:txBody>
      </p:sp>
      <p:sp>
        <p:nvSpPr>
          <p:cNvPr id="208900" name="Rectangle 4"/>
          <p:cNvSpPr>
            <a:spLocks noGrp="1" noChangeArrowheads="1"/>
          </p:cNvSpPr>
          <p:nvPr>
            <p:ph type="body" idx="1"/>
          </p:nvPr>
        </p:nvSpPr>
        <p:spPr bwMode="auto">
          <a:xfrm>
            <a:off x="608013" y="1293813"/>
            <a:ext cx="8193087" cy="438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44939" numCol="1" anchor="t" anchorCtr="0" compatLnSpc="1">
            <a:prstTxWarp prst="textNoShape">
              <a:avLst/>
            </a:prstTxWarp>
          </a:bodyPr>
          <a:lstStyle/>
          <a:p>
            <a:pPr lvl="0"/>
            <a:r>
              <a:rPr lang="en-US">
                <a:sym typeface="Symbol" charset="0"/>
              </a:rPr>
              <a:t>	Mastertextformat bearbeiten</a:t>
            </a:r>
          </a:p>
          <a:p>
            <a:pPr lvl="1"/>
            <a:r>
              <a:rPr lang="en-US">
                <a:sym typeface="Symbol" charset="0"/>
              </a:rPr>
              <a:t>	Zweite Ebene</a:t>
            </a:r>
          </a:p>
          <a:p>
            <a:pPr lvl="2"/>
            <a:r>
              <a:rPr lang="en-US">
                <a:sym typeface="Symbol" charset="0"/>
              </a:rPr>
              <a:t>	Dritte Ebene</a:t>
            </a:r>
          </a:p>
          <a:p>
            <a:pPr lvl="3"/>
            <a:r>
              <a:rPr lang="en-US">
                <a:sym typeface="Symbol" charset="0"/>
              </a:rPr>
              <a:t>Vierte Ebene</a:t>
            </a:r>
          </a:p>
          <a:p>
            <a:pPr lvl="4"/>
            <a:r>
              <a:rPr lang="en-US">
                <a:sym typeface="Symbol" charset="0"/>
              </a:rPr>
              <a:t>Fünfte Ebene</a:t>
            </a:r>
          </a:p>
        </p:txBody>
      </p:sp>
      <p:sp>
        <p:nvSpPr>
          <p:cNvPr id="208902" name="Rectangle 6"/>
          <p:cNvSpPr>
            <a:spLocks noGrp="1" noChangeArrowheads="1"/>
          </p:cNvSpPr>
          <p:nvPr>
            <p:ph type="title"/>
          </p:nvPr>
        </p:nvSpPr>
        <p:spPr bwMode="auto">
          <a:xfrm>
            <a:off x="841375" y="0"/>
            <a:ext cx="8304213" cy="762000"/>
          </a:xfrm>
          <a:prstGeom prst="rect">
            <a:avLst/>
          </a:prstGeom>
          <a:gradFill rotWithShape="1">
            <a:gsLst>
              <a:gs pos="0">
                <a:srgbClr val="0C325C"/>
              </a:gs>
              <a:gs pos="100000">
                <a:srgbClr val="CC0000">
                  <a:alpha val="67999"/>
                </a:srgbClr>
              </a:gs>
            </a:gsLst>
            <a:lin ang="0" scaled="1"/>
          </a:gra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67941" numCol="1" anchor="ctr" anchorCtr="0" compatLnSpc="1">
            <a:prstTxWarp prst="textNoShape">
              <a:avLst/>
            </a:prstTxWarp>
          </a:bodyPr>
          <a:lstStyle/>
          <a:p>
            <a:pPr lvl="0"/>
            <a:r>
              <a:rPr lang="en-US"/>
              <a:t>Mastertitelformat bearbeiten</a:t>
            </a:r>
          </a:p>
        </p:txBody>
      </p:sp>
      <p:sp>
        <p:nvSpPr>
          <p:cNvPr id="208904" name="Rectangle 8"/>
          <p:cNvSpPr>
            <a:spLocks noChangeArrowheads="1"/>
          </p:cNvSpPr>
          <p:nvPr/>
        </p:nvSpPr>
        <p:spPr bwMode="auto">
          <a:xfrm>
            <a:off x="696913" y="6478588"/>
            <a:ext cx="8104187" cy="296862"/>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7856" tIns="53928" rIns="107856" bIns="53928"/>
          <a:lstStyle/>
          <a:p>
            <a:pPr defTabSz="1079500" eaLnBrk="0" fontAlgn="base" hangingPunct="0">
              <a:spcBef>
                <a:spcPct val="0"/>
              </a:spcBef>
              <a:spcAft>
                <a:spcPct val="0"/>
              </a:spcAft>
            </a:pPr>
            <a:r>
              <a:rPr lang="en-US" sz="1000" smtClean="0">
                <a:solidFill>
                  <a:srgbClr val="C0C0C0"/>
                </a:solidFill>
              </a:rPr>
              <a:t>VLSI Physical Design: From Graph Partitioning to Timing Closure         		Chapter 2: Netlist and System Partitioning</a:t>
            </a:r>
          </a:p>
        </p:txBody>
      </p:sp>
      <p:sp>
        <p:nvSpPr>
          <p:cNvPr id="208914" name="Rectangle 18"/>
          <p:cNvSpPr>
            <a:spLocks noGrp="1" noChangeArrowheads="1"/>
          </p:cNvSpPr>
          <p:nvPr>
            <p:ph type="sldNum" sz="quarter" idx="4"/>
          </p:nvPr>
        </p:nvSpPr>
        <p:spPr bwMode="auto">
          <a:xfrm>
            <a:off x="7910513" y="6473825"/>
            <a:ext cx="1081087" cy="280988"/>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01882" tIns="50941" rIns="101882" bIns="50941" numCol="1" anchor="t" anchorCtr="0" compatLnSpc="1">
            <a:prstTxWarp prst="textNoShape">
              <a:avLst/>
            </a:prstTxWarp>
          </a:bodyPr>
          <a:lstStyle>
            <a:lvl1pPr algn="r" defTabSz="1019175">
              <a:lnSpc>
                <a:spcPct val="100000"/>
              </a:lnSpc>
              <a:defRPr sz="1000">
                <a:solidFill>
                  <a:srgbClr val="C0C0C0"/>
                </a:solidFill>
              </a:defRPr>
            </a:lvl1pPr>
          </a:lstStyle>
          <a:p>
            <a:pPr eaLnBrk="0" fontAlgn="base" hangingPunct="0">
              <a:spcBef>
                <a:spcPct val="0"/>
              </a:spcBef>
              <a:spcAft>
                <a:spcPct val="0"/>
              </a:spcAft>
            </a:pPr>
            <a:fld id="{B5597134-18B5-A74D-A807-CC2002CA1EF4}" type="slidenum">
              <a:rPr lang="en-US" smtClean="0"/>
              <a:pPr eaLnBrk="0" fontAlgn="base" hangingPunct="0">
                <a:spcBef>
                  <a:spcPct val="0"/>
                </a:spcBef>
                <a:spcAft>
                  <a:spcPct val="0"/>
                </a:spcAft>
              </a:pPr>
              <a:t>‹#›</a:t>
            </a:fld>
            <a:endParaRPr lang="en-US" smtClean="0"/>
          </a:p>
        </p:txBody>
      </p:sp>
      <p:graphicFrame>
        <p:nvGraphicFramePr>
          <p:cNvPr id="208915" name="Object 19"/>
          <p:cNvGraphicFramePr>
            <a:graphicFrameLocks noChangeAspect="1"/>
          </p:cNvGraphicFramePr>
          <p:nvPr userDrawn="1"/>
        </p:nvGraphicFramePr>
        <p:xfrm>
          <a:off x="0" y="0"/>
          <a:ext cx="841375" cy="755650"/>
        </p:xfrm>
        <a:graphic>
          <a:graphicData uri="http://schemas.openxmlformats.org/presentationml/2006/ole">
            <mc:AlternateContent xmlns:mc="http://schemas.openxmlformats.org/markup-compatibility/2006">
              <mc:Choice xmlns:v="urn:schemas-microsoft-com:vml" Requires="v">
                <p:oleObj spid="_x0000_s124933" name="Photo Editor-Foto" r:id="rId14" imgW="933580" imgH="971686" progId="MSPhotoEd.3">
                  <p:embed/>
                </p:oleObj>
              </mc:Choice>
              <mc:Fallback>
                <p:oleObj name="Photo Editor-Foto" r:id="rId14" imgW="933580" imgH="971686" progId="MSPhotoEd.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841375"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8916" name="Text Box 20"/>
          <p:cNvSpPr txBox="1">
            <a:spLocks noChangeArrowheads="1"/>
          </p:cNvSpPr>
          <p:nvPr userDrawn="1"/>
        </p:nvSpPr>
        <p:spPr bwMode="auto">
          <a:xfrm rot="16200000">
            <a:off x="8701088" y="93980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 KLMH</a:t>
            </a:r>
            <a:endParaRPr lang="en-US" altLang="zh-CN" sz="1700" smtClean="0">
              <a:solidFill>
                <a:srgbClr val="EDEDED"/>
              </a:solidFill>
              <a:ea typeface="宋体" charset="0"/>
              <a:cs typeface="宋体" charset="0"/>
            </a:endParaRPr>
          </a:p>
        </p:txBody>
      </p:sp>
      <p:sp>
        <p:nvSpPr>
          <p:cNvPr id="208918" name="Text Box 22"/>
          <p:cNvSpPr txBox="1">
            <a:spLocks noChangeArrowheads="1"/>
          </p:cNvSpPr>
          <p:nvPr userDrawn="1"/>
        </p:nvSpPr>
        <p:spPr bwMode="auto">
          <a:xfrm rot="16200000">
            <a:off x="8909844" y="6598444"/>
            <a:ext cx="325438"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Lienig </a:t>
            </a:r>
            <a:endParaRPr lang="en-US" altLang="zh-CN" sz="1700" smtClean="0">
              <a:solidFill>
                <a:srgbClr val="EDEDED"/>
              </a:solidFill>
              <a:ea typeface="宋体" charset="0"/>
              <a:cs typeface="宋体" charset="0"/>
            </a:endParaRPr>
          </a:p>
        </p:txBody>
      </p:sp>
    </p:spTree>
    <p:extLst>
      <p:ext uri="{BB962C8B-B14F-4D97-AF65-F5344CB8AC3E}">
        <p14:creationId xmlns:p14="http://schemas.microsoft.com/office/powerpoint/2010/main" val="1242339663"/>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8900">
                                            <p:txEl>
                                              <p:pRg st="0" end="0"/>
                                            </p:txEl>
                                          </p:spTgt>
                                        </p:tgtEl>
                                        <p:attrNameLst>
                                          <p:attrName>style.visibility</p:attrName>
                                        </p:attrNameLst>
                                      </p:cBhvr>
                                      <p:to>
                                        <p:strVal val="visible"/>
                                      </p:to>
                                    </p:set>
                                    <p:animEffect transition="in" filter="dissolve">
                                      <p:cBhvr>
                                        <p:cTn id="7" dur="500"/>
                                        <p:tgtEl>
                                          <p:spTgt spid="2089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8900">
                                            <p:txEl>
                                              <p:pRg st="1" end="1"/>
                                            </p:txEl>
                                          </p:spTgt>
                                        </p:tgtEl>
                                        <p:attrNameLst>
                                          <p:attrName>style.visibility</p:attrName>
                                        </p:attrNameLst>
                                      </p:cBhvr>
                                      <p:to>
                                        <p:strVal val="visible"/>
                                      </p:to>
                                    </p:set>
                                    <p:animEffect transition="in" filter="dissolve">
                                      <p:cBhvr>
                                        <p:cTn id="12" dur="500"/>
                                        <p:tgtEl>
                                          <p:spTgt spid="2089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8900">
                                            <p:txEl>
                                              <p:pRg st="2" end="2"/>
                                            </p:txEl>
                                          </p:spTgt>
                                        </p:tgtEl>
                                        <p:attrNameLst>
                                          <p:attrName>style.visibility</p:attrName>
                                        </p:attrNameLst>
                                      </p:cBhvr>
                                      <p:to>
                                        <p:strVal val="visible"/>
                                      </p:to>
                                    </p:set>
                                    <p:animEffect transition="in" filter="dissolve">
                                      <p:cBhvr>
                                        <p:cTn id="17" dur="500"/>
                                        <p:tgtEl>
                                          <p:spTgt spid="2089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8900">
                                            <p:txEl>
                                              <p:pRg st="3" end="3"/>
                                            </p:txEl>
                                          </p:spTgt>
                                        </p:tgtEl>
                                        <p:attrNameLst>
                                          <p:attrName>style.visibility</p:attrName>
                                        </p:attrNameLst>
                                      </p:cBhvr>
                                      <p:to>
                                        <p:strVal val="visible"/>
                                      </p:to>
                                    </p:set>
                                    <p:animEffect transition="in" filter="dissolve">
                                      <p:cBhvr>
                                        <p:cTn id="22" dur="500"/>
                                        <p:tgtEl>
                                          <p:spTgt spid="2089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8900">
                                            <p:txEl>
                                              <p:pRg st="4" end="4"/>
                                            </p:txEl>
                                          </p:spTgt>
                                        </p:tgtEl>
                                        <p:attrNameLst>
                                          <p:attrName>style.visibility</p:attrName>
                                        </p:attrNameLst>
                                      </p:cBhvr>
                                      <p:to>
                                        <p:strVal val="visible"/>
                                      </p:to>
                                    </p:set>
                                    <p:animEffect transition="in" filter="dissolve">
                                      <p:cBhvr>
                                        <p:cTn id="27" dur="500"/>
                                        <p:tgtEl>
                                          <p:spTgt spid="2089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build="p">
        <p:tmplLst>
          <p:tmpl lvl="1">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5">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Lst>
      </p:bldP>
    </p:bldLst>
  </p:timing>
  <p:hf hdr="0" ftr="0" dt="0"/>
  <p:txStyles>
    <p:titleStyle>
      <a:lvl1pPr algn="l" defTabSz="898525" rtl="0" eaLnBrk="0" fontAlgn="base" hangingPunct="0">
        <a:lnSpc>
          <a:spcPts val="2350"/>
        </a:lnSpc>
        <a:spcBef>
          <a:spcPct val="0"/>
        </a:spcBef>
        <a:spcAft>
          <a:spcPct val="0"/>
        </a:spcAft>
        <a:defRPr b="1">
          <a:solidFill>
            <a:schemeClr val="bg1"/>
          </a:solidFill>
          <a:latin typeface="+mj-lt"/>
          <a:ea typeface="+mj-ea"/>
          <a:cs typeface="+mj-cs"/>
        </a:defRPr>
      </a:lvl1pPr>
      <a:lvl2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2pPr>
      <a:lvl3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3pPr>
      <a:lvl4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4pPr>
      <a:lvl5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5pPr>
      <a:lvl6pPr marL="4572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6pPr>
      <a:lvl7pPr marL="9144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7pPr>
      <a:lvl8pPr marL="13716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8pPr>
      <a:lvl9pPr marL="18288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9pPr>
    </p:titleStyle>
    <p:bodyStyle>
      <a:lvl1pPr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700">
          <a:solidFill>
            <a:schemeClr val="tx1"/>
          </a:solidFill>
          <a:latin typeface="+mn-lt"/>
          <a:ea typeface="+mn-ea"/>
          <a:cs typeface="+mn-cs"/>
          <a:sym typeface="Symbol" charset="0"/>
        </a:defRPr>
      </a:lvl1pPr>
      <a:lvl2pPr marL="301625"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600">
          <a:solidFill>
            <a:schemeClr val="tx1"/>
          </a:solidFill>
          <a:latin typeface="+mn-lt"/>
          <a:ea typeface="+mn-ea"/>
          <a:sym typeface="Symbol" charset="0"/>
        </a:defRPr>
      </a:lvl2pPr>
      <a:lvl3pPr marL="449263" indent="31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3pPr>
      <a:lvl4pPr marL="6762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4pPr>
      <a:lvl5pPr marL="9001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5pPr>
      <a:lvl6pPr marL="13573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6pPr>
      <a:lvl7pPr marL="18145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7pPr>
      <a:lvl8pPr marL="22717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8pPr>
      <a:lvl9pPr marL="27289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 y="1219200"/>
            <a:ext cx="8839200" cy="5486400"/>
          </a:xfrm>
          <a:prstGeom prst="rect">
            <a:avLst/>
          </a:prstGeom>
          <a:solidFill>
            <a:srgbClr val="FFFFFF"/>
          </a:solidFill>
          <a:ln>
            <a:noFill/>
          </a:ln>
          <a:effectLst/>
          <a:extLs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6147" name="Rectangle 3"/>
          <p:cNvSpPr>
            <a:spLocks noGrp="1" noChangeArrowheads="1"/>
          </p:cNvSpPr>
          <p:nvPr>
            <p:ph type="title"/>
          </p:nvPr>
        </p:nvSpPr>
        <p:spPr bwMode="auto">
          <a:xfrm>
            <a:off x="230188" y="152400"/>
            <a:ext cx="8596312" cy="990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53882" dir="2700000" algn="ctr" rotWithShape="0">
                    <a:srgbClr val="777777">
                      <a:alpha val="96001"/>
                    </a:srgbClr>
                  </a:outerShdw>
                </a:effectLst>
              </a14:hiddenEffects>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6148" name="Rectangle 4"/>
          <p:cNvSpPr>
            <a:spLocks noGrp="1" noChangeArrowheads="1"/>
          </p:cNvSpPr>
          <p:nvPr>
            <p:ph type="body" idx="1"/>
          </p:nvPr>
        </p:nvSpPr>
        <p:spPr bwMode="auto">
          <a:xfrm>
            <a:off x="198438" y="1371600"/>
            <a:ext cx="8531225" cy="5073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6149" name="Rectangle 5"/>
          <p:cNvSpPr>
            <a:spLocks noGrp="1" noChangeArrowheads="1"/>
          </p:cNvSpPr>
          <p:nvPr>
            <p:ph type="sldNum" sz="quarter" idx="4"/>
          </p:nvPr>
        </p:nvSpPr>
        <p:spPr bwMode="auto">
          <a:xfrm>
            <a:off x="7762875" y="6605588"/>
            <a:ext cx="1381125" cy="2778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1">
                <a:latin typeface="Arial Narrow" charset="0"/>
              </a:defRPr>
            </a:lvl1pPr>
          </a:lstStyle>
          <a:p>
            <a:pPr fontAlgn="base">
              <a:spcBef>
                <a:spcPct val="0"/>
              </a:spcBef>
              <a:spcAft>
                <a:spcPct val="0"/>
              </a:spcAft>
            </a:pPr>
            <a:r>
              <a:rPr lang="en-US" smtClean="0">
                <a:solidFill>
                  <a:srgbClr val="003366"/>
                </a:solidFill>
                <a:ea typeface="ＭＳ Ｐゴシック" charset="0"/>
                <a:cs typeface="Arial" charset="0"/>
              </a:rPr>
              <a:t>- </a:t>
            </a:r>
            <a:fld id="{7E8B8A0B-D581-0B45-A722-A490529FF89B}" type="slidenum">
              <a:rPr lang="en-US" smtClean="0">
                <a:solidFill>
                  <a:srgbClr val="003366"/>
                </a:solidFill>
                <a:ea typeface="ＭＳ Ｐゴシック" charset="0"/>
                <a:cs typeface="Arial" charset="0"/>
              </a:rPr>
              <a:pPr fontAlgn="base">
                <a:spcBef>
                  <a:spcPct val="0"/>
                </a:spcBef>
                <a:spcAft>
                  <a:spcPct val="0"/>
                </a:spcAft>
              </a:pPr>
              <a:t>‹#›</a:t>
            </a:fld>
            <a:r>
              <a:rPr lang="en-US" smtClean="0">
                <a:solidFill>
                  <a:srgbClr val="003366"/>
                </a:solidFill>
                <a:ea typeface="ＭＳ Ｐゴシック" charset="0"/>
                <a:cs typeface="Arial" charset="0"/>
              </a:rPr>
              <a:t> -</a:t>
            </a:r>
          </a:p>
        </p:txBody>
      </p:sp>
    </p:spTree>
    <p:extLst>
      <p:ext uri="{BB962C8B-B14F-4D97-AF65-F5344CB8AC3E}">
        <p14:creationId xmlns:p14="http://schemas.microsoft.com/office/powerpoint/2010/main" val="289824440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p:timing>
    <p:tnLst>
      <p:par>
        <p:cTn id="1" dur="indefinite" restart="never" nodeType="tmRoot"/>
      </p:par>
    </p:tnLst>
  </p:timing>
  <p:hf hdr="0" ftr="0" dt="0"/>
  <p:txStyles>
    <p:titleStyle>
      <a:lvl1pPr algn="l" rtl="0" fontAlgn="base">
        <a:lnSpc>
          <a:spcPct val="87000"/>
        </a:lnSpc>
        <a:spcBef>
          <a:spcPct val="0"/>
        </a:spcBef>
        <a:spcAft>
          <a:spcPct val="0"/>
        </a:spcAft>
        <a:defRPr sz="3600" b="1">
          <a:solidFill>
            <a:schemeClr val="tx2"/>
          </a:solidFill>
          <a:latin typeface="+mj-lt"/>
          <a:ea typeface="+mj-ea"/>
          <a:cs typeface="+mj-cs"/>
        </a:defRPr>
      </a:lvl1pPr>
      <a:lvl2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2pPr>
      <a:lvl3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3pPr>
      <a:lvl4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4pPr>
      <a:lvl5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9pPr>
    </p:titleStyle>
    <p:bodyStyle>
      <a:lvl1pPr marL="357188" indent="-357188" algn="l" rtl="0" fontAlgn="base">
        <a:lnSpc>
          <a:spcPct val="94000"/>
        </a:lnSpc>
        <a:spcBef>
          <a:spcPct val="50000"/>
        </a:spcBef>
        <a:spcAft>
          <a:spcPct val="0"/>
        </a:spcAft>
        <a:buClr>
          <a:srgbClr val="C395DF"/>
        </a:buClr>
        <a:buFont typeface="Wingdings" charset="0"/>
        <a:buBlip>
          <a:blip r:embed="rId14"/>
        </a:buBlip>
        <a:defRPr sz="2400">
          <a:solidFill>
            <a:schemeClr val="bg2"/>
          </a:solidFill>
          <a:latin typeface="+mn-lt"/>
          <a:ea typeface="+mn-ea"/>
          <a:cs typeface="+mn-cs"/>
        </a:defRPr>
      </a:lvl1pPr>
      <a:lvl2pPr marL="900113" indent="-363538" algn="l" rtl="0" fontAlgn="base">
        <a:lnSpc>
          <a:spcPct val="89000"/>
        </a:lnSpc>
        <a:spcBef>
          <a:spcPct val="25000"/>
        </a:spcBef>
        <a:spcAft>
          <a:spcPct val="0"/>
        </a:spcAft>
        <a:buClr>
          <a:schemeClr val="accent2"/>
        </a:buClr>
        <a:buSzPct val="60000"/>
        <a:buFont typeface="Wingdings" charset="0"/>
        <a:buBlip>
          <a:blip r:embed="rId15"/>
        </a:buBlip>
        <a:defRPr sz="2200">
          <a:solidFill>
            <a:schemeClr val="bg2"/>
          </a:solidFill>
          <a:latin typeface="+mn-lt"/>
          <a:ea typeface="Arial" charset="0"/>
          <a:cs typeface="+mn-cs"/>
        </a:defRPr>
      </a:lvl2pPr>
      <a:lvl3pPr marL="1343025" indent="-263525" algn="l" rtl="0" fontAlgn="base">
        <a:lnSpc>
          <a:spcPct val="85000"/>
        </a:lnSpc>
        <a:spcBef>
          <a:spcPct val="10000"/>
        </a:spcBef>
        <a:spcAft>
          <a:spcPct val="0"/>
        </a:spcAft>
        <a:buClr>
          <a:schemeClr val="tx2"/>
        </a:buClr>
        <a:buSzPct val="35000"/>
        <a:buFont typeface="Wingdings" charset="0"/>
        <a:buBlip>
          <a:blip r:embed="rId16"/>
        </a:buBlip>
        <a:defRPr sz="2000">
          <a:solidFill>
            <a:schemeClr val="bg2"/>
          </a:solidFill>
          <a:latin typeface="+mn-lt"/>
          <a:ea typeface="Arial" charset="0"/>
          <a:cs typeface="+mn-cs"/>
        </a:defRPr>
      </a:lvl3pPr>
      <a:lvl4pPr marL="2032000" indent="-228600" algn="l" rtl="0" fontAlgn="base">
        <a:spcBef>
          <a:spcPct val="20000"/>
        </a:spcBef>
        <a:spcAft>
          <a:spcPct val="0"/>
        </a:spcAft>
        <a:buChar char="–"/>
        <a:defRPr sz="2000">
          <a:solidFill>
            <a:schemeClr val="tx1"/>
          </a:solidFill>
          <a:latin typeface="Times New Roman" charset="0"/>
          <a:ea typeface="Arial" charset="0"/>
          <a:cs typeface="+mn-cs"/>
        </a:defRPr>
      </a:lvl4pPr>
      <a:lvl5pPr marL="2451100" indent="-228600" algn="l" rtl="0" fontAlgn="base">
        <a:spcBef>
          <a:spcPct val="20000"/>
        </a:spcBef>
        <a:spcAft>
          <a:spcPct val="0"/>
        </a:spcAft>
        <a:buChar char="•"/>
        <a:defRPr sz="2000">
          <a:solidFill>
            <a:schemeClr val="tx1"/>
          </a:solidFill>
          <a:latin typeface="Times New Roman" charset="0"/>
          <a:ea typeface="Arial" charset="0"/>
          <a:cs typeface="+mn-cs"/>
        </a:defRPr>
      </a:lvl5pPr>
      <a:lvl6pPr marL="2908300" indent="-228600" algn="l" rtl="0" fontAlgn="base">
        <a:spcBef>
          <a:spcPct val="20000"/>
        </a:spcBef>
        <a:spcAft>
          <a:spcPct val="0"/>
        </a:spcAft>
        <a:buChar char="•"/>
        <a:defRPr sz="2000">
          <a:solidFill>
            <a:schemeClr val="tx1"/>
          </a:solidFill>
          <a:latin typeface="Times New Roman" charset="0"/>
          <a:ea typeface="Arial" charset="0"/>
          <a:cs typeface="+mn-cs"/>
        </a:defRPr>
      </a:lvl6pPr>
      <a:lvl7pPr marL="3365500" indent="-228600" algn="l" rtl="0" fontAlgn="base">
        <a:spcBef>
          <a:spcPct val="20000"/>
        </a:spcBef>
        <a:spcAft>
          <a:spcPct val="0"/>
        </a:spcAft>
        <a:buChar char="•"/>
        <a:defRPr sz="2000">
          <a:solidFill>
            <a:schemeClr val="tx1"/>
          </a:solidFill>
          <a:latin typeface="Times New Roman" charset="0"/>
          <a:ea typeface="Arial" charset="0"/>
          <a:cs typeface="+mn-cs"/>
        </a:defRPr>
      </a:lvl7pPr>
      <a:lvl8pPr marL="3822700" indent="-228600" algn="l" rtl="0" fontAlgn="base">
        <a:spcBef>
          <a:spcPct val="20000"/>
        </a:spcBef>
        <a:spcAft>
          <a:spcPct val="0"/>
        </a:spcAft>
        <a:buChar char="•"/>
        <a:defRPr sz="2000">
          <a:solidFill>
            <a:schemeClr val="tx1"/>
          </a:solidFill>
          <a:latin typeface="Times New Roman" charset="0"/>
          <a:ea typeface="Arial" charset="0"/>
          <a:cs typeface="+mn-cs"/>
        </a:defRPr>
      </a:lvl8pPr>
      <a:lvl9pPr marL="4279900" indent="-228600" algn="l" rtl="0" fontAlgn="base">
        <a:spcBef>
          <a:spcPct val="20000"/>
        </a:spcBef>
        <a:spcAft>
          <a:spcPct val="0"/>
        </a:spcAft>
        <a:buChar char="•"/>
        <a:defRPr sz="2000">
          <a:solidFill>
            <a:schemeClr val="tx1"/>
          </a:solidFill>
          <a:latin typeface="Times New Roman" charset="0"/>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0" y="762000"/>
            <a:ext cx="9140825" cy="60960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89877" tIns="44939" rIns="89877" bIns="44939" anchor="ctr"/>
          <a:lstStyle/>
          <a:p>
            <a:pPr algn="ctr" defTabSz="898525" eaLnBrk="0" fontAlgn="base" hangingPunct="0">
              <a:spcBef>
                <a:spcPct val="0"/>
              </a:spcBef>
              <a:spcAft>
                <a:spcPct val="0"/>
              </a:spcAft>
            </a:pPr>
            <a:endParaRPr lang="de-DE" sz="1700" smtClean="0">
              <a:solidFill>
                <a:srgbClr val="000000"/>
              </a:solidFill>
              <a:latin typeface="Times" charset="0"/>
              <a:ea typeface="ＭＳ Ｐゴシック" charset="0"/>
            </a:endParaRPr>
          </a:p>
        </p:txBody>
      </p:sp>
      <p:sp>
        <p:nvSpPr>
          <p:cNvPr id="208900" name="Rectangle 4"/>
          <p:cNvSpPr>
            <a:spLocks noGrp="1" noChangeArrowheads="1"/>
          </p:cNvSpPr>
          <p:nvPr>
            <p:ph type="body" idx="1"/>
          </p:nvPr>
        </p:nvSpPr>
        <p:spPr bwMode="auto">
          <a:xfrm>
            <a:off x="608013" y="1293813"/>
            <a:ext cx="8193087" cy="438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44939" numCol="1" anchor="t" anchorCtr="0" compatLnSpc="1">
            <a:prstTxWarp prst="textNoShape">
              <a:avLst/>
            </a:prstTxWarp>
          </a:bodyPr>
          <a:lstStyle/>
          <a:p>
            <a:pPr lvl="0"/>
            <a:r>
              <a:rPr lang="en-US">
                <a:sym typeface="Symbol" charset="0"/>
              </a:rPr>
              <a:t>	Mastertextformat bearbeiten</a:t>
            </a:r>
          </a:p>
          <a:p>
            <a:pPr lvl="1"/>
            <a:r>
              <a:rPr lang="en-US">
                <a:sym typeface="Symbol" charset="0"/>
              </a:rPr>
              <a:t>	Zweite Ebene</a:t>
            </a:r>
          </a:p>
          <a:p>
            <a:pPr lvl="2"/>
            <a:r>
              <a:rPr lang="en-US">
                <a:sym typeface="Symbol" charset="0"/>
              </a:rPr>
              <a:t>	Dritte Ebene</a:t>
            </a:r>
          </a:p>
          <a:p>
            <a:pPr lvl="3"/>
            <a:r>
              <a:rPr lang="en-US">
                <a:sym typeface="Symbol" charset="0"/>
              </a:rPr>
              <a:t>Vierte Ebene</a:t>
            </a:r>
          </a:p>
          <a:p>
            <a:pPr lvl="4"/>
            <a:r>
              <a:rPr lang="en-US">
                <a:sym typeface="Symbol" charset="0"/>
              </a:rPr>
              <a:t>Fünfte Ebene</a:t>
            </a:r>
          </a:p>
        </p:txBody>
      </p:sp>
      <p:sp>
        <p:nvSpPr>
          <p:cNvPr id="208902" name="Rectangle 6"/>
          <p:cNvSpPr>
            <a:spLocks noGrp="1" noChangeArrowheads="1"/>
          </p:cNvSpPr>
          <p:nvPr>
            <p:ph type="title"/>
          </p:nvPr>
        </p:nvSpPr>
        <p:spPr bwMode="auto">
          <a:xfrm>
            <a:off x="841375" y="0"/>
            <a:ext cx="8304213" cy="762000"/>
          </a:xfrm>
          <a:prstGeom prst="rect">
            <a:avLst/>
          </a:prstGeom>
          <a:gradFill rotWithShape="1">
            <a:gsLst>
              <a:gs pos="0">
                <a:srgbClr val="0C325C"/>
              </a:gs>
              <a:gs pos="100000">
                <a:srgbClr val="CC0000">
                  <a:alpha val="67999"/>
                </a:srgbClr>
              </a:gs>
            </a:gsLst>
            <a:lin ang="0" scaled="1"/>
          </a:gra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67941" numCol="1" anchor="ctr" anchorCtr="0" compatLnSpc="1">
            <a:prstTxWarp prst="textNoShape">
              <a:avLst/>
            </a:prstTxWarp>
          </a:bodyPr>
          <a:lstStyle/>
          <a:p>
            <a:pPr lvl="0"/>
            <a:r>
              <a:rPr lang="en-US"/>
              <a:t>Mastertitelformat bearbeiten</a:t>
            </a:r>
          </a:p>
        </p:txBody>
      </p:sp>
      <p:sp>
        <p:nvSpPr>
          <p:cNvPr id="208904" name="Rectangle 8"/>
          <p:cNvSpPr>
            <a:spLocks noChangeArrowheads="1"/>
          </p:cNvSpPr>
          <p:nvPr/>
        </p:nvSpPr>
        <p:spPr bwMode="auto">
          <a:xfrm>
            <a:off x="709613" y="6478588"/>
            <a:ext cx="8091487" cy="296862"/>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7856" tIns="53928" rIns="107856" bIns="53928"/>
          <a:lstStyle/>
          <a:p>
            <a:pPr defTabSz="1079500" eaLnBrk="0" fontAlgn="base" hangingPunct="0">
              <a:spcBef>
                <a:spcPct val="0"/>
              </a:spcBef>
              <a:spcAft>
                <a:spcPct val="0"/>
              </a:spcAft>
            </a:pPr>
            <a:r>
              <a:rPr lang="en-US" sz="1000" smtClean="0">
                <a:solidFill>
                  <a:srgbClr val="C0C0C0"/>
                </a:solidFill>
                <a:latin typeface="Arial" charset="0"/>
                <a:ea typeface="ＭＳ Ｐゴシック" charset="0"/>
              </a:rPr>
              <a:t>VLSI Physical Design: From Graph Partitioning to Timing Closure         		Chapter 1: Introduction</a:t>
            </a:r>
          </a:p>
        </p:txBody>
      </p:sp>
      <p:sp>
        <p:nvSpPr>
          <p:cNvPr id="208914" name="Rectangle 18"/>
          <p:cNvSpPr>
            <a:spLocks noGrp="1" noChangeArrowheads="1"/>
          </p:cNvSpPr>
          <p:nvPr>
            <p:ph type="sldNum" sz="quarter" idx="4"/>
          </p:nvPr>
        </p:nvSpPr>
        <p:spPr bwMode="auto">
          <a:xfrm>
            <a:off x="7910513" y="6473825"/>
            <a:ext cx="1081087" cy="280988"/>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01882" tIns="50941" rIns="101882" bIns="50941" numCol="1" anchor="t" anchorCtr="0" compatLnSpc="1">
            <a:prstTxWarp prst="textNoShape">
              <a:avLst/>
            </a:prstTxWarp>
          </a:bodyPr>
          <a:lstStyle>
            <a:lvl1pPr algn="r" defTabSz="1019175">
              <a:defRPr sz="1000">
                <a:solidFill>
                  <a:srgbClr val="C0C0C0"/>
                </a:solidFill>
              </a:defRPr>
            </a:lvl1pPr>
          </a:lstStyle>
          <a:p>
            <a:pPr eaLnBrk="0" fontAlgn="base" hangingPunct="0">
              <a:spcBef>
                <a:spcPct val="0"/>
              </a:spcBef>
              <a:spcAft>
                <a:spcPct val="0"/>
              </a:spcAft>
            </a:pPr>
            <a:fld id="{BA88CDED-065E-9A4D-A185-9C6523CA5018}" type="slidenum">
              <a:rPr lang="en-US" smtClean="0">
                <a:latin typeface="Arial" charset="0"/>
                <a:ea typeface="ＭＳ Ｐゴシック" charset="0"/>
              </a:rPr>
              <a:pPr eaLnBrk="0" fontAlgn="base" hangingPunct="0">
                <a:spcBef>
                  <a:spcPct val="0"/>
                </a:spcBef>
                <a:spcAft>
                  <a:spcPct val="0"/>
                </a:spcAft>
              </a:pPr>
              <a:t>‹#›</a:t>
            </a:fld>
            <a:endParaRPr lang="en-US" smtClean="0">
              <a:latin typeface="Arial" charset="0"/>
              <a:ea typeface="ＭＳ Ｐゴシック" charset="0"/>
            </a:endParaRPr>
          </a:p>
        </p:txBody>
      </p:sp>
      <p:graphicFrame>
        <p:nvGraphicFramePr>
          <p:cNvPr id="208915" name="Object 19"/>
          <p:cNvGraphicFramePr>
            <a:graphicFrameLocks noChangeAspect="1"/>
          </p:cNvGraphicFramePr>
          <p:nvPr userDrawn="1"/>
        </p:nvGraphicFramePr>
        <p:xfrm>
          <a:off x="0" y="0"/>
          <a:ext cx="841375" cy="755650"/>
        </p:xfrm>
        <a:graphic>
          <a:graphicData uri="http://schemas.openxmlformats.org/presentationml/2006/ole">
            <mc:AlternateContent xmlns:mc="http://schemas.openxmlformats.org/markup-compatibility/2006">
              <mc:Choice xmlns:v="urn:schemas-microsoft-com:vml" Requires="v">
                <p:oleObj spid="_x0000_s33832" name="Photo Editor-Foto" r:id="rId14" imgW="933580" imgH="971686" progId="MSPhotoEd.3">
                  <p:embed/>
                </p:oleObj>
              </mc:Choice>
              <mc:Fallback>
                <p:oleObj name="Photo Editor-Foto" r:id="rId14" imgW="933580" imgH="971686" progId="MSPhotoEd.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841375"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8916" name="Text Box 20"/>
          <p:cNvSpPr txBox="1">
            <a:spLocks noChangeArrowheads="1"/>
          </p:cNvSpPr>
          <p:nvPr userDrawn="1"/>
        </p:nvSpPr>
        <p:spPr bwMode="auto">
          <a:xfrm rot="16200000">
            <a:off x="8701088" y="93980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 KLMH</a:t>
            </a:r>
            <a:endParaRPr lang="en-US" altLang="zh-CN" sz="1700" smtClean="0">
              <a:solidFill>
                <a:srgbClr val="EDEDED"/>
              </a:solidFill>
              <a:ea typeface="宋体" charset="0"/>
              <a:cs typeface="宋体" charset="0"/>
            </a:endParaRPr>
          </a:p>
        </p:txBody>
      </p:sp>
      <p:sp>
        <p:nvSpPr>
          <p:cNvPr id="208917" name="Text Box 21"/>
          <p:cNvSpPr txBox="1">
            <a:spLocks noChangeArrowheads="1"/>
          </p:cNvSpPr>
          <p:nvPr userDrawn="1"/>
        </p:nvSpPr>
        <p:spPr bwMode="auto">
          <a:xfrm rot="16200000">
            <a:off x="8888413" y="658495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Lienig</a:t>
            </a:r>
            <a:endParaRPr lang="en-US" altLang="zh-CN" sz="1700" smtClean="0">
              <a:solidFill>
                <a:srgbClr val="EDEDED"/>
              </a:solidFill>
              <a:ea typeface="宋体" charset="0"/>
              <a:cs typeface="宋体" charset="0"/>
            </a:endParaRPr>
          </a:p>
        </p:txBody>
      </p:sp>
    </p:spTree>
    <p:extLst>
      <p:ext uri="{BB962C8B-B14F-4D97-AF65-F5344CB8AC3E}">
        <p14:creationId xmlns:p14="http://schemas.microsoft.com/office/powerpoint/2010/main" val="367369786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8900">
                                            <p:txEl>
                                              <p:pRg st="0" end="0"/>
                                            </p:txEl>
                                          </p:spTgt>
                                        </p:tgtEl>
                                        <p:attrNameLst>
                                          <p:attrName>style.visibility</p:attrName>
                                        </p:attrNameLst>
                                      </p:cBhvr>
                                      <p:to>
                                        <p:strVal val="visible"/>
                                      </p:to>
                                    </p:set>
                                    <p:animEffect transition="in" filter="dissolve">
                                      <p:cBhvr>
                                        <p:cTn id="7" dur="500"/>
                                        <p:tgtEl>
                                          <p:spTgt spid="2089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8900">
                                            <p:txEl>
                                              <p:pRg st="1" end="1"/>
                                            </p:txEl>
                                          </p:spTgt>
                                        </p:tgtEl>
                                        <p:attrNameLst>
                                          <p:attrName>style.visibility</p:attrName>
                                        </p:attrNameLst>
                                      </p:cBhvr>
                                      <p:to>
                                        <p:strVal val="visible"/>
                                      </p:to>
                                    </p:set>
                                    <p:animEffect transition="in" filter="dissolve">
                                      <p:cBhvr>
                                        <p:cTn id="12" dur="500"/>
                                        <p:tgtEl>
                                          <p:spTgt spid="2089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8900">
                                            <p:txEl>
                                              <p:pRg st="2" end="2"/>
                                            </p:txEl>
                                          </p:spTgt>
                                        </p:tgtEl>
                                        <p:attrNameLst>
                                          <p:attrName>style.visibility</p:attrName>
                                        </p:attrNameLst>
                                      </p:cBhvr>
                                      <p:to>
                                        <p:strVal val="visible"/>
                                      </p:to>
                                    </p:set>
                                    <p:animEffect transition="in" filter="dissolve">
                                      <p:cBhvr>
                                        <p:cTn id="17" dur="500"/>
                                        <p:tgtEl>
                                          <p:spTgt spid="2089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8900">
                                            <p:txEl>
                                              <p:pRg st="3" end="3"/>
                                            </p:txEl>
                                          </p:spTgt>
                                        </p:tgtEl>
                                        <p:attrNameLst>
                                          <p:attrName>style.visibility</p:attrName>
                                        </p:attrNameLst>
                                      </p:cBhvr>
                                      <p:to>
                                        <p:strVal val="visible"/>
                                      </p:to>
                                    </p:set>
                                    <p:animEffect transition="in" filter="dissolve">
                                      <p:cBhvr>
                                        <p:cTn id="22" dur="500"/>
                                        <p:tgtEl>
                                          <p:spTgt spid="2089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8900">
                                            <p:txEl>
                                              <p:pRg st="4" end="4"/>
                                            </p:txEl>
                                          </p:spTgt>
                                        </p:tgtEl>
                                        <p:attrNameLst>
                                          <p:attrName>style.visibility</p:attrName>
                                        </p:attrNameLst>
                                      </p:cBhvr>
                                      <p:to>
                                        <p:strVal val="visible"/>
                                      </p:to>
                                    </p:set>
                                    <p:animEffect transition="in" filter="dissolve">
                                      <p:cBhvr>
                                        <p:cTn id="27" dur="500"/>
                                        <p:tgtEl>
                                          <p:spTgt spid="2089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build="p">
        <p:tmplLst>
          <p:tmpl lvl="1">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5">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Lst>
      </p:bldP>
    </p:bldLst>
  </p:timing>
  <p:hf hdr="0" ftr="0" dt="0"/>
  <p:txStyles>
    <p:titleStyle>
      <a:lvl1pPr algn="l" defTabSz="898525" rtl="0" eaLnBrk="0" fontAlgn="base" hangingPunct="0">
        <a:lnSpc>
          <a:spcPts val="2350"/>
        </a:lnSpc>
        <a:spcBef>
          <a:spcPct val="0"/>
        </a:spcBef>
        <a:spcAft>
          <a:spcPct val="0"/>
        </a:spcAft>
        <a:defRPr b="1">
          <a:solidFill>
            <a:schemeClr val="bg1"/>
          </a:solidFill>
          <a:latin typeface="+mj-lt"/>
          <a:ea typeface="+mj-ea"/>
          <a:cs typeface="+mj-cs"/>
        </a:defRPr>
      </a:lvl1pPr>
      <a:lvl2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2pPr>
      <a:lvl3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3pPr>
      <a:lvl4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4pPr>
      <a:lvl5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5pPr>
      <a:lvl6pPr marL="4572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6pPr>
      <a:lvl7pPr marL="9144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7pPr>
      <a:lvl8pPr marL="13716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8pPr>
      <a:lvl9pPr marL="18288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9pPr>
    </p:titleStyle>
    <p:bodyStyle>
      <a:lvl1pPr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700">
          <a:solidFill>
            <a:schemeClr val="tx1"/>
          </a:solidFill>
          <a:latin typeface="+mn-lt"/>
          <a:ea typeface="+mn-ea"/>
          <a:cs typeface="+mn-cs"/>
          <a:sym typeface="Symbol" charset="0"/>
        </a:defRPr>
      </a:lvl1pPr>
      <a:lvl2pPr marL="301625"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600">
          <a:solidFill>
            <a:schemeClr val="tx1"/>
          </a:solidFill>
          <a:latin typeface="+mn-lt"/>
          <a:ea typeface="+mn-ea"/>
          <a:sym typeface="Symbol" charset="0"/>
        </a:defRPr>
      </a:lvl2pPr>
      <a:lvl3pPr marL="449263" indent="31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3pPr>
      <a:lvl4pPr marL="6762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4pPr>
      <a:lvl5pPr marL="9001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5pPr>
      <a:lvl6pPr marL="13573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6pPr>
      <a:lvl7pPr marL="18145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7pPr>
      <a:lvl8pPr marL="22717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8pPr>
      <a:lvl9pPr marL="27289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0" y="762000"/>
            <a:ext cx="9140825" cy="60960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89877" tIns="44939" rIns="89877" bIns="44939" anchor="ctr"/>
          <a:lstStyle/>
          <a:p>
            <a:pPr algn="ctr" defTabSz="898525" eaLnBrk="0" fontAlgn="base" hangingPunct="0">
              <a:spcBef>
                <a:spcPct val="0"/>
              </a:spcBef>
              <a:spcAft>
                <a:spcPct val="0"/>
              </a:spcAft>
            </a:pPr>
            <a:endParaRPr lang="de-DE" sz="1700" smtClean="0">
              <a:solidFill>
                <a:srgbClr val="000000"/>
              </a:solidFill>
              <a:latin typeface="Times" charset="0"/>
              <a:ea typeface="ＭＳ Ｐゴシック" charset="0"/>
            </a:endParaRPr>
          </a:p>
        </p:txBody>
      </p:sp>
      <p:sp>
        <p:nvSpPr>
          <p:cNvPr id="208900" name="Rectangle 4"/>
          <p:cNvSpPr>
            <a:spLocks noGrp="1" noChangeArrowheads="1"/>
          </p:cNvSpPr>
          <p:nvPr>
            <p:ph type="body" idx="1"/>
          </p:nvPr>
        </p:nvSpPr>
        <p:spPr bwMode="auto">
          <a:xfrm>
            <a:off x="608013" y="1293813"/>
            <a:ext cx="8193087" cy="438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44939" numCol="1" anchor="t" anchorCtr="0" compatLnSpc="1">
            <a:prstTxWarp prst="textNoShape">
              <a:avLst/>
            </a:prstTxWarp>
          </a:bodyPr>
          <a:lstStyle/>
          <a:p>
            <a:pPr lvl="0"/>
            <a:r>
              <a:rPr lang="en-US">
                <a:sym typeface="Symbol" charset="0"/>
              </a:rPr>
              <a:t>	Mastertextformat bearbeiten</a:t>
            </a:r>
          </a:p>
          <a:p>
            <a:pPr lvl="1"/>
            <a:r>
              <a:rPr lang="en-US">
                <a:sym typeface="Symbol" charset="0"/>
              </a:rPr>
              <a:t>	Zweite Ebene</a:t>
            </a:r>
          </a:p>
          <a:p>
            <a:pPr lvl="2"/>
            <a:r>
              <a:rPr lang="en-US">
                <a:sym typeface="Symbol" charset="0"/>
              </a:rPr>
              <a:t>	Dritte Ebene</a:t>
            </a:r>
          </a:p>
          <a:p>
            <a:pPr lvl="3"/>
            <a:r>
              <a:rPr lang="en-US">
                <a:sym typeface="Symbol" charset="0"/>
              </a:rPr>
              <a:t>Vierte Ebene</a:t>
            </a:r>
          </a:p>
          <a:p>
            <a:pPr lvl="4"/>
            <a:r>
              <a:rPr lang="en-US">
                <a:sym typeface="Symbol" charset="0"/>
              </a:rPr>
              <a:t>Fünfte Ebene</a:t>
            </a:r>
          </a:p>
        </p:txBody>
      </p:sp>
      <p:sp>
        <p:nvSpPr>
          <p:cNvPr id="208902" name="Rectangle 6"/>
          <p:cNvSpPr>
            <a:spLocks noGrp="1" noChangeArrowheads="1"/>
          </p:cNvSpPr>
          <p:nvPr>
            <p:ph type="title"/>
          </p:nvPr>
        </p:nvSpPr>
        <p:spPr bwMode="auto">
          <a:xfrm>
            <a:off x="841375" y="0"/>
            <a:ext cx="8304213" cy="762000"/>
          </a:xfrm>
          <a:prstGeom prst="rect">
            <a:avLst/>
          </a:prstGeom>
          <a:gradFill rotWithShape="1">
            <a:gsLst>
              <a:gs pos="0">
                <a:srgbClr val="0C325C"/>
              </a:gs>
              <a:gs pos="100000">
                <a:srgbClr val="CC0000">
                  <a:alpha val="67999"/>
                </a:srgbClr>
              </a:gs>
            </a:gsLst>
            <a:lin ang="0" scaled="1"/>
          </a:gra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67941" numCol="1" anchor="ctr" anchorCtr="0" compatLnSpc="1">
            <a:prstTxWarp prst="textNoShape">
              <a:avLst/>
            </a:prstTxWarp>
          </a:bodyPr>
          <a:lstStyle/>
          <a:p>
            <a:pPr lvl="0"/>
            <a:r>
              <a:rPr lang="en-US"/>
              <a:t>Mastertitelformat bearbeiten</a:t>
            </a:r>
          </a:p>
        </p:txBody>
      </p:sp>
      <p:sp>
        <p:nvSpPr>
          <p:cNvPr id="208904" name="Rectangle 8"/>
          <p:cNvSpPr>
            <a:spLocks noChangeArrowheads="1"/>
          </p:cNvSpPr>
          <p:nvPr/>
        </p:nvSpPr>
        <p:spPr bwMode="auto">
          <a:xfrm>
            <a:off x="709613" y="6478588"/>
            <a:ext cx="8091487" cy="296862"/>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7856" tIns="53928" rIns="107856" bIns="53928"/>
          <a:lstStyle/>
          <a:p>
            <a:pPr defTabSz="1079500" eaLnBrk="0" fontAlgn="base" hangingPunct="0">
              <a:spcBef>
                <a:spcPct val="0"/>
              </a:spcBef>
              <a:spcAft>
                <a:spcPct val="0"/>
              </a:spcAft>
            </a:pPr>
            <a:r>
              <a:rPr lang="en-US" sz="1000" smtClean="0">
                <a:solidFill>
                  <a:srgbClr val="C0C0C0"/>
                </a:solidFill>
                <a:latin typeface="Arial" charset="0"/>
                <a:ea typeface="ＭＳ Ｐゴシック" charset="0"/>
              </a:rPr>
              <a:t>VLSI Physical Design: From Graph Partitioning to Timing Closure         		Chapter 1: Introduction</a:t>
            </a:r>
          </a:p>
        </p:txBody>
      </p:sp>
      <p:sp>
        <p:nvSpPr>
          <p:cNvPr id="208914" name="Rectangle 18"/>
          <p:cNvSpPr>
            <a:spLocks noGrp="1" noChangeArrowheads="1"/>
          </p:cNvSpPr>
          <p:nvPr>
            <p:ph type="sldNum" sz="quarter" idx="4"/>
          </p:nvPr>
        </p:nvSpPr>
        <p:spPr bwMode="auto">
          <a:xfrm>
            <a:off x="7910513" y="6473825"/>
            <a:ext cx="1081087" cy="280988"/>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01882" tIns="50941" rIns="101882" bIns="50941" numCol="1" anchor="t" anchorCtr="0" compatLnSpc="1">
            <a:prstTxWarp prst="textNoShape">
              <a:avLst/>
            </a:prstTxWarp>
          </a:bodyPr>
          <a:lstStyle>
            <a:lvl1pPr algn="r" defTabSz="1019175">
              <a:defRPr sz="1000">
                <a:solidFill>
                  <a:srgbClr val="C0C0C0"/>
                </a:solidFill>
              </a:defRPr>
            </a:lvl1pPr>
          </a:lstStyle>
          <a:p>
            <a:pPr eaLnBrk="0" fontAlgn="base" hangingPunct="0">
              <a:spcBef>
                <a:spcPct val="0"/>
              </a:spcBef>
              <a:spcAft>
                <a:spcPct val="0"/>
              </a:spcAft>
            </a:pPr>
            <a:fld id="{BA88CDED-065E-9A4D-A185-9C6523CA5018}" type="slidenum">
              <a:rPr lang="en-US" smtClean="0">
                <a:latin typeface="Arial" charset="0"/>
                <a:ea typeface="ＭＳ Ｐゴシック" charset="0"/>
              </a:rPr>
              <a:pPr eaLnBrk="0" fontAlgn="base" hangingPunct="0">
                <a:spcBef>
                  <a:spcPct val="0"/>
                </a:spcBef>
                <a:spcAft>
                  <a:spcPct val="0"/>
                </a:spcAft>
              </a:pPr>
              <a:t>‹#›</a:t>
            </a:fld>
            <a:endParaRPr lang="en-US" smtClean="0">
              <a:latin typeface="Arial" charset="0"/>
              <a:ea typeface="ＭＳ Ｐゴシック" charset="0"/>
            </a:endParaRPr>
          </a:p>
        </p:txBody>
      </p:sp>
      <p:graphicFrame>
        <p:nvGraphicFramePr>
          <p:cNvPr id="208915" name="Object 19"/>
          <p:cNvGraphicFramePr>
            <a:graphicFrameLocks noChangeAspect="1"/>
          </p:cNvGraphicFramePr>
          <p:nvPr userDrawn="1"/>
        </p:nvGraphicFramePr>
        <p:xfrm>
          <a:off x="0" y="0"/>
          <a:ext cx="841375" cy="755650"/>
        </p:xfrm>
        <a:graphic>
          <a:graphicData uri="http://schemas.openxmlformats.org/presentationml/2006/ole">
            <mc:AlternateContent xmlns:mc="http://schemas.openxmlformats.org/markup-compatibility/2006">
              <mc:Choice xmlns:v="urn:schemas-microsoft-com:vml" Requires="v">
                <p:oleObj spid="_x0000_s38951" name="Photo Editor-Foto" r:id="rId14" imgW="933580" imgH="971686" progId="MSPhotoEd.3">
                  <p:embed/>
                </p:oleObj>
              </mc:Choice>
              <mc:Fallback>
                <p:oleObj name="Photo Editor-Foto" r:id="rId14" imgW="933580" imgH="971686" progId="MSPhotoEd.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841375"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8916" name="Text Box 20"/>
          <p:cNvSpPr txBox="1">
            <a:spLocks noChangeArrowheads="1"/>
          </p:cNvSpPr>
          <p:nvPr userDrawn="1"/>
        </p:nvSpPr>
        <p:spPr bwMode="auto">
          <a:xfrm rot="16200000">
            <a:off x="8701088" y="93980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 KLMH</a:t>
            </a:r>
            <a:endParaRPr lang="en-US" altLang="zh-CN" sz="1700" smtClean="0">
              <a:solidFill>
                <a:srgbClr val="EDEDED"/>
              </a:solidFill>
              <a:ea typeface="宋体" charset="0"/>
              <a:cs typeface="宋体" charset="0"/>
            </a:endParaRPr>
          </a:p>
        </p:txBody>
      </p:sp>
      <p:sp>
        <p:nvSpPr>
          <p:cNvPr id="208917" name="Text Box 21"/>
          <p:cNvSpPr txBox="1">
            <a:spLocks noChangeArrowheads="1"/>
          </p:cNvSpPr>
          <p:nvPr userDrawn="1"/>
        </p:nvSpPr>
        <p:spPr bwMode="auto">
          <a:xfrm rot="16200000">
            <a:off x="8888413" y="658495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Lienig</a:t>
            </a:r>
            <a:endParaRPr lang="en-US" altLang="zh-CN" sz="1700" smtClean="0">
              <a:solidFill>
                <a:srgbClr val="EDEDED"/>
              </a:solidFill>
              <a:ea typeface="宋体" charset="0"/>
              <a:cs typeface="宋体" charset="0"/>
            </a:endParaRPr>
          </a:p>
        </p:txBody>
      </p:sp>
    </p:spTree>
    <p:extLst>
      <p:ext uri="{BB962C8B-B14F-4D97-AF65-F5344CB8AC3E}">
        <p14:creationId xmlns:p14="http://schemas.microsoft.com/office/powerpoint/2010/main" val="1818662482"/>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8900">
                                            <p:txEl>
                                              <p:pRg st="0" end="0"/>
                                            </p:txEl>
                                          </p:spTgt>
                                        </p:tgtEl>
                                        <p:attrNameLst>
                                          <p:attrName>style.visibility</p:attrName>
                                        </p:attrNameLst>
                                      </p:cBhvr>
                                      <p:to>
                                        <p:strVal val="visible"/>
                                      </p:to>
                                    </p:set>
                                    <p:animEffect transition="in" filter="dissolve">
                                      <p:cBhvr>
                                        <p:cTn id="7" dur="500"/>
                                        <p:tgtEl>
                                          <p:spTgt spid="2089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8900">
                                            <p:txEl>
                                              <p:pRg st="1" end="1"/>
                                            </p:txEl>
                                          </p:spTgt>
                                        </p:tgtEl>
                                        <p:attrNameLst>
                                          <p:attrName>style.visibility</p:attrName>
                                        </p:attrNameLst>
                                      </p:cBhvr>
                                      <p:to>
                                        <p:strVal val="visible"/>
                                      </p:to>
                                    </p:set>
                                    <p:animEffect transition="in" filter="dissolve">
                                      <p:cBhvr>
                                        <p:cTn id="12" dur="500"/>
                                        <p:tgtEl>
                                          <p:spTgt spid="2089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8900">
                                            <p:txEl>
                                              <p:pRg st="2" end="2"/>
                                            </p:txEl>
                                          </p:spTgt>
                                        </p:tgtEl>
                                        <p:attrNameLst>
                                          <p:attrName>style.visibility</p:attrName>
                                        </p:attrNameLst>
                                      </p:cBhvr>
                                      <p:to>
                                        <p:strVal val="visible"/>
                                      </p:to>
                                    </p:set>
                                    <p:animEffect transition="in" filter="dissolve">
                                      <p:cBhvr>
                                        <p:cTn id="17" dur="500"/>
                                        <p:tgtEl>
                                          <p:spTgt spid="2089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8900">
                                            <p:txEl>
                                              <p:pRg st="3" end="3"/>
                                            </p:txEl>
                                          </p:spTgt>
                                        </p:tgtEl>
                                        <p:attrNameLst>
                                          <p:attrName>style.visibility</p:attrName>
                                        </p:attrNameLst>
                                      </p:cBhvr>
                                      <p:to>
                                        <p:strVal val="visible"/>
                                      </p:to>
                                    </p:set>
                                    <p:animEffect transition="in" filter="dissolve">
                                      <p:cBhvr>
                                        <p:cTn id="22" dur="500"/>
                                        <p:tgtEl>
                                          <p:spTgt spid="2089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8900">
                                            <p:txEl>
                                              <p:pRg st="4" end="4"/>
                                            </p:txEl>
                                          </p:spTgt>
                                        </p:tgtEl>
                                        <p:attrNameLst>
                                          <p:attrName>style.visibility</p:attrName>
                                        </p:attrNameLst>
                                      </p:cBhvr>
                                      <p:to>
                                        <p:strVal val="visible"/>
                                      </p:to>
                                    </p:set>
                                    <p:animEffect transition="in" filter="dissolve">
                                      <p:cBhvr>
                                        <p:cTn id="27" dur="500"/>
                                        <p:tgtEl>
                                          <p:spTgt spid="2089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build="p">
        <p:tmplLst>
          <p:tmpl lvl="1">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5">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Lst>
      </p:bldP>
    </p:bldLst>
  </p:timing>
  <p:hf hdr="0" ftr="0" dt="0"/>
  <p:txStyles>
    <p:titleStyle>
      <a:lvl1pPr algn="l" defTabSz="898525" rtl="0" eaLnBrk="0" fontAlgn="base" hangingPunct="0">
        <a:lnSpc>
          <a:spcPts val="2350"/>
        </a:lnSpc>
        <a:spcBef>
          <a:spcPct val="0"/>
        </a:spcBef>
        <a:spcAft>
          <a:spcPct val="0"/>
        </a:spcAft>
        <a:defRPr b="1">
          <a:solidFill>
            <a:schemeClr val="bg1"/>
          </a:solidFill>
          <a:latin typeface="+mj-lt"/>
          <a:ea typeface="+mj-ea"/>
          <a:cs typeface="+mj-cs"/>
        </a:defRPr>
      </a:lvl1pPr>
      <a:lvl2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2pPr>
      <a:lvl3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3pPr>
      <a:lvl4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4pPr>
      <a:lvl5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5pPr>
      <a:lvl6pPr marL="4572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6pPr>
      <a:lvl7pPr marL="9144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7pPr>
      <a:lvl8pPr marL="13716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8pPr>
      <a:lvl9pPr marL="18288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9pPr>
    </p:titleStyle>
    <p:bodyStyle>
      <a:lvl1pPr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700">
          <a:solidFill>
            <a:schemeClr val="tx1"/>
          </a:solidFill>
          <a:latin typeface="+mn-lt"/>
          <a:ea typeface="+mn-ea"/>
          <a:cs typeface="+mn-cs"/>
          <a:sym typeface="Symbol" charset="0"/>
        </a:defRPr>
      </a:lvl1pPr>
      <a:lvl2pPr marL="301625"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600">
          <a:solidFill>
            <a:schemeClr val="tx1"/>
          </a:solidFill>
          <a:latin typeface="+mn-lt"/>
          <a:ea typeface="+mn-ea"/>
          <a:sym typeface="Symbol" charset="0"/>
        </a:defRPr>
      </a:lvl2pPr>
      <a:lvl3pPr marL="449263" indent="31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3pPr>
      <a:lvl4pPr marL="6762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4pPr>
      <a:lvl5pPr marL="9001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5pPr>
      <a:lvl6pPr marL="13573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6pPr>
      <a:lvl7pPr marL="18145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7pPr>
      <a:lvl8pPr marL="22717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8pPr>
      <a:lvl9pPr marL="27289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 y="1219200"/>
            <a:ext cx="8839200" cy="5486400"/>
          </a:xfrm>
          <a:prstGeom prst="rect">
            <a:avLst/>
          </a:prstGeom>
          <a:solidFill>
            <a:srgbClr val="FFFFFF"/>
          </a:solidFill>
          <a:ln>
            <a:noFill/>
          </a:ln>
          <a:effectLst/>
          <a:extLs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6147" name="Rectangle 3"/>
          <p:cNvSpPr>
            <a:spLocks noGrp="1" noChangeArrowheads="1"/>
          </p:cNvSpPr>
          <p:nvPr>
            <p:ph type="title"/>
          </p:nvPr>
        </p:nvSpPr>
        <p:spPr bwMode="auto">
          <a:xfrm>
            <a:off x="230188" y="152400"/>
            <a:ext cx="8596312" cy="990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53882" dir="2700000" algn="ctr" rotWithShape="0">
                    <a:srgbClr val="777777">
                      <a:alpha val="96001"/>
                    </a:srgbClr>
                  </a:outerShdw>
                </a:effectLst>
              </a14:hiddenEffects>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6148" name="Rectangle 4"/>
          <p:cNvSpPr>
            <a:spLocks noGrp="1" noChangeArrowheads="1"/>
          </p:cNvSpPr>
          <p:nvPr>
            <p:ph type="body" idx="1"/>
          </p:nvPr>
        </p:nvSpPr>
        <p:spPr bwMode="auto">
          <a:xfrm>
            <a:off x="198438" y="1371600"/>
            <a:ext cx="8531225" cy="5073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6149" name="Rectangle 5"/>
          <p:cNvSpPr>
            <a:spLocks noGrp="1" noChangeArrowheads="1"/>
          </p:cNvSpPr>
          <p:nvPr>
            <p:ph type="sldNum" sz="quarter" idx="4"/>
          </p:nvPr>
        </p:nvSpPr>
        <p:spPr bwMode="auto">
          <a:xfrm>
            <a:off x="7762875" y="6605588"/>
            <a:ext cx="1381125" cy="2778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1">
                <a:latin typeface="Arial Narrow" charset="0"/>
              </a:defRPr>
            </a:lvl1pPr>
          </a:lstStyle>
          <a:p>
            <a:pPr fontAlgn="base">
              <a:spcBef>
                <a:spcPct val="0"/>
              </a:spcBef>
              <a:spcAft>
                <a:spcPct val="0"/>
              </a:spcAft>
            </a:pPr>
            <a:r>
              <a:rPr lang="en-US" smtClean="0">
                <a:solidFill>
                  <a:srgbClr val="003366"/>
                </a:solidFill>
                <a:ea typeface="ＭＳ Ｐゴシック" charset="0"/>
                <a:cs typeface="Arial" charset="0"/>
              </a:rPr>
              <a:t>- </a:t>
            </a:r>
            <a:fld id="{3EDDF047-DD9E-CA43-89AF-25069D2268A1}" type="slidenum">
              <a:rPr lang="en-US" smtClean="0">
                <a:solidFill>
                  <a:srgbClr val="003366"/>
                </a:solidFill>
                <a:ea typeface="ＭＳ Ｐゴシック" charset="0"/>
                <a:cs typeface="Arial" charset="0"/>
              </a:rPr>
              <a:pPr fontAlgn="base">
                <a:spcBef>
                  <a:spcPct val="0"/>
                </a:spcBef>
                <a:spcAft>
                  <a:spcPct val="0"/>
                </a:spcAft>
              </a:pPr>
              <a:t>‹#›</a:t>
            </a:fld>
            <a:r>
              <a:rPr lang="en-US" smtClean="0">
                <a:solidFill>
                  <a:srgbClr val="003366"/>
                </a:solidFill>
                <a:ea typeface="ＭＳ Ｐゴシック" charset="0"/>
                <a:cs typeface="Arial" charset="0"/>
              </a:rPr>
              <a:t> -</a:t>
            </a:r>
          </a:p>
        </p:txBody>
      </p:sp>
    </p:spTree>
    <p:extLst>
      <p:ext uri="{BB962C8B-B14F-4D97-AF65-F5344CB8AC3E}">
        <p14:creationId xmlns:p14="http://schemas.microsoft.com/office/powerpoint/2010/main" val="2559913768"/>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timing>
    <p:tnLst>
      <p:par>
        <p:cTn id="1" dur="indefinite" restart="never" nodeType="tmRoot"/>
      </p:par>
    </p:tnLst>
  </p:timing>
  <p:hf hdr="0" ftr="0" dt="0"/>
  <p:txStyles>
    <p:titleStyle>
      <a:lvl1pPr algn="l" rtl="0" fontAlgn="base">
        <a:lnSpc>
          <a:spcPct val="87000"/>
        </a:lnSpc>
        <a:spcBef>
          <a:spcPct val="0"/>
        </a:spcBef>
        <a:spcAft>
          <a:spcPct val="0"/>
        </a:spcAft>
        <a:defRPr sz="3600" b="1">
          <a:solidFill>
            <a:schemeClr val="tx2"/>
          </a:solidFill>
          <a:latin typeface="+mj-lt"/>
          <a:ea typeface="+mj-ea"/>
          <a:cs typeface="+mj-cs"/>
        </a:defRPr>
      </a:lvl1pPr>
      <a:lvl2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2pPr>
      <a:lvl3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3pPr>
      <a:lvl4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4pPr>
      <a:lvl5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9pPr>
    </p:titleStyle>
    <p:bodyStyle>
      <a:lvl1pPr marL="357188" indent="-357188" algn="l" rtl="0" fontAlgn="base">
        <a:lnSpc>
          <a:spcPct val="94000"/>
        </a:lnSpc>
        <a:spcBef>
          <a:spcPct val="50000"/>
        </a:spcBef>
        <a:spcAft>
          <a:spcPct val="0"/>
        </a:spcAft>
        <a:buClr>
          <a:srgbClr val="C395DF"/>
        </a:buClr>
        <a:buFont typeface="Wingdings" charset="0"/>
        <a:buBlip>
          <a:blip r:embed="rId14"/>
        </a:buBlip>
        <a:defRPr sz="2400">
          <a:solidFill>
            <a:schemeClr val="bg2"/>
          </a:solidFill>
          <a:latin typeface="+mn-lt"/>
          <a:ea typeface="+mn-ea"/>
          <a:cs typeface="+mn-cs"/>
        </a:defRPr>
      </a:lvl1pPr>
      <a:lvl2pPr marL="900113" indent="-363538" algn="l" rtl="0" fontAlgn="base">
        <a:lnSpc>
          <a:spcPct val="89000"/>
        </a:lnSpc>
        <a:spcBef>
          <a:spcPct val="25000"/>
        </a:spcBef>
        <a:spcAft>
          <a:spcPct val="0"/>
        </a:spcAft>
        <a:buClr>
          <a:schemeClr val="accent2"/>
        </a:buClr>
        <a:buSzPct val="60000"/>
        <a:buFont typeface="Wingdings" charset="0"/>
        <a:buBlip>
          <a:blip r:embed="rId15"/>
        </a:buBlip>
        <a:defRPr sz="2200">
          <a:solidFill>
            <a:schemeClr val="bg2"/>
          </a:solidFill>
          <a:latin typeface="+mn-lt"/>
          <a:ea typeface="Arial" charset="0"/>
          <a:cs typeface="+mn-cs"/>
        </a:defRPr>
      </a:lvl2pPr>
      <a:lvl3pPr marL="1343025" indent="-263525" algn="l" rtl="0" fontAlgn="base">
        <a:lnSpc>
          <a:spcPct val="85000"/>
        </a:lnSpc>
        <a:spcBef>
          <a:spcPct val="10000"/>
        </a:spcBef>
        <a:spcAft>
          <a:spcPct val="0"/>
        </a:spcAft>
        <a:buClr>
          <a:schemeClr val="tx2"/>
        </a:buClr>
        <a:buSzPct val="35000"/>
        <a:buFont typeface="Wingdings" charset="0"/>
        <a:buBlip>
          <a:blip r:embed="rId16"/>
        </a:buBlip>
        <a:defRPr sz="2000">
          <a:solidFill>
            <a:schemeClr val="bg2"/>
          </a:solidFill>
          <a:latin typeface="+mn-lt"/>
          <a:ea typeface="Arial" charset="0"/>
          <a:cs typeface="+mn-cs"/>
        </a:defRPr>
      </a:lvl3pPr>
      <a:lvl4pPr marL="2032000" indent="-228600" algn="l" rtl="0" fontAlgn="base">
        <a:spcBef>
          <a:spcPct val="20000"/>
        </a:spcBef>
        <a:spcAft>
          <a:spcPct val="0"/>
        </a:spcAft>
        <a:buChar char="–"/>
        <a:defRPr sz="2000">
          <a:solidFill>
            <a:schemeClr val="tx1"/>
          </a:solidFill>
          <a:latin typeface="Times New Roman" charset="0"/>
          <a:ea typeface="Arial" charset="0"/>
          <a:cs typeface="+mn-cs"/>
        </a:defRPr>
      </a:lvl4pPr>
      <a:lvl5pPr marL="2451100" indent="-228600" algn="l" rtl="0" fontAlgn="base">
        <a:spcBef>
          <a:spcPct val="20000"/>
        </a:spcBef>
        <a:spcAft>
          <a:spcPct val="0"/>
        </a:spcAft>
        <a:buChar char="•"/>
        <a:defRPr sz="2000">
          <a:solidFill>
            <a:schemeClr val="tx1"/>
          </a:solidFill>
          <a:latin typeface="Times New Roman" charset="0"/>
          <a:ea typeface="Arial" charset="0"/>
          <a:cs typeface="+mn-cs"/>
        </a:defRPr>
      </a:lvl5pPr>
      <a:lvl6pPr marL="2908300" indent="-228600" algn="l" rtl="0" fontAlgn="base">
        <a:spcBef>
          <a:spcPct val="20000"/>
        </a:spcBef>
        <a:spcAft>
          <a:spcPct val="0"/>
        </a:spcAft>
        <a:buChar char="•"/>
        <a:defRPr sz="2000">
          <a:solidFill>
            <a:schemeClr val="tx1"/>
          </a:solidFill>
          <a:latin typeface="Times New Roman" charset="0"/>
          <a:ea typeface="Arial" charset="0"/>
          <a:cs typeface="+mn-cs"/>
        </a:defRPr>
      </a:lvl6pPr>
      <a:lvl7pPr marL="3365500" indent="-228600" algn="l" rtl="0" fontAlgn="base">
        <a:spcBef>
          <a:spcPct val="20000"/>
        </a:spcBef>
        <a:spcAft>
          <a:spcPct val="0"/>
        </a:spcAft>
        <a:buChar char="•"/>
        <a:defRPr sz="2000">
          <a:solidFill>
            <a:schemeClr val="tx1"/>
          </a:solidFill>
          <a:latin typeface="Times New Roman" charset="0"/>
          <a:ea typeface="Arial" charset="0"/>
          <a:cs typeface="+mn-cs"/>
        </a:defRPr>
      </a:lvl7pPr>
      <a:lvl8pPr marL="3822700" indent="-228600" algn="l" rtl="0" fontAlgn="base">
        <a:spcBef>
          <a:spcPct val="20000"/>
        </a:spcBef>
        <a:spcAft>
          <a:spcPct val="0"/>
        </a:spcAft>
        <a:buChar char="•"/>
        <a:defRPr sz="2000">
          <a:solidFill>
            <a:schemeClr val="tx1"/>
          </a:solidFill>
          <a:latin typeface="Times New Roman" charset="0"/>
          <a:ea typeface="Arial" charset="0"/>
          <a:cs typeface="+mn-cs"/>
        </a:defRPr>
      </a:lvl8pPr>
      <a:lvl9pPr marL="4279900" indent="-228600" algn="l" rtl="0" fontAlgn="base">
        <a:spcBef>
          <a:spcPct val="20000"/>
        </a:spcBef>
        <a:spcAft>
          <a:spcPct val="0"/>
        </a:spcAft>
        <a:buChar char="•"/>
        <a:defRPr sz="2000">
          <a:solidFill>
            <a:schemeClr val="tx1"/>
          </a:solidFill>
          <a:latin typeface="Times New Roman" charset="0"/>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0" y="762000"/>
            <a:ext cx="9140825" cy="60960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89877" tIns="44939" rIns="89877" bIns="44939" anchor="ctr"/>
          <a:lstStyle/>
          <a:p>
            <a:pPr algn="ctr" defTabSz="898525" eaLnBrk="0" fontAlgn="base" hangingPunct="0">
              <a:spcBef>
                <a:spcPct val="0"/>
              </a:spcBef>
              <a:spcAft>
                <a:spcPct val="0"/>
              </a:spcAft>
            </a:pPr>
            <a:endParaRPr lang="de-DE" sz="1700" smtClean="0">
              <a:solidFill>
                <a:srgbClr val="000000"/>
              </a:solidFill>
              <a:latin typeface="Times" charset="0"/>
              <a:ea typeface="ＭＳ Ｐゴシック" charset="0"/>
            </a:endParaRPr>
          </a:p>
        </p:txBody>
      </p:sp>
      <p:sp>
        <p:nvSpPr>
          <p:cNvPr id="208900" name="Rectangle 4"/>
          <p:cNvSpPr>
            <a:spLocks noGrp="1" noChangeArrowheads="1"/>
          </p:cNvSpPr>
          <p:nvPr>
            <p:ph type="body" idx="1"/>
          </p:nvPr>
        </p:nvSpPr>
        <p:spPr bwMode="auto">
          <a:xfrm>
            <a:off x="608013" y="1293813"/>
            <a:ext cx="8193087" cy="438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44939" numCol="1" anchor="t" anchorCtr="0" compatLnSpc="1">
            <a:prstTxWarp prst="textNoShape">
              <a:avLst/>
            </a:prstTxWarp>
          </a:bodyPr>
          <a:lstStyle/>
          <a:p>
            <a:pPr lvl="0"/>
            <a:r>
              <a:rPr lang="en-US">
                <a:sym typeface="Symbol" charset="0"/>
              </a:rPr>
              <a:t>	Mastertextformat bearbeiten</a:t>
            </a:r>
          </a:p>
          <a:p>
            <a:pPr lvl="1"/>
            <a:r>
              <a:rPr lang="en-US">
                <a:sym typeface="Symbol" charset="0"/>
              </a:rPr>
              <a:t>	Zweite Ebene</a:t>
            </a:r>
          </a:p>
          <a:p>
            <a:pPr lvl="2"/>
            <a:r>
              <a:rPr lang="en-US">
                <a:sym typeface="Symbol" charset="0"/>
              </a:rPr>
              <a:t>	Dritte Ebene</a:t>
            </a:r>
          </a:p>
          <a:p>
            <a:pPr lvl="3"/>
            <a:r>
              <a:rPr lang="en-US">
                <a:sym typeface="Symbol" charset="0"/>
              </a:rPr>
              <a:t>Vierte Ebene</a:t>
            </a:r>
          </a:p>
          <a:p>
            <a:pPr lvl="4"/>
            <a:r>
              <a:rPr lang="en-US">
                <a:sym typeface="Symbol" charset="0"/>
              </a:rPr>
              <a:t>Fünfte Ebene</a:t>
            </a:r>
          </a:p>
        </p:txBody>
      </p:sp>
      <p:sp>
        <p:nvSpPr>
          <p:cNvPr id="208902" name="Rectangle 6"/>
          <p:cNvSpPr>
            <a:spLocks noGrp="1" noChangeArrowheads="1"/>
          </p:cNvSpPr>
          <p:nvPr>
            <p:ph type="title"/>
          </p:nvPr>
        </p:nvSpPr>
        <p:spPr bwMode="auto">
          <a:xfrm>
            <a:off x="841375" y="0"/>
            <a:ext cx="8304213" cy="762000"/>
          </a:xfrm>
          <a:prstGeom prst="rect">
            <a:avLst/>
          </a:prstGeom>
          <a:gradFill rotWithShape="1">
            <a:gsLst>
              <a:gs pos="0">
                <a:srgbClr val="0C325C"/>
              </a:gs>
              <a:gs pos="100000">
                <a:srgbClr val="CC0000">
                  <a:alpha val="67999"/>
                </a:srgbClr>
              </a:gs>
            </a:gsLst>
            <a:lin ang="0" scaled="1"/>
          </a:gra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67941" numCol="1" anchor="ctr" anchorCtr="0" compatLnSpc="1">
            <a:prstTxWarp prst="textNoShape">
              <a:avLst/>
            </a:prstTxWarp>
          </a:bodyPr>
          <a:lstStyle/>
          <a:p>
            <a:pPr lvl="0"/>
            <a:r>
              <a:rPr lang="en-US"/>
              <a:t>Mastertitelformat bearbeiten</a:t>
            </a:r>
          </a:p>
        </p:txBody>
      </p:sp>
      <p:sp>
        <p:nvSpPr>
          <p:cNvPr id="208904" name="Rectangle 8"/>
          <p:cNvSpPr>
            <a:spLocks noChangeArrowheads="1"/>
          </p:cNvSpPr>
          <p:nvPr/>
        </p:nvSpPr>
        <p:spPr bwMode="auto">
          <a:xfrm>
            <a:off x="709613" y="6478588"/>
            <a:ext cx="8091487" cy="296862"/>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7856" tIns="53928" rIns="107856" bIns="53928"/>
          <a:lstStyle/>
          <a:p>
            <a:pPr defTabSz="1079500" eaLnBrk="0" fontAlgn="base" hangingPunct="0">
              <a:spcBef>
                <a:spcPct val="0"/>
              </a:spcBef>
              <a:spcAft>
                <a:spcPct val="0"/>
              </a:spcAft>
            </a:pPr>
            <a:r>
              <a:rPr lang="en-US" sz="1000" smtClean="0">
                <a:solidFill>
                  <a:srgbClr val="C0C0C0"/>
                </a:solidFill>
                <a:latin typeface="Arial" charset="0"/>
                <a:ea typeface="ＭＳ Ｐゴシック" charset="0"/>
              </a:rPr>
              <a:t>VLSI Physical Design: From Graph Partitioning to Timing Closure         		Chapter 1: Introduction</a:t>
            </a:r>
          </a:p>
        </p:txBody>
      </p:sp>
      <p:sp>
        <p:nvSpPr>
          <p:cNvPr id="208914" name="Rectangle 18"/>
          <p:cNvSpPr>
            <a:spLocks noGrp="1" noChangeArrowheads="1"/>
          </p:cNvSpPr>
          <p:nvPr>
            <p:ph type="sldNum" sz="quarter" idx="4"/>
          </p:nvPr>
        </p:nvSpPr>
        <p:spPr bwMode="auto">
          <a:xfrm>
            <a:off x="7910513" y="6473825"/>
            <a:ext cx="1081087" cy="280988"/>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01882" tIns="50941" rIns="101882" bIns="50941" numCol="1" anchor="t" anchorCtr="0" compatLnSpc="1">
            <a:prstTxWarp prst="textNoShape">
              <a:avLst/>
            </a:prstTxWarp>
          </a:bodyPr>
          <a:lstStyle>
            <a:lvl1pPr algn="r" defTabSz="1019175">
              <a:defRPr sz="1000">
                <a:solidFill>
                  <a:srgbClr val="C0C0C0"/>
                </a:solidFill>
              </a:defRPr>
            </a:lvl1pPr>
          </a:lstStyle>
          <a:p>
            <a:pPr eaLnBrk="0" fontAlgn="base" hangingPunct="0">
              <a:spcBef>
                <a:spcPct val="0"/>
              </a:spcBef>
              <a:spcAft>
                <a:spcPct val="0"/>
              </a:spcAft>
            </a:pPr>
            <a:fld id="{BA88CDED-065E-9A4D-A185-9C6523CA5018}" type="slidenum">
              <a:rPr lang="en-US" smtClean="0">
                <a:latin typeface="Arial" charset="0"/>
                <a:ea typeface="ＭＳ Ｐゴシック" charset="0"/>
              </a:rPr>
              <a:pPr eaLnBrk="0" fontAlgn="base" hangingPunct="0">
                <a:spcBef>
                  <a:spcPct val="0"/>
                </a:spcBef>
                <a:spcAft>
                  <a:spcPct val="0"/>
                </a:spcAft>
              </a:pPr>
              <a:t>‹#›</a:t>
            </a:fld>
            <a:endParaRPr lang="en-US" smtClean="0">
              <a:latin typeface="Arial" charset="0"/>
              <a:ea typeface="ＭＳ Ｐゴシック" charset="0"/>
            </a:endParaRPr>
          </a:p>
        </p:txBody>
      </p:sp>
      <p:graphicFrame>
        <p:nvGraphicFramePr>
          <p:cNvPr id="208915" name="Object 19"/>
          <p:cNvGraphicFramePr>
            <a:graphicFrameLocks noChangeAspect="1"/>
          </p:cNvGraphicFramePr>
          <p:nvPr userDrawn="1"/>
        </p:nvGraphicFramePr>
        <p:xfrm>
          <a:off x="0" y="0"/>
          <a:ext cx="841375" cy="755650"/>
        </p:xfrm>
        <a:graphic>
          <a:graphicData uri="http://schemas.openxmlformats.org/presentationml/2006/ole">
            <mc:AlternateContent xmlns:mc="http://schemas.openxmlformats.org/markup-compatibility/2006">
              <mc:Choice xmlns:v="urn:schemas-microsoft-com:vml" Requires="v">
                <p:oleObj spid="_x0000_s81951" name="Photo Editor-Foto" r:id="rId14" imgW="933580" imgH="971686" progId="MSPhotoEd.3">
                  <p:embed/>
                </p:oleObj>
              </mc:Choice>
              <mc:Fallback>
                <p:oleObj name="Photo Editor-Foto" r:id="rId14" imgW="933580" imgH="971686" progId="MSPhotoEd.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841375"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8916" name="Text Box 20"/>
          <p:cNvSpPr txBox="1">
            <a:spLocks noChangeArrowheads="1"/>
          </p:cNvSpPr>
          <p:nvPr userDrawn="1"/>
        </p:nvSpPr>
        <p:spPr bwMode="auto">
          <a:xfrm rot="16200000">
            <a:off x="8701088" y="93980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 KLMH</a:t>
            </a:r>
            <a:endParaRPr lang="en-US" altLang="zh-CN" sz="1700" smtClean="0">
              <a:solidFill>
                <a:srgbClr val="EDEDED"/>
              </a:solidFill>
              <a:ea typeface="宋体" charset="0"/>
              <a:cs typeface="宋体" charset="0"/>
            </a:endParaRPr>
          </a:p>
        </p:txBody>
      </p:sp>
      <p:sp>
        <p:nvSpPr>
          <p:cNvPr id="208917" name="Text Box 21"/>
          <p:cNvSpPr txBox="1">
            <a:spLocks noChangeArrowheads="1"/>
          </p:cNvSpPr>
          <p:nvPr userDrawn="1"/>
        </p:nvSpPr>
        <p:spPr bwMode="auto">
          <a:xfrm rot="16200000">
            <a:off x="8888413" y="658495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Lienig</a:t>
            </a:r>
            <a:endParaRPr lang="en-US" altLang="zh-CN" sz="1700" smtClean="0">
              <a:solidFill>
                <a:srgbClr val="EDEDED"/>
              </a:solidFill>
              <a:ea typeface="宋体" charset="0"/>
              <a:cs typeface="宋体" charset="0"/>
            </a:endParaRPr>
          </a:p>
        </p:txBody>
      </p:sp>
    </p:spTree>
    <p:extLst>
      <p:ext uri="{BB962C8B-B14F-4D97-AF65-F5344CB8AC3E}">
        <p14:creationId xmlns:p14="http://schemas.microsoft.com/office/powerpoint/2010/main" val="70225388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8900">
                                            <p:txEl>
                                              <p:pRg st="0" end="0"/>
                                            </p:txEl>
                                          </p:spTgt>
                                        </p:tgtEl>
                                        <p:attrNameLst>
                                          <p:attrName>style.visibility</p:attrName>
                                        </p:attrNameLst>
                                      </p:cBhvr>
                                      <p:to>
                                        <p:strVal val="visible"/>
                                      </p:to>
                                    </p:set>
                                    <p:animEffect transition="in" filter="dissolve">
                                      <p:cBhvr>
                                        <p:cTn id="7" dur="500"/>
                                        <p:tgtEl>
                                          <p:spTgt spid="2089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8900">
                                            <p:txEl>
                                              <p:pRg st="1" end="1"/>
                                            </p:txEl>
                                          </p:spTgt>
                                        </p:tgtEl>
                                        <p:attrNameLst>
                                          <p:attrName>style.visibility</p:attrName>
                                        </p:attrNameLst>
                                      </p:cBhvr>
                                      <p:to>
                                        <p:strVal val="visible"/>
                                      </p:to>
                                    </p:set>
                                    <p:animEffect transition="in" filter="dissolve">
                                      <p:cBhvr>
                                        <p:cTn id="12" dur="500"/>
                                        <p:tgtEl>
                                          <p:spTgt spid="2089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8900">
                                            <p:txEl>
                                              <p:pRg st="2" end="2"/>
                                            </p:txEl>
                                          </p:spTgt>
                                        </p:tgtEl>
                                        <p:attrNameLst>
                                          <p:attrName>style.visibility</p:attrName>
                                        </p:attrNameLst>
                                      </p:cBhvr>
                                      <p:to>
                                        <p:strVal val="visible"/>
                                      </p:to>
                                    </p:set>
                                    <p:animEffect transition="in" filter="dissolve">
                                      <p:cBhvr>
                                        <p:cTn id="17" dur="500"/>
                                        <p:tgtEl>
                                          <p:spTgt spid="2089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8900">
                                            <p:txEl>
                                              <p:pRg st="3" end="3"/>
                                            </p:txEl>
                                          </p:spTgt>
                                        </p:tgtEl>
                                        <p:attrNameLst>
                                          <p:attrName>style.visibility</p:attrName>
                                        </p:attrNameLst>
                                      </p:cBhvr>
                                      <p:to>
                                        <p:strVal val="visible"/>
                                      </p:to>
                                    </p:set>
                                    <p:animEffect transition="in" filter="dissolve">
                                      <p:cBhvr>
                                        <p:cTn id="22" dur="500"/>
                                        <p:tgtEl>
                                          <p:spTgt spid="2089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8900">
                                            <p:txEl>
                                              <p:pRg st="4" end="4"/>
                                            </p:txEl>
                                          </p:spTgt>
                                        </p:tgtEl>
                                        <p:attrNameLst>
                                          <p:attrName>style.visibility</p:attrName>
                                        </p:attrNameLst>
                                      </p:cBhvr>
                                      <p:to>
                                        <p:strVal val="visible"/>
                                      </p:to>
                                    </p:set>
                                    <p:animEffect transition="in" filter="dissolve">
                                      <p:cBhvr>
                                        <p:cTn id="27" dur="500"/>
                                        <p:tgtEl>
                                          <p:spTgt spid="2089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build="p">
        <p:tmplLst>
          <p:tmpl lvl="1">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5">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Lst>
      </p:bldP>
    </p:bldLst>
  </p:timing>
  <p:hf hdr="0" ftr="0" dt="0"/>
  <p:txStyles>
    <p:titleStyle>
      <a:lvl1pPr algn="l" defTabSz="898525" rtl="0" eaLnBrk="0" fontAlgn="base" hangingPunct="0">
        <a:lnSpc>
          <a:spcPts val="2350"/>
        </a:lnSpc>
        <a:spcBef>
          <a:spcPct val="0"/>
        </a:spcBef>
        <a:spcAft>
          <a:spcPct val="0"/>
        </a:spcAft>
        <a:defRPr b="1">
          <a:solidFill>
            <a:schemeClr val="bg1"/>
          </a:solidFill>
          <a:latin typeface="+mj-lt"/>
          <a:ea typeface="+mj-ea"/>
          <a:cs typeface="+mj-cs"/>
        </a:defRPr>
      </a:lvl1pPr>
      <a:lvl2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2pPr>
      <a:lvl3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3pPr>
      <a:lvl4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4pPr>
      <a:lvl5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5pPr>
      <a:lvl6pPr marL="4572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6pPr>
      <a:lvl7pPr marL="9144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7pPr>
      <a:lvl8pPr marL="13716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8pPr>
      <a:lvl9pPr marL="18288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9pPr>
    </p:titleStyle>
    <p:bodyStyle>
      <a:lvl1pPr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700">
          <a:solidFill>
            <a:schemeClr val="tx1"/>
          </a:solidFill>
          <a:latin typeface="+mn-lt"/>
          <a:ea typeface="+mn-ea"/>
          <a:cs typeface="+mn-cs"/>
          <a:sym typeface="Symbol" charset="0"/>
        </a:defRPr>
      </a:lvl1pPr>
      <a:lvl2pPr marL="301625"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600">
          <a:solidFill>
            <a:schemeClr val="tx1"/>
          </a:solidFill>
          <a:latin typeface="+mn-lt"/>
          <a:ea typeface="+mn-ea"/>
          <a:sym typeface="Symbol" charset="0"/>
        </a:defRPr>
      </a:lvl2pPr>
      <a:lvl3pPr marL="449263" indent="31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3pPr>
      <a:lvl4pPr marL="6762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4pPr>
      <a:lvl5pPr marL="9001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5pPr>
      <a:lvl6pPr marL="13573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6pPr>
      <a:lvl7pPr marL="18145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7pPr>
      <a:lvl8pPr marL="22717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8pPr>
      <a:lvl9pPr marL="27289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 y="1219200"/>
            <a:ext cx="8839200" cy="5486400"/>
          </a:xfrm>
          <a:prstGeom prst="rect">
            <a:avLst/>
          </a:prstGeom>
          <a:solidFill>
            <a:srgbClr val="FFFFFF"/>
          </a:solidFill>
          <a:ln>
            <a:noFill/>
          </a:ln>
          <a:effectLst/>
          <a:extLs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6147" name="Rectangle 3"/>
          <p:cNvSpPr>
            <a:spLocks noGrp="1" noChangeArrowheads="1"/>
          </p:cNvSpPr>
          <p:nvPr>
            <p:ph type="title"/>
          </p:nvPr>
        </p:nvSpPr>
        <p:spPr bwMode="auto">
          <a:xfrm>
            <a:off x="230188" y="152400"/>
            <a:ext cx="8596312" cy="990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53882" dir="2700000" algn="ctr" rotWithShape="0">
                    <a:srgbClr val="777777">
                      <a:alpha val="96001"/>
                    </a:srgbClr>
                  </a:outerShdw>
                </a:effectLst>
              </a14:hiddenEffects>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6148" name="Rectangle 4"/>
          <p:cNvSpPr>
            <a:spLocks noGrp="1" noChangeArrowheads="1"/>
          </p:cNvSpPr>
          <p:nvPr>
            <p:ph type="body" idx="1"/>
          </p:nvPr>
        </p:nvSpPr>
        <p:spPr bwMode="auto">
          <a:xfrm>
            <a:off x="198438" y="1371600"/>
            <a:ext cx="8531225" cy="5073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6149" name="Rectangle 5"/>
          <p:cNvSpPr>
            <a:spLocks noGrp="1" noChangeArrowheads="1"/>
          </p:cNvSpPr>
          <p:nvPr>
            <p:ph type="sldNum" sz="quarter" idx="4"/>
          </p:nvPr>
        </p:nvSpPr>
        <p:spPr bwMode="auto">
          <a:xfrm>
            <a:off x="7762875" y="6605588"/>
            <a:ext cx="1381125" cy="2778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1">
                <a:latin typeface="Arial Narrow" charset="0"/>
              </a:defRPr>
            </a:lvl1pPr>
          </a:lstStyle>
          <a:p>
            <a:pPr fontAlgn="base">
              <a:spcBef>
                <a:spcPct val="0"/>
              </a:spcBef>
              <a:spcAft>
                <a:spcPct val="0"/>
              </a:spcAft>
            </a:pPr>
            <a:r>
              <a:rPr lang="en-US" smtClean="0">
                <a:solidFill>
                  <a:srgbClr val="003366"/>
                </a:solidFill>
                <a:ea typeface="ＭＳ Ｐゴシック" charset="0"/>
                <a:cs typeface="Arial" charset="0"/>
              </a:rPr>
              <a:t>- </a:t>
            </a:r>
            <a:fld id="{3EDDF047-DD9E-CA43-89AF-25069D2268A1}" type="slidenum">
              <a:rPr lang="en-US" smtClean="0">
                <a:solidFill>
                  <a:srgbClr val="003366"/>
                </a:solidFill>
                <a:ea typeface="ＭＳ Ｐゴシック" charset="0"/>
                <a:cs typeface="Arial" charset="0"/>
              </a:rPr>
              <a:pPr fontAlgn="base">
                <a:spcBef>
                  <a:spcPct val="0"/>
                </a:spcBef>
                <a:spcAft>
                  <a:spcPct val="0"/>
                </a:spcAft>
              </a:pPr>
              <a:t>‹#›</a:t>
            </a:fld>
            <a:r>
              <a:rPr lang="en-US" smtClean="0">
                <a:solidFill>
                  <a:srgbClr val="003366"/>
                </a:solidFill>
                <a:ea typeface="ＭＳ Ｐゴシック" charset="0"/>
                <a:cs typeface="Arial" charset="0"/>
              </a:rPr>
              <a:t> -</a:t>
            </a:r>
          </a:p>
        </p:txBody>
      </p:sp>
    </p:spTree>
    <p:extLst>
      <p:ext uri="{BB962C8B-B14F-4D97-AF65-F5344CB8AC3E}">
        <p14:creationId xmlns:p14="http://schemas.microsoft.com/office/powerpoint/2010/main" val="771890256"/>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p:timing>
    <p:tnLst>
      <p:par>
        <p:cTn id="1" dur="indefinite" restart="never" nodeType="tmRoot"/>
      </p:par>
    </p:tnLst>
  </p:timing>
  <p:hf hdr="0" ftr="0" dt="0"/>
  <p:txStyles>
    <p:titleStyle>
      <a:lvl1pPr algn="l" rtl="0" fontAlgn="base">
        <a:lnSpc>
          <a:spcPct val="87000"/>
        </a:lnSpc>
        <a:spcBef>
          <a:spcPct val="0"/>
        </a:spcBef>
        <a:spcAft>
          <a:spcPct val="0"/>
        </a:spcAft>
        <a:defRPr sz="3600" b="1">
          <a:solidFill>
            <a:schemeClr val="tx2"/>
          </a:solidFill>
          <a:latin typeface="+mj-lt"/>
          <a:ea typeface="+mj-ea"/>
          <a:cs typeface="+mj-cs"/>
        </a:defRPr>
      </a:lvl1pPr>
      <a:lvl2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2pPr>
      <a:lvl3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3pPr>
      <a:lvl4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4pPr>
      <a:lvl5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9pPr>
    </p:titleStyle>
    <p:bodyStyle>
      <a:lvl1pPr marL="357188" indent="-357188" algn="l" rtl="0" fontAlgn="base">
        <a:lnSpc>
          <a:spcPct val="94000"/>
        </a:lnSpc>
        <a:spcBef>
          <a:spcPct val="50000"/>
        </a:spcBef>
        <a:spcAft>
          <a:spcPct val="0"/>
        </a:spcAft>
        <a:buClr>
          <a:srgbClr val="C395DF"/>
        </a:buClr>
        <a:buFont typeface="Wingdings" charset="0"/>
        <a:buBlip>
          <a:blip r:embed="rId14"/>
        </a:buBlip>
        <a:defRPr sz="2400">
          <a:solidFill>
            <a:schemeClr val="bg2"/>
          </a:solidFill>
          <a:latin typeface="+mn-lt"/>
          <a:ea typeface="+mn-ea"/>
          <a:cs typeface="+mn-cs"/>
        </a:defRPr>
      </a:lvl1pPr>
      <a:lvl2pPr marL="900113" indent="-363538" algn="l" rtl="0" fontAlgn="base">
        <a:lnSpc>
          <a:spcPct val="89000"/>
        </a:lnSpc>
        <a:spcBef>
          <a:spcPct val="25000"/>
        </a:spcBef>
        <a:spcAft>
          <a:spcPct val="0"/>
        </a:spcAft>
        <a:buClr>
          <a:schemeClr val="accent2"/>
        </a:buClr>
        <a:buSzPct val="60000"/>
        <a:buFont typeface="Wingdings" charset="0"/>
        <a:buBlip>
          <a:blip r:embed="rId15"/>
        </a:buBlip>
        <a:defRPr sz="2200">
          <a:solidFill>
            <a:schemeClr val="bg2"/>
          </a:solidFill>
          <a:latin typeface="+mn-lt"/>
          <a:ea typeface="Arial" charset="0"/>
          <a:cs typeface="+mn-cs"/>
        </a:defRPr>
      </a:lvl2pPr>
      <a:lvl3pPr marL="1343025" indent="-263525" algn="l" rtl="0" fontAlgn="base">
        <a:lnSpc>
          <a:spcPct val="85000"/>
        </a:lnSpc>
        <a:spcBef>
          <a:spcPct val="10000"/>
        </a:spcBef>
        <a:spcAft>
          <a:spcPct val="0"/>
        </a:spcAft>
        <a:buClr>
          <a:schemeClr val="tx2"/>
        </a:buClr>
        <a:buSzPct val="35000"/>
        <a:buFont typeface="Wingdings" charset="0"/>
        <a:buBlip>
          <a:blip r:embed="rId16"/>
        </a:buBlip>
        <a:defRPr sz="2000">
          <a:solidFill>
            <a:schemeClr val="bg2"/>
          </a:solidFill>
          <a:latin typeface="+mn-lt"/>
          <a:ea typeface="Arial" charset="0"/>
          <a:cs typeface="+mn-cs"/>
        </a:defRPr>
      </a:lvl3pPr>
      <a:lvl4pPr marL="2032000" indent="-228600" algn="l" rtl="0" fontAlgn="base">
        <a:spcBef>
          <a:spcPct val="20000"/>
        </a:spcBef>
        <a:spcAft>
          <a:spcPct val="0"/>
        </a:spcAft>
        <a:buChar char="–"/>
        <a:defRPr sz="2000">
          <a:solidFill>
            <a:schemeClr val="tx1"/>
          </a:solidFill>
          <a:latin typeface="Times New Roman" charset="0"/>
          <a:ea typeface="Arial" charset="0"/>
          <a:cs typeface="+mn-cs"/>
        </a:defRPr>
      </a:lvl4pPr>
      <a:lvl5pPr marL="2451100" indent="-228600" algn="l" rtl="0" fontAlgn="base">
        <a:spcBef>
          <a:spcPct val="20000"/>
        </a:spcBef>
        <a:spcAft>
          <a:spcPct val="0"/>
        </a:spcAft>
        <a:buChar char="•"/>
        <a:defRPr sz="2000">
          <a:solidFill>
            <a:schemeClr val="tx1"/>
          </a:solidFill>
          <a:latin typeface="Times New Roman" charset="0"/>
          <a:ea typeface="Arial" charset="0"/>
          <a:cs typeface="+mn-cs"/>
        </a:defRPr>
      </a:lvl5pPr>
      <a:lvl6pPr marL="2908300" indent="-228600" algn="l" rtl="0" fontAlgn="base">
        <a:spcBef>
          <a:spcPct val="20000"/>
        </a:spcBef>
        <a:spcAft>
          <a:spcPct val="0"/>
        </a:spcAft>
        <a:buChar char="•"/>
        <a:defRPr sz="2000">
          <a:solidFill>
            <a:schemeClr val="tx1"/>
          </a:solidFill>
          <a:latin typeface="Times New Roman" charset="0"/>
          <a:ea typeface="Arial" charset="0"/>
          <a:cs typeface="+mn-cs"/>
        </a:defRPr>
      </a:lvl6pPr>
      <a:lvl7pPr marL="3365500" indent="-228600" algn="l" rtl="0" fontAlgn="base">
        <a:spcBef>
          <a:spcPct val="20000"/>
        </a:spcBef>
        <a:spcAft>
          <a:spcPct val="0"/>
        </a:spcAft>
        <a:buChar char="•"/>
        <a:defRPr sz="2000">
          <a:solidFill>
            <a:schemeClr val="tx1"/>
          </a:solidFill>
          <a:latin typeface="Times New Roman" charset="0"/>
          <a:ea typeface="Arial" charset="0"/>
          <a:cs typeface="+mn-cs"/>
        </a:defRPr>
      </a:lvl7pPr>
      <a:lvl8pPr marL="3822700" indent="-228600" algn="l" rtl="0" fontAlgn="base">
        <a:spcBef>
          <a:spcPct val="20000"/>
        </a:spcBef>
        <a:spcAft>
          <a:spcPct val="0"/>
        </a:spcAft>
        <a:buChar char="•"/>
        <a:defRPr sz="2000">
          <a:solidFill>
            <a:schemeClr val="tx1"/>
          </a:solidFill>
          <a:latin typeface="Times New Roman" charset="0"/>
          <a:ea typeface="Arial" charset="0"/>
          <a:cs typeface="+mn-cs"/>
        </a:defRPr>
      </a:lvl8pPr>
      <a:lvl9pPr marL="4279900" indent="-228600" algn="l" rtl="0" fontAlgn="base">
        <a:spcBef>
          <a:spcPct val="20000"/>
        </a:spcBef>
        <a:spcAft>
          <a:spcPct val="0"/>
        </a:spcAft>
        <a:buChar char="•"/>
        <a:defRPr sz="2000">
          <a:solidFill>
            <a:schemeClr val="tx1"/>
          </a:solidFill>
          <a:latin typeface="Times New Roman" charset="0"/>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 y="1219200"/>
            <a:ext cx="8839200" cy="5486400"/>
          </a:xfrm>
          <a:prstGeom prst="rect">
            <a:avLst/>
          </a:prstGeom>
          <a:solidFill>
            <a:srgbClr val="FFFFFF"/>
          </a:solidFill>
          <a:ln>
            <a:noFill/>
          </a:ln>
          <a:effectLst/>
          <a:extLs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6147" name="Rectangle 3"/>
          <p:cNvSpPr>
            <a:spLocks noGrp="1" noChangeArrowheads="1"/>
          </p:cNvSpPr>
          <p:nvPr>
            <p:ph type="title"/>
          </p:nvPr>
        </p:nvSpPr>
        <p:spPr bwMode="auto">
          <a:xfrm>
            <a:off x="230188" y="152400"/>
            <a:ext cx="8596312" cy="990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53882" dir="2700000" algn="ctr" rotWithShape="0">
                    <a:srgbClr val="777777">
                      <a:alpha val="96001"/>
                    </a:srgbClr>
                  </a:outerShdw>
                </a:effectLst>
              </a14:hiddenEffects>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6148" name="Rectangle 4"/>
          <p:cNvSpPr>
            <a:spLocks noGrp="1" noChangeArrowheads="1"/>
          </p:cNvSpPr>
          <p:nvPr>
            <p:ph type="body" idx="1"/>
          </p:nvPr>
        </p:nvSpPr>
        <p:spPr bwMode="auto">
          <a:xfrm>
            <a:off x="198438" y="1371600"/>
            <a:ext cx="8531225" cy="5073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6149" name="Rectangle 5"/>
          <p:cNvSpPr>
            <a:spLocks noGrp="1" noChangeArrowheads="1"/>
          </p:cNvSpPr>
          <p:nvPr>
            <p:ph type="sldNum" sz="quarter" idx="4"/>
          </p:nvPr>
        </p:nvSpPr>
        <p:spPr bwMode="auto">
          <a:xfrm>
            <a:off x="7762875" y="6605588"/>
            <a:ext cx="1381125" cy="2778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1">
                <a:latin typeface="Arial Narrow" charset="0"/>
              </a:defRPr>
            </a:lvl1pPr>
          </a:lstStyle>
          <a:p>
            <a:pPr fontAlgn="base">
              <a:spcBef>
                <a:spcPct val="0"/>
              </a:spcBef>
              <a:spcAft>
                <a:spcPct val="0"/>
              </a:spcAft>
            </a:pPr>
            <a:r>
              <a:rPr lang="en-US" smtClean="0">
                <a:solidFill>
                  <a:srgbClr val="003366"/>
                </a:solidFill>
                <a:ea typeface="ＭＳ Ｐゴシック" charset="0"/>
                <a:cs typeface="Arial" charset="0"/>
              </a:rPr>
              <a:t>- </a:t>
            </a:r>
            <a:fld id="{3EDDF047-DD9E-CA43-89AF-25069D2268A1}" type="slidenum">
              <a:rPr lang="en-US" smtClean="0">
                <a:solidFill>
                  <a:srgbClr val="003366"/>
                </a:solidFill>
                <a:ea typeface="ＭＳ Ｐゴシック" charset="0"/>
                <a:cs typeface="Arial" charset="0"/>
              </a:rPr>
              <a:pPr fontAlgn="base">
                <a:spcBef>
                  <a:spcPct val="0"/>
                </a:spcBef>
                <a:spcAft>
                  <a:spcPct val="0"/>
                </a:spcAft>
              </a:pPr>
              <a:t>‹#›</a:t>
            </a:fld>
            <a:r>
              <a:rPr lang="en-US" smtClean="0">
                <a:solidFill>
                  <a:srgbClr val="003366"/>
                </a:solidFill>
                <a:ea typeface="ＭＳ Ｐゴシック" charset="0"/>
                <a:cs typeface="Arial" charset="0"/>
              </a:rPr>
              <a:t> -</a:t>
            </a:r>
          </a:p>
        </p:txBody>
      </p:sp>
    </p:spTree>
    <p:extLst>
      <p:ext uri="{BB962C8B-B14F-4D97-AF65-F5344CB8AC3E}">
        <p14:creationId xmlns:p14="http://schemas.microsoft.com/office/powerpoint/2010/main" val="444916828"/>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ransition/>
  <p:timing>
    <p:tnLst>
      <p:par>
        <p:cTn id="1" dur="indefinite" restart="never" nodeType="tmRoot"/>
      </p:par>
    </p:tnLst>
  </p:timing>
  <p:hf hdr="0" ftr="0" dt="0"/>
  <p:txStyles>
    <p:titleStyle>
      <a:lvl1pPr algn="l" rtl="0" fontAlgn="base">
        <a:lnSpc>
          <a:spcPct val="87000"/>
        </a:lnSpc>
        <a:spcBef>
          <a:spcPct val="0"/>
        </a:spcBef>
        <a:spcAft>
          <a:spcPct val="0"/>
        </a:spcAft>
        <a:defRPr sz="3600" b="1">
          <a:solidFill>
            <a:schemeClr val="tx2"/>
          </a:solidFill>
          <a:latin typeface="+mj-lt"/>
          <a:ea typeface="+mj-ea"/>
          <a:cs typeface="+mj-cs"/>
        </a:defRPr>
      </a:lvl1pPr>
      <a:lvl2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2pPr>
      <a:lvl3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3pPr>
      <a:lvl4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4pPr>
      <a:lvl5pPr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lnSpc>
          <a:spcPct val="87000"/>
        </a:lnSpc>
        <a:spcBef>
          <a:spcPct val="0"/>
        </a:spcBef>
        <a:spcAft>
          <a:spcPct val="0"/>
        </a:spcAft>
        <a:defRPr sz="3600" b="1">
          <a:solidFill>
            <a:schemeClr val="tx2"/>
          </a:solidFill>
          <a:latin typeface="Arial" charset="0"/>
          <a:ea typeface="ＭＳ Ｐゴシック" charset="0"/>
          <a:cs typeface="Arial" charset="0"/>
        </a:defRPr>
      </a:lvl9pPr>
    </p:titleStyle>
    <p:bodyStyle>
      <a:lvl1pPr marL="357188" indent="-357188" algn="l" rtl="0" fontAlgn="base">
        <a:lnSpc>
          <a:spcPct val="94000"/>
        </a:lnSpc>
        <a:spcBef>
          <a:spcPct val="50000"/>
        </a:spcBef>
        <a:spcAft>
          <a:spcPct val="0"/>
        </a:spcAft>
        <a:buClr>
          <a:srgbClr val="C395DF"/>
        </a:buClr>
        <a:buFont typeface="Wingdings" charset="0"/>
        <a:buBlip>
          <a:blip r:embed="rId14"/>
        </a:buBlip>
        <a:defRPr sz="2400">
          <a:solidFill>
            <a:schemeClr val="bg2"/>
          </a:solidFill>
          <a:latin typeface="+mn-lt"/>
          <a:ea typeface="+mn-ea"/>
          <a:cs typeface="+mn-cs"/>
        </a:defRPr>
      </a:lvl1pPr>
      <a:lvl2pPr marL="900113" indent="-363538" algn="l" rtl="0" fontAlgn="base">
        <a:lnSpc>
          <a:spcPct val="89000"/>
        </a:lnSpc>
        <a:spcBef>
          <a:spcPct val="25000"/>
        </a:spcBef>
        <a:spcAft>
          <a:spcPct val="0"/>
        </a:spcAft>
        <a:buClr>
          <a:schemeClr val="accent2"/>
        </a:buClr>
        <a:buSzPct val="60000"/>
        <a:buFont typeface="Wingdings" charset="0"/>
        <a:buBlip>
          <a:blip r:embed="rId15"/>
        </a:buBlip>
        <a:defRPr sz="2200">
          <a:solidFill>
            <a:schemeClr val="bg2"/>
          </a:solidFill>
          <a:latin typeface="+mn-lt"/>
          <a:ea typeface="Arial" charset="0"/>
          <a:cs typeface="+mn-cs"/>
        </a:defRPr>
      </a:lvl2pPr>
      <a:lvl3pPr marL="1343025" indent="-263525" algn="l" rtl="0" fontAlgn="base">
        <a:lnSpc>
          <a:spcPct val="85000"/>
        </a:lnSpc>
        <a:spcBef>
          <a:spcPct val="10000"/>
        </a:spcBef>
        <a:spcAft>
          <a:spcPct val="0"/>
        </a:spcAft>
        <a:buClr>
          <a:schemeClr val="tx2"/>
        </a:buClr>
        <a:buSzPct val="35000"/>
        <a:buFont typeface="Wingdings" charset="0"/>
        <a:buBlip>
          <a:blip r:embed="rId16"/>
        </a:buBlip>
        <a:defRPr sz="2000">
          <a:solidFill>
            <a:schemeClr val="bg2"/>
          </a:solidFill>
          <a:latin typeface="+mn-lt"/>
          <a:ea typeface="Arial" charset="0"/>
          <a:cs typeface="+mn-cs"/>
        </a:defRPr>
      </a:lvl3pPr>
      <a:lvl4pPr marL="2032000" indent="-228600" algn="l" rtl="0" fontAlgn="base">
        <a:spcBef>
          <a:spcPct val="20000"/>
        </a:spcBef>
        <a:spcAft>
          <a:spcPct val="0"/>
        </a:spcAft>
        <a:buChar char="–"/>
        <a:defRPr sz="2000">
          <a:solidFill>
            <a:schemeClr val="tx1"/>
          </a:solidFill>
          <a:latin typeface="Times New Roman" charset="0"/>
          <a:ea typeface="Arial" charset="0"/>
          <a:cs typeface="+mn-cs"/>
        </a:defRPr>
      </a:lvl4pPr>
      <a:lvl5pPr marL="2451100" indent="-228600" algn="l" rtl="0" fontAlgn="base">
        <a:spcBef>
          <a:spcPct val="20000"/>
        </a:spcBef>
        <a:spcAft>
          <a:spcPct val="0"/>
        </a:spcAft>
        <a:buChar char="•"/>
        <a:defRPr sz="2000">
          <a:solidFill>
            <a:schemeClr val="tx1"/>
          </a:solidFill>
          <a:latin typeface="Times New Roman" charset="0"/>
          <a:ea typeface="Arial" charset="0"/>
          <a:cs typeface="+mn-cs"/>
        </a:defRPr>
      </a:lvl5pPr>
      <a:lvl6pPr marL="2908300" indent="-228600" algn="l" rtl="0" fontAlgn="base">
        <a:spcBef>
          <a:spcPct val="20000"/>
        </a:spcBef>
        <a:spcAft>
          <a:spcPct val="0"/>
        </a:spcAft>
        <a:buChar char="•"/>
        <a:defRPr sz="2000">
          <a:solidFill>
            <a:schemeClr val="tx1"/>
          </a:solidFill>
          <a:latin typeface="Times New Roman" charset="0"/>
          <a:ea typeface="Arial" charset="0"/>
          <a:cs typeface="+mn-cs"/>
        </a:defRPr>
      </a:lvl6pPr>
      <a:lvl7pPr marL="3365500" indent="-228600" algn="l" rtl="0" fontAlgn="base">
        <a:spcBef>
          <a:spcPct val="20000"/>
        </a:spcBef>
        <a:spcAft>
          <a:spcPct val="0"/>
        </a:spcAft>
        <a:buChar char="•"/>
        <a:defRPr sz="2000">
          <a:solidFill>
            <a:schemeClr val="tx1"/>
          </a:solidFill>
          <a:latin typeface="Times New Roman" charset="0"/>
          <a:ea typeface="Arial" charset="0"/>
          <a:cs typeface="+mn-cs"/>
        </a:defRPr>
      </a:lvl7pPr>
      <a:lvl8pPr marL="3822700" indent="-228600" algn="l" rtl="0" fontAlgn="base">
        <a:spcBef>
          <a:spcPct val="20000"/>
        </a:spcBef>
        <a:spcAft>
          <a:spcPct val="0"/>
        </a:spcAft>
        <a:buChar char="•"/>
        <a:defRPr sz="2000">
          <a:solidFill>
            <a:schemeClr val="tx1"/>
          </a:solidFill>
          <a:latin typeface="Times New Roman" charset="0"/>
          <a:ea typeface="Arial" charset="0"/>
          <a:cs typeface="+mn-cs"/>
        </a:defRPr>
      </a:lvl8pPr>
      <a:lvl9pPr marL="4279900" indent="-228600" algn="l" rtl="0" fontAlgn="base">
        <a:spcBef>
          <a:spcPct val="20000"/>
        </a:spcBef>
        <a:spcAft>
          <a:spcPct val="0"/>
        </a:spcAft>
        <a:buChar char="•"/>
        <a:defRPr sz="2000">
          <a:solidFill>
            <a:schemeClr val="tx1"/>
          </a:solidFill>
          <a:latin typeface="Times New Roman" charset="0"/>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0" y="762000"/>
            <a:ext cx="9140825" cy="60960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89877" tIns="44939" rIns="89877" bIns="44939" anchor="ctr"/>
          <a:lstStyle/>
          <a:p>
            <a:pPr algn="ctr" defTabSz="898525" eaLnBrk="0" fontAlgn="base" hangingPunct="0">
              <a:spcBef>
                <a:spcPct val="0"/>
              </a:spcBef>
              <a:spcAft>
                <a:spcPct val="0"/>
              </a:spcAft>
            </a:pPr>
            <a:endParaRPr lang="de-DE" sz="1700" smtClean="0">
              <a:solidFill>
                <a:srgbClr val="000000"/>
              </a:solidFill>
              <a:latin typeface="Times" charset="0"/>
              <a:ea typeface="ＭＳ Ｐゴシック" charset="0"/>
            </a:endParaRPr>
          </a:p>
        </p:txBody>
      </p:sp>
      <p:sp>
        <p:nvSpPr>
          <p:cNvPr id="208900" name="Rectangle 4"/>
          <p:cNvSpPr>
            <a:spLocks noGrp="1" noChangeArrowheads="1"/>
          </p:cNvSpPr>
          <p:nvPr>
            <p:ph type="body" idx="1"/>
          </p:nvPr>
        </p:nvSpPr>
        <p:spPr bwMode="auto">
          <a:xfrm>
            <a:off x="608013" y="1293813"/>
            <a:ext cx="8193087" cy="4381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44939" numCol="1" anchor="t" anchorCtr="0" compatLnSpc="1">
            <a:prstTxWarp prst="textNoShape">
              <a:avLst/>
            </a:prstTxWarp>
          </a:bodyPr>
          <a:lstStyle/>
          <a:p>
            <a:pPr lvl="0"/>
            <a:r>
              <a:rPr lang="en-US">
                <a:sym typeface="Symbol" charset="0"/>
              </a:rPr>
              <a:t>	Mastertextformat bearbeiten</a:t>
            </a:r>
          </a:p>
          <a:p>
            <a:pPr lvl="1"/>
            <a:r>
              <a:rPr lang="en-US">
                <a:sym typeface="Symbol" charset="0"/>
              </a:rPr>
              <a:t>	Zweite Ebene</a:t>
            </a:r>
          </a:p>
          <a:p>
            <a:pPr lvl="2"/>
            <a:r>
              <a:rPr lang="en-US">
                <a:sym typeface="Symbol" charset="0"/>
              </a:rPr>
              <a:t>	Dritte Ebene</a:t>
            </a:r>
          </a:p>
          <a:p>
            <a:pPr lvl="3"/>
            <a:r>
              <a:rPr lang="en-US">
                <a:sym typeface="Symbol" charset="0"/>
              </a:rPr>
              <a:t>Vierte Ebene</a:t>
            </a:r>
          </a:p>
          <a:p>
            <a:pPr lvl="4"/>
            <a:r>
              <a:rPr lang="en-US">
                <a:sym typeface="Symbol" charset="0"/>
              </a:rPr>
              <a:t>Fünfte Ebene</a:t>
            </a:r>
          </a:p>
        </p:txBody>
      </p:sp>
      <p:sp>
        <p:nvSpPr>
          <p:cNvPr id="208902" name="Rectangle 6"/>
          <p:cNvSpPr>
            <a:spLocks noGrp="1" noChangeArrowheads="1"/>
          </p:cNvSpPr>
          <p:nvPr>
            <p:ph type="title"/>
          </p:nvPr>
        </p:nvSpPr>
        <p:spPr bwMode="auto">
          <a:xfrm>
            <a:off x="841375" y="0"/>
            <a:ext cx="8304213" cy="762000"/>
          </a:xfrm>
          <a:prstGeom prst="rect">
            <a:avLst/>
          </a:prstGeom>
          <a:gradFill rotWithShape="1">
            <a:gsLst>
              <a:gs pos="0">
                <a:srgbClr val="0C325C"/>
              </a:gs>
              <a:gs pos="100000">
                <a:srgbClr val="CC0000">
                  <a:alpha val="67999"/>
                </a:srgbClr>
              </a:gs>
            </a:gsLst>
            <a:lin ang="0" scaled="1"/>
          </a:gra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91084" tIns="44939" rIns="89877" bIns="67941" numCol="1" anchor="ctr" anchorCtr="0" compatLnSpc="1">
            <a:prstTxWarp prst="textNoShape">
              <a:avLst/>
            </a:prstTxWarp>
          </a:bodyPr>
          <a:lstStyle/>
          <a:p>
            <a:pPr lvl="0"/>
            <a:r>
              <a:rPr lang="en-US"/>
              <a:t>Mastertitelformat bearbeiten</a:t>
            </a:r>
          </a:p>
        </p:txBody>
      </p:sp>
      <p:sp>
        <p:nvSpPr>
          <p:cNvPr id="208904" name="Rectangle 8"/>
          <p:cNvSpPr>
            <a:spLocks noChangeArrowheads="1"/>
          </p:cNvSpPr>
          <p:nvPr/>
        </p:nvSpPr>
        <p:spPr bwMode="auto">
          <a:xfrm>
            <a:off x="709613" y="6478588"/>
            <a:ext cx="8091487" cy="296862"/>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7856" tIns="53928" rIns="107856" bIns="53928"/>
          <a:lstStyle/>
          <a:p>
            <a:pPr defTabSz="1079500" eaLnBrk="0" fontAlgn="base" hangingPunct="0">
              <a:spcBef>
                <a:spcPct val="0"/>
              </a:spcBef>
              <a:spcAft>
                <a:spcPct val="0"/>
              </a:spcAft>
            </a:pPr>
            <a:r>
              <a:rPr lang="en-US" sz="1000" smtClean="0">
                <a:solidFill>
                  <a:srgbClr val="C0C0C0"/>
                </a:solidFill>
                <a:latin typeface="Arial" charset="0"/>
                <a:ea typeface="ＭＳ Ｐゴシック" charset="0"/>
              </a:rPr>
              <a:t>VLSI Physical Design: From Graph Partitioning to Timing Closure         		Chapter 1: Introduction</a:t>
            </a:r>
          </a:p>
        </p:txBody>
      </p:sp>
      <p:sp>
        <p:nvSpPr>
          <p:cNvPr id="208914" name="Rectangle 18"/>
          <p:cNvSpPr>
            <a:spLocks noGrp="1" noChangeArrowheads="1"/>
          </p:cNvSpPr>
          <p:nvPr>
            <p:ph type="sldNum" sz="quarter" idx="4"/>
          </p:nvPr>
        </p:nvSpPr>
        <p:spPr bwMode="auto">
          <a:xfrm>
            <a:off x="7910513" y="6473825"/>
            <a:ext cx="1081087" cy="280988"/>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01882" tIns="50941" rIns="101882" bIns="50941" numCol="1" anchor="t" anchorCtr="0" compatLnSpc="1">
            <a:prstTxWarp prst="textNoShape">
              <a:avLst/>
            </a:prstTxWarp>
          </a:bodyPr>
          <a:lstStyle>
            <a:lvl1pPr algn="r" defTabSz="1019175">
              <a:defRPr sz="1000">
                <a:solidFill>
                  <a:srgbClr val="C0C0C0"/>
                </a:solidFill>
              </a:defRPr>
            </a:lvl1pPr>
          </a:lstStyle>
          <a:p>
            <a:pPr eaLnBrk="0" fontAlgn="base" hangingPunct="0">
              <a:spcBef>
                <a:spcPct val="0"/>
              </a:spcBef>
              <a:spcAft>
                <a:spcPct val="0"/>
              </a:spcAft>
            </a:pPr>
            <a:fld id="{BA88CDED-065E-9A4D-A185-9C6523CA5018}" type="slidenum">
              <a:rPr lang="en-US" smtClean="0">
                <a:latin typeface="Arial" charset="0"/>
                <a:ea typeface="ＭＳ Ｐゴシック" charset="0"/>
              </a:rPr>
              <a:pPr eaLnBrk="0" fontAlgn="base" hangingPunct="0">
                <a:spcBef>
                  <a:spcPct val="0"/>
                </a:spcBef>
                <a:spcAft>
                  <a:spcPct val="0"/>
                </a:spcAft>
              </a:pPr>
              <a:t>‹#›</a:t>
            </a:fld>
            <a:endParaRPr lang="en-US" smtClean="0">
              <a:latin typeface="Arial" charset="0"/>
              <a:ea typeface="ＭＳ Ｐゴシック" charset="0"/>
            </a:endParaRPr>
          </a:p>
        </p:txBody>
      </p:sp>
      <p:graphicFrame>
        <p:nvGraphicFramePr>
          <p:cNvPr id="208915" name="Object 19"/>
          <p:cNvGraphicFramePr>
            <a:graphicFrameLocks noChangeAspect="1"/>
          </p:cNvGraphicFramePr>
          <p:nvPr userDrawn="1"/>
        </p:nvGraphicFramePr>
        <p:xfrm>
          <a:off x="0" y="0"/>
          <a:ext cx="841375" cy="755650"/>
        </p:xfrm>
        <a:graphic>
          <a:graphicData uri="http://schemas.openxmlformats.org/presentationml/2006/ole">
            <mc:AlternateContent xmlns:mc="http://schemas.openxmlformats.org/markup-compatibility/2006">
              <mc:Choice xmlns:v="urn:schemas-microsoft-com:vml" Requires="v">
                <p:oleObj spid="_x0000_s115733" name="Photo Editor-Foto" r:id="rId14" imgW="933580" imgH="971686" progId="MSPhotoEd.3">
                  <p:embed/>
                </p:oleObj>
              </mc:Choice>
              <mc:Fallback>
                <p:oleObj name="Photo Editor-Foto" r:id="rId14" imgW="933580" imgH="971686" progId="MSPhotoEd.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841375"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8916" name="Text Box 20"/>
          <p:cNvSpPr txBox="1">
            <a:spLocks noChangeArrowheads="1"/>
          </p:cNvSpPr>
          <p:nvPr userDrawn="1"/>
        </p:nvSpPr>
        <p:spPr bwMode="auto">
          <a:xfrm rot="16200000">
            <a:off x="8701088" y="93980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 KLMH</a:t>
            </a:r>
            <a:endParaRPr lang="en-US" altLang="zh-CN" sz="1700" smtClean="0">
              <a:solidFill>
                <a:srgbClr val="EDEDED"/>
              </a:solidFill>
              <a:ea typeface="宋体" charset="0"/>
              <a:cs typeface="宋体" charset="0"/>
            </a:endParaRPr>
          </a:p>
        </p:txBody>
      </p:sp>
      <p:sp>
        <p:nvSpPr>
          <p:cNvPr id="208917" name="Text Box 21"/>
          <p:cNvSpPr txBox="1">
            <a:spLocks noChangeArrowheads="1"/>
          </p:cNvSpPr>
          <p:nvPr userDrawn="1"/>
        </p:nvSpPr>
        <p:spPr bwMode="auto">
          <a:xfrm rot="16200000">
            <a:off x="8888413" y="6584950"/>
            <a:ext cx="368300" cy="14605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lstStyle>
            <a:lvl1pPr algn="l" defTabSz="898525">
              <a:defRPr>
                <a:solidFill>
                  <a:schemeClr val="tx1"/>
                </a:solidFill>
                <a:latin typeface="Arial" charset="0"/>
                <a:ea typeface="ＭＳ Ｐゴシック" charset="0"/>
              </a:defRPr>
            </a:lvl1pPr>
            <a:lvl2pPr algn="l" defTabSz="898525">
              <a:defRPr>
                <a:solidFill>
                  <a:schemeClr val="tx1"/>
                </a:solidFill>
                <a:latin typeface="Arial" charset="0"/>
                <a:ea typeface="ＭＳ Ｐゴシック" charset="0"/>
              </a:defRPr>
            </a:lvl2pPr>
            <a:lvl3pPr algn="l" defTabSz="898525">
              <a:defRPr>
                <a:solidFill>
                  <a:schemeClr val="tx1"/>
                </a:solidFill>
                <a:latin typeface="Arial" charset="0"/>
                <a:ea typeface="ＭＳ Ｐゴシック" charset="0"/>
              </a:defRPr>
            </a:lvl3pPr>
            <a:lvl4pPr algn="l" defTabSz="898525">
              <a:defRPr>
                <a:solidFill>
                  <a:schemeClr val="tx1"/>
                </a:solidFill>
                <a:latin typeface="Arial" charset="0"/>
                <a:ea typeface="ＭＳ Ｐゴシック" charset="0"/>
              </a:defRPr>
            </a:lvl4pPr>
            <a:lvl5pPr algn="l" defTabSz="898525">
              <a:defRPr>
                <a:solidFill>
                  <a:schemeClr val="tx1"/>
                </a:solidFill>
                <a:latin typeface="Arial" charset="0"/>
                <a:ea typeface="ＭＳ Ｐゴシック" charset="0"/>
              </a:defRPr>
            </a:lvl5pPr>
            <a:lvl6pPr defTabSz="898525" fontAlgn="base">
              <a:spcBef>
                <a:spcPct val="0"/>
              </a:spcBef>
              <a:spcAft>
                <a:spcPct val="0"/>
              </a:spcAft>
              <a:defRPr>
                <a:solidFill>
                  <a:schemeClr val="tx1"/>
                </a:solidFill>
                <a:latin typeface="Arial" charset="0"/>
                <a:ea typeface="ＭＳ Ｐゴシック" charset="0"/>
              </a:defRPr>
            </a:lvl6pPr>
            <a:lvl7pPr defTabSz="898525" fontAlgn="base">
              <a:spcBef>
                <a:spcPct val="0"/>
              </a:spcBef>
              <a:spcAft>
                <a:spcPct val="0"/>
              </a:spcAft>
              <a:defRPr>
                <a:solidFill>
                  <a:schemeClr val="tx1"/>
                </a:solidFill>
                <a:latin typeface="Arial" charset="0"/>
                <a:ea typeface="ＭＳ Ｐゴシック" charset="0"/>
              </a:defRPr>
            </a:lvl7pPr>
            <a:lvl8pPr defTabSz="898525" fontAlgn="base">
              <a:spcBef>
                <a:spcPct val="0"/>
              </a:spcBef>
              <a:spcAft>
                <a:spcPct val="0"/>
              </a:spcAft>
              <a:defRPr>
                <a:solidFill>
                  <a:schemeClr val="tx1"/>
                </a:solidFill>
                <a:latin typeface="Arial" charset="0"/>
                <a:ea typeface="ＭＳ Ｐゴシック" charset="0"/>
              </a:defRPr>
            </a:lvl8pPr>
            <a:lvl9pPr defTabSz="898525" fontAlgn="base">
              <a:spcBef>
                <a:spcPct val="0"/>
              </a:spcBef>
              <a:spcAft>
                <a:spcPct val="0"/>
              </a:spcAft>
              <a:defRPr>
                <a:solidFill>
                  <a:schemeClr val="tx1"/>
                </a:solidFill>
                <a:latin typeface="Arial" charset="0"/>
                <a:ea typeface="ＭＳ Ｐゴシック" charset="0"/>
              </a:defRPr>
            </a:lvl9pPr>
          </a:lstStyle>
          <a:p>
            <a:pPr algn="ctr" eaLnBrk="0" fontAlgn="base" hangingPunct="0">
              <a:spcBef>
                <a:spcPct val="0"/>
              </a:spcBef>
              <a:spcAft>
                <a:spcPct val="0"/>
              </a:spcAft>
            </a:pPr>
            <a:r>
              <a:rPr lang="de-DE" sz="400" smtClean="0">
                <a:solidFill>
                  <a:srgbClr val="EDEDED"/>
                </a:solidFill>
              </a:rPr>
              <a:t>Lienig</a:t>
            </a:r>
            <a:endParaRPr lang="en-US" altLang="zh-CN" sz="1700" smtClean="0">
              <a:solidFill>
                <a:srgbClr val="EDEDED"/>
              </a:solidFill>
              <a:ea typeface="宋体" charset="0"/>
              <a:cs typeface="宋体" charset="0"/>
            </a:endParaRPr>
          </a:p>
        </p:txBody>
      </p:sp>
    </p:spTree>
    <p:extLst>
      <p:ext uri="{BB962C8B-B14F-4D97-AF65-F5344CB8AC3E}">
        <p14:creationId xmlns:p14="http://schemas.microsoft.com/office/powerpoint/2010/main" val="855830381"/>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8900">
                                            <p:txEl>
                                              <p:pRg st="0" end="0"/>
                                            </p:txEl>
                                          </p:spTgt>
                                        </p:tgtEl>
                                        <p:attrNameLst>
                                          <p:attrName>style.visibility</p:attrName>
                                        </p:attrNameLst>
                                      </p:cBhvr>
                                      <p:to>
                                        <p:strVal val="visible"/>
                                      </p:to>
                                    </p:set>
                                    <p:animEffect transition="in" filter="dissolve">
                                      <p:cBhvr>
                                        <p:cTn id="7" dur="500"/>
                                        <p:tgtEl>
                                          <p:spTgt spid="2089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8900">
                                            <p:txEl>
                                              <p:pRg st="1" end="1"/>
                                            </p:txEl>
                                          </p:spTgt>
                                        </p:tgtEl>
                                        <p:attrNameLst>
                                          <p:attrName>style.visibility</p:attrName>
                                        </p:attrNameLst>
                                      </p:cBhvr>
                                      <p:to>
                                        <p:strVal val="visible"/>
                                      </p:to>
                                    </p:set>
                                    <p:animEffect transition="in" filter="dissolve">
                                      <p:cBhvr>
                                        <p:cTn id="12" dur="500"/>
                                        <p:tgtEl>
                                          <p:spTgt spid="2089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8900">
                                            <p:txEl>
                                              <p:pRg st="2" end="2"/>
                                            </p:txEl>
                                          </p:spTgt>
                                        </p:tgtEl>
                                        <p:attrNameLst>
                                          <p:attrName>style.visibility</p:attrName>
                                        </p:attrNameLst>
                                      </p:cBhvr>
                                      <p:to>
                                        <p:strVal val="visible"/>
                                      </p:to>
                                    </p:set>
                                    <p:animEffect transition="in" filter="dissolve">
                                      <p:cBhvr>
                                        <p:cTn id="17" dur="500"/>
                                        <p:tgtEl>
                                          <p:spTgt spid="20890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8900">
                                            <p:txEl>
                                              <p:pRg st="3" end="3"/>
                                            </p:txEl>
                                          </p:spTgt>
                                        </p:tgtEl>
                                        <p:attrNameLst>
                                          <p:attrName>style.visibility</p:attrName>
                                        </p:attrNameLst>
                                      </p:cBhvr>
                                      <p:to>
                                        <p:strVal val="visible"/>
                                      </p:to>
                                    </p:set>
                                    <p:animEffect transition="in" filter="dissolve">
                                      <p:cBhvr>
                                        <p:cTn id="22" dur="500"/>
                                        <p:tgtEl>
                                          <p:spTgt spid="20890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8900">
                                            <p:txEl>
                                              <p:pRg st="4" end="4"/>
                                            </p:txEl>
                                          </p:spTgt>
                                        </p:tgtEl>
                                        <p:attrNameLst>
                                          <p:attrName>style.visibility</p:attrName>
                                        </p:attrNameLst>
                                      </p:cBhvr>
                                      <p:to>
                                        <p:strVal val="visible"/>
                                      </p:to>
                                    </p:set>
                                    <p:animEffect transition="in" filter="dissolve">
                                      <p:cBhvr>
                                        <p:cTn id="27" dur="500"/>
                                        <p:tgtEl>
                                          <p:spTgt spid="2089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build="p">
        <p:tmplLst>
          <p:tmpl lvl="1">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 lvl="5">
            <p:tnLst>
              <p:par>
                <p:cTn presetID="9" presetClass="entr" presetSubtype="0" fill="hold" nodeType="clickEffect">
                  <p:stCondLst>
                    <p:cond delay="0"/>
                  </p:stCondLst>
                  <p:childTnLst>
                    <p:set>
                      <p:cBhvr>
                        <p:cTn dur="1" fill="hold">
                          <p:stCondLst>
                            <p:cond delay="0"/>
                          </p:stCondLst>
                        </p:cTn>
                        <p:tgtEl>
                          <p:spTgt spid="208900"/>
                        </p:tgtEl>
                        <p:attrNameLst>
                          <p:attrName>style.visibility</p:attrName>
                        </p:attrNameLst>
                      </p:cBhvr>
                      <p:to>
                        <p:strVal val="visible"/>
                      </p:to>
                    </p:set>
                    <p:animEffect transition="in" filter="dissolve">
                      <p:cBhvr>
                        <p:cTn dur="500"/>
                        <p:tgtEl>
                          <p:spTgt spid="208900"/>
                        </p:tgtEl>
                      </p:cBhvr>
                    </p:animEffect>
                  </p:childTnLst>
                </p:cTn>
              </p:par>
            </p:tnLst>
          </p:tmpl>
        </p:tmplLst>
      </p:bldP>
    </p:bldLst>
  </p:timing>
  <p:hf hdr="0" ftr="0" dt="0"/>
  <p:txStyles>
    <p:titleStyle>
      <a:lvl1pPr algn="l" defTabSz="898525" rtl="0" eaLnBrk="0" fontAlgn="base" hangingPunct="0">
        <a:lnSpc>
          <a:spcPts val="2350"/>
        </a:lnSpc>
        <a:spcBef>
          <a:spcPct val="0"/>
        </a:spcBef>
        <a:spcAft>
          <a:spcPct val="0"/>
        </a:spcAft>
        <a:defRPr b="1">
          <a:solidFill>
            <a:schemeClr val="bg1"/>
          </a:solidFill>
          <a:latin typeface="+mj-lt"/>
          <a:ea typeface="+mj-ea"/>
          <a:cs typeface="+mj-cs"/>
        </a:defRPr>
      </a:lvl1pPr>
      <a:lvl2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2pPr>
      <a:lvl3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3pPr>
      <a:lvl4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4pPr>
      <a:lvl5pPr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5pPr>
      <a:lvl6pPr marL="4572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6pPr>
      <a:lvl7pPr marL="9144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7pPr>
      <a:lvl8pPr marL="13716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8pPr>
      <a:lvl9pPr marL="1828800" algn="l" defTabSz="898525" rtl="0" eaLnBrk="0" fontAlgn="base" hangingPunct="0">
        <a:lnSpc>
          <a:spcPts val="2350"/>
        </a:lnSpc>
        <a:spcBef>
          <a:spcPct val="0"/>
        </a:spcBef>
        <a:spcAft>
          <a:spcPct val="0"/>
        </a:spcAft>
        <a:defRPr b="1">
          <a:solidFill>
            <a:schemeClr val="bg1"/>
          </a:solidFill>
          <a:latin typeface="Arial" charset="0"/>
          <a:ea typeface="ＭＳ Ｐゴシック" charset="0"/>
        </a:defRPr>
      </a:lvl9pPr>
    </p:titleStyle>
    <p:bodyStyle>
      <a:lvl1pPr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700">
          <a:solidFill>
            <a:schemeClr val="tx1"/>
          </a:solidFill>
          <a:latin typeface="+mn-lt"/>
          <a:ea typeface="+mn-ea"/>
          <a:cs typeface="+mn-cs"/>
          <a:sym typeface="Symbol" charset="0"/>
        </a:defRPr>
      </a:lvl1pPr>
      <a:lvl2pPr marL="301625" algn="l" defTabSz="898525" rtl="0" eaLnBrk="0" fontAlgn="base" hangingPunct="0">
        <a:lnSpc>
          <a:spcPct val="102000"/>
        </a:lnSpc>
        <a:spcBef>
          <a:spcPct val="50000"/>
        </a:spcBef>
        <a:spcAft>
          <a:spcPct val="0"/>
        </a:spcAft>
        <a:buClr>
          <a:srgbClr val="CC0000"/>
        </a:buClr>
        <a:buFont typeface="Symbol" charset="0"/>
        <a:buChar char="-"/>
        <a:tabLst>
          <a:tab pos="301625" algn="l"/>
          <a:tab pos="542925" algn="l"/>
        </a:tabLst>
        <a:defRPr sz="1600">
          <a:solidFill>
            <a:schemeClr val="tx1"/>
          </a:solidFill>
          <a:latin typeface="+mn-lt"/>
          <a:ea typeface="+mn-ea"/>
          <a:sym typeface="Symbol" charset="0"/>
        </a:defRPr>
      </a:lvl2pPr>
      <a:lvl3pPr marL="449263" indent="31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3pPr>
      <a:lvl4pPr marL="676275"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4pPr>
      <a:lvl5pPr marL="9001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5pPr>
      <a:lvl6pPr marL="13573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6pPr>
      <a:lvl7pPr marL="18145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7pPr>
      <a:lvl8pPr marL="22717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8pPr>
      <a:lvl9pPr marL="2728913" algn="l" defTabSz="898525" rtl="0" eaLnBrk="0" fontAlgn="base" hangingPunct="0">
        <a:lnSpc>
          <a:spcPts val="2350"/>
        </a:lnSpc>
        <a:spcBef>
          <a:spcPct val="0"/>
        </a:spcBef>
        <a:spcAft>
          <a:spcPct val="0"/>
        </a:spcAft>
        <a:tabLst>
          <a:tab pos="301625" algn="l"/>
          <a:tab pos="542925" algn="l"/>
        </a:tabLst>
        <a:defRPr sz="1500">
          <a:solidFill>
            <a:schemeClr val="tx1"/>
          </a:solidFill>
          <a:latin typeface="+mn-lt"/>
          <a:ea typeface="+mn-ea"/>
          <a:sym typeface="Symbo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8.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48.xml"/><Relationship Id="rId1" Type="http://schemas.openxmlformats.org/officeDocument/2006/relationships/vmlDrawing" Target="../drawings/vmlDrawing6.vml"/><Relationship Id="rId6" Type="http://schemas.openxmlformats.org/officeDocument/2006/relationships/image" Target="../media/image16.emf"/><Relationship Id="rId5" Type="http://schemas.openxmlformats.org/officeDocument/2006/relationships/oleObject" Target="../embeddings/oleObject7.bin"/><Relationship Id="rId4" Type="http://schemas.openxmlformats.org/officeDocument/2006/relationships/image" Target="../media/image15.wmf"/></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48.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6.xml"/></Relationships>
</file>

<file path=ppt/slides/_rels/slide40.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81.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0.bin"/><Relationship Id="rId4" Type="http://schemas.openxmlformats.org/officeDocument/2006/relationships/image" Target="../media/image17.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Background and Introduction</a:t>
            </a:r>
            <a:endParaRPr lang="en-US" dirty="0"/>
          </a:p>
        </p:txBody>
      </p:sp>
      <p:sp>
        <p:nvSpPr>
          <p:cNvPr id="3" name="Footer Placeholder 2"/>
          <p:cNvSpPr>
            <a:spLocks noGrp="1"/>
          </p:cNvSpPr>
          <p:nvPr>
            <p:ph type="ftr" sz="quarter" idx="17"/>
          </p:nvPr>
        </p:nvSpPr>
        <p:spPr/>
        <p:txBody>
          <a:bodyPr/>
          <a:lstStyle/>
          <a:p>
            <a:pPr algn="ctr"/>
            <a:r>
              <a:rPr lang="en-US" dirty="0" smtClean="0">
                <a:latin typeface="Times New Roman"/>
                <a:cs typeface="Times New Roman"/>
              </a:rPr>
              <a:t>Mustafa Ozdal </a:t>
            </a:r>
          </a:p>
          <a:p>
            <a:pPr algn="ctr"/>
            <a:r>
              <a:rPr lang="en-US" dirty="0" smtClean="0">
                <a:latin typeface="Times New Roman"/>
                <a:cs typeface="Times New Roman"/>
              </a:rPr>
              <a:t>Computer Engineering Department, Bilkent University</a:t>
            </a:r>
          </a:p>
        </p:txBody>
      </p:sp>
      <p:sp>
        <p:nvSpPr>
          <p:cNvPr id="5" name="TextBox 4"/>
          <p:cNvSpPr txBox="1"/>
          <p:nvPr/>
        </p:nvSpPr>
        <p:spPr>
          <a:xfrm>
            <a:off x="3581400" y="4724400"/>
            <a:ext cx="2005026" cy="461665"/>
          </a:xfrm>
          <a:prstGeom prst="rect">
            <a:avLst/>
          </a:prstGeom>
          <a:noFill/>
        </p:spPr>
        <p:txBody>
          <a:bodyPr wrap="none" rtlCol="0">
            <a:spAutoFit/>
          </a:bodyPr>
          <a:lstStyle/>
          <a:p>
            <a:r>
              <a:rPr lang="en-US" sz="2400" dirty="0" smtClean="0">
                <a:latin typeface="Times New Roman"/>
                <a:cs typeface="Times New Roman"/>
              </a:rPr>
              <a:t>Mustafa Ozdal</a:t>
            </a:r>
            <a:endParaRPr lang="en-US" sz="2400" dirty="0">
              <a:latin typeface="Times New Roman"/>
              <a:cs typeface="Times New Roman"/>
            </a:endParaRPr>
          </a:p>
        </p:txBody>
      </p:sp>
    </p:spTree>
    <p:extLst>
      <p:ext uri="{BB962C8B-B14F-4D97-AF65-F5344CB8AC3E}">
        <p14:creationId xmlns:p14="http://schemas.microsoft.com/office/powerpoint/2010/main" val="8068006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Slide Number Placeholder 3"/>
          <p:cNvSpPr>
            <a:spLocks noGrp="1"/>
          </p:cNvSpPr>
          <p:nvPr>
            <p:ph type="sldNum" sz="quarter" idx="10"/>
          </p:nvPr>
        </p:nvSpPr>
        <p:spPr/>
        <p:txBody>
          <a:bodyPr/>
          <a:lstStyle/>
          <a:p>
            <a:fld id="{E6F90D26-408C-5446-BEB4-9274B69B6D1C}" type="slidenum">
              <a:rPr lang="en-US"/>
              <a:pPr/>
              <a:t>10</a:t>
            </a:fld>
            <a:endParaRPr lang="en-US"/>
          </a:p>
        </p:txBody>
      </p:sp>
      <p:sp>
        <p:nvSpPr>
          <p:cNvPr id="659458" name="Line 2"/>
          <p:cNvSpPr>
            <a:spLocks noChangeShapeType="1"/>
          </p:cNvSpPr>
          <p:nvPr/>
        </p:nvSpPr>
        <p:spPr bwMode="auto">
          <a:xfrm>
            <a:off x="5610225" y="4508500"/>
            <a:ext cx="1588" cy="446088"/>
          </a:xfrm>
          <a:prstGeom prst="line">
            <a:avLst/>
          </a:prstGeom>
          <a:noFill/>
          <a:ln w="12700">
            <a:solidFill>
              <a:schemeClr val="tx1"/>
            </a:solidFill>
            <a:round/>
            <a:headEnd/>
            <a:tailEnd type="stealth" w="lg" len="lg"/>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59" name="Line 3"/>
          <p:cNvSpPr>
            <a:spLocks noChangeShapeType="1"/>
          </p:cNvSpPr>
          <p:nvPr/>
        </p:nvSpPr>
        <p:spPr bwMode="auto">
          <a:xfrm>
            <a:off x="5610225" y="3821113"/>
            <a:ext cx="0" cy="471487"/>
          </a:xfrm>
          <a:prstGeom prst="line">
            <a:avLst/>
          </a:prstGeom>
          <a:noFill/>
          <a:ln w="12700">
            <a:solidFill>
              <a:schemeClr val="tx1"/>
            </a:solidFill>
            <a:round/>
            <a:headEnd/>
            <a:tailEnd type="stealth" w="lg" len="lg"/>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grpSp>
        <p:nvGrpSpPr>
          <p:cNvPr id="659461" name="Group 5"/>
          <p:cNvGrpSpPr>
            <a:grpSpLocks/>
          </p:cNvGrpSpPr>
          <p:nvPr/>
        </p:nvGrpSpPr>
        <p:grpSpPr bwMode="auto">
          <a:xfrm>
            <a:off x="7002463" y="1398588"/>
            <a:ext cx="996950" cy="576262"/>
            <a:chOff x="617" y="1399"/>
            <a:chExt cx="687" cy="454"/>
          </a:xfrm>
        </p:grpSpPr>
        <p:sp>
          <p:nvSpPr>
            <p:cNvPr id="659462" name="Rectangle 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63" name="Line 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464" name="Group 8"/>
            <p:cNvGrpSpPr>
              <a:grpSpLocks/>
            </p:cNvGrpSpPr>
            <p:nvPr/>
          </p:nvGrpSpPr>
          <p:grpSpPr bwMode="auto">
            <a:xfrm>
              <a:off x="682" y="1504"/>
              <a:ext cx="105" cy="88"/>
              <a:chOff x="328" y="1585"/>
              <a:chExt cx="145" cy="121"/>
            </a:xfrm>
          </p:grpSpPr>
          <p:sp>
            <p:nvSpPr>
              <p:cNvPr id="659465" name="AutoShape 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66" name="Oval 1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467" name="Group 11"/>
            <p:cNvGrpSpPr>
              <a:grpSpLocks/>
            </p:cNvGrpSpPr>
            <p:nvPr/>
          </p:nvGrpSpPr>
          <p:grpSpPr bwMode="auto">
            <a:xfrm>
              <a:off x="866" y="1679"/>
              <a:ext cx="105" cy="88"/>
              <a:chOff x="328" y="1585"/>
              <a:chExt cx="145" cy="121"/>
            </a:xfrm>
          </p:grpSpPr>
          <p:sp>
            <p:nvSpPr>
              <p:cNvPr id="659468" name="AutoShape 1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69" name="Oval 1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470" name="Freeform 1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1" name="Line 1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2" name="Line 1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3" name="Line 1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475" name="AutoShape 1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6" name="Line 2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7" name="Freeform 2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8" name="Oval 2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79" name="Line 2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0" name="Freeform 2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1" name="Line 2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2" name="AutoShape 2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484" name="Line 2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6" name="Line 30"/>
          <p:cNvSpPr>
            <a:spLocks noChangeShapeType="1"/>
          </p:cNvSpPr>
          <p:nvPr/>
        </p:nvSpPr>
        <p:spPr bwMode="auto">
          <a:xfrm>
            <a:off x="5619750" y="1766888"/>
            <a:ext cx="0" cy="492125"/>
          </a:xfrm>
          <a:prstGeom prst="line">
            <a:avLst/>
          </a:prstGeom>
          <a:noFill/>
          <a:ln w="12700">
            <a:solidFill>
              <a:schemeClr val="tx1"/>
            </a:solidFill>
            <a:round/>
            <a:headEnd/>
            <a:tailEnd type="stealth" w="lg" len="lg"/>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7" name="Line 31"/>
          <p:cNvSpPr>
            <a:spLocks noChangeShapeType="1"/>
          </p:cNvSpPr>
          <p:nvPr/>
        </p:nvSpPr>
        <p:spPr bwMode="auto">
          <a:xfrm flipH="1">
            <a:off x="5610225" y="2479675"/>
            <a:ext cx="6350" cy="468313"/>
          </a:xfrm>
          <a:prstGeom prst="line">
            <a:avLst/>
          </a:prstGeom>
          <a:noFill/>
          <a:ln w="12700">
            <a:solidFill>
              <a:schemeClr val="tx1"/>
            </a:solidFill>
            <a:round/>
            <a:headEnd/>
            <a:tailEnd type="stealth" w="lg" len="lg"/>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8" name="Line 32"/>
          <p:cNvSpPr>
            <a:spLocks noChangeShapeType="1"/>
          </p:cNvSpPr>
          <p:nvPr/>
        </p:nvSpPr>
        <p:spPr bwMode="auto">
          <a:xfrm flipH="1">
            <a:off x="5610225" y="3148013"/>
            <a:ext cx="3175" cy="484187"/>
          </a:xfrm>
          <a:prstGeom prst="line">
            <a:avLst/>
          </a:prstGeom>
          <a:noFill/>
          <a:ln w="12700">
            <a:solidFill>
              <a:schemeClr val="tx1"/>
            </a:solidFill>
            <a:round/>
            <a:headEnd/>
            <a:tailEnd type="stealth" w="lg" len="lg"/>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8" name="Rectangle 42"/>
          <p:cNvSpPr>
            <a:spLocks noChangeArrowheads="1"/>
          </p:cNvSpPr>
          <p:nvPr/>
        </p:nvSpPr>
        <p:spPr bwMode="auto">
          <a:xfrm>
            <a:off x="4622800" y="1584325"/>
            <a:ext cx="2011363" cy="225425"/>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9" name="Rectangle 43"/>
          <p:cNvSpPr>
            <a:spLocks noChangeArrowheads="1"/>
          </p:cNvSpPr>
          <p:nvPr/>
        </p:nvSpPr>
        <p:spPr bwMode="auto">
          <a:xfrm>
            <a:off x="4622800" y="2286000"/>
            <a:ext cx="2011363" cy="227013"/>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0" name="Rectangle 44"/>
          <p:cNvSpPr>
            <a:spLocks noChangeArrowheads="1"/>
          </p:cNvSpPr>
          <p:nvPr/>
        </p:nvSpPr>
        <p:spPr bwMode="auto">
          <a:xfrm>
            <a:off x="4622800" y="2954338"/>
            <a:ext cx="2011363" cy="223837"/>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1" name="Rectangle 45"/>
          <p:cNvSpPr>
            <a:spLocks noChangeArrowheads="1"/>
          </p:cNvSpPr>
          <p:nvPr/>
        </p:nvSpPr>
        <p:spPr bwMode="auto">
          <a:xfrm>
            <a:off x="4622800" y="3632200"/>
            <a:ext cx="2011363" cy="225425"/>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2" name="Rectangle 46"/>
          <p:cNvSpPr>
            <a:spLocks noChangeArrowheads="1"/>
          </p:cNvSpPr>
          <p:nvPr/>
        </p:nvSpPr>
        <p:spPr bwMode="auto">
          <a:xfrm>
            <a:off x="4622800" y="4305300"/>
            <a:ext cx="2011363" cy="225425"/>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4" name="Rectangle 48"/>
          <p:cNvSpPr>
            <a:spLocks noChangeArrowheads="1"/>
          </p:cNvSpPr>
          <p:nvPr/>
        </p:nvSpPr>
        <p:spPr bwMode="auto">
          <a:xfrm>
            <a:off x="2074863" y="3413125"/>
            <a:ext cx="1917700" cy="447675"/>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07" name="Group 51"/>
          <p:cNvGrpSpPr>
            <a:grpSpLocks/>
          </p:cNvGrpSpPr>
          <p:nvPr/>
        </p:nvGrpSpPr>
        <p:grpSpPr bwMode="auto">
          <a:xfrm>
            <a:off x="7008813" y="2752725"/>
            <a:ext cx="989012" cy="576263"/>
            <a:chOff x="3914" y="2070"/>
            <a:chExt cx="581" cy="387"/>
          </a:xfrm>
        </p:grpSpPr>
        <p:sp>
          <p:nvSpPr>
            <p:cNvPr id="659508" name="Rectangle 52"/>
            <p:cNvSpPr>
              <a:spLocks noChangeArrowheads="1"/>
            </p:cNvSpPr>
            <p:nvPr/>
          </p:nvSpPr>
          <p:spPr bwMode="auto">
            <a:xfrm>
              <a:off x="3914" y="2070"/>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9" name="Rectangle 53"/>
            <p:cNvSpPr>
              <a:spLocks noChangeArrowheads="1"/>
            </p:cNvSpPr>
            <p:nvPr/>
          </p:nvSpPr>
          <p:spPr bwMode="auto">
            <a:xfrm>
              <a:off x="3914" y="2070"/>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0" name="Rectangle 54"/>
            <p:cNvSpPr>
              <a:spLocks noChangeArrowheads="1"/>
            </p:cNvSpPr>
            <p:nvPr/>
          </p:nvSpPr>
          <p:spPr bwMode="auto">
            <a:xfrm>
              <a:off x="3979" y="210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1" name="Rectangle 55"/>
            <p:cNvSpPr>
              <a:spLocks noChangeArrowheads="1"/>
            </p:cNvSpPr>
            <p:nvPr/>
          </p:nvSpPr>
          <p:spPr bwMode="auto">
            <a:xfrm>
              <a:off x="4398"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2" name="Rectangle 56"/>
            <p:cNvSpPr>
              <a:spLocks noChangeArrowheads="1"/>
            </p:cNvSpPr>
            <p:nvPr/>
          </p:nvSpPr>
          <p:spPr bwMode="auto">
            <a:xfrm>
              <a:off x="4188"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3" name="Rectangle 57"/>
            <p:cNvSpPr>
              <a:spLocks noChangeArrowheads="1"/>
            </p:cNvSpPr>
            <p:nvPr/>
          </p:nvSpPr>
          <p:spPr bwMode="auto">
            <a:xfrm>
              <a:off x="4293"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4" name="Rectangle 58"/>
            <p:cNvSpPr>
              <a:spLocks noChangeArrowheads="1"/>
            </p:cNvSpPr>
            <p:nvPr/>
          </p:nvSpPr>
          <p:spPr bwMode="auto">
            <a:xfrm>
              <a:off x="4084" y="210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5" name="Rectangle 59"/>
            <p:cNvSpPr>
              <a:spLocks noChangeArrowheads="1"/>
            </p:cNvSpPr>
            <p:nvPr/>
          </p:nvSpPr>
          <p:spPr bwMode="auto">
            <a:xfrm>
              <a:off x="3979" y="239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6" name="Rectangle 60"/>
            <p:cNvSpPr>
              <a:spLocks noChangeArrowheads="1"/>
            </p:cNvSpPr>
            <p:nvPr/>
          </p:nvSpPr>
          <p:spPr bwMode="auto">
            <a:xfrm>
              <a:off x="4398"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7" name="Rectangle 61"/>
            <p:cNvSpPr>
              <a:spLocks noChangeArrowheads="1"/>
            </p:cNvSpPr>
            <p:nvPr/>
          </p:nvSpPr>
          <p:spPr bwMode="auto">
            <a:xfrm>
              <a:off x="4188"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8" name="Rectangle 62"/>
            <p:cNvSpPr>
              <a:spLocks noChangeArrowheads="1"/>
            </p:cNvSpPr>
            <p:nvPr/>
          </p:nvSpPr>
          <p:spPr bwMode="auto">
            <a:xfrm>
              <a:off x="4293"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19" name="Rectangle 63"/>
            <p:cNvSpPr>
              <a:spLocks noChangeArrowheads="1"/>
            </p:cNvSpPr>
            <p:nvPr/>
          </p:nvSpPr>
          <p:spPr bwMode="auto">
            <a:xfrm>
              <a:off x="4084" y="239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0" name="Rectangle 64"/>
            <p:cNvSpPr>
              <a:spLocks noChangeArrowheads="1"/>
            </p:cNvSpPr>
            <p:nvPr/>
          </p:nvSpPr>
          <p:spPr bwMode="auto">
            <a:xfrm>
              <a:off x="4398" y="2247"/>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1" name="Rectangle 65"/>
            <p:cNvSpPr>
              <a:spLocks noChangeArrowheads="1"/>
            </p:cNvSpPr>
            <p:nvPr/>
          </p:nvSpPr>
          <p:spPr bwMode="auto">
            <a:xfrm>
              <a:off x="3979" y="2247"/>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2" name="Rectangle 66"/>
            <p:cNvSpPr>
              <a:spLocks noChangeArrowheads="1"/>
            </p:cNvSpPr>
            <p:nvPr/>
          </p:nvSpPr>
          <p:spPr bwMode="auto">
            <a:xfrm>
              <a:off x="4067" y="2183"/>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3" name="Rectangle 67"/>
            <p:cNvSpPr>
              <a:spLocks noChangeArrowheads="1"/>
            </p:cNvSpPr>
            <p:nvPr/>
          </p:nvSpPr>
          <p:spPr bwMode="auto">
            <a:xfrm>
              <a:off x="4220" y="2159"/>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4" name="Rectangle 68"/>
            <p:cNvSpPr>
              <a:spLocks noChangeArrowheads="1"/>
            </p:cNvSpPr>
            <p:nvPr/>
          </p:nvSpPr>
          <p:spPr bwMode="auto">
            <a:xfrm>
              <a:off x="4220" y="2304"/>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0" name="Line 104"/>
          <p:cNvSpPr>
            <a:spLocks noChangeShapeType="1"/>
          </p:cNvSpPr>
          <p:nvPr/>
        </p:nvSpPr>
        <p:spPr bwMode="auto">
          <a:xfrm flipV="1">
            <a:off x="3979863" y="1584325"/>
            <a:ext cx="647700" cy="1836738"/>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7961" dir="13500000" algn="ctr" rotWithShape="0">
                    <a:schemeClr val="tx1">
                      <a:gamma/>
                      <a:shade val="60000"/>
                      <a:invGamma/>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1" name="Line 105"/>
          <p:cNvSpPr>
            <a:spLocks noChangeShapeType="1"/>
          </p:cNvSpPr>
          <p:nvPr/>
        </p:nvSpPr>
        <p:spPr bwMode="auto">
          <a:xfrm>
            <a:off x="3998913" y="3852863"/>
            <a:ext cx="628650" cy="1338262"/>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7961" dir="13500000" algn="ctr" rotWithShape="0">
                    <a:schemeClr val="tx1">
                      <a:gamma/>
                      <a:shade val="60000"/>
                      <a:invGamma/>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2" name="Line 106"/>
          <p:cNvSpPr>
            <a:spLocks noChangeShapeType="1"/>
          </p:cNvSpPr>
          <p:nvPr/>
        </p:nvSpPr>
        <p:spPr bwMode="auto">
          <a:xfrm flipV="1">
            <a:off x="7005638" y="1712913"/>
            <a:ext cx="993775" cy="3175"/>
          </a:xfrm>
          <a:prstGeom prst="line">
            <a:avLst/>
          </a:prstGeom>
          <a:noFill/>
          <a:ln w="38100">
            <a:solidFill>
              <a:srgbClr val="96969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7961" dir="13500000" algn="ctr" rotWithShape="0">
                    <a:srgbClr val="969696">
                      <a:gamma/>
                      <a:shade val="60000"/>
                      <a:invGamma/>
                      <a:alpha val="74998"/>
                    </a:srgb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3" name="Line 107"/>
          <p:cNvSpPr>
            <a:spLocks noChangeShapeType="1"/>
          </p:cNvSpPr>
          <p:nvPr/>
        </p:nvSpPr>
        <p:spPr bwMode="auto">
          <a:xfrm>
            <a:off x="7546975" y="1730375"/>
            <a:ext cx="0" cy="246063"/>
          </a:xfrm>
          <a:prstGeom prst="line">
            <a:avLst/>
          </a:prstGeom>
          <a:noFill/>
          <a:ln w="38100">
            <a:solidFill>
              <a:srgbClr val="96969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7961" dir="13500000" algn="ctr" rotWithShape="0">
                    <a:srgbClr val="969696">
                      <a:gamma/>
                      <a:shade val="60000"/>
                      <a:invGamma/>
                      <a:alpha val="74998"/>
                    </a:srgbClr>
                  </a:outerShdw>
                </a:effectLst>
              </a14:hiddenEffects>
            </a:ext>
          </a:extLst>
        </p:spPr>
        <p:txBody>
          <a:bodyPr wrap="none"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4" name="Line 108"/>
          <p:cNvSpPr>
            <a:spLocks noChangeShapeType="1"/>
          </p:cNvSpPr>
          <p:nvPr/>
        </p:nvSpPr>
        <p:spPr bwMode="auto">
          <a:xfrm>
            <a:off x="7461250" y="1401763"/>
            <a:ext cx="0" cy="327025"/>
          </a:xfrm>
          <a:prstGeom prst="line">
            <a:avLst/>
          </a:prstGeom>
          <a:noFill/>
          <a:ln w="38100">
            <a:solidFill>
              <a:srgbClr val="96969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7961" dir="13500000" algn="ctr" rotWithShape="0">
                    <a:srgbClr val="969696">
                      <a:gamma/>
                      <a:shade val="60000"/>
                      <a:invGamma/>
                      <a:alpha val="74998"/>
                    </a:srgb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76" name="Rectangle 120"/>
          <p:cNvSpPr>
            <a:spLocks noChangeArrowheads="1"/>
          </p:cNvSpPr>
          <p:nvPr/>
        </p:nvSpPr>
        <p:spPr bwMode="auto">
          <a:xfrm>
            <a:off x="4627563" y="4972050"/>
            <a:ext cx="2014537" cy="225425"/>
          </a:xfrm>
          <a:prstGeom prst="rect">
            <a:avLst/>
          </a:prstGeom>
          <a:solidFill>
            <a:srgbClr val="808080"/>
          </a:solidFill>
          <a:ln>
            <a:noFill/>
          </a:ln>
          <a:extLst>
            <a:ext uri="{91240B29-F687-4f45-9708-019B960494DF}">
              <a14:hiddenLine xmlns="" xmlns:a14="http://schemas.microsoft.com/office/drawing/2010/main" w="8001">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77" name="Group 121"/>
          <p:cNvGrpSpPr>
            <a:grpSpLocks/>
          </p:cNvGrpSpPr>
          <p:nvPr/>
        </p:nvGrpSpPr>
        <p:grpSpPr bwMode="auto">
          <a:xfrm>
            <a:off x="7004050" y="3446463"/>
            <a:ext cx="989013" cy="576262"/>
            <a:chOff x="3915" y="2121"/>
            <a:chExt cx="581" cy="387"/>
          </a:xfrm>
        </p:grpSpPr>
        <p:grpSp>
          <p:nvGrpSpPr>
            <p:cNvPr id="659578" name="Group 122"/>
            <p:cNvGrpSpPr>
              <a:grpSpLocks/>
            </p:cNvGrpSpPr>
            <p:nvPr/>
          </p:nvGrpSpPr>
          <p:grpSpPr bwMode="auto">
            <a:xfrm>
              <a:off x="3915" y="2121"/>
              <a:ext cx="581" cy="387"/>
              <a:chOff x="3914" y="2070"/>
              <a:chExt cx="581" cy="387"/>
            </a:xfrm>
          </p:grpSpPr>
          <p:sp>
            <p:nvSpPr>
              <p:cNvPr id="659579" name="Rectangle 123"/>
              <p:cNvSpPr>
                <a:spLocks noChangeArrowheads="1"/>
              </p:cNvSpPr>
              <p:nvPr/>
            </p:nvSpPr>
            <p:spPr bwMode="auto">
              <a:xfrm>
                <a:off x="3914" y="2070"/>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0" name="Rectangle 124"/>
              <p:cNvSpPr>
                <a:spLocks noChangeArrowheads="1"/>
              </p:cNvSpPr>
              <p:nvPr/>
            </p:nvSpPr>
            <p:spPr bwMode="auto">
              <a:xfrm>
                <a:off x="3914" y="2070"/>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1" name="Rectangle 125"/>
              <p:cNvSpPr>
                <a:spLocks noChangeArrowheads="1"/>
              </p:cNvSpPr>
              <p:nvPr/>
            </p:nvSpPr>
            <p:spPr bwMode="auto">
              <a:xfrm>
                <a:off x="3979" y="210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2" name="Rectangle 126"/>
              <p:cNvSpPr>
                <a:spLocks noChangeArrowheads="1"/>
              </p:cNvSpPr>
              <p:nvPr/>
            </p:nvSpPr>
            <p:spPr bwMode="auto">
              <a:xfrm>
                <a:off x="4398"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3" name="Rectangle 127"/>
              <p:cNvSpPr>
                <a:spLocks noChangeArrowheads="1"/>
              </p:cNvSpPr>
              <p:nvPr/>
            </p:nvSpPr>
            <p:spPr bwMode="auto">
              <a:xfrm>
                <a:off x="4188"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4" name="Rectangle 128"/>
              <p:cNvSpPr>
                <a:spLocks noChangeArrowheads="1"/>
              </p:cNvSpPr>
              <p:nvPr/>
            </p:nvSpPr>
            <p:spPr bwMode="auto">
              <a:xfrm>
                <a:off x="4293" y="210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5" name="Rectangle 129"/>
              <p:cNvSpPr>
                <a:spLocks noChangeArrowheads="1"/>
              </p:cNvSpPr>
              <p:nvPr/>
            </p:nvSpPr>
            <p:spPr bwMode="auto">
              <a:xfrm>
                <a:off x="4084" y="210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6" name="Rectangle 130"/>
              <p:cNvSpPr>
                <a:spLocks noChangeArrowheads="1"/>
              </p:cNvSpPr>
              <p:nvPr/>
            </p:nvSpPr>
            <p:spPr bwMode="auto">
              <a:xfrm>
                <a:off x="3979" y="239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7" name="Rectangle 131"/>
              <p:cNvSpPr>
                <a:spLocks noChangeArrowheads="1"/>
              </p:cNvSpPr>
              <p:nvPr/>
            </p:nvSpPr>
            <p:spPr bwMode="auto">
              <a:xfrm>
                <a:off x="4398"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8" name="Rectangle 132"/>
              <p:cNvSpPr>
                <a:spLocks noChangeArrowheads="1"/>
              </p:cNvSpPr>
              <p:nvPr/>
            </p:nvSpPr>
            <p:spPr bwMode="auto">
              <a:xfrm>
                <a:off x="4188"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89" name="Rectangle 133"/>
              <p:cNvSpPr>
                <a:spLocks noChangeArrowheads="1"/>
              </p:cNvSpPr>
              <p:nvPr/>
            </p:nvSpPr>
            <p:spPr bwMode="auto">
              <a:xfrm>
                <a:off x="4293" y="2393"/>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0" name="Rectangle 134"/>
              <p:cNvSpPr>
                <a:spLocks noChangeArrowheads="1"/>
              </p:cNvSpPr>
              <p:nvPr/>
            </p:nvSpPr>
            <p:spPr bwMode="auto">
              <a:xfrm>
                <a:off x="4084" y="2393"/>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1" name="Rectangle 135"/>
              <p:cNvSpPr>
                <a:spLocks noChangeArrowheads="1"/>
              </p:cNvSpPr>
              <p:nvPr/>
            </p:nvSpPr>
            <p:spPr bwMode="auto">
              <a:xfrm>
                <a:off x="4398" y="2247"/>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2" name="Rectangle 136"/>
              <p:cNvSpPr>
                <a:spLocks noChangeArrowheads="1"/>
              </p:cNvSpPr>
              <p:nvPr/>
            </p:nvSpPr>
            <p:spPr bwMode="auto">
              <a:xfrm>
                <a:off x="3979" y="2247"/>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3" name="Rectangle 137"/>
              <p:cNvSpPr>
                <a:spLocks noChangeArrowheads="1"/>
              </p:cNvSpPr>
              <p:nvPr/>
            </p:nvSpPr>
            <p:spPr bwMode="auto">
              <a:xfrm>
                <a:off x="4067" y="2183"/>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4" name="Rectangle 138"/>
              <p:cNvSpPr>
                <a:spLocks noChangeArrowheads="1"/>
              </p:cNvSpPr>
              <p:nvPr/>
            </p:nvSpPr>
            <p:spPr bwMode="auto">
              <a:xfrm>
                <a:off x="4220" y="2159"/>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5" name="Rectangle 139"/>
              <p:cNvSpPr>
                <a:spLocks noChangeArrowheads="1"/>
              </p:cNvSpPr>
              <p:nvPr/>
            </p:nvSpPr>
            <p:spPr bwMode="auto">
              <a:xfrm>
                <a:off x="4220" y="2304"/>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596" name="Group 140"/>
            <p:cNvGrpSpPr>
              <a:grpSpLocks/>
            </p:cNvGrpSpPr>
            <p:nvPr/>
          </p:nvGrpSpPr>
          <p:grpSpPr bwMode="auto">
            <a:xfrm>
              <a:off x="4023" y="2262"/>
              <a:ext cx="195" cy="245"/>
              <a:chOff x="4023" y="2262"/>
              <a:chExt cx="195" cy="245"/>
            </a:xfrm>
          </p:grpSpPr>
          <p:sp>
            <p:nvSpPr>
              <p:cNvPr id="659597" name="AutoShape 141"/>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8" name="Freeform 142"/>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99" name="Line 143"/>
              <p:cNvSpPr>
                <a:spLocks noChangeShapeType="1"/>
              </p:cNvSpPr>
              <p:nvPr/>
            </p:nvSpPr>
            <p:spPr bwMode="auto">
              <a:xfrm>
                <a:off x="4182" y="2385"/>
                <a:ext cx="3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0" name="Freeform 144"/>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grpSp>
        <p:nvGrpSpPr>
          <p:cNvPr id="659601" name="Group 145"/>
          <p:cNvGrpSpPr>
            <a:grpSpLocks/>
          </p:cNvGrpSpPr>
          <p:nvPr/>
        </p:nvGrpSpPr>
        <p:grpSpPr bwMode="auto">
          <a:xfrm>
            <a:off x="7194550" y="3656013"/>
            <a:ext cx="331788" cy="365125"/>
            <a:chOff x="4023" y="2262"/>
            <a:chExt cx="195" cy="245"/>
          </a:xfrm>
        </p:grpSpPr>
        <p:sp>
          <p:nvSpPr>
            <p:cNvPr id="659602" name="AutoShape 146"/>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3" name="Freeform 147"/>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4" name="Line 148"/>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5" name="Freeform 149"/>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06" name="Group 150"/>
          <p:cNvGrpSpPr>
            <a:grpSpLocks/>
          </p:cNvGrpSpPr>
          <p:nvPr/>
        </p:nvGrpSpPr>
        <p:grpSpPr bwMode="auto">
          <a:xfrm>
            <a:off x="7008813" y="4140200"/>
            <a:ext cx="989012" cy="576263"/>
            <a:chOff x="3914" y="2587"/>
            <a:chExt cx="581" cy="387"/>
          </a:xfrm>
        </p:grpSpPr>
        <p:sp>
          <p:nvSpPr>
            <p:cNvPr id="659607" name="Rectangle 151"/>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8" name="Rectangle 152"/>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09" name="Rectangle 153"/>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0" name="Rectangle 154"/>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1" name="Rectangle 155"/>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2" name="Rectangle 156"/>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3" name="Rectangle 157"/>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4" name="Rectangle 158"/>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5" name="Rectangle 159"/>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6" name="Rectangle 160"/>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7" name="Rectangle 161"/>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8" name="Rectangle 162"/>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19" name="Rectangle 163"/>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0" name="Rectangle 164"/>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1" name="Rectangle 165"/>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2" name="Rectangle 166"/>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3" name="Rectangle 167"/>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4" name="Line 168"/>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5" name="Line 169"/>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6" name="Freeform 170"/>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7" name="Freeform 171"/>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28" name="Freeform 172"/>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29" name="Group 173"/>
            <p:cNvGrpSpPr>
              <a:grpSpLocks/>
            </p:cNvGrpSpPr>
            <p:nvPr/>
          </p:nvGrpSpPr>
          <p:grpSpPr bwMode="auto">
            <a:xfrm>
              <a:off x="4024" y="2728"/>
              <a:ext cx="195" cy="245"/>
              <a:chOff x="4023" y="2262"/>
              <a:chExt cx="195" cy="245"/>
            </a:xfrm>
          </p:grpSpPr>
          <p:sp>
            <p:nvSpPr>
              <p:cNvPr id="659630" name="AutoShape 174"/>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1" name="Freeform 175"/>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2" name="Line 176"/>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3" name="Freeform 177"/>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34" name="Line 178"/>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35" name="Group 179"/>
          <p:cNvGrpSpPr>
            <a:grpSpLocks/>
          </p:cNvGrpSpPr>
          <p:nvPr/>
        </p:nvGrpSpPr>
        <p:grpSpPr bwMode="auto">
          <a:xfrm>
            <a:off x="7008813" y="4813300"/>
            <a:ext cx="989012" cy="574675"/>
            <a:chOff x="3914" y="2587"/>
            <a:chExt cx="581" cy="387"/>
          </a:xfrm>
        </p:grpSpPr>
        <p:sp>
          <p:nvSpPr>
            <p:cNvPr id="659636" name="Rectangle 180"/>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7" name="Rectangle 181"/>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8" name="Rectangle 182"/>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39" name="Rectangle 183"/>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0" name="Rectangle 184"/>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1" name="Rectangle 185"/>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2" name="Rectangle 186"/>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3" name="Rectangle 187"/>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4" name="Rectangle 188"/>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5" name="Rectangle 189"/>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6" name="Rectangle 190"/>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7" name="Rectangle 191"/>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8" name="Rectangle 192"/>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49" name="Rectangle 193"/>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0" name="Rectangle 194"/>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1" name="Rectangle 195"/>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2" name="Rectangle 196"/>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3" name="Line 197"/>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4" name="Line 198"/>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5" name="Freeform 199"/>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6" name="Freeform 200"/>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57" name="Freeform 201"/>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58" name="Group 202"/>
            <p:cNvGrpSpPr>
              <a:grpSpLocks/>
            </p:cNvGrpSpPr>
            <p:nvPr/>
          </p:nvGrpSpPr>
          <p:grpSpPr bwMode="auto">
            <a:xfrm>
              <a:off x="4024" y="2728"/>
              <a:ext cx="195" cy="245"/>
              <a:chOff x="4023" y="2262"/>
              <a:chExt cx="195" cy="245"/>
            </a:xfrm>
          </p:grpSpPr>
          <p:sp>
            <p:nvSpPr>
              <p:cNvPr id="659659" name="AutoShape 203"/>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0" name="Freeform 204"/>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1" name="Line 205"/>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2" name="Freeform 206"/>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63" name="Line 207"/>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4" name="AutoShape 208"/>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5" name="AutoShape 209"/>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6" name="AutoShape 210"/>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168275"/>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336550"/>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Functional Design</a:t>
            </a:r>
            <a:br>
              <a:rPr lang="en-US" altLang="zh-CN" sz="1100" b="1" smtClean="0">
                <a:solidFill>
                  <a:srgbClr val="000000"/>
                </a:solidFill>
                <a:latin typeface="Arial" charset="0"/>
                <a:ea typeface="宋体" charset="0"/>
                <a:cs typeface="宋体" charset="0"/>
              </a:rPr>
            </a:br>
            <a:r>
              <a:rPr lang="en-US" altLang="zh-CN" sz="1100" b="1"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168275"/>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FFFFFF"/>
                </a:solidFill>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336550"/>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100" b="1" smtClean="0">
                <a:solidFill>
                  <a:srgbClr val="000000"/>
                </a:solidFill>
                <a:latin typeface="Arial" charset="0"/>
                <a:ea typeface="宋体" charset="0"/>
                <a:cs typeface="宋体" charset="0"/>
              </a:rPr>
              <a:t>Physical Verification</a:t>
            </a:r>
            <a:br>
              <a:rPr lang="de-DE" altLang="zh-CN" sz="1100" b="1" smtClean="0">
                <a:solidFill>
                  <a:srgbClr val="000000"/>
                </a:solidFill>
                <a:latin typeface="Arial" charset="0"/>
                <a:ea typeface="宋体" charset="0"/>
                <a:cs typeface="宋体" charset="0"/>
              </a:rPr>
            </a:br>
            <a:r>
              <a:rPr lang="de-DE" altLang="zh-CN" sz="1100" b="1" smtClean="0">
                <a:solidFill>
                  <a:srgbClr val="000000"/>
                </a:solidFill>
                <a:latin typeface="Arial" charset="0"/>
                <a:ea typeface="宋体" charset="0"/>
                <a:cs typeface="宋体" charset="0"/>
              </a:rPr>
              <a:t>and Signoff</a:t>
            </a:r>
            <a:endParaRPr lang="en-US" altLang="zh-CN" sz="1100" b="1"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168275"/>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100" b="1" smtClean="0">
                <a:solidFill>
                  <a:srgbClr val="000000"/>
                </a:solidFill>
                <a:latin typeface="Arial" charset="0"/>
                <a:ea typeface="ＭＳ Ｐゴシック" charset="0"/>
              </a:rPr>
              <a:t>Fabrication</a:t>
            </a:r>
            <a:endParaRPr lang="en-US" altLang="zh-CN" sz="1100" b="1"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168275"/>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168275"/>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168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38375" y="5300663"/>
            <a:ext cx="1612900" cy="168275"/>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000000"/>
                </a:solidFill>
                <a:latin typeface="Arial" charset="0"/>
                <a:ea typeface="宋体" charset="0"/>
                <a:cs typeface="宋体" charset="0"/>
              </a:rPr>
              <a:t>Packaging and Testing</a:t>
            </a:r>
          </a:p>
        </p:txBody>
      </p:sp>
      <p:sp>
        <p:nvSpPr>
          <p:cNvPr id="659715" name="Rectangle 259"/>
          <p:cNvSpPr>
            <a:spLocks noChangeArrowheads="1"/>
          </p:cNvSpPr>
          <p:nvPr/>
        </p:nvSpPr>
        <p:spPr bwMode="auto">
          <a:xfrm>
            <a:off x="4954588" y="2300288"/>
            <a:ext cx="1341437"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100" b="1" smtClean="0">
                <a:solidFill>
                  <a:srgbClr val="FFFFFF"/>
                </a:solidFill>
                <a:latin typeface="Arial" charset="0"/>
                <a:ea typeface="ＭＳ Ｐゴシック" charset="0"/>
              </a:rPr>
              <a:t>Chip Planning</a:t>
            </a:r>
            <a:endParaRPr lang="en-US" altLang="zh-CN" sz="1100" b="1" smtClean="0">
              <a:solidFill>
                <a:srgbClr val="FFFFFF"/>
              </a:solidFill>
              <a:latin typeface="Arial" charset="0"/>
              <a:ea typeface="宋体" charset="0"/>
              <a:cs typeface="宋体" charset="0"/>
            </a:endParaRPr>
          </a:p>
        </p:txBody>
      </p:sp>
      <p:sp>
        <p:nvSpPr>
          <p:cNvPr id="659716" name="Rectangle 260"/>
          <p:cNvSpPr>
            <a:spLocks noChangeArrowheads="1"/>
          </p:cNvSpPr>
          <p:nvPr/>
        </p:nvSpPr>
        <p:spPr bwMode="auto">
          <a:xfrm>
            <a:off x="5106988" y="2968625"/>
            <a:ext cx="1019175"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FFFFFF"/>
                </a:solidFill>
                <a:latin typeface="Arial" charset="0"/>
                <a:ea typeface="宋体" charset="0"/>
                <a:cs typeface="宋体" charset="0"/>
              </a:rPr>
              <a:t>Placement</a:t>
            </a:r>
          </a:p>
        </p:txBody>
      </p:sp>
      <p:sp>
        <p:nvSpPr>
          <p:cNvPr id="659717" name="Rectangle 261"/>
          <p:cNvSpPr>
            <a:spLocks noChangeArrowheads="1"/>
          </p:cNvSpPr>
          <p:nvPr/>
        </p:nvSpPr>
        <p:spPr bwMode="auto">
          <a:xfrm>
            <a:off x="4933950" y="4316413"/>
            <a:ext cx="1401763"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100" b="1" smtClean="0">
                <a:solidFill>
                  <a:srgbClr val="FFFFFF"/>
                </a:solidFill>
                <a:latin typeface="Arial" charset="0"/>
                <a:ea typeface="ＭＳ Ｐゴシック" charset="0"/>
              </a:rPr>
              <a:t>Signal Routing</a:t>
            </a:r>
            <a:endParaRPr lang="en-US" altLang="zh-CN" sz="1100" b="1" smtClean="0">
              <a:solidFill>
                <a:srgbClr val="FFFFFF"/>
              </a:solidFill>
              <a:latin typeface="Arial" charset="0"/>
              <a:ea typeface="宋体" charset="0"/>
              <a:cs typeface="宋体" charset="0"/>
            </a:endParaRPr>
          </a:p>
        </p:txBody>
      </p:sp>
      <p:sp>
        <p:nvSpPr>
          <p:cNvPr id="659718" name="Rectangle 262"/>
          <p:cNvSpPr>
            <a:spLocks noChangeArrowheads="1"/>
          </p:cNvSpPr>
          <p:nvPr/>
        </p:nvSpPr>
        <p:spPr bwMode="auto">
          <a:xfrm>
            <a:off x="5078413" y="1600200"/>
            <a:ext cx="1079500"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100" b="1" smtClean="0">
                <a:solidFill>
                  <a:srgbClr val="FFFFFF"/>
                </a:solidFill>
                <a:latin typeface="Arial" charset="0"/>
                <a:ea typeface="宋体" charset="0"/>
                <a:cs typeface="宋体" charset="0"/>
              </a:rPr>
              <a:t>Partitioning</a:t>
            </a:r>
          </a:p>
        </p:txBody>
      </p:sp>
      <p:sp>
        <p:nvSpPr>
          <p:cNvPr id="659719" name="Rectangle 263"/>
          <p:cNvSpPr>
            <a:spLocks noChangeArrowheads="1"/>
          </p:cNvSpPr>
          <p:nvPr/>
        </p:nvSpPr>
        <p:spPr bwMode="auto">
          <a:xfrm>
            <a:off x="4887913" y="4989513"/>
            <a:ext cx="1447800"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100" b="1" smtClean="0">
                <a:solidFill>
                  <a:srgbClr val="FFFFFF"/>
                </a:solidFill>
                <a:latin typeface="Arial" charset="0"/>
                <a:ea typeface="宋体" charset="0"/>
                <a:cs typeface="宋体" charset="0"/>
              </a:rPr>
              <a:t>Timing Closure</a:t>
            </a:r>
            <a:endParaRPr lang="en-US" altLang="zh-CN" sz="1100" b="1" smtClean="0">
              <a:solidFill>
                <a:srgbClr val="FFFFFF"/>
              </a:solidFill>
              <a:latin typeface="Arial" charset="0"/>
              <a:ea typeface="宋体" charset="0"/>
              <a:cs typeface="宋体" charset="0"/>
            </a:endParaRPr>
          </a:p>
        </p:txBody>
      </p:sp>
      <p:sp>
        <p:nvSpPr>
          <p:cNvPr id="659720" name="Rectangle 264"/>
          <p:cNvSpPr>
            <a:spLocks noChangeArrowheads="1"/>
          </p:cNvSpPr>
          <p:nvPr/>
        </p:nvSpPr>
        <p:spPr bwMode="auto">
          <a:xfrm>
            <a:off x="4610100" y="3644900"/>
            <a:ext cx="2036763" cy="16827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100" b="1" smtClean="0">
                <a:solidFill>
                  <a:srgbClr val="FFFFFF"/>
                </a:solidFill>
                <a:latin typeface="Arial" charset="0"/>
                <a:ea typeface="宋体" charset="0"/>
                <a:cs typeface="宋体" charset="0"/>
              </a:rPr>
              <a:t>Clock Tree Synthesis</a:t>
            </a:r>
            <a:endParaRPr lang="en-US" altLang="zh-CN" sz="1100" b="1" smtClean="0">
              <a:solidFill>
                <a:srgbClr val="FFFFFF"/>
              </a:solidFill>
              <a:latin typeface="Arial" charset="0"/>
              <a:ea typeface="宋体" charset="0"/>
              <a:cs typeface="宋体" charset="0"/>
            </a:endParaRP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7" name="Rectangle 311"/>
          <p:cNvSpPr>
            <a:spLocks noChangeArrowheads="1"/>
          </p:cNvSpPr>
          <p:nvPr/>
        </p:nvSpPr>
        <p:spPr bwMode="auto">
          <a:xfrm>
            <a:off x="7213600" y="2424113"/>
            <a:ext cx="388938" cy="246062"/>
          </a:xfrm>
          <a:prstGeom prst="rect">
            <a:avLst/>
          </a:prstGeom>
          <a:solidFill>
            <a:srgbClr val="F8F8F8"/>
          </a:solidFill>
          <a:ln w="28575">
            <a:solidFill>
              <a:srgbClr val="969696"/>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8" name="Rectangle 312" descr="Diagonal weit nach unten"/>
          <p:cNvSpPr>
            <a:spLocks noChangeArrowheads="1"/>
          </p:cNvSpPr>
          <p:nvPr/>
        </p:nvSpPr>
        <p:spPr bwMode="auto">
          <a:xfrm>
            <a:off x="7605713" y="2425700"/>
            <a:ext cx="388937" cy="246063"/>
          </a:xfrm>
          <a:prstGeom prst="rect">
            <a:avLst/>
          </a:prstGeom>
          <a:pattFill prst="wdDnDiag">
            <a:fgClr>
              <a:srgbClr val="DDDDDD"/>
            </a:fgClr>
            <a:bgClr>
              <a:srgbClr val="FFFFFF"/>
            </a:bgClr>
          </a:pattFill>
          <a:ln w="28575">
            <a:solidFill>
              <a:srgbClr val="969696"/>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9" name="Rectangle 313" descr="Konturierte Raute"/>
          <p:cNvSpPr>
            <a:spLocks noChangeArrowheads="1"/>
          </p:cNvSpPr>
          <p:nvPr/>
        </p:nvSpPr>
        <p:spPr bwMode="auto">
          <a:xfrm>
            <a:off x="7200900" y="2103438"/>
            <a:ext cx="793750" cy="307975"/>
          </a:xfrm>
          <a:prstGeom prst="rect">
            <a:avLst/>
          </a:prstGeom>
          <a:pattFill prst="openDmnd">
            <a:fgClr>
              <a:srgbClr val="DDDDDD"/>
            </a:fgClr>
            <a:bgClr>
              <a:srgbClr val="FFFFFF"/>
            </a:bgClr>
          </a:pattFill>
          <a:ln w="28575">
            <a:solidFill>
              <a:srgbClr val="969696"/>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0" name="Rectangle 314" descr="Gepunktetes Gitternetz"/>
          <p:cNvSpPr>
            <a:spLocks noChangeArrowheads="1"/>
          </p:cNvSpPr>
          <p:nvPr/>
        </p:nvSpPr>
        <p:spPr bwMode="auto">
          <a:xfrm>
            <a:off x="7008813" y="2103438"/>
            <a:ext cx="192087" cy="568325"/>
          </a:xfrm>
          <a:prstGeom prst="rect">
            <a:avLst/>
          </a:prstGeom>
          <a:pattFill prst="dotGrid">
            <a:fgClr>
              <a:srgbClr val="DDDDDD"/>
            </a:fgClr>
            <a:bgClr>
              <a:srgbClr val="FFFFFF"/>
            </a:bgClr>
          </a:pattFill>
          <a:ln w="28575">
            <a:solidFill>
              <a:srgbClr val="969696"/>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76829060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lide Number Placeholder 3"/>
          <p:cNvSpPr>
            <a:spLocks noGrp="1"/>
          </p:cNvSpPr>
          <p:nvPr>
            <p:ph type="sldNum" sz="quarter" idx="10"/>
          </p:nvPr>
        </p:nvSpPr>
        <p:spPr/>
        <p:txBody>
          <a:bodyPr/>
          <a:lstStyle/>
          <a:p>
            <a:r>
              <a:rPr lang="en-US">
                <a:solidFill>
                  <a:srgbClr val="003366"/>
                </a:solidFill>
              </a:rPr>
              <a:t>- </a:t>
            </a:r>
            <a:fld id="{BFA5445E-E300-2142-BFF1-1D23035C63B9}" type="slidenum">
              <a:rPr lang="en-US">
                <a:solidFill>
                  <a:srgbClr val="003366"/>
                </a:solidFill>
              </a:rPr>
              <a:pPr/>
              <a:t>11</a:t>
            </a:fld>
            <a:r>
              <a:rPr lang="en-US">
                <a:solidFill>
                  <a:srgbClr val="003366"/>
                </a:solidFill>
              </a:rPr>
              <a:t> -</a:t>
            </a:r>
          </a:p>
        </p:txBody>
      </p:sp>
      <p:sp>
        <p:nvSpPr>
          <p:cNvPr id="13314" name="Rectangle 2"/>
          <p:cNvSpPr>
            <a:spLocks noGrp="1" noChangeArrowheads="1"/>
          </p:cNvSpPr>
          <p:nvPr>
            <p:ph type="title"/>
          </p:nvPr>
        </p:nvSpPr>
        <p:spPr/>
        <p:txBody>
          <a:bodyPr/>
          <a:lstStyle/>
          <a:p>
            <a:r>
              <a:rPr lang="en-US" dirty="0" smtClean="0"/>
              <a:t>Physical Design</a:t>
            </a:r>
            <a:endParaRPr lang="en-US" dirty="0"/>
          </a:p>
        </p:txBody>
      </p:sp>
      <p:sp>
        <p:nvSpPr>
          <p:cNvPr id="13318" name="AutoShape 6"/>
          <p:cNvSpPr>
            <a:spLocks noChangeArrowheads="1"/>
          </p:cNvSpPr>
          <p:nvPr/>
        </p:nvSpPr>
        <p:spPr bwMode="auto">
          <a:xfrm>
            <a:off x="2286000" y="21336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19" name="AutoShape 7"/>
          <p:cNvSpPr>
            <a:spLocks noChangeArrowheads="1"/>
          </p:cNvSpPr>
          <p:nvPr/>
        </p:nvSpPr>
        <p:spPr bwMode="auto">
          <a:xfrm>
            <a:off x="4495800" y="2590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20" name="AutoShape 8"/>
          <p:cNvSpPr>
            <a:spLocks noChangeArrowheads="1"/>
          </p:cNvSpPr>
          <p:nvPr/>
        </p:nvSpPr>
        <p:spPr bwMode="auto">
          <a:xfrm>
            <a:off x="4495800" y="1447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nvGrpSpPr>
          <p:cNvPr id="13333" name="Group 21"/>
          <p:cNvGrpSpPr>
            <a:grpSpLocks/>
          </p:cNvGrpSpPr>
          <p:nvPr/>
        </p:nvGrpSpPr>
        <p:grpSpPr bwMode="auto">
          <a:xfrm>
            <a:off x="936625" y="1600200"/>
            <a:ext cx="452438" cy="452438"/>
            <a:chOff x="590" y="1008"/>
            <a:chExt cx="285" cy="285"/>
          </a:xfrm>
        </p:grpSpPr>
        <p:sp>
          <p:nvSpPr>
            <p:cNvPr id="13321" name="AutoShape 9"/>
            <p:cNvSpPr>
              <a:spLocks noChangeArrowheads="1"/>
            </p:cNvSpPr>
            <p:nvPr/>
          </p:nvSpPr>
          <p:spPr bwMode="auto">
            <a:xfrm rot="5400000">
              <a:off x="586" y="1043"/>
              <a:ext cx="285" cy="215"/>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23" name="Text Box 11"/>
            <p:cNvSpPr txBox="1">
              <a:spLocks noChangeArrowheads="1"/>
            </p:cNvSpPr>
            <p:nvPr/>
          </p:nvSpPr>
          <p:spPr bwMode="auto">
            <a:xfrm>
              <a:off x="590" y="1025"/>
              <a:ext cx="257"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A</a:t>
              </a:r>
            </a:p>
          </p:txBody>
        </p:sp>
        <p:sp>
          <p:nvSpPr>
            <p:cNvPr id="13324" name="Oval 12"/>
            <p:cNvSpPr>
              <a:spLocks noChangeArrowheads="1"/>
            </p:cNvSpPr>
            <p:nvPr/>
          </p:nvSpPr>
          <p:spPr bwMode="auto">
            <a:xfrm>
              <a:off x="839" y="1123"/>
              <a:ext cx="36" cy="48"/>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sp>
        <p:nvSpPr>
          <p:cNvPr id="13325" name="Oval 13"/>
          <p:cNvSpPr>
            <a:spLocks noChangeArrowheads="1"/>
          </p:cNvSpPr>
          <p:nvPr/>
        </p:nvSpPr>
        <p:spPr bwMode="auto">
          <a:xfrm>
            <a:off x="4879975" y="163671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26" name="Oval 14"/>
          <p:cNvSpPr>
            <a:spLocks noChangeArrowheads="1"/>
          </p:cNvSpPr>
          <p:nvPr/>
        </p:nvSpPr>
        <p:spPr bwMode="auto">
          <a:xfrm>
            <a:off x="4879975" y="278606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32" name="Text Box 20"/>
          <p:cNvSpPr txBox="1">
            <a:spLocks noChangeArrowheads="1"/>
          </p:cNvSpPr>
          <p:nvPr/>
        </p:nvSpPr>
        <p:spPr bwMode="auto">
          <a:xfrm>
            <a:off x="2271713" y="2181225"/>
            <a:ext cx="349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a:t>
            </a:r>
          </a:p>
        </p:txBody>
      </p:sp>
      <p:sp>
        <p:nvSpPr>
          <p:cNvPr id="13335" name="AutoShape 23"/>
          <p:cNvSpPr>
            <a:spLocks noChangeArrowheads="1"/>
          </p:cNvSpPr>
          <p:nvPr/>
        </p:nvSpPr>
        <p:spPr bwMode="auto">
          <a:xfrm rot="5400000">
            <a:off x="908050" y="26463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36" name="Text Box 24"/>
          <p:cNvSpPr txBox="1">
            <a:spLocks noChangeArrowheads="1"/>
          </p:cNvSpPr>
          <p:nvPr/>
        </p:nvSpPr>
        <p:spPr bwMode="auto">
          <a:xfrm>
            <a:off x="895350" y="2617788"/>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B</a:t>
            </a:r>
          </a:p>
        </p:txBody>
      </p:sp>
      <p:sp>
        <p:nvSpPr>
          <p:cNvPr id="13337" name="Oval 25"/>
          <p:cNvSpPr>
            <a:spLocks noChangeArrowheads="1"/>
          </p:cNvSpPr>
          <p:nvPr/>
        </p:nvSpPr>
        <p:spPr bwMode="auto">
          <a:xfrm>
            <a:off x="1309688" y="27733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39" name="AutoShape 27"/>
          <p:cNvSpPr>
            <a:spLocks noChangeArrowheads="1"/>
          </p:cNvSpPr>
          <p:nvPr/>
        </p:nvSpPr>
        <p:spPr bwMode="auto">
          <a:xfrm rot="5400000">
            <a:off x="3194050" y="21891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0" name="Text Box 28"/>
          <p:cNvSpPr txBox="1">
            <a:spLocks noChangeArrowheads="1"/>
          </p:cNvSpPr>
          <p:nvPr/>
        </p:nvSpPr>
        <p:spPr bwMode="auto">
          <a:xfrm>
            <a:off x="3190875" y="2170113"/>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a:t>
            </a:r>
          </a:p>
        </p:txBody>
      </p:sp>
      <p:sp>
        <p:nvSpPr>
          <p:cNvPr id="13341" name="Oval 29"/>
          <p:cNvSpPr>
            <a:spLocks noChangeArrowheads="1"/>
          </p:cNvSpPr>
          <p:nvPr/>
        </p:nvSpPr>
        <p:spPr bwMode="auto">
          <a:xfrm>
            <a:off x="3595688" y="23161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2" name="Line 30"/>
          <p:cNvSpPr>
            <a:spLocks noChangeShapeType="1"/>
          </p:cNvSpPr>
          <p:nvPr/>
        </p:nvSpPr>
        <p:spPr bwMode="auto">
          <a:xfrm>
            <a:off x="542925" y="1819275"/>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3" name="Line 31"/>
          <p:cNvSpPr>
            <a:spLocks noChangeShapeType="1"/>
          </p:cNvSpPr>
          <p:nvPr/>
        </p:nvSpPr>
        <p:spPr bwMode="auto">
          <a:xfrm>
            <a:off x="533400" y="2819400"/>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4" name="Line 32"/>
          <p:cNvSpPr>
            <a:spLocks noChangeShapeType="1"/>
          </p:cNvSpPr>
          <p:nvPr/>
        </p:nvSpPr>
        <p:spPr bwMode="auto">
          <a:xfrm>
            <a:off x="1400175" y="1819275"/>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5" name="Line 33"/>
          <p:cNvSpPr>
            <a:spLocks noChangeShapeType="1"/>
          </p:cNvSpPr>
          <p:nvPr/>
        </p:nvSpPr>
        <p:spPr bwMode="auto">
          <a:xfrm flipV="1">
            <a:off x="1366838" y="2809875"/>
            <a:ext cx="5143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7" name="Line 35"/>
          <p:cNvSpPr>
            <a:spLocks noChangeShapeType="1"/>
          </p:cNvSpPr>
          <p:nvPr/>
        </p:nvSpPr>
        <p:spPr bwMode="auto">
          <a:xfrm flipH="1">
            <a:off x="1905000" y="22145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8" name="Line 36"/>
          <p:cNvSpPr>
            <a:spLocks noChangeShapeType="1"/>
          </p:cNvSpPr>
          <p:nvPr/>
        </p:nvSpPr>
        <p:spPr bwMode="auto">
          <a:xfrm flipH="1">
            <a:off x="1890713" y="25193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49" name="Line 37"/>
          <p:cNvSpPr>
            <a:spLocks noChangeShapeType="1"/>
          </p:cNvSpPr>
          <p:nvPr/>
        </p:nvSpPr>
        <p:spPr bwMode="auto">
          <a:xfrm>
            <a:off x="1895475" y="1819275"/>
            <a:ext cx="0" cy="39528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0" name="Line 38"/>
          <p:cNvSpPr>
            <a:spLocks noChangeShapeType="1"/>
          </p:cNvSpPr>
          <p:nvPr/>
        </p:nvSpPr>
        <p:spPr bwMode="auto">
          <a:xfrm>
            <a:off x="1881188" y="2514600"/>
            <a:ext cx="0" cy="29051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1" name="Line 39"/>
          <p:cNvSpPr>
            <a:spLocks noChangeShapeType="1"/>
          </p:cNvSpPr>
          <p:nvPr/>
        </p:nvSpPr>
        <p:spPr bwMode="auto">
          <a:xfrm flipV="1">
            <a:off x="1895475" y="1538288"/>
            <a:ext cx="0" cy="28575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2" name="Line 40"/>
          <p:cNvSpPr>
            <a:spLocks noChangeShapeType="1"/>
          </p:cNvSpPr>
          <p:nvPr/>
        </p:nvSpPr>
        <p:spPr bwMode="auto">
          <a:xfrm flipH="1" flipV="1">
            <a:off x="1895475" y="1538288"/>
            <a:ext cx="2595563" cy="476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3" name="Line 41"/>
          <p:cNvSpPr>
            <a:spLocks noChangeShapeType="1"/>
          </p:cNvSpPr>
          <p:nvPr/>
        </p:nvSpPr>
        <p:spPr bwMode="auto">
          <a:xfrm>
            <a:off x="2667000" y="2362200"/>
            <a:ext cx="57626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4" name="Line 42"/>
          <p:cNvSpPr>
            <a:spLocks noChangeShapeType="1"/>
          </p:cNvSpPr>
          <p:nvPr/>
        </p:nvSpPr>
        <p:spPr bwMode="auto">
          <a:xfrm flipH="1">
            <a:off x="3990975" y="1809750"/>
            <a:ext cx="5048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5" name="Line 43"/>
          <p:cNvSpPr>
            <a:spLocks noChangeShapeType="1"/>
          </p:cNvSpPr>
          <p:nvPr/>
        </p:nvSpPr>
        <p:spPr bwMode="auto">
          <a:xfrm flipH="1">
            <a:off x="3995738" y="2690813"/>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6" name="Line 44"/>
          <p:cNvSpPr>
            <a:spLocks noChangeShapeType="1"/>
          </p:cNvSpPr>
          <p:nvPr/>
        </p:nvSpPr>
        <p:spPr bwMode="auto">
          <a:xfrm flipV="1">
            <a:off x="3657600" y="2357438"/>
            <a:ext cx="3190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7" name="Line 45"/>
          <p:cNvSpPr>
            <a:spLocks noChangeShapeType="1"/>
          </p:cNvSpPr>
          <p:nvPr/>
        </p:nvSpPr>
        <p:spPr bwMode="auto">
          <a:xfrm>
            <a:off x="3986213" y="1809750"/>
            <a:ext cx="9525" cy="8763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8" name="Line 46"/>
          <p:cNvSpPr>
            <a:spLocks noChangeShapeType="1"/>
          </p:cNvSpPr>
          <p:nvPr/>
        </p:nvSpPr>
        <p:spPr bwMode="auto">
          <a:xfrm>
            <a:off x="2924175" y="2366963"/>
            <a:ext cx="0" cy="585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59" name="Line 47"/>
          <p:cNvSpPr>
            <a:spLocks noChangeShapeType="1"/>
          </p:cNvSpPr>
          <p:nvPr/>
        </p:nvSpPr>
        <p:spPr bwMode="auto">
          <a:xfrm flipH="1" flipV="1">
            <a:off x="2924175" y="2957513"/>
            <a:ext cx="1562100" cy="952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60" name="Text Box 48"/>
          <p:cNvSpPr txBox="1">
            <a:spLocks noChangeArrowheads="1"/>
          </p:cNvSpPr>
          <p:nvPr/>
        </p:nvSpPr>
        <p:spPr bwMode="auto">
          <a:xfrm>
            <a:off x="4491038" y="1485900"/>
            <a:ext cx="3365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E</a:t>
            </a:r>
          </a:p>
        </p:txBody>
      </p:sp>
      <p:sp>
        <p:nvSpPr>
          <p:cNvPr id="13361" name="Text Box 49"/>
          <p:cNvSpPr txBox="1">
            <a:spLocks noChangeArrowheads="1"/>
          </p:cNvSpPr>
          <p:nvPr/>
        </p:nvSpPr>
        <p:spPr bwMode="auto">
          <a:xfrm>
            <a:off x="4495800" y="2628900"/>
            <a:ext cx="3238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F</a:t>
            </a:r>
          </a:p>
        </p:txBody>
      </p:sp>
      <p:sp>
        <p:nvSpPr>
          <p:cNvPr id="13362" name="Line 50"/>
          <p:cNvSpPr>
            <a:spLocks noChangeShapeType="1"/>
          </p:cNvSpPr>
          <p:nvPr/>
        </p:nvSpPr>
        <p:spPr bwMode="auto">
          <a:xfrm>
            <a:off x="4962525" y="1671638"/>
            <a:ext cx="40481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63" name="Line 51"/>
          <p:cNvSpPr>
            <a:spLocks noChangeShapeType="1"/>
          </p:cNvSpPr>
          <p:nvPr/>
        </p:nvSpPr>
        <p:spPr bwMode="auto">
          <a:xfrm>
            <a:off x="4957763" y="2824163"/>
            <a:ext cx="40481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83" name="Text Box 71"/>
          <p:cNvSpPr txBox="1">
            <a:spLocks noChangeArrowheads="1"/>
          </p:cNvSpPr>
          <p:nvPr/>
        </p:nvSpPr>
        <p:spPr bwMode="auto">
          <a:xfrm>
            <a:off x="2270125" y="3008313"/>
            <a:ext cx="819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Netlist</a:t>
            </a:r>
          </a:p>
        </p:txBody>
      </p:sp>
      <p:sp>
        <p:nvSpPr>
          <p:cNvPr id="13385" name="Text Box 73"/>
          <p:cNvSpPr txBox="1">
            <a:spLocks noChangeArrowheads="1"/>
          </p:cNvSpPr>
          <p:nvPr/>
        </p:nvSpPr>
        <p:spPr bwMode="auto">
          <a:xfrm>
            <a:off x="5791200" y="2133600"/>
            <a:ext cx="285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Logic gates &amp; connections</a:t>
            </a:r>
          </a:p>
        </p:txBody>
      </p:sp>
      <p:sp>
        <p:nvSpPr>
          <p:cNvPr id="13386" name="Text Box 74"/>
          <p:cNvSpPr txBox="1">
            <a:spLocks noChangeArrowheads="1"/>
          </p:cNvSpPr>
          <p:nvPr/>
        </p:nvSpPr>
        <p:spPr bwMode="auto">
          <a:xfrm>
            <a:off x="5867400" y="4800600"/>
            <a:ext cx="24320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Shapes on chip layers</a:t>
            </a:r>
          </a:p>
        </p:txBody>
      </p:sp>
      <p:sp>
        <p:nvSpPr>
          <p:cNvPr id="13387" name="AutoShape 75"/>
          <p:cNvSpPr>
            <a:spLocks noChangeArrowheads="1"/>
          </p:cNvSpPr>
          <p:nvPr/>
        </p:nvSpPr>
        <p:spPr bwMode="auto">
          <a:xfrm>
            <a:off x="6934200" y="2895600"/>
            <a:ext cx="485775" cy="1676400"/>
          </a:xfrm>
          <a:prstGeom prst="downArrow">
            <a:avLst>
              <a:gd name="adj1" fmla="val 50000"/>
              <a:gd name="adj2" fmla="val 86275"/>
            </a:avLst>
          </a:prstGeom>
          <a:solidFill>
            <a:srgbClr val="969696"/>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nvGrpSpPr>
          <p:cNvPr id="13391" name="Group 79"/>
          <p:cNvGrpSpPr>
            <a:grpSpLocks/>
          </p:cNvGrpSpPr>
          <p:nvPr/>
        </p:nvGrpSpPr>
        <p:grpSpPr bwMode="auto">
          <a:xfrm>
            <a:off x="304800" y="3657600"/>
            <a:ext cx="4510088" cy="2957513"/>
            <a:chOff x="192" y="2304"/>
            <a:chExt cx="2841" cy="1863"/>
          </a:xfrm>
        </p:grpSpPr>
        <p:sp>
          <p:nvSpPr>
            <p:cNvPr id="13381" name="AutoShape 69"/>
            <p:cNvSpPr>
              <a:spLocks noChangeArrowheads="1"/>
            </p:cNvSpPr>
            <p:nvPr/>
          </p:nvSpPr>
          <p:spPr bwMode="auto">
            <a:xfrm>
              <a:off x="1206" y="3168"/>
              <a:ext cx="1824" cy="768"/>
            </a:xfrm>
            <a:prstGeom prst="parallelogram">
              <a:avLst>
                <a:gd name="adj" fmla="val 59375"/>
              </a:avLst>
            </a:prstGeom>
            <a:solidFill>
              <a:srgbClr val="3366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80" name="AutoShape 68"/>
            <p:cNvSpPr>
              <a:spLocks noChangeArrowheads="1"/>
            </p:cNvSpPr>
            <p:nvPr/>
          </p:nvSpPr>
          <p:spPr bwMode="auto">
            <a:xfrm>
              <a:off x="1200" y="3072"/>
              <a:ext cx="1824" cy="768"/>
            </a:xfrm>
            <a:prstGeom prst="parallelogram">
              <a:avLst>
                <a:gd name="adj" fmla="val 59375"/>
              </a:avLst>
            </a:prstGeom>
            <a:solidFill>
              <a:srgbClr val="3366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6" name="AutoShape 64"/>
            <p:cNvSpPr>
              <a:spLocks noChangeArrowheads="1"/>
            </p:cNvSpPr>
            <p:nvPr/>
          </p:nvSpPr>
          <p:spPr bwMode="auto">
            <a:xfrm>
              <a:off x="1200" y="2976"/>
              <a:ext cx="1824" cy="768"/>
            </a:xfrm>
            <a:prstGeom prst="parallelogram">
              <a:avLst>
                <a:gd name="adj" fmla="val 59375"/>
              </a:avLst>
            </a:prstGeom>
            <a:solidFill>
              <a:srgbClr val="3366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5" name="AutoShape 63"/>
            <p:cNvSpPr>
              <a:spLocks noChangeArrowheads="1"/>
            </p:cNvSpPr>
            <p:nvPr/>
          </p:nvSpPr>
          <p:spPr bwMode="auto">
            <a:xfrm>
              <a:off x="1206" y="2880"/>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4" name="AutoShape 62"/>
            <p:cNvSpPr>
              <a:spLocks noChangeArrowheads="1"/>
            </p:cNvSpPr>
            <p:nvPr/>
          </p:nvSpPr>
          <p:spPr bwMode="auto">
            <a:xfrm>
              <a:off x="1206" y="2784"/>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3" name="AutoShape 61"/>
            <p:cNvSpPr>
              <a:spLocks noChangeArrowheads="1"/>
            </p:cNvSpPr>
            <p:nvPr/>
          </p:nvSpPr>
          <p:spPr bwMode="auto">
            <a:xfrm>
              <a:off x="1206" y="2688"/>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2" name="AutoShape 60"/>
            <p:cNvSpPr>
              <a:spLocks noChangeArrowheads="1"/>
            </p:cNvSpPr>
            <p:nvPr/>
          </p:nvSpPr>
          <p:spPr bwMode="auto">
            <a:xfrm>
              <a:off x="1206" y="2592"/>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1" name="AutoShape 59"/>
            <p:cNvSpPr>
              <a:spLocks noChangeArrowheads="1"/>
            </p:cNvSpPr>
            <p:nvPr/>
          </p:nvSpPr>
          <p:spPr bwMode="auto">
            <a:xfrm>
              <a:off x="1206" y="2496"/>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66" name="Line 54"/>
            <p:cNvSpPr>
              <a:spLocks noChangeShapeType="1"/>
            </p:cNvSpPr>
            <p:nvPr/>
          </p:nvSpPr>
          <p:spPr bwMode="auto">
            <a:xfrm flipH="1">
              <a:off x="1662" y="2304"/>
              <a:ext cx="3" cy="669"/>
            </a:xfrm>
            <a:prstGeom prst="line">
              <a:avLst/>
            </a:prstGeom>
            <a:noFill/>
            <a:ln w="952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0" name="AutoShape 58"/>
            <p:cNvSpPr>
              <a:spLocks noChangeArrowheads="1"/>
            </p:cNvSpPr>
            <p:nvPr/>
          </p:nvSpPr>
          <p:spPr bwMode="auto">
            <a:xfrm>
              <a:off x="1206" y="2400"/>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7" name="Line 65"/>
            <p:cNvSpPr>
              <a:spLocks noChangeShapeType="1"/>
            </p:cNvSpPr>
            <p:nvPr/>
          </p:nvSpPr>
          <p:spPr bwMode="auto">
            <a:xfrm flipH="1">
              <a:off x="1200" y="3072"/>
              <a:ext cx="3" cy="858"/>
            </a:xfrm>
            <a:prstGeom prst="line">
              <a:avLst/>
            </a:prstGeom>
            <a:noFill/>
            <a:ln w="952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8" name="Line 66"/>
            <p:cNvSpPr>
              <a:spLocks noChangeShapeType="1"/>
            </p:cNvSpPr>
            <p:nvPr/>
          </p:nvSpPr>
          <p:spPr bwMode="auto">
            <a:xfrm flipH="1">
              <a:off x="2574" y="3063"/>
              <a:ext cx="3" cy="873"/>
            </a:xfrm>
            <a:prstGeom prst="line">
              <a:avLst/>
            </a:prstGeom>
            <a:noFill/>
            <a:ln w="952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79" name="Line 67"/>
            <p:cNvSpPr>
              <a:spLocks noChangeShapeType="1"/>
            </p:cNvSpPr>
            <p:nvPr/>
          </p:nvSpPr>
          <p:spPr bwMode="auto">
            <a:xfrm flipH="1">
              <a:off x="3030" y="2304"/>
              <a:ext cx="3" cy="864"/>
            </a:xfrm>
            <a:prstGeom prst="line">
              <a:avLst/>
            </a:prstGeom>
            <a:noFill/>
            <a:ln w="952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64" name="AutoShape 52"/>
            <p:cNvSpPr>
              <a:spLocks noChangeArrowheads="1"/>
            </p:cNvSpPr>
            <p:nvPr/>
          </p:nvSpPr>
          <p:spPr bwMode="auto">
            <a:xfrm>
              <a:off x="1206" y="2304"/>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3384" name="Text Box 72"/>
            <p:cNvSpPr txBox="1">
              <a:spLocks noChangeArrowheads="1"/>
            </p:cNvSpPr>
            <p:nvPr/>
          </p:nvSpPr>
          <p:spPr bwMode="auto">
            <a:xfrm>
              <a:off x="1488" y="3936"/>
              <a:ext cx="884"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Chip Layers</a:t>
              </a:r>
            </a:p>
          </p:txBody>
        </p:sp>
        <p:sp>
          <p:nvSpPr>
            <p:cNvPr id="13389" name="Text Box 77"/>
            <p:cNvSpPr txBox="1">
              <a:spLocks noChangeArrowheads="1"/>
            </p:cNvSpPr>
            <p:nvPr/>
          </p:nvSpPr>
          <p:spPr bwMode="auto">
            <a:xfrm>
              <a:off x="192" y="3600"/>
              <a:ext cx="98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Device layers</a:t>
              </a:r>
            </a:p>
          </p:txBody>
        </p:sp>
        <p:sp>
          <p:nvSpPr>
            <p:cNvPr id="13390" name="Text Box 78"/>
            <p:cNvSpPr txBox="1">
              <a:spLocks noChangeArrowheads="1"/>
            </p:cNvSpPr>
            <p:nvPr/>
          </p:nvSpPr>
          <p:spPr bwMode="auto">
            <a:xfrm>
              <a:off x="192" y="3120"/>
              <a:ext cx="892"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Metal layers</a:t>
              </a:r>
            </a:p>
          </p:txBody>
        </p:sp>
      </p:grpSp>
    </p:spTree>
    <p:extLst>
      <p:ext uri="{BB962C8B-B14F-4D97-AF65-F5344CB8AC3E}">
        <p14:creationId xmlns:p14="http://schemas.microsoft.com/office/powerpoint/2010/main" val="275028428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12</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41910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41910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5943600" y="4038600"/>
            <a:ext cx="3200400" cy="907941"/>
          </a:xfrm>
          <a:prstGeom prst="rect">
            <a:avLst/>
          </a:prstGeom>
          <a:solidFill>
            <a:schemeClr val="bg1">
              <a:lumMod val="85000"/>
            </a:schemeClr>
          </a:solidFill>
          <a:ln>
            <a:solidFill>
              <a:srgbClr val="0000FF"/>
            </a:solidFill>
          </a:ln>
        </p:spPr>
        <p:txBody>
          <a:bodyPr wrap="square" rtlCol="0">
            <a:spAutoFit/>
          </a:bodyPr>
          <a:lstStyle/>
          <a:p>
            <a:r>
              <a:rPr lang="en-US" dirty="0" smtClean="0"/>
              <a:t>Design rule checking (DRC)</a:t>
            </a:r>
          </a:p>
          <a:p>
            <a:r>
              <a:rPr lang="en-US" dirty="0" smtClean="0"/>
              <a:t>Layout vs. schematic (LVS)</a:t>
            </a:r>
          </a:p>
          <a:p>
            <a:r>
              <a:rPr lang="en-US" sz="1700" dirty="0" smtClean="0"/>
              <a:t>Electrical rule checking (ERC)</a:t>
            </a:r>
          </a:p>
        </p:txBody>
      </p:sp>
    </p:spTree>
    <p:extLst>
      <p:ext uri="{BB962C8B-B14F-4D97-AF65-F5344CB8AC3E}">
        <p14:creationId xmlns:p14="http://schemas.microsoft.com/office/powerpoint/2010/main" val="104514394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13</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48006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48006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6019800" y="4724400"/>
            <a:ext cx="3149600" cy="877163"/>
          </a:xfrm>
          <a:prstGeom prst="rect">
            <a:avLst/>
          </a:prstGeom>
          <a:solidFill>
            <a:schemeClr val="bg1">
              <a:lumMod val="85000"/>
            </a:schemeClr>
          </a:solidFill>
          <a:ln>
            <a:solidFill>
              <a:srgbClr val="0000FF"/>
            </a:solidFill>
          </a:ln>
        </p:spPr>
        <p:txBody>
          <a:bodyPr wrap="square" rtlCol="0">
            <a:spAutoFit/>
          </a:bodyPr>
          <a:lstStyle/>
          <a:p>
            <a:r>
              <a:rPr lang="en-US" sz="1700" dirty="0" smtClean="0"/>
              <a:t>Layout sent to </a:t>
            </a:r>
            <a:r>
              <a:rPr lang="en-US" sz="1700" i="1" dirty="0" smtClean="0"/>
              <a:t>a fab</a:t>
            </a:r>
            <a:r>
              <a:rPr lang="en-US" sz="1700" dirty="0"/>
              <a:t> </a:t>
            </a:r>
            <a:r>
              <a:rPr lang="en-US" sz="1700" dirty="0" smtClean="0"/>
              <a:t>(</a:t>
            </a:r>
            <a:r>
              <a:rPr lang="en-US" sz="1700" dirty="0" err="1" smtClean="0"/>
              <a:t>tapeout</a:t>
            </a:r>
            <a:r>
              <a:rPr lang="en-US" sz="1700" dirty="0" smtClean="0"/>
              <a:t>).</a:t>
            </a:r>
          </a:p>
          <a:p>
            <a:r>
              <a:rPr lang="en-US" sz="1700" dirty="0" err="1" smtClean="0"/>
              <a:t>Photomasks</a:t>
            </a:r>
            <a:r>
              <a:rPr lang="en-US" sz="1700" dirty="0" smtClean="0"/>
              <a:t> used to print the layout patterns onto layers. </a:t>
            </a:r>
          </a:p>
        </p:txBody>
      </p:sp>
    </p:spTree>
    <p:extLst>
      <p:ext uri="{BB962C8B-B14F-4D97-AF65-F5344CB8AC3E}">
        <p14:creationId xmlns:p14="http://schemas.microsoft.com/office/powerpoint/2010/main" val="328402572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14</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54102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54102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5994400" y="5181600"/>
            <a:ext cx="3149600" cy="1138773"/>
          </a:xfrm>
          <a:prstGeom prst="rect">
            <a:avLst/>
          </a:prstGeom>
          <a:solidFill>
            <a:schemeClr val="bg1">
              <a:lumMod val="85000"/>
            </a:schemeClr>
          </a:solidFill>
          <a:ln>
            <a:solidFill>
              <a:srgbClr val="0000FF"/>
            </a:solidFill>
          </a:ln>
        </p:spPr>
        <p:txBody>
          <a:bodyPr wrap="square" rtlCol="0">
            <a:spAutoFit/>
          </a:bodyPr>
          <a:lstStyle/>
          <a:p>
            <a:r>
              <a:rPr lang="en-US" sz="1700" dirty="0" smtClean="0"/>
              <a:t>Die is positioned in a package. Pins connected to the package pins. Multiple chips can be integrated.</a:t>
            </a:r>
          </a:p>
        </p:txBody>
      </p:sp>
    </p:spTree>
    <p:extLst>
      <p:ext uri="{BB962C8B-B14F-4D97-AF65-F5344CB8AC3E}">
        <p14:creationId xmlns:p14="http://schemas.microsoft.com/office/powerpoint/2010/main" val="214485980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pPr algn="ctr"/>
            <a:r>
              <a:rPr lang="en-US" smtClean="0">
                <a:latin typeface="Times New Roman"/>
                <a:cs typeface="Times New Roman"/>
              </a:rPr>
              <a:t>Mustafa Ozdal </a:t>
            </a:r>
          </a:p>
          <a:p>
            <a:pPr algn="ctr"/>
            <a:r>
              <a:rPr lang="en-US" smtClean="0">
                <a:latin typeface="Times New Roman"/>
                <a:cs typeface="Times New Roman"/>
              </a:rPr>
              <a:t>Computer Engineering Department, Bilkent University</a:t>
            </a:r>
            <a:endParaRPr lang="en-US" dirty="0" smtClean="0">
              <a:latin typeface="Times New Roman"/>
              <a:cs typeface="Times New Roman"/>
            </a:endParaRPr>
          </a:p>
        </p:txBody>
      </p:sp>
      <p:sp>
        <p:nvSpPr>
          <p:cNvPr id="3" name="Title 2"/>
          <p:cNvSpPr>
            <a:spLocks noGrp="1"/>
          </p:cNvSpPr>
          <p:nvPr>
            <p:ph type="title"/>
          </p:nvPr>
        </p:nvSpPr>
        <p:spPr/>
        <p:txBody>
          <a:bodyPr/>
          <a:lstStyle/>
          <a:p>
            <a:r>
              <a:rPr lang="en-US" dirty="0" smtClean="0"/>
              <a:t>VLSI Design Styles</a:t>
            </a:r>
            <a:endParaRPr lang="en-US" dirty="0"/>
          </a:p>
        </p:txBody>
      </p:sp>
      <p:sp>
        <p:nvSpPr>
          <p:cNvPr id="4" name="Text Placeholder 3"/>
          <p:cNvSpPr>
            <a:spLocks noGrp="1"/>
          </p:cNvSpPr>
          <p:nvPr>
            <p:ph type="body" sz="quarter" idx="18"/>
          </p:nvPr>
        </p:nvSpPr>
        <p:spPr/>
        <p:txBody>
          <a:bodyPr>
            <a:normAutofit lnSpcReduction="10000"/>
          </a:bodyPr>
          <a:lstStyle/>
          <a:p>
            <a:r>
              <a:rPr lang="en-US" dirty="0" smtClean="0">
                <a:solidFill>
                  <a:srgbClr val="0000FF"/>
                </a:solidFill>
              </a:rPr>
              <a:t>Full-custom design</a:t>
            </a:r>
          </a:p>
          <a:p>
            <a:pPr marL="365760" lvl="1" indent="0">
              <a:buNone/>
            </a:pPr>
            <a:r>
              <a:rPr lang="en-US" dirty="0" smtClean="0">
                <a:solidFill>
                  <a:srgbClr val="7F7F7F"/>
                </a:solidFill>
              </a:rPr>
              <a:t>	Direct transistor-level design</a:t>
            </a:r>
          </a:p>
          <a:p>
            <a:pPr marL="365760" lvl="1" indent="0">
              <a:buNone/>
            </a:pPr>
            <a:r>
              <a:rPr lang="en-US" dirty="0" smtClean="0">
                <a:solidFill>
                  <a:srgbClr val="7F7F7F"/>
                </a:solidFill>
              </a:rPr>
              <a:t>	Max flexibility, few constraints</a:t>
            </a:r>
          </a:p>
          <a:p>
            <a:pPr marL="365760" lvl="1" indent="0">
              <a:buNone/>
            </a:pPr>
            <a:r>
              <a:rPr lang="en-US" dirty="0" smtClean="0">
                <a:solidFill>
                  <a:srgbClr val="7F7F7F"/>
                </a:solidFill>
              </a:rPr>
              <a:t>	Potential to highly optimize, but high design cost</a:t>
            </a:r>
          </a:p>
          <a:p>
            <a:pPr marL="365760" lvl="1" indent="0">
              <a:buNone/>
            </a:pPr>
            <a:r>
              <a:rPr lang="en-US" dirty="0" smtClean="0">
                <a:solidFill>
                  <a:srgbClr val="7F7F7F"/>
                </a:solidFill>
              </a:rPr>
              <a:t>	</a:t>
            </a:r>
            <a:r>
              <a:rPr lang="en-US" dirty="0">
                <a:solidFill>
                  <a:srgbClr val="7F7F7F"/>
                </a:solidFill>
              </a:rPr>
              <a:t>C</a:t>
            </a:r>
            <a:r>
              <a:rPr lang="en-US" dirty="0" smtClean="0">
                <a:solidFill>
                  <a:srgbClr val="7F7F7F"/>
                </a:solidFill>
              </a:rPr>
              <a:t>ritical and high-volume parts that will be replicated</a:t>
            </a:r>
          </a:p>
          <a:p>
            <a:endParaRPr lang="en-US" dirty="0" smtClean="0"/>
          </a:p>
          <a:p>
            <a:r>
              <a:rPr lang="en-US" dirty="0" smtClean="0">
                <a:solidFill>
                  <a:srgbClr val="0000FF"/>
                </a:solidFill>
              </a:rPr>
              <a:t>Semi-custom design</a:t>
            </a:r>
          </a:p>
          <a:p>
            <a:pPr lvl="1"/>
            <a:r>
              <a:rPr lang="en-US" dirty="0" smtClean="0">
                <a:solidFill>
                  <a:srgbClr val="0000FF"/>
                </a:solidFill>
              </a:rPr>
              <a:t>Cell-based</a:t>
            </a:r>
            <a:r>
              <a:rPr lang="en-US" dirty="0" smtClean="0"/>
              <a:t>: Standard and macro cells</a:t>
            </a:r>
          </a:p>
          <a:p>
            <a:pPr marL="685800" lvl="2" indent="0">
              <a:buNone/>
            </a:pPr>
            <a:r>
              <a:rPr lang="en-US" dirty="0"/>
              <a:t>	</a:t>
            </a:r>
            <a:r>
              <a:rPr lang="en-US" dirty="0" smtClean="0"/>
              <a:t>	</a:t>
            </a:r>
            <a:r>
              <a:rPr lang="en-US" dirty="0" smtClean="0">
                <a:solidFill>
                  <a:schemeClr val="tx1">
                    <a:lumMod val="50000"/>
                    <a:lumOff val="50000"/>
                  </a:schemeClr>
                </a:solidFill>
              </a:rPr>
              <a:t>Many pre-designed elements in the libraries</a:t>
            </a:r>
          </a:p>
          <a:p>
            <a:pPr marL="754380" lvl="1" indent="-342900"/>
            <a:r>
              <a:rPr lang="en-US" dirty="0" smtClean="0">
                <a:solidFill>
                  <a:srgbClr val="0000FF"/>
                </a:solidFill>
              </a:rPr>
              <a:t>Array-based</a:t>
            </a:r>
            <a:r>
              <a:rPr lang="en-US" dirty="0" smtClean="0"/>
              <a:t>: Configure the pre-fabricated elements </a:t>
            </a:r>
          </a:p>
          <a:p>
            <a:pPr marL="685800" lvl="2" indent="0">
              <a:buNone/>
            </a:pPr>
            <a:r>
              <a:rPr lang="en-US" dirty="0"/>
              <a:t>	</a:t>
            </a:r>
            <a:r>
              <a:rPr lang="en-US" dirty="0" smtClean="0"/>
              <a:t>	</a:t>
            </a:r>
            <a:r>
              <a:rPr lang="en-US" dirty="0" smtClean="0">
                <a:solidFill>
                  <a:srgbClr val="7F7F7F"/>
                </a:solidFill>
              </a:rPr>
              <a:t>e.g. FPGA</a:t>
            </a:r>
            <a:r>
              <a:rPr lang="en-US" dirty="0" smtClean="0"/>
              <a:t>	</a:t>
            </a:r>
            <a:endParaRPr lang="en-US" dirty="0"/>
          </a:p>
        </p:txBody>
      </p:sp>
    </p:spTree>
    <p:extLst>
      <p:ext uri="{BB962C8B-B14F-4D97-AF65-F5344CB8AC3E}">
        <p14:creationId xmlns:p14="http://schemas.microsoft.com/office/powerpoint/2010/main" val="5258572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Slide Number Placeholder 3"/>
          <p:cNvSpPr>
            <a:spLocks noGrp="1"/>
          </p:cNvSpPr>
          <p:nvPr>
            <p:ph type="sldNum" sz="quarter" idx="10"/>
          </p:nvPr>
        </p:nvSpPr>
        <p:spPr/>
        <p:txBody>
          <a:bodyPr/>
          <a:lstStyle/>
          <a:p>
            <a:fld id="{1AFC8801-4DFD-6944-847E-ED40A488171E}" type="slidenum">
              <a:rPr lang="en-US"/>
              <a:pPr/>
              <a:t>16</a:t>
            </a:fld>
            <a:endParaRPr lang="en-US"/>
          </a:p>
        </p:txBody>
      </p:sp>
      <p:sp>
        <p:nvSpPr>
          <p:cNvPr id="663554" name="Rectangle 2"/>
          <p:cNvSpPr>
            <a:spLocks noGrp="1" noChangeArrowheads="1"/>
          </p:cNvSpPr>
          <p:nvPr>
            <p:ph type="title"/>
          </p:nvPr>
        </p:nvSpPr>
        <p:spPr/>
        <p:txBody>
          <a:bodyPr/>
          <a:lstStyle/>
          <a:p>
            <a:r>
              <a:rPr lang="de-DE" sz="2800" dirty="0" err="1" smtClean="0"/>
              <a:t>Cell</a:t>
            </a:r>
            <a:r>
              <a:rPr lang="de-DE" sz="2800" dirty="0" smtClean="0"/>
              <a:t> </a:t>
            </a:r>
            <a:r>
              <a:rPr lang="de-DE" sz="2800" dirty="0" err="1" smtClean="0"/>
              <a:t>Based</a:t>
            </a:r>
            <a:r>
              <a:rPr lang="de-DE" sz="2800" dirty="0" smtClean="0"/>
              <a:t> Design</a:t>
            </a:r>
            <a:endParaRPr lang="en-US" altLang="zh-CN" sz="2800" dirty="0">
              <a:ea typeface="宋体" charset="0"/>
              <a:cs typeface="宋体" charset="0"/>
            </a:endParaRPr>
          </a:p>
        </p:txBody>
      </p:sp>
      <p:sp>
        <p:nvSpPr>
          <p:cNvPr id="663607" name="Rectangle 55"/>
          <p:cNvSpPr>
            <a:spLocks noChangeArrowheads="1"/>
          </p:cNvSpPr>
          <p:nvPr/>
        </p:nvSpPr>
        <p:spPr bwMode="auto">
          <a:xfrm>
            <a:off x="827088" y="1422400"/>
            <a:ext cx="25781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08" name="Text Box 56"/>
          <p:cNvSpPr txBox="1">
            <a:spLocks noChangeArrowheads="1"/>
          </p:cNvSpPr>
          <p:nvPr/>
        </p:nvSpPr>
        <p:spPr bwMode="auto">
          <a:xfrm>
            <a:off x="858838" y="1487488"/>
            <a:ext cx="25050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en-US" altLang="zh-CN" sz="1600" smtClean="0">
                <a:solidFill>
                  <a:srgbClr val="000000"/>
                </a:solidFill>
                <a:latin typeface="Arial" charset="0"/>
                <a:ea typeface="宋体" charset="0"/>
                <a:cs typeface="宋体" charset="0"/>
              </a:rPr>
              <a:t>Common digital cells</a:t>
            </a:r>
          </a:p>
        </p:txBody>
      </p:sp>
      <p:graphicFrame>
        <p:nvGraphicFramePr>
          <p:cNvPr id="663813" name="Group 261"/>
          <p:cNvGraphicFramePr>
            <a:graphicFrameLocks noGrp="1"/>
          </p:cNvGraphicFramePr>
          <p:nvPr/>
        </p:nvGraphicFramePr>
        <p:xfrm>
          <a:off x="3798888" y="3744913"/>
          <a:ext cx="1525587" cy="1497014"/>
        </p:xfrm>
        <a:graphic>
          <a:graphicData uri="http://schemas.openxmlformats.org/drawingml/2006/table">
            <a:tbl>
              <a:tblPr/>
              <a:tblGrid>
                <a:gridCol w="449262"/>
                <a:gridCol w="508000"/>
                <a:gridCol w="568325"/>
              </a:tblGrid>
              <a:tr h="300038">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endParaRPr kumimoji="0" lang="de-DE" sz="1400" b="0" i="0" u="none" strike="noStrike" cap="none" normalizeH="0" baseline="0">
                        <a:ln>
                          <a:noFill/>
                        </a:ln>
                        <a:solidFill>
                          <a:schemeClr val="tx1"/>
                        </a:solidFill>
                        <a:effectLst/>
                        <a:latin typeface="Arial" charset="0"/>
                        <a:ea typeface="ＭＳ Ｐゴシック" charset="0"/>
                        <a:sym typeface="Symbol" charset="0"/>
                      </a:endParaRPr>
                    </a:p>
                  </a:txBody>
                  <a:tcPr marL="57167" marR="57167" marT="0" marB="0" horzOverflow="overflow">
                    <a:lnL cap="flat">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  IN</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OUT</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cap="flat">
                      <a:noFill/>
                    </a:lnR>
                    <a:lnT cap="fla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endParaRPr kumimoji="0" lang="de-DE" sz="1400" b="0" i="0" u="none" strike="noStrike" cap="none" normalizeH="0" baseline="0">
                        <a:ln>
                          <a:noFill/>
                        </a:ln>
                        <a:solidFill>
                          <a:schemeClr val="tx1"/>
                        </a:solidFill>
                        <a:effectLst/>
                        <a:latin typeface="Arial" charset="0"/>
                        <a:ea typeface="ＭＳ Ｐゴシック"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00038">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endParaRPr kumimoji="0" lang="de-DE" sz="1400" b="0" i="0" u="none" strike="noStrike" cap="none" normalizeH="0" baseline="0">
                        <a:ln>
                          <a:noFill/>
                        </a:ln>
                        <a:solidFill>
                          <a:schemeClr val="tx1"/>
                        </a:solidFill>
                        <a:effectLst/>
                        <a:latin typeface="Arial" charset="0"/>
                        <a:ea typeface="ＭＳ Ｐゴシック"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endParaRPr kumimoji="0" lang="de-DE" sz="1400" b="0" i="0" u="none" strike="noStrike" cap="none" normalizeH="0" baseline="0">
                        <a:ln>
                          <a:noFill/>
                        </a:ln>
                        <a:solidFill>
                          <a:schemeClr val="tx1"/>
                        </a:solidFill>
                        <a:effectLst/>
                        <a:latin typeface="Arial" charset="0"/>
                        <a:ea typeface="ＭＳ Ｐゴシック"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00038">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endParaRPr kumimoji="0" lang="de-DE" sz="1400" b="0" i="0" u="none" strike="noStrike" cap="none" normalizeH="0" baseline="0">
                        <a:ln>
                          <a:noFill/>
                        </a:ln>
                        <a:solidFill>
                          <a:schemeClr val="tx1"/>
                        </a:solidFill>
                        <a:effectLst/>
                        <a:latin typeface="Arial" charset="0"/>
                        <a:ea typeface="ＭＳ Ｐゴシック" charset="0"/>
                        <a:sym typeface="Symbol" charset="0"/>
                      </a:endParaRPr>
                    </a:p>
                  </a:txBody>
                  <a:tcPr marL="57167" marR="57167" marT="0" marB="0" anchor="b" horzOverflow="overflow">
                    <a:lnL cap="flat">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cap="flat">
                      <a:noFill/>
                    </a:lnB>
                    <a:lnTlToBr>
                      <a:noFill/>
                    </a:lnTlToBr>
                    <a:lnBlToTr>
                      <a:noFill/>
                    </a:lnBlToTr>
                    <a:solidFill>
                      <a:srgbClr val="DDDDDD"/>
                    </a:solidFill>
                  </a:tcPr>
                </a:tc>
              </a:tr>
            </a:tbl>
          </a:graphicData>
        </a:graphic>
      </p:graphicFrame>
      <p:sp>
        <p:nvSpPr>
          <p:cNvPr id="663641" name="Line 89"/>
          <p:cNvSpPr>
            <a:spLocks noChangeShapeType="1"/>
          </p:cNvSpPr>
          <p:nvPr/>
        </p:nvSpPr>
        <p:spPr bwMode="auto">
          <a:xfrm>
            <a:off x="4714875" y="3787775"/>
            <a:ext cx="0" cy="1295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2" name="Line 90"/>
          <p:cNvSpPr>
            <a:spLocks noChangeShapeType="1"/>
          </p:cNvSpPr>
          <p:nvPr/>
        </p:nvSpPr>
        <p:spPr bwMode="auto">
          <a:xfrm flipV="1">
            <a:off x="4256088" y="4078288"/>
            <a:ext cx="9906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3" name="Rectangle 91"/>
          <p:cNvSpPr>
            <a:spLocks noChangeArrowheads="1"/>
          </p:cNvSpPr>
          <p:nvPr/>
        </p:nvSpPr>
        <p:spPr bwMode="auto">
          <a:xfrm>
            <a:off x="3570288" y="3671888"/>
            <a:ext cx="609600" cy="16002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3644" name="Group 92"/>
          <p:cNvGrpSpPr>
            <a:grpSpLocks/>
          </p:cNvGrpSpPr>
          <p:nvPr/>
        </p:nvGrpSpPr>
        <p:grpSpPr bwMode="auto">
          <a:xfrm>
            <a:off x="6034088" y="3059113"/>
            <a:ext cx="749300" cy="388937"/>
            <a:chOff x="6643" y="8446"/>
            <a:chExt cx="1114" cy="579"/>
          </a:xfrm>
        </p:grpSpPr>
        <p:sp>
          <p:nvSpPr>
            <p:cNvPr id="663645" name="AutoShape 93"/>
            <p:cNvSpPr>
              <a:spLocks noChangeArrowheads="1"/>
            </p:cNvSpPr>
            <p:nvPr/>
          </p:nvSpPr>
          <p:spPr bwMode="auto">
            <a:xfrm>
              <a:off x="6847" y="8446"/>
              <a:ext cx="690" cy="579"/>
            </a:xfrm>
            <a:prstGeom prst="flowChartDelay">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6" name="Line 94"/>
            <p:cNvSpPr>
              <a:spLocks noChangeShapeType="1"/>
            </p:cNvSpPr>
            <p:nvPr/>
          </p:nvSpPr>
          <p:spPr bwMode="auto">
            <a:xfrm flipH="1">
              <a:off x="6651" y="8569"/>
              <a:ext cx="205"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7" name="Line 95"/>
            <p:cNvSpPr>
              <a:spLocks noChangeShapeType="1"/>
            </p:cNvSpPr>
            <p:nvPr/>
          </p:nvSpPr>
          <p:spPr bwMode="auto">
            <a:xfrm flipH="1">
              <a:off x="6643" y="8899"/>
              <a:ext cx="205"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8" name="Line 96"/>
            <p:cNvSpPr>
              <a:spLocks noChangeShapeType="1"/>
            </p:cNvSpPr>
            <p:nvPr/>
          </p:nvSpPr>
          <p:spPr bwMode="auto">
            <a:xfrm flipH="1">
              <a:off x="7614" y="8739"/>
              <a:ext cx="143"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49" name="Oval 97"/>
            <p:cNvSpPr>
              <a:spLocks noChangeArrowheads="1"/>
            </p:cNvSpPr>
            <p:nvPr/>
          </p:nvSpPr>
          <p:spPr bwMode="auto">
            <a:xfrm>
              <a:off x="7535" y="8705"/>
              <a:ext cx="85" cy="85"/>
            </a:xfrm>
            <a:prstGeom prst="ellipse">
              <a:avLst/>
            </a:prstGeom>
            <a:solidFill>
              <a:srgbClr val="FFFFFF"/>
            </a:solidFill>
            <a:ln w="9525">
              <a:solidFill>
                <a:srgbClr val="000000"/>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3650" name="Group 98"/>
          <p:cNvGrpSpPr>
            <a:grpSpLocks/>
          </p:cNvGrpSpPr>
          <p:nvPr/>
        </p:nvGrpSpPr>
        <p:grpSpPr bwMode="auto">
          <a:xfrm>
            <a:off x="7621588" y="3059113"/>
            <a:ext cx="752475" cy="388937"/>
            <a:chOff x="6667" y="7209"/>
            <a:chExt cx="1119" cy="579"/>
          </a:xfrm>
        </p:grpSpPr>
        <p:sp>
          <p:nvSpPr>
            <p:cNvPr id="663651" name="Line 99"/>
            <p:cNvSpPr>
              <a:spLocks noChangeShapeType="1"/>
            </p:cNvSpPr>
            <p:nvPr/>
          </p:nvSpPr>
          <p:spPr bwMode="auto">
            <a:xfrm flipH="1">
              <a:off x="6677" y="7333"/>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2" name="Line 100"/>
            <p:cNvSpPr>
              <a:spLocks noChangeShapeType="1"/>
            </p:cNvSpPr>
            <p:nvPr/>
          </p:nvSpPr>
          <p:spPr bwMode="auto">
            <a:xfrm flipH="1">
              <a:off x="6667" y="7663"/>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3" name="Line 101"/>
            <p:cNvSpPr>
              <a:spLocks noChangeShapeType="1"/>
            </p:cNvSpPr>
            <p:nvPr/>
          </p:nvSpPr>
          <p:spPr bwMode="auto">
            <a:xfrm flipH="1">
              <a:off x="7643" y="7498"/>
              <a:ext cx="143"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4" name="Oval 102"/>
            <p:cNvSpPr>
              <a:spLocks noChangeArrowheads="1"/>
            </p:cNvSpPr>
            <p:nvPr/>
          </p:nvSpPr>
          <p:spPr bwMode="auto">
            <a:xfrm>
              <a:off x="7563" y="7455"/>
              <a:ext cx="85" cy="85"/>
            </a:xfrm>
            <a:prstGeom prst="ellipse">
              <a:avLst/>
            </a:prstGeom>
            <a:solidFill>
              <a:srgbClr val="FFFFFF"/>
            </a:solidFill>
            <a:ln w="9525">
              <a:solidFill>
                <a:srgbClr val="000000"/>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5" name="Freeform 103"/>
            <p:cNvSpPr>
              <a:spLocks/>
            </p:cNvSpPr>
            <p:nvPr/>
          </p:nvSpPr>
          <p:spPr bwMode="auto">
            <a:xfrm>
              <a:off x="6867" y="7209"/>
              <a:ext cx="699" cy="579"/>
            </a:xfrm>
            <a:custGeom>
              <a:avLst/>
              <a:gdLst>
                <a:gd name="T0" fmla="*/ 7 w 699"/>
                <a:gd name="T1" fmla="*/ 0 h 579"/>
                <a:gd name="T2" fmla="*/ 302 w 699"/>
                <a:gd name="T3" fmla="*/ 0 h 579"/>
                <a:gd name="T4" fmla="*/ 537 w 699"/>
                <a:gd name="T5" fmla="*/ 93 h 579"/>
                <a:gd name="T6" fmla="*/ 699 w 699"/>
                <a:gd name="T7" fmla="*/ 286 h 579"/>
                <a:gd name="T8" fmla="*/ 549 w 699"/>
                <a:gd name="T9" fmla="*/ 480 h 579"/>
                <a:gd name="T10" fmla="*/ 302 w 699"/>
                <a:gd name="T11" fmla="*/ 579 h 579"/>
                <a:gd name="T12" fmla="*/ 0 w 699"/>
                <a:gd name="T13" fmla="*/ 579 h 579"/>
                <a:gd name="T14" fmla="*/ 82 w 699"/>
                <a:gd name="T15" fmla="*/ 422 h 579"/>
                <a:gd name="T16" fmla="*/ 110 w 699"/>
                <a:gd name="T17" fmla="*/ 286 h 579"/>
                <a:gd name="T18" fmla="*/ 82 w 699"/>
                <a:gd name="T19" fmla="*/ 143 h 579"/>
                <a:gd name="T20" fmla="*/ 7 w 699"/>
                <a:gd name="T21" fmla="*/ 0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9" h="579">
                  <a:moveTo>
                    <a:pt x="7" y="0"/>
                  </a:moveTo>
                  <a:cubicBezTo>
                    <a:pt x="154" y="0"/>
                    <a:pt x="171" y="0"/>
                    <a:pt x="302" y="0"/>
                  </a:cubicBezTo>
                  <a:cubicBezTo>
                    <a:pt x="357" y="3"/>
                    <a:pt x="471" y="45"/>
                    <a:pt x="537" y="93"/>
                  </a:cubicBezTo>
                  <a:cubicBezTo>
                    <a:pt x="603" y="141"/>
                    <a:pt x="652" y="186"/>
                    <a:pt x="699" y="286"/>
                  </a:cubicBezTo>
                  <a:cubicBezTo>
                    <a:pt x="672" y="364"/>
                    <a:pt x="615" y="431"/>
                    <a:pt x="549" y="480"/>
                  </a:cubicBezTo>
                  <a:cubicBezTo>
                    <a:pt x="483" y="528"/>
                    <a:pt x="375" y="579"/>
                    <a:pt x="302" y="579"/>
                  </a:cubicBezTo>
                  <a:cubicBezTo>
                    <a:pt x="174" y="579"/>
                    <a:pt x="151" y="579"/>
                    <a:pt x="0" y="579"/>
                  </a:cubicBezTo>
                  <a:cubicBezTo>
                    <a:pt x="48" y="513"/>
                    <a:pt x="64" y="471"/>
                    <a:pt x="82" y="422"/>
                  </a:cubicBezTo>
                  <a:cubicBezTo>
                    <a:pt x="101" y="373"/>
                    <a:pt x="110" y="332"/>
                    <a:pt x="110" y="286"/>
                  </a:cubicBezTo>
                  <a:cubicBezTo>
                    <a:pt x="110" y="239"/>
                    <a:pt x="99" y="191"/>
                    <a:pt x="82" y="143"/>
                  </a:cubicBezTo>
                  <a:cubicBezTo>
                    <a:pt x="66" y="95"/>
                    <a:pt x="39" y="51"/>
                    <a:pt x="7" y="0"/>
                  </a:cubicBezTo>
                  <a:close/>
                </a:path>
              </a:pathLst>
            </a:custGeom>
            <a:solidFill>
              <a:srgbClr val="FFFFFF"/>
            </a:solidFill>
            <a:ln w="9525">
              <a:solidFill>
                <a:srgbClr val="000000"/>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3656" name="Group 104"/>
          <p:cNvGrpSpPr>
            <a:grpSpLocks/>
          </p:cNvGrpSpPr>
          <p:nvPr/>
        </p:nvGrpSpPr>
        <p:grpSpPr bwMode="auto">
          <a:xfrm>
            <a:off x="4408488" y="3059113"/>
            <a:ext cx="595312" cy="382587"/>
            <a:chOff x="6787" y="5804"/>
            <a:chExt cx="885" cy="568"/>
          </a:xfrm>
        </p:grpSpPr>
        <p:sp>
          <p:nvSpPr>
            <p:cNvPr id="663657" name="AutoShape 105"/>
            <p:cNvSpPr>
              <a:spLocks noChangeArrowheads="1"/>
            </p:cNvSpPr>
            <p:nvPr/>
          </p:nvSpPr>
          <p:spPr bwMode="auto">
            <a:xfrm rot="5400000">
              <a:off x="6948" y="5850"/>
              <a:ext cx="568" cy="476"/>
            </a:xfrm>
            <a:prstGeom prst="triangle">
              <a:avLst>
                <a:gd name="adj" fmla="val 50000"/>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8" name="Line 106"/>
            <p:cNvSpPr>
              <a:spLocks noChangeShapeType="1"/>
            </p:cNvSpPr>
            <p:nvPr/>
          </p:nvSpPr>
          <p:spPr bwMode="auto">
            <a:xfrm flipH="1">
              <a:off x="6787" y="6085"/>
              <a:ext cx="205"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59" name="Line 107"/>
            <p:cNvSpPr>
              <a:spLocks noChangeShapeType="1"/>
            </p:cNvSpPr>
            <p:nvPr/>
          </p:nvSpPr>
          <p:spPr bwMode="auto">
            <a:xfrm flipH="1">
              <a:off x="7548" y="6083"/>
              <a:ext cx="12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0" name="Oval 108"/>
            <p:cNvSpPr>
              <a:spLocks noChangeArrowheads="1"/>
            </p:cNvSpPr>
            <p:nvPr/>
          </p:nvSpPr>
          <p:spPr bwMode="auto">
            <a:xfrm>
              <a:off x="7473" y="6043"/>
              <a:ext cx="85" cy="85"/>
            </a:xfrm>
            <a:prstGeom prst="ellipse">
              <a:avLst/>
            </a:prstGeom>
            <a:solidFill>
              <a:srgbClr val="FFFFFF"/>
            </a:solidFill>
            <a:ln w="9525">
              <a:solidFill>
                <a:srgbClr val="000000"/>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3661" name="Group 109"/>
          <p:cNvGrpSpPr>
            <a:grpSpLocks/>
          </p:cNvGrpSpPr>
          <p:nvPr/>
        </p:nvGrpSpPr>
        <p:grpSpPr bwMode="auto">
          <a:xfrm>
            <a:off x="1208088" y="3059113"/>
            <a:ext cx="774700" cy="388937"/>
            <a:chOff x="6657" y="4235"/>
            <a:chExt cx="1154" cy="579"/>
          </a:xfrm>
        </p:grpSpPr>
        <p:sp>
          <p:nvSpPr>
            <p:cNvPr id="663662" name="AutoShape 110"/>
            <p:cNvSpPr>
              <a:spLocks noChangeArrowheads="1"/>
            </p:cNvSpPr>
            <p:nvPr/>
          </p:nvSpPr>
          <p:spPr bwMode="auto">
            <a:xfrm>
              <a:off x="6861" y="4235"/>
              <a:ext cx="690" cy="579"/>
            </a:xfrm>
            <a:prstGeom prst="flowChartDelay">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3" name="Line 111"/>
            <p:cNvSpPr>
              <a:spLocks noChangeShapeType="1"/>
            </p:cNvSpPr>
            <p:nvPr/>
          </p:nvSpPr>
          <p:spPr bwMode="auto">
            <a:xfrm flipH="1">
              <a:off x="6665" y="4358"/>
              <a:ext cx="205"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4" name="Line 112"/>
            <p:cNvSpPr>
              <a:spLocks noChangeShapeType="1"/>
            </p:cNvSpPr>
            <p:nvPr/>
          </p:nvSpPr>
          <p:spPr bwMode="auto">
            <a:xfrm flipH="1">
              <a:off x="6657" y="4688"/>
              <a:ext cx="205"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5" name="Line 113"/>
            <p:cNvSpPr>
              <a:spLocks noChangeShapeType="1"/>
            </p:cNvSpPr>
            <p:nvPr/>
          </p:nvSpPr>
          <p:spPr bwMode="auto">
            <a:xfrm flipH="1">
              <a:off x="7547" y="4528"/>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3666" name="Group 114"/>
          <p:cNvGrpSpPr>
            <a:grpSpLocks/>
          </p:cNvGrpSpPr>
          <p:nvPr/>
        </p:nvGrpSpPr>
        <p:grpSpPr bwMode="auto">
          <a:xfrm>
            <a:off x="2808288" y="3059113"/>
            <a:ext cx="781050" cy="388937"/>
            <a:chOff x="6672" y="2616"/>
            <a:chExt cx="1160" cy="579"/>
          </a:xfrm>
        </p:grpSpPr>
        <p:sp>
          <p:nvSpPr>
            <p:cNvPr id="663667" name="Freeform 115"/>
            <p:cNvSpPr>
              <a:spLocks/>
            </p:cNvSpPr>
            <p:nvPr/>
          </p:nvSpPr>
          <p:spPr bwMode="auto">
            <a:xfrm>
              <a:off x="6876" y="2616"/>
              <a:ext cx="699" cy="579"/>
            </a:xfrm>
            <a:custGeom>
              <a:avLst/>
              <a:gdLst>
                <a:gd name="T0" fmla="*/ 7 w 699"/>
                <a:gd name="T1" fmla="*/ 0 h 579"/>
                <a:gd name="T2" fmla="*/ 302 w 699"/>
                <a:gd name="T3" fmla="*/ 0 h 579"/>
                <a:gd name="T4" fmla="*/ 537 w 699"/>
                <a:gd name="T5" fmla="*/ 93 h 579"/>
                <a:gd name="T6" fmla="*/ 699 w 699"/>
                <a:gd name="T7" fmla="*/ 286 h 579"/>
                <a:gd name="T8" fmla="*/ 549 w 699"/>
                <a:gd name="T9" fmla="*/ 480 h 579"/>
                <a:gd name="T10" fmla="*/ 302 w 699"/>
                <a:gd name="T11" fmla="*/ 579 h 579"/>
                <a:gd name="T12" fmla="*/ 0 w 699"/>
                <a:gd name="T13" fmla="*/ 579 h 579"/>
                <a:gd name="T14" fmla="*/ 82 w 699"/>
                <a:gd name="T15" fmla="*/ 422 h 579"/>
                <a:gd name="T16" fmla="*/ 110 w 699"/>
                <a:gd name="T17" fmla="*/ 286 h 579"/>
                <a:gd name="T18" fmla="*/ 82 w 699"/>
                <a:gd name="T19" fmla="*/ 143 h 579"/>
                <a:gd name="T20" fmla="*/ 7 w 699"/>
                <a:gd name="T21" fmla="*/ 0 h 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9" h="579">
                  <a:moveTo>
                    <a:pt x="7" y="0"/>
                  </a:moveTo>
                  <a:cubicBezTo>
                    <a:pt x="154" y="0"/>
                    <a:pt x="171" y="0"/>
                    <a:pt x="302" y="0"/>
                  </a:cubicBezTo>
                  <a:cubicBezTo>
                    <a:pt x="357" y="3"/>
                    <a:pt x="471" y="45"/>
                    <a:pt x="537" y="93"/>
                  </a:cubicBezTo>
                  <a:cubicBezTo>
                    <a:pt x="603" y="141"/>
                    <a:pt x="652" y="186"/>
                    <a:pt x="699" y="286"/>
                  </a:cubicBezTo>
                  <a:cubicBezTo>
                    <a:pt x="672" y="364"/>
                    <a:pt x="615" y="431"/>
                    <a:pt x="549" y="480"/>
                  </a:cubicBezTo>
                  <a:cubicBezTo>
                    <a:pt x="483" y="528"/>
                    <a:pt x="375" y="579"/>
                    <a:pt x="302" y="579"/>
                  </a:cubicBezTo>
                  <a:cubicBezTo>
                    <a:pt x="174" y="579"/>
                    <a:pt x="151" y="579"/>
                    <a:pt x="0" y="579"/>
                  </a:cubicBezTo>
                  <a:cubicBezTo>
                    <a:pt x="48" y="513"/>
                    <a:pt x="64" y="471"/>
                    <a:pt x="82" y="422"/>
                  </a:cubicBezTo>
                  <a:cubicBezTo>
                    <a:pt x="101" y="373"/>
                    <a:pt x="110" y="332"/>
                    <a:pt x="110" y="286"/>
                  </a:cubicBezTo>
                  <a:cubicBezTo>
                    <a:pt x="110" y="239"/>
                    <a:pt x="99" y="191"/>
                    <a:pt x="82" y="143"/>
                  </a:cubicBezTo>
                  <a:cubicBezTo>
                    <a:pt x="66" y="95"/>
                    <a:pt x="39" y="51"/>
                    <a:pt x="7" y="0"/>
                  </a:cubicBezTo>
                  <a:close/>
                </a:path>
              </a:pathLst>
            </a:custGeom>
            <a:solidFill>
              <a:srgbClr val="FFFFFF"/>
            </a:solidFill>
            <a:ln w="9525">
              <a:solidFill>
                <a:srgbClr val="000000"/>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8" name="Line 116"/>
            <p:cNvSpPr>
              <a:spLocks noChangeShapeType="1"/>
            </p:cNvSpPr>
            <p:nvPr/>
          </p:nvSpPr>
          <p:spPr bwMode="auto">
            <a:xfrm flipH="1">
              <a:off x="6682" y="2739"/>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69" name="Line 117"/>
            <p:cNvSpPr>
              <a:spLocks noChangeShapeType="1"/>
            </p:cNvSpPr>
            <p:nvPr/>
          </p:nvSpPr>
          <p:spPr bwMode="auto">
            <a:xfrm flipH="1">
              <a:off x="6672" y="3069"/>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670" name="Line 118"/>
            <p:cNvSpPr>
              <a:spLocks noChangeShapeType="1"/>
            </p:cNvSpPr>
            <p:nvPr/>
          </p:nvSpPr>
          <p:spPr bwMode="auto">
            <a:xfrm flipH="1">
              <a:off x="7568" y="2903"/>
              <a:ext cx="264" cy="0"/>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3671" name="Text Box 119"/>
          <p:cNvSpPr txBox="1">
            <a:spLocks noChangeArrowheads="1"/>
          </p:cNvSpPr>
          <p:nvPr/>
        </p:nvSpPr>
        <p:spPr bwMode="auto">
          <a:xfrm>
            <a:off x="2886075" y="2586038"/>
            <a:ext cx="477838" cy="322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500" smtClean="0">
                <a:solidFill>
                  <a:srgbClr val="000000"/>
                </a:solidFill>
              </a:rPr>
              <a:t>OR</a:t>
            </a:r>
            <a:endParaRPr lang="en-US" altLang="zh-CN" sz="1500" smtClean="0">
              <a:solidFill>
                <a:srgbClr val="000000"/>
              </a:solidFill>
              <a:ea typeface="宋体" charset="0"/>
              <a:cs typeface="宋体" charset="0"/>
            </a:endParaRPr>
          </a:p>
        </p:txBody>
      </p:sp>
      <p:sp>
        <p:nvSpPr>
          <p:cNvPr id="663672" name="Text Box 120"/>
          <p:cNvSpPr txBox="1">
            <a:spLocks noChangeArrowheads="1"/>
          </p:cNvSpPr>
          <p:nvPr/>
        </p:nvSpPr>
        <p:spPr bwMode="auto">
          <a:xfrm>
            <a:off x="4486275" y="2586038"/>
            <a:ext cx="509588" cy="322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500" smtClean="0">
                <a:solidFill>
                  <a:srgbClr val="000000"/>
                </a:solidFill>
              </a:rPr>
              <a:t>INV</a:t>
            </a:r>
            <a:endParaRPr lang="en-US" altLang="zh-CN" sz="1500" smtClean="0">
              <a:solidFill>
                <a:srgbClr val="000000"/>
              </a:solidFill>
              <a:ea typeface="宋体" charset="0"/>
              <a:cs typeface="宋体" charset="0"/>
            </a:endParaRPr>
          </a:p>
        </p:txBody>
      </p:sp>
      <p:sp>
        <p:nvSpPr>
          <p:cNvPr id="663673" name="Text Box 121"/>
          <p:cNvSpPr txBox="1">
            <a:spLocks noChangeArrowheads="1"/>
          </p:cNvSpPr>
          <p:nvPr/>
        </p:nvSpPr>
        <p:spPr bwMode="auto">
          <a:xfrm>
            <a:off x="7697788" y="2586038"/>
            <a:ext cx="617537" cy="3238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500" smtClean="0">
                <a:solidFill>
                  <a:srgbClr val="000000"/>
                </a:solidFill>
              </a:rPr>
              <a:t>NOR</a:t>
            </a:r>
            <a:endParaRPr lang="en-US" altLang="zh-CN" sz="1500" smtClean="0">
              <a:solidFill>
                <a:srgbClr val="000000"/>
              </a:solidFill>
              <a:ea typeface="宋体" charset="0"/>
              <a:cs typeface="宋体" charset="0"/>
            </a:endParaRPr>
          </a:p>
        </p:txBody>
      </p:sp>
      <p:sp>
        <p:nvSpPr>
          <p:cNvPr id="663674" name="Text Box 122"/>
          <p:cNvSpPr txBox="1">
            <a:spLocks noChangeArrowheads="1"/>
          </p:cNvSpPr>
          <p:nvPr/>
        </p:nvSpPr>
        <p:spPr bwMode="auto">
          <a:xfrm>
            <a:off x="6021388" y="2586038"/>
            <a:ext cx="735012" cy="3238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500" smtClean="0">
                <a:solidFill>
                  <a:srgbClr val="000000"/>
                </a:solidFill>
              </a:rPr>
              <a:t>NAND</a:t>
            </a:r>
            <a:endParaRPr lang="en-US" altLang="zh-CN" sz="1500" smtClean="0">
              <a:solidFill>
                <a:srgbClr val="000000"/>
              </a:solidFill>
              <a:ea typeface="宋体" charset="0"/>
              <a:cs typeface="宋体" charset="0"/>
            </a:endParaRPr>
          </a:p>
        </p:txBody>
      </p:sp>
      <p:sp>
        <p:nvSpPr>
          <p:cNvPr id="663675" name="Text Box 123"/>
          <p:cNvSpPr txBox="1">
            <a:spLocks noChangeArrowheads="1"/>
          </p:cNvSpPr>
          <p:nvPr/>
        </p:nvSpPr>
        <p:spPr bwMode="auto">
          <a:xfrm>
            <a:off x="1244600" y="2586038"/>
            <a:ext cx="596900" cy="3238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500" smtClean="0">
                <a:solidFill>
                  <a:srgbClr val="000000"/>
                </a:solidFill>
              </a:rPr>
              <a:t>AND</a:t>
            </a:r>
            <a:endParaRPr lang="en-US" altLang="zh-CN" sz="1500" smtClean="0">
              <a:solidFill>
                <a:srgbClr val="000000"/>
              </a:solidFill>
              <a:ea typeface="宋体" charset="0"/>
              <a:cs typeface="宋体" charset="0"/>
            </a:endParaRPr>
          </a:p>
        </p:txBody>
      </p:sp>
      <p:graphicFrame>
        <p:nvGraphicFramePr>
          <p:cNvPr id="663676" name="Group 124"/>
          <p:cNvGraphicFramePr>
            <a:graphicFrameLocks noGrp="1"/>
          </p:cNvGraphicFramePr>
          <p:nvPr/>
        </p:nvGraphicFramePr>
        <p:xfrm>
          <a:off x="827088" y="3744913"/>
          <a:ext cx="1527175" cy="1514475"/>
        </p:xfrm>
        <a:graphic>
          <a:graphicData uri="http://schemas.openxmlformats.org/drawingml/2006/table">
            <a:tbl>
              <a:tblPr/>
              <a:tblGrid>
                <a:gridCol w="449262"/>
                <a:gridCol w="509588"/>
                <a:gridCol w="568325"/>
              </a:tblGrid>
              <a:tr h="298450">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cap="flat">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IN2</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OUT</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cap="flat">
                      <a:noFill/>
                    </a:lnR>
                    <a:lnT cap="fla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20675">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cap="flat">
                      <a:noFill/>
                    </a:lnB>
                    <a:lnTlToBr>
                      <a:noFill/>
                    </a:lnTlToBr>
                    <a:lnBlToTr>
                      <a:noFill/>
                    </a:lnBlToTr>
                    <a:solidFill>
                      <a:srgbClr val="DDDDDD"/>
                    </a:solidFill>
                  </a:tcPr>
                </a:tc>
              </a:tr>
            </a:tbl>
          </a:graphicData>
        </a:graphic>
      </p:graphicFrame>
      <p:sp>
        <p:nvSpPr>
          <p:cNvPr id="663708" name="Line 156"/>
          <p:cNvSpPr>
            <a:spLocks noChangeShapeType="1"/>
          </p:cNvSpPr>
          <p:nvPr/>
        </p:nvSpPr>
        <p:spPr bwMode="auto">
          <a:xfrm>
            <a:off x="1743075" y="3767138"/>
            <a:ext cx="0" cy="1474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709" name="Line 157"/>
          <p:cNvSpPr>
            <a:spLocks noChangeShapeType="1"/>
          </p:cNvSpPr>
          <p:nvPr/>
        </p:nvSpPr>
        <p:spPr bwMode="auto">
          <a:xfrm>
            <a:off x="908050" y="4078288"/>
            <a:ext cx="13731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aphicFrame>
        <p:nvGraphicFramePr>
          <p:cNvPr id="663710" name="Group 158"/>
          <p:cNvGraphicFramePr>
            <a:graphicFrameLocks noGrp="1"/>
          </p:cNvGraphicFramePr>
          <p:nvPr/>
        </p:nvGraphicFramePr>
        <p:xfrm>
          <a:off x="2506663" y="3744913"/>
          <a:ext cx="1525587" cy="1514475"/>
        </p:xfrm>
        <a:graphic>
          <a:graphicData uri="http://schemas.openxmlformats.org/drawingml/2006/table">
            <a:tbl>
              <a:tblPr/>
              <a:tblGrid>
                <a:gridCol w="449262"/>
                <a:gridCol w="508000"/>
                <a:gridCol w="568325"/>
              </a:tblGrid>
              <a:tr h="298450">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cap="flat">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IN2</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OUT</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cap="flat">
                      <a:noFill/>
                    </a:lnR>
                    <a:lnT cap="fla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20675">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cap="flat">
                      <a:noFill/>
                    </a:lnB>
                    <a:lnTlToBr>
                      <a:noFill/>
                    </a:lnTlToBr>
                    <a:lnBlToTr>
                      <a:noFill/>
                    </a:lnBlToTr>
                    <a:solidFill>
                      <a:srgbClr val="DDDDDD"/>
                    </a:solidFill>
                  </a:tcPr>
                </a:tc>
              </a:tr>
            </a:tbl>
          </a:graphicData>
        </a:graphic>
      </p:graphicFrame>
      <p:sp>
        <p:nvSpPr>
          <p:cNvPr id="663742" name="Line 190"/>
          <p:cNvSpPr>
            <a:spLocks noChangeShapeType="1"/>
          </p:cNvSpPr>
          <p:nvPr/>
        </p:nvSpPr>
        <p:spPr bwMode="auto">
          <a:xfrm>
            <a:off x="3451225" y="3744913"/>
            <a:ext cx="0" cy="149701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743" name="Line 191"/>
          <p:cNvSpPr>
            <a:spLocks noChangeShapeType="1"/>
          </p:cNvSpPr>
          <p:nvPr/>
        </p:nvSpPr>
        <p:spPr bwMode="auto">
          <a:xfrm>
            <a:off x="2587625" y="4078288"/>
            <a:ext cx="13731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aphicFrame>
        <p:nvGraphicFramePr>
          <p:cNvPr id="663744" name="Group 192"/>
          <p:cNvGraphicFramePr>
            <a:graphicFrameLocks noGrp="1"/>
          </p:cNvGraphicFramePr>
          <p:nvPr/>
        </p:nvGraphicFramePr>
        <p:xfrm>
          <a:off x="7153275" y="3744913"/>
          <a:ext cx="1525588" cy="1514475"/>
        </p:xfrm>
        <a:graphic>
          <a:graphicData uri="http://schemas.openxmlformats.org/drawingml/2006/table">
            <a:tbl>
              <a:tblPr/>
              <a:tblGrid>
                <a:gridCol w="449263"/>
                <a:gridCol w="508000"/>
                <a:gridCol w="568325"/>
              </a:tblGrid>
              <a:tr h="298450">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cap="flat">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IN2</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OUT</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cap="flat">
                      <a:noFill/>
                    </a:lnR>
                    <a:lnT cap="fla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20675">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cap="flat">
                      <a:noFill/>
                    </a:lnB>
                    <a:lnTlToBr>
                      <a:noFill/>
                    </a:lnTlToBr>
                    <a:lnBlToTr>
                      <a:noFill/>
                    </a:lnBlToTr>
                    <a:solidFill>
                      <a:srgbClr val="DDDDDD"/>
                    </a:solidFill>
                  </a:tcPr>
                </a:tc>
              </a:tr>
            </a:tbl>
          </a:graphicData>
        </a:graphic>
      </p:graphicFrame>
      <p:sp>
        <p:nvSpPr>
          <p:cNvPr id="663776" name="Line 224"/>
          <p:cNvSpPr>
            <a:spLocks noChangeShapeType="1"/>
          </p:cNvSpPr>
          <p:nvPr/>
        </p:nvSpPr>
        <p:spPr bwMode="auto">
          <a:xfrm>
            <a:off x="8069263" y="3767138"/>
            <a:ext cx="0" cy="1474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777" name="Line 225"/>
          <p:cNvSpPr>
            <a:spLocks noChangeShapeType="1"/>
          </p:cNvSpPr>
          <p:nvPr/>
        </p:nvSpPr>
        <p:spPr bwMode="auto">
          <a:xfrm>
            <a:off x="7234238" y="4078288"/>
            <a:ext cx="1373187"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aphicFrame>
        <p:nvGraphicFramePr>
          <p:cNvPr id="663778" name="Group 226"/>
          <p:cNvGraphicFramePr>
            <a:graphicFrameLocks noGrp="1"/>
          </p:cNvGraphicFramePr>
          <p:nvPr/>
        </p:nvGraphicFramePr>
        <p:xfrm>
          <a:off x="5475288" y="3744913"/>
          <a:ext cx="1527175" cy="1514475"/>
        </p:xfrm>
        <a:graphic>
          <a:graphicData uri="http://schemas.openxmlformats.org/drawingml/2006/table">
            <a:tbl>
              <a:tblPr/>
              <a:tblGrid>
                <a:gridCol w="449262"/>
                <a:gridCol w="509588"/>
                <a:gridCol w="568325"/>
              </a:tblGrid>
              <a:tr h="298450">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cap="flat">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IN2</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a:noFill/>
                    </a:lnR>
                    <a:lnT cap="flat">
                      <a:noFill/>
                    </a:lnT>
                    <a:lnB>
                      <a:noFill/>
                    </a:lnB>
                    <a:lnTlToBr>
                      <a:noFill/>
                    </a:lnTlToBr>
                    <a:lnBlToTr>
                      <a:noFill/>
                    </a:lnBlToTr>
                    <a:solidFill>
                      <a:srgbClr val="DDDDDD"/>
                    </a:solidFill>
                  </a:tcPr>
                </a:tc>
                <a:tc>
                  <a:txBody>
                    <a:bodyPr/>
                    <a:lstStyle/>
                    <a:p>
                      <a:pPr marL="0" marR="0" lvl="0" indent="0" algn="l" defTabSz="914400" rtl="0" eaLnBrk="0" fontAlgn="base" latinLnBrk="0" hangingPunct="0">
                        <a:lnSpc>
                          <a:spcPct val="102000"/>
                        </a:lnSpc>
                        <a:spcBef>
                          <a:spcPct val="35000"/>
                        </a:spcBef>
                        <a:spcAft>
                          <a:spcPct val="4000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OUT</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horzOverflow="overflow">
                    <a:lnL>
                      <a:noFill/>
                    </a:lnL>
                    <a:lnR cap="flat">
                      <a:noFill/>
                    </a:lnR>
                    <a:lnT cap="fla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298450">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a:noFill/>
                    </a:lnB>
                    <a:lnTlToBr>
                      <a:noFill/>
                    </a:lnTlToBr>
                    <a:lnBlToTr>
                      <a:noFill/>
                    </a:lnBlToTr>
                    <a:solidFill>
                      <a:srgbClr val="DDDDDD"/>
                    </a:solidFill>
                  </a:tcPr>
                </a:tc>
              </a:tr>
              <a:tr h="320675">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cap="flat">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1</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a:noFill/>
                    </a:lnR>
                    <a:lnT>
                      <a:noFill/>
                    </a:lnT>
                    <a:lnB cap="flat">
                      <a:noFill/>
                    </a:lnB>
                    <a:lnTlToBr>
                      <a:noFill/>
                    </a:lnTlToBr>
                    <a:lnBlToTr>
                      <a:noFill/>
                    </a:lnBlToTr>
                    <a:solidFill>
                      <a:srgbClr val="DDDDDD"/>
                    </a:solidFill>
                  </a:tcPr>
                </a:tc>
                <a:tc>
                  <a:txBody>
                    <a:bodyPr/>
                    <a:lstStyle/>
                    <a:p>
                      <a:pPr marL="0" marR="0" lvl="0" indent="0" algn="ctr" defTabSz="914400" rtl="0" eaLnBrk="0" fontAlgn="base" latinLnBrk="0" hangingPunct="0">
                        <a:lnSpc>
                          <a:spcPct val="102000"/>
                        </a:lnSpc>
                        <a:spcBef>
                          <a:spcPct val="50000"/>
                        </a:spcBef>
                        <a:spcAft>
                          <a:spcPct val="0"/>
                        </a:spcAft>
                        <a:buClr>
                          <a:srgbClr val="CC0000"/>
                        </a:buClr>
                        <a:buSzTx/>
                        <a:buFont typeface="Symbol" charset="0"/>
                        <a:buNone/>
                        <a:tabLst/>
                      </a:pPr>
                      <a:r>
                        <a:rPr kumimoji="0" lang="de-DE" sz="1400" b="0" i="0" u="none" strike="noStrike" cap="none" normalizeH="0" baseline="0">
                          <a:ln>
                            <a:noFill/>
                          </a:ln>
                          <a:solidFill>
                            <a:schemeClr val="tx1"/>
                          </a:solidFill>
                          <a:effectLst/>
                          <a:latin typeface="Arial" charset="0"/>
                          <a:ea typeface="ＭＳ Ｐゴシック" charset="0"/>
                          <a:sym typeface="Symbol" charset="0"/>
                        </a:rPr>
                        <a:t>0</a:t>
                      </a:r>
                      <a:endParaRPr kumimoji="0" lang="en-US" altLang="zh-CN" sz="1400" b="0" i="0" u="none" strike="noStrike" cap="none" normalizeH="0" baseline="0">
                        <a:ln>
                          <a:noFill/>
                        </a:ln>
                        <a:solidFill>
                          <a:schemeClr val="tx1"/>
                        </a:solidFill>
                        <a:effectLst/>
                        <a:latin typeface="Arial" charset="0"/>
                        <a:ea typeface="宋体" charset="0"/>
                        <a:cs typeface="宋体" charset="0"/>
                        <a:sym typeface="Symbol" charset="0"/>
                      </a:endParaRPr>
                    </a:p>
                  </a:txBody>
                  <a:tcPr marL="57167" marR="57167" marT="0" marB="0" anchor="b" horzOverflow="overflow">
                    <a:lnL>
                      <a:noFill/>
                    </a:lnL>
                    <a:lnR cap="flat">
                      <a:noFill/>
                    </a:lnR>
                    <a:lnT>
                      <a:noFill/>
                    </a:lnT>
                    <a:lnB cap="flat">
                      <a:noFill/>
                    </a:lnB>
                    <a:lnTlToBr>
                      <a:noFill/>
                    </a:lnTlToBr>
                    <a:lnBlToTr>
                      <a:noFill/>
                    </a:lnBlToTr>
                    <a:solidFill>
                      <a:srgbClr val="DDDDDD"/>
                    </a:solidFill>
                  </a:tcPr>
                </a:tc>
              </a:tr>
            </a:tbl>
          </a:graphicData>
        </a:graphic>
      </p:graphicFrame>
      <p:sp>
        <p:nvSpPr>
          <p:cNvPr id="663810" name="Line 258"/>
          <p:cNvSpPr>
            <a:spLocks noChangeShapeType="1"/>
          </p:cNvSpPr>
          <p:nvPr/>
        </p:nvSpPr>
        <p:spPr bwMode="auto">
          <a:xfrm>
            <a:off x="6391275" y="3767138"/>
            <a:ext cx="0" cy="1474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811" name="Line 259"/>
          <p:cNvSpPr>
            <a:spLocks noChangeShapeType="1"/>
          </p:cNvSpPr>
          <p:nvPr/>
        </p:nvSpPr>
        <p:spPr bwMode="auto">
          <a:xfrm>
            <a:off x="5556250" y="4078288"/>
            <a:ext cx="13731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3812" name="Rectangle 260"/>
          <p:cNvSpPr>
            <a:spLocks noChangeArrowheads="1"/>
          </p:cNvSpPr>
          <p:nvPr/>
        </p:nvSpPr>
        <p:spPr bwMode="auto">
          <a:xfrm>
            <a:off x="4105275" y="4687888"/>
            <a:ext cx="1295400" cy="685800"/>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Tree>
    <p:extLst>
      <p:ext uri="{BB962C8B-B14F-4D97-AF65-F5344CB8AC3E}">
        <p14:creationId xmlns:p14="http://schemas.microsoft.com/office/powerpoint/2010/main" val="411988011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lide Number Placeholder 3"/>
          <p:cNvSpPr>
            <a:spLocks noGrp="1"/>
          </p:cNvSpPr>
          <p:nvPr>
            <p:ph type="sldNum" sz="quarter" idx="10"/>
          </p:nvPr>
        </p:nvSpPr>
        <p:spPr/>
        <p:txBody>
          <a:bodyPr/>
          <a:lstStyle/>
          <a:p>
            <a:fld id="{62CE9A8A-2942-5C4F-8A87-2F890502A838}" type="slidenum">
              <a:rPr lang="en-US"/>
              <a:pPr/>
              <a:t>17</a:t>
            </a:fld>
            <a:endParaRPr lang="en-US"/>
          </a:p>
        </p:txBody>
      </p:sp>
      <p:sp>
        <p:nvSpPr>
          <p:cNvPr id="664578" name="Rectangle 2"/>
          <p:cNvSpPr>
            <a:spLocks noGrp="1" noChangeArrowheads="1"/>
          </p:cNvSpPr>
          <p:nvPr>
            <p:ph type="title"/>
          </p:nvPr>
        </p:nvSpPr>
        <p:spPr/>
        <p:txBody>
          <a:bodyPr/>
          <a:lstStyle/>
          <a:p>
            <a:r>
              <a:rPr lang="de-DE"/>
              <a:t>1.3	VLSI Design Styles</a:t>
            </a:r>
            <a:endParaRPr lang="en-US" altLang="zh-CN">
              <a:ea typeface="宋体" charset="0"/>
              <a:cs typeface="宋体" charset="0"/>
            </a:endParaRPr>
          </a:p>
        </p:txBody>
      </p:sp>
      <p:sp>
        <p:nvSpPr>
          <p:cNvPr id="664785" name="Rectangle 209"/>
          <p:cNvSpPr>
            <a:spLocks noChangeArrowheads="1"/>
          </p:cNvSpPr>
          <p:nvPr/>
        </p:nvSpPr>
        <p:spPr bwMode="auto">
          <a:xfrm>
            <a:off x="0" y="0"/>
            <a:ext cx="9144000" cy="1103313"/>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01" name="Rectangle 225"/>
          <p:cNvSpPr>
            <a:spLocks noChangeAspect="1" noChangeArrowheads="1"/>
          </p:cNvSpPr>
          <p:nvPr/>
        </p:nvSpPr>
        <p:spPr bwMode="auto">
          <a:xfrm>
            <a:off x="6018213" y="509588"/>
            <a:ext cx="142875" cy="709612"/>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02" name="Rectangle 226"/>
          <p:cNvSpPr>
            <a:spLocks noChangeAspect="1" noChangeArrowheads="1"/>
          </p:cNvSpPr>
          <p:nvPr/>
        </p:nvSpPr>
        <p:spPr bwMode="auto">
          <a:xfrm rot="5400000">
            <a:off x="5734844" y="821531"/>
            <a:ext cx="142875" cy="709613"/>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03" name="Rectangle 227"/>
          <p:cNvSpPr>
            <a:spLocks noChangeAspect="1" noChangeArrowheads="1"/>
          </p:cNvSpPr>
          <p:nvPr/>
        </p:nvSpPr>
        <p:spPr bwMode="auto">
          <a:xfrm>
            <a:off x="5735638" y="1787525"/>
            <a:ext cx="142875" cy="708025"/>
          </a:xfrm>
          <a:prstGeom prst="rect">
            <a:avLst/>
          </a:prstGeom>
          <a:solidFill>
            <a:srgbClr val="DDDDDD"/>
          </a:solidFill>
          <a:ln w="3175">
            <a:solidFill>
              <a:srgbClr val="D1D1D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09" name="Text Box 233"/>
          <p:cNvSpPr txBox="1">
            <a:spLocks noChangeAspect="1" noChangeArrowheads="1"/>
          </p:cNvSpPr>
          <p:nvPr/>
        </p:nvSpPr>
        <p:spPr bwMode="auto">
          <a:xfrm>
            <a:off x="2405063" y="936625"/>
            <a:ext cx="658812"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Vdd</a:t>
            </a:r>
          </a:p>
        </p:txBody>
      </p:sp>
      <p:sp>
        <p:nvSpPr>
          <p:cNvPr id="664810" name="Text Box 234"/>
          <p:cNvSpPr txBox="1">
            <a:spLocks noChangeAspect="1" noChangeArrowheads="1"/>
          </p:cNvSpPr>
          <p:nvPr/>
        </p:nvSpPr>
        <p:spPr bwMode="auto">
          <a:xfrm>
            <a:off x="2386013" y="2335213"/>
            <a:ext cx="73818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GND</a:t>
            </a:r>
          </a:p>
        </p:txBody>
      </p:sp>
      <p:sp>
        <p:nvSpPr>
          <p:cNvPr id="664811" name="Text Box 235"/>
          <p:cNvSpPr txBox="1">
            <a:spLocks noChangeAspect="1" noChangeArrowheads="1"/>
          </p:cNvSpPr>
          <p:nvPr/>
        </p:nvSpPr>
        <p:spPr bwMode="auto">
          <a:xfrm>
            <a:off x="3994150" y="1485900"/>
            <a:ext cx="7635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OUT</a:t>
            </a:r>
          </a:p>
        </p:txBody>
      </p:sp>
      <p:sp>
        <p:nvSpPr>
          <p:cNvPr id="664812" name="Text Box 236"/>
          <p:cNvSpPr txBox="1">
            <a:spLocks noChangeAspect="1" noChangeArrowheads="1"/>
          </p:cNvSpPr>
          <p:nvPr/>
        </p:nvSpPr>
        <p:spPr bwMode="auto">
          <a:xfrm>
            <a:off x="4014788" y="1222375"/>
            <a:ext cx="51593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IN2</a:t>
            </a:r>
          </a:p>
        </p:txBody>
      </p:sp>
      <p:grpSp>
        <p:nvGrpSpPr>
          <p:cNvPr id="664823" name="Group 247"/>
          <p:cNvGrpSpPr>
            <a:grpSpLocks noChangeAspect="1"/>
          </p:cNvGrpSpPr>
          <p:nvPr/>
        </p:nvGrpSpPr>
        <p:grpSpPr bwMode="auto">
          <a:xfrm>
            <a:off x="-4763" y="2827338"/>
            <a:ext cx="1790701" cy="574675"/>
            <a:chOff x="-204" y="899"/>
            <a:chExt cx="1146" cy="368"/>
          </a:xfrm>
        </p:grpSpPr>
        <p:sp>
          <p:nvSpPr>
            <p:cNvPr id="664824" name="Line 248"/>
            <p:cNvSpPr>
              <a:spLocks noChangeAspect="1" noChangeShapeType="1"/>
            </p:cNvSpPr>
            <p:nvPr/>
          </p:nvSpPr>
          <p:spPr bwMode="auto">
            <a:xfrm flipH="1">
              <a:off x="91" y="1014"/>
              <a:ext cx="96"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25" name="Oval 249"/>
            <p:cNvSpPr>
              <a:spLocks noChangeAspect="1" noChangeArrowheads="1"/>
            </p:cNvSpPr>
            <p:nvPr/>
          </p:nvSpPr>
          <p:spPr bwMode="auto">
            <a:xfrm>
              <a:off x="486" y="1050"/>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26" name="Line 250"/>
            <p:cNvSpPr>
              <a:spLocks noChangeAspect="1" noChangeShapeType="1"/>
            </p:cNvSpPr>
            <p:nvPr/>
          </p:nvSpPr>
          <p:spPr bwMode="auto">
            <a:xfrm>
              <a:off x="538" y="1077"/>
              <a:ext cx="48"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27" name="Rectangle 251"/>
            <p:cNvSpPr>
              <a:spLocks noChangeAspect="1" noChangeArrowheads="1"/>
            </p:cNvSpPr>
            <p:nvPr/>
          </p:nvSpPr>
          <p:spPr bwMode="auto">
            <a:xfrm>
              <a:off x="-204" y="899"/>
              <a:ext cx="301"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p>
              <a:pPr defTabSz="968375" eaLnBrk="0" fontAlgn="base" hangingPunct="0">
                <a:spcBef>
                  <a:spcPct val="50000"/>
                </a:spcBef>
                <a:spcAft>
                  <a:spcPct val="0"/>
                </a:spcAft>
              </a:pPr>
              <a:r>
                <a:rPr lang="de-DE" sz="1400" smtClean="0">
                  <a:solidFill>
                    <a:srgbClr val="000000"/>
                  </a:solidFill>
                  <a:latin typeface="Arial" charset="0"/>
                  <a:ea typeface="ＭＳ Ｐゴシック" charset="0"/>
                </a:rPr>
                <a:t>IN1</a:t>
              </a:r>
            </a:p>
          </p:txBody>
        </p:sp>
        <p:sp>
          <p:nvSpPr>
            <p:cNvPr id="664828" name="Text Box 252"/>
            <p:cNvSpPr txBox="1">
              <a:spLocks noChangeAspect="1" noChangeArrowheads="1"/>
            </p:cNvSpPr>
            <p:nvPr/>
          </p:nvSpPr>
          <p:spPr bwMode="auto">
            <a:xfrm>
              <a:off x="578" y="992"/>
              <a:ext cx="364"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eaLnBrk="0" fontAlgn="base" hangingPunct="0">
                <a:spcBef>
                  <a:spcPct val="50000"/>
                </a:spcBef>
                <a:spcAft>
                  <a:spcPct val="0"/>
                </a:spcAft>
              </a:pPr>
              <a:r>
                <a:rPr lang="de-DE" sz="1400" smtClean="0">
                  <a:solidFill>
                    <a:srgbClr val="000000"/>
                  </a:solidFill>
                </a:rPr>
                <a:t>OUT</a:t>
              </a:r>
            </a:p>
          </p:txBody>
        </p:sp>
        <p:sp>
          <p:nvSpPr>
            <p:cNvPr id="664829" name="AutoShape 253"/>
            <p:cNvSpPr>
              <a:spLocks noChangeAspect="1" noChangeArrowheads="1"/>
            </p:cNvSpPr>
            <p:nvPr/>
          </p:nvSpPr>
          <p:spPr bwMode="auto">
            <a:xfrm>
              <a:off x="190" y="936"/>
              <a:ext cx="288" cy="288"/>
            </a:xfrm>
            <a:prstGeom prst="flowChartDelay">
              <a:avLst/>
            </a:prstGeom>
            <a:solidFill>
              <a:srgbClr val="FFFFFF"/>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0" name="Line 254"/>
            <p:cNvSpPr>
              <a:spLocks noChangeAspect="1" noChangeShapeType="1"/>
            </p:cNvSpPr>
            <p:nvPr/>
          </p:nvSpPr>
          <p:spPr bwMode="auto">
            <a:xfrm flipH="1">
              <a:off x="94" y="1143"/>
              <a:ext cx="96"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1" name="Rectangle 255"/>
            <p:cNvSpPr>
              <a:spLocks noChangeAspect="1" noChangeArrowheads="1"/>
            </p:cNvSpPr>
            <p:nvPr/>
          </p:nvSpPr>
          <p:spPr bwMode="auto">
            <a:xfrm>
              <a:off x="-201" y="1070"/>
              <a:ext cx="301"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p>
              <a:pPr defTabSz="968375" eaLnBrk="0" fontAlgn="base" hangingPunct="0">
                <a:spcBef>
                  <a:spcPct val="50000"/>
                </a:spcBef>
                <a:spcAft>
                  <a:spcPct val="0"/>
                </a:spcAft>
              </a:pPr>
              <a:r>
                <a:rPr lang="de-DE" sz="1400" smtClean="0">
                  <a:solidFill>
                    <a:srgbClr val="000000"/>
                  </a:solidFill>
                  <a:latin typeface="Arial" charset="0"/>
                  <a:ea typeface="ＭＳ Ｐゴシック" charset="0"/>
                </a:rPr>
                <a:t>IN2</a:t>
              </a:r>
            </a:p>
          </p:txBody>
        </p:sp>
      </p:grpSp>
      <p:sp>
        <p:nvSpPr>
          <p:cNvPr id="664832" name="Line 256"/>
          <p:cNvSpPr>
            <a:spLocks noChangeAspect="1" noChangeShapeType="1"/>
          </p:cNvSpPr>
          <p:nvPr/>
        </p:nvSpPr>
        <p:spPr bwMode="auto">
          <a:xfrm flipH="1">
            <a:off x="2962275" y="2527300"/>
            <a:ext cx="92710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3" name="Line 257"/>
          <p:cNvSpPr>
            <a:spLocks noChangeAspect="1" noChangeShapeType="1"/>
          </p:cNvSpPr>
          <p:nvPr/>
        </p:nvSpPr>
        <p:spPr bwMode="auto">
          <a:xfrm flipH="1">
            <a:off x="2962275" y="1085850"/>
            <a:ext cx="92710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4" name="Line 258"/>
          <p:cNvSpPr>
            <a:spLocks noChangeAspect="1" noChangeShapeType="1"/>
          </p:cNvSpPr>
          <p:nvPr/>
        </p:nvSpPr>
        <p:spPr bwMode="auto">
          <a:xfrm flipV="1">
            <a:off x="3363913" y="2016125"/>
            <a:ext cx="0" cy="1000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5" name="Line 259"/>
          <p:cNvSpPr>
            <a:spLocks noChangeAspect="1" noChangeShapeType="1"/>
          </p:cNvSpPr>
          <p:nvPr/>
        </p:nvSpPr>
        <p:spPr bwMode="auto">
          <a:xfrm flipV="1">
            <a:off x="3363913" y="2016125"/>
            <a:ext cx="0" cy="1000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6" name="Line 260"/>
          <p:cNvSpPr>
            <a:spLocks noChangeAspect="1" noChangeShapeType="1"/>
          </p:cNvSpPr>
          <p:nvPr/>
        </p:nvSpPr>
        <p:spPr bwMode="auto">
          <a:xfrm flipV="1">
            <a:off x="3363913" y="2346325"/>
            <a:ext cx="0" cy="1809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7" name="Oval 261"/>
          <p:cNvSpPr>
            <a:spLocks noChangeAspect="1" noChangeArrowheads="1"/>
          </p:cNvSpPr>
          <p:nvPr/>
        </p:nvSpPr>
        <p:spPr bwMode="auto">
          <a:xfrm>
            <a:off x="3687763" y="1062038"/>
            <a:ext cx="38100" cy="41275"/>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8" name="Oval 262"/>
          <p:cNvSpPr>
            <a:spLocks noChangeAspect="1" noChangeArrowheads="1"/>
          </p:cNvSpPr>
          <p:nvPr/>
        </p:nvSpPr>
        <p:spPr bwMode="auto">
          <a:xfrm>
            <a:off x="3143250" y="1063625"/>
            <a:ext cx="38100" cy="41275"/>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39" name="Oval 263"/>
          <p:cNvSpPr>
            <a:spLocks noChangeAspect="1" noChangeArrowheads="1"/>
          </p:cNvSpPr>
          <p:nvPr/>
        </p:nvSpPr>
        <p:spPr bwMode="auto">
          <a:xfrm>
            <a:off x="3686175" y="1577975"/>
            <a:ext cx="38100" cy="38100"/>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0" name="Oval 264"/>
          <p:cNvSpPr>
            <a:spLocks noChangeAspect="1" noChangeArrowheads="1"/>
          </p:cNvSpPr>
          <p:nvPr/>
        </p:nvSpPr>
        <p:spPr bwMode="auto">
          <a:xfrm>
            <a:off x="3341688" y="1579563"/>
            <a:ext cx="38100" cy="39687"/>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1" name="Oval 265"/>
          <p:cNvSpPr>
            <a:spLocks noChangeAspect="1" noChangeArrowheads="1"/>
          </p:cNvSpPr>
          <p:nvPr/>
        </p:nvSpPr>
        <p:spPr bwMode="auto">
          <a:xfrm>
            <a:off x="3341688" y="2505075"/>
            <a:ext cx="38100" cy="39688"/>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2" name="Line 266"/>
          <p:cNvSpPr>
            <a:spLocks noChangeAspect="1" noChangeShapeType="1"/>
          </p:cNvSpPr>
          <p:nvPr/>
        </p:nvSpPr>
        <p:spPr bwMode="auto">
          <a:xfrm flipV="1">
            <a:off x="3708400" y="1085850"/>
            <a:ext cx="0" cy="1047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3" name="Line 267"/>
          <p:cNvSpPr>
            <a:spLocks noChangeAspect="1" noChangeShapeType="1"/>
          </p:cNvSpPr>
          <p:nvPr/>
        </p:nvSpPr>
        <p:spPr bwMode="auto">
          <a:xfrm flipV="1">
            <a:off x="3708400" y="1085850"/>
            <a:ext cx="0" cy="160338"/>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4" name="Line 268"/>
          <p:cNvSpPr>
            <a:spLocks noChangeAspect="1" noChangeShapeType="1"/>
          </p:cNvSpPr>
          <p:nvPr/>
        </p:nvSpPr>
        <p:spPr bwMode="auto">
          <a:xfrm flipV="1">
            <a:off x="3708400" y="1446213"/>
            <a:ext cx="0" cy="1555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5" name="Line 269"/>
          <p:cNvSpPr>
            <a:spLocks noChangeAspect="1" noChangeShapeType="1"/>
          </p:cNvSpPr>
          <p:nvPr/>
        </p:nvSpPr>
        <p:spPr bwMode="auto">
          <a:xfrm flipV="1">
            <a:off x="3163888" y="1085850"/>
            <a:ext cx="0" cy="1047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6" name="Line 270"/>
          <p:cNvSpPr>
            <a:spLocks noChangeAspect="1" noChangeShapeType="1"/>
          </p:cNvSpPr>
          <p:nvPr/>
        </p:nvSpPr>
        <p:spPr bwMode="auto">
          <a:xfrm flipV="1">
            <a:off x="3163888" y="1085850"/>
            <a:ext cx="0" cy="17462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7" name="Line 271"/>
          <p:cNvSpPr>
            <a:spLocks noChangeAspect="1" noChangeShapeType="1"/>
          </p:cNvSpPr>
          <p:nvPr/>
        </p:nvSpPr>
        <p:spPr bwMode="auto">
          <a:xfrm flipV="1">
            <a:off x="3163888" y="1450975"/>
            <a:ext cx="0" cy="1508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8" name="Line 272"/>
          <p:cNvSpPr>
            <a:spLocks noChangeAspect="1" noChangeShapeType="1"/>
          </p:cNvSpPr>
          <p:nvPr/>
        </p:nvSpPr>
        <p:spPr bwMode="auto">
          <a:xfrm flipV="1">
            <a:off x="3363913" y="1601788"/>
            <a:ext cx="0" cy="103187"/>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49" name="Line 273"/>
          <p:cNvSpPr>
            <a:spLocks noChangeAspect="1" noChangeShapeType="1"/>
          </p:cNvSpPr>
          <p:nvPr/>
        </p:nvSpPr>
        <p:spPr bwMode="auto">
          <a:xfrm flipV="1">
            <a:off x="3363913" y="1601788"/>
            <a:ext cx="0" cy="160337"/>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0" name="Line 274"/>
          <p:cNvSpPr>
            <a:spLocks noChangeAspect="1" noChangeShapeType="1"/>
          </p:cNvSpPr>
          <p:nvPr/>
        </p:nvSpPr>
        <p:spPr bwMode="auto">
          <a:xfrm flipV="1">
            <a:off x="3363913" y="1979613"/>
            <a:ext cx="0" cy="15875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1" name="Line 275"/>
          <p:cNvSpPr>
            <a:spLocks noChangeAspect="1" noChangeShapeType="1"/>
          </p:cNvSpPr>
          <p:nvPr/>
        </p:nvSpPr>
        <p:spPr bwMode="auto">
          <a:xfrm>
            <a:off x="3168650" y="1601788"/>
            <a:ext cx="85725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4852" name="Group 276"/>
          <p:cNvGrpSpPr>
            <a:grpSpLocks noChangeAspect="1"/>
          </p:cNvGrpSpPr>
          <p:nvPr/>
        </p:nvGrpSpPr>
        <p:grpSpPr bwMode="auto">
          <a:xfrm flipH="1">
            <a:off x="3716338" y="1252538"/>
            <a:ext cx="247650" cy="198437"/>
            <a:chOff x="3243" y="437"/>
            <a:chExt cx="144" cy="115"/>
          </a:xfrm>
        </p:grpSpPr>
        <p:sp>
          <p:nvSpPr>
            <p:cNvPr id="664853" name="Line 277"/>
            <p:cNvSpPr>
              <a:spLocks noChangeAspect="1" noChangeShapeType="1"/>
            </p:cNvSpPr>
            <p:nvPr/>
          </p:nvSpPr>
          <p:spPr bwMode="auto">
            <a:xfrm>
              <a:off x="3339"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4" name="Line 278"/>
            <p:cNvSpPr>
              <a:spLocks noChangeAspect="1" noChangeShapeType="1"/>
            </p:cNvSpPr>
            <p:nvPr/>
          </p:nvSpPr>
          <p:spPr bwMode="auto">
            <a:xfrm>
              <a:off x="3291"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5" name="Line 279"/>
            <p:cNvSpPr>
              <a:spLocks noChangeAspect="1" noChangeShapeType="1"/>
            </p:cNvSpPr>
            <p:nvPr/>
          </p:nvSpPr>
          <p:spPr bwMode="auto">
            <a:xfrm>
              <a:off x="3243"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6" name="Oval 280"/>
            <p:cNvSpPr>
              <a:spLocks noChangeAspect="1" noChangeArrowheads="1"/>
            </p:cNvSpPr>
            <p:nvPr/>
          </p:nvSpPr>
          <p:spPr bwMode="auto">
            <a:xfrm>
              <a:off x="3291" y="474"/>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7" name="Line 281"/>
            <p:cNvSpPr>
              <a:spLocks noChangeAspect="1" noChangeShapeType="1"/>
            </p:cNvSpPr>
            <p:nvPr/>
          </p:nvSpPr>
          <p:spPr bwMode="auto">
            <a:xfrm>
              <a:off x="3364"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8" name="Line 282"/>
            <p:cNvSpPr>
              <a:spLocks noChangeAspect="1" noChangeShapeType="1"/>
            </p:cNvSpPr>
            <p:nvPr/>
          </p:nvSpPr>
          <p:spPr bwMode="auto">
            <a:xfrm>
              <a:off x="3367" y="437"/>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59" name="Line 283"/>
            <p:cNvSpPr>
              <a:spLocks noChangeAspect="1" noChangeShapeType="1"/>
            </p:cNvSpPr>
            <p:nvPr/>
          </p:nvSpPr>
          <p:spPr bwMode="auto">
            <a:xfrm>
              <a:off x="3364" y="552"/>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4860" name="Group 284"/>
          <p:cNvGrpSpPr>
            <a:grpSpLocks noChangeAspect="1"/>
          </p:cNvGrpSpPr>
          <p:nvPr/>
        </p:nvGrpSpPr>
        <p:grpSpPr bwMode="auto">
          <a:xfrm>
            <a:off x="3127375" y="1774825"/>
            <a:ext cx="238125" cy="196850"/>
            <a:chOff x="3061" y="771"/>
            <a:chExt cx="143" cy="118"/>
          </a:xfrm>
        </p:grpSpPr>
        <p:sp>
          <p:nvSpPr>
            <p:cNvPr id="664861" name="Line 285"/>
            <p:cNvSpPr>
              <a:spLocks noChangeAspect="1" noChangeShapeType="1"/>
            </p:cNvSpPr>
            <p:nvPr/>
          </p:nvSpPr>
          <p:spPr bwMode="auto">
            <a:xfrm>
              <a:off x="3157"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2" name="Line 286"/>
            <p:cNvSpPr>
              <a:spLocks noChangeAspect="1" noChangeShapeType="1"/>
            </p:cNvSpPr>
            <p:nvPr/>
          </p:nvSpPr>
          <p:spPr bwMode="auto">
            <a:xfrm>
              <a:off x="3109"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3" name="Line 287"/>
            <p:cNvSpPr>
              <a:spLocks noChangeAspect="1" noChangeShapeType="1"/>
            </p:cNvSpPr>
            <p:nvPr/>
          </p:nvSpPr>
          <p:spPr bwMode="auto">
            <a:xfrm>
              <a:off x="3061"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4" name="Line 288"/>
            <p:cNvSpPr>
              <a:spLocks noChangeAspect="1" noChangeShapeType="1"/>
            </p:cNvSpPr>
            <p:nvPr/>
          </p:nvSpPr>
          <p:spPr bwMode="auto">
            <a:xfrm>
              <a:off x="3183"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5" name="Line 289"/>
            <p:cNvSpPr>
              <a:spLocks noChangeAspect="1" noChangeShapeType="1"/>
            </p:cNvSpPr>
            <p:nvPr/>
          </p:nvSpPr>
          <p:spPr bwMode="auto">
            <a:xfrm>
              <a:off x="3184" y="889"/>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6" name="Line 290"/>
            <p:cNvSpPr>
              <a:spLocks noChangeAspect="1" noChangeShapeType="1"/>
            </p:cNvSpPr>
            <p:nvPr/>
          </p:nvSpPr>
          <p:spPr bwMode="auto">
            <a:xfrm>
              <a:off x="3184" y="771"/>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4867" name="Group 291"/>
          <p:cNvGrpSpPr>
            <a:grpSpLocks noChangeAspect="1"/>
          </p:cNvGrpSpPr>
          <p:nvPr/>
        </p:nvGrpSpPr>
        <p:grpSpPr bwMode="auto">
          <a:xfrm>
            <a:off x="2911475" y="1257300"/>
            <a:ext cx="247650" cy="198438"/>
            <a:chOff x="3243" y="437"/>
            <a:chExt cx="144" cy="115"/>
          </a:xfrm>
        </p:grpSpPr>
        <p:sp>
          <p:nvSpPr>
            <p:cNvPr id="664868" name="Line 292"/>
            <p:cNvSpPr>
              <a:spLocks noChangeAspect="1" noChangeShapeType="1"/>
            </p:cNvSpPr>
            <p:nvPr/>
          </p:nvSpPr>
          <p:spPr bwMode="auto">
            <a:xfrm>
              <a:off x="3339"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69" name="Line 293"/>
            <p:cNvSpPr>
              <a:spLocks noChangeAspect="1" noChangeShapeType="1"/>
            </p:cNvSpPr>
            <p:nvPr/>
          </p:nvSpPr>
          <p:spPr bwMode="auto">
            <a:xfrm>
              <a:off x="3291"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0" name="Line 294"/>
            <p:cNvSpPr>
              <a:spLocks noChangeAspect="1" noChangeShapeType="1"/>
            </p:cNvSpPr>
            <p:nvPr/>
          </p:nvSpPr>
          <p:spPr bwMode="auto">
            <a:xfrm>
              <a:off x="3243"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1" name="Oval 295"/>
            <p:cNvSpPr>
              <a:spLocks noChangeAspect="1" noChangeArrowheads="1"/>
            </p:cNvSpPr>
            <p:nvPr/>
          </p:nvSpPr>
          <p:spPr bwMode="auto">
            <a:xfrm>
              <a:off x="3291" y="474"/>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2" name="Line 296"/>
            <p:cNvSpPr>
              <a:spLocks noChangeAspect="1" noChangeShapeType="1"/>
            </p:cNvSpPr>
            <p:nvPr/>
          </p:nvSpPr>
          <p:spPr bwMode="auto">
            <a:xfrm>
              <a:off x="3364"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3" name="Line 297"/>
            <p:cNvSpPr>
              <a:spLocks noChangeAspect="1" noChangeShapeType="1"/>
            </p:cNvSpPr>
            <p:nvPr/>
          </p:nvSpPr>
          <p:spPr bwMode="auto">
            <a:xfrm>
              <a:off x="3367" y="437"/>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4" name="Line 298"/>
            <p:cNvSpPr>
              <a:spLocks noChangeAspect="1" noChangeShapeType="1"/>
            </p:cNvSpPr>
            <p:nvPr/>
          </p:nvSpPr>
          <p:spPr bwMode="auto">
            <a:xfrm>
              <a:off x="3364" y="552"/>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4875" name="Group 299"/>
          <p:cNvGrpSpPr>
            <a:grpSpLocks noChangeAspect="1"/>
          </p:cNvGrpSpPr>
          <p:nvPr/>
        </p:nvGrpSpPr>
        <p:grpSpPr bwMode="auto">
          <a:xfrm flipH="1">
            <a:off x="3371850" y="2151063"/>
            <a:ext cx="238125" cy="196850"/>
            <a:chOff x="3061" y="771"/>
            <a:chExt cx="143" cy="118"/>
          </a:xfrm>
        </p:grpSpPr>
        <p:sp>
          <p:nvSpPr>
            <p:cNvPr id="664876" name="Line 300"/>
            <p:cNvSpPr>
              <a:spLocks noChangeAspect="1" noChangeShapeType="1"/>
            </p:cNvSpPr>
            <p:nvPr/>
          </p:nvSpPr>
          <p:spPr bwMode="auto">
            <a:xfrm>
              <a:off x="3157"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7" name="Line 301"/>
            <p:cNvSpPr>
              <a:spLocks noChangeAspect="1" noChangeShapeType="1"/>
            </p:cNvSpPr>
            <p:nvPr/>
          </p:nvSpPr>
          <p:spPr bwMode="auto">
            <a:xfrm>
              <a:off x="3109"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8" name="Line 302"/>
            <p:cNvSpPr>
              <a:spLocks noChangeAspect="1" noChangeShapeType="1"/>
            </p:cNvSpPr>
            <p:nvPr/>
          </p:nvSpPr>
          <p:spPr bwMode="auto">
            <a:xfrm>
              <a:off x="3061"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79" name="Line 303"/>
            <p:cNvSpPr>
              <a:spLocks noChangeAspect="1" noChangeShapeType="1"/>
            </p:cNvSpPr>
            <p:nvPr/>
          </p:nvSpPr>
          <p:spPr bwMode="auto">
            <a:xfrm>
              <a:off x="3183"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0" name="Line 304"/>
            <p:cNvSpPr>
              <a:spLocks noChangeAspect="1" noChangeShapeType="1"/>
            </p:cNvSpPr>
            <p:nvPr/>
          </p:nvSpPr>
          <p:spPr bwMode="auto">
            <a:xfrm>
              <a:off x="3184" y="889"/>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1" name="Line 305"/>
            <p:cNvSpPr>
              <a:spLocks noChangeAspect="1" noChangeShapeType="1"/>
            </p:cNvSpPr>
            <p:nvPr/>
          </p:nvSpPr>
          <p:spPr bwMode="auto">
            <a:xfrm>
              <a:off x="3184" y="771"/>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4882" name="Line 306"/>
          <p:cNvSpPr>
            <a:spLocks noChangeAspect="1" noChangeShapeType="1"/>
          </p:cNvSpPr>
          <p:nvPr/>
        </p:nvSpPr>
        <p:spPr bwMode="auto">
          <a:xfrm>
            <a:off x="2911475" y="1366838"/>
            <a:ext cx="0" cy="49371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3" name="Line 307"/>
          <p:cNvSpPr>
            <a:spLocks noChangeAspect="1" noChangeShapeType="1"/>
          </p:cNvSpPr>
          <p:nvPr/>
        </p:nvSpPr>
        <p:spPr bwMode="auto">
          <a:xfrm flipH="1">
            <a:off x="2840038" y="1879600"/>
            <a:ext cx="29051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4" name="Oval 308"/>
          <p:cNvSpPr>
            <a:spLocks noChangeAspect="1" noChangeArrowheads="1"/>
          </p:cNvSpPr>
          <p:nvPr/>
        </p:nvSpPr>
        <p:spPr bwMode="auto">
          <a:xfrm>
            <a:off x="2890838" y="1857375"/>
            <a:ext cx="38100" cy="38100"/>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5" name="Line 309"/>
          <p:cNvSpPr>
            <a:spLocks noChangeAspect="1" noChangeShapeType="1"/>
          </p:cNvSpPr>
          <p:nvPr/>
        </p:nvSpPr>
        <p:spPr bwMode="auto">
          <a:xfrm flipH="1">
            <a:off x="3960813" y="1362075"/>
            <a:ext cx="3175" cy="88900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6" name="Text Box 310"/>
          <p:cNvSpPr txBox="1">
            <a:spLocks noChangeAspect="1" noChangeArrowheads="1"/>
          </p:cNvSpPr>
          <p:nvPr/>
        </p:nvSpPr>
        <p:spPr bwMode="auto">
          <a:xfrm>
            <a:off x="2417763" y="1698625"/>
            <a:ext cx="55403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IN1</a:t>
            </a:r>
          </a:p>
        </p:txBody>
      </p:sp>
      <p:sp>
        <p:nvSpPr>
          <p:cNvPr id="664887" name="Rectangle 311"/>
          <p:cNvSpPr>
            <a:spLocks noChangeAspect="1" noChangeArrowheads="1"/>
          </p:cNvSpPr>
          <p:nvPr/>
        </p:nvSpPr>
        <p:spPr bwMode="auto">
          <a:xfrm>
            <a:off x="5453063" y="509588"/>
            <a:ext cx="141287" cy="709612"/>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8" name="Rectangle 312"/>
          <p:cNvSpPr>
            <a:spLocks noChangeAspect="1" noChangeArrowheads="1"/>
          </p:cNvSpPr>
          <p:nvPr/>
        </p:nvSpPr>
        <p:spPr bwMode="auto">
          <a:xfrm>
            <a:off x="5100638" y="227013"/>
            <a:ext cx="1414462" cy="341312"/>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89" name="Rectangle 313"/>
          <p:cNvSpPr>
            <a:spLocks noChangeAspect="1" noChangeArrowheads="1"/>
          </p:cNvSpPr>
          <p:nvPr/>
        </p:nvSpPr>
        <p:spPr bwMode="auto">
          <a:xfrm>
            <a:off x="5240338" y="793750"/>
            <a:ext cx="120650" cy="1268413"/>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90" name="Rectangle 314"/>
          <p:cNvSpPr>
            <a:spLocks noChangeAspect="1" noChangeArrowheads="1"/>
          </p:cNvSpPr>
          <p:nvPr/>
        </p:nvSpPr>
        <p:spPr bwMode="auto">
          <a:xfrm>
            <a:off x="5240338" y="793750"/>
            <a:ext cx="425450"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91" name="Rectangle 315"/>
          <p:cNvSpPr>
            <a:spLocks noChangeAspect="1" noChangeArrowheads="1"/>
          </p:cNvSpPr>
          <p:nvPr/>
        </p:nvSpPr>
        <p:spPr bwMode="auto">
          <a:xfrm rot="10800000">
            <a:off x="5100638" y="2508250"/>
            <a:ext cx="1414462" cy="339725"/>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92" name="Text Box 316"/>
          <p:cNvSpPr txBox="1">
            <a:spLocks noChangeAspect="1" noChangeArrowheads="1"/>
          </p:cNvSpPr>
          <p:nvPr/>
        </p:nvSpPr>
        <p:spPr bwMode="auto">
          <a:xfrm>
            <a:off x="6524625" y="1344613"/>
            <a:ext cx="790575"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OUT</a:t>
            </a:r>
          </a:p>
        </p:txBody>
      </p:sp>
      <p:sp>
        <p:nvSpPr>
          <p:cNvPr id="664893" name="Text Box 317"/>
          <p:cNvSpPr txBox="1">
            <a:spLocks noChangeAspect="1" noChangeArrowheads="1"/>
          </p:cNvSpPr>
          <p:nvPr/>
        </p:nvSpPr>
        <p:spPr bwMode="auto">
          <a:xfrm>
            <a:off x="4673600" y="1317625"/>
            <a:ext cx="5730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IN1</a:t>
            </a:r>
          </a:p>
        </p:txBody>
      </p:sp>
      <p:sp>
        <p:nvSpPr>
          <p:cNvPr id="664894" name="Rectangle 318"/>
          <p:cNvSpPr>
            <a:spLocks noChangeAspect="1" noChangeArrowheads="1"/>
          </p:cNvSpPr>
          <p:nvPr/>
        </p:nvSpPr>
        <p:spPr bwMode="auto">
          <a:xfrm>
            <a:off x="5722938" y="1216025"/>
            <a:ext cx="169862" cy="550863"/>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4895" name="Group 319"/>
          <p:cNvGrpSpPr>
            <a:grpSpLocks noChangeAspect="1"/>
          </p:cNvGrpSpPr>
          <p:nvPr/>
        </p:nvGrpSpPr>
        <p:grpSpPr bwMode="auto">
          <a:xfrm>
            <a:off x="5638800" y="1016000"/>
            <a:ext cx="336550" cy="339725"/>
            <a:chOff x="3470" y="2033"/>
            <a:chExt cx="217" cy="218"/>
          </a:xfrm>
        </p:grpSpPr>
        <p:sp>
          <p:nvSpPr>
            <p:cNvPr id="664896" name="Rectangle 320"/>
            <p:cNvSpPr>
              <a:spLocks noChangeAspect="1" noChangeArrowheads="1"/>
            </p:cNvSpPr>
            <p:nvPr/>
          </p:nvSpPr>
          <p:spPr bwMode="auto">
            <a:xfrm>
              <a:off x="3470" y="2033"/>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897" name="Rectangle 321"/>
            <p:cNvSpPr>
              <a:spLocks noChangeAspect="1" noChangeArrowheads="1"/>
            </p:cNvSpPr>
            <p:nvPr/>
          </p:nvSpPr>
          <p:spPr bwMode="auto">
            <a:xfrm>
              <a:off x="3523" y="2088"/>
              <a:ext cx="109" cy="108"/>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4898" name="Group 322"/>
          <p:cNvGrpSpPr>
            <a:grpSpLocks noChangeAspect="1"/>
          </p:cNvGrpSpPr>
          <p:nvPr/>
        </p:nvGrpSpPr>
        <p:grpSpPr bwMode="auto">
          <a:xfrm>
            <a:off x="5638800" y="1554163"/>
            <a:ext cx="336550" cy="341312"/>
            <a:chOff x="3470" y="2432"/>
            <a:chExt cx="217" cy="218"/>
          </a:xfrm>
        </p:grpSpPr>
        <p:sp>
          <p:nvSpPr>
            <p:cNvPr id="664899" name="Rectangle 323"/>
            <p:cNvSpPr>
              <a:spLocks noChangeAspect="1" noChangeArrowheads="1"/>
            </p:cNvSpPr>
            <p:nvPr/>
          </p:nvSpPr>
          <p:spPr bwMode="auto">
            <a:xfrm>
              <a:off x="3470" y="2432"/>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0" name="Rectangle 324"/>
            <p:cNvSpPr>
              <a:spLocks noChangeAspect="1" noChangeArrowheads="1"/>
            </p:cNvSpPr>
            <p:nvPr/>
          </p:nvSpPr>
          <p:spPr bwMode="auto">
            <a:xfrm>
              <a:off x="3523" y="2487"/>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4901" name="Group 325"/>
          <p:cNvGrpSpPr>
            <a:grpSpLocks noChangeAspect="1"/>
          </p:cNvGrpSpPr>
          <p:nvPr/>
        </p:nvGrpSpPr>
        <p:grpSpPr bwMode="auto">
          <a:xfrm>
            <a:off x="5640388" y="2424113"/>
            <a:ext cx="341312" cy="338137"/>
            <a:chOff x="3552" y="1290"/>
            <a:chExt cx="218" cy="216"/>
          </a:xfrm>
        </p:grpSpPr>
        <p:sp>
          <p:nvSpPr>
            <p:cNvPr id="664902" name="Rectangle 326"/>
            <p:cNvSpPr>
              <a:spLocks noChangeAspect="1" noChangeArrowheads="1"/>
            </p:cNvSpPr>
            <p:nvPr/>
          </p:nvSpPr>
          <p:spPr bwMode="auto">
            <a:xfrm rot="10800000">
              <a:off x="3552" y="1290"/>
              <a:ext cx="218" cy="216"/>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3" name="Rectangle 327"/>
            <p:cNvSpPr>
              <a:spLocks noChangeAspect="1" noChangeArrowheads="1"/>
            </p:cNvSpPr>
            <p:nvPr/>
          </p:nvSpPr>
          <p:spPr bwMode="auto">
            <a:xfrm rot="10800000">
              <a:off x="3606" y="1344"/>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400" smtClean="0">
                <a:solidFill>
                  <a:srgbClr val="000000"/>
                </a:solidFill>
                <a:latin typeface="Arial" charset="0"/>
                <a:ea typeface="ＭＳ Ｐゴシック" charset="0"/>
                <a:cs typeface="Arial" charset="0"/>
              </a:endParaRPr>
            </a:p>
          </p:txBody>
        </p:sp>
      </p:grpSp>
      <p:sp>
        <p:nvSpPr>
          <p:cNvPr id="664904" name="Rectangle 328"/>
          <p:cNvSpPr>
            <a:spLocks noChangeAspect="1" noChangeArrowheads="1"/>
          </p:cNvSpPr>
          <p:nvPr/>
        </p:nvSpPr>
        <p:spPr bwMode="auto">
          <a:xfrm>
            <a:off x="5310188" y="1941513"/>
            <a:ext cx="701675"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5" name="Rectangle 329"/>
          <p:cNvSpPr>
            <a:spLocks noChangeAspect="1" noChangeArrowheads="1"/>
          </p:cNvSpPr>
          <p:nvPr/>
        </p:nvSpPr>
        <p:spPr bwMode="auto">
          <a:xfrm>
            <a:off x="5099050" y="1425575"/>
            <a:ext cx="211138" cy="136525"/>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6" name="Oval 330"/>
          <p:cNvSpPr>
            <a:spLocks noChangeAspect="1" noChangeArrowheads="1"/>
          </p:cNvSpPr>
          <p:nvPr/>
        </p:nvSpPr>
        <p:spPr bwMode="auto">
          <a:xfrm>
            <a:off x="5676900" y="1857375"/>
            <a:ext cx="282575" cy="284163"/>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7" name="Oval 331"/>
          <p:cNvSpPr>
            <a:spLocks noChangeAspect="1" noChangeArrowheads="1"/>
          </p:cNvSpPr>
          <p:nvPr/>
        </p:nvSpPr>
        <p:spPr bwMode="auto">
          <a:xfrm>
            <a:off x="5381625" y="709613"/>
            <a:ext cx="282575" cy="284162"/>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08" name="Text Box 332"/>
          <p:cNvSpPr txBox="1">
            <a:spLocks noChangeAspect="1" noChangeArrowheads="1"/>
          </p:cNvSpPr>
          <p:nvPr/>
        </p:nvSpPr>
        <p:spPr bwMode="auto">
          <a:xfrm>
            <a:off x="4530725" y="238125"/>
            <a:ext cx="660400"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Vdd</a:t>
            </a:r>
          </a:p>
        </p:txBody>
      </p:sp>
      <p:sp>
        <p:nvSpPr>
          <p:cNvPr id="664909" name="Text Box 333"/>
          <p:cNvSpPr txBox="1">
            <a:spLocks noChangeAspect="1" noChangeArrowheads="1"/>
          </p:cNvSpPr>
          <p:nvPr/>
        </p:nvSpPr>
        <p:spPr bwMode="auto">
          <a:xfrm>
            <a:off x="4530725" y="2530475"/>
            <a:ext cx="715963"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GND</a:t>
            </a:r>
          </a:p>
        </p:txBody>
      </p:sp>
      <p:sp>
        <p:nvSpPr>
          <p:cNvPr id="664910" name="Line 334"/>
          <p:cNvSpPr>
            <a:spLocks noChangeAspect="1" noChangeShapeType="1"/>
          </p:cNvSpPr>
          <p:nvPr/>
        </p:nvSpPr>
        <p:spPr bwMode="auto">
          <a:xfrm>
            <a:off x="3605213" y="2259013"/>
            <a:ext cx="35401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1" name="Line 335"/>
          <p:cNvSpPr>
            <a:spLocks noChangeAspect="1" noChangeShapeType="1"/>
          </p:cNvSpPr>
          <p:nvPr/>
        </p:nvSpPr>
        <p:spPr bwMode="auto">
          <a:xfrm flipV="1">
            <a:off x="3963988" y="1417638"/>
            <a:ext cx="7143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2" name="Rectangle 336"/>
          <p:cNvSpPr>
            <a:spLocks noChangeAspect="1" noChangeArrowheads="1"/>
          </p:cNvSpPr>
          <p:nvPr/>
        </p:nvSpPr>
        <p:spPr bwMode="auto">
          <a:xfrm>
            <a:off x="5594350" y="2224088"/>
            <a:ext cx="700088"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3" name="Oval 337"/>
          <p:cNvSpPr>
            <a:spLocks noChangeAspect="1" noChangeArrowheads="1"/>
          </p:cNvSpPr>
          <p:nvPr/>
        </p:nvSpPr>
        <p:spPr bwMode="auto">
          <a:xfrm>
            <a:off x="5676900" y="2139950"/>
            <a:ext cx="282575" cy="284163"/>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4" name="Rectangle 338"/>
          <p:cNvSpPr>
            <a:spLocks noChangeAspect="1" noChangeArrowheads="1"/>
          </p:cNvSpPr>
          <p:nvPr/>
        </p:nvSpPr>
        <p:spPr bwMode="auto">
          <a:xfrm>
            <a:off x="6232525" y="793750"/>
            <a:ext cx="120650" cy="1552575"/>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5" name="Rectangle 339"/>
          <p:cNvSpPr>
            <a:spLocks noChangeAspect="1" noChangeArrowheads="1"/>
          </p:cNvSpPr>
          <p:nvPr/>
        </p:nvSpPr>
        <p:spPr bwMode="auto">
          <a:xfrm>
            <a:off x="5949950" y="793750"/>
            <a:ext cx="371475"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6" name="Rectangle 340"/>
          <p:cNvSpPr>
            <a:spLocks noChangeAspect="1" noChangeArrowheads="1"/>
          </p:cNvSpPr>
          <p:nvPr/>
        </p:nvSpPr>
        <p:spPr bwMode="auto">
          <a:xfrm>
            <a:off x="6232525" y="1006475"/>
            <a:ext cx="282575"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7" name="Rectangle 341"/>
          <p:cNvSpPr>
            <a:spLocks noChangeAspect="1" noChangeArrowheads="1"/>
          </p:cNvSpPr>
          <p:nvPr/>
        </p:nvSpPr>
        <p:spPr bwMode="auto">
          <a:xfrm>
            <a:off x="5886450" y="1397000"/>
            <a:ext cx="628650" cy="12858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8" name="Oval 342"/>
          <p:cNvSpPr>
            <a:spLocks noChangeAspect="1" noChangeArrowheads="1"/>
          </p:cNvSpPr>
          <p:nvPr/>
        </p:nvSpPr>
        <p:spPr bwMode="auto">
          <a:xfrm>
            <a:off x="5949950" y="722313"/>
            <a:ext cx="280988" cy="284162"/>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19" name="Freeform 343"/>
          <p:cNvSpPr>
            <a:spLocks noChangeAspect="1"/>
          </p:cNvSpPr>
          <p:nvPr/>
        </p:nvSpPr>
        <p:spPr bwMode="auto">
          <a:xfrm>
            <a:off x="3184525" y="652463"/>
            <a:ext cx="2197100" cy="709612"/>
          </a:xfrm>
          <a:custGeom>
            <a:avLst/>
            <a:gdLst>
              <a:gd name="T0" fmla="*/ 1361 w 1361"/>
              <a:gd name="T1" fmla="*/ 90 h 362"/>
              <a:gd name="T2" fmla="*/ 635 w 1361"/>
              <a:gd name="T3" fmla="*/ 45 h 362"/>
              <a:gd name="T4" fmla="*/ 0 w 1361"/>
              <a:gd name="T5" fmla="*/ 362 h 362"/>
            </a:gdLst>
            <a:ahLst/>
            <a:cxnLst>
              <a:cxn ang="0">
                <a:pos x="T0" y="T1"/>
              </a:cxn>
              <a:cxn ang="0">
                <a:pos x="T2" y="T3"/>
              </a:cxn>
              <a:cxn ang="0">
                <a:pos x="T4" y="T5"/>
              </a:cxn>
            </a:cxnLst>
            <a:rect l="0" t="0" r="r" b="b"/>
            <a:pathLst>
              <a:path w="1361" h="362">
                <a:moveTo>
                  <a:pt x="1361" y="90"/>
                </a:moveTo>
                <a:cubicBezTo>
                  <a:pt x="1111" y="45"/>
                  <a:pt x="862" y="0"/>
                  <a:pt x="635" y="45"/>
                </a:cubicBezTo>
                <a:cubicBezTo>
                  <a:pt x="408" y="90"/>
                  <a:pt x="204" y="226"/>
                  <a:pt x="0" y="362"/>
                </a:cubicBezTo>
              </a:path>
            </a:pathLst>
          </a:custGeom>
          <a:noFill/>
          <a:ln w="12700" cap="flat" cmpd="sng">
            <a:solidFill>
              <a:schemeClr val="tx1"/>
            </a:solidFill>
            <a:prstDash val="dash"/>
            <a:round/>
            <a:headEnd type="triangle" w="med" len="med"/>
            <a:tailEnd type="non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20" name="Line 344"/>
          <p:cNvSpPr>
            <a:spLocks noChangeAspect="1" noChangeShapeType="1"/>
          </p:cNvSpPr>
          <p:nvPr/>
        </p:nvSpPr>
        <p:spPr bwMode="auto">
          <a:xfrm flipH="1">
            <a:off x="3963988" y="863600"/>
            <a:ext cx="1985962" cy="425450"/>
          </a:xfrm>
          <a:prstGeom prst="line">
            <a:avLst/>
          </a:prstGeom>
          <a:noFill/>
          <a:ln w="12700">
            <a:solidFill>
              <a:schemeClr val="tx1"/>
            </a:solidFill>
            <a:prstDash val="dash"/>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21" name="Line 345"/>
          <p:cNvSpPr>
            <a:spLocks noChangeAspect="1" noChangeShapeType="1"/>
          </p:cNvSpPr>
          <p:nvPr/>
        </p:nvSpPr>
        <p:spPr bwMode="auto">
          <a:xfrm flipH="1" flipV="1">
            <a:off x="3468688" y="1857375"/>
            <a:ext cx="2197100" cy="141288"/>
          </a:xfrm>
          <a:prstGeom prst="line">
            <a:avLst/>
          </a:prstGeom>
          <a:noFill/>
          <a:ln w="12700">
            <a:solidFill>
              <a:schemeClr val="tx1"/>
            </a:solidFill>
            <a:prstDash val="dash"/>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22" name="Freeform 346"/>
          <p:cNvSpPr>
            <a:spLocks noChangeAspect="1"/>
          </p:cNvSpPr>
          <p:nvPr/>
        </p:nvSpPr>
        <p:spPr bwMode="auto">
          <a:xfrm>
            <a:off x="3538538" y="2282825"/>
            <a:ext cx="2127250" cy="153988"/>
          </a:xfrm>
          <a:custGeom>
            <a:avLst/>
            <a:gdLst>
              <a:gd name="T0" fmla="*/ 1361 w 1361"/>
              <a:gd name="T1" fmla="*/ 0 h 99"/>
              <a:gd name="T2" fmla="*/ 363 w 1361"/>
              <a:gd name="T3" fmla="*/ 91 h 99"/>
              <a:gd name="T4" fmla="*/ 0 w 1361"/>
              <a:gd name="T5" fmla="*/ 46 h 99"/>
            </a:gdLst>
            <a:ahLst/>
            <a:cxnLst>
              <a:cxn ang="0">
                <a:pos x="T0" y="T1"/>
              </a:cxn>
              <a:cxn ang="0">
                <a:pos x="T2" y="T3"/>
              </a:cxn>
              <a:cxn ang="0">
                <a:pos x="T4" y="T5"/>
              </a:cxn>
            </a:cxnLst>
            <a:rect l="0" t="0" r="r" b="b"/>
            <a:pathLst>
              <a:path w="1361" h="99">
                <a:moveTo>
                  <a:pt x="1361" y="0"/>
                </a:moveTo>
                <a:cubicBezTo>
                  <a:pt x="975" y="41"/>
                  <a:pt x="590" y="83"/>
                  <a:pt x="363" y="91"/>
                </a:cubicBezTo>
                <a:cubicBezTo>
                  <a:pt x="136" y="99"/>
                  <a:pt x="68" y="72"/>
                  <a:pt x="0" y="46"/>
                </a:cubicBezTo>
              </a:path>
            </a:pathLst>
          </a:custGeom>
          <a:noFill/>
          <a:ln w="12700" cap="flat" cmpd="sng">
            <a:solidFill>
              <a:schemeClr val="tx1"/>
            </a:solidFill>
            <a:prstDash val="dash"/>
            <a:round/>
            <a:headEnd type="triangle" w="med" len="med"/>
            <a:tailEnd type="non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23" name="Text Box 347"/>
          <p:cNvSpPr txBox="1">
            <a:spLocks noChangeAspect="1" noChangeArrowheads="1"/>
          </p:cNvSpPr>
          <p:nvPr/>
        </p:nvSpPr>
        <p:spPr bwMode="auto">
          <a:xfrm>
            <a:off x="6515100" y="936625"/>
            <a:ext cx="5730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IN2</a:t>
            </a:r>
          </a:p>
        </p:txBody>
      </p:sp>
      <p:sp>
        <p:nvSpPr>
          <p:cNvPr id="664950" name="AutoShape 374"/>
          <p:cNvSpPr>
            <a:spLocks noChangeAspect="1" noChangeArrowheads="1"/>
          </p:cNvSpPr>
          <p:nvPr/>
        </p:nvSpPr>
        <p:spPr bwMode="auto">
          <a:xfrm rot="-1726972">
            <a:off x="1484313" y="1706563"/>
            <a:ext cx="496887" cy="779462"/>
          </a:xfrm>
          <a:prstGeom prst="rightArrow">
            <a:avLst>
              <a:gd name="adj1" fmla="val 50000"/>
              <a:gd name="adj2" fmla="val 25000"/>
            </a:avLst>
          </a:prstGeom>
          <a:gradFill rotWithShape="1">
            <a:gsLst>
              <a:gs pos="0">
                <a:srgbClr val="EAEAEA"/>
              </a:gs>
              <a:gs pos="100000">
                <a:schemeClr val="tx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4952" name="Group 376"/>
          <p:cNvGrpSpPr>
            <a:grpSpLocks noChangeAspect="1"/>
          </p:cNvGrpSpPr>
          <p:nvPr/>
        </p:nvGrpSpPr>
        <p:grpSpPr bwMode="auto">
          <a:xfrm>
            <a:off x="5634038" y="314325"/>
            <a:ext cx="339725" cy="338138"/>
            <a:chOff x="3552" y="1290"/>
            <a:chExt cx="218" cy="216"/>
          </a:xfrm>
        </p:grpSpPr>
        <p:sp>
          <p:nvSpPr>
            <p:cNvPr id="664953" name="Rectangle 377"/>
            <p:cNvSpPr>
              <a:spLocks noChangeAspect="1" noChangeArrowheads="1"/>
            </p:cNvSpPr>
            <p:nvPr/>
          </p:nvSpPr>
          <p:spPr bwMode="auto">
            <a:xfrm rot="10800000">
              <a:off x="3552" y="1290"/>
              <a:ext cx="218" cy="216"/>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54" name="Rectangle 378"/>
            <p:cNvSpPr>
              <a:spLocks noChangeAspect="1" noChangeArrowheads="1"/>
            </p:cNvSpPr>
            <p:nvPr/>
          </p:nvSpPr>
          <p:spPr bwMode="auto">
            <a:xfrm rot="10800000">
              <a:off x="3606" y="1344"/>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400" smtClean="0">
                <a:solidFill>
                  <a:srgbClr val="000000"/>
                </a:solidFill>
                <a:latin typeface="Arial" charset="0"/>
                <a:ea typeface="ＭＳ Ｐゴシック" charset="0"/>
                <a:cs typeface="Arial" charset="0"/>
              </a:endParaRPr>
            </a:p>
          </p:txBody>
        </p:sp>
      </p:grpSp>
      <p:sp>
        <p:nvSpPr>
          <p:cNvPr id="664955" name="Rectangle 379"/>
          <p:cNvSpPr>
            <a:spLocks noChangeAspect="1" noChangeArrowheads="1"/>
          </p:cNvSpPr>
          <p:nvPr/>
        </p:nvSpPr>
        <p:spPr bwMode="auto">
          <a:xfrm>
            <a:off x="7240588" y="227013"/>
            <a:ext cx="1711325" cy="1628775"/>
          </a:xfrm>
          <a:prstGeom prst="rect">
            <a:avLst/>
          </a:prstGeom>
          <a:solidFill>
            <a:srgbClr val="F2F2F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nchor="ctr"/>
          <a:lstStyle/>
          <a:p>
            <a:pPr algn="ctr" defTabSz="968375" fontAlgn="base">
              <a:spcBef>
                <a:spcPct val="0"/>
              </a:spcBef>
              <a:spcAft>
                <a:spcPct val="0"/>
              </a:spcAft>
            </a:pPr>
            <a:endParaRPr lang="en-US" altLang="zh-CN" sz="1200" smtClean="0">
              <a:solidFill>
                <a:srgbClr val="000000"/>
              </a:solidFill>
              <a:latin typeface="Arial" charset="0"/>
              <a:ea typeface="宋体" charset="0"/>
              <a:cs typeface="宋体" charset="0"/>
            </a:endParaRPr>
          </a:p>
        </p:txBody>
      </p:sp>
      <p:sp>
        <p:nvSpPr>
          <p:cNvPr id="664956" name="Rectangle 380"/>
          <p:cNvSpPr>
            <a:spLocks noChangeAspect="1" noChangeArrowheads="1"/>
          </p:cNvSpPr>
          <p:nvPr/>
        </p:nvSpPr>
        <p:spPr bwMode="auto">
          <a:xfrm>
            <a:off x="7324725" y="801688"/>
            <a:ext cx="214313" cy="85725"/>
          </a:xfrm>
          <a:prstGeom prst="rect">
            <a:avLst/>
          </a:prstGeom>
          <a:solidFill>
            <a:schemeClr val="accent2"/>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57" name="Rectangle 381"/>
          <p:cNvSpPr>
            <a:spLocks noChangeAspect="1" noChangeArrowheads="1"/>
          </p:cNvSpPr>
          <p:nvPr/>
        </p:nvSpPr>
        <p:spPr bwMode="auto">
          <a:xfrm>
            <a:off x="7324725" y="1125538"/>
            <a:ext cx="214313" cy="85725"/>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58" name="Rectangle 382"/>
          <p:cNvSpPr>
            <a:spLocks noChangeAspect="1" noChangeArrowheads="1"/>
          </p:cNvSpPr>
          <p:nvPr/>
        </p:nvSpPr>
        <p:spPr bwMode="auto">
          <a:xfrm>
            <a:off x="7324725" y="1462088"/>
            <a:ext cx="214313" cy="85725"/>
          </a:xfrm>
          <a:prstGeom prst="rect">
            <a:avLst/>
          </a:prstGeom>
          <a:solidFill>
            <a:srgbClr val="DDDDDD"/>
          </a:solidFill>
          <a:ln w="3175">
            <a:solidFill>
              <a:srgbClr val="D1D1D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59" name="Text Box 383"/>
          <p:cNvSpPr txBox="1">
            <a:spLocks noChangeAspect="1" noChangeArrowheads="1"/>
          </p:cNvSpPr>
          <p:nvPr/>
        </p:nvSpPr>
        <p:spPr bwMode="auto">
          <a:xfrm>
            <a:off x="7537450" y="333375"/>
            <a:ext cx="1066800"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Contact </a:t>
            </a:r>
          </a:p>
        </p:txBody>
      </p:sp>
      <p:sp>
        <p:nvSpPr>
          <p:cNvPr id="664960" name="Rectangle 384"/>
          <p:cNvSpPr>
            <a:spLocks noChangeAspect="1" noChangeArrowheads="1"/>
          </p:cNvSpPr>
          <p:nvPr/>
        </p:nvSpPr>
        <p:spPr bwMode="auto">
          <a:xfrm>
            <a:off x="7354888" y="409575"/>
            <a:ext cx="168275" cy="168275"/>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4961" name="Group 385"/>
          <p:cNvGrpSpPr>
            <a:grpSpLocks noChangeAspect="1"/>
          </p:cNvGrpSpPr>
          <p:nvPr/>
        </p:nvGrpSpPr>
        <p:grpSpPr bwMode="auto">
          <a:xfrm>
            <a:off x="7240588" y="1573213"/>
            <a:ext cx="1711325" cy="1276350"/>
            <a:chOff x="1646" y="2160"/>
            <a:chExt cx="998" cy="863"/>
          </a:xfrm>
        </p:grpSpPr>
        <p:sp>
          <p:nvSpPr>
            <p:cNvPr id="664962" name="Rectangle 386"/>
            <p:cNvSpPr>
              <a:spLocks noChangeAspect="1" noChangeArrowheads="1"/>
            </p:cNvSpPr>
            <p:nvPr/>
          </p:nvSpPr>
          <p:spPr bwMode="auto">
            <a:xfrm>
              <a:off x="1646" y="2160"/>
              <a:ext cx="998" cy="863"/>
            </a:xfrm>
            <a:prstGeom prst="rect">
              <a:avLst/>
            </a:prstGeom>
            <a:noFill/>
            <a:ln>
              <a:noFill/>
            </a:ln>
            <a:effectLst/>
            <a:extLst>
              <a:ext uri="{909E8E84-426E-40dd-AFC4-6F175D3DCCD1}">
                <a14:hiddenFill xmlns="" xmlns:a14="http://schemas.microsoft.com/office/drawing/2010/main">
                  <a:solidFill>
                    <a:srgbClr val="F2F2F2"/>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nchor="ctr"/>
            <a:lstStyle/>
            <a:p>
              <a:pPr algn="ctr" defTabSz="968375" fontAlgn="base">
                <a:spcBef>
                  <a:spcPct val="0"/>
                </a:spcBef>
                <a:spcAft>
                  <a:spcPct val="0"/>
                </a:spcAft>
              </a:pPr>
              <a:endParaRPr lang="en-US" altLang="zh-CN" sz="1200" smtClean="0">
                <a:solidFill>
                  <a:srgbClr val="000000"/>
                </a:solidFill>
                <a:latin typeface="Arial" charset="0"/>
                <a:ea typeface="宋体" charset="0"/>
                <a:cs typeface="宋体" charset="0"/>
              </a:endParaRPr>
            </a:p>
          </p:txBody>
        </p:sp>
        <p:sp>
          <p:nvSpPr>
            <p:cNvPr id="664963" name="Freeform 387"/>
            <p:cNvSpPr>
              <a:spLocks noChangeAspect="1"/>
            </p:cNvSpPr>
            <p:nvPr/>
          </p:nvSpPr>
          <p:spPr bwMode="auto">
            <a:xfrm>
              <a:off x="1686" y="2447"/>
              <a:ext cx="378" cy="76"/>
            </a:xfrm>
            <a:custGeom>
              <a:avLst/>
              <a:gdLst>
                <a:gd name="T0" fmla="*/ 0 w 378"/>
                <a:gd name="T1" fmla="*/ 76 h 76"/>
                <a:gd name="T2" fmla="*/ 76 w 378"/>
                <a:gd name="T3" fmla="*/ 76 h 76"/>
                <a:gd name="T4" fmla="*/ 76 w 378"/>
                <a:gd name="T5" fmla="*/ 0 h 76"/>
                <a:gd name="T6" fmla="*/ 302 w 378"/>
                <a:gd name="T7" fmla="*/ 0 h 76"/>
                <a:gd name="T8" fmla="*/ 302 w 378"/>
                <a:gd name="T9" fmla="*/ 76 h 76"/>
                <a:gd name="T10" fmla="*/ 378 w 378"/>
                <a:gd name="T11" fmla="*/ 76 h 76"/>
              </a:gdLst>
              <a:ahLst/>
              <a:cxnLst>
                <a:cxn ang="0">
                  <a:pos x="T0" y="T1"/>
                </a:cxn>
                <a:cxn ang="0">
                  <a:pos x="T2" y="T3"/>
                </a:cxn>
                <a:cxn ang="0">
                  <a:pos x="T4" y="T5"/>
                </a:cxn>
                <a:cxn ang="0">
                  <a:pos x="T6" y="T7"/>
                </a:cxn>
                <a:cxn ang="0">
                  <a:pos x="T8" y="T9"/>
                </a:cxn>
                <a:cxn ang="0">
                  <a:pos x="T10" y="T11"/>
                </a:cxn>
              </a:cxnLst>
              <a:rect l="0" t="0" r="r" b="b"/>
              <a:pathLst>
                <a:path w="378" h="76">
                  <a:moveTo>
                    <a:pt x="0" y="76"/>
                  </a:moveTo>
                  <a:lnTo>
                    <a:pt x="76" y="76"/>
                  </a:lnTo>
                  <a:lnTo>
                    <a:pt x="76" y="0"/>
                  </a:lnTo>
                  <a:lnTo>
                    <a:pt x="302" y="0"/>
                  </a:lnTo>
                  <a:lnTo>
                    <a:pt x="302" y="76"/>
                  </a:lnTo>
                  <a:lnTo>
                    <a:pt x="378" y="76"/>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4" name="Freeform 388"/>
            <p:cNvSpPr>
              <a:spLocks noChangeAspect="1"/>
            </p:cNvSpPr>
            <p:nvPr/>
          </p:nvSpPr>
          <p:spPr bwMode="auto">
            <a:xfrm>
              <a:off x="1852" y="2342"/>
              <a:ext cx="61" cy="60"/>
            </a:xfrm>
            <a:custGeom>
              <a:avLst/>
              <a:gdLst>
                <a:gd name="T0" fmla="*/ 61 w 61"/>
                <a:gd name="T1" fmla="*/ 30 h 60"/>
                <a:gd name="T2" fmla="*/ 61 w 61"/>
                <a:gd name="T3" fmla="*/ 30 h 60"/>
                <a:gd name="T4" fmla="*/ 58 w 61"/>
                <a:gd name="T5" fmla="*/ 41 h 60"/>
                <a:gd name="T6" fmla="*/ 52 w 61"/>
                <a:gd name="T7" fmla="*/ 51 h 60"/>
                <a:gd name="T8" fmla="*/ 42 w 61"/>
                <a:gd name="T9" fmla="*/ 58 h 60"/>
                <a:gd name="T10" fmla="*/ 30 w 61"/>
                <a:gd name="T11" fmla="*/ 60 h 60"/>
                <a:gd name="T12" fmla="*/ 19 w 61"/>
                <a:gd name="T13" fmla="*/ 58 h 60"/>
                <a:gd name="T14" fmla="*/ 9 w 61"/>
                <a:gd name="T15" fmla="*/ 51 h 60"/>
                <a:gd name="T16" fmla="*/ 3 w 61"/>
                <a:gd name="T17" fmla="*/ 41 h 60"/>
                <a:gd name="T18" fmla="*/ 0 w 61"/>
                <a:gd name="T19" fmla="*/ 30 h 60"/>
                <a:gd name="T20" fmla="*/ 3 w 61"/>
                <a:gd name="T21" fmla="*/ 18 h 60"/>
                <a:gd name="T22" fmla="*/ 9 w 61"/>
                <a:gd name="T23" fmla="*/ 8 h 60"/>
                <a:gd name="T24" fmla="*/ 19 w 61"/>
                <a:gd name="T25" fmla="*/ 2 h 60"/>
                <a:gd name="T26" fmla="*/ 30 w 61"/>
                <a:gd name="T27" fmla="*/ 0 h 60"/>
                <a:gd name="T28" fmla="*/ 42 w 61"/>
                <a:gd name="T29" fmla="*/ 2 h 60"/>
                <a:gd name="T30" fmla="*/ 52 w 61"/>
                <a:gd name="T31" fmla="*/ 8 h 60"/>
                <a:gd name="T32" fmla="*/ 58 w 61"/>
                <a:gd name="T33" fmla="*/ 18 h 60"/>
                <a:gd name="T34" fmla="*/ 61 w 61"/>
                <a:gd name="T35"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1" h="60">
                  <a:moveTo>
                    <a:pt x="61" y="30"/>
                  </a:moveTo>
                  <a:lnTo>
                    <a:pt x="61" y="30"/>
                  </a:lnTo>
                  <a:lnTo>
                    <a:pt x="58" y="41"/>
                  </a:lnTo>
                  <a:lnTo>
                    <a:pt x="52" y="51"/>
                  </a:lnTo>
                  <a:lnTo>
                    <a:pt x="42" y="58"/>
                  </a:lnTo>
                  <a:lnTo>
                    <a:pt x="30" y="60"/>
                  </a:lnTo>
                  <a:lnTo>
                    <a:pt x="19" y="58"/>
                  </a:lnTo>
                  <a:lnTo>
                    <a:pt x="9" y="51"/>
                  </a:lnTo>
                  <a:lnTo>
                    <a:pt x="3" y="41"/>
                  </a:lnTo>
                  <a:lnTo>
                    <a:pt x="0" y="30"/>
                  </a:lnTo>
                  <a:lnTo>
                    <a:pt x="3" y="18"/>
                  </a:lnTo>
                  <a:lnTo>
                    <a:pt x="9" y="8"/>
                  </a:lnTo>
                  <a:lnTo>
                    <a:pt x="19" y="2"/>
                  </a:lnTo>
                  <a:lnTo>
                    <a:pt x="30" y="0"/>
                  </a:lnTo>
                  <a:lnTo>
                    <a:pt x="42" y="2"/>
                  </a:lnTo>
                  <a:lnTo>
                    <a:pt x="52" y="8"/>
                  </a:lnTo>
                  <a:lnTo>
                    <a:pt x="58" y="18"/>
                  </a:lnTo>
                  <a:lnTo>
                    <a:pt x="61" y="30"/>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chemeClr val="bg1"/>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5" name="Line 389"/>
            <p:cNvSpPr>
              <a:spLocks noChangeAspect="1" noChangeShapeType="1"/>
            </p:cNvSpPr>
            <p:nvPr/>
          </p:nvSpPr>
          <p:spPr bwMode="auto">
            <a:xfrm flipH="1">
              <a:off x="1762" y="2402"/>
              <a:ext cx="226"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6" name="Line 390"/>
            <p:cNvSpPr>
              <a:spLocks noChangeAspect="1" noChangeShapeType="1"/>
            </p:cNvSpPr>
            <p:nvPr/>
          </p:nvSpPr>
          <p:spPr bwMode="auto">
            <a:xfrm>
              <a:off x="1882" y="2281"/>
              <a:ext cx="1" cy="6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7" name="Freeform 391"/>
            <p:cNvSpPr>
              <a:spLocks noChangeAspect="1"/>
            </p:cNvSpPr>
            <p:nvPr/>
          </p:nvSpPr>
          <p:spPr bwMode="auto">
            <a:xfrm>
              <a:off x="1686" y="2764"/>
              <a:ext cx="378" cy="76"/>
            </a:xfrm>
            <a:custGeom>
              <a:avLst/>
              <a:gdLst>
                <a:gd name="T0" fmla="*/ 0 w 378"/>
                <a:gd name="T1" fmla="*/ 76 h 76"/>
                <a:gd name="T2" fmla="*/ 76 w 378"/>
                <a:gd name="T3" fmla="*/ 76 h 76"/>
                <a:gd name="T4" fmla="*/ 76 w 378"/>
                <a:gd name="T5" fmla="*/ 0 h 76"/>
                <a:gd name="T6" fmla="*/ 302 w 378"/>
                <a:gd name="T7" fmla="*/ 0 h 76"/>
                <a:gd name="T8" fmla="*/ 302 w 378"/>
                <a:gd name="T9" fmla="*/ 76 h 76"/>
                <a:gd name="T10" fmla="*/ 378 w 378"/>
                <a:gd name="T11" fmla="*/ 76 h 76"/>
              </a:gdLst>
              <a:ahLst/>
              <a:cxnLst>
                <a:cxn ang="0">
                  <a:pos x="T0" y="T1"/>
                </a:cxn>
                <a:cxn ang="0">
                  <a:pos x="T2" y="T3"/>
                </a:cxn>
                <a:cxn ang="0">
                  <a:pos x="T4" y="T5"/>
                </a:cxn>
                <a:cxn ang="0">
                  <a:pos x="T6" y="T7"/>
                </a:cxn>
                <a:cxn ang="0">
                  <a:pos x="T8" y="T9"/>
                </a:cxn>
                <a:cxn ang="0">
                  <a:pos x="T10" y="T11"/>
                </a:cxn>
              </a:cxnLst>
              <a:rect l="0" t="0" r="r" b="b"/>
              <a:pathLst>
                <a:path w="378" h="76">
                  <a:moveTo>
                    <a:pt x="0" y="76"/>
                  </a:moveTo>
                  <a:lnTo>
                    <a:pt x="76" y="76"/>
                  </a:lnTo>
                  <a:lnTo>
                    <a:pt x="76" y="0"/>
                  </a:lnTo>
                  <a:lnTo>
                    <a:pt x="302" y="0"/>
                  </a:lnTo>
                  <a:lnTo>
                    <a:pt x="302" y="76"/>
                  </a:lnTo>
                  <a:lnTo>
                    <a:pt x="378" y="76"/>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8" name="Line 392"/>
            <p:cNvSpPr>
              <a:spLocks noChangeAspect="1" noChangeShapeType="1"/>
            </p:cNvSpPr>
            <p:nvPr/>
          </p:nvSpPr>
          <p:spPr bwMode="auto">
            <a:xfrm flipH="1">
              <a:off x="1762" y="2719"/>
              <a:ext cx="226"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4969" name="Line 393"/>
            <p:cNvSpPr>
              <a:spLocks noChangeAspect="1" noChangeShapeType="1"/>
            </p:cNvSpPr>
            <p:nvPr/>
          </p:nvSpPr>
          <p:spPr bwMode="auto">
            <a:xfrm>
              <a:off x="1882" y="2643"/>
              <a:ext cx="0" cy="75"/>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4970" name="Text Box 394"/>
          <p:cNvSpPr txBox="1">
            <a:spLocks noChangeAspect="1" noChangeArrowheads="1"/>
          </p:cNvSpPr>
          <p:nvPr/>
        </p:nvSpPr>
        <p:spPr bwMode="auto">
          <a:xfrm>
            <a:off x="7537450" y="1362075"/>
            <a:ext cx="1414463"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Diffusion layer </a:t>
            </a:r>
          </a:p>
        </p:txBody>
      </p:sp>
      <p:sp>
        <p:nvSpPr>
          <p:cNvPr id="664971" name="Text Box 395"/>
          <p:cNvSpPr txBox="1">
            <a:spLocks noChangeAspect="1" noChangeArrowheads="1"/>
          </p:cNvSpPr>
          <p:nvPr/>
        </p:nvSpPr>
        <p:spPr bwMode="auto">
          <a:xfrm>
            <a:off x="7964488" y="1787525"/>
            <a:ext cx="1179512" cy="460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p-type</a:t>
            </a:r>
            <a:br>
              <a:rPr lang="en-US" altLang="zh-CN" sz="1200" smtClean="0">
                <a:solidFill>
                  <a:srgbClr val="000000"/>
                </a:solidFill>
                <a:ea typeface="宋体" charset="0"/>
                <a:cs typeface="Times New Roman" charset="0"/>
              </a:rPr>
            </a:br>
            <a:r>
              <a:rPr lang="en-US" altLang="zh-CN" sz="1200" smtClean="0">
                <a:solidFill>
                  <a:srgbClr val="000000"/>
                </a:solidFill>
                <a:ea typeface="宋体" charset="0"/>
                <a:cs typeface="Times New Roman" charset="0"/>
              </a:rPr>
              <a:t>transistor</a:t>
            </a:r>
          </a:p>
        </p:txBody>
      </p:sp>
      <p:sp>
        <p:nvSpPr>
          <p:cNvPr id="664972" name="Text Box 396"/>
          <p:cNvSpPr txBox="1">
            <a:spLocks noChangeAspect="1" noChangeArrowheads="1"/>
          </p:cNvSpPr>
          <p:nvPr/>
        </p:nvSpPr>
        <p:spPr bwMode="auto">
          <a:xfrm>
            <a:off x="7964488" y="2282825"/>
            <a:ext cx="1181100" cy="460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n-type</a:t>
            </a:r>
            <a:br>
              <a:rPr lang="en-US" altLang="zh-CN" sz="1200" smtClean="0">
                <a:solidFill>
                  <a:srgbClr val="000000"/>
                </a:solidFill>
                <a:ea typeface="宋体" charset="0"/>
                <a:cs typeface="Times New Roman" charset="0"/>
              </a:rPr>
            </a:br>
            <a:r>
              <a:rPr lang="en-US" altLang="zh-CN" sz="1200" smtClean="0">
                <a:solidFill>
                  <a:srgbClr val="000000"/>
                </a:solidFill>
                <a:ea typeface="宋体" charset="0"/>
                <a:cs typeface="Times New Roman" charset="0"/>
              </a:rPr>
              <a:t>transistor</a:t>
            </a:r>
          </a:p>
        </p:txBody>
      </p:sp>
      <p:sp>
        <p:nvSpPr>
          <p:cNvPr id="664973" name="Text Box 397"/>
          <p:cNvSpPr txBox="1">
            <a:spLocks noChangeAspect="1" noChangeArrowheads="1"/>
          </p:cNvSpPr>
          <p:nvPr/>
        </p:nvSpPr>
        <p:spPr bwMode="auto">
          <a:xfrm>
            <a:off x="7539038" y="736600"/>
            <a:ext cx="1604962"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Metal layer </a:t>
            </a:r>
          </a:p>
        </p:txBody>
      </p:sp>
      <p:sp>
        <p:nvSpPr>
          <p:cNvPr id="664974" name="Text Box 398"/>
          <p:cNvSpPr txBox="1">
            <a:spLocks noChangeAspect="1" noChangeArrowheads="1"/>
          </p:cNvSpPr>
          <p:nvPr/>
        </p:nvSpPr>
        <p:spPr bwMode="auto">
          <a:xfrm>
            <a:off x="7539038" y="1019175"/>
            <a:ext cx="1604962"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Poly layer</a:t>
            </a:r>
          </a:p>
        </p:txBody>
      </p:sp>
    </p:spTree>
    <p:extLst>
      <p:ext uri="{BB962C8B-B14F-4D97-AF65-F5344CB8AC3E}">
        <p14:creationId xmlns:p14="http://schemas.microsoft.com/office/powerpoint/2010/main" val="275949136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lide Number Placeholder 3"/>
          <p:cNvSpPr>
            <a:spLocks noGrp="1"/>
          </p:cNvSpPr>
          <p:nvPr>
            <p:ph type="sldNum" sz="quarter" idx="10"/>
          </p:nvPr>
        </p:nvSpPr>
        <p:spPr/>
        <p:txBody>
          <a:bodyPr/>
          <a:lstStyle/>
          <a:p>
            <a:fld id="{48CAB655-872D-3849-A92C-E8A8A288391A}" type="slidenum">
              <a:rPr lang="en-US"/>
              <a:pPr/>
              <a:t>18</a:t>
            </a:fld>
            <a:endParaRPr lang="en-US"/>
          </a:p>
        </p:txBody>
      </p:sp>
      <p:sp>
        <p:nvSpPr>
          <p:cNvPr id="665602" name="Rectangle 2"/>
          <p:cNvSpPr>
            <a:spLocks noGrp="1" noChangeArrowheads="1"/>
          </p:cNvSpPr>
          <p:nvPr>
            <p:ph type="title"/>
          </p:nvPr>
        </p:nvSpPr>
        <p:spPr/>
        <p:txBody>
          <a:bodyPr/>
          <a:lstStyle/>
          <a:p>
            <a:r>
              <a:rPr lang="de-DE"/>
              <a:t>1.3	VLSI Design Styles</a:t>
            </a:r>
            <a:endParaRPr lang="en-US" altLang="zh-CN">
              <a:ea typeface="宋体" charset="0"/>
              <a:cs typeface="宋体" charset="0"/>
            </a:endParaRPr>
          </a:p>
        </p:txBody>
      </p:sp>
      <p:sp>
        <p:nvSpPr>
          <p:cNvPr id="665603" name="Rectangle 3"/>
          <p:cNvSpPr>
            <a:spLocks noChangeArrowheads="1"/>
          </p:cNvSpPr>
          <p:nvPr/>
        </p:nvSpPr>
        <p:spPr bwMode="auto">
          <a:xfrm>
            <a:off x="0" y="0"/>
            <a:ext cx="9144000" cy="1103313"/>
          </a:xfrm>
          <a:prstGeom prst="rect">
            <a:avLst/>
          </a:prstGeom>
          <a:solidFill>
            <a:srgbClr val="EDEDE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04" name="Rectangle 4"/>
          <p:cNvSpPr>
            <a:spLocks noChangeAspect="1" noChangeArrowheads="1"/>
          </p:cNvSpPr>
          <p:nvPr/>
        </p:nvSpPr>
        <p:spPr bwMode="auto">
          <a:xfrm>
            <a:off x="2051050" y="3451225"/>
            <a:ext cx="1417638" cy="2624138"/>
          </a:xfrm>
          <a:prstGeom prst="rect">
            <a:avLst/>
          </a:prstGeom>
          <a:solidFill>
            <a:srgbClr val="DDDDD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05" name="AutoShape 5"/>
          <p:cNvSpPr>
            <a:spLocks noChangeAspect="1" noChangeArrowheads="1" noTextEdit="1"/>
          </p:cNvSpPr>
          <p:nvPr/>
        </p:nvSpPr>
        <p:spPr bwMode="auto">
          <a:xfrm>
            <a:off x="1979613" y="3236913"/>
            <a:ext cx="7070725" cy="3165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pic>
        <p:nvPicPr>
          <p:cNvPr id="66560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4350" y="3403600"/>
            <a:ext cx="3454400" cy="2851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nvGrpSpPr>
          <p:cNvPr id="665607" name="Group 7"/>
          <p:cNvGrpSpPr>
            <a:grpSpLocks noChangeAspect="1"/>
          </p:cNvGrpSpPr>
          <p:nvPr/>
        </p:nvGrpSpPr>
        <p:grpSpPr bwMode="auto">
          <a:xfrm>
            <a:off x="3968750" y="3825875"/>
            <a:ext cx="1328738" cy="2112963"/>
            <a:chOff x="2520" y="1810"/>
            <a:chExt cx="850" cy="1352"/>
          </a:xfrm>
        </p:grpSpPr>
        <p:pic>
          <p:nvPicPr>
            <p:cNvPr id="66560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 y="1822"/>
              <a:ext cx="850" cy="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65609"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0" y="1810"/>
              <a:ext cx="850" cy="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665610" name="Oval 10"/>
          <p:cNvSpPr>
            <a:spLocks noChangeAspect="1" noChangeArrowheads="1"/>
          </p:cNvSpPr>
          <p:nvPr/>
        </p:nvSpPr>
        <p:spPr bwMode="auto">
          <a:xfrm>
            <a:off x="4421188" y="4648200"/>
            <a:ext cx="336550" cy="579438"/>
          </a:xfrm>
          <a:prstGeom prst="ellipse">
            <a:avLst/>
          </a:prstGeom>
          <a:noFill/>
          <a:ln w="30163" cap="rnd">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1" name="Line 11"/>
          <p:cNvSpPr>
            <a:spLocks noChangeAspect="1" noChangeShapeType="1"/>
          </p:cNvSpPr>
          <p:nvPr/>
        </p:nvSpPr>
        <p:spPr bwMode="auto">
          <a:xfrm flipH="1">
            <a:off x="3538538" y="5249863"/>
            <a:ext cx="1052512" cy="825500"/>
          </a:xfrm>
          <a:prstGeom prst="line">
            <a:avLst/>
          </a:prstGeom>
          <a:noFill/>
          <a:ln w="30163">
            <a:solidFill>
              <a:schemeClr val="tx1"/>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2" name="Line 12"/>
          <p:cNvSpPr>
            <a:spLocks noChangeAspect="1" noChangeShapeType="1"/>
          </p:cNvSpPr>
          <p:nvPr/>
        </p:nvSpPr>
        <p:spPr bwMode="auto">
          <a:xfrm flipH="1" flipV="1">
            <a:off x="3538538" y="3451225"/>
            <a:ext cx="1057275" cy="1181100"/>
          </a:xfrm>
          <a:prstGeom prst="line">
            <a:avLst/>
          </a:prstGeom>
          <a:noFill/>
          <a:ln w="30163">
            <a:solidFill>
              <a:schemeClr val="tx1"/>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3" name="Oval 13"/>
          <p:cNvSpPr>
            <a:spLocks noChangeAspect="1" noChangeArrowheads="1"/>
          </p:cNvSpPr>
          <p:nvPr/>
        </p:nvSpPr>
        <p:spPr bwMode="auto">
          <a:xfrm>
            <a:off x="6153150" y="4868863"/>
            <a:ext cx="284163" cy="315912"/>
          </a:xfrm>
          <a:prstGeom prst="ellipse">
            <a:avLst/>
          </a:prstGeom>
          <a:noFill/>
          <a:ln w="30163" cap="rnd">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4" name="Line 14"/>
          <p:cNvSpPr>
            <a:spLocks noChangeAspect="1" noChangeShapeType="1"/>
          </p:cNvSpPr>
          <p:nvPr/>
        </p:nvSpPr>
        <p:spPr bwMode="auto">
          <a:xfrm flipH="1">
            <a:off x="5349875" y="5173663"/>
            <a:ext cx="992188" cy="758825"/>
          </a:xfrm>
          <a:prstGeom prst="line">
            <a:avLst/>
          </a:prstGeom>
          <a:noFill/>
          <a:ln w="30163">
            <a:solidFill>
              <a:schemeClr val="tx1"/>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5" name="Line 15"/>
          <p:cNvSpPr>
            <a:spLocks noChangeAspect="1" noChangeShapeType="1"/>
          </p:cNvSpPr>
          <p:nvPr/>
        </p:nvSpPr>
        <p:spPr bwMode="auto">
          <a:xfrm flipH="1" flipV="1">
            <a:off x="5341938" y="3833813"/>
            <a:ext cx="1003300" cy="1039812"/>
          </a:xfrm>
          <a:prstGeom prst="line">
            <a:avLst/>
          </a:prstGeom>
          <a:noFill/>
          <a:ln w="30163">
            <a:solidFill>
              <a:schemeClr val="tx1"/>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6" name="AutoShape 16"/>
          <p:cNvSpPr>
            <a:spLocks noChangeAspect="1" noChangeArrowheads="1"/>
          </p:cNvSpPr>
          <p:nvPr/>
        </p:nvSpPr>
        <p:spPr bwMode="auto">
          <a:xfrm rot="1735269">
            <a:off x="1270000" y="3592513"/>
            <a:ext cx="496888" cy="779462"/>
          </a:xfrm>
          <a:prstGeom prst="rightArrow">
            <a:avLst>
              <a:gd name="adj1" fmla="val 50000"/>
              <a:gd name="adj2" fmla="val 25000"/>
            </a:avLst>
          </a:prstGeom>
          <a:gradFill rotWithShape="1">
            <a:gsLst>
              <a:gs pos="0">
                <a:srgbClr val="EAEAEA"/>
              </a:gs>
              <a:gs pos="100000">
                <a:schemeClr val="tx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17" name="Text Box 17"/>
          <p:cNvSpPr txBox="1">
            <a:spLocks noChangeAspect="1" noChangeArrowheads="1"/>
          </p:cNvSpPr>
          <p:nvPr/>
        </p:nvSpPr>
        <p:spPr bwMode="auto">
          <a:xfrm>
            <a:off x="2051050" y="3182938"/>
            <a:ext cx="154463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400" smtClean="0">
                <a:solidFill>
                  <a:srgbClr val="000000"/>
                </a:solidFill>
              </a:rPr>
              <a:t>Power (Vdd)-Rail</a:t>
            </a:r>
            <a:endParaRPr lang="en-US" altLang="zh-CN" sz="1400" smtClean="0">
              <a:solidFill>
                <a:srgbClr val="000000"/>
              </a:solidFill>
              <a:ea typeface="宋体" charset="0"/>
              <a:cs typeface="宋体" charset="0"/>
            </a:endParaRPr>
          </a:p>
        </p:txBody>
      </p:sp>
      <p:sp>
        <p:nvSpPr>
          <p:cNvPr id="665618" name="Text Box 18"/>
          <p:cNvSpPr txBox="1">
            <a:spLocks noChangeAspect="1" noChangeArrowheads="1"/>
          </p:cNvSpPr>
          <p:nvPr/>
        </p:nvSpPr>
        <p:spPr bwMode="auto">
          <a:xfrm>
            <a:off x="1979613" y="6072188"/>
            <a:ext cx="1711325"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1400" smtClean="0">
                <a:solidFill>
                  <a:srgbClr val="000000"/>
                </a:solidFill>
              </a:rPr>
              <a:t>Ground (GND)-Rail</a:t>
            </a:r>
            <a:endParaRPr lang="en-US" altLang="zh-CN" sz="1400" smtClean="0">
              <a:solidFill>
                <a:srgbClr val="000000"/>
              </a:solidFill>
              <a:ea typeface="宋体" charset="0"/>
              <a:cs typeface="宋体" charset="0"/>
            </a:endParaRPr>
          </a:p>
        </p:txBody>
      </p:sp>
      <p:sp>
        <p:nvSpPr>
          <p:cNvPr id="665619" name="Rectangle 19"/>
          <p:cNvSpPr>
            <a:spLocks noChangeAspect="1" noChangeArrowheads="1"/>
          </p:cNvSpPr>
          <p:nvPr/>
        </p:nvSpPr>
        <p:spPr bwMode="auto">
          <a:xfrm>
            <a:off x="6018213" y="509588"/>
            <a:ext cx="142875" cy="709612"/>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0" name="Rectangle 20"/>
          <p:cNvSpPr>
            <a:spLocks noChangeAspect="1" noChangeArrowheads="1"/>
          </p:cNvSpPr>
          <p:nvPr/>
        </p:nvSpPr>
        <p:spPr bwMode="auto">
          <a:xfrm rot="5400000">
            <a:off x="5734844" y="821531"/>
            <a:ext cx="142875" cy="709613"/>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1" name="Rectangle 21"/>
          <p:cNvSpPr>
            <a:spLocks noChangeAspect="1" noChangeArrowheads="1"/>
          </p:cNvSpPr>
          <p:nvPr/>
        </p:nvSpPr>
        <p:spPr bwMode="auto">
          <a:xfrm>
            <a:off x="5735638" y="1787525"/>
            <a:ext cx="142875" cy="708025"/>
          </a:xfrm>
          <a:prstGeom prst="rect">
            <a:avLst/>
          </a:prstGeom>
          <a:solidFill>
            <a:srgbClr val="DDDDDD"/>
          </a:solidFill>
          <a:ln w="3175">
            <a:solidFill>
              <a:srgbClr val="D1D1D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2" name="Rectangle 22"/>
          <p:cNvSpPr>
            <a:spLocks noChangeAspect="1" noChangeArrowheads="1"/>
          </p:cNvSpPr>
          <p:nvPr/>
        </p:nvSpPr>
        <p:spPr bwMode="auto">
          <a:xfrm>
            <a:off x="7240588" y="227013"/>
            <a:ext cx="1711325" cy="1628775"/>
          </a:xfrm>
          <a:prstGeom prst="rect">
            <a:avLst/>
          </a:prstGeom>
          <a:solidFill>
            <a:srgbClr val="F2F2F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nchor="ctr"/>
          <a:lstStyle/>
          <a:p>
            <a:pPr algn="ctr" defTabSz="968375" fontAlgn="base">
              <a:spcBef>
                <a:spcPct val="0"/>
              </a:spcBef>
              <a:spcAft>
                <a:spcPct val="0"/>
              </a:spcAft>
            </a:pPr>
            <a:endParaRPr lang="en-US" altLang="zh-CN" sz="1200" smtClean="0">
              <a:solidFill>
                <a:srgbClr val="000000"/>
              </a:solidFill>
              <a:latin typeface="Arial" charset="0"/>
              <a:ea typeface="宋体" charset="0"/>
              <a:cs typeface="宋体" charset="0"/>
            </a:endParaRPr>
          </a:p>
        </p:txBody>
      </p:sp>
      <p:sp>
        <p:nvSpPr>
          <p:cNvPr id="665623" name="Rectangle 23"/>
          <p:cNvSpPr>
            <a:spLocks noChangeAspect="1" noChangeArrowheads="1"/>
          </p:cNvSpPr>
          <p:nvPr/>
        </p:nvSpPr>
        <p:spPr bwMode="auto">
          <a:xfrm>
            <a:off x="7324725" y="801688"/>
            <a:ext cx="214313" cy="85725"/>
          </a:xfrm>
          <a:prstGeom prst="rect">
            <a:avLst/>
          </a:prstGeom>
          <a:solidFill>
            <a:schemeClr val="accent2"/>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4" name="Rectangle 24"/>
          <p:cNvSpPr>
            <a:spLocks noChangeAspect="1" noChangeArrowheads="1"/>
          </p:cNvSpPr>
          <p:nvPr/>
        </p:nvSpPr>
        <p:spPr bwMode="auto">
          <a:xfrm>
            <a:off x="7324725" y="1125538"/>
            <a:ext cx="214313" cy="85725"/>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5" name="Rectangle 25"/>
          <p:cNvSpPr>
            <a:spLocks noChangeAspect="1" noChangeArrowheads="1"/>
          </p:cNvSpPr>
          <p:nvPr/>
        </p:nvSpPr>
        <p:spPr bwMode="auto">
          <a:xfrm>
            <a:off x="7324725" y="1462088"/>
            <a:ext cx="214313" cy="85725"/>
          </a:xfrm>
          <a:prstGeom prst="rect">
            <a:avLst/>
          </a:prstGeom>
          <a:solidFill>
            <a:srgbClr val="DDDDDD"/>
          </a:solidFill>
          <a:ln w="3175">
            <a:solidFill>
              <a:srgbClr val="D1D1D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26" name="Text Box 26"/>
          <p:cNvSpPr txBox="1">
            <a:spLocks noChangeAspect="1" noChangeArrowheads="1"/>
          </p:cNvSpPr>
          <p:nvPr/>
        </p:nvSpPr>
        <p:spPr bwMode="auto">
          <a:xfrm>
            <a:off x="7537450" y="333375"/>
            <a:ext cx="1066800"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Contact </a:t>
            </a:r>
          </a:p>
        </p:txBody>
      </p:sp>
      <p:sp>
        <p:nvSpPr>
          <p:cNvPr id="665627" name="Text Box 27"/>
          <p:cNvSpPr txBox="1">
            <a:spLocks noChangeAspect="1" noChangeArrowheads="1"/>
          </p:cNvSpPr>
          <p:nvPr/>
        </p:nvSpPr>
        <p:spPr bwMode="auto">
          <a:xfrm>
            <a:off x="2405063" y="936625"/>
            <a:ext cx="658812"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Vdd</a:t>
            </a:r>
          </a:p>
        </p:txBody>
      </p:sp>
      <p:sp>
        <p:nvSpPr>
          <p:cNvPr id="665628" name="Text Box 28"/>
          <p:cNvSpPr txBox="1">
            <a:spLocks noChangeAspect="1" noChangeArrowheads="1"/>
          </p:cNvSpPr>
          <p:nvPr/>
        </p:nvSpPr>
        <p:spPr bwMode="auto">
          <a:xfrm>
            <a:off x="2386013" y="2335213"/>
            <a:ext cx="73818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GND</a:t>
            </a:r>
          </a:p>
        </p:txBody>
      </p:sp>
      <p:sp>
        <p:nvSpPr>
          <p:cNvPr id="665629" name="Text Box 29"/>
          <p:cNvSpPr txBox="1">
            <a:spLocks noChangeAspect="1" noChangeArrowheads="1"/>
          </p:cNvSpPr>
          <p:nvPr/>
        </p:nvSpPr>
        <p:spPr bwMode="auto">
          <a:xfrm>
            <a:off x="3994150" y="1485900"/>
            <a:ext cx="7635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OUT</a:t>
            </a:r>
          </a:p>
        </p:txBody>
      </p:sp>
      <p:sp>
        <p:nvSpPr>
          <p:cNvPr id="665630" name="Text Box 30"/>
          <p:cNvSpPr txBox="1">
            <a:spLocks noChangeAspect="1" noChangeArrowheads="1"/>
          </p:cNvSpPr>
          <p:nvPr/>
        </p:nvSpPr>
        <p:spPr bwMode="auto">
          <a:xfrm>
            <a:off x="4014788" y="1222375"/>
            <a:ext cx="51593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IN2</a:t>
            </a:r>
          </a:p>
        </p:txBody>
      </p:sp>
      <p:sp>
        <p:nvSpPr>
          <p:cNvPr id="665631" name="Rectangle 31"/>
          <p:cNvSpPr>
            <a:spLocks noChangeAspect="1" noChangeArrowheads="1"/>
          </p:cNvSpPr>
          <p:nvPr/>
        </p:nvSpPr>
        <p:spPr bwMode="auto">
          <a:xfrm>
            <a:off x="7354888" y="409575"/>
            <a:ext cx="168275" cy="168275"/>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5632" name="Group 32"/>
          <p:cNvGrpSpPr>
            <a:grpSpLocks noChangeAspect="1"/>
          </p:cNvGrpSpPr>
          <p:nvPr/>
        </p:nvGrpSpPr>
        <p:grpSpPr bwMode="auto">
          <a:xfrm>
            <a:off x="7240588" y="1573213"/>
            <a:ext cx="1711325" cy="1276350"/>
            <a:chOff x="1646" y="2160"/>
            <a:chExt cx="998" cy="863"/>
          </a:xfrm>
        </p:grpSpPr>
        <p:sp>
          <p:nvSpPr>
            <p:cNvPr id="665633" name="Rectangle 33"/>
            <p:cNvSpPr>
              <a:spLocks noChangeAspect="1" noChangeArrowheads="1"/>
            </p:cNvSpPr>
            <p:nvPr/>
          </p:nvSpPr>
          <p:spPr bwMode="auto">
            <a:xfrm>
              <a:off x="1646" y="2160"/>
              <a:ext cx="998" cy="863"/>
            </a:xfrm>
            <a:prstGeom prst="rect">
              <a:avLst/>
            </a:prstGeom>
            <a:solidFill>
              <a:srgbClr val="F2F2F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nchor="ctr"/>
            <a:lstStyle/>
            <a:p>
              <a:pPr algn="ctr" defTabSz="968375" fontAlgn="base">
                <a:spcBef>
                  <a:spcPct val="0"/>
                </a:spcBef>
                <a:spcAft>
                  <a:spcPct val="0"/>
                </a:spcAft>
              </a:pPr>
              <a:endParaRPr lang="en-US" altLang="zh-CN" sz="1200" smtClean="0">
                <a:solidFill>
                  <a:srgbClr val="000000"/>
                </a:solidFill>
                <a:latin typeface="Arial" charset="0"/>
                <a:ea typeface="宋体" charset="0"/>
                <a:cs typeface="宋体" charset="0"/>
              </a:endParaRPr>
            </a:p>
          </p:txBody>
        </p:sp>
        <p:sp>
          <p:nvSpPr>
            <p:cNvPr id="665634" name="Freeform 34"/>
            <p:cNvSpPr>
              <a:spLocks noChangeAspect="1"/>
            </p:cNvSpPr>
            <p:nvPr/>
          </p:nvSpPr>
          <p:spPr bwMode="auto">
            <a:xfrm>
              <a:off x="1686" y="2447"/>
              <a:ext cx="378" cy="76"/>
            </a:xfrm>
            <a:custGeom>
              <a:avLst/>
              <a:gdLst>
                <a:gd name="T0" fmla="*/ 0 w 378"/>
                <a:gd name="T1" fmla="*/ 76 h 76"/>
                <a:gd name="T2" fmla="*/ 76 w 378"/>
                <a:gd name="T3" fmla="*/ 76 h 76"/>
                <a:gd name="T4" fmla="*/ 76 w 378"/>
                <a:gd name="T5" fmla="*/ 0 h 76"/>
                <a:gd name="T6" fmla="*/ 302 w 378"/>
                <a:gd name="T7" fmla="*/ 0 h 76"/>
                <a:gd name="T8" fmla="*/ 302 w 378"/>
                <a:gd name="T9" fmla="*/ 76 h 76"/>
                <a:gd name="T10" fmla="*/ 378 w 378"/>
                <a:gd name="T11" fmla="*/ 76 h 76"/>
              </a:gdLst>
              <a:ahLst/>
              <a:cxnLst>
                <a:cxn ang="0">
                  <a:pos x="T0" y="T1"/>
                </a:cxn>
                <a:cxn ang="0">
                  <a:pos x="T2" y="T3"/>
                </a:cxn>
                <a:cxn ang="0">
                  <a:pos x="T4" y="T5"/>
                </a:cxn>
                <a:cxn ang="0">
                  <a:pos x="T6" y="T7"/>
                </a:cxn>
                <a:cxn ang="0">
                  <a:pos x="T8" y="T9"/>
                </a:cxn>
                <a:cxn ang="0">
                  <a:pos x="T10" y="T11"/>
                </a:cxn>
              </a:cxnLst>
              <a:rect l="0" t="0" r="r" b="b"/>
              <a:pathLst>
                <a:path w="378" h="76">
                  <a:moveTo>
                    <a:pt x="0" y="76"/>
                  </a:moveTo>
                  <a:lnTo>
                    <a:pt x="76" y="76"/>
                  </a:lnTo>
                  <a:lnTo>
                    <a:pt x="76" y="0"/>
                  </a:lnTo>
                  <a:lnTo>
                    <a:pt x="302" y="0"/>
                  </a:lnTo>
                  <a:lnTo>
                    <a:pt x="302" y="76"/>
                  </a:lnTo>
                  <a:lnTo>
                    <a:pt x="378" y="76"/>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35" name="Freeform 35"/>
            <p:cNvSpPr>
              <a:spLocks noChangeAspect="1"/>
            </p:cNvSpPr>
            <p:nvPr/>
          </p:nvSpPr>
          <p:spPr bwMode="auto">
            <a:xfrm>
              <a:off x="1852" y="2342"/>
              <a:ext cx="61" cy="60"/>
            </a:xfrm>
            <a:custGeom>
              <a:avLst/>
              <a:gdLst>
                <a:gd name="T0" fmla="*/ 61 w 61"/>
                <a:gd name="T1" fmla="*/ 30 h 60"/>
                <a:gd name="T2" fmla="*/ 61 w 61"/>
                <a:gd name="T3" fmla="*/ 30 h 60"/>
                <a:gd name="T4" fmla="*/ 58 w 61"/>
                <a:gd name="T5" fmla="*/ 41 h 60"/>
                <a:gd name="T6" fmla="*/ 52 w 61"/>
                <a:gd name="T7" fmla="*/ 51 h 60"/>
                <a:gd name="T8" fmla="*/ 42 w 61"/>
                <a:gd name="T9" fmla="*/ 58 h 60"/>
                <a:gd name="T10" fmla="*/ 30 w 61"/>
                <a:gd name="T11" fmla="*/ 60 h 60"/>
                <a:gd name="T12" fmla="*/ 19 w 61"/>
                <a:gd name="T13" fmla="*/ 58 h 60"/>
                <a:gd name="T14" fmla="*/ 9 w 61"/>
                <a:gd name="T15" fmla="*/ 51 h 60"/>
                <a:gd name="T16" fmla="*/ 3 w 61"/>
                <a:gd name="T17" fmla="*/ 41 h 60"/>
                <a:gd name="T18" fmla="*/ 0 w 61"/>
                <a:gd name="T19" fmla="*/ 30 h 60"/>
                <a:gd name="T20" fmla="*/ 3 w 61"/>
                <a:gd name="T21" fmla="*/ 18 h 60"/>
                <a:gd name="T22" fmla="*/ 9 w 61"/>
                <a:gd name="T23" fmla="*/ 8 h 60"/>
                <a:gd name="T24" fmla="*/ 19 w 61"/>
                <a:gd name="T25" fmla="*/ 2 h 60"/>
                <a:gd name="T26" fmla="*/ 30 w 61"/>
                <a:gd name="T27" fmla="*/ 0 h 60"/>
                <a:gd name="T28" fmla="*/ 42 w 61"/>
                <a:gd name="T29" fmla="*/ 2 h 60"/>
                <a:gd name="T30" fmla="*/ 52 w 61"/>
                <a:gd name="T31" fmla="*/ 8 h 60"/>
                <a:gd name="T32" fmla="*/ 58 w 61"/>
                <a:gd name="T33" fmla="*/ 18 h 60"/>
                <a:gd name="T34" fmla="*/ 61 w 61"/>
                <a:gd name="T35"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1" h="60">
                  <a:moveTo>
                    <a:pt x="61" y="30"/>
                  </a:moveTo>
                  <a:lnTo>
                    <a:pt x="61" y="30"/>
                  </a:lnTo>
                  <a:lnTo>
                    <a:pt x="58" y="41"/>
                  </a:lnTo>
                  <a:lnTo>
                    <a:pt x="52" y="51"/>
                  </a:lnTo>
                  <a:lnTo>
                    <a:pt x="42" y="58"/>
                  </a:lnTo>
                  <a:lnTo>
                    <a:pt x="30" y="60"/>
                  </a:lnTo>
                  <a:lnTo>
                    <a:pt x="19" y="58"/>
                  </a:lnTo>
                  <a:lnTo>
                    <a:pt x="9" y="51"/>
                  </a:lnTo>
                  <a:lnTo>
                    <a:pt x="3" y="41"/>
                  </a:lnTo>
                  <a:lnTo>
                    <a:pt x="0" y="30"/>
                  </a:lnTo>
                  <a:lnTo>
                    <a:pt x="3" y="18"/>
                  </a:lnTo>
                  <a:lnTo>
                    <a:pt x="9" y="8"/>
                  </a:lnTo>
                  <a:lnTo>
                    <a:pt x="19" y="2"/>
                  </a:lnTo>
                  <a:lnTo>
                    <a:pt x="30" y="0"/>
                  </a:lnTo>
                  <a:lnTo>
                    <a:pt x="42" y="2"/>
                  </a:lnTo>
                  <a:lnTo>
                    <a:pt x="52" y="8"/>
                  </a:lnTo>
                  <a:lnTo>
                    <a:pt x="58" y="18"/>
                  </a:lnTo>
                  <a:lnTo>
                    <a:pt x="61" y="30"/>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chemeClr val="bg1"/>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36" name="Line 36"/>
            <p:cNvSpPr>
              <a:spLocks noChangeAspect="1" noChangeShapeType="1"/>
            </p:cNvSpPr>
            <p:nvPr/>
          </p:nvSpPr>
          <p:spPr bwMode="auto">
            <a:xfrm flipH="1">
              <a:off x="1762" y="2402"/>
              <a:ext cx="226"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37" name="Line 37"/>
            <p:cNvSpPr>
              <a:spLocks noChangeAspect="1" noChangeShapeType="1"/>
            </p:cNvSpPr>
            <p:nvPr/>
          </p:nvSpPr>
          <p:spPr bwMode="auto">
            <a:xfrm>
              <a:off x="1882" y="2281"/>
              <a:ext cx="1" cy="6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38" name="Freeform 38"/>
            <p:cNvSpPr>
              <a:spLocks noChangeAspect="1"/>
            </p:cNvSpPr>
            <p:nvPr/>
          </p:nvSpPr>
          <p:spPr bwMode="auto">
            <a:xfrm>
              <a:off x="1686" y="2764"/>
              <a:ext cx="378" cy="76"/>
            </a:xfrm>
            <a:custGeom>
              <a:avLst/>
              <a:gdLst>
                <a:gd name="T0" fmla="*/ 0 w 378"/>
                <a:gd name="T1" fmla="*/ 76 h 76"/>
                <a:gd name="T2" fmla="*/ 76 w 378"/>
                <a:gd name="T3" fmla="*/ 76 h 76"/>
                <a:gd name="T4" fmla="*/ 76 w 378"/>
                <a:gd name="T5" fmla="*/ 0 h 76"/>
                <a:gd name="T6" fmla="*/ 302 w 378"/>
                <a:gd name="T7" fmla="*/ 0 h 76"/>
                <a:gd name="T8" fmla="*/ 302 w 378"/>
                <a:gd name="T9" fmla="*/ 76 h 76"/>
                <a:gd name="T10" fmla="*/ 378 w 378"/>
                <a:gd name="T11" fmla="*/ 76 h 76"/>
              </a:gdLst>
              <a:ahLst/>
              <a:cxnLst>
                <a:cxn ang="0">
                  <a:pos x="T0" y="T1"/>
                </a:cxn>
                <a:cxn ang="0">
                  <a:pos x="T2" y="T3"/>
                </a:cxn>
                <a:cxn ang="0">
                  <a:pos x="T4" y="T5"/>
                </a:cxn>
                <a:cxn ang="0">
                  <a:pos x="T6" y="T7"/>
                </a:cxn>
                <a:cxn ang="0">
                  <a:pos x="T8" y="T9"/>
                </a:cxn>
                <a:cxn ang="0">
                  <a:pos x="T10" y="T11"/>
                </a:cxn>
              </a:cxnLst>
              <a:rect l="0" t="0" r="r" b="b"/>
              <a:pathLst>
                <a:path w="378" h="76">
                  <a:moveTo>
                    <a:pt x="0" y="76"/>
                  </a:moveTo>
                  <a:lnTo>
                    <a:pt x="76" y="76"/>
                  </a:lnTo>
                  <a:lnTo>
                    <a:pt x="76" y="0"/>
                  </a:lnTo>
                  <a:lnTo>
                    <a:pt x="302" y="0"/>
                  </a:lnTo>
                  <a:lnTo>
                    <a:pt x="302" y="76"/>
                  </a:lnTo>
                  <a:lnTo>
                    <a:pt x="378" y="76"/>
                  </a:lnTo>
                </a:path>
              </a:pathLst>
            </a:custGeom>
            <a:noFill/>
            <a:ln w="9525" cmpd="sng">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39" name="Line 39"/>
            <p:cNvSpPr>
              <a:spLocks noChangeAspect="1" noChangeShapeType="1"/>
            </p:cNvSpPr>
            <p:nvPr/>
          </p:nvSpPr>
          <p:spPr bwMode="auto">
            <a:xfrm flipH="1">
              <a:off x="1762" y="2719"/>
              <a:ext cx="226"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0" name="Line 40"/>
            <p:cNvSpPr>
              <a:spLocks noChangeAspect="1" noChangeShapeType="1"/>
            </p:cNvSpPr>
            <p:nvPr/>
          </p:nvSpPr>
          <p:spPr bwMode="auto">
            <a:xfrm>
              <a:off x="1882" y="2643"/>
              <a:ext cx="0" cy="75"/>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641" name="Group 41"/>
          <p:cNvGrpSpPr>
            <a:grpSpLocks noChangeAspect="1"/>
          </p:cNvGrpSpPr>
          <p:nvPr/>
        </p:nvGrpSpPr>
        <p:grpSpPr bwMode="auto">
          <a:xfrm>
            <a:off x="-4763" y="2827338"/>
            <a:ext cx="1790701" cy="574675"/>
            <a:chOff x="-204" y="899"/>
            <a:chExt cx="1146" cy="368"/>
          </a:xfrm>
        </p:grpSpPr>
        <p:sp>
          <p:nvSpPr>
            <p:cNvPr id="665642" name="Line 42"/>
            <p:cNvSpPr>
              <a:spLocks noChangeAspect="1" noChangeShapeType="1"/>
            </p:cNvSpPr>
            <p:nvPr/>
          </p:nvSpPr>
          <p:spPr bwMode="auto">
            <a:xfrm flipH="1">
              <a:off x="91" y="1014"/>
              <a:ext cx="96"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3" name="Oval 43"/>
            <p:cNvSpPr>
              <a:spLocks noChangeAspect="1" noChangeArrowheads="1"/>
            </p:cNvSpPr>
            <p:nvPr/>
          </p:nvSpPr>
          <p:spPr bwMode="auto">
            <a:xfrm>
              <a:off x="486" y="1050"/>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4" name="Line 44"/>
            <p:cNvSpPr>
              <a:spLocks noChangeAspect="1" noChangeShapeType="1"/>
            </p:cNvSpPr>
            <p:nvPr/>
          </p:nvSpPr>
          <p:spPr bwMode="auto">
            <a:xfrm>
              <a:off x="538" y="1077"/>
              <a:ext cx="48"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5" name="Rectangle 45"/>
            <p:cNvSpPr>
              <a:spLocks noChangeAspect="1" noChangeArrowheads="1"/>
            </p:cNvSpPr>
            <p:nvPr/>
          </p:nvSpPr>
          <p:spPr bwMode="auto">
            <a:xfrm>
              <a:off x="-204" y="899"/>
              <a:ext cx="301"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p>
              <a:pPr defTabSz="968375" eaLnBrk="0" fontAlgn="base" hangingPunct="0">
                <a:spcBef>
                  <a:spcPct val="50000"/>
                </a:spcBef>
                <a:spcAft>
                  <a:spcPct val="0"/>
                </a:spcAft>
              </a:pPr>
              <a:r>
                <a:rPr lang="de-DE" sz="1400" smtClean="0">
                  <a:solidFill>
                    <a:srgbClr val="000000"/>
                  </a:solidFill>
                  <a:latin typeface="Arial" charset="0"/>
                  <a:ea typeface="ＭＳ Ｐゴシック" charset="0"/>
                </a:rPr>
                <a:t>IN1</a:t>
              </a:r>
            </a:p>
          </p:txBody>
        </p:sp>
        <p:sp>
          <p:nvSpPr>
            <p:cNvPr id="665646" name="Text Box 46"/>
            <p:cNvSpPr txBox="1">
              <a:spLocks noChangeAspect="1" noChangeArrowheads="1"/>
            </p:cNvSpPr>
            <p:nvPr/>
          </p:nvSpPr>
          <p:spPr bwMode="auto">
            <a:xfrm>
              <a:off x="578" y="992"/>
              <a:ext cx="364"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eaLnBrk="0" fontAlgn="base" hangingPunct="0">
                <a:spcBef>
                  <a:spcPct val="50000"/>
                </a:spcBef>
                <a:spcAft>
                  <a:spcPct val="0"/>
                </a:spcAft>
              </a:pPr>
              <a:r>
                <a:rPr lang="de-DE" sz="1400" smtClean="0">
                  <a:solidFill>
                    <a:srgbClr val="000000"/>
                  </a:solidFill>
                </a:rPr>
                <a:t>OUT</a:t>
              </a:r>
            </a:p>
          </p:txBody>
        </p:sp>
        <p:sp>
          <p:nvSpPr>
            <p:cNvPr id="665647" name="AutoShape 47"/>
            <p:cNvSpPr>
              <a:spLocks noChangeAspect="1" noChangeArrowheads="1"/>
            </p:cNvSpPr>
            <p:nvPr/>
          </p:nvSpPr>
          <p:spPr bwMode="auto">
            <a:xfrm>
              <a:off x="190" y="936"/>
              <a:ext cx="288" cy="288"/>
            </a:xfrm>
            <a:prstGeom prst="flowChartDelay">
              <a:avLst/>
            </a:prstGeom>
            <a:solidFill>
              <a:srgbClr val="FFFFFF"/>
            </a:solidFill>
            <a:ln w="12700">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8" name="Line 48"/>
            <p:cNvSpPr>
              <a:spLocks noChangeAspect="1" noChangeShapeType="1"/>
            </p:cNvSpPr>
            <p:nvPr/>
          </p:nvSpPr>
          <p:spPr bwMode="auto">
            <a:xfrm flipH="1">
              <a:off x="94" y="1143"/>
              <a:ext cx="96" cy="0"/>
            </a:xfrm>
            <a:prstGeom prst="line">
              <a:avLst/>
            </a:prstGeom>
            <a:noFill/>
            <a:ln w="12700">
              <a:solidFill>
                <a:schemeClr val="tx1"/>
              </a:solidFill>
              <a:round/>
              <a:headEnd type="none" w="sm" len="sm"/>
              <a:tailEnd type="none" w="sm" len="sm"/>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49" name="Rectangle 49"/>
            <p:cNvSpPr>
              <a:spLocks noChangeAspect="1" noChangeArrowheads="1"/>
            </p:cNvSpPr>
            <p:nvPr/>
          </p:nvSpPr>
          <p:spPr bwMode="auto">
            <a:xfrm>
              <a:off x="-201" y="1070"/>
              <a:ext cx="301" cy="1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6802" tIns="48402" rIns="96802" bIns="48402">
              <a:spAutoFit/>
            </a:bodyPr>
            <a:lstStyle/>
            <a:p>
              <a:pPr defTabSz="968375" eaLnBrk="0" fontAlgn="base" hangingPunct="0">
                <a:spcBef>
                  <a:spcPct val="50000"/>
                </a:spcBef>
                <a:spcAft>
                  <a:spcPct val="0"/>
                </a:spcAft>
              </a:pPr>
              <a:r>
                <a:rPr lang="de-DE" sz="1400" smtClean="0">
                  <a:solidFill>
                    <a:srgbClr val="000000"/>
                  </a:solidFill>
                  <a:latin typeface="Arial" charset="0"/>
                  <a:ea typeface="ＭＳ Ｐゴシック" charset="0"/>
                </a:rPr>
                <a:t>IN2</a:t>
              </a:r>
            </a:p>
          </p:txBody>
        </p:sp>
      </p:grpSp>
      <p:sp>
        <p:nvSpPr>
          <p:cNvPr id="665650" name="Line 50"/>
          <p:cNvSpPr>
            <a:spLocks noChangeAspect="1" noChangeShapeType="1"/>
          </p:cNvSpPr>
          <p:nvPr/>
        </p:nvSpPr>
        <p:spPr bwMode="auto">
          <a:xfrm flipH="1">
            <a:off x="2962275" y="2527300"/>
            <a:ext cx="92710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1" name="Line 51"/>
          <p:cNvSpPr>
            <a:spLocks noChangeAspect="1" noChangeShapeType="1"/>
          </p:cNvSpPr>
          <p:nvPr/>
        </p:nvSpPr>
        <p:spPr bwMode="auto">
          <a:xfrm flipH="1">
            <a:off x="2962275" y="1085850"/>
            <a:ext cx="92710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2" name="Line 52"/>
          <p:cNvSpPr>
            <a:spLocks noChangeAspect="1" noChangeShapeType="1"/>
          </p:cNvSpPr>
          <p:nvPr/>
        </p:nvSpPr>
        <p:spPr bwMode="auto">
          <a:xfrm flipV="1">
            <a:off x="3363913" y="2016125"/>
            <a:ext cx="0" cy="1000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3" name="Line 53"/>
          <p:cNvSpPr>
            <a:spLocks noChangeAspect="1" noChangeShapeType="1"/>
          </p:cNvSpPr>
          <p:nvPr/>
        </p:nvSpPr>
        <p:spPr bwMode="auto">
          <a:xfrm flipV="1">
            <a:off x="3363913" y="2016125"/>
            <a:ext cx="0" cy="1000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4" name="Line 54"/>
          <p:cNvSpPr>
            <a:spLocks noChangeAspect="1" noChangeShapeType="1"/>
          </p:cNvSpPr>
          <p:nvPr/>
        </p:nvSpPr>
        <p:spPr bwMode="auto">
          <a:xfrm flipV="1">
            <a:off x="3363913" y="2346325"/>
            <a:ext cx="0" cy="1809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5" name="Oval 55"/>
          <p:cNvSpPr>
            <a:spLocks noChangeAspect="1" noChangeArrowheads="1"/>
          </p:cNvSpPr>
          <p:nvPr/>
        </p:nvSpPr>
        <p:spPr bwMode="auto">
          <a:xfrm>
            <a:off x="3687763" y="1062038"/>
            <a:ext cx="38100" cy="41275"/>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6" name="Oval 56"/>
          <p:cNvSpPr>
            <a:spLocks noChangeAspect="1" noChangeArrowheads="1"/>
          </p:cNvSpPr>
          <p:nvPr/>
        </p:nvSpPr>
        <p:spPr bwMode="auto">
          <a:xfrm>
            <a:off x="3143250" y="1063625"/>
            <a:ext cx="38100" cy="41275"/>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7" name="Oval 57"/>
          <p:cNvSpPr>
            <a:spLocks noChangeAspect="1" noChangeArrowheads="1"/>
          </p:cNvSpPr>
          <p:nvPr/>
        </p:nvSpPr>
        <p:spPr bwMode="auto">
          <a:xfrm>
            <a:off x="3686175" y="1577975"/>
            <a:ext cx="38100" cy="38100"/>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8" name="Oval 58"/>
          <p:cNvSpPr>
            <a:spLocks noChangeAspect="1" noChangeArrowheads="1"/>
          </p:cNvSpPr>
          <p:nvPr/>
        </p:nvSpPr>
        <p:spPr bwMode="auto">
          <a:xfrm>
            <a:off x="3341688" y="1579563"/>
            <a:ext cx="38100" cy="39687"/>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59" name="Oval 59"/>
          <p:cNvSpPr>
            <a:spLocks noChangeAspect="1" noChangeArrowheads="1"/>
          </p:cNvSpPr>
          <p:nvPr/>
        </p:nvSpPr>
        <p:spPr bwMode="auto">
          <a:xfrm>
            <a:off x="3341688" y="2505075"/>
            <a:ext cx="38100" cy="39688"/>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0" name="Line 60"/>
          <p:cNvSpPr>
            <a:spLocks noChangeAspect="1" noChangeShapeType="1"/>
          </p:cNvSpPr>
          <p:nvPr/>
        </p:nvSpPr>
        <p:spPr bwMode="auto">
          <a:xfrm flipV="1">
            <a:off x="3708400" y="1085850"/>
            <a:ext cx="0" cy="1047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1" name="Line 61"/>
          <p:cNvSpPr>
            <a:spLocks noChangeAspect="1" noChangeShapeType="1"/>
          </p:cNvSpPr>
          <p:nvPr/>
        </p:nvSpPr>
        <p:spPr bwMode="auto">
          <a:xfrm flipV="1">
            <a:off x="3708400" y="1085850"/>
            <a:ext cx="0" cy="160338"/>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2" name="Line 62"/>
          <p:cNvSpPr>
            <a:spLocks noChangeAspect="1" noChangeShapeType="1"/>
          </p:cNvSpPr>
          <p:nvPr/>
        </p:nvSpPr>
        <p:spPr bwMode="auto">
          <a:xfrm flipV="1">
            <a:off x="3708400" y="1446213"/>
            <a:ext cx="0" cy="1555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3" name="Line 63"/>
          <p:cNvSpPr>
            <a:spLocks noChangeAspect="1" noChangeShapeType="1"/>
          </p:cNvSpPr>
          <p:nvPr/>
        </p:nvSpPr>
        <p:spPr bwMode="auto">
          <a:xfrm flipV="1">
            <a:off x="3163888" y="1085850"/>
            <a:ext cx="0" cy="10477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4" name="Line 64"/>
          <p:cNvSpPr>
            <a:spLocks noChangeAspect="1" noChangeShapeType="1"/>
          </p:cNvSpPr>
          <p:nvPr/>
        </p:nvSpPr>
        <p:spPr bwMode="auto">
          <a:xfrm flipV="1">
            <a:off x="3163888" y="1085850"/>
            <a:ext cx="0" cy="174625"/>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5" name="Line 65"/>
          <p:cNvSpPr>
            <a:spLocks noChangeAspect="1" noChangeShapeType="1"/>
          </p:cNvSpPr>
          <p:nvPr/>
        </p:nvSpPr>
        <p:spPr bwMode="auto">
          <a:xfrm flipV="1">
            <a:off x="3163888" y="1450975"/>
            <a:ext cx="0" cy="1508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6" name="Line 66"/>
          <p:cNvSpPr>
            <a:spLocks noChangeAspect="1" noChangeShapeType="1"/>
          </p:cNvSpPr>
          <p:nvPr/>
        </p:nvSpPr>
        <p:spPr bwMode="auto">
          <a:xfrm flipV="1">
            <a:off x="3363913" y="1601788"/>
            <a:ext cx="0" cy="103187"/>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7" name="Line 67"/>
          <p:cNvSpPr>
            <a:spLocks noChangeAspect="1" noChangeShapeType="1"/>
          </p:cNvSpPr>
          <p:nvPr/>
        </p:nvSpPr>
        <p:spPr bwMode="auto">
          <a:xfrm flipV="1">
            <a:off x="3363913" y="1601788"/>
            <a:ext cx="0" cy="160337"/>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8" name="Line 68"/>
          <p:cNvSpPr>
            <a:spLocks noChangeAspect="1" noChangeShapeType="1"/>
          </p:cNvSpPr>
          <p:nvPr/>
        </p:nvSpPr>
        <p:spPr bwMode="auto">
          <a:xfrm flipV="1">
            <a:off x="3363913" y="1979613"/>
            <a:ext cx="0" cy="15875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69" name="Line 69"/>
          <p:cNvSpPr>
            <a:spLocks noChangeAspect="1" noChangeShapeType="1"/>
          </p:cNvSpPr>
          <p:nvPr/>
        </p:nvSpPr>
        <p:spPr bwMode="auto">
          <a:xfrm>
            <a:off x="3168650" y="1601788"/>
            <a:ext cx="85725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5670" name="Group 70"/>
          <p:cNvGrpSpPr>
            <a:grpSpLocks noChangeAspect="1"/>
          </p:cNvGrpSpPr>
          <p:nvPr/>
        </p:nvGrpSpPr>
        <p:grpSpPr bwMode="auto">
          <a:xfrm flipH="1">
            <a:off x="3716338" y="1252538"/>
            <a:ext cx="247650" cy="198437"/>
            <a:chOff x="3243" y="437"/>
            <a:chExt cx="144" cy="115"/>
          </a:xfrm>
        </p:grpSpPr>
        <p:sp>
          <p:nvSpPr>
            <p:cNvPr id="665671" name="Line 71"/>
            <p:cNvSpPr>
              <a:spLocks noChangeAspect="1" noChangeShapeType="1"/>
            </p:cNvSpPr>
            <p:nvPr/>
          </p:nvSpPr>
          <p:spPr bwMode="auto">
            <a:xfrm>
              <a:off x="3339"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2" name="Line 72"/>
            <p:cNvSpPr>
              <a:spLocks noChangeAspect="1" noChangeShapeType="1"/>
            </p:cNvSpPr>
            <p:nvPr/>
          </p:nvSpPr>
          <p:spPr bwMode="auto">
            <a:xfrm>
              <a:off x="3291"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3" name="Line 73"/>
            <p:cNvSpPr>
              <a:spLocks noChangeAspect="1" noChangeShapeType="1"/>
            </p:cNvSpPr>
            <p:nvPr/>
          </p:nvSpPr>
          <p:spPr bwMode="auto">
            <a:xfrm>
              <a:off x="3243"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4" name="Oval 74"/>
            <p:cNvSpPr>
              <a:spLocks noChangeAspect="1" noChangeArrowheads="1"/>
            </p:cNvSpPr>
            <p:nvPr/>
          </p:nvSpPr>
          <p:spPr bwMode="auto">
            <a:xfrm>
              <a:off x="3291" y="474"/>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5" name="Line 75"/>
            <p:cNvSpPr>
              <a:spLocks noChangeAspect="1" noChangeShapeType="1"/>
            </p:cNvSpPr>
            <p:nvPr/>
          </p:nvSpPr>
          <p:spPr bwMode="auto">
            <a:xfrm>
              <a:off x="3364"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6" name="Line 76"/>
            <p:cNvSpPr>
              <a:spLocks noChangeAspect="1" noChangeShapeType="1"/>
            </p:cNvSpPr>
            <p:nvPr/>
          </p:nvSpPr>
          <p:spPr bwMode="auto">
            <a:xfrm>
              <a:off x="3367" y="437"/>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77" name="Line 77"/>
            <p:cNvSpPr>
              <a:spLocks noChangeAspect="1" noChangeShapeType="1"/>
            </p:cNvSpPr>
            <p:nvPr/>
          </p:nvSpPr>
          <p:spPr bwMode="auto">
            <a:xfrm>
              <a:off x="3364" y="552"/>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678" name="Group 78"/>
          <p:cNvGrpSpPr>
            <a:grpSpLocks noChangeAspect="1"/>
          </p:cNvGrpSpPr>
          <p:nvPr/>
        </p:nvGrpSpPr>
        <p:grpSpPr bwMode="auto">
          <a:xfrm>
            <a:off x="3127375" y="1774825"/>
            <a:ext cx="238125" cy="196850"/>
            <a:chOff x="3061" y="771"/>
            <a:chExt cx="143" cy="118"/>
          </a:xfrm>
        </p:grpSpPr>
        <p:sp>
          <p:nvSpPr>
            <p:cNvPr id="665679" name="Line 79"/>
            <p:cNvSpPr>
              <a:spLocks noChangeAspect="1" noChangeShapeType="1"/>
            </p:cNvSpPr>
            <p:nvPr/>
          </p:nvSpPr>
          <p:spPr bwMode="auto">
            <a:xfrm>
              <a:off x="3157"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0" name="Line 80"/>
            <p:cNvSpPr>
              <a:spLocks noChangeAspect="1" noChangeShapeType="1"/>
            </p:cNvSpPr>
            <p:nvPr/>
          </p:nvSpPr>
          <p:spPr bwMode="auto">
            <a:xfrm>
              <a:off x="3109"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1" name="Line 81"/>
            <p:cNvSpPr>
              <a:spLocks noChangeAspect="1" noChangeShapeType="1"/>
            </p:cNvSpPr>
            <p:nvPr/>
          </p:nvSpPr>
          <p:spPr bwMode="auto">
            <a:xfrm>
              <a:off x="3061"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2" name="Line 82"/>
            <p:cNvSpPr>
              <a:spLocks noChangeAspect="1" noChangeShapeType="1"/>
            </p:cNvSpPr>
            <p:nvPr/>
          </p:nvSpPr>
          <p:spPr bwMode="auto">
            <a:xfrm>
              <a:off x="3183"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3" name="Line 83"/>
            <p:cNvSpPr>
              <a:spLocks noChangeAspect="1" noChangeShapeType="1"/>
            </p:cNvSpPr>
            <p:nvPr/>
          </p:nvSpPr>
          <p:spPr bwMode="auto">
            <a:xfrm>
              <a:off x="3184" y="889"/>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4" name="Line 84"/>
            <p:cNvSpPr>
              <a:spLocks noChangeAspect="1" noChangeShapeType="1"/>
            </p:cNvSpPr>
            <p:nvPr/>
          </p:nvSpPr>
          <p:spPr bwMode="auto">
            <a:xfrm>
              <a:off x="3184" y="771"/>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685" name="Group 85"/>
          <p:cNvGrpSpPr>
            <a:grpSpLocks noChangeAspect="1"/>
          </p:cNvGrpSpPr>
          <p:nvPr/>
        </p:nvGrpSpPr>
        <p:grpSpPr bwMode="auto">
          <a:xfrm>
            <a:off x="2911475" y="1257300"/>
            <a:ext cx="247650" cy="198438"/>
            <a:chOff x="3243" y="437"/>
            <a:chExt cx="144" cy="115"/>
          </a:xfrm>
        </p:grpSpPr>
        <p:sp>
          <p:nvSpPr>
            <p:cNvPr id="665686" name="Line 86"/>
            <p:cNvSpPr>
              <a:spLocks noChangeAspect="1" noChangeShapeType="1"/>
            </p:cNvSpPr>
            <p:nvPr/>
          </p:nvSpPr>
          <p:spPr bwMode="auto">
            <a:xfrm>
              <a:off x="3339"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7" name="Line 87"/>
            <p:cNvSpPr>
              <a:spLocks noChangeAspect="1" noChangeShapeType="1"/>
            </p:cNvSpPr>
            <p:nvPr/>
          </p:nvSpPr>
          <p:spPr bwMode="auto">
            <a:xfrm>
              <a:off x="3291"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8" name="Line 88"/>
            <p:cNvSpPr>
              <a:spLocks noChangeAspect="1" noChangeShapeType="1"/>
            </p:cNvSpPr>
            <p:nvPr/>
          </p:nvSpPr>
          <p:spPr bwMode="auto">
            <a:xfrm>
              <a:off x="3243" y="497"/>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89" name="Oval 89"/>
            <p:cNvSpPr>
              <a:spLocks noChangeAspect="1" noChangeArrowheads="1"/>
            </p:cNvSpPr>
            <p:nvPr/>
          </p:nvSpPr>
          <p:spPr bwMode="auto">
            <a:xfrm>
              <a:off x="3291" y="474"/>
              <a:ext cx="48" cy="48"/>
            </a:xfrm>
            <a:prstGeom prst="ellipse">
              <a:avLst/>
            </a:prstGeom>
            <a:solidFill>
              <a:schemeClr val="bg1"/>
            </a:solidFill>
            <a:ln w="12700">
              <a:solidFill>
                <a:schemeClr val="tx1"/>
              </a:solidFill>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0" name="Line 90"/>
            <p:cNvSpPr>
              <a:spLocks noChangeAspect="1" noChangeShapeType="1"/>
            </p:cNvSpPr>
            <p:nvPr/>
          </p:nvSpPr>
          <p:spPr bwMode="auto">
            <a:xfrm>
              <a:off x="3364" y="437"/>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1" name="Line 91"/>
            <p:cNvSpPr>
              <a:spLocks noChangeAspect="1" noChangeShapeType="1"/>
            </p:cNvSpPr>
            <p:nvPr/>
          </p:nvSpPr>
          <p:spPr bwMode="auto">
            <a:xfrm>
              <a:off x="3367" y="437"/>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2" name="Line 92"/>
            <p:cNvSpPr>
              <a:spLocks noChangeAspect="1" noChangeShapeType="1"/>
            </p:cNvSpPr>
            <p:nvPr/>
          </p:nvSpPr>
          <p:spPr bwMode="auto">
            <a:xfrm>
              <a:off x="3364" y="552"/>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693" name="Group 93"/>
          <p:cNvGrpSpPr>
            <a:grpSpLocks noChangeAspect="1"/>
          </p:cNvGrpSpPr>
          <p:nvPr/>
        </p:nvGrpSpPr>
        <p:grpSpPr bwMode="auto">
          <a:xfrm flipH="1">
            <a:off x="3371850" y="2151063"/>
            <a:ext cx="238125" cy="196850"/>
            <a:chOff x="3061" y="771"/>
            <a:chExt cx="143" cy="118"/>
          </a:xfrm>
        </p:grpSpPr>
        <p:sp>
          <p:nvSpPr>
            <p:cNvPr id="665694" name="Line 94"/>
            <p:cNvSpPr>
              <a:spLocks noChangeAspect="1" noChangeShapeType="1"/>
            </p:cNvSpPr>
            <p:nvPr/>
          </p:nvSpPr>
          <p:spPr bwMode="auto">
            <a:xfrm>
              <a:off x="3157"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5" name="Line 95"/>
            <p:cNvSpPr>
              <a:spLocks noChangeAspect="1" noChangeShapeType="1"/>
            </p:cNvSpPr>
            <p:nvPr/>
          </p:nvSpPr>
          <p:spPr bwMode="auto">
            <a:xfrm>
              <a:off x="3109"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6" name="Line 96"/>
            <p:cNvSpPr>
              <a:spLocks noChangeAspect="1" noChangeShapeType="1"/>
            </p:cNvSpPr>
            <p:nvPr/>
          </p:nvSpPr>
          <p:spPr bwMode="auto">
            <a:xfrm>
              <a:off x="3061" y="833"/>
              <a:ext cx="48"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7" name="Line 97"/>
            <p:cNvSpPr>
              <a:spLocks noChangeAspect="1" noChangeShapeType="1"/>
            </p:cNvSpPr>
            <p:nvPr/>
          </p:nvSpPr>
          <p:spPr bwMode="auto">
            <a:xfrm>
              <a:off x="3183" y="773"/>
              <a:ext cx="0" cy="113"/>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8" name="Line 98"/>
            <p:cNvSpPr>
              <a:spLocks noChangeAspect="1" noChangeShapeType="1"/>
            </p:cNvSpPr>
            <p:nvPr/>
          </p:nvSpPr>
          <p:spPr bwMode="auto">
            <a:xfrm>
              <a:off x="3184" y="889"/>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699" name="Line 99"/>
            <p:cNvSpPr>
              <a:spLocks noChangeAspect="1" noChangeShapeType="1"/>
            </p:cNvSpPr>
            <p:nvPr/>
          </p:nvSpPr>
          <p:spPr bwMode="auto">
            <a:xfrm>
              <a:off x="3184" y="771"/>
              <a:ext cx="20"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5700" name="Line 100"/>
          <p:cNvSpPr>
            <a:spLocks noChangeAspect="1" noChangeShapeType="1"/>
          </p:cNvSpPr>
          <p:nvPr/>
        </p:nvSpPr>
        <p:spPr bwMode="auto">
          <a:xfrm>
            <a:off x="2911475" y="1366838"/>
            <a:ext cx="0" cy="493712"/>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1" name="Line 101"/>
          <p:cNvSpPr>
            <a:spLocks noChangeAspect="1" noChangeShapeType="1"/>
          </p:cNvSpPr>
          <p:nvPr/>
        </p:nvSpPr>
        <p:spPr bwMode="auto">
          <a:xfrm flipH="1">
            <a:off x="2840038" y="1879600"/>
            <a:ext cx="29051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2" name="Oval 102"/>
          <p:cNvSpPr>
            <a:spLocks noChangeAspect="1" noChangeArrowheads="1"/>
          </p:cNvSpPr>
          <p:nvPr/>
        </p:nvSpPr>
        <p:spPr bwMode="auto">
          <a:xfrm>
            <a:off x="2890838" y="1857375"/>
            <a:ext cx="38100" cy="38100"/>
          </a:xfrm>
          <a:prstGeom prst="ellipse">
            <a:avLst/>
          </a:prstGeom>
          <a:solidFill>
            <a:srgbClr val="000000"/>
          </a:solidFill>
          <a:ln w="12700">
            <a:solidFill>
              <a:srgbClr val="000000"/>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3" name="Line 103"/>
          <p:cNvSpPr>
            <a:spLocks noChangeAspect="1" noChangeShapeType="1"/>
          </p:cNvSpPr>
          <p:nvPr/>
        </p:nvSpPr>
        <p:spPr bwMode="auto">
          <a:xfrm flipH="1">
            <a:off x="3960813" y="1362075"/>
            <a:ext cx="3175" cy="88900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4" name="Text Box 104"/>
          <p:cNvSpPr txBox="1">
            <a:spLocks noChangeAspect="1" noChangeArrowheads="1"/>
          </p:cNvSpPr>
          <p:nvPr/>
        </p:nvSpPr>
        <p:spPr bwMode="auto">
          <a:xfrm>
            <a:off x="2417763" y="1698625"/>
            <a:ext cx="554037"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IN1</a:t>
            </a:r>
          </a:p>
        </p:txBody>
      </p:sp>
      <p:sp>
        <p:nvSpPr>
          <p:cNvPr id="665705" name="Rectangle 105"/>
          <p:cNvSpPr>
            <a:spLocks noChangeAspect="1" noChangeArrowheads="1"/>
          </p:cNvSpPr>
          <p:nvPr/>
        </p:nvSpPr>
        <p:spPr bwMode="auto">
          <a:xfrm>
            <a:off x="5453063" y="509588"/>
            <a:ext cx="141287" cy="709612"/>
          </a:xfrm>
          <a:prstGeom prst="rect">
            <a:avLst/>
          </a:prstGeom>
          <a:solidFill>
            <a:srgbClr val="DDDDDD"/>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6" name="Rectangle 106"/>
          <p:cNvSpPr>
            <a:spLocks noChangeAspect="1" noChangeArrowheads="1"/>
          </p:cNvSpPr>
          <p:nvPr/>
        </p:nvSpPr>
        <p:spPr bwMode="auto">
          <a:xfrm>
            <a:off x="5100638" y="227013"/>
            <a:ext cx="1414462" cy="341312"/>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7" name="Rectangle 107"/>
          <p:cNvSpPr>
            <a:spLocks noChangeAspect="1" noChangeArrowheads="1"/>
          </p:cNvSpPr>
          <p:nvPr/>
        </p:nvSpPr>
        <p:spPr bwMode="auto">
          <a:xfrm>
            <a:off x="5240338" y="793750"/>
            <a:ext cx="120650" cy="1268413"/>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8" name="Rectangle 108"/>
          <p:cNvSpPr>
            <a:spLocks noChangeAspect="1" noChangeArrowheads="1"/>
          </p:cNvSpPr>
          <p:nvPr/>
        </p:nvSpPr>
        <p:spPr bwMode="auto">
          <a:xfrm>
            <a:off x="5240338" y="793750"/>
            <a:ext cx="425450"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09" name="Rectangle 109"/>
          <p:cNvSpPr>
            <a:spLocks noChangeAspect="1" noChangeArrowheads="1"/>
          </p:cNvSpPr>
          <p:nvPr/>
        </p:nvSpPr>
        <p:spPr bwMode="auto">
          <a:xfrm rot="10800000">
            <a:off x="5100638" y="2508250"/>
            <a:ext cx="1414462" cy="339725"/>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10" name="Text Box 110"/>
          <p:cNvSpPr txBox="1">
            <a:spLocks noChangeAspect="1" noChangeArrowheads="1"/>
          </p:cNvSpPr>
          <p:nvPr/>
        </p:nvSpPr>
        <p:spPr bwMode="auto">
          <a:xfrm>
            <a:off x="6524625" y="1344613"/>
            <a:ext cx="790575"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OUT</a:t>
            </a:r>
          </a:p>
        </p:txBody>
      </p:sp>
      <p:sp>
        <p:nvSpPr>
          <p:cNvPr id="665711" name="Text Box 111"/>
          <p:cNvSpPr txBox="1">
            <a:spLocks noChangeAspect="1" noChangeArrowheads="1"/>
          </p:cNvSpPr>
          <p:nvPr/>
        </p:nvSpPr>
        <p:spPr bwMode="auto">
          <a:xfrm>
            <a:off x="4673600" y="1317625"/>
            <a:ext cx="5730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IN1</a:t>
            </a:r>
          </a:p>
        </p:txBody>
      </p:sp>
      <p:sp>
        <p:nvSpPr>
          <p:cNvPr id="665712" name="Rectangle 112"/>
          <p:cNvSpPr>
            <a:spLocks noChangeAspect="1" noChangeArrowheads="1"/>
          </p:cNvSpPr>
          <p:nvPr/>
        </p:nvSpPr>
        <p:spPr bwMode="auto">
          <a:xfrm>
            <a:off x="5722938" y="1216025"/>
            <a:ext cx="169862" cy="550863"/>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5713" name="Group 113"/>
          <p:cNvGrpSpPr>
            <a:grpSpLocks noChangeAspect="1"/>
          </p:cNvGrpSpPr>
          <p:nvPr/>
        </p:nvGrpSpPr>
        <p:grpSpPr bwMode="auto">
          <a:xfrm>
            <a:off x="5638800" y="1016000"/>
            <a:ext cx="336550" cy="339725"/>
            <a:chOff x="3470" y="2033"/>
            <a:chExt cx="217" cy="218"/>
          </a:xfrm>
        </p:grpSpPr>
        <p:sp>
          <p:nvSpPr>
            <p:cNvPr id="665714" name="Rectangle 114"/>
            <p:cNvSpPr>
              <a:spLocks noChangeAspect="1" noChangeArrowheads="1"/>
            </p:cNvSpPr>
            <p:nvPr/>
          </p:nvSpPr>
          <p:spPr bwMode="auto">
            <a:xfrm>
              <a:off x="3470" y="2033"/>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15" name="Rectangle 115"/>
            <p:cNvSpPr>
              <a:spLocks noChangeAspect="1" noChangeArrowheads="1"/>
            </p:cNvSpPr>
            <p:nvPr/>
          </p:nvSpPr>
          <p:spPr bwMode="auto">
            <a:xfrm>
              <a:off x="3523" y="2088"/>
              <a:ext cx="109" cy="108"/>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716" name="Group 116"/>
          <p:cNvGrpSpPr>
            <a:grpSpLocks noChangeAspect="1"/>
          </p:cNvGrpSpPr>
          <p:nvPr/>
        </p:nvGrpSpPr>
        <p:grpSpPr bwMode="auto">
          <a:xfrm>
            <a:off x="5638800" y="1554163"/>
            <a:ext cx="336550" cy="341312"/>
            <a:chOff x="3470" y="2432"/>
            <a:chExt cx="217" cy="218"/>
          </a:xfrm>
        </p:grpSpPr>
        <p:sp>
          <p:nvSpPr>
            <p:cNvPr id="665717" name="Rectangle 117"/>
            <p:cNvSpPr>
              <a:spLocks noChangeAspect="1" noChangeArrowheads="1"/>
            </p:cNvSpPr>
            <p:nvPr/>
          </p:nvSpPr>
          <p:spPr bwMode="auto">
            <a:xfrm>
              <a:off x="3470" y="2432"/>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18" name="Rectangle 118"/>
            <p:cNvSpPr>
              <a:spLocks noChangeAspect="1" noChangeArrowheads="1"/>
            </p:cNvSpPr>
            <p:nvPr/>
          </p:nvSpPr>
          <p:spPr bwMode="auto">
            <a:xfrm>
              <a:off x="3523" y="2487"/>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719" name="Group 119"/>
          <p:cNvGrpSpPr>
            <a:grpSpLocks noChangeAspect="1"/>
          </p:cNvGrpSpPr>
          <p:nvPr/>
        </p:nvGrpSpPr>
        <p:grpSpPr bwMode="auto">
          <a:xfrm>
            <a:off x="5640388" y="2424113"/>
            <a:ext cx="341312" cy="338137"/>
            <a:chOff x="3552" y="1290"/>
            <a:chExt cx="218" cy="216"/>
          </a:xfrm>
        </p:grpSpPr>
        <p:sp>
          <p:nvSpPr>
            <p:cNvPr id="665720" name="Rectangle 120"/>
            <p:cNvSpPr>
              <a:spLocks noChangeAspect="1" noChangeArrowheads="1"/>
            </p:cNvSpPr>
            <p:nvPr/>
          </p:nvSpPr>
          <p:spPr bwMode="auto">
            <a:xfrm rot="10800000">
              <a:off x="3552" y="1290"/>
              <a:ext cx="218" cy="216"/>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1" name="Rectangle 121"/>
            <p:cNvSpPr>
              <a:spLocks noChangeAspect="1" noChangeArrowheads="1"/>
            </p:cNvSpPr>
            <p:nvPr/>
          </p:nvSpPr>
          <p:spPr bwMode="auto">
            <a:xfrm rot="10800000">
              <a:off x="3606" y="1344"/>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400" smtClean="0">
                <a:solidFill>
                  <a:srgbClr val="000000"/>
                </a:solidFill>
                <a:latin typeface="Arial" charset="0"/>
                <a:ea typeface="ＭＳ Ｐゴシック" charset="0"/>
                <a:cs typeface="Arial" charset="0"/>
              </a:endParaRPr>
            </a:p>
          </p:txBody>
        </p:sp>
      </p:grpSp>
      <p:sp>
        <p:nvSpPr>
          <p:cNvPr id="665722" name="Rectangle 122"/>
          <p:cNvSpPr>
            <a:spLocks noChangeAspect="1" noChangeArrowheads="1"/>
          </p:cNvSpPr>
          <p:nvPr/>
        </p:nvSpPr>
        <p:spPr bwMode="auto">
          <a:xfrm>
            <a:off x="5310188" y="1941513"/>
            <a:ext cx="701675"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3" name="Rectangle 123"/>
          <p:cNvSpPr>
            <a:spLocks noChangeAspect="1" noChangeArrowheads="1"/>
          </p:cNvSpPr>
          <p:nvPr/>
        </p:nvSpPr>
        <p:spPr bwMode="auto">
          <a:xfrm>
            <a:off x="5099050" y="1425575"/>
            <a:ext cx="211138" cy="136525"/>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4" name="Oval 124"/>
          <p:cNvSpPr>
            <a:spLocks noChangeAspect="1" noChangeArrowheads="1"/>
          </p:cNvSpPr>
          <p:nvPr/>
        </p:nvSpPr>
        <p:spPr bwMode="auto">
          <a:xfrm>
            <a:off x="5676900" y="1857375"/>
            <a:ext cx="282575" cy="284163"/>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5" name="Oval 125"/>
          <p:cNvSpPr>
            <a:spLocks noChangeAspect="1" noChangeArrowheads="1"/>
          </p:cNvSpPr>
          <p:nvPr/>
        </p:nvSpPr>
        <p:spPr bwMode="auto">
          <a:xfrm>
            <a:off x="5381625" y="709613"/>
            <a:ext cx="282575" cy="284162"/>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6" name="Text Box 126"/>
          <p:cNvSpPr txBox="1">
            <a:spLocks noChangeAspect="1" noChangeArrowheads="1"/>
          </p:cNvSpPr>
          <p:nvPr/>
        </p:nvSpPr>
        <p:spPr bwMode="auto">
          <a:xfrm>
            <a:off x="4530725" y="238125"/>
            <a:ext cx="660400"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Vdd</a:t>
            </a:r>
          </a:p>
        </p:txBody>
      </p:sp>
      <p:sp>
        <p:nvSpPr>
          <p:cNvPr id="665727" name="Text Box 127"/>
          <p:cNvSpPr txBox="1">
            <a:spLocks noChangeAspect="1" noChangeArrowheads="1"/>
          </p:cNvSpPr>
          <p:nvPr/>
        </p:nvSpPr>
        <p:spPr bwMode="auto">
          <a:xfrm>
            <a:off x="4530725" y="2530475"/>
            <a:ext cx="715963"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GND</a:t>
            </a:r>
          </a:p>
        </p:txBody>
      </p:sp>
      <p:sp>
        <p:nvSpPr>
          <p:cNvPr id="665728" name="Line 128"/>
          <p:cNvSpPr>
            <a:spLocks noChangeAspect="1" noChangeShapeType="1"/>
          </p:cNvSpPr>
          <p:nvPr/>
        </p:nvSpPr>
        <p:spPr bwMode="auto">
          <a:xfrm>
            <a:off x="3605213" y="2259013"/>
            <a:ext cx="35401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29" name="Line 129"/>
          <p:cNvSpPr>
            <a:spLocks noChangeAspect="1" noChangeShapeType="1"/>
          </p:cNvSpPr>
          <p:nvPr/>
        </p:nvSpPr>
        <p:spPr bwMode="auto">
          <a:xfrm flipV="1">
            <a:off x="3963988" y="1417638"/>
            <a:ext cx="7143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0" name="Rectangle 130"/>
          <p:cNvSpPr>
            <a:spLocks noChangeAspect="1" noChangeArrowheads="1"/>
          </p:cNvSpPr>
          <p:nvPr/>
        </p:nvSpPr>
        <p:spPr bwMode="auto">
          <a:xfrm>
            <a:off x="5594350" y="2224088"/>
            <a:ext cx="700088"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1" name="Oval 131"/>
          <p:cNvSpPr>
            <a:spLocks noChangeAspect="1" noChangeArrowheads="1"/>
          </p:cNvSpPr>
          <p:nvPr/>
        </p:nvSpPr>
        <p:spPr bwMode="auto">
          <a:xfrm>
            <a:off x="5676900" y="2139950"/>
            <a:ext cx="282575" cy="284163"/>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2" name="Rectangle 132"/>
          <p:cNvSpPr>
            <a:spLocks noChangeAspect="1" noChangeArrowheads="1"/>
          </p:cNvSpPr>
          <p:nvPr/>
        </p:nvSpPr>
        <p:spPr bwMode="auto">
          <a:xfrm>
            <a:off x="6232525" y="793750"/>
            <a:ext cx="120650" cy="1552575"/>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3" name="Rectangle 133"/>
          <p:cNvSpPr>
            <a:spLocks noChangeAspect="1" noChangeArrowheads="1"/>
          </p:cNvSpPr>
          <p:nvPr/>
        </p:nvSpPr>
        <p:spPr bwMode="auto">
          <a:xfrm>
            <a:off x="5949950" y="793750"/>
            <a:ext cx="371475"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4" name="Rectangle 134"/>
          <p:cNvSpPr>
            <a:spLocks noChangeAspect="1" noChangeArrowheads="1"/>
          </p:cNvSpPr>
          <p:nvPr/>
        </p:nvSpPr>
        <p:spPr bwMode="auto">
          <a:xfrm>
            <a:off x="6232525" y="1006475"/>
            <a:ext cx="282575" cy="128588"/>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5" name="Rectangle 135"/>
          <p:cNvSpPr>
            <a:spLocks noChangeAspect="1" noChangeArrowheads="1"/>
          </p:cNvSpPr>
          <p:nvPr/>
        </p:nvSpPr>
        <p:spPr bwMode="auto">
          <a:xfrm>
            <a:off x="5886450" y="1397000"/>
            <a:ext cx="628650" cy="12858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6" name="Oval 136"/>
          <p:cNvSpPr>
            <a:spLocks noChangeAspect="1" noChangeArrowheads="1"/>
          </p:cNvSpPr>
          <p:nvPr/>
        </p:nvSpPr>
        <p:spPr bwMode="auto">
          <a:xfrm>
            <a:off x="5949950" y="722313"/>
            <a:ext cx="280988" cy="284162"/>
          </a:xfrm>
          <a:prstGeom prst="ellipse">
            <a:avLst/>
          </a:prstGeom>
          <a:noFill/>
          <a:ln w="28575">
            <a:solidFill>
              <a:schemeClr val="tx1"/>
            </a:solidFill>
            <a:prstDash val="sysDot"/>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7" name="Freeform 137"/>
          <p:cNvSpPr>
            <a:spLocks noChangeAspect="1"/>
          </p:cNvSpPr>
          <p:nvPr/>
        </p:nvSpPr>
        <p:spPr bwMode="auto">
          <a:xfrm>
            <a:off x="3184525" y="652463"/>
            <a:ext cx="2197100" cy="709612"/>
          </a:xfrm>
          <a:custGeom>
            <a:avLst/>
            <a:gdLst>
              <a:gd name="T0" fmla="*/ 1361 w 1361"/>
              <a:gd name="T1" fmla="*/ 90 h 362"/>
              <a:gd name="T2" fmla="*/ 635 w 1361"/>
              <a:gd name="T3" fmla="*/ 45 h 362"/>
              <a:gd name="T4" fmla="*/ 0 w 1361"/>
              <a:gd name="T5" fmla="*/ 362 h 362"/>
            </a:gdLst>
            <a:ahLst/>
            <a:cxnLst>
              <a:cxn ang="0">
                <a:pos x="T0" y="T1"/>
              </a:cxn>
              <a:cxn ang="0">
                <a:pos x="T2" y="T3"/>
              </a:cxn>
              <a:cxn ang="0">
                <a:pos x="T4" y="T5"/>
              </a:cxn>
            </a:cxnLst>
            <a:rect l="0" t="0" r="r" b="b"/>
            <a:pathLst>
              <a:path w="1361" h="362">
                <a:moveTo>
                  <a:pt x="1361" y="90"/>
                </a:moveTo>
                <a:cubicBezTo>
                  <a:pt x="1111" y="45"/>
                  <a:pt x="862" y="0"/>
                  <a:pt x="635" y="45"/>
                </a:cubicBezTo>
                <a:cubicBezTo>
                  <a:pt x="408" y="90"/>
                  <a:pt x="204" y="226"/>
                  <a:pt x="0" y="362"/>
                </a:cubicBezTo>
              </a:path>
            </a:pathLst>
          </a:custGeom>
          <a:noFill/>
          <a:ln w="12700" cap="flat" cmpd="sng">
            <a:solidFill>
              <a:schemeClr val="tx1"/>
            </a:solidFill>
            <a:prstDash val="dash"/>
            <a:round/>
            <a:headEnd type="triangle" w="med" len="med"/>
            <a:tailEnd type="non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8" name="Line 138"/>
          <p:cNvSpPr>
            <a:spLocks noChangeAspect="1" noChangeShapeType="1"/>
          </p:cNvSpPr>
          <p:nvPr/>
        </p:nvSpPr>
        <p:spPr bwMode="auto">
          <a:xfrm flipH="1">
            <a:off x="3963988" y="863600"/>
            <a:ext cx="1985962" cy="425450"/>
          </a:xfrm>
          <a:prstGeom prst="line">
            <a:avLst/>
          </a:prstGeom>
          <a:noFill/>
          <a:ln w="12700">
            <a:solidFill>
              <a:schemeClr val="tx1"/>
            </a:solidFill>
            <a:prstDash val="dash"/>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39" name="Line 139"/>
          <p:cNvSpPr>
            <a:spLocks noChangeAspect="1" noChangeShapeType="1"/>
          </p:cNvSpPr>
          <p:nvPr/>
        </p:nvSpPr>
        <p:spPr bwMode="auto">
          <a:xfrm flipH="1" flipV="1">
            <a:off x="3468688" y="1857375"/>
            <a:ext cx="2197100" cy="141288"/>
          </a:xfrm>
          <a:prstGeom prst="line">
            <a:avLst/>
          </a:prstGeom>
          <a:noFill/>
          <a:ln w="12700">
            <a:solidFill>
              <a:schemeClr val="tx1"/>
            </a:solidFill>
            <a:prstDash val="dash"/>
            <a:round/>
            <a:headEnd type="triangle"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0" name="Freeform 140"/>
          <p:cNvSpPr>
            <a:spLocks noChangeAspect="1"/>
          </p:cNvSpPr>
          <p:nvPr/>
        </p:nvSpPr>
        <p:spPr bwMode="auto">
          <a:xfrm>
            <a:off x="3538538" y="2282825"/>
            <a:ext cx="2127250" cy="153988"/>
          </a:xfrm>
          <a:custGeom>
            <a:avLst/>
            <a:gdLst>
              <a:gd name="T0" fmla="*/ 1361 w 1361"/>
              <a:gd name="T1" fmla="*/ 0 h 99"/>
              <a:gd name="T2" fmla="*/ 363 w 1361"/>
              <a:gd name="T3" fmla="*/ 91 h 99"/>
              <a:gd name="T4" fmla="*/ 0 w 1361"/>
              <a:gd name="T5" fmla="*/ 46 h 99"/>
            </a:gdLst>
            <a:ahLst/>
            <a:cxnLst>
              <a:cxn ang="0">
                <a:pos x="T0" y="T1"/>
              </a:cxn>
              <a:cxn ang="0">
                <a:pos x="T2" y="T3"/>
              </a:cxn>
              <a:cxn ang="0">
                <a:pos x="T4" y="T5"/>
              </a:cxn>
            </a:cxnLst>
            <a:rect l="0" t="0" r="r" b="b"/>
            <a:pathLst>
              <a:path w="1361" h="99">
                <a:moveTo>
                  <a:pt x="1361" y="0"/>
                </a:moveTo>
                <a:cubicBezTo>
                  <a:pt x="975" y="41"/>
                  <a:pt x="590" y="83"/>
                  <a:pt x="363" y="91"/>
                </a:cubicBezTo>
                <a:cubicBezTo>
                  <a:pt x="136" y="99"/>
                  <a:pt x="68" y="72"/>
                  <a:pt x="0" y="46"/>
                </a:cubicBezTo>
              </a:path>
            </a:pathLst>
          </a:custGeom>
          <a:noFill/>
          <a:ln w="12700" cap="flat" cmpd="sng">
            <a:solidFill>
              <a:schemeClr val="tx1"/>
            </a:solidFill>
            <a:prstDash val="dash"/>
            <a:round/>
            <a:headEnd type="triangle" w="med" len="med"/>
            <a:tailEnd type="non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1" name="Text Box 141"/>
          <p:cNvSpPr txBox="1">
            <a:spLocks noChangeAspect="1" noChangeArrowheads="1"/>
          </p:cNvSpPr>
          <p:nvPr/>
        </p:nvSpPr>
        <p:spPr bwMode="auto">
          <a:xfrm>
            <a:off x="6515100" y="936625"/>
            <a:ext cx="573088" cy="307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de-DE" sz="1400" smtClean="0">
                <a:solidFill>
                  <a:srgbClr val="000000"/>
                </a:solidFill>
                <a:cs typeface="Times New Roman" charset="0"/>
              </a:rPr>
              <a:t>IN2</a:t>
            </a:r>
          </a:p>
        </p:txBody>
      </p:sp>
      <p:sp>
        <p:nvSpPr>
          <p:cNvPr id="665742" name="Rectangle 142"/>
          <p:cNvSpPr>
            <a:spLocks noChangeAspect="1" noChangeArrowheads="1"/>
          </p:cNvSpPr>
          <p:nvPr/>
        </p:nvSpPr>
        <p:spPr bwMode="auto">
          <a:xfrm>
            <a:off x="2963863" y="3733800"/>
            <a:ext cx="141287" cy="708025"/>
          </a:xfrm>
          <a:prstGeom prst="rect">
            <a:avLst/>
          </a:prstGeom>
          <a:solidFill>
            <a:srgbClr val="F8F8F8"/>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3" name="Rectangle 143"/>
          <p:cNvSpPr>
            <a:spLocks noChangeAspect="1" noChangeArrowheads="1"/>
          </p:cNvSpPr>
          <p:nvPr/>
        </p:nvSpPr>
        <p:spPr bwMode="auto">
          <a:xfrm rot="5400000">
            <a:off x="2679700" y="4044950"/>
            <a:ext cx="142875" cy="708025"/>
          </a:xfrm>
          <a:prstGeom prst="rect">
            <a:avLst/>
          </a:prstGeom>
          <a:solidFill>
            <a:srgbClr val="F8F8F8"/>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4" name="Rectangle 144"/>
          <p:cNvSpPr>
            <a:spLocks noChangeAspect="1" noChangeArrowheads="1"/>
          </p:cNvSpPr>
          <p:nvPr/>
        </p:nvSpPr>
        <p:spPr bwMode="auto">
          <a:xfrm>
            <a:off x="2681288" y="5010150"/>
            <a:ext cx="141287" cy="709613"/>
          </a:xfrm>
          <a:prstGeom prst="rect">
            <a:avLst/>
          </a:prstGeom>
          <a:solidFill>
            <a:srgbClr val="F8F8F8"/>
          </a:solidFill>
          <a:ln w="3175">
            <a:solidFill>
              <a:srgbClr val="D1D1D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5" name="Rectangle 145"/>
          <p:cNvSpPr>
            <a:spLocks noChangeAspect="1" noChangeArrowheads="1"/>
          </p:cNvSpPr>
          <p:nvPr/>
        </p:nvSpPr>
        <p:spPr bwMode="auto">
          <a:xfrm>
            <a:off x="2398713" y="3733800"/>
            <a:ext cx="142875" cy="708025"/>
          </a:xfrm>
          <a:prstGeom prst="rect">
            <a:avLst/>
          </a:prstGeom>
          <a:solidFill>
            <a:srgbClr val="F8F8F8"/>
          </a:solidFill>
          <a:ln>
            <a:noFill/>
          </a:ln>
          <a:effectLst/>
          <a:extLs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6" name="Rectangle 146"/>
          <p:cNvSpPr>
            <a:spLocks noChangeAspect="1" noChangeArrowheads="1"/>
          </p:cNvSpPr>
          <p:nvPr/>
        </p:nvSpPr>
        <p:spPr bwMode="auto">
          <a:xfrm>
            <a:off x="2044700" y="3451225"/>
            <a:ext cx="1416050" cy="341313"/>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7" name="Rectangle 147"/>
          <p:cNvSpPr>
            <a:spLocks noChangeAspect="1" noChangeArrowheads="1"/>
          </p:cNvSpPr>
          <p:nvPr/>
        </p:nvSpPr>
        <p:spPr bwMode="auto">
          <a:xfrm>
            <a:off x="2185988" y="4017963"/>
            <a:ext cx="119062" cy="1268412"/>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8" name="Rectangle 148"/>
          <p:cNvSpPr>
            <a:spLocks noChangeAspect="1" noChangeArrowheads="1"/>
          </p:cNvSpPr>
          <p:nvPr/>
        </p:nvSpPr>
        <p:spPr bwMode="auto">
          <a:xfrm>
            <a:off x="2185988" y="4017963"/>
            <a:ext cx="425450" cy="128587"/>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49" name="Rectangle 149"/>
          <p:cNvSpPr>
            <a:spLocks noChangeAspect="1" noChangeArrowheads="1"/>
          </p:cNvSpPr>
          <p:nvPr/>
        </p:nvSpPr>
        <p:spPr bwMode="auto">
          <a:xfrm rot="10800000">
            <a:off x="2044700" y="5732463"/>
            <a:ext cx="1416050" cy="338137"/>
          </a:xfrm>
          <a:prstGeom prst="rect">
            <a:avLst/>
          </a:prstGeom>
          <a:solidFill>
            <a:schemeClr val="accent2"/>
          </a:solidFill>
          <a:ln w="9525">
            <a:solidFill>
              <a:schemeClr val="accent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50" name="Rectangle 150"/>
          <p:cNvSpPr>
            <a:spLocks noChangeAspect="1" noChangeArrowheads="1"/>
          </p:cNvSpPr>
          <p:nvPr/>
        </p:nvSpPr>
        <p:spPr bwMode="auto">
          <a:xfrm>
            <a:off x="2667000" y="4437063"/>
            <a:ext cx="169863" cy="554037"/>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5751" name="Group 151"/>
          <p:cNvGrpSpPr>
            <a:grpSpLocks noChangeAspect="1"/>
          </p:cNvGrpSpPr>
          <p:nvPr/>
        </p:nvGrpSpPr>
        <p:grpSpPr bwMode="auto">
          <a:xfrm>
            <a:off x="2582863" y="4238625"/>
            <a:ext cx="339725" cy="341313"/>
            <a:chOff x="3470" y="2033"/>
            <a:chExt cx="217" cy="218"/>
          </a:xfrm>
        </p:grpSpPr>
        <p:sp>
          <p:nvSpPr>
            <p:cNvPr id="665752" name="Rectangle 152"/>
            <p:cNvSpPr>
              <a:spLocks noChangeAspect="1" noChangeArrowheads="1"/>
            </p:cNvSpPr>
            <p:nvPr/>
          </p:nvSpPr>
          <p:spPr bwMode="auto">
            <a:xfrm>
              <a:off x="3470" y="2033"/>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53" name="Rectangle 153"/>
            <p:cNvSpPr>
              <a:spLocks noChangeAspect="1" noChangeArrowheads="1"/>
            </p:cNvSpPr>
            <p:nvPr/>
          </p:nvSpPr>
          <p:spPr bwMode="auto">
            <a:xfrm>
              <a:off x="3523" y="2088"/>
              <a:ext cx="109" cy="108"/>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65754" name="Group 154"/>
          <p:cNvGrpSpPr>
            <a:grpSpLocks noChangeAspect="1"/>
          </p:cNvGrpSpPr>
          <p:nvPr/>
        </p:nvGrpSpPr>
        <p:grpSpPr bwMode="auto">
          <a:xfrm>
            <a:off x="2582863" y="4778375"/>
            <a:ext cx="339725" cy="341313"/>
            <a:chOff x="3470" y="2432"/>
            <a:chExt cx="217" cy="218"/>
          </a:xfrm>
        </p:grpSpPr>
        <p:sp>
          <p:nvSpPr>
            <p:cNvPr id="665755" name="Rectangle 155"/>
            <p:cNvSpPr>
              <a:spLocks noChangeAspect="1" noChangeArrowheads="1"/>
            </p:cNvSpPr>
            <p:nvPr/>
          </p:nvSpPr>
          <p:spPr bwMode="auto">
            <a:xfrm>
              <a:off x="3470" y="2432"/>
              <a:ext cx="217" cy="218"/>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56" name="Rectangle 156"/>
            <p:cNvSpPr>
              <a:spLocks noChangeAspect="1" noChangeArrowheads="1"/>
            </p:cNvSpPr>
            <p:nvPr/>
          </p:nvSpPr>
          <p:spPr bwMode="auto">
            <a:xfrm>
              <a:off x="3523" y="2487"/>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5757" name="Rectangle 157"/>
          <p:cNvSpPr>
            <a:spLocks noChangeAspect="1" noChangeArrowheads="1"/>
          </p:cNvSpPr>
          <p:nvPr/>
        </p:nvSpPr>
        <p:spPr bwMode="auto">
          <a:xfrm rot="10800000">
            <a:off x="2578100" y="3538538"/>
            <a:ext cx="341313" cy="338137"/>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58" name="Rectangle 158"/>
          <p:cNvSpPr>
            <a:spLocks noChangeAspect="1" noChangeArrowheads="1"/>
          </p:cNvSpPr>
          <p:nvPr/>
        </p:nvSpPr>
        <p:spPr bwMode="auto">
          <a:xfrm rot="10800000">
            <a:off x="2662238" y="3622675"/>
            <a:ext cx="171450" cy="171450"/>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400" smtClean="0">
              <a:solidFill>
                <a:srgbClr val="000000"/>
              </a:solidFill>
              <a:latin typeface="Arial" charset="0"/>
              <a:ea typeface="ＭＳ Ｐゴシック" charset="0"/>
              <a:cs typeface="Arial" charset="0"/>
            </a:endParaRPr>
          </a:p>
        </p:txBody>
      </p:sp>
      <p:sp>
        <p:nvSpPr>
          <p:cNvPr id="665759" name="Rectangle 159"/>
          <p:cNvSpPr>
            <a:spLocks noChangeAspect="1" noChangeArrowheads="1"/>
          </p:cNvSpPr>
          <p:nvPr/>
        </p:nvSpPr>
        <p:spPr bwMode="auto">
          <a:xfrm rot="10800000">
            <a:off x="2586038" y="5648325"/>
            <a:ext cx="339725" cy="336550"/>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0" name="Rectangle 160"/>
          <p:cNvSpPr>
            <a:spLocks noChangeAspect="1" noChangeArrowheads="1"/>
          </p:cNvSpPr>
          <p:nvPr/>
        </p:nvSpPr>
        <p:spPr bwMode="auto">
          <a:xfrm rot="10800000">
            <a:off x="2670175" y="5732463"/>
            <a:ext cx="169863" cy="171450"/>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500" smtClean="0">
              <a:solidFill>
                <a:srgbClr val="000000"/>
              </a:solidFill>
              <a:latin typeface="Arial" charset="0"/>
              <a:ea typeface="ＭＳ Ｐゴシック" charset="0"/>
              <a:cs typeface="Arial" charset="0"/>
            </a:endParaRPr>
          </a:p>
        </p:txBody>
      </p:sp>
      <p:sp>
        <p:nvSpPr>
          <p:cNvPr id="665761" name="Rectangle 161"/>
          <p:cNvSpPr>
            <a:spLocks noChangeAspect="1" noChangeArrowheads="1"/>
          </p:cNvSpPr>
          <p:nvPr/>
        </p:nvSpPr>
        <p:spPr bwMode="auto">
          <a:xfrm>
            <a:off x="2255838" y="5165725"/>
            <a:ext cx="700087"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2" name="Rectangle 162"/>
          <p:cNvSpPr>
            <a:spLocks noChangeAspect="1" noChangeArrowheads="1"/>
          </p:cNvSpPr>
          <p:nvPr/>
        </p:nvSpPr>
        <p:spPr bwMode="auto">
          <a:xfrm>
            <a:off x="2043113" y="4649788"/>
            <a:ext cx="212725" cy="134937"/>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3" name="Rectangle 163"/>
          <p:cNvSpPr>
            <a:spLocks noChangeAspect="1" noChangeArrowheads="1"/>
          </p:cNvSpPr>
          <p:nvPr/>
        </p:nvSpPr>
        <p:spPr bwMode="auto">
          <a:xfrm>
            <a:off x="2540000" y="5448300"/>
            <a:ext cx="698500" cy="1270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4" name="Rectangle 164"/>
          <p:cNvSpPr>
            <a:spLocks noChangeAspect="1" noChangeArrowheads="1"/>
          </p:cNvSpPr>
          <p:nvPr/>
        </p:nvSpPr>
        <p:spPr bwMode="auto">
          <a:xfrm>
            <a:off x="3178175" y="4017963"/>
            <a:ext cx="120650" cy="1550987"/>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5" name="Rectangle 165"/>
          <p:cNvSpPr>
            <a:spLocks noChangeAspect="1" noChangeArrowheads="1"/>
          </p:cNvSpPr>
          <p:nvPr/>
        </p:nvSpPr>
        <p:spPr bwMode="auto">
          <a:xfrm>
            <a:off x="2894013" y="4017963"/>
            <a:ext cx="371475" cy="128587"/>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6" name="Rectangle 166"/>
          <p:cNvSpPr>
            <a:spLocks noChangeAspect="1" noChangeArrowheads="1"/>
          </p:cNvSpPr>
          <p:nvPr/>
        </p:nvSpPr>
        <p:spPr bwMode="auto">
          <a:xfrm>
            <a:off x="3178175" y="4230688"/>
            <a:ext cx="282575" cy="128587"/>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7" name="Rectangle 167"/>
          <p:cNvSpPr>
            <a:spLocks noChangeAspect="1" noChangeArrowheads="1"/>
          </p:cNvSpPr>
          <p:nvPr/>
        </p:nvSpPr>
        <p:spPr bwMode="auto">
          <a:xfrm>
            <a:off x="2833688" y="4621213"/>
            <a:ext cx="627062" cy="127000"/>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8" name="AutoShape 168"/>
          <p:cNvSpPr>
            <a:spLocks noChangeAspect="1" noChangeArrowheads="1"/>
          </p:cNvSpPr>
          <p:nvPr/>
        </p:nvSpPr>
        <p:spPr bwMode="auto">
          <a:xfrm rot="-1726972">
            <a:off x="1484313" y="1706563"/>
            <a:ext cx="496887" cy="779462"/>
          </a:xfrm>
          <a:prstGeom prst="rightArrow">
            <a:avLst>
              <a:gd name="adj1" fmla="val 50000"/>
              <a:gd name="adj2" fmla="val 25000"/>
            </a:avLst>
          </a:prstGeom>
          <a:gradFill rotWithShape="1">
            <a:gsLst>
              <a:gs pos="0">
                <a:srgbClr val="EAEAEA"/>
              </a:gs>
              <a:gs pos="100000">
                <a:schemeClr val="tx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69" name="Text Box 169"/>
          <p:cNvSpPr txBox="1">
            <a:spLocks noChangeAspect="1" noChangeArrowheads="1"/>
          </p:cNvSpPr>
          <p:nvPr/>
        </p:nvSpPr>
        <p:spPr bwMode="auto">
          <a:xfrm>
            <a:off x="7537450" y="1362075"/>
            <a:ext cx="1414463"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Diffusion layer </a:t>
            </a:r>
          </a:p>
        </p:txBody>
      </p:sp>
      <p:grpSp>
        <p:nvGrpSpPr>
          <p:cNvPr id="665770" name="Group 170"/>
          <p:cNvGrpSpPr>
            <a:grpSpLocks noChangeAspect="1"/>
          </p:cNvGrpSpPr>
          <p:nvPr/>
        </p:nvGrpSpPr>
        <p:grpSpPr bwMode="auto">
          <a:xfrm>
            <a:off x="5634038" y="314325"/>
            <a:ext cx="339725" cy="338138"/>
            <a:chOff x="3552" y="1290"/>
            <a:chExt cx="218" cy="216"/>
          </a:xfrm>
        </p:grpSpPr>
        <p:sp>
          <p:nvSpPr>
            <p:cNvPr id="665771" name="Rectangle 171"/>
            <p:cNvSpPr>
              <a:spLocks noChangeAspect="1" noChangeArrowheads="1"/>
            </p:cNvSpPr>
            <p:nvPr/>
          </p:nvSpPr>
          <p:spPr bwMode="auto">
            <a:xfrm rot="10800000">
              <a:off x="3552" y="1290"/>
              <a:ext cx="218" cy="216"/>
            </a:xfrm>
            <a:prstGeom prst="rect">
              <a:avLst/>
            </a:prstGeom>
            <a:solidFill>
              <a:schemeClr val="accent2"/>
            </a:solidFill>
            <a:ln>
              <a:noFill/>
            </a:ln>
            <a:effectLst/>
            <a:extLst>
              <a:ext uri="{91240B29-F687-4f45-9708-019B960494DF}">
                <a14:hiddenLine xmlns="" xmlns:a14="http://schemas.microsoft.com/office/drawing/2010/main" w="9525">
                  <a:solidFill>
                    <a:srgbClr val="5F5F5F"/>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5772" name="Rectangle 172"/>
            <p:cNvSpPr>
              <a:spLocks noChangeAspect="1" noChangeArrowheads="1"/>
            </p:cNvSpPr>
            <p:nvPr/>
          </p:nvSpPr>
          <p:spPr bwMode="auto">
            <a:xfrm rot="10800000">
              <a:off x="3606" y="1344"/>
              <a:ext cx="109" cy="109"/>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lIns="96802" tIns="48402" rIns="96802" bIns="48402" anchor="ctr"/>
            <a:lstStyle/>
            <a:p>
              <a:pPr algn="ctr" defTabSz="968375" fontAlgn="base">
                <a:spcBef>
                  <a:spcPct val="0"/>
                </a:spcBef>
                <a:spcAft>
                  <a:spcPct val="0"/>
                </a:spcAft>
              </a:pPr>
              <a:endParaRPr lang="de-DE" sz="1400" smtClean="0">
                <a:solidFill>
                  <a:srgbClr val="000000"/>
                </a:solidFill>
                <a:latin typeface="Arial" charset="0"/>
                <a:ea typeface="ＭＳ Ｐゴシック" charset="0"/>
                <a:cs typeface="Arial" charset="0"/>
              </a:endParaRPr>
            </a:p>
          </p:txBody>
        </p:sp>
      </p:grpSp>
      <p:sp>
        <p:nvSpPr>
          <p:cNvPr id="665774" name="Text Box 174"/>
          <p:cNvSpPr txBox="1">
            <a:spLocks noChangeAspect="1" noChangeArrowheads="1"/>
          </p:cNvSpPr>
          <p:nvPr/>
        </p:nvSpPr>
        <p:spPr bwMode="auto">
          <a:xfrm>
            <a:off x="7964488" y="1787525"/>
            <a:ext cx="1179512" cy="460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p-type</a:t>
            </a:r>
            <a:br>
              <a:rPr lang="en-US" altLang="zh-CN" sz="1200" smtClean="0">
                <a:solidFill>
                  <a:srgbClr val="000000"/>
                </a:solidFill>
                <a:ea typeface="宋体" charset="0"/>
                <a:cs typeface="Times New Roman" charset="0"/>
              </a:rPr>
            </a:br>
            <a:r>
              <a:rPr lang="en-US" altLang="zh-CN" sz="1200" smtClean="0">
                <a:solidFill>
                  <a:srgbClr val="000000"/>
                </a:solidFill>
                <a:ea typeface="宋体" charset="0"/>
                <a:cs typeface="Times New Roman" charset="0"/>
              </a:rPr>
              <a:t>transistor</a:t>
            </a:r>
          </a:p>
        </p:txBody>
      </p:sp>
      <p:sp>
        <p:nvSpPr>
          <p:cNvPr id="665775" name="Text Box 175"/>
          <p:cNvSpPr txBox="1">
            <a:spLocks noChangeAspect="1" noChangeArrowheads="1"/>
          </p:cNvSpPr>
          <p:nvPr/>
        </p:nvSpPr>
        <p:spPr bwMode="auto">
          <a:xfrm>
            <a:off x="7964488" y="2282825"/>
            <a:ext cx="1181100" cy="460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n-type</a:t>
            </a:r>
            <a:br>
              <a:rPr lang="en-US" altLang="zh-CN" sz="1200" smtClean="0">
                <a:solidFill>
                  <a:srgbClr val="000000"/>
                </a:solidFill>
                <a:ea typeface="宋体" charset="0"/>
                <a:cs typeface="Times New Roman" charset="0"/>
              </a:rPr>
            </a:br>
            <a:r>
              <a:rPr lang="en-US" altLang="zh-CN" sz="1200" smtClean="0">
                <a:solidFill>
                  <a:srgbClr val="000000"/>
                </a:solidFill>
                <a:ea typeface="宋体" charset="0"/>
                <a:cs typeface="Times New Roman" charset="0"/>
              </a:rPr>
              <a:t>transistor</a:t>
            </a:r>
          </a:p>
        </p:txBody>
      </p:sp>
      <p:sp>
        <p:nvSpPr>
          <p:cNvPr id="665776" name="Text Box 176"/>
          <p:cNvSpPr txBox="1">
            <a:spLocks noChangeAspect="1" noChangeArrowheads="1"/>
          </p:cNvSpPr>
          <p:nvPr/>
        </p:nvSpPr>
        <p:spPr bwMode="auto">
          <a:xfrm>
            <a:off x="7539038" y="736600"/>
            <a:ext cx="1604962"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Metal layer </a:t>
            </a:r>
          </a:p>
        </p:txBody>
      </p:sp>
      <p:sp>
        <p:nvSpPr>
          <p:cNvPr id="665777" name="Text Box 177"/>
          <p:cNvSpPr txBox="1">
            <a:spLocks noChangeAspect="1" noChangeArrowheads="1"/>
          </p:cNvSpPr>
          <p:nvPr/>
        </p:nvSpPr>
        <p:spPr bwMode="auto">
          <a:xfrm>
            <a:off x="7539038" y="1019175"/>
            <a:ext cx="1604962" cy="2778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6802" tIns="48402" rIns="96802" bIns="48402">
            <a:spAutoFit/>
          </a:bodyPr>
          <a:lstStyle>
            <a:lvl1pPr algn="l" defTabSz="968375">
              <a:defRPr>
                <a:solidFill>
                  <a:schemeClr val="tx1"/>
                </a:solidFill>
                <a:latin typeface="Arial" charset="0"/>
                <a:ea typeface="ＭＳ Ｐゴシック" charset="0"/>
              </a:defRPr>
            </a:lvl1pPr>
            <a:lvl2pPr marL="484188" algn="l" defTabSz="968375">
              <a:defRPr>
                <a:solidFill>
                  <a:schemeClr val="tx1"/>
                </a:solidFill>
                <a:latin typeface="Arial" charset="0"/>
                <a:ea typeface="ＭＳ Ｐゴシック" charset="0"/>
              </a:defRPr>
            </a:lvl2pPr>
            <a:lvl3pPr marL="968375" algn="l" defTabSz="968375">
              <a:defRPr>
                <a:solidFill>
                  <a:schemeClr val="tx1"/>
                </a:solidFill>
                <a:latin typeface="Arial" charset="0"/>
                <a:ea typeface="ＭＳ Ｐゴシック" charset="0"/>
              </a:defRPr>
            </a:lvl3pPr>
            <a:lvl4pPr marL="1452563" algn="l" defTabSz="968375">
              <a:defRPr>
                <a:solidFill>
                  <a:schemeClr val="tx1"/>
                </a:solidFill>
                <a:latin typeface="Arial" charset="0"/>
                <a:ea typeface="ＭＳ Ｐゴシック" charset="0"/>
              </a:defRPr>
            </a:lvl4pPr>
            <a:lvl5pPr marL="1936750" algn="l" defTabSz="968375">
              <a:defRPr>
                <a:solidFill>
                  <a:schemeClr val="tx1"/>
                </a:solidFill>
                <a:latin typeface="Arial" charset="0"/>
                <a:ea typeface="ＭＳ Ｐゴシック" charset="0"/>
              </a:defRPr>
            </a:lvl5pPr>
            <a:lvl6pPr marL="2393950" defTabSz="968375" fontAlgn="base">
              <a:spcBef>
                <a:spcPct val="0"/>
              </a:spcBef>
              <a:spcAft>
                <a:spcPct val="0"/>
              </a:spcAft>
              <a:defRPr>
                <a:solidFill>
                  <a:schemeClr val="tx1"/>
                </a:solidFill>
                <a:latin typeface="Arial" charset="0"/>
                <a:ea typeface="ＭＳ Ｐゴシック" charset="0"/>
              </a:defRPr>
            </a:lvl6pPr>
            <a:lvl7pPr marL="2851150" defTabSz="968375" fontAlgn="base">
              <a:spcBef>
                <a:spcPct val="0"/>
              </a:spcBef>
              <a:spcAft>
                <a:spcPct val="0"/>
              </a:spcAft>
              <a:defRPr>
                <a:solidFill>
                  <a:schemeClr val="tx1"/>
                </a:solidFill>
                <a:latin typeface="Arial" charset="0"/>
                <a:ea typeface="ＭＳ Ｐゴシック" charset="0"/>
              </a:defRPr>
            </a:lvl7pPr>
            <a:lvl8pPr marL="3308350" defTabSz="968375" fontAlgn="base">
              <a:spcBef>
                <a:spcPct val="0"/>
              </a:spcBef>
              <a:spcAft>
                <a:spcPct val="0"/>
              </a:spcAft>
              <a:defRPr>
                <a:solidFill>
                  <a:schemeClr val="tx1"/>
                </a:solidFill>
                <a:latin typeface="Arial" charset="0"/>
                <a:ea typeface="ＭＳ Ｐゴシック" charset="0"/>
              </a:defRPr>
            </a:lvl8pPr>
            <a:lvl9pPr marL="3765550" defTabSz="968375" fontAlgn="base">
              <a:spcBef>
                <a:spcPct val="0"/>
              </a:spcBef>
              <a:spcAft>
                <a:spcPct val="0"/>
              </a:spcAft>
              <a:defRPr>
                <a:solidFill>
                  <a:schemeClr val="tx1"/>
                </a:solidFill>
                <a:latin typeface="Arial" charset="0"/>
                <a:ea typeface="ＭＳ Ｐゴシック" charset="0"/>
              </a:defRPr>
            </a:lvl9pPr>
          </a:lstStyle>
          <a:p>
            <a:pPr fontAlgn="base">
              <a:spcBef>
                <a:spcPct val="50000"/>
              </a:spcBef>
              <a:spcAft>
                <a:spcPct val="0"/>
              </a:spcAft>
            </a:pPr>
            <a:r>
              <a:rPr lang="en-US" altLang="zh-CN" sz="1200" smtClean="0">
                <a:solidFill>
                  <a:srgbClr val="000000"/>
                </a:solidFill>
                <a:ea typeface="宋体" charset="0"/>
                <a:cs typeface="Times New Roman" charset="0"/>
              </a:rPr>
              <a:t>Poly layer</a:t>
            </a:r>
          </a:p>
        </p:txBody>
      </p:sp>
    </p:spTree>
    <p:extLst>
      <p:ext uri="{BB962C8B-B14F-4D97-AF65-F5344CB8AC3E}">
        <p14:creationId xmlns:p14="http://schemas.microsoft.com/office/powerpoint/2010/main" val="355084789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65607"/>
                                        </p:tgtEl>
                                        <p:attrNameLst>
                                          <p:attrName>style.visibility</p:attrName>
                                        </p:attrNameLst>
                                      </p:cBhvr>
                                      <p:to>
                                        <p:strVal val="visible"/>
                                      </p:to>
                                    </p:set>
                                    <p:animEffect transition="in" filter="dissolve">
                                      <p:cBhvr>
                                        <p:cTn id="7" dur="500"/>
                                        <p:tgtEl>
                                          <p:spTgt spid="66560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65610"/>
                                        </p:tgtEl>
                                        <p:attrNameLst>
                                          <p:attrName>style.visibility</p:attrName>
                                        </p:attrNameLst>
                                      </p:cBhvr>
                                      <p:to>
                                        <p:strVal val="visible"/>
                                      </p:to>
                                    </p:set>
                                    <p:animEffect transition="in" filter="dissolve">
                                      <p:cBhvr>
                                        <p:cTn id="10" dur="500"/>
                                        <p:tgtEl>
                                          <p:spTgt spid="665610"/>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65611"/>
                                        </p:tgtEl>
                                        <p:attrNameLst>
                                          <p:attrName>style.visibility</p:attrName>
                                        </p:attrNameLst>
                                      </p:cBhvr>
                                      <p:to>
                                        <p:strVal val="visible"/>
                                      </p:to>
                                    </p:set>
                                    <p:animEffect transition="in" filter="dissolve">
                                      <p:cBhvr>
                                        <p:cTn id="13" dur="500"/>
                                        <p:tgtEl>
                                          <p:spTgt spid="66561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665612"/>
                                        </p:tgtEl>
                                        <p:attrNameLst>
                                          <p:attrName>style.visibility</p:attrName>
                                        </p:attrNameLst>
                                      </p:cBhvr>
                                      <p:to>
                                        <p:strVal val="visible"/>
                                      </p:to>
                                    </p:set>
                                    <p:animEffect transition="in" filter="dissolve">
                                      <p:cBhvr>
                                        <p:cTn id="16" dur="500"/>
                                        <p:tgtEl>
                                          <p:spTgt spid="66561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665606"/>
                                        </p:tgtEl>
                                        <p:attrNameLst>
                                          <p:attrName>style.visibility</p:attrName>
                                        </p:attrNameLst>
                                      </p:cBhvr>
                                      <p:to>
                                        <p:strVal val="visible"/>
                                      </p:to>
                                    </p:set>
                                    <p:animEffect transition="in" filter="dissolve">
                                      <p:cBhvr>
                                        <p:cTn id="21" dur="500"/>
                                        <p:tgtEl>
                                          <p:spTgt spid="66560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665613"/>
                                        </p:tgtEl>
                                        <p:attrNameLst>
                                          <p:attrName>style.visibility</p:attrName>
                                        </p:attrNameLst>
                                      </p:cBhvr>
                                      <p:to>
                                        <p:strVal val="visible"/>
                                      </p:to>
                                    </p:set>
                                    <p:animEffect transition="in" filter="dissolve">
                                      <p:cBhvr>
                                        <p:cTn id="24" dur="500"/>
                                        <p:tgtEl>
                                          <p:spTgt spid="665613"/>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665614"/>
                                        </p:tgtEl>
                                        <p:attrNameLst>
                                          <p:attrName>style.visibility</p:attrName>
                                        </p:attrNameLst>
                                      </p:cBhvr>
                                      <p:to>
                                        <p:strVal val="visible"/>
                                      </p:to>
                                    </p:set>
                                    <p:animEffect transition="in" filter="dissolve">
                                      <p:cBhvr>
                                        <p:cTn id="27" dur="500"/>
                                        <p:tgtEl>
                                          <p:spTgt spid="665614"/>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665615"/>
                                        </p:tgtEl>
                                        <p:attrNameLst>
                                          <p:attrName>style.visibility</p:attrName>
                                        </p:attrNameLst>
                                      </p:cBhvr>
                                      <p:to>
                                        <p:strVal val="visible"/>
                                      </p:to>
                                    </p:set>
                                    <p:animEffect transition="in" filter="dissolve">
                                      <p:cBhvr>
                                        <p:cTn id="30" dur="500"/>
                                        <p:tgtEl>
                                          <p:spTgt spid="665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10" grpId="0" animBg="1"/>
      <p:bldP spid="665611" grpId="0" animBg="1"/>
      <p:bldP spid="665612" grpId="0" animBg="1"/>
      <p:bldP spid="665613" grpId="0" animBg="1"/>
      <p:bldP spid="665614" grpId="0" animBg="1"/>
      <p:bldP spid="6656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lide Number Placeholder 3"/>
          <p:cNvSpPr>
            <a:spLocks noGrp="1"/>
          </p:cNvSpPr>
          <p:nvPr>
            <p:ph type="sldNum" sz="quarter" idx="10"/>
          </p:nvPr>
        </p:nvSpPr>
        <p:spPr/>
        <p:txBody>
          <a:bodyPr/>
          <a:lstStyle/>
          <a:p>
            <a:r>
              <a:rPr lang="en-US">
                <a:solidFill>
                  <a:srgbClr val="003366"/>
                </a:solidFill>
              </a:rPr>
              <a:t>- </a:t>
            </a:r>
            <a:fld id="{3C2A6E74-43F3-234B-A3B5-0037DB03FE80}" type="slidenum">
              <a:rPr lang="en-US">
                <a:solidFill>
                  <a:srgbClr val="003366"/>
                </a:solidFill>
              </a:rPr>
              <a:pPr/>
              <a:t>19</a:t>
            </a:fld>
            <a:r>
              <a:rPr lang="en-US">
                <a:solidFill>
                  <a:srgbClr val="003366"/>
                </a:solidFill>
              </a:rPr>
              <a:t> -</a:t>
            </a:r>
          </a:p>
        </p:txBody>
      </p:sp>
      <p:sp>
        <p:nvSpPr>
          <p:cNvPr id="15362" name="Rectangle 2"/>
          <p:cNvSpPr>
            <a:spLocks noGrp="1" noChangeArrowheads="1"/>
          </p:cNvSpPr>
          <p:nvPr>
            <p:ph type="title"/>
          </p:nvPr>
        </p:nvSpPr>
        <p:spPr/>
        <p:txBody>
          <a:bodyPr/>
          <a:lstStyle/>
          <a:p>
            <a:r>
              <a:rPr lang="en-US" dirty="0" smtClean="0"/>
              <a:t>Cell Placement</a:t>
            </a:r>
            <a:endParaRPr lang="en-US" dirty="0"/>
          </a:p>
        </p:txBody>
      </p:sp>
      <p:sp>
        <p:nvSpPr>
          <p:cNvPr id="15363" name="AutoShape 3"/>
          <p:cNvSpPr>
            <a:spLocks noChangeArrowheads="1"/>
          </p:cNvSpPr>
          <p:nvPr/>
        </p:nvSpPr>
        <p:spPr bwMode="auto">
          <a:xfrm>
            <a:off x="2286000" y="21336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64" name="AutoShape 4"/>
          <p:cNvSpPr>
            <a:spLocks noChangeArrowheads="1"/>
          </p:cNvSpPr>
          <p:nvPr/>
        </p:nvSpPr>
        <p:spPr bwMode="auto">
          <a:xfrm>
            <a:off x="4495800" y="2590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65" name="AutoShape 5"/>
          <p:cNvSpPr>
            <a:spLocks noChangeArrowheads="1"/>
          </p:cNvSpPr>
          <p:nvPr/>
        </p:nvSpPr>
        <p:spPr bwMode="auto">
          <a:xfrm>
            <a:off x="4495800" y="1447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nvGrpSpPr>
          <p:cNvPr id="15366" name="Group 6"/>
          <p:cNvGrpSpPr>
            <a:grpSpLocks/>
          </p:cNvGrpSpPr>
          <p:nvPr/>
        </p:nvGrpSpPr>
        <p:grpSpPr bwMode="auto">
          <a:xfrm>
            <a:off x="936625" y="1600200"/>
            <a:ext cx="452438" cy="452438"/>
            <a:chOff x="590" y="1008"/>
            <a:chExt cx="285" cy="285"/>
          </a:xfrm>
        </p:grpSpPr>
        <p:sp>
          <p:nvSpPr>
            <p:cNvPr id="15367" name="AutoShape 7"/>
            <p:cNvSpPr>
              <a:spLocks noChangeArrowheads="1"/>
            </p:cNvSpPr>
            <p:nvPr/>
          </p:nvSpPr>
          <p:spPr bwMode="auto">
            <a:xfrm rot="5400000">
              <a:off x="586" y="1043"/>
              <a:ext cx="285" cy="215"/>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68" name="Text Box 8"/>
            <p:cNvSpPr txBox="1">
              <a:spLocks noChangeArrowheads="1"/>
            </p:cNvSpPr>
            <p:nvPr/>
          </p:nvSpPr>
          <p:spPr bwMode="auto">
            <a:xfrm>
              <a:off x="590" y="1025"/>
              <a:ext cx="257"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A</a:t>
              </a:r>
            </a:p>
          </p:txBody>
        </p:sp>
        <p:sp>
          <p:nvSpPr>
            <p:cNvPr id="15369" name="Oval 9"/>
            <p:cNvSpPr>
              <a:spLocks noChangeArrowheads="1"/>
            </p:cNvSpPr>
            <p:nvPr/>
          </p:nvSpPr>
          <p:spPr bwMode="auto">
            <a:xfrm>
              <a:off x="839" y="1123"/>
              <a:ext cx="36" cy="48"/>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sp>
        <p:nvSpPr>
          <p:cNvPr id="15370" name="Oval 10"/>
          <p:cNvSpPr>
            <a:spLocks noChangeArrowheads="1"/>
          </p:cNvSpPr>
          <p:nvPr/>
        </p:nvSpPr>
        <p:spPr bwMode="auto">
          <a:xfrm>
            <a:off x="4879975" y="163671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1" name="Oval 11"/>
          <p:cNvSpPr>
            <a:spLocks noChangeArrowheads="1"/>
          </p:cNvSpPr>
          <p:nvPr/>
        </p:nvSpPr>
        <p:spPr bwMode="auto">
          <a:xfrm>
            <a:off x="4879975" y="278606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2" name="Text Box 12"/>
          <p:cNvSpPr txBox="1">
            <a:spLocks noChangeArrowheads="1"/>
          </p:cNvSpPr>
          <p:nvPr/>
        </p:nvSpPr>
        <p:spPr bwMode="auto">
          <a:xfrm>
            <a:off x="2271713" y="2181225"/>
            <a:ext cx="349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a:t>
            </a:r>
          </a:p>
        </p:txBody>
      </p:sp>
      <p:sp>
        <p:nvSpPr>
          <p:cNvPr id="15373" name="AutoShape 13"/>
          <p:cNvSpPr>
            <a:spLocks noChangeArrowheads="1"/>
          </p:cNvSpPr>
          <p:nvPr/>
        </p:nvSpPr>
        <p:spPr bwMode="auto">
          <a:xfrm rot="5400000">
            <a:off x="908050" y="26463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4" name="Text Box 14"/>
          <p:cNvSpPr txBox="1">
            <a:spLocks noChangeArrowheads="1"/>
          </p:cNvSpPr>
          <p:nvPr/>
        </p:nvSpPr>
        <p:spPr bwMode="auto">
          <a:xfrm>
            <a:off x="895350" y="2617788"/>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B</a:t>
            </a:r>
          </a:p>
        </p:txBody>
      </p:sp>
      <p:sp>
        <p:nvSpPr>
          <p:cNvPr id="15375" name="Oval 15"/>
          <p:cNvSpPr>
            <a:spLocks noChangeArrowheads="1"/>
          </p:cNvSpPr>
          <p:nvPr/>
        </p:nvSpPr>
        <p:spPr bwMode="auto">
          <a:xfrm>
            <a:off x="1309688" y="27733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6" name="AutoShape 16"/>
          <p:cNvSpPr>
            <a:spLocks noChangeArrowheads="1"/>
          </p:cNvSpPr>
          <p:nvPr/>
        </p:nvSpPr>
        <p:spPr bwMode="auto">
          <a:xfrm rot="5400000">
            <a:off x="3194050" y="21891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7" name="Text Box 17"/>
          <p:cNvSpPr txBox="1">
            <a:spLocks noChangeArrowheads="1"/>
          </p:cNvSpPr>
          <p:nvPr/>
        </p:nvSpPr>
        <p:spPr bwMode="auto">
          <a:xfrm>
            <a:off x="3190875" y="2170113"/>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a:t>
            </a:r>
          </a:p>
        </p:txBody>
      </p:sp>
      <p:sp>
        <p:nvSpPr>
          <p:cNvPr id="15378" name="Oval 18"/>
          <p:cNvSpPr>
            <a:spLocks noChangeArrowheads="1"/>
          </p:cNvSpPr>
          <p:nvPr/>
        </p:nvSpPr>
        <p:spPr bwMode="auto">
          <a:xfrm>
            <a:off x="3595688" y="23161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79" name="Line 19"/>
          <p:cNvSpPr>
            <a:spLocks noChangeShapeType="1"/>
          </p:cNvSpPr>
          <p:nvPr/>
        </p:nvSpPr>
        <p:spPr bwMode="auto">
          <a:xfrm>
            <a:off x="542925" y="1819275"/>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0" name="Line 20"/>
          <p:cNvSpPr>
            <a:spLocks noChangeShapeType="1"/>
          </p:cNvSpPr>
          <p:nvPr/>
        </p:nvSpPr>
        <p:spPr bwMode="auto">
          <a:xfrm>
            <a:off x="533400" y="2819400"/>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1" name="Line 21"/>
          <p:cNvSpPr>
            <a:spLocks noChangeShapeType="1"/>
          </p:cNvSpPr>
          <p:nvPr/>
        </p:nvSpPr>
        <p:spPr bwMode="auto">
          <a:xfrm>
            <a:off x="1400175" y="1819275"/>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2" name="Line 22"/>
          <p:cNvSpPr>
            <a:spLocks noChangeShapeType="1"/>
          </p:cNvSpPr>
          <p:nvPr/>
        </p:nvSpPr>
        <p:spPr bwMode="auto">
          <a:xfrm flipV="1">
            <a:off x="1366838" y="2809875"/>
            <a:ext cx="5143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3" name="Line 23"/>
          <p:cNvSpPr>
            <a:spLocks noChangeShapeType="1"/>
          </p:cNvSpPr>
          <p:nvPr/>
        </p:nvSpPr>
        <p:spPr bwMode="auto">
          <a:xfrm flipH="1">
            <a:off x="1905000" y="22145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4" name="Line 24"/>
          <p:cNvSpPr>
            <a:spLocks noChangeShapeType="1"/>
          </p:cNvSpPr>
          <p:nvPr/>
        </p:nvSpPr>
        <p:spPr bwMode="auto">
          <a:xfrm flipH="1">
            <a:off x="1890713" y="25193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5" name="Line 25"/>
          <p:cNvSpPr>
            <a:spLocks noChangeShapeType="1"/>
          </p:cNvSpPr>
          <p:nvPr/>
        </p:nvSpPr>
        <p:spPr bwMode="auto">
          <a:xfrm>
            <a:off x="1895475" y="1819275"/>
            <a:ext cx="0" cy="39528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6" name="Line 26"/>
          <p:cNvSpPr>
            <a:spLocks noChangeShapeType="1"/>
          </p:cNvSpPr>
          <p:nvPr/>
        </p:nvSpPr>
        <p:spPr bwMode="auto">
          <a:xfrm>
            <a:off x="1881188" y="2514600"/>
            <a:ext cx="0" cy="29051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7" name="Line 27"/>
          <p:cNvSpPr>
            <a:spLocks noChangeShapeType="1"/>
          </p:cNvSpPr>
          <p:nvPr/>
        </p:nvSpPr>
        <p:spPr bwMode="auto">
          <a:xfrm flipV="1">
            <a:off x="1895475" y="1538288"/>
            <a:ext cx="0" cy="28575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8" name="Line 28"/>
          <p:cNvSpPr>
            <a:spLocks noChangeShapeType="1"/>
          </p:cNvSpPr>
          <p:nvPr/>
        </p:nvSpPr>
        <p:spPr bwMode="auto">
          <a:xfrm flipH="1" flipV="1">
            <a:off x="1895475" y="1538288"/>
            <a:ext cx="2595563" cy="476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89" name="Line 29"/>
          <p:cNvSpPr>
            <a:spLocks noChangeShapeType="1"/>
          </p:cNvSpPr>
          <p:nvPr/>
        </p:nvSpPr>
        <p:spPr bwMode="auto">
          <a:xfrm>
            <a:off x="2667000" y="2362200"/>
            <a:ext cx="57626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0" name="Line 30"/>
          <p:cNvSpPr>
            <a:spLocks noChangeShapeType="1"/>
          </p:cNvSpPr>
          <p:nvPr/>
        </p:nvSpPr>
        <p:spPr bwMode="auto">
          <a:xfrm flipH="1">
            <a:off x="3990975" y="1809750"/>
            <a:ext cx="5048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1" name="Line 31"/>
          <p:cNvSpPr>
            <a:spLocks noChangeShapeType="1"/>
          </p:cNvSpPr>
          <p:nvPr/>
        </p:nvSpPr>
        <p:spPr bwMode="auto">
          <a:xfrm flipH="1">
            <a:off x="3995738" y="2690813"/>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2" name="Line 32"/>
          <p:cNvSpPr>
            <a:spLocks noChangeShapeType="1"/>
          </p:cNvSpPr>
          <p:nvPr/>
        </p:nvSpPr>
        <p:spPr bwMode="auto">
          <a:xfrm flipV="1">
            <a:off x="3657600" y="2357438"/>
            <a:ext cx="3190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3" name="Line 33"/>
          <p:cNvSpPr>
            <a:spLocks noChangeShapeType="1"/>
          </p:cNvSpPr>
          <p:nvPr/>
        </p:nvSpPr>
        <p:spPr bwMode="auto">
          <a:xfrm>
            <a:off x="3986213" y="1809750"/>
            <a:ext cx="9525" cy="8763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4" name="Line 34"/>
          <p:cNvSpPr>
            <a:spLocks noChangeShapeType="1"/>
          </p:cNvSpPr>
          <p:nvPr/>
        </p:nvSpPr>
        <p:spPr bwMode="auto">
          <a:xfrm>
            <a:off x="2924175" y="2366963"/>
            <a:ext cx="0" cy="585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5" name="Line 35"/>
          <p:cNvSpPr>
            <a:spLocks noChangeShapeType="1"/>
          </p:cNvSpPr>
          <p:nvPr/>
        </p:nvSpPr>
        <p:spPr bwMode="auto">
          <a:xfrm flipH="1" flipV="1">
            <a:off x="2924175" y="2957513"/>
            <a:ext cx="1562100" cy="952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6" name="Text Box 36"/>
          <p:cNvSpPr txBox="1">
            <a:spLocks noChangeArrowheads="1"/>
          </p:cNvSpPr>
          <p:nvPr/>
        </p:nvSpPr>
        <p:spPr bwMode="auto">
          <a:xfrm>
            <a:off x="4491038" y="1485900"/>
            <a:ext cx="3365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E</a:t>
            </a:r>
          </a:p>
        </p:txBody>
      </p:sp>
      <p:sp>
        <p:nvSpPr>
          <p:cNvPr id="15397" name="Text Box 37"/>
          <p:cNvSpPr txBox="1">
            <a:spLocks noChangeArrowheads="1"/>
          </p:cNvSpPr>
          <p:nvPr/>
        </p:nvSpPr>
        <p:spPr bwMode="auto">
          <a:xfrm>
            <a:off x="4495800" y="2628900"/>
            <a:ext cx="3238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F</a:t>
            </a:r>
          </a:p>
        </p:txBody>
      </p:sp>
      <p:sp>
        <p:nvSpPr>
          <p:cNvPr id="15398" name="Line 38"/>
          <p:cNvSpPr>
            <a:spLocks noChangeShapeType="1"/>
          </p:cNvSpPr>
          <p:nvPr/>
        </p:nvSpPr>
        <p:spPr bwMode="auto">
          <a:xfrm>
            <a:off x="4962525" y="1671638"/>
            <a:ext cx="40481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399" name="Line 39"/>
          <p:cNvSpPr>
            <a:spLocks noChangeShapeType="1"/>
          </p:cNvSpPr>
          <p:nvPr/>
        </p:nvSpPr>
        <p:spPr bwMode="auto">
          <a:xfrm>
            <a:off x="4957763" y="2824163"/>
            <a:ext cx="40481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nvGrpSpPr>
          <p:cNvPr id="15430" name="Group 70"/>
          <p:cNvGrpSpPr>
            <a:grpSpLocks/>
          </p:cNvGrpSpPr>
          <p:nvPr/>
        </p:nvGrpSpPr>
        <p:grpSpPr bwMode="auto">
          <a:xfrm>
            <a:off x="2219325" y="4533900"/>
            <a:ext cx="2914650" cy="1600200"/>
            <a:chOff x="1194" y="2880"/>
            <a:chExt cx="1836" cy="1008"/>
          </a:xfrm>
        </p:grpSpPr>
        <p:sp>
          <p:nvSpPr>
            <p:cNvPr id="15404" name="AutoShape 44"/>
            <p:cNvSpPr>
              <a:spLocks noChangeArrowheads="1"/>
            </p:cNvSpPr>
            <p:nvPr/>
          </p:nvSpPr>
          <p:spPr bwMode="auto">
            <a:xfrm>
              <a:off x="1206" y="2880"/>
              <a:ext cx="1824" cy="768"/>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0" name="Line 60"/>
            <p:cNvSpPr>
              <a:spLocks noChangeShapeType="1"/>
            </p:cNvSpPr>
            <p:nvPr/>
          </p:nvSpPr>
          <p:spPr bwMode="auto">
            <a:xfrm>
              <a:off x="1200" y="3648"/>
              <a:ext cx="0" cy="24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1" name="Line 61"/>
            <p:cNvSpPr>
              <a:spLocks noChangeShapeType="1"/>
            </p:cNvSpPr>
            <p:nvPr/>
          </p:nvSpPr>
          <p:spPr bwMode="auto">
            <a:xfrm>
              <a:off x="3024" y="2880"/>
              <a:ext cx="0" cy="24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2" name="Line 62"/>
            <p:cNvSpPr>
              <a:spLocks noChangeShapeType="1"/>
            </p:cNvSpPr>
            <p:nvPr/>
          </p:nvSpPr>
          <p:spPr bwMode="auto">
            <a:xfrm>
              <a:off x="2574" y="3648"/>
              <a:ext cx="0" cy="24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3" name="Line 63"/>
            <p:cNvSpPr>
              <a:spLocks noChangeShapeType="1"/>
            </p:cNvSpPr>
            <p:nvPr/>
          </p:nvSpPr>
          <p:spPr bwMode="auto">
            <a:xfrm>
              <a:off x="1200" y="3882"/>
              <a:ext cx="1374" cy="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4" name="Line 64"/>
            <p:cNvSpPr>
              <a:spLocks noChangeShapeType="1"/>
            </p:cNvSpPr>
            <p:nvPr/>
          </p:nvSpPr>
          <p:spPr bwMode="auto">
            <a:xfrm flipV="1">
              <a:off x="2574" y="3108"/>
              <a:ext cx="456" cy="78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6" name="Line 66"/>
            <p:cNvSpPr>
              <a:spLocks noChangeShapeType="1"/>
            </p:cNvSpPr>
            <p:nvPr/>
          </p:nvSpPr>
          <p:spPr bwMode="auto">
            <a:xfrm>
              <a:off x="1194" y="3714"/>
              <a:ext cx="1374" cy="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7" name="Line 67"/>
            <p:cNvSpPr>
              <a:spLocks noChangeShapeType="1"/>
            </p:cNvSpPr>
            <p:nvPr/>
          </p:nvSpPr>
          <p:spPr bwMode="auto">
            <a:xfrm>
              <a:off x="1200" y="3798"/>
              <a:ext cx="1374" cy="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8" name="Line 68"/>
            <p:cNvSpPr>
              <a:spLocks noChangeShapeType="1"/>
            </p:cNvSpPr>
            <p:nvPr/>
          </p:nvSpPr>
          <p:spPr bwMode="auto">
            <a:xfrm flipV="1">
              <a:off x="2574" y="2934"/>
              <a:ext cx="456" cy="780"/>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29" name="Line 69"/>
            <p:cNvSpPr>
              <a:spLocks noChangeShapeType="1"/>
            </p:cNvSpPr>
            <p:nvPr/>
          </p:nvSpPr>
          <p:spPr bwMode="auto">
            <a:xfrm flipV="1">
              <a:off x="2580" y="3012"/>
              <a:ext cx="450" cy="774"/>
            </a:xfrm>
            <a:prstGeom prst="line">
              <a:avLst/>
            </a:prstGeom>
            <a:noFill/>
            <a:ln w="9525">
              <a:solidFill>
                <a:schemeClr val="tx1"/>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sp>
        <p:nvSpPr>
          <p:cNvPr id="15431" name="AutoShape 71"/>
          <p:cNvSpPr>
            <a:spLocks noChangeArrowheads="1"/>
          </p:cNvSpPr>
          <p:nvPr/>
        </p:nvSpPr>
        <p:spPr bwMode="auto">
          <a:xfrm>
            <a:off x="3581400" y="3457575"/>
            <a:ext cx="485775" cy="771525"/>
          </a:xfrm>
          <a:prstGeom prst="downArrow">
            <a:avLst>
              <a:gd name="adj1" fmla="val 50000"/>
              <a:gd name="adj2" fmla="val 39706"/>
            </a:avLst>
          </a:prstGeom>
          <a:solidFill>
            <a:srgbClr val="969696"/>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32" name="Text Box 72"/>
          <p:cNvSpPr txBox="1">
            <a:spLocks noChangeArrowheads="1"/>
          </p:cNvSpPr>
          <p:nvPr/>
        </p:nvSpPr>
        <p:spPr bwMode="auto">
          <a:xfrm>
            <a:off x="3594100" y="5389563"/>
            <a:ext cx="9334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Metal 1</a:t>
            </a:r>
          </a:p>
        </p:txBody>
      </p:sp>
      <p:sp>
        <p:nvSpPr>
          <p:cNvPr id="15433" name="Text Box 73"/>
          <p:cNvSpPr txBox="1">
            <a:spLocks noChangeArrowheads="1"/>
          </p:cNvSpPr>
          <p:nvPr/>
        </p:nvSpPr>
        <p:spPr bwMode="auto">
          <a:xfrm>
            <a:off x="657225" y="5838825"/>
            <a:ext cx="15557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i="1" smtClean="0">
                <a:solidFill>
                  <a:srgbClr val="003366"/>
                </a:solidFill>
                <a:latin typeface="Arial" charset="0"/>
                <a:ea typeface="ＭＳ Ｐゴシック" charset="0"/>
                <a:cs typeface="Arial" charset="0"/>
              </a:rPr>
              <a:t>Device layers</a:t>
            </a:r>
          </a:p>
        </p:txBody>
      </p:sp>
      <p:sp>
        <p:nvSpPr>
          <p:cNvPr id="15434" name="Text Box 74"/>
          <p:cNvSpPr txBox="1">
            <a:spLocks noChangeArrowheads="1"/>
          </p:cNvSpPr>
          <p:nvPr/>
        </p:nvSpPr>
        <p:spPr bwMode="auto">
          <a:xfrm>
            <a:off x="6356350" y="1465263"/>
            <a:ext cx="184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5435" name="Rectangle 75"/>
          <p:cNvSpPr>
            <a:spLocks noGrp="1" noChangeArrowheads="1"/>
          </p:cNvSpPr>
          <p:nvPr>
            <p:ph type="body" idx="1"/>
          </p:nvPr>
        </p:nvSpPr>
        <p:spPr>
          <a:xfrm>
            <a:off x="5942013" y="2752725"/>
            <a:ext cx="2787650" cy="3101975"/>
          </a:xfrm>
          <a:noFill/>
          <a:ln/>
        </p:spPr>
        <p:txBody>
          <a:bodyPr/>
          <a:lstStyle/>
          <a:p>
            <a:r>
              <a:rPr lang="en-US" sz="1800" dirty="0"/>
              <a:t>Implementation on device layers available in cell library</a:t>
            </a:r>
          </a:p>
          <a:p>
            <a:pPr>
              <a:buFont typeface="Wingdings" charset="0"/>
              <a:buNone/>
            </a:pPr>
            <a:r>
              <a:rPr lang="en-US" sz="1800" dirty="0"/>
              <a:t>	(e.g. AND, OR, NAND, NOR, INV, etc.)</a:t>
            </a:r>
          </a:p>
          <a:p>
            <a:endParaRPr lang="en-US" sz="1800" dirty="0"/>
          </a:p>
          <a:p>
            <a:r>
              <a:rPr lang="en-US" sz="1800" dirty="0" smtClean="0"/>
              <a:t>Cells arranged in rows on metal1 </a:t>
            </a:r>
            <a:endParaRPr lang="en-US" sz="1800" dirty="0"/>
          </a:p>
        </p:txBody>
      </p:sp>
    </p:spTree>
    <p:extLst>
      <p:ext uri="{BB962C8B-B14F-4D97-AF65-F5344CB8AC3E}">
        <p14:creationId xmlns:p14="http://schemas.microsoft.com/office/powerpoint/2010/main" val="362432299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3FAC8D59-1879-3044-BDC9-A98654F858B8}" type="slidenum">
              <a:rPr lang="en-US"/>
              <a:pPr/>
              <a:t>2</a:t>
            </a:fld>
            <a:endParaRPr lang="en-US"/>
          </a:p>
        </p:txBody>
      </p:sp>
      <p:sp>
        <p:nvSpPr>
          <p:cNvPr id="691202" name="Rectangle 2"/>
          <p:cNvSpPr>
            <a:spLocks noGrp="1" noChangeArrowheads="1"/>
          </p:cNvSpPr>
          <p:nvPr>
            <p:ph type="ctrTitle"/>
          </p:nvPr>
        </p:nvSpPr>
        <p:spPr/>
        <p:txBody>
          <a:bodyPr/>
          <a:lstStyle/>
          <a:p>
            <a:r>
              <a:rPr lang="en-US" altLang="zh-CN">
                <a:ea typeface="宋体" charset="0"/>
                <a:cs typeface="宋体" charset="0"/>
              </a:rPr>
              <a:t>Chapter 1 – Introduction</a:t>
            </a:r>
          </a:p>
        </p:txBody>
      </p:sp>
      <p:sp>
        <p:nvSpPr>
          <p:cNvPr id="691206" name="Rectangle 6"/>
          <p:cNvSpPr>
            <a:spLocks noChangeArrowheads="1"/>
          </p:cNvSpPr>
          <p:nvPr/>
        </p:nvSpPr>
        <p:spPr bwMode="auto">
          <a:xfrm>
            <a:off x="2305050" y="4678363"/>
            <a:ext cx="6132513" cy="976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44939"/>
          <a:lstStyle/>
          <a:p>
            <a:pPr algn="ctr" defTabSz="898525" eaLnBrk="0" fontAlgn="base" hangingPunct="0">
              <a:lnSpc>
                <a:spcPct val="102000"/>
              </a:lnSpc>
              <a:spcBef>
                <a:spcPct val="50000"/>
              </a:spcBef>
              <a:spcAft>
                <a:spcPct val="0"/>
              </a:spcAft>
              <a:buClr>
                <a:srgbClr val="CC0000"/>
              </a:buClr>
              <a:buFont typeface="Symbol" charset="0"/>
              <a:buNone/>
              <a:tabLst>
                <a:tab pos="301625" algn="l"/>
                <a:tab pos="542925" algn="l"/>
              </a:tabLst>
            </a:pPr>
            <a:r>
              <a:rPr lang="en-US" altLang="zh-CN" sz="1600" smtClean="0">
                <a:solidFill>
                  <a:srgbClr val="000000"/>
                </a:solidFill>
                <a:latin typeface="Arial" charset="0"/>
                <a:ea typeface="宋体" charset="0"/>
                <a:cs typeface="宋体" charset="0"/>
                <a:sym typeface="Symbol" charset="0"/>
              </a:rPr>
              <a:t>Original Authors:</a:t>
            </a:r>
          </a:p>
          <a:p>
            <a:pPr algn="ctr" defTabSz="898525" eaLnBrk="0" fontAlgn="base" hangingPunct="0">
              <a:lnSpc>
                <a:spcPct val="102000"/>
              </a:lnSpc>
              <a:spcBef>
                <a:spcPct val="50000"/>
              </a:spcBef>
              <a:spcAft>
                <a:spcPct val="0"/>
              </a:spcAft>
              <a:buClr>
                <a:srgbClr val="CC0000"/>
              </a:buClr>
              <a:buFont typeface="Symbol" charset="0"/>
              <a:buNone/>
              <a:tabLst>
                <a:tab pos="301625" algn="l"/>
                <a:tab pos="542925" algn="l"/>
              </a:tabLst>
            </a:pPr>
            <a:r>
              <a:rPr lang="en-US" altLang="zh-CN" sz="1600" smtClean="0">
                <a:solidFill>
                  <a:srgbClr val="000000"/>
                </a:solidFill>
                <a:latin typeface="Arial" charset="0"/>
                <a:ea typeface="宋体" charset="0"/>
                <a:cs typeface="宋体" charset="0"/>
                <a:sym typeface="Symbol" charset="0"/>
              </a:rPr>
              <a:t>Andrew B. Kahng, Jens Lienig, Igor L. Markov, Jin Hu</a:t>
            </a:r>
          </a:p>
        </p:txBody>
      </p:sp>
      <p:pic>
        <p:nvPicPr>
          <p:cNvPr id="691207" name="Picture 7" descr="PDbo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425" y="3811588"/>
            <a:ext cx="1693863" cy="2533650"/>
          </a:xfrm>
          <a:prstGeom prst="rect">
            <a:avLst/>
          </a:prstGeom>
          <a:noFill/>
          <a:extLst>
            <a:ext uri="{909E8E84-426E-40dd-AFC4-6F175D3DCCD1}">
              <a14:hiddenFill xmlns="" xmlns:a14="http://schemas.microsoft.com/office/drawing/2010/main">
                <a:solidFill>
                  <a:srgbClr val="FFFFFF"/>
                </a:solidFill>
              </a14:hiddenFill>
            </a:ext>
          </a:extLst>
        </p:spPr>
      </p:pic>
      <p:sp>
        <p:nvSpPr>
          <p:cNvPr id="691208" name="Rectangle 8"/>
          <p:cNvSpPr>
            <a:spLocks noChangeArrowheads="1"/>
          </p:cNvSpPr>
          <p:nvPr/>
        </p:nvSpPr>
        <p:spPr bwMode="auto">
          <a:xfrm>
            <a:off x="727075" y="1330325"/>
            <a:ext cx="7653338" cy="365125"/>
          </a:xfrm>
          <a:prstGeom prst="rect">
            <a:avLst/>
          </a:prstGeom>
          <a:noFill/>
          <a:ln>
            <a:noFill/>
          </a:ln>
          <a:effectLst/>
          <a:extLst>
            <a:ext uri="{909E8E84-426E-40dd-AFC4-6F175D3DCCD1}">
              <a14:hiddenFill xmlns="" xmlns:a14="http://schemas.microsoft.com/office/drawing/2010/main">
                <a:solidFill>
                  <a:srgbClr val="CCCCFF"/>
                </a:solidFill>
              </a14:hiddenFill>
            </a:ext>
            <a:ext uri="{91240B29-F687-4f45-9708-019B960494DF}">
              <a14:hiddenLine xmlns="" xmlns:a14="http://schemas.microsoft.com/office/drawing/2010/main" w="381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87281" tIns="43641" rIns="87281" bIns="43641">
            <a:spAutoFit/>
          </a:bodyPr>
          <a:lstStyle/>
          <a:p>
            <a:pPr algn="ctr" defTabSz="871538" eaLnBrk="0" fontAlgn="base" hangingPunct="0">
              <a:lnSpc>
                <a:spcPct val="102000"/>
              </a:lnSpc>
              <a:spcBef>
                <a:spcPct val="50000"/>
              </a:spcBef>
              <a:spcAft>
                <a:spcPct val="0"/>
              </a:spcAft>
              <a:buClr>
                <a:srgbClr val="CC0000"/>
              </a:buClr>
              <a:buFont typeface="Symbol" charset="0"/>
              <a:buNone/>
            </a:pPr>
            <a:r>
              <a:rPr lang="en-US" altLang="zh-CN" i="1" dirty="0" smtClean="0">
                <a:solidFill>
                  <a:srgbClr val="000000"/>
                </a:solidFill>
                <a:latin typeface="Arial" charset="0"/>
                <a:ea typeface="宋体" charset="0"/>
                <a:cs typeface="宋体" charset="0"/>
                <a:sym typeface="Symbol" charset="0"/>
              </a:rPr>
              <a:t>VLSI Physical Design: From Graph Partitioning to Timing Closure</a:t>
            </a:r>
          </a:p>
        </p:txBody>
      </p:sp>
      <p:sp>
        <p:nvSpPr>
          <p:cNvPr id="2" name="TextBox 1"/>
          <p:cNvSpPr txBox="1"/>
          <p:nvPr/>
        </p:nvSpPr>
        <p:spPr>
          <a:xfrm>
            <a:off x="1524000" y="990600"/>
            <a:ext cx="4940023" cy="400110"/>
          </a:xfrm>
          <a:prstGeom prst="rect">
            <a:avLst/>
          </a:prstGeom>
          <a:noFill/>
        </p:spPr>
        <p:txBody>
          <a:bodyPr wrap="none" rtlCol="0">
            <a:spAutoFit/>
          </a:bodyPr>
          <a:lstStyle/>
          <a:p>
            <a:r>
              <a:rPr lang="en-US" sz="2000" b="1" i="1" dirty="0" smtClean="0">
                <a:solidFill>
                  <a:schemeClr val="accent1">
                    <a:lumMod val="75000"/>
                  </a:schemeClr>
                </a:solidFill>
              </a:rPr>
              <a:t>SOME SLIDES ARE FROM THE BOOK:</a:t>
            </a:r>
            <a:endParaRPr lang="en-US" sz="2000" b="1" i="1" dirty="0">
              <a:solidFill>
                <a:schemeClr val="accent1">
                  <a:lumMod val="75000"/>
                </a:schemeClr>
              </a:solidFill>
            </a:endParaRPr>
          </a:p>
        </p:txBody>
      </p:sp>
      <p:sp>
        <p:nvSpPr>
          <p:cNvPr id="8" name="TextBox 7"/>
          <p:cNvSpPr txBox="1"/>
          <p:nvPr/>
        </p:nvSpPr>
        <p:spPr>
          <a:xfrm>
            <a:off x="1066800" y="1676400"/>
            <a:ext cx="7305329" cy="400110"/>
          </a:xfrm>
          <a:prstGeom prst="rect">
            <a:avLst/>
          </a:prstGeom>
          <a:noFill/>
        </p:spPr>
        <p:txBody>
          <a:bodyPr wrap="none" rtlCol="0">
            <a:spAutoFit/>
          </a:bodyPr>
          <a:lstStyle/>
          <a:p>
            <a:r>
              <a:rPr lang="en-US" sz="2000" b="1" i="1" dirty="0" smtClean="0">
                <a:solidFill>
                  <a:schemeClr val="accent1">
                    <a:lumMod val="75000"/>
                  </a:schemeClr>
                </a:solidFill>
              </a:rPr>
              <a:t>MODIFICATIONS WERE MADE ON THE ORIGINAL SLIDES</a:t>
            </a:r>
            <a:endParaRPr lang="en-US" sz="2000" b="1" i="1" dirty="0">
              <a:solidFill>
                <a:schemeClr val="accent1">
                  <a:lumMod val="75000"/>
                </a:schemeClr>
              </a:solidFill>
            </a:endParaRPr>
          </a:p>
        </p:txBody>
      </p:sp>
    </p:spTree>
    <p:extLst>
      <p:ext uri="{BB962C8B-B14F-4D97-AF65-F5344CB8AC3E}">
        <p14:creationId xmlns:p14="http://schemas.microsoft.com/office/powerpoint/2010/main" val="117420665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Slide Number Placeholder 3"/>
          <p:cNvSpPr>
            <a:spLocks noGrp="1"/>
          </p:cNvSpPr>
          <p:nvPr>
            <p:ph type="sldNum" sz="quarter" idx="10"/>
          </p:nvPr>
        </p:nvSpPr>
        <p:spPr/>
        <p:txBody>
          <a:bodyPr/>
          <a:lstStyle/>
          <a:p>
            <a:fld id="{12190AD1-D0D5-4B4A-B3D3-2CB1F448EF61}" type="slidenum">
              <a:rPr lang="en-US"/>
              <a:pPr/>
              <a:t>20</a:t>
            </a:fld>
            <a:endParaRPr lang="en-US"/>
          </a:p>
        </p:txBody>
      </p:sp>
      <p:sp>
        <p:nvSpPr>
          <p:cNvPr id="666802" name="Rectangle 178"/>
          <p:cNvSpPr>
            <a:spLocks noGrp="1" noChangeArrowheads="1"/>
          </p:cNvSpPr>
          <p:nvPr>
            <p:ph type="title"/>
          </p:nvPr>
        </p:nvSpPr>
        <p:spPr>
          <a:ln/>
        </p:spPr>
        <p:txBody>
          <a:bodyPr/>
          <a:lstStyle/>
          <a:p>
            <a:r>
              <a:rPr lang="de-DE" dirty="0" smtClean="0"/>
              <a:t>1.3	VLSI </a:t>
            </a:r>
            <a:r>
              <a:rPr lang="de-DE" dirty="0"/>
              <a:t>Design Styles</a:t>
            </a:r>
            <a:endParaRPr lang="en-US" altLang="zh-CN" dirty="0">
              <a:ea typeface="宋体" charset="0"/>
              <a:cs typeface="宋体" charset="0"/>
            </a:endParaRPr>
          </a:p>
        </p:txBody>
      </p:sp>
      <p:sp>
        <p:nvSpPr>
          <p:cNvPr id="666803" name="Rectangle 179"/>
          <p:cNvSpPr>
            <a:spLocks noChangeArrowheads="1"/>
          </p:cNvSpPr>
          <p:nvPr/>
        </p:nvSpPr>
        <p:spPr bwMode="auto">
          <a:xfrm>
            <a:off x="827088" y="1206500"/>
            <a:ext cx="2652712" cy="7096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04" name="Text Box 180"/>
          <p:cNvSpPr txBox="1">
            <a:spLocks noChangeArrowheads="1"/>
          </p:cNvSpPr>
          <p:nvPr/>
        </p:nvSpPr>
        <p:spPr bwMode="auto">
          <a:xfrm>
            <a:off x="900113" y="1271588"/>
            <a:ext cx="2593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en-US" altLang="zh-CN" sz="1600" smtClean="0">
                <a:solidFill>
                  <a:srgbClr val="000000"/>
                </a:solidFill>
                <a:latin typeface="Arial" charset="0"/>
                <a:ea typeface="宋体" charset="0"/>
                <a:cs typeface="宋体" charset="0"/>
              </a:rPr>
              <a:t>Standard cell layout with </a:t>
            </a:r>
            <a:br>
              <a:rPr lang="en-US" altLang="zh-CN" sz="1600" smtClean="0">
                <a:solidFill>
                  <a:srgbClr val="000000"/>
                </a:solidFill>
                <a:latin typeface="Arial" charset="0"/>
                <a:ea typeface="宋体" charset="0"/>
                <a:cs typeface="宋体" charset="0"/>
              </a:rPr>
            </a:br>
            <a:r>
              <a:rPr lang="en-US" altLang="zh-CN" sz="1600" smtClean="0">
                <a:solidFill>
                  <a:srgbClr val="000000"/>
                </a:solidFill>
                <a:latin typeface="Arial" charset="0"/>
                <a:ea typeface="宋体" charset="0"/>
                <a:cs typeface="宋体" charset="0"/>
              </a:rPr>
              <a:t>a feedthrough cell</a:t>
            </a:r>
          </a:p>
        </p:txBody>
      </p:sp>
      <p:sp>
        <p:nvSpPr>
          <p:cNvPr id="666807" name="Rectangle 183"/>
          <p:cNvSpPr>
            <a:spLocks noChangeArrowheads="1"/>
          </p:cNvSpPr>
          <p:nvPr/>
        </p:nvSpPr>
        <p:spPr bwMode="auto">
          <a:xfrm>
            <a:off x="5719763" y="3262313"/>
            <a:ext cx="2530475" cy="2052637"/>
          </a:xfrm>
          <a:prstGeom prst="rect">
            <a:avLst/>
          </a:prstGeom>
          <a:solidFill>
            <a:srgbClr val="EAEAE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08" name="Rectangle 184"/>
          <p:cNvSpPr>
            <a:spLocks noChangeArrowheads="1"/>
          </p:cNvSpPr>
          <p:nvPr/>
        </p:nvSpPr>
        <p:spPr bwMode="auto">
          <a:xfrm>
            <a:off x="1227138" y="3260725"/>
            <a:ext cx="2530475" cy="2052638"/>
          </a:xfrm>
          <a:prstGeom prst="rect">
            <a:avLst/>
          </a:prstGeom>
          <a:solidFill>
            <a:srgbClr val="EAEAE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09" name="Rectangle 185"/>
          <p:cNvSpPr>
            <a:spLocks noChangeArrowheads="1"/>
          </p:cNvSpPr>
          <p:nvPr/>
        </p:nvSpPr>
        <p:spPr bwMode="auto">
          <a:xfrm>
            <a:off x="2538413" y="4725988"/>
            <a:ext cx="3460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0" name="Rectangle 186"/>
          <p:cNvSpPr>
            <a:spLocks noChangeArrowheads="1"/>
          </p:cNvSpPr>
          <p:nvPr/>
        </p:nvSpPr>
        <p:spPr bwMode="auto">
          <a:xfrm>
            <a:off x="2084388" y="4083050"/>
            <a:ext cx="296862"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1" name="Rectangle 187"/>
          <p:cNvSpPr>
            <a:spLocks noChangeArrowheads="1"/>
          </p:cNvSpPr>
          <p:nvPr/>
        </p:nvSpPr>
        <p:spPr bwMode="auto">
          <a:xfrm>
            <a:off x="2749550" y="4083050"/>
            <a:ext cx="428625"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2" name="Rectangle 188"/>
          <p:cNvSpPr>
            <a:spLocks noChangeArrowheads="1"/>
          </p:cNvSpPr>
          <p:nvPr/>
        </p:nvSpPr>
        <p:spPr bwMode="auto">
          <a:xfrm>
            <a:off x="3175000" y="4083050"/>
            <a:ext cx="319088"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3" name="Rectangle 189"/>
          <p:cNvSpPr>
            <a:spLocks noChangeArrowheads="1"/>
          </p:cNvSpPr>
          <p:nvPr/>
        </p:nvSpPr>
        <p:spPr bwMode="auto">
          <a:xfrm>
            <a:off x="2378075" y="4083050"/>
            <a:ext cx="371475"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4" name="Rectangle 190"/>
          <p:cNvSpPr>
            <a:spLocks noChangeArrowheads="1"/>
          </p:cNvSpPr>
          <p:nvPr/>
        </p:nvSpPr>
        <p:spPr bwMode="auto">
          <a:xfrm>
            <a:off x="2030413" y="4083050"/>
            <a:ext cx="53975" cy="261938"/>
          </a:xfrm>
          <a:prstGeom prst="rect">
            <a:avLst/>
          </a:prstGeom>
          <a:solidFill>
            <a:srgbClr val="808080"/>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5" name="Rectangle 191"/>
          <p:cNvSpPr>
            <a:spLocks noChangeArrowheads="1"/>
          </p:cNvSpPr>
          <p:nvPr/>
        </p:nvSpPr>
        <p:spPr bwMode="auto">
          <a:xfrm>
            <a:off x="1792288" y="4083050"/>
            <a:ext cx="238125"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6" name="Rectangle 192"/>
          <p:cNvSpPr>
            <a:spLocks noChangeArrowheads="1"/>
          </p:cNvSpPr>
          <p:nvPr/>
        </p:nvSpPr>
        <p:spPr bwMode="auto">
          <a:xfrm>
            <a:off x="1527175" y="4083050"/>
            <a:ext cx="265113" cy="261938"/>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7" name="Rectangle 193"/>
          <p:cNvSpPr>
            <a:spLocks noChangeArrowheads="1"/>
          </p:cNvSpPr>
          <p:nvPr/>
        </p:nvSpPr>
        <p:spPr bwMode="auto">
          <a:xfrm>
            <a:off x="1527175" y="3497263"/>
            <a:ext cx="265113"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8" name="Rectangle 194"/>
          <p:cNvSpPr>
            <a:spLocks noChangeArrowheads="1"/>
          </p:cNvSpPr>
          <p:nvPr/>
        </p:nvSpPr>
        <p:spPr bwMode="auto">
          <a:xfrm>
            <a:off x="1792288" y="3497263"/>
            <a:ext cx="539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19" name="Rectangle 195"/>
          <p:cNvSpPr>
            <a:spLocks noChangeArrowheads="1"/>
          </p:cNvSpPr>
          <p:nvPr/>
        </p:nvSpPr>
        <p:spPr bwMode="auto">
          <a:xfrm>
            <a:off x="1846263" y="3497263"/>
            <a:ext cx="23812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0" name="Rectangle 196"/>
          <p:cNvSpPr>
            <a:spLocks noChangeArrowheads="1"/>
          </p:cNvSpPr>
          <p:nvPr/>
        </p:nvSpPr>
        <p:spPr bwMode="auto">
          <a:xfrm>
            <a:off x="2084388" y="3497263"/>
            <a:ext cx="3460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1" name="Rectangle 197"/>
          <p:cNvSpPr>
            <a:spLocks noChangeArrowheads="1"/>
          </p:cNvSpPr>
          <p:nvPr/>
        </p:nvSpPr>
        <p:spPr bwMode="auto">
          <a:xfrm>
            <a:off x="2430463" y="3497263"/>
            <a:ext cx="533400"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2" name="Rectangle 198"/>
          <p:cNvSpPr>
            <a:spLocks noChangeArrowheads="1"/>
          </p:cNvSpPr>
          <p:nvPr/>
        </p:nvSpPr>
        <p:spPr bwMode="auto">
          <a:xfrm>
            <a:off x="2963863" y="3497263"/>
            <a:ext cx="21113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3" name="Rectangle 199"/>
          <p:cNvSpPr>
            <a:spLocks noChangeArrowheads="1"/>
          </p:cNvSpPr>
          <p:nvPr/>
        </p:nvSpPr>
        <p:spPr bwMode="auto">
          <a:xfrm>
            <a:off x="3175000" y="3497263"/>
            <a:ext cx="31908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4" name="Text Box 200"/>
          <p:cNvSpPr txBox="1">
            <a:spLocks noChangeArrowheads="1"/>
          </p:cNvSpPr>
          <p:nvPr/>
        </p:nvSpPr>
        <p:spPr bwMode="auto">
          <a:xfrm>
            <a:off x="2108200" y="3459163"/>
            <a:ext cx="333375" cy="336550"/>
          </a:xfrm>
          <a:prstGeom prst="rect">
            <a:avLst/>
          </a:prstGeom>
          <a:noFill/>
          <a:ln>
            <a:noFill/>
          </a:ln>
          <a:effectLst/>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b="1" i="1" smtClean="0">
                <a:solidFill>
                  <a:srgbClr val="000000"/>
                </a:solidFill>
                <a:latin typeface="Arial" charset="0"/>
                <a:ea typeface="宋体" charset="0"/>
                <a:cs typeface="宋体" charset="0"/>
              </a:rPr>
              <a:t>A</a:t>
            </a:r>
          </a:p>
        </p:txBody>
      </p:sp>
      <p:sp>
        <p:nvSpPr>
          <p:cNvPr id="666825" name="Rectangle 201"/>
          <p:cNvSpPr>
            <a:spLocks noChangeArrowheads="1"/>
          </p:cNvSpPr>
          <p:nvPr/>
        </p:nvSpPr>
        <p:spPr bwMode="auto">
          <a:xfrm>
            <a:off x="1235075" y="3897313"/>
            <a:ext cx="122238" cy="1016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6" name="Rectangle 202"/>
          <p:cNvSpPr>
            <a:spLocks noChangeArrowheads="1"/>
          </p:cNvSpPr>
          <p:nvPr/>
        </p:nvSpPr>
        <p:spPr bwMode="auto">
          <a:xfrm>
            <a:off x="3306763" y="4725988"/>
            <a:ext cx="18732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7" name="Rectangle 203"/>
          <p:cNvSpPr>
            <a:spLocks noChangeArrowheads="1"/>
          </p:cNvSpPr>
          <p:nvPr/>
        </p:nvSpPr>
        <p:spPr bwMode="auto">
          <a:xfrm>
            <a:off x="1527175" y="4725988"/>
            <a:ext cx="31908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8" name="Rectangle 204"/>
          <p:cNvSpPr>
            <a:spLocks noChangeArrowheads="1"/>
          </p:cNvSpPr>
          <p:nvPr/>
        </p:nvSpPr>
        <p:spPr bwMode="auto">
          <a:xfrm>
            <a:off x="1846263" y="4725988"/>
            <a:ext cx="373062"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29" name="Rectangle 205"/>
          <p:cNvSpPr>
            <a:spLocks noChangeArrowheads="1"/>
          </p:cNvSpPr>
          <p:nvPr/>
        </p:nvSpPr>
        <p:spPr bwMode="auto">
          <a:xfrm>
            <a:off x="2219325" y="4725988"/>
            <a:ext cx="31908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0" name="Rectangle 206"/>
          <p:cNvSpPr>
            <a:spLocks noChangeArrowheads="1"/>
          </p:cNvSpPr>
          <p:nvPr/>
        </p:nvSpPr>
        <p:spPr bwMode="auto">
          <a:xfrm>
            <a:off x="2882900" y="4725988"/>
            <a:ext cx="106363"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1" name="Rectangle 207"/>
          <p:cNvSpPr>
            <a:spLocks noChangeArrowheads="1"/>
          </p:cNvSpPr>
          <p:nvPr/>
        </p:nvSpPr>
        <p:spPr bwMode="auto">
          <a:xfrm>
            <a:off x="2987675" y="4725988"/>
            <a:ext cx="31908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2" name="Line 208"/>
          <p:cNvSpPr>
            <a:spLocks noChangeShapeType="1"/>
          </p:cNvSpPr>
          <p:nvPr/>
        </p:nvSpPr>
        <p:spPr bwMode="auto">
          <a:xfrm flipH="1">
            <a:off x="2057400" y="3906838"/>
            <a:ext cx="21431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3" name="Line 209"/>
          <p:cNvSpPr>
            <a:spLocks noChangeShapeType="1"/>
          </p:cNvSpPr>
          <p:nvPr/>
        </p:nvSpPr>
        <p:spPr bwMode="auto">
          <a:xfrm>
            <a:off x="2057400" y="4551363"/>
            <a:ext cx="63976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4" name="Rectangle 210"/>
          <p:cNvSpPr>
            <a:spLocks noChangeArrowheads="1"/>
          </p:cNvSpPr>
          <p:nvPr/>
        </p:nvSpPr>
        <p:spPr bwMode="auto">
          <a:xfrm>
            <a:off x="1233488" y="3262313"/>
            <a:ext cx="2527300" cy="2051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5" name="Rectangle 211"/>
          <p:cNvSpPr>
            <a:spLocks noChangeArrowheads="1"/>
          </p:cNvSpPr>
          <p:nvPr/>
        </p:nvSpPr>
        <p:spPr bwMode="auto">
          <a:xfrm>
            <a:off x="860425" y="2862263"/>
            <a:ext cx="3270250" cy="28622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6" name="Rectangle 212"/>
          <p:cNvSpPr>
            <a:spLocks noChangeArrowheads="1"/>
          </p:cNvSpPr>
          <p:nvPr/>
        </p:nvSpPr>
        <p:spPr bwMode="auto">
          <a:xfrm>
            <a:off x="3760788" y="2862263"/>
            <a:ext cx="369887"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7" name="Rectangle 213"/>
          <p:cNvSpPr>
            <a:spLocks noChangeArrowheads="1"/>
          </p:cNvSpPr>
          <p:nvPr/>
        </p:nvSpPr>
        <p:spPr bwMode="auto">
          <a:xfrm>
            <a:off x="3760788" y="5313363"/>
            <a:ext cx="3698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8" name="Rectangle 214"/>
          <p:cNvSpPr>
            <a:spLocks noChangeArrowheads="1"/>
          </p:cNvSpPr>
          <p:nvPr/>
        </p:nvSpPr>
        <p:spPr bwMode="auto">
          <a:xfrm>
            <a:off x="860425" y="5313363"/>
            <a:ext cx="373063"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39" name="Rectangle 215"/>
          <p:cNvSpPr>
            <a:spLocks noChangeArrowheads="1"/>
          </p:cNvSpPr>
          <p:nvPr/>
        </p:nvSpPr>
        <p:spPr bwMode="auto">
          <a:xfrm>
            <a:off x="1231900" y="2862263"/>
            <a:ext cx="347663"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0" name="Rectangle 216"/>
          <p:cNvSpPr>
            <a:spLocks noChangeArrowheads="1"/>
          </p:cNvSpPr>
          <p:nvPr/>
        </p:nvSpPr>
        <p:spPr bwMode="auto">
          <a:xfrm>
            <a:off x="1631950" y="2862263"/>
            <a:ext cx="319088"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1" name="Rectangle 217"/>
          <p:cNvSpPr>
            <a:spLocks noChangeArrowheads="1"/>
          </p:cNvSpPr>
          <p:nvPr/>
        </p:nvSpPr>
        <p:spPr bwMode="auto">
          <a:xfrm>
            <a:off x="2003425" y="2862263"/>
            <a:ext cx="319088"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2" name="Rectangle 218"/>
          <p:cNvSpPr>
            <a:spLocks noChangeArrowheads="1"/>
          </p:cNvSpPr>
          <p:nvPr/>
        </p:nvSpPr>
        <p:spPr bwMode="auto">
          <a:xfrm>
            <a:off x="2455863"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3" name="Rectangle 219"/>
          <p:cNvSpPr>
            <a:spLocks noChangeArrowheads="1"/>
          </p:cNvSpPr>
          <p:nvPr/>
        </p:nvSpPr>
        <p:spPr bwMode="auto">
          <a:xfrm>
            <a:off x="2789238"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4" name="Rectangle 220"/>
          <p:cNvSpPr>
            <a:spLocks noChangeArrowheads="1"/>
          </p:cNvSpPr>
          <p:nvPr/>
        </p:nvSpPr>
        <p:spPr bwMode="auto">
          <a:xfrm>
            <a:off x="3122613"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5" name="Rectangle 221"/>
          <p:cNvSpPr>
            <a:spLocks noChangeArrowheads="1"/>
          </p:cNvSpPr>
          <p:nvPr/>
        </p:nvSpPr>
        <p:spPr bwMode="auto">
          <a:xfrm>
            <a:off x="3441700"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6" name="Rectangle 222"/>
          <p:cNvSpPr>
            <a:spLocks noChangeArrowheads="1"/>
          </p:cNvSpPr>
          <p:nvPr/>
        </p:nvSpPr>
        <p:spPr bwMode="auto">
          <a:xfrm>
            <a:off x="1325563"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7" name="Rectangle 223"/>
          <p:cNvSpPr>
            <a:spLocks noChangeArrowheads="1"/>
          </p:cNvSpPr>
          <p:nvPr/>
        </p:nvSpPr>
        <p:spPr bwMode="auto">
          <a:xfrm>
            <a:off x="2511425" y="2970213"/>
            <a:ext cx="185738"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8" name="Rectangle 224"/>
          <p:cNvSpPr>
            <a:spLocks noChangeArrowheads="1"/>
          </p:cNvSpPr>
          <p:nvPr/>
        </p:nvSpPr>
        <p:spPr bwMode="auto">
          <a:xfrm>
            <a:off x="2841625" y="2970213"/>
            <a:ext cx="185738"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49" name="Rectangle 225"/>
          <p:cNvSpPr>
            <a:spLocks noChangeArrowheads="1"/>
          </p:cNvSpPr>
          <p:nvPr/>
        </p:nvSpPr>
        <p:spPr bwMode="auto">
          <a:xfrm>
            <a:off x="3178175" y="2970213"/>
            <a:ext cx="185738"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0" name="Rectangle 226"/>
          <p:cNvSpPr>
            <a:spLocks noChangeArrowheads="1"/>
          </p:cNvSpPr>
          <p:nvPr/>
        </p:nvSpPr>
        <p:spPr bwMode="auto">
          <a:xfrm>
            <a:off x="3494088"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1" name="Rectangle 227"/>
          <p:cNvSpPr>
            <a:spLocks noChangeArrowheads="1"/>
          </p:cNvSpPr>
          <p:nvPr/>
        </p:nvSpPr>
        <p:spPr bwMode="auto">
          <a:xfrm>
            <a:off x="2084388" y="2970213"/>
            <a:ext cx="185737"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2" name="Rectangle 228"/>
          <p:cNvSpPr>
            <a:spLocks noChangeArrowheads="1"/>
          </p:cNvSpPr>
          <p:nvPr/>
        </p:nvSpPr>
        <p:spPr bwMode="auto">
          <a:xfrm>
            <a:off x="1698625"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3" name="Rectangle 229"/>
          <p:cNvSpPr>
            <a:spLocks noChangeArrowheads="1"/>
          </p:cNvSpPr>
          <p:nvPr/>
        </p:nvSpPr>
        <p:spPr bwMode="auto">
          <a:xfrm>
            <a:off x="860425" y="3262313"/>
            <a:ext cx="373063" cy="3000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4" name="Rectangle 230"/>
          <p:cNvSpPr>
            <a:spLocks noChangeArrowheads="1"/>
          </p:cNvSpPr>
          <p:nvPr/>
        </p:nvSpPr>
        <p:spPr bwMode="auto">
          <a:xfrm>
            <a:off x="860425" y="5019675"/>
            <a:ext cx="373063" cy="25241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5" name="Rectangle 231"/>
          <p:cNvSpPr>
            <a:spLocks noChangeArrowheads="1"/>
          </p:cNvSpPr>
          <p:nvPr/>
        </p:nvSpPr>
        <p:spPr bwMode="auto">
          <a:xfrm>
            <a:off x="860425" y="4687888"/>
            <a:ext cx="373063"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6" name="Rectangle 232"/>
          <p:cNvSpPr>
            <a:spLocks noChangeArrowheads="1"/>
          </p:cNvSpPr>
          <p:nvPr/>
        </p:nvSpPr>
        <p:spPr bwMode="auto">
          <a:xfrm>
            <a:off x="860425" y="4259263"/>
            <a:ext cx="373063"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7" name="Rectangle 233"/>
          <p:cNvSpPr>
            <a:spLocks noChangeArrowheads="1"/>
          </p:cNvSpPr>
          <p:nvPr/>
        </p:nvSpPr>
        <p:spPr bwMode="auto">
          <a:xfrm>
            <a:off x="860425" y="3830638"/>
            <a:ext cx="373063"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8" name="Rectangle 234"/>
          <p:cNvSpPr>
            <a:spLocks noChangeArrowheads="1"/>
          </p:cNvSpPr>
          <p:nvPr/>
        </p:nvSpPr>
        <p:spPr bwMode="auto">
          <a:xfrm>
            <a:off x="939800" y="332740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59" name="Rectangle 235"/>
          <p:cNvSpPr>
            <a:spLocks noChangeArrowheads="1"/>
          </p:cNvSpPr>
          <p:nvPr/>
        </p:nvSpPr>
        <p:spPr bwMode="auto">
          <a:xfrm>
            <a:off x="939800" y="38560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0" name="Rectangle 236"/>
          <p:cNvSpPr>
            <a:spLocks noChangeArrowheads="1"/>
          </p:cNvSpPr>
          <p:nvPr/>
        </p:nvSpPr>
        <p:spPr bwMode="auto">
          <a:xfrm>
            <a:off x="939800" y="42878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1" name="Rectangle 237"/>
          <p:cNvSpPr>
            <a:spLocks noChangeArrowheads="1"/>
          </p:cNvSpPr>
          <p:nvPr/>
        </p:nvSpPr>
        <p:spPr bwMode="auto">
          <a:xfrm>
            <a:off x="939800" y="47180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2" name="Rectangle 238"/>
          <p:cNvSpPr>
            <a:spLocks noChangeArrowheads="1"/>
          </p:cNvSpPr>
          <p:nvPr/>
        </p:nvSpPr>
        <p:spPr bwMode="auto">
          <a:xfrm>
            <a:off x="939800" y="5048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3" name="Rectangle 239"/>
          <p:cNvSpPr>
            <a:spLocks noChangeArrowheads="1"/>
          </p:cNvSpPr>
          <p:nvPr/>
        </p:nvSpPr>
        <p:spPr bwMode="auto">
          <a:xfrm>
            <a:off x="3760788" y="3467100"/>
            <a:ext cx="369887"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4" name="Rectangle 240"/>
          <p:cNvSpPr>
            <a:spLocks noChangeArrowheads="1"/>
          </p:cNvSpPr>
          <p:nvPr/>
        </p:nvSpPr>
        <p:spPr bwMode="auto">
          <a:xfrm>
            <a:off x="3760788" y="3848100"/>
            <a:ext cx="369887"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5" name="Rectangle 241"/>
          <p:cNvSpPr>
            <a:spLocks noChangeArrowheads="1"/>
          </p:cNvSpPr>
          <p:nvPr/>
        </p:nvSpPr>
        <p:spPr bwMode="auto">
          <a:xfrm>
            <a:off x="3760788" y="4492625"/>
            <a:ext cx="369887"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6" name="Rectangle 242"/>
          <p:cNvSpPr>
            <a:spLocks noChangeArrowheads="1"/>
          </p:cNvSpPr>
          <p:nvPr/>
        </p:nvSpPr>
        <p:spPr bwMode="auto">
          <a:xfrm>
            <a:off x="3760788" y="4900613"/>
            <a:ext cx="369887" cy="2936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7" name="Rectangle 243"/>
          <p:cNvSpPr>
            <a:spLocks noChangeArrowheads="1"/>
          </p:cNvSpPr>
          <p:nvPr/>
        </p:nvSpPr>
        <p:spPr bwMode="auto">
          <a:xfrm>
            <a:off x="3867150" y="4949825"/>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8" name="Rectangle 244"/>
          <p:cNvSpPr>
            <a:spLocks noChangeArrowheads="1"/>
          </p:cNvSpPr>
          <p:nvPr/>
        </p:nvSpPr>
        <p:spPr bwMode="auto">
          <a:xfrm>
            <a:off x="3867150" y="455136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69" name="Rectangle 245"/>
          <p:cNvSpPr>
            <a:spLocks noChangeArrowheads="1"/>
          </p:cNvSpPr>
          <p:nvPr/>
        </p:nvSpPr>
        <p:spPr bwMode="auto">
          <a:xfrm>
            <a:off x="3867150" y="39068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0" name="Rectangle 246"/>
          <p:cNvSpPr>
            <a:spLocks noChangeArrowheads="1"/>
          </p:cNvSpPr>
          <p:nvPr/>
        </p:nvSpPr>
        <p:spPr bwMode="auto">
          <a:xfrm>
            <a:off x="3867150" y="353218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1" name="Rectangle 247"/>
          <p:cNvSpPr>
            <a:spLocks noChangeArrowheads="1"/>
          </p:cNvSpPr>
          <p:nvPr/>
        </p:nvSpPr>
        <p:spPr bwMode="auto">
          <a:xfrm>
            <a:off x="1339850"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2" name="Rectangle 248"/>
          <p:cNvSpPr>
            <a:spLocks noChangeArrowheads="1"/>
          </p:cNvSpPr>
          <p:nvPr/>
        </p:nvSpPr>
        <p:spPr bwMode="auto">
          <a:xfrm>
            <a:off x="1711325"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3" name="Rectangle 249"/>
          <p:cNvSpPr>
            <a:spLocks noChangeArrowheads="1"/>
          </p:cNvSpPr>
          <p:nvPr/>
        </p:nvSpPr>
        <p:spPr bwMode="auto">
          <a:xfrm>
            <a:off x="2163763"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4" name="Rectangle 250"/>
          <p:cNvSpPr>
            <a:spLocks noChangeArrowheads="1"/>
          </p:cNvSpPr>
          <p:nvPr/>
        </p:nvSpPr>
        <p:spPr bwMode="auto">
          <a:xfrm>
            <a:off x="3414713"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5" name="Rectangle 251"/>
          <p:cNvSpPr>
            <a:spLocks noChangeArrowheads="1"/>
          </p:cNvSpPr>
          <p:nvPr/>
        </p:nvSpPr>
        <p:spPr bwMode="auto">
          <a:xfrm>
            <a:off x="3044825"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6" name="Rectangle 252"/>
          <p:cNvSpPr>
            <a:spLocks noChangeArrowheads="1"/>
          </p:cNvSpPr>
          <p:nvPr/>
        </p:nvSpPr>
        <p:spPr bwMode="auto">
          <a:xfrm>
            <a:off x="2681288"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7" name="Rectangle 253"/>
          <p:cNvSpPr>
            <a:spLocks noChangeArrowheads="1"/>
          </p:cNvSpPr>
          <p:nvPr/>
        </p:nvSpPr>
        <p:spPr bwMode="auto">
          <a:xfrm>
            <a:off x="1406525" y="5429250"/>
            <a:ext cx="185738"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8" name="Rectangle 254"/>
          <p:cNvSpPr>
            <a:spLocks noChangeArrowheads="1"/>
          </p:cNvSpPr>
          <p:nvPr/>
        </p:nvSpPr>
        <p:spPr bwMode="auto">
          <a:xfrm>
            <a:off x="1778000" y="5429250"/>
            <a:ext cx="185738"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79" name="Rectangle 255"/>
          <p:cNvSpPr>
            <a:spLocks noChangeArrowheads="1"/>
          </p:cNvSpPr>
          <p:nvPr/>
        </p:nvSpPr>
        <p:spPr bwMode="auto">
          <a:xfrm>
            <a:off x="2228850" y="5429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0" name="Rectangle 256"/>
          <p:cNvSpPr>
            <a:spLocks noChangeArrowheads="1"/>
          </p:cNvSpPr>
          <p:nvPr/>
        </p:nvSpPr>
        <p:spPr bwMode="auto">
          <a:xfrm>
            <a:off x="2749550" y="5429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1" name="Rectangle 257"/>
          <p:cNvSpPr>
            <a:spLocks noChangeArrowheads="1"/>
          </p:cNvSpPr>
          <p:nvPr/>
        </p:nvSpPr>
        <p:spPr bwMode="auto">
          <a:xfrm>
            <a:off x="3108325" y="5429250"/>
            <a:ext cx="185738"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2" name="Rectangle 258"/>
          <p:cNvSpPr>
            <a:spLocks noChangeArrowheads="1"/>
          </p:cNvSpPr>
          <p:nvPr/>
        </p:nvSpPr>
        <p:spPr bwMode="auto">
          <a:xfrm>
            <a:off x="3479800" y="5429250"/>
            <a:ext cx="185738"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3" name="Text Box 259"/>
          <p:cNvSpPr txBox="1">
            <a:spLocks noChangeArrowheads="1"/>
          </p:cNvSpPr>
          <p:nvPr/>
        </p:nvSpPr>
        <p:spPr bwMode="auto">
          <a:xfrm>
            <a:off x="3759200" y="4549775"/>
            <a:ext cx="454025" cy="214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50000"/>
              </a:spcBef>
              <a:spcAft>
                <a:spcPct val="0"/>
              </a:spcAft>
            </a:pPr>
            <a:r>
              <a:rPr lang="de-DE" sz="800" b="1" smtClean="0">
                <a:solidFill>
                  <a:srgbClr val="FFFFFF"/>
                </a:solidFill>
                <a:latin typeface="Arial" charset="0"/>
                <a:ea typeface="宋体" charset="0"/>
                <a:cs typeface="宋体" charset="0"/>
              </a:rPr>
              <a:t>GND</a:t>
            </a:r>
          </a:p>
        </p:txBody>
      </p:sp>
      <p:sp>
        <p:nvSpPr>
          <p:cNvPr id="666884" name="Rectangle 260"/>
          <p:cNvSpPr>
            <a:spLocks noChangeArrowheads="1"/>
          </p:cNvSpPr>
          <p:nvPr/>
        </p:nvSpPr>
        <p:spPr bwMode="auto">
          <a:xfrm>
            <a:off x="3573463" y="3810000"/>
            <a:ext cx="106362" cy="1287463"/>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5" name="Rectangle 261"/>
          <p:cNvSpPr>
            <a:spLocks noChangeArrowheads="1"/>
          </p:cNvSpPr>
          <p:nvPr/>
        </p:nvSpPr>
        <p:spPr bwMode="auto">
          <a:xfrm>
            <a:off x="1335088" y="3408363"/>
            <a:ext cx="106362" cy="1265237"/>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6" name="Rectangle 262"/>
          <p:cNvSpPr>
            <a:spLocks noChangeArrowheads="1"/>
          </p:cNvSpPr>
          <p:nvPr/>
        </p:nvSpPr>
        <p:spPr bwMode="auto">
          <a:xfrm>
            <a:off x="3633788" y="4587875"/>
            <a:ext cx="122237" cy="101600"/>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7" name="Rectangle 263"/>
          <p:cNvSpPr>
            <a:spLocks noChangeArrowheads="1"/>
          </p:cNvSpPr>
          <p:nvPr/>
        </p:nvSpPr>
        <p:spPr bwMode="auto">
          <a:xfrm>
            <a:off x="1520825" y="5041900"/>
            <a:ext cx="2055813" cy="55563"/>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8" name="Rectangle 264"/>
          <p:cNvSpPr>
            <a:spLocks noChangeArrowheads="1"/>
          </p:cNvSpPr>
          <p:nvPr/>
        </p:nvSpPr>
        <p:spPr bwMode="auto">
          <a:xfrm>
            <a:off x="1525588" y="3811588"/>
            <a:ext cx="2070100" cy="47625"/>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89" name="Rectangle 265"/>
          <p:cNvSpPr>
            <a:spLocks noChangeArrowheads="1"/>
          </p:cNvSpPr>
          <p:nvPr/>
        </p:nvSpPr>
        <p:spPr bwMode="auto">
          <a:xfrm>
            <a:off x="1439863" y="3405188"/>
            <a:ext cx="2055812" cy="47625"/>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0" name="Rectangle 266"/>
          <p:cNvSpPr>
            <a:spLocks noChangeArrowheads="1"/>
          </p:cNvSpPr>
          <p:nvPr/>
        </p:nvSpPr>
        <p:spPr bwMode="auto">
          <a:xfrm>
            <a:off x="1439863" y="3984625"/>
            <a:ext cx="2060575" cy="508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1" name="Rectangle 267"/>
          <p:cNvSpPr>
            <a:spLocks noChangeArrowheads="1"/>
          </p:cNvSpPr>
          <p:nvPr/>
        </p:nvSpPr>
        <p:spPr bwMode="auto">
          <a:xfrm>
            <a:off x="1430338" y="4608513"/>
            <a:ext cx="2068512" cy="66675"/>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2" name="Rectangle 268"/>
          <p:cNvSpPr>
            <a:spLocks noChangeArrowheads="1"/>
          </p:cNvSpPr>
          <p:nvPr/>
        </p:nvSpPr>
        <p:spPr bwMode="auto">
          <a:xfrm>
            <a:off x="1524000" y="4402138"/>
            <a:ext cx="2051050" cy="61912"/>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3" name="Text Box 269"/>
          <p:cNvSpPr txBox="1">
            <a:spLocks noChangeArrowheads="1"/>
          </p:cNvSpPr>
          <p:nvPr/>
        </p:nvSpPr>
        <p:spPr bwMode="auto">
          <a:xfrm>
            <a:off x="739775" y="5791200"/>
            <a:ext cx="1577975"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Feedthrough</a:t>
            </a:r>
            <a:br>
              <a:rPr lang="de-DE" sz="1600" smtClean="0">
                <a:solidFill>
                  <a:srgbClr val="000000"/>
                </a:solidFill>
                <a:latin typeface="Arial" charset="0"/>
                <a:ea typeface="宋体" charset="0"/>
                <a:cs typeface="宋体" charset="0"/>
              </a:rPr>
            </a:br>
            <a:r>
              <a:rPr lang="de-DE" sz="1600" smtClean="0">
                <a:solidFill>
                  <a:srgbClr val="000000"/>
                </a:solidFill>
                <a:latin typeface="Arial" charset="0"/>
                <a:ea typeface="宋体" charset="0"/>
                <a:cs typeface="宋体" charset="0"/>
              </a:rPr>
              <a:t>Cell</a:t>
            </a:r>
          </a:p>
        </p:txBody>
      </p:sp>
      <p:sp>
        <p:nvSpPr>
          <p:cNvPr id="666894" name="Line 270"/>
          <p:cNvSpPr>
            <a:spLocks noChangeShapeType="1"/>
          </p:cNvSpPr>
          <p:nvPr/>
        </p:nvSpPr>
        <p:spPr bwMode="auto">
          <a:xfrm flipV="1">
            <a:off x="1557338" y="4359275"/>
            <a:ext cx="463550" cy="1477963"/>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5" name="Text Box 271"/>
          <p:cNvSpPr txBox="1">
            <a:spLocks noChangeArrowheads="1"/>
          </p:cNvSpPr>
          <p:nvPr/>
        </p:nvSpPr>
        <p:spPr bwMode="auto">
          <a:xfrm>
            <a:off x="1812925" y="2316163"/>
            <a:ext cx="7366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Pad</a:t>
            </a:r>
          </a:p>
        </p:txBody>
      </p:sp>
      <p:sp>
        <p:nvSpPr>
          <p:cNvPr id="666896" name="Text Box 272"/>
          <p:cNvSpPr txBox="1">
            <a:spLocks noChangeArrowheads="1"/>
          </p:cNvSpPr>
          <p:nvPr/>
        </p:nvSpPr>
        <p:spPr bwMode="auto">
          <a:xfrm>
            <a:off x="3495675" y="2195513"/>
            <a:ext cx="1049338"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Ground </a:t>
            </a:r>
            <a:br>
              <a:rPr lang="de-DE" sz="1600" smtClean="0">
                <a:solidFill>
                  <a:srgbClr val="000000"/>
                </a:solidFill>
                <a:latin typeface="Arial" charset="0"/>
                <a:ea typeface="宋体" charset="0"/>
                <a:cs typeface="宋体" charset="0"/>
              </a:rPr>
            </a:br>
            <a:r>
              <a:rPr lang="de-DE" sz="1600" smtClean="0">
                <a:solidFill>
                  <a:srgbClr val="000000"/>
                </a:solidFill>
                <a:latin typeface="Arial" charset="0"/>
                <a:ea typeface="宋体" charset="0"/>
                <a:cs typeface="宋体" charset="0"/>
              </a:rPr>
              <a:t>Pad</a:t>
            </a:r>
          </a:p>
        </p:txBody>
      </p:sp>
      <p:sp>
        <p:nvSpPr>
          <p:cNvPr id="666897" name="Text Box 273"/>
          <p:cNvSpPr txBox="1">
            <a:spLocks noChangeArrowheads="1"/>
          </p:cNvSpPr>
          <p:nvPr/>
        </p:nvSpPr>
        <p:spPr bwMode="auto">
          <a:xfrm>
            <a:off x="3248025" y="5800725"/>
            <a:ext cx="1063625"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Routing Channel</a:t>
            </a:r>
          </a:p>
        </p:txBody>
      </p:sp>
      <p:sp>
        <p:nvSpPr>
          <p:cNvPr id="666898" name="Line 274"/>
          <p:cNvSpPr>
            <a:spLocks noChangeShapeType="1"/>
          </p:cNvSpPr>
          <p:nvPr/>
        </p:nvSpPr>
        <p:spPr bwMode="auto">
          <a:xfrm>
            <a:off x="2168525" y="2651125"/>
            <a:ext cx="0" cy="322263"/>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899" name="Text Box 275"/>
          <p:cNvSpPr txBox="1">
            <a:spLocks noChangeArrowheads="1"/>
          </p:cNvSpPr>
          <p:nvPr/>
        </p:nvSpPr>
        <p:spPr bwMode="auto">
          <a:xfrm>
            <a:off x="2341563" y="2187575"/>
            <a:ext cx="1352550"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Standard Cells</a:t>
            </a:r>
          </a:p>
        </p:txBody>
      </p:sp>
      <p:sp>
        <p:nvSpPr>
          <p:cNvPr id="666900" name="Text Box 276"/>
          <p:cNvSpPr txBox="1">
            <a:spLocks noChangeArrowheads="1"/>
          </p:cNvSpPr>
          <p:nvPr/>
        </p:nvSpPr>
        <p:spPr bwMode="auto">
          <a:xfrm>
            <a:off x="777875" y="2197100"/>
            <a:ext cx="982663"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Power </a:t>
            </a:r>
            <a:br>
              <a:rPr lang="de-DE" sz="1600" smtClean="0">
                <a:solidFill>
                  <a:srgbClr val="000000"/>
                </a:solidFill>
                <a:latin typeface="Arial" charset="0"/>
                <a:ea typeface="宋体" charset="0"/>
                <a:cs typeface="宋体" charset="0"/>
              </a:rPr>
            </a:br>
            <a:r>
              <a:rPr lang="de-DE" sz="1600" smtClean="0">
                <a:solidFill>
                  <a:srgbClr val="000000"/>
                </a:solidFill>
                <a:latin typeface="Arial" charset="0"/>
                <a:ea typeface="宋体" charset="0"/>
                <a:cs typeface="宋体" charset="0"/>
              </a:rPr>
              <a:t>Pad</a:t>
            </a:r>
          </a:p>
        </p:txBody>
      </p:sp>
      <p:sp>
        <p:nvSpPr>
          <p:cNvPr id="666901" name="Line 277"/>
          <p:cNvSpPr>
            <a:spLocks noChangeShapeType="1"/>
          </p:cNvSpPr>
          <p:nvPr/>
        </p:nvSpPr>
        <p:spPr bwMode="auto">
          <a:xfrm flipH="1">
            <a:off x="1076325" y="2779713"/>
            <a:ext cx="95250" cy="1082675"/>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2" name="Line 278"/>
          <p:cNvSpPr>
            <a:spLocks noChangeShapeType="1"/>
          </p:cNvSpPr>
          <p:nvPr/>
        </p:nvSpPr>
        <p:spPr bwMode="auto">
          <a:xfrm>
            <a:off x="2697163" y="4551363"/>
            <a:ext cx="0" cy="174625"/>
          </a:xfrm>
          <a:prstGeom prst="line">
            <a:avLst/>
          </a:prstGeom>
          <a:noFill/>
          <a:ln w="9525">
            <a:solidFill>
              <a:schemeClr val="tx1"/>
            </a:solidFill>
            <a:round/>
            <a:headEnd/>
            <a:tailEnd type="oval"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3" name="Rectangle 279"/>
          <p:cNvSpPr>
            <a:spLocks noChangeArrowheads="1"/>
          </p:cNvSpPr>
          <p:nvPr/>
        </p:nvSpPr>
        <p:spPr bwMode="auto">
          <a:xfrm rot="-5400000">
            <a:off x="1649412"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4" name="Rectangle 280"/>
          <p:cNvSpPr>
            <a:spLocks noChangeArrowheads="1"/>
          </p:cNvSpPr>
          <p:nvPr/>
        </p:nvSpPr>
        <p:spPr bwMode="auto">
          <a:xfrm rot="-5400000">
            <a:off x="1973262"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5" name="Rectangle 281"/>
          <p:cNvSpPr>
            <a:spLocks noChangeArrowheads="1"/>
          </p:cNvSpPr>
          <p:nvPr/>
        </p:nvSpPr>
        <p:spPr bwMode="auto">
          <a:xfrm rot="-5400000">
            <a:off x="2335212"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6" name="Rectangle 282"/>
          <p:cNvSpPr>
            <a:spLocks noChangeArrowheads="1"/>
          </p:cNvSpPr>
          <p:nvPr/>
        </p:nvSpPr>
        <p:spPr bwMode="auto">
          <a:xfrm rot="-5400000">
            <a:off x="2763837"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7" name="Rectangle 283"/>
          <p:cNvSpPr>
            <a:spLocks noChangeArrowheads="1"/>
          </p:cNvSpPr>
          <p:nvPr/>
        </p:nvSpPr>
        <p:spPr bwMode="auto">
          <a:xfrm rot="-5400000">
            <a:off x="3106737"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8" name="Rectangle 284"/>
          <p:cNvSpPr>
            <a:spLocks noChangeArrowheads="1"/>
          </p:cNvSpPr>
          <p:nvPr/>
        </p:nvSpPr>
        <p:spPr bwMode="auto">
          <a:xfrm rot="-5400000">
            <a:off x="3378200" y="4651376"/>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09" name="Line 285"/>
          <p:cNvSpPr>
            <a:spLocks noChangeShapeType="1"/>
          </p:cNvSpPr>
          <p:nvPr/>
        </p:nvSpPr>
        <p:spPr bwMode="auto">
          <a:xfrm>
            <a:off x="2057400" y="3906838"/>
            <a:ext cx="0" cy="64452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0" name="Rectangle 286"/>
          <p:cNvSpPr>
            <a:spLocks noChangeArrowheads="1"/>
          </p:cNvSpPr>
          <p:nvPr/>
        </p:nvSpPr>
        <p:spPr bwMode="auto">
          <a:xfrm rot="-5400000">
            <a:off x="1625600"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1" name="Rectangle 287"/>
          <p:cNvSpPr>
            <a:spLocks noChangeArrowheads="1"/>
          </p:cNvSpPr>
          <p:nvPr/>
        </p:nvSpPr>
        <p:spPr bwMode="auto">
          <a:xfrm rot="-5400000">
            <a:off x="1892300"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2" name="Rectangle 288"/>
          <p:cNvSpPr>
            <a:spLocks noChangeArrowheads="1"/>
          </p:cNvSpPr>
          <p:nvPr/>
        </p:nvSpPr>
        <p:spPr bwMode="auto">
          <a:xfrm rot="-5400000">
            <a:off x="2220912"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3" name="Rectangle 289"/>
          <p:cNvSpPr>
            <a:spLocks noChangeArrowheads="1"/>
          </p:cNvSpPr>
          <p:nvPr/>
        </p:nvSpPr>
        <p:spPr bwMode="auto">
          <a:xfrm rot="-5400000">
            <a:off x="2544762"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4" name="Rectangle 290"/>
          <p:cNvSpPr>
            <a:spLocks noChangeArrowheads="1"/>
          </p:cNvSpPr>
          <p:nvPr/>
        </p:nvSpPr>
        <p:spPr bwMode="auto">
          <a:xfrm rot="-5400000">
            <a:off x="2925762"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5" name="Rectangle 291"/>
          <p:cNvSpPr>
            <a:spLocks noChangeArrowheads="1"/>
          </p:cNvSpPr>
          <p:nvPr/>
        </p:nvSpPr>
        <p:spPr bwMode="auto">
          <a:xfrm rot="-5400000">
            <a:off x="3302000" y="400843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6" name="Rectangle 292"/>
          <p:cNvSpPr>
            <a:spLocks noChangeArrowheads="1"/>
          </p:cNvSpPr>
          <p:nvPr/>
        </p:nvSpPr>
        <p:spPr bwMode="auto">
          <a:xfrm rot="-5400000">
            <a:off x="1611312"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7" name="Rectangle 293"/>
          <p:cNvSpPr>
            <a:spLocks noChangeArrowheads="1"/>
          </p:cNvSpPr>
          <p:nvPr/>
        </p:nvSpPr>
        <p:spPr bwMode="auto">
          <a:xfrm rot="-5400000">
            <a:off x="1935162"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8" name="Rectangle 294"/>
          <p:cNvSpPr>
            <a:spLocks noChangeArrowheads="1"/>
          </p:cNvSpPr>
          <p:nvPr/>
        </p:nvSpPr>
        <p:spPr bwMode="auto">
          <a:xfrm rot="-5400000">
            <a:off x="2297112"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19" name="Rectangle 295"/>
          <p:cNvSpPr>
            <a:spLocks noChangeArrowheads="1"/>
          </p:cNvSpPr>
          <p:nvPr/>
        </p:nvSpPr>
        <p:spPr bwMode="auto">
          <a:xfrm rot="-5400000">
            <a:off x="2725737"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0" name="Rectangle 296"/>
          <p:cNvSpPr>
            <a:spLocks noChangeArrowheads="1"/>
          </p:cNvSpPr>
          <p:nvPr/>
        </p:nvSpPr>
        <p:spPr bwMode="auto">
          <a:xfrm rot="-5400000">
            <a:off x="3068637"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1" name="Rectangle 297"/>
          <p:cNvSpPr>
            <a:spLocks noChangeArrowheads="1"/>
          </p:cNvSpPr>
          <p:nvPr/>
        </p:nvSpPr>
        <p:spPr bwMode="auto">
          <a:xfrm rot="-5400000">
            <a:off x="3340100"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2" name="Line 298"/>
          <p:cNvSpPr>
            <a:spLocks noChangeShapeType="1"/>
          </p:cNvSpPr>
          <p:nvPr/>
        </p:nvSpPr>
        <p:spPr bwMode="auto">
          <a:xfrm flipH="1">
            <a:off x="2735263" y="2776538"/>
            <a:ext cx="103187" cy="866775"/>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3" name="Line 299"/>
          <p:cNvSpPr>
            <a:spLocks noChangeShapeType="1"/>
          </p:cNvSpPr>
          <p:nvPr/>
        </p:nvSpPr>
        <p:spPr bwMode="auto">
          <a:xfrm>
            <a:off x="2943225" y="2781300"/>
            <a:ext cx="153988" cy="82550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4" name="Line 300"/>
          <p:cNvSpPr>
            <a:spLocks noChangeShapeType="1"/>
          </p:cNvSpPr>
          <p:nvPr/>
        </p:nvSpPr>
        <p:spPr bwMode="auto">
          <a:xfrm>
            <a:off x="3030538" y="2770188"/>
            <a:ext cx="341312" cy="823912"/>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5" name="Rectangle 301"/>
          <p:cNvSpPr>
            <a:spLocks noChangeArrowheads="1"/>
          </p:cNvSpPr>
          <p:nvPr/>
        </p:nvSpPr>
        <p:spPr bwMode="auto">
          <a:xfrm rot="-5400000">
            <a:off x="1620837"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6" name="Rectangle 302"/>
          <p:cNvSpPr>
            <a:spLocks noChangeArrowheads="1"/>
          </p:cNvSpPr>
          <p:nvPr/>
        </p:nvSpPr>
        <p:spPr bwMode="auto">
          <a:xfrm rot="-5400000">
            <a:off x="1944687"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7" name="Rectangle 303"/>
          <p:cNvSpPr>
            <a:spLocks noChangeArrowheads="1"/>
          </p:cNvSpPr>
          <p:nvPr/>
        </p:nvSpPr>
        <p:spPr bwMode="auto">
          <a:xfrm rot="-5400000">
            <a:off x="2306637"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8" name="Rectangle 304"/>
          <p:cNvSpPr>
            <a:spLocks noChangeArrowheads="1"/>
          </p:cNvSpPr>
          <p:nvPr/>
        </p:nvSpPr>
        <p:spPr bwMode="auto">
          <a:xfrm rot="-5400000">
            <a:off x="3078162"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29" name="Rectangle 305"/>
          <p:cNvSpPr>
            <a:spLocks noChangeArrowheads="1"/>
          </p:cNvSpPr>
          <p:nvPr/>
        </p:nvSpPr>
        <p:spPr bwMode="auto">
          <a:xfrm rot="-5400000">
            <a:off x="3349625"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0" name="Rectangle 306"/>
          <p:cNvSpPr>
            <a:spLocks noChangeArrowheads="1"/>
          </p:cNvSpPr>
          <p:nvPr/>
        </p:nvSpPr>
        <p:spPr bwMode="auto">
          <a:xfrm rot="-5400000">
            <a:off x="2725737"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1" name="Rectangle 307"/>
          <p:cNvSpPr>
            <a:spLocks noChangeArrowheads="1"/>
          </p:cNvSpPr>
          <p:nvPr/>
        </p:nvSpPr>
        <p:spPr bwMode="auto">
          <a:xfrm rot="-5400000">
            <a:off x="1616075"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2" name="Rectangle 308"/>
          <p:cNvSpPr>
            <a:spLocks noChangeArrowheads="1"/>
          </p:cNvSpPr>
          <p:nvPr/>
        </p:nvSpPr>
        <p:spPr bwMode="auto">
          <a:xfrm rot="-5400000">
            <a:off x="1882775"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3" name="Rectangle 309"/>
          <p:cNvSpPr>
            <a:spLocks noChangeArrowheads="1"/>
          </p:cNvSpPr>
          <p:nvPr/>
        </p:nvSpPr>
        <p:spPr bwMode="auto">
          <a:xfrm rot="-5400000">
            <a:off x="2211387"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4" name="Rectangle 310"/>
          <p:cNvSpPr>
            <a:spLocks noChangeArrowheads="1"/>
          </p:cNvSpPr>
          <p:nvPr/>
        </p:nvSpPr>
        <p:spPr bwMode="auto">
          <a:xfrm rot="-5400000">
            <a:off x="2535237"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5" name="Rectangle 311"/>
          <p:cNvSpPr>
            <a:spLocks noChangeArrowheads="1"/>
          </p:cNvSpPr>
          <p:nvPr/>
        </p:nvSpPr>
        <p:spPr bwMode="auto">
          <a:xfrm rot="-5400000">
            <a:off x="2916237"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6" name="Rectangle 312"/>
          <p:cNvSpPr>
            <a:spLocks noChangeArrowheads="1"/>
          </p:cNvSpPr>
          <p:nvPr/>
        </p:nvSpPr>
        <p:spPr bwMode="auto">
          <a:xfrm rot="-5400000">
            <a:off x="3292475" y="43608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7" name="Rectangle 313"/>
          <p:cNvSpPr>
            <a:spLocks noChangeArrowheads="1"/>
          </p:cNvSpPr>
          <p:nvPr/>
        </p:nvSpPr>
        <p:spPr bwMode="auto">
          <a:xfrm rot="-5400000">
            <a:off x="1639887"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8" name="Rectangle 314"/>
          <p:cNvSpPr>
            <a:spLocks noChangeArrowheads="1"/>
          </p:cNvSpPr>
          <p:nvPr/>
        </p:nvSpPr>
        <p:spPr bwMode="auto">
          <a:xfrm rot="-5400000">
            <a:off x="1963737"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39" name="Rectangle 315"/>
          <p:cNvSpPr>
            <a:spLocks noChangeArrowheads="1"/>
          </p:cNvSpPr>
          <p:nvPr/>
        </p:nvSpPr>
        <p:spPr bwMode="auto">
          <a:xfrm rot="-5400000">
            <a:off x="2325687"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0" name="Rectangle 316"/>
          <p:cNvSpPr>
            <a:spLocks noChangeArrowheads="1"/>
          </p:cNvSpPr>
          <p:nvPr/>
        </p:nvSpPr>
        <p:spPr bwMode="auto">
          <a:xfrm rot="-5400000">
            <a:off x="2754312"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1" name="Rectangle 317"/>
          <p:cNvSpPr>
            <a:spLocks noChangeArrowheads="1"/>
          </p:cNvSpPr>
          <p:nvPr/>
        </p:nvSpPr>
        <p:spPr bwMode="auto">
          <a:xfrm rot="-5400000">
            <a:off x="3097212"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2" name="Rectangle 318"/>
          <p:cNvSpPr>
            <a:spLocks noChangeArrowheads="1"/>
          </p:cNvSpPr>
          <p:nvPr/>
        </p:nvSpPr>
        <p:spPr bwMode="auto">
          <a:xfrm rot="-5400000">
            <a:off x="3368675" y="5008563"/>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3" name="AutoShape 319"/>
          <p:cNvSpPr>
            <a:spLocks noChangeArrowheads="1"/>
          </p:cNvSpPr>
          <p:nvPr/>
        </p:nvSpPr>
        <p:spPr bwMode="auto">
          <a:xfrm flipV="1">
            <a:off x="1531938"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4" name="AutoShape 320"/>
          <p:cNvSpPr>
            <a:spLocks noChangeArrowheads="1"/>
          </p:cNvSpPr>
          <p:nvPr/>
        </p:nvSpPr>
        <p:spPr bwMode="auto">
          <a:xfrm flipV="1">
            <a:off x="1846263"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5" name="AutoShape 321"/>
          <p:cNvSpPr>
            <a:spLocks noChangeArrowheads="1"/>
          </p:cNvSpPr>
          <p:nvPr/>
        </p:nvSpPr>
        <p:spPr bwMode="auto">
          <a:xfrm flipV="1">
            <a:off x="2089150"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6" name="AutoShape 322"/>
          <p:cNvSpPr>
            <a:spLocks noChangeArrowheads="1"/>
          </p:cNvSpPr>
          <p:nvPr/>
        </p:nvSpPr>
        <p:spPr bwMode="auto">
          <a:xfrm flipV="1">
            <a:off x="2428875"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7" name="AutoShape 323"/>
          <p:cNvSpPr>
            <a:spLocks noChangeArrowheads="1"/>
          </p:cNvSpPr>
          <p:nvPr/>
        </p:nvSpPr>
        <p:spPr bwMode="auto">
          <a:xfrm flipV="1">
            <a:off x="2965450"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8" name="AutoShape 324"/>
          <p:cNvSpPr>
            <a:spLocks noChangeArrowheads="1"/>
          </p:cNvSpPr>
          <p:nvPr/>
        </p:nvSpPr>
        <p:spPr bwMode="auto">
          <a:xfrm flipV="1">
            <a:off x="3179763"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49" name="AutoShape 325"/>
          <p:cNvSpPr>
            <a:spLocks noChangeArrowheads="1"/>
          </p:cNvSpPr>
          <p:nvPr/>
        </p:nvSpPr>
        <p:spPr bwMode="auto">
          <a:xfrm flipV="1">
            <a:off x="1531938"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0" name="AutoShape 326"/>
          <p:cNvSpPr>
            <a:spLocks noChangeArrowheads="1"/>
          </p:cNvSpPr>
          <p:nvPr/>
        </p:nvSpPr>
        <p:spPr bwMode="auto">
          <a:xfrm flipV="1">
            <a:off x="1798638"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1" name="AutoShape 327"/>
          <p:cNvSpPr>
            <a:spLocks noChangeArrowheads="1"/>
          </p:cNvSpPr>
          <p:nvPr/>
        </p:nvSpPr>
        <p:spPr bwMode="auto">
          <a:xfrm flipV="1">
            <a:off x="2089150"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2" name="AutoShape 328"/>
          <p:cNvSpPr>
            <a:spLocks noChangeArrowheads="1"/>
          </p:cNvSpPr>
          <p:nvPr/>
        </p:nvSpPr>
        <p:spPr bwMode="auto">
          <a:xfrm flipV="1">
            <a:off x="2384425"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3" name="AutoShape 329"/>
          <p:cNvSpPr>
            <a:spLocks noChangeArrowheads="1"/>
          </p:cNvSpPr>
          <p:nvPr/>
        </p:nvSpPr>
        <p:spPr bwMode="auto">
          <a:xfrm flipV="1">
            <a:off x="2751138"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4" name="AutoShape 330"/>
          <p:cNvSpPr>
            <a:spLocks noChangeArrowheads="1"/>
          </p:cNvSpPr>
          <p:nvPr/>
        </p:nvSpPr>
        <p:spPr bwMode="auto">
          <a:xfrm flipV="1">
            <a:off x="3179763" y="408781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5" name="AutoShape 331"/>
          <p:cNvSpPr>
            <a:spLocks noChangeArrowheads="1"/>
          </p:cNvSpPr>
          <p:nvPr/>
        </p:nvSpPr>
        <p:spPr bwMode="auto">
          <a:xfrm flipV="1">
            <a:off x="1531938"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6" name="AutoShape 332"/>
          <p:cNvSpPr>
            <a:spLocks noChangeArrowheads="1"/>
          </p:cNvSpPr>
          <p:nvPr/>
        </p:nvSpPr>
        <p:spPr bwMode="auto">
          <a:xfrm flipV="1">
            <a:off x="1846263"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7" name="AutoShape 333"/>
          <p:cNvSpPr>
            <a:spLocks noChangeArrowheads="1"/>
          </p:cNvSpPr>
          <p:nvPr/>
        </p:nvSpPr>
        <p:spPr bwMode="auto">
          <a:xfrm flipV="1">
            <a:off x="2217738"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8" name="AutoShape 334"/>
          <p:cNvSpPr>
            <a:spLocks noChangeArrowheads="1"/>
          </p:cNvSpPr>
          <p:nvPr/>
        </p:nvSpPr>
        <p:spPr bwMode="auto">
          <a:xfrm flipV="1">
            <a:off x="2540000"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59" name="AutoShape 335"/>
          <p:cNvSpPr>
            <a:spLocks noChangeArrowheads="1"/>
          </p:cNvSpPr>
          <p:nvPr/>
        </p:nvSpPr>
        <p:spPr bwMode="auto">
          <a:xfrm flipV="1">
            <a:off x="2989263"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0" name="AutoShape 336"/>
          <p:cNvSpPr>
            <a:spLocks noChangeArrowheads="1"/>
          </p:cNvSpPr>
          <p:nvPr/>
        </p:nvSpPr>
        <p:spPr bwMode="auto">
          <a:xfrm flipV="1">
            <a:off x="3308350" y="47307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1" name="Line 337"/>
          <p:cNvSpPr>
            <a:spLocks noChangeShapeType="1"/>
          </p:cNvSpPr>
          <p:nvPr/>
        </p:nvSpPr>
        <p:spPr bwMode="auto">
          <a:xfrm flipH="1" flipV="1">
            <a:off x="3365500" y="4537075"/>
            <a:ext cx="231775" cy="1323975"/>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2" name="Rectangle 338"/>
          <p:cNvSpPr>
            <a:spLocks noChangeArrowheads="1"/>
          </p:cNvSpPr>
          <p:nvPr/>
        </p:nvSpPr>
        <p:spPr bwMode="auto">
          <a:xfrm>
            <a:off x="7029450" y="4406900"/>
            <a:ext cx="3460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3" name="Rectangle 339"/>
          <p:cNvSpPr>
            <a:spLocks noChangeArrowheads="1"/>
          </p:cNvSpPr>
          <p:nvPr/>
        </p:nvSpPr>
        <p:spPr bwMode="auto">
          <a:xfrm>
            <a:off x="6018213" y="3497263"/>
            <a:ext cx="317500"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4" name="Rectangle 340"/>
          <p:cNvSpPr>
            <a:spLocks noChangeArrowheads="1"/>
          </p:cNvSpPr>
          <p:nvPr/>
        </p:nvSpPr>
        <p:spPr bwMode="auto">
          <a:xfrm>
            <a:off x="6337300" y="3497263"/>
            <a:ext cx="23812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5" name="Rectangle 341"/>
          <p:cNvSpPr>
            <a:spLocks noChangeArrowheads="1"/>
          </p:cNvSpPr>
          <p:nvPr/>
        </p:nvSpPr>
        <p:spPr bwMode="auto">
          <a:xfrm>
            <a:off x="6575425" y="3497263"/>
            <a:ext cx="3460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6" name="Rectangle 342"/>
          <p:cNvSpPr>
            <a:spLocks noChangeArrowheads="1"/>
          </p:cNvSpPr>
          <p:nvPr/>
        </p:nvSpPr>
        <p:spPr bwMode="auto">
          <a:xfrm>
            <a:off x="6921500" y="3497263"/>
            <a:ext cx="533400"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7" name="Rectangle 343"/>
          <p:cNvSpPr>
            <a:spLocks noChangeArrowheads="1"/>
          </p:cNvSpPr>
          <p:nvPr/>
        </p:nvSpPr>
        <p:spPr bwMode="auto">
          <a:xfrm>
            <a:off x="7454900" y="3497263"/>
            <a:ext cx="21113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8" name="Rectangle 344"/>
          <p:cNvSpPr>
            <a:spLocks noChangeArrowheads="1"/>
          </p:cNvSpPr>
          <p:nvPr/>
        </p:nvSpPr>
        <p:spPr bwMode="auto">
          <a:xfrm>
            <a:off x="7666038" y="3497263"/>
            <a:ext cx="31908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69" name="Rectangle 345"/>
          <p:cNvSpPr>
            <a:spLocks noChangeArrowheads="1"/>
          </p:cNvSpPr>
          <p:nvPr/>
        </p:nvSpPr>
        <p:spPr bwMode="auto">
          <a:xfrm>
            <a:off x="5726113" y="3897313"/>
            <a:ext cx="122237" cy="1016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0" name="Rectangle 346"/>
          <p:cNvSpPr>
            <a:spLocks noChangeArrowheads="1"/>
          </p:cNvSpPr>
          <p:nvPr/>
        </p:nvSpPr>
        <p:spPr bwMode="auto">
          <a:xfrm>
            <a:off x="7797800" y="4406900"/>
            <a:ext cx="18732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1" name="Rectangle 347"/>
          <p:cNvSpPr>
            <a:spLocks noChangeArrowheads="1"/>
          </p:cNvSpPr>
          <p:nvPr/>
        </p:nvSpPr>
        <p:spPr bwMode="auto">
          <a:xfrm>
            <a:off x="6018213" y="4406900"/>
            <a:ext cx="31908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2" name="Rectangle 348"/>
          <p:cNvSpPr>
            <a:spLocks noChangeArrowheads="1"/>
          </p:cNvSpPr>
          <p:nvPr/>
        </p:nvSpPr>
        <p:spPr bwMode="auto">
          <a:xfrm>
            <a:off x="6337300" y="4406900"/>
            <a:ext cx="373063"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3" name="Rectangle 349"/>
          <p:cNvSpPr>
            <a:spLocks noChangeArrowheads="1"/>
          </p:cNvSpPr>
          <p:nvPr/>
        </p:nvSpPr>
        <p:spPr bwMode="auto">
          <a:xfrm>
            <a:off x="6710363" y="4406900"/>
            <a:ext cx="31908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4" name="Rectangle 350"/>
          <p:cNvSpPr>
            <a:spLocks noChangeArrowheads="1"/>
          </p:cNvSpPr>
          <p:nvPr/>
        </p:nvSpPr>
        <p:spPr bwMode="auto">
          <a:xfrm>
            <a:off x="7373938" y="4406900"/>
            <a:ext cx="106362"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5" name="Rectangle 351"/>
          <p:cNvSpPr>
            <a:spLocks noChangeArrowheads="1"/>
          </p:cNvSpPr>
          <p:nvPr/>
        </p:nvSpPr>
        <p:spPr bwMode="auto">
          <a:xfrm>
            <a:off x="7478713" y="4406900"/>
            <a:ext cx="31908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6" name="Rectangle 352"/>
          <p:cNvSpPr>
            <a:spLocks noChangeArrowheads="1"/>
          </p:cNvSpPr>
          <p:nvPr/>
        </p:nvSpPr>
        <p:spPr bwMode="auto">
          <a:xfrm>
            <a:off x="5724525" y="3262313"/>
            <a:ext cx="2527300" cy="2051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7" name="Rectangle 353"/>
          <p:cNvSpPr>
            <a:spLocks noChangeArrowheads="1"/>
          </p:cNvSpPr>
          <p:nvPr/>
        </p:nvSpPr>
        <p:spPr bwMode="auto">
          <a:xfrm>
            <a:off x="5351463" y="2862263"/>
            <a:ext cx="3270250" cy="28622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8" name="Rectangle 354"/>
          <p:cNvSpPr>
            <a:spLocks noChangeArrowheads="1"/>
          </p:cNvSpPr>
          <p:nvPr/>
        </p:nvSpPr>
        <p:spPr bwMode="auto">
          <a:xfrm>
            <a:off x="8251825" y="2862263"/>
            <a:ext cx="369888"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79" name="Rectangle 355"/>
          <p:cNvSpPr>
            <a:spLocks noChangeArrowheads="1"/>
          </p:cNvSpPr>
          <p:nvPr/>
        </p:nvSpPr>
        <p:spPr bwMode="auto">
          <a:xfrm>
            <a:off x="8251825" y="5313363"/>
            <a:ext cx="3698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0" name="Rectangle 356"/>
          <p:cNvSpPr>
            <a:spLocks noChangeArrowheads="1"/>
          </p:cNvSpPr>
          <p:nvPr/>
        </p:nvSpPr>
        <p:spPr bwMode="auto">
          <a:xfrm>
            <a:off x="5351463" y="5313363"/>
            <a:ext cx="373062"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1" name="Rectangle 357"/>
          <p:cNvSpPr>
            <a:spLocks noChangeArrowheads="1"/>
          </p:cNvSpPr>
          <p:nvPr/>
        </p:nvSpPr>
        <p:spPr bwMode="auto">
          <a:xfrm>
            <a:off x="5722938" y="2862263"/>
            <a:ext cx="347662"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2" name="Rectangle 358"/>
          <p:cNvSpPr>
            <a:spLocks noChangeArrowheads="1"/>
          </p:cNvSpPr>
          <p:nvPr/>
        </p:nvSpPr>
        <p:spPr bwMode="auto">
          <a:xfrm>
            <a:off x="6122988" y="2862263"/>
            <a:ext cx="319087"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3" name="Rectangle 359"/>
          <p:cNvSpPr>
            <a:spLocks noChangeArrowheads="1"/>
          </p:cNvSpPr>
          <p:nvPr/>
        </p:nvSpPr>
        <p:spPr bwMode="auto">
          <a:xfrm>
            <a:off x="6494463" y="2862263"/>
            <a:ext cx="319087"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4" name="Rectangle 360"/>
          <p:cNvSpPr>
            <a:spLocks noChangeArrowheads="1"/>
          </p:cNvSpPr>
          <p:nvPr/>
        </p:nvSpPr>
        <p:spPr bwMode="auto">
          <a:xfrm>
            <a:off x="6946900"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5" name="Rectangle 361"/>
          <p:cNvSpPr>
            <a:spLocks noChangeArrowheads="1"/>
          </p:cNvSpPr>
          <p:nvPr/>
        </p:nvSpPr>
        <p:spPr bwMode="auto">
          <a:xfrm>
            <a:off x="7280275"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6" name="Rectangle 362"/>
          <p:cNvSpPr>
            <a:spLocks noChangeArrowheads="1"/>
          </p:cNvSpPr>
          <p:nvPr/>
        </p:nvSpPr>
        <p:spPr bwMode="auto">
          <a:xfrm>
            <a:off x="7613650"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7" name="Rectangle 363"/>
          <p:cNvSpPr>
            <a:spLocks noChangeArrowheads="1"/>
          </p:cNvSpPr>
          <p:nvPr/>
        </p:nvSpPr>
        <p:spPr bwMode="auto">
          <a:xfrm>
            <a:off x="7932738" y="2862263"/>
            <a:ext cx="292100" cy="4000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8" name="Rectangle 364"/>
          <p:cNvSpPr>
            <a:spLocks noChangeArrowheads="1"/>
          </p:cNvSpPr>
          <p:nvPr/>
        </p:nvSpPr>
        <p:spPr bwMode="auto">
          <a:xfrm>
            <a:off x="5816600"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89" name="Rectangle 365"/>
          <p:cNvSpPr>
            <a:spLocks noChangeArrowheads="1"/>
          </p:cNvSpPr>
          <p:nvPr/>
        </p:nvSpPr>
        <p:spPr bwMode="auto">
          <a:xfrm>
            <a:off x="7002463" y="2970213"/>
            <a:ext cx="185737"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0" name="Rectangle 366"/>
          <p:cNvSpPr>
            <a:spLocks noChangeArrowheads="1"/>
          </p:cNvSpPr>
          <p:nvPr/>
        </p:nvSpPr>
        <p:spPr bwMode="auto">
          <a:xfrm>
            <a:off x="7332663" y="2970213"/>
            <a:ext cx="185737"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1" name="Rectangle 367"/>
          <p:cNvSpPr>
            <a:spLocks noChangeArrowheads="1"/>
          </p:cNvSpPr>
          <p:nvPr/>
        </p:nvSpPr>
        <p:spPr bwMode="auto">
          <a:xfrm>
            <a:off x="7669213" y="2970213"/>
            <a:ext cx="185737"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2" name="Rectangle 368"/>
          <p:cNvSpPr>
            <a:spLocks noChangeArrowheads="1"/>
          </p:cNvSpPr>
          <p:nvPr/>
        </p:nvSpPr>
        <p:spPr bwMode="auto">
          <a:xfrm>
            <a:off x="7985125"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3" name="Rectangle 369"/>
          <p:cNvSpPr>
            <a:spLocks noChangeArrowheads="1"/>
          </p:cNvSpPr>
          <p:nvPr/>
        </p:nvSpPr>
        <p:spPr bwMode="auto">
          <a:xfrm>
            <a:off x="6575425" y="2970213"/>
            <a:ext cx="185738"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4" name="Rectangle 370"/>
          <p:cNvSpPr>
            <a:spLocks noChangeArrowheads="1"/>
          </p:cNvSpPr>
          <p:nvPr/>
        </p:nvSpPr>
        <p:spPr bwMode="auto">
          <a:xfrm>
            <a:off x="6189663" y="297021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5" name="Rectangle 371"/>
          <p:cNvSpPr>
            <a:spLocks noChangeArrowheads="1"/>
          </p:cNvSpPr>
          <p:nvPr/>
        </p:nvSpPr>
        <p:spPr bwMode="auto">
          <a:xfrm>
            <a:off x="5351463" y="3262313"/>
            <a:ext cx="373062" cy="3000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6" name="Rectangle 372"/>
          <p:cNvSpPr>
            <a:spLocks noChangeArrowheads="1"/>
          </p:cNvSpPr>
          <p:nvPr/>
        </p:nvSpPr>
        <p:spPr bwMode="auto">
          <a:xfrm>
            <a:off x="5351463" y="5019675"/>
            <a:ext cx="373062" cy="25241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7" name="Rectangle 373"/>
          <p:cNvSpPr>
            <a:spLocks noChangeArrowheads="1"/>
          </p:cNvSpPr>
          <p:nvPr/>
        </p:nvSpPr>
        <p:spPr bwMode="auto">
          <a:xfrm>
            <a:off x="5351463" y="4687888"/>
            <a:ext cx="373062"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8" name="Rectangle 374"/>
          <p:cNvSpPr>
            <a:spLocks noChangeArrowheads="1"/>
          </p:cNvSpPr>
          <p:nvPr/>
        </p:nvSpPr>
        <p:spPr bwMode="auto">
          <a:xfrm>
            <a:off x="5351463" y="4259263"/>
            <a:ext cx="373062"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6999" name="Rectangle 375"/>
          <p:cNvSpPr>
            <a:spLocks noChangeArrowheads="1"/>
          </p:cNvSpPr>
          <p:nvPr/>
        </p:nvSpPr>
        <p:spPr bwMode="auto">
          <a:xfrm>
            <a:off x="5351463" y="3830638"/>
            <a:ext cx="373062" cy="252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0" name="Rectangle 376"/>
          <p:cNvSpPr>
            <a:spLocks noChangeArrowheads="1"/>
          </p:cNvSpPr>
          <p:nvPr/>
        </p:nvSpPr>
        <p:spPr bwMode="auto">
          <a:xfrm>
            <a:off x="5430838" y="332740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1" name="Rectangle 377"/>
          <p:cNvSpPr>
            <a:spLocks noChangeArrowheads="1"/>
          </p:cNvSpPr>
          <p:nvPr/>
        </p:nvSpPr>
        <p:spPr bwMode="auto">
          <a:xfrm>
            <a:off x="5430838" y="38560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2" name="Rectangle 378"/>
          <p:cNvSpPr>
            <a:spLocks noChangeArrowheads="1"/>
          </p:cNvSpPr>
          <p:nvPr/>
        </p:nvSpPr>
        <p:spPr bwMode="auto">
          <a:xfrm>
            <a:off x="5430838" y="42878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3" name="Rectangle 379"/>
          <p:cNvSpPr>
            <a:spLocks noChangeArrowheads="1"/>
          </p:cNvSpPr>
          <p:nvPr/>
        </p:nvSpPr>
        <p:spPr bwMode="auto">
          <a:xfrm>
            <a:off x="5430838" y="47180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4" name="Rectangle 380"/>
          <p:cNvSpPr>
            <a:spLocks noChangeArrowheads="1"/>
          </p:cNvSpPr>
          <p:nvPr/>
        </p:nvSpPr>
        <p:spPr bwMode="auto">
          <a:xfrm>
            <a:off x="5430838" y="5048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5" name="Rectangle 381"/>
          <p:cNvSpPr>
            <a:spLocks noChangeArrowheads="1"/>
          </p:cNvSpPr>
          <p:nvPr/>
        </p:nvSpPr>
        <p:spPr bwMode="auto">
          <a:xfrm>
            <a:off x="8251825" y="3467100"/>
            <a:ext cx="369888"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6" name="Rectangle 382"/>
          <p:cNvSpPr>
            <a:spLocks noChangeArrowheads="1"/>
          </p:cNvSpPr>
          <p:nvPr/>
        </p:nvSpPr>
        <p:spPr bwMode="auto">
          <a:xfrm>
            <a:off x="8251825" y="3848100"/>
            <a:ext cx="369888"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7" name="Rectangle 383"/>
          <p:cNvSpPr>
            <a:spLocks noChangeArrowheads="1"/>
          </p:cNvSpPr>
          <p:nvPr/>
        </p:nvSpPr>
        <p:spPr bwMode="auto">
          <a:xfrm>
            <a:off x="8251825" y="4492625"/>
            <a:ext cx="369888" cy="29368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8" name="Rectangle 384"/>
          <p:cNvSpPr>
            <a:spLocks noChangeArrowheads="1"/>
          </p:cNvSpPr>
          <p:nvPr/>
        </p:nvSpPr>
        <p:spPr bwMode="auto">
          <a:xfrm>
            <a:off x="8251825" y="4900613"/>
            <a:ext cx="369888" cy="2936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09" name="Rectangle 385"/>
          <p:cNvSpPr>
            <a:spLocks noChangeArrowheads="1"/>
          </p:cNvSpPr>
          <p:nvPr/>
        </p:nvSpPr>
        <p:spPr bwMode="auto">
          <a:xfrm>
            <a:off x="8358188" y="4949825"/>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0" name="Rectangle 386"/>
          <p:cNvSpPr>
            <a:spLocks noChangeArrowheads="1"/>
          </p:cNvSpPr>
          <p:nvPr/>
        </p:nvSpPr>
        <p:spPr bwMode="auto">
          <a:xfrm>
            <a:off x="8358188" y="4551363"/>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1" name="Rectangle 387"/>
          <p:cNvSpPr>
            <a:spLocks noChangeArrowheads="1"/>
          </p:cNvSpPr>
          <p:nvPr/>
        </p:nvSpPr>
        <p:spPr bwMode="auto">
          <a:xfrm>
            <a:off x="8358188" y="390683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2" name="Rectangle 388"/>
          <p:cNvSpPr>
            <a:spLocks noChangeArrowheads="1"/>
          </p:cNvSpPr>
          <p:nvPr/>
        </p:nvSpPr>
        <p:spPr bwMode="auto">
          <a:xfrm>
            <a:off x="8358188" y="3532188"/>
            <a:ext cx="187325" cy="204787"/>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3" name="Rectangle 389"/>
          <p:cNvSpPr>
            <a:spLocks noChangeArrowheads="1"/>
          </p:cNvSpPr>
          <p:nvPr/>
        </p:nvSpPr>
        <p:spPr bwMode="auto">
          <a:xfrm>
            <a:off x="5830888"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4" name="Rectangle 390"/>
          <p:cNvSpPr>
            <a:spLocks noChangeArrowheads="1"/>
          </p:cNvSpPr>
          <p:nvPr/>
        </p:nvSpPr>
        <p:spPr bwMode="auto">
          <a:xfrm>
            <a:off x="6202363"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5" name="Rectangle 391"/>
          <p:cNvSpPr>
            <a:spLocks noChangeArrowheads="1"/>
          </p:cNvSpPr>
          <p:nvPr/>
        </p:nvSpPr>
        <p:spPr bwMode="auto">
          <a:xfrm>
            <a:off x="6654800"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6" name="Rectangle 392"/>
          <p:cNvSpPr>
            <a:spLocks noChangeArrowheads="1"/>
          </p:cNvSpPr>
          <p:nvPr/>
        </p:nvSpPr>
        <p:spPr bwMode="auto">
          <a:xfrm>
            <a:off x="7905750"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7" name="Rectangle 393"/>
          <p:cNvSpPr>
            <a:spLocks noChangeArrowheads="1"/>
          </p:cNvSpPr>
          <p:nvPr/>
        </p:nvSpPr>
        <p:spPr bwMode="auto">
          <a:xfrm>
            <a:off x="7535863" y="5313363"/>
            <a:ext cx="319087"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8" name="Rectangle 394"/>
          <p:cNvSpPr>
            <a:spLocks noChangeArrowheads="1"/>
          </p:cNvSpPr>
          <p:nvPr/>
        </p:nvSpPr>
        <p:spPr bwMode="auto">
          <a:xfrm>
            <a:off x="7172325" y="5313363"/>
            <a:ext cx="319088" cy="4111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19" name="Rectangle 395"/>
          <p:cNvSpPr>
            <a:spLocks noChangeArrowheads="1"/>
          </p:cNvSpPr>
          <p:nvPr/>
        </p:nvSpPr>
        <p:spPr bwMode="auto">
          <a:xfrm>
            <a:off x="5897563" y="5429250"/>
            <a:ext cx="185737"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0" name="Rectangle 396"/>
          <p:cNvSpPr>
            <a:spLocks noChangeArrowheads="1"/>
          </p:cNvSpPr>
          <p:nvPr/>
        </p:nvSpPr>
        <p:spPr bwMode="auto">
          <a:xfrm>
            <a:off x="6269038" y="5429250"/>
            <a:ext cx="185737"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1" name="Rectangle 397"/>
          <p:cNvSpPr>
            <a:spLocks noChangeArrowheads="1"/>
          </p:cNvSpPr>
          <p:nvPr/>
        </p:nvSpPr>
        <p:spPr bwMode="auto">
          <a:xfrm>
            <a:off x="6719888" y="5429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2" name="Rectangle 398"/>
          <p:cNvSpPr>
            <a:spLocks noChangeArrowheads="1"/>
          </p:cNvSpPr>
          <p:nvPr/>
        </p:nvSpPr>
        <p:spPr bwMode="auto">
          <a:xfrm>
            <a:off x="7240588" y="5429250"/>
            <a:ext cx="187325"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3" name="Rectangle 399"/>
          <p:cNvSpPr>
            <a:spLocks noChangeArrowheads="1"/>
          </p:cNvSpPr>
          <p:nvPr/>
        </p:nvSpPr>
        <p:spPr bwMode="auto">
          <a:xfrm>
            <a:off x="7599363" y="5429250"/>
            <a:ext cx="185737"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4" name="Rectangle 400"/>
          <p:cNvSpPr>
            <a:spLocks noChangeArrowheads="1"/>
          </p:cNvSpPr>
          <p:nvPr/>
        </p:nvSpPr>
        <p:spPr bwMode="auto">
          <a:xfrm>
            <a:off x="7970838" y="5429250"/>
            <a:ext cx="185737" cy="204788"/>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5" name="Text Box 401"/>
          <p:cNvSpPr txBox="1">
            <a:spLocks noChangeArrowheads="1"/>
          </p:cNvSpPr>
          <p:nvPr/>
        </p:nvSpPr>
        <p:spPr bwMode="auto">
          <a:xfrm>
            <a:off x="8250238" y="4549775"/>
            <a:ext cx="454025" cy="214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50000"/>
              </a:spcBef>
              <a:spcAft>
                <a:spcPct val="0"/>
              </a:spcAft>
            </a:pPr>
            <a:r>
              <a:rPr lang="de-DE" sz="800" b="1" smtClean="0">
                <a:solidFill>
                  <a:srgbClr val="FFFFFF"/>
                </a:solidFill>
                <a:latin typeface="Arial" charset="0"/>
                <a:ea typeface="宋体" charset="0"/>
                <a:cs typeface="宋体" charset="0"/>
              </a:rPr>
              <a:t>GND</a:t>
            </a:r>
          </a:p>
        </p:txBody>
      </p:sp>
      <p:sp>
        <p:nvSpPr>
          <p:cNvPr id="667026" name="Rectangle 402"/>
          <p:cNvSpPr>
            <a:spLocks noChangeArrowheads="1"/>
          </p:cNvSpPr>
          <p:nvPr/>
        </p:nvSpPr>
        <p:spPr bwMode="auto">
          <a:xfrm>
            <a:off x="8064500" y="3810000"/>
            <a:ext cx="106363" cy="973138"/>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7" name="Rectangle 403"/>
          <p:cNvSpPr>
            <a:spLocks noChangeArrowheads="1"/>
          </p:cNvSpPr>
          <p:nvPr/>
        </p:nvSpPr>
        <p:spPr bwMode="auto">
          <a:xfrm>
            <a:off x="5826125" y="3408363"/>
            <a:ext cx="106363" cy="180340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8" name="Rectangle 404"/>
          <p:cNvSpPr>
            <a:spLocks noChangeArrowheads="1"/>
          </p:cNvSpPr>
          <p:nvPr/>
        </p:nvSpPr>
        <p:spPr bwMode="auto">
          <a:xfrm>
            <a:off x="8124825" y="4587875"/>
            <a:ext cx="122238" cy="101600"/>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29" name="Rectangle 405"/>
          <p:cNvSpPr>
            <a:spLocks noChangeArrowheads="1"/>
          </p:cNvSpPr>
          <p:nvPr/>
        </p:nvSpPr>
        <p:spPr bwMode="auto">
          <a:xfrm>
            <a:off x="6011863" y="4727575"/>
            <a:ext cx="2055812" cy="55563"/>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0" name="Rectangle 406"/>
          <p:cNvSpPr>
            <a:spLocks noChangeArrowheads="1"/>
          </p:cNvSpPr>
          <p:nvPr/>
        </p:nvSpPr>
        <p:spPr bwMode="auto">
          <a:xfrm>
            <a:off x="6016625" y="3811588"/>
            <a:ext cx="2070100" cy="47625"/>
          </a:xfrm>
          <a:prstGeom prst="rect">
            <a:avLst/>
          </a:prstGeom>
          <a:solidFill>
            <a:srgbClr val="808080"/>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1" name="Rectangle 407"/>
          <p:cNvSpPr>
            <a:spLocks noChangeArrowheads="1"/>
          </p:cNvSpPr>
          <p:nvPr/>
        </p:nvSpPr>
        <p:spPr bwMode="auto">
          <a:xfrm>
            <a:off x="5930900" y="3405188"/>
            <a:ext cx="2055813" cy="47625"/>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2" name="Rectangle 408"/>
          <p:cNvSpPr>
            <a:spLocks noChangeArrowheads="1"/>
          </p:cNvSpPr>
          <p:nvPr/>
        </p:nvSpPr>
        <p:spPr bwMode="auto">
          <a:xfrm>
            <a:off x="5921375" y="4260850"/>
            <a:ext cx="2068513" cy="66675"/>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3" name="Text Box 409"/>
          <p:cNvSpPr txBox="1">
            <a:spLocks noChangeArrowheads="1"/>
          </p:cNvSpPr>
          <p:nvPr/>
        </p:nvSpPr>
        <p:spPr bwMode="auto">
          <a:xfrm>
            <a:off x="6303963" y="2316163"/>
            <a:ext cx="7366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Pad</a:t>
            </a:r>
          </a:p>
        </p:txBody>
      </p:sp>
      <p:sp>
        <p:nvSpPr>
          <p:cNvPr id="667034" name="Text Box 410"/>
          <p:cNvSpPr txBox="1">
            <a:spLocks noChangeArrowheads="1"/>
          </p:cNvSpPr>
          <p:nvPr/>
        </p:nvSpPr>
        <p:spPr bwMode="auto">
          <a:xfrm>
            <a:off x="7986713" y="2195513"/>
            <a:ext cx="1049337"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Ground </a:t>
            </a:r>
            <a:br>
              <a:rPr lang="de-DE" sz="1600" smtClean="0">
                <a:solidFill>
                  <a:srgbClr val="000000"/>
                </a:solidFill>
                <a:latin typeface="Arial" charset="0"/>
                <a:ea typeface="宋体" charset="0"/>
                <a:cs typeface="宋体" charset="0"/>
              </a:rPr>
            </a:br>
            <a:r>
              <a:rPr lang="de-DE" sz="1600" smtClean="0">
                <a:solidFill>
                  <a:srgbClr val="000000"/>
                </a:solidFill>
                <a:latin typeface="Arial" charset="0"/>
                <a:ea typeface="宋体" charset="0"/>
                <a:cs typeface="宋体" charset="0"/>
              </a:rPr>
              <a:t>Pad</a:t>
            </a:r>
          </a:p>
        </p:txBody>
      </p:sp>
      <p:sp>
        <p:nvSpPr>
          <p:cNvPr id="667035" name="Line 411"/>
          <p:cNvSpPr>
            <a:spLocks noChangeShapeType="1"/>
          </p:cNvSpPr>
          <p:nvPr/>
        </p:nvSpPr>
        <p:spPr bwMode="auto">
          <a:xfrm>
            <a:off x="6659563" y="2636838"/>
            <a:ext cx="0" cy="33655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6" name="Text Box 412"/>
          <p:cNvSpPr txBox="1">
            <a:spLocks noChangeArrowheads="1"/>
          </p:cNvSpPr>
          <p:nvPr/>
        </p:nvSpPr>
        <p:spPr bwMode="auto">
          <a:xfrm>
            <a:off x="6804025" y="2187575"/>
            <a:ext cx="1352550"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Standard Cells</a:t>
            </a:r>
          </a:p>
        </p:txBody>
      </p:sp>
      <p:sp>
        <p:nvSpPr>
          <p:cNvPr id="667037" name="Text Box 413"/>
          <p:cNvSpPr txBox="1">
            <a:spLocks noChangeArrowheads="1"/>
          </p:cNvSpPr>
          <p:nvPr/>
        </p:nvSpPr>
        <p:spPr bwMode="auto">
          <a:xfrm>
            <a:off x="5268913" y="2197100"/>
            <a:ext cx="982662"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宋体" charset="0"/>
                <a:cs typeface="宋体" charset="0"/>
              </a:rPr>
              <a:t>Power </a:t>
            </a:r>
            <a:br>
              <a:rPr lang="de-DE" sz="1600" smtClean="0">
                <a:solidFill>
                  <a:srgbClr val="000000"/>
                </a:solidFill>
                <a:latin typeface="Arial" charset="0"/>
                <a:ea typeface="宋体" charset="0"/>
                <a:cs typeface="宋体" charset="0"/>
              </a:rPr>
            </a:br>
            <a:r>
              <a:rPr lang="de-DE" sz="1600" smtClean="0">
                <a:solidFill>
                  <a:srgbClr val="000000"/>
                </a:solidFill>
                <a:latin typeface="Arial" charset="0"/>
                <a:ea typeface="宋体" charset="0"/>
                <a:cs typeface="宋体" charset="0"/>
              </a:rPr>
              <a:t>Pad</a:t>
            </a:r>
          </a:p>
        </p:txBody>
      </p:sp>
      <p:sp>
        <p:nvSpPr>
          <p:cNvPr id="667038" name="Line 414"/>
          <p:cNvSpPr>
            <a:spLocks noChangeShapeType="1"/>
          </p:cNvSpPr>
          <p:nvPr/>
        </p:nvSpPr>
        <p:spPr bwMode="auto">
          <a:xfrm flipH="1">
            <a:off x="5567363" y="2779713"/>
            <a:ext cx="95250" cy="1082675"/>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39" name="Rectangle 415"/>
          <p:cNvSpPr>
            <a:spLocks noChangeArrowheads="1"/>
          </p:cNvSpPr>
          <p:nvPr/>
        </p:nvSpPr>
        <p:spPr bwMode="auto">
          <a:xfrm rot="-5400000">
            <a:off x="6140450"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0" name="Rectangle 416"/>
          <p:cNvSpPr>
            <a:spLocks noChangeArrowheads="1"/>
          </p:cNvSpPr>
          <p:nvPr/>
        </p:nvSpPr>
        <p:spPr bwMode="auto">
          <a:xfrm rot="-5400000">
            <a:off x="6464300"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1" name="Rectangle 417"/>
          <p:cNvSpPr>
            <a:spLocks noChangeArrowheads="1"/>
          </p:cNvSpPr>
          <p:nvPr/>
        </p:nvSpPr>
        <p:spPr bwMode="auto">
          <a:xfrm rot="-5400000">
            <a:off x="6826250"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2" name="Rectangle 418"/>
          <p:cNvSpPr>
            <a:spLocks noChangeArrowheads="1"/>
          </p:cNvSpPr>
          <p:nvPr/>
        </p:nvSpPr>
        <p:spPr bwMode="auto">
          <a:xfrm rot="-5400000">
            <a:off x="7254875"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3" name="Rectangle 419"/>
          <p:cNvSpPr>
            <a:spLocks noChangeArrowheads="1"/>
          </p:cNvSpPr>
          <p:nvPr/>
        </p:nvSpPr>
        <p:spPr bwMode="auto">
          <a:xfrm rot="-5400000">
            <a:off x="7597775"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4" name="Rectangle 420"/>
          <p:cNvSpPr>
            <a:spLocks noChangeArrowheads="1"/>
          </p:cNvSpPr>
          <p:nvPr/>
        </p:nvSpPr>
        <p:spPr bwMode="auto">
          <a:xfrm rot="-5400000">
            <a:off x="7869237" y="4332288"/>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5" name="Rectangle 421"/>
          <p:cNvSpPr>
            <a:spLocks noChangeArrowheads="1"/>
          </p:cNvSpPr>
          <p:nvPr/>
        </p:nvSpPr>
        <p:spPr bwMode="auto">
          <a:xfrm rot="-5400000">
            <a:off x="6116637"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6" name="Rectangle 422"/>
          <p:cNvSpPr>
            <a:spLocks noChangeArrowheads="1"/>
          </p:cNvSpPr>
          <p:nvPr/>
        </p:nvSpPr>
        <p:spPr bwMode="auto">
          <a:xfrm rot="-5400000">
            <a:off x="6383337"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7" name="Rectangle 423"/>
          <p:cNvSpPr>
            <a:spLocks noChangeArrowheads="1"/>
          </p:cNvSpPr>
          <p:nvPr/>
        </p:nvSpPr>
        <p:spPr bwMode="auto">
          <a:xfrm rot="-5400000">
            <a:off x="6711950"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8" name="Rectangle 424"/>
          <p:cNvSpPr>
            <a:spLocks noChangeArrowheads="1"/>
          </p:cNvSpPr>
          <p:nvPr/>
        </p:nvSpPr>
        <p:spPr bwMode="auto">
          <a:xfrm rot="-5400000">
            <a:off x="7035800"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49" name="Rectangle 425"/>
          <p:cNvSpPr>
            <a:spLocks noChangeArrowheads="1"/>
          </p:cNvSpPr>
          <p:nvPr/>
        </p:nvSpPr>
        <p:spPr bwMode="auto">
          <a:xfrm rot="-5400000">
            <a:off x="7416800"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0" name="Rectangle 426"/>
          <p:cNvSpPr>
            <a:spLocks noChangeArrowheads="1"/>
          </p:cNvSpPr>
          <p:nvPr/>
        </p:nvSpPr>
        <p:spPr bwMode="auto">
          <a:xfrm rot="-5400000">
            <a:off x="7793037" y="3856038"/>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1" name="Rectangle 427"/>
          <p:cNvSpPr>
            <a:spLocks noChangeArrowheads="1"/>
          </p:cNvSpPr>
          <p:nvPr/>
        </p:nvSpPr>
        <p:spPr bwMode="auto">
          <a:xfrm rot="-5400000">
            <a:off x="6102350"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2" name="Rectangle 428"/>
          <p:cNvSpPr>
            <a:spLocks noChangeArrowheads="1"/>
          </p:cNvSpPr>
          <p:nvPr/>
        </p:nvSpPr>
        <p:spPr bwMode="auto">
          <a:xfrm rot="-5400000">
            <a:off x="6426200"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3" name="Rectangle 429"/>
          <p:cNvSpPr>
            <a:spLocks noChangeArrowheads="1"/>
          </p:cNvSpPr>
          <p:nvPr/>
        </p:nvSpPr>
        <p:spPr bwMode="auto">
          <a:xfrm rot="-5400000">
            <a:off x="6788150"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4" name="Rectangle 430"/>
          <p:cNvSpPr>
            <a:spLocks noChangeArrowheads="1"/>
          </p:cNvSpPr>
          <p:nvPr/>
        </p:nvSpPr>
        <p:spPr bwMode="auto">
          <a:xfrm rot="-5400000">
            <a:off x="7216775"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5" name="Rectangle 431"/>
          <p:cNvSpPr>
            <a:spLocks noChangeArrowheads="1"/>
          </p:cNvSpPr>
          <p:nvPr/>
        </p:nvSpPr>
        <p:spPr bwMode="auto">
          <a:xfrm rot="-5400000">
            <a:off x="7559675"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6" name="Rectangle 432"/>
          <p:cNvSpPr>
            <a:spLocks noChangeArrowheads="1"/>
          </p:cNvSpPr>
          <p:nvPr/>
        </p:nvSpPr>
        <p:spPr bwMode="auto">
          <a:xfrm rot="-5400000">
            <a:off x="7831137" y="3422651"/>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7" name="Line 433"/>
          <p:cNvSpPr>
            <a:spLocks noChangeShapeType="1"/>
          </p:cNvSpPr>
          <p:nvPr/>
        </p:nvSpPr>
        <p:spPr bwMode="auto">
          <a:xfrm flipH="1">
            <a:off x="7226300" y="2776538"/>
            <a:ext cx="103188" cy="866775"/>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8" name="Line 434"/>
          <p:cNvSpPr>
            <a:spLocks noChangeShapeType="1"/>
          </p:cNvSpPr>
          <p:nvPr/>
        </p:nvSpPr>
        <p:spPr bwMode="auto">
          <a:xfrm>
            <a:off x="7434263" y="2781300"/>
            <a:ext cx="153987" cy="82550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59" name="Line 435"/>
          <p:cNvSpPr>
            <a:spLocks noChangeShapeType="1"/>
          </p:cNvSpPr>
          <p:nvPr/>
        </p:nvSpPr>
        <p:spPr bwMode="auto">
          <a:xfrm>
            <a:off x="7521575" y="2770188"/>
            <a:ext cx="341313" cy="823912"/>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0" name="Rectangle 436"/>
          <p:cNvSpPr>
            <a:spLocks noChangeArrowheads="1"/>
          </p:cNvSpPr>
          <p:nvPr/>
        </p:nvSpPr>
        <p:spPr bwMode="auto">
          <a:xfrm rot="-5400000">
            <a:off x="6111875"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1" name="Rectangle 437"/>
          <p:cNvSpPr>
            <a:spLocks noChangeArrowheads="1"/>
          </p:cNvSpPr>
          <p:nvPr/>
        </p:nvSpPr>
        <p:spPr bwMode="auto">
          <a:xfrm rot="-5400000">
            <a:off x="6435725"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2" name="Rectangle 438"/>
          <p:cNvSpPr>
            <a:spLocks noChangeArrowheads="1"/>
          </p:cNvSpPr>
          <p:nvPr/>
        </p:nvSpPr>
        <p:spPr bwMode="auto">
          <a:xfrm rot="-5400000">
            <a:off x="6797675"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3" name="Rectangle 439"/>
          <p:cNvSpPr>
            <a:spLocks noChangeArrowheads="1"/>
          </p:cNvSpPr>
          <p:nvPr/>
        </p:nvSpPr>
        <p:spPr bwMode="auto">
          <a:xfrm rot="-5400000">
            <a:off x="7569200"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4" name="Rectangle 440"/>
          <p:cNvSpPr>
            <a:spLocks noChangeArrowheads="1"/>
          </p:cNvSpPr>
          <p:nvPr/>
        </p:nvSpPr>
        <p:spPr bwMode="auto">
          <a:xfrm rot="-5400000">
            <a:off x="7840662"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5" name="Rectangle 441"/>
          <p:cNvSpPr>
            <a:spLocks noChangeArrowheads="1"/>
          </p:cNvSpPr>
          <p:nvPr/>
        </p:nvSpPr>
        <p:spPr bwMode="auto">
          <a:xfrm rot="-5400000">
            <a:off x="7216775" y="3779838"/>
            <a:ext cx="79375" cy="57150"/>
          </a:xfrm>
          <a:prstGeom prst="rect">
            <a:avLst/>
          </a:prstGeom>
          <a:solidFill>
            <a:srgbClr val="808080"/>
          </a:solidFill>
          <a:ln w="9525">
            <a:solidFill>
              <a:srgbClr val="808080"/>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6" name="Rectangle 442"/>
          <p:cNvSpPr>
            <a:spLocks noChangeArrowheads="1"/>
          </p:cNvSpPr>
          <p:nvPr/>
        </p:nvSpPr>
        <p:spPr bwMode="auto">
          <a:xfrm rot="-5400000">
            <a:off x="6107112"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7" name="Rectangle 443"/>
          <p:cNvSpPr>
            <a:spLocks noChangeArrowheads="1"/>
          </p:cNvSpPr>
          <p:nvPr/>
        </p:nvSpPr>
        <p:spPr bwMode="auto">
          <a:xfrm rot="-5400000">
            <a:off x="6373812"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8" name="Rectangle 444"/>
          <p:cNvSpPr>
            <a:spLocks noChangeArrowheads="1"/>
          </p:cNvSpPr>
          <p:nvPr/>
        </p:nvSpPr>
        <p:spPr bwMode="auto">
          <a:xfrm rot="-5400000">
            <a:off x="6702425"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69" name="Rectangle 445"/>
          <p:cNvSpPr>
            <a:spLocks noChangeArrowheads="1"/>
          </p:cNvSpPr>
          <p:nvPr/>
        </p:nvSpPr>
        <p:spPr bwMode="auto">
          <a:xfrm rot="-5400000">
            <a:off x="7026275"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0" name="Rectangle 446"/>
          <p:cNvSpPr>
            <a:spLocks noChangeArrowheads="1"/>
          </p:cNvSpPr>
          <p:nvPr/>
        </p:nvSpPr>
        <p:spPr bwMode="auto">
          <a:xfrm rot="-5400000">
            <a:off x="7407275"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1" name="Rectangle 447"/>
          <p:cNvSpPr>
            <a:spLocks noChangeArrowheads="1"/>
          </p:cNvSpPr>
          <p:nvPr/>
        </p:nvSpPr>
        <p:spPr bwMode="auto">
          <a:xfrm rot="-5400000">
            <a:off x="7783512" y="42084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2" name="Rectangle 448"/>
          <p:cNvSpPr>
            <a:spLocks noChangeArrowheads="1"/>
          </p:cNvSpPr>
          <p:nvPr/>
        </p:nvSpPr>
        <p:spPr bwMode="auto">
          <a:xfrm rot="-5400000">
            <a:off x="6130925"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3" name="Rectangle 449"/>
          <p:cNvSpPr>
            <a:spLocks noChangeArrowheads="1"/>
          </p:cNvSpPr>
          <p:nvPr/>
        </p:nvSpPr>
        <p:spPr bwMode="auto">
          <a:xfrm rot="-5400000">
            <a:off x="6454775"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4" name="Rectangle 450"/>
          <p:cNvSpPr>
            <a:spLocks noChangeArrowheads="1"/>
          </p:cNvSpPr>
          <p:nvPr/>
        </p:nvSpPr>
        <p:spPr bwMode="auto">
          <a:xfrm rot="-5400000">
            <a:off x="6816725"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5" name="Rectangle 451"/>
          <p:cNvSpPr>
            <a:spLocks noChangeArrowheads="1"/>
          </p:cNvSpPr>
          <p:nvPr/>
        </p:nvSpPr>
        <p:spPr bwMode="auto">
          <a:xfrm rot="-5400000">
            <a:off x="7245350"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6" name="Rectangle 452"/>
          <p:cNvSpPr>
            <a:spLocks noChangeArrowheads="1"/>
          </p:cNvSpPr>
          <p:nvPr/>
        </p:nvSpPr>
        <p:spPr bwMode="auto">
          <a:xfrm rot="-5400000">
            <a:off x="7588250"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7" name="Rectangle 453"/>
          <p:cNvSpPr>
            <a:spLocks noChangeArrowheads="1"/>
          </p:cNvSpPr>
          <p:nvPr/>
        </p:nvSpPr>
        <p:spPr bwMode="auto">
          <a:xfrm rot="-5400000">
            <a:off x="7859712" y="46894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8" name="AutoShape 454"/>
          <p:cNvSpPr>
            <a:spLocks noChangeArrowheads="1"/>
          </p:cNvSpPr>
          <p:nvPr/>
        </p:nvSpPr>
        <p:spPr bwMode="auto">
          <a:xfrm flipV="1">
            <a:off x="6022975"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79" name="AutoShape 455"/>
          <p:cNvSpPr>
            <a:spLocks noChangeArrowheads="1"/>
          </p:cNvSpPr>
          <p:nvPr/>
        </p:nvSpPr>
        <p:spPr bwMode="auto">
          <a:xfrm flipV="1">
            <a:off x="6337300"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0" name="AutoShape 456"/>
          <p:cNvSpPr>
            <a:spLocks noChangeArrowheads="1"/>
          </p:cNvSpPr>
          <p:nvPr/>
        </p:nvSpPr>
        <p:spPr bwMode="auto">
          <a:xfrm flipV="1">
            <a:off x="6580188"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1" name="AutoShape 457"/>
          <p:cNvSpPr>
            <a:spLocks noChangeArrowheads="1"/>
          </p:cNvSpPr>
          <p:nvPr/>
        </p:nvSpPr>
        <p:spPr bwMode="auto">
          <a:xfrm flipV="1">
            <a:off x="6919913"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2" name="AutoShape 458"/>
          <p:cNvSpPr>
            <a:spLocks noChangeArrowheads="1"/>
          </p:cNvSpPr>
          <p:nvPr/>
        </p:nvSpPr>
        <p:spPr bwMode="auto">
          <a:xfrm flipV="1">
            <a:off x="7456488"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3" name="AutoShape 459"/>
          <p:cNvSpPr>
            <a:spLocks noChangeArrowheads="1"/>
          </p:cNvSpPr>
          <p:nvPr/>
        </p:nvSpPr>
        <p:spPr bwMode="auto">
          <a:xfrm flipV="1">
            <a:off x="7670800" y="3502025"/>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7084" name="Group 460"/>
          <p:cNvGrpSpPr>
            <a:grpSpLocks/>
          </p:cNvGrpSpPr>
          <p:nvPr/>
        </p:nvGrpSpPr>
        <p:grpSpPr bwMode="auto">
          <a:xfrm flipV="1">
            <a:off x="6018213" y="3930650"/>
            <a:ext cx="1966912" cy="261938"/>
            <a:chOff x="3498" y="1962"/>
            <a:chExt cx="1239" cy="165"/>
          </a:xfrm>
        </p:grpSpPr>
        <p:sp>
          <p:nvSpPr>
            <p:cNvPr id="667085" name="Rectangle 461"/>
            <p:cNvSpPr>
              <a:spLocks noChangeArrowheads="1"/>
            </p:cNvSpPr>
            <p:nvPr/>
          </p:nvSpPr>
          <p:spPr bwMode="auto">
            <a:xfrm>
              <a:off x="3849" y="1962"/>
              <a:ext cx="187"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6" name="Rectangle 462"/>
            <p:cNvSpPr>
              <a:spLocks noChangeArrowheads="1"/>
            </p:cNvSpPr>
            <p:nvPr/>
          </p:nvSpPr>
          <p:spPr bwMode="auto">
            <a:xfrm>
              <a:off x="4268" y="1962"/>
              <a:ext cx="270"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7" name="Rectangle 463"/>
            <p:cNvSpPr>
              <a:spLocks noChangeArrowheads="1"/>
            </p:cNvSpPr>
            <p:nvPr/>
          </p:nvSpPr>
          <p:spPr bwMode="auto">
            <a:xfrm>
              <a:off x="4536" y="1962"/>
              <a:ext cx="201"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8" name="Rectangle 464"/>
            <p:cNvSpPr>
              <a:spLocks noChangeArrowheads="1"/>
            </p:cNvSpPr>
            <p:nvPr/>
          </p:nvSpPr>
          <p:spPr bwMode="auto">
            <a:xfrm>
              <a:off x="4034" y="1962"/>
              <a:ext cx="234"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89" name="Rectangle 465"/>
            <p:cNvSpPr>
              <a:spLocks noChangeArrowheads="1"/>
            </p:cNvSpPr>
            <p:nvPr/>
          </p:nvSpPr>
          <p:spPr bwMode="auto">
            <a:xfrm>
              <a:off x="3665" y="1962"/>
              <a:ext cx="183"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0" name="Rectangle 466"/>
            <p:cNvSpPr>
              <a:spLocks noChangeArrowheads="1"/>
            </p:cNvSpPr>
            <p:nvPr/>
          </p:nvSpPr>
          <p:spPr bwMode="auto">
            <a:xfrm>
              <a:off x="3498" y="1962"/>
              <a:ext cx="167" cy="16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1" name="AutoShape 467"/>
            <p:cNvSpPr>
              <a:spLocks noChangeArrowheads="1"/>
            </p:cNvSpPr>
            <p:nvPr/>
          </p:nvSpPr>
          <p:spPr bwMode="auto">
            <a:xfrm flipV="1">
              <a:off x="3501"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2" name="AutoShape 468"/>
            <p:cNvSpPr>
              <a:spLocks noChangeArrowheads="1"/>
            </p:cNvSpPr>
            <p:nvPr/>
          </p:nvSpPr>
          <p:spPr bwMode="auto">
            <a:xfrm flipV="1">
              <a:off x="3669"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3" name="AutoShape 469"/>
            <p:cNvSpPr>
              <a:spLocks noChangeArrowheads="1"/>
            </p:cNvSpPr>
            <p:nvPr/>
          </p:nvSpPr>
          <p:spPr bwMode="auto">
            <a:xfrm flipV="1">
              <a:off x="3852"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4" name="AutoShape 470"/>
            <p:cNvSpPr>
              <a:spLocks noChangeArrowheads="1"/>
            </p:cNvSpPr>
            <p:nvPr/>
          </p:nvSpPr>
          <p:spPr bwMode="auto">
            <a:xfrm flipV="1">
              <a:off x="4038"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5" name="AutoShape 471"/>
            <p:cNvSpPr>
              <a:spLocks noChangeArrowheads="1"/>
            </p:cNvSpPr>
            <p:nvPr/>
          </p:nvSpPr>
          <p:spPr bwMode="auto">
            <a:xfrm flipV="1">
              <a:off x="4269"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6" name="AutoShape 472"/>
            <p:cNvSpPr>
              <a:spLocks noChangeArrowheads="1"/>
            </p:cNvSpPr>
            <p:nvPr/>
          </p:nvSpPr>
          <p:spPr bwMode="auto">
            <a:xfrm flipV="1">
              <a:off x="4539" y="1965"/>
              <a:ext cx="56" cy="56"/>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7097" name="AutoShape 473"/>
          <p:cNvSpPr>
            <a:spLocks noChangeArrowheads="1"/>
          </p:cNvSpPr>
          <p:nvPr/>
        </p:nvSpPr>
        <p:spPr bwMode="auto">
          <a:xfrm flipV="1">
            <a:off x="6022975"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8" name="AutoShape 474"/>
          <p:cNvSpPr>
            <a:spLocks noChangeArrowheads="1"/>
          </p:cNvSpPr>
          <p:nvPr/>
        </p:nvSpPr>
        <p:spPr bwMode="auto">
          <a:xfrm flipV="1">
            <a:off x="6337300"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099" name="AutoShape 475"/>
          <p:cNvSpPr>
            <a:spLocks noChangeArrowheads="1"/>
          </p:cNvSpPr>
          <p:nvPr/>
        </p:nvSpPr>
        <p:spPr bwMode="auto">
          <a:xfrm flipV="1">
            <a:off x="6708775"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0" name="AutoShape 476"/>
          <p:cNvSpPr>
            <a:spLocks noChangeArrowheads="1"/>
          </p:cNvSpPr>
          <p:nvPr/>
        </p:nvSpPr>
        <p:spPr bwMode="auto">
          <a:xfrm flipV="1">
            <a:off x="7031038"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1" name="AutoShape 477"/>
          <p:cNvSpPr>
            <a:spLocks noChangeArrowheads="1"/>
          </p:cNvSpPr>
          <p:nvPr/>
        </p:nvSpPr>
        <p:spPr bwMode="auto">
          <a:xfrm flipV="1">
            <a:off x="7480300"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2" name="AutoShape 478"/>
          <p:cNvSpPr>
            <a:spLocks noChangeArrowheads="1"/>
          </p:cNvSpPr>
          <p:nvPr/>
        </p:nvSpPr>
        <p:spPr bwMode="auto">
          <a:xfrm flipV="1">
            <a:off x="7799388" y="4411663"/>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3" name="Line 479"/>
          <p:cNvSpPr>
            <a:spLocks noChangeShapeType="1"/>
          </p:cNvSpPr>
          <p:nvPr/>
        </p:nvSpPr>
        <p:spPr bwMode="auto">
          <a:xfrm>
            <a:off x="2271713" y="3760788"/>
            <a:ext cx="0" cy="146050"/>
          </a:xfrm>
          <a:prstGeom prst="line">
            <a:avLst/>
          </a:prstGeom>
          <a:noFill/>
          <a:ln w="9525">
            <a:solidFill>
              <a:schemeClr val="tx1"/>
            </a:solidFill>
            <a:round/>
            <a:headEnd type="oval"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4" name="Rectangle 480"/>
          <p:cNvSpPr>
            <a:spLocks noChangeArrowheads="1"/>
          </p:cNvSpPr>
          <p:nvPr/>
        </p:nvSpPr>
        <p:spPr bwMode="auto">
          <a:xfrm rot="-5400000">
            <a:off x="6107112"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5" name="Rectangle 481"/>
          <p:cNvSpPr>
            <a:spLocks noChangeArrowheads="1"/>
          </p:cNvSpPr>
          <p:nvPr/>
        </p:nvSpPr>
        <p:spPr bwMode="auto">
          <a:xfrm rot="-5400000">
            <a:off x="6430962"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6" name="Rectangle 482"/>
          <p:cNvSpPr>
            <a:spLocks noChangeArrowheads="1"/>
          </p:cNvSpPr>
          <p:nvPr/>
        </p:nvSpPr>
        <p:spPr bwMode="auto">
          <a:xfrm rot="-5400000">
            <a:off x="6711950"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7" name="Rectangle 483"/>
          <p:cNvSpPr>
            <a:spLocks noChangeArrowheads="1"/>
          </p:cNvSpPr>
          <p:nvPr/>
        </p:nvSpPr>
        <p:spPr bwMode="auto">
          <a:xfrm rot="-5400000">
            <a:off x="7150100"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8" name="Rectangle 484"/>
          <p:cNvSpPr>
            <a:spLocks noChangeArrowheads="1"/>
          </p:cNvSpPr>
          <p:nvPr/>
        </p:nvSpPr>
        <p:spPr bwMode="auto">
          <a:xfrm rot="-5400000">
            <a:off x="7493000"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09" name="Rectangle 485"/>
          <p:cNvSpPr>
            <a:spLocks noChangeArrowheads="1"/>
          </p:cNvSpPr>
          <p:nvPr/>
        </p:nvSpPr>
        <p:spPr bwMode="auto">
          <a:xfrm rot="-5400000">
            <a:off x="7807325" y="4765676"/>
            <a:ext cx="79375" cy="57150"/>
          </a:xfrm>
          <a:prstGeom prst="rect">
            <a:avLst/>
          </a:prstGeom>
          <a:solidFill>
            <a:srgbClr val="808080"/>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0" name="Rectangle 486"/>
          <p:cNvSpPr>
            <a:spLocks noChangeArrowheads="1"/>
          </p:cNvSpPr>
          <p:nvPr/>
        </p:nvSpPr>
        <p:spPr bwMode="auto">
          <a:xfrm flipV="1">
            <a:off x="6022975" y="4840288"/>
            <a:ext cx="317500"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1" name="Rectangle 487"/>
          <p:cNvSpPr>
            <a:spLocks noChangeArrowheads="1"/>
          </p:cNvSpPr>
          <p:nvPr/>
        </p:nvSpPr>
        <p:spPr bwMode="auto">
          <a:xfrm flipV="1">
            <a:off x="6342063" y="4840288"/>
            <a:ext cx="23812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2" name="Rectangle 488"/>
          <p:cNvSpPr>
            <a:spLocks noChangeArrowheads="1"/>
          </p:cNvSpPr>
          <p:nvPr/>
        </p:nvSpPr>
        <p:spPr bwMode="auto">
          <a:xfrm flipV="1">
            <a:off x="6580188" y="4840288"/>
            <a:ext cx="346075"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3" name="Rectangle 489"/>
          <p:cNvSpPr>
            <a:spLocks noChangeArrowheads="1"/>
          </p:cNvSpPr>
          <p:nvPr/>
        </p:nvSpPr>
        <p:spPr bwMode="auto">
          <a:xfrm flipV="1">
            <a:off x="6926263" y="4840288"/>
            <a:ext cx="533400"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4" name="Rectangle 490"/>
          <p:cNvSpPr>
            <a:spLocks noChangeArrowheads="1"/>
          </p:cNvSpPr>
          <p:nvPr/>
        </p:nvSpPr>
        <p:spPr bwMode="auto">
          <a:xfrm flipV="1">
            <a:off x="7459663" y="4840288"/>
            <a:ext cx="211137"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5" name="Rectangle 491"/>
          <p:cNvSpPr>
            <a:spLocks noChangeArrowheads="1"/>
          </p:cNvSpPr>
          <p:nvPr/>
        </p:nvSpPr>
        <p:spPr bwMode="auto">
          <a:xfrm flipV="1">
            <a:off x="7670800" y="4840288"/>
            <a:ext cx="319088" cy="263525"/>
          </a:xfrm>
          <a:prstGeom prst="rect">
            <a:avLst/>
          </a:prstGeom>
          <a:solidFill>
            <a:srgbClr val="C8C8C8"/>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6" name="AutoShape 492"/>
          <p:cNvSpPr>
            <a:spLocks noChangeArrowheads="1"/>
          </p:cNvSpPr>
          <p:nvPr/>
        </p:nvSpPr>
        <p:spPr bwMode="auto">
          <a:xfrm>
            <a:off x="6027738"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7" name="AutoShape 493"/>
          <p:cNvSpPr>
            <a:spLocks noChangeArrowheads="1"/>
          </p:cNvSpPr>
          <p:nvPr/>
        </p:nvSpPr>
        <p:spPr bwMode="auto">
          <a:xfrm>
            <a:off x="6342063"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8" name="AutoShape 494"/>
          <p:cNvSpPr>
            <a:spLocks noChangeArrowheads="1"/>
          </p:cNvSpPr>
          <p:nvPr/>
        </p:nvSpPr>
        <p:spPr bwMode="auto">
          <a:xfrm>
            <a:off x="6584950"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19" name="AutoShape 495"/>
          <p:cNvSpPr>
            <a:spLocks noChangeArrowheads="1"/>
          </p:cNvSpPr>
          <p:nvPr/>
        </p:nvSpPr>
        <p:spPr bwMode="auto">
          <a:xfrm>
            <a:off x="6924675"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0" name="AutoShape 496"/>
          <p:cNvSpPr>
            <a:spLocks noChangeArrowheads="1"/>
          </p:cNvSpPr>
          <p:nvPr/>
        </p:nvSpPr>
        <p:spPr bwMode="auto">
          <a:xfrm>
            <a:off x="7461250"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1" name="AutoShape 497"/>
          <p:cNvSpPr>
            <a:spLocks noChangeArrowheads="1"/>
          </p:cNvSpPr>
          <p:nvPr/>
        </p:nvSpPr>
        <p:spPr bwMode="auto">
          <a:xfrm>
            <a:off x="7675563" y="5010150"/>
            <a:ext cx="88900" cy="88900"/>
          </a:xfrm>
          <a:prstGeom prst="rtTriangle">
            <a:avLst/>
          </a:prstGeom>
          <a:solidFill>
            <a:srgbClr val="333333"/>
          </a:solidFill>
          <a:ln w="9525">
            <a:solidFill>
              <a:srgbClr val="333333"/>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2" name="Rectangle 498"/>
          <p:cNvSpPr>
            <a:spLocks noChangeArrowheads="1"/>
          </p:cNvSpPr>
          <p:nvPr/>
        </p:nvSpPr>
        <p:spPr bwMode="auto">
          <a:xfrm>
            <a:off x="5911850" y="5156200"/>
            <a:ext cx="2174875" cy="55563"/>
          </a:xfrm>
          <a:prstGeom prst="rect">
            <a:avLst/>
          </a:prstGeom>
          <a:solidFill>
            <a:srgbClr val="B2B2B2"/>
          </a:solidFill>
          <a:ln>
            <a:noFill/>
          </a:ln>
          <a:effectLst/>
          <a:extLst>
            <a:ext uri="{91240B29-F687-4f45-9708-019B960494DF}">
              <a14:hiddenLine xmlns="" xmlns:a14="http://schemas.microsoft.com/office/drawing/2010/main" w="9525">
                <a:solidFill>
                  <a:srgbClr val="DDDDDD"/>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3" name="Rectangle 499"/>
          <p:cNvSpPr>
            <a:spLocks noChangeArrowheads="1"/>
          </p:cNvSpPr>
          <p:nvPr/>
        </p:nvSpPr>
        <p:spPr bwMode="auto">
          <a:xfrm rot="-5400000">
            <a:off x="6126162"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4" name="Rectangle 500"/>
          <p:cNvSpPr>
            <a:spLocks noChangeArrowheads="1"/>
          </p:cNvSpPr>
          <p:nvPr/>
        </p:nvSpPr>
        <p:spPr bwMode="auto">
          <a:xfrm rot="-5400000">
            <a:off x="6450012"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5" name="Rectangle 501"/>
          <p:cNvSpPr>
            <a:spLocks noChangeArrowheads="1"/>
          </p:cNvSpPr>
          <p:nvPr/>
        </p:nvSpPr>
        <p:spPr bwMode="auto">
          <a:xfrm rot="-5400000">
            <a:off x="6731000"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6" name="Rectangle 502"/>
          <p:cNvSpPr>
            <a:spLocks noChangeArrowheads="1"/>
          </p:cNvSpPr>
          <p:nvPr/>
        </p:nvSpPr>
        <p:spPr bwMode="auto">
          <a:xfrm rot="-5400000">
            <a:off x="7169150"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7" name="Rectangle 503"/>
          <p:cNvSpPr>
            <a:spLocks noChangeArrowheads="1"/>
          </p:cNvSpPr>
          <p:nvPr/>
        </p:nvSpPr>
        <p:spPr bwMode="auto">
          <a:xfrm rot="-5400000">
            <a:off x="7512050"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28" name="Rectangle 504"/>
          <p:cNvSpPr>
            <a:spLocks noChangeArrowheads="1"/>
          </p:cNvSpPr>
          <p:nvPr/>
        </p:nvSpPr>
        <p:spPr bwMode="auto">
          <a:xfrm rot="-5400000">
            <a:off x="7826375" y="5122863"/>
            <a:ext cx="79375" cy="57150"/>
          </a:xfrm>
          <a:prstGeom prst="rect">
            <a:avLst/>
          </a:prstGeom>
          <a:solidFill>
            <a:srgbClr val="B2B2B2"/>
          </a:solidFill>
          <a:ln>
            <a:noFill/>
          </a:ln>
          <a:effectLst/>
          <a:extLs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7129" name="Group 505"/>
          <p:cNvGrpSpPr>
            <a:grpSpLocks/>
          </p:cNvGrpSpPr>
          <p:nvPr/>
        </p:nvGrpSpPr>
        <p:grpSpPr bwMode="auto">
          <a:xfrm>
            <a:off x="6748463" y="3760788"/>
            <a:ext cx="449262" cy="655637"/>
            <a:chOff x="3958" y="1855"/>
            <a:chExt cx="283" cy="413"/>
          </a:xfrm>
        </p:grpSpPr>
        <p:sp>
          <p:nvSpPr>
            <p:cNvPr id="667130" name="Line 506"/>
            <p:cNvSpPr>
              <a:spLocks noChangeShapeType="1"/>
            </p:cNvSpPr>
            <p:nvPr/>
          </p:nvSpPr>
          <p:spPr bwMode="auto">
            <a:xfrm>
              <a:off x="4241" y="2158"/>
              <a:ext cx="0" cy="110"/>
            </a:xfrm>
            <a:prstGeom prst="line">
              <a:avLst/>
            </a:prstGeom>
            <a:noFill/>
            <a:ln w="9525">
              <a:solidFill>
                <a:schemeClr val="tx1"/>
              </a:solidFill>
              <a:round/>
              <a:headEnd/>
              <a:tailEnd type="oval"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31" name="Line 507"/>
            <p:cNvSpPr>
              <a:spLocks noChangeShapeType="1"/>
            </p:cNvSpPr>
            <p:nvPr/>
          </p:nvSpPr>
          <p:spPr bwMode="auto">
            <a:xfrm>
              <a:off x="3958" y="1855"/>
              <a:ext cx="0" cy="92"/>
            </a:xfrm>
            <a:prstGeom prst="line">
              <a:avLst/>
            </a:prstGeom>
            <a:noFill/>
            <a:ln w="9525">
              <a:solidFill>
                <a:schemeClr val="tx1"/>
              </a:solidFill>
              <a:round/>
              <a:headEnd type="oval"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32" name="Freeform 508"/>
            <p:cNvSpPr>
              <a:spLocks/>
            </p:cNvSpPr>
            <p:nvPr/>
          </p:nvSpPr>
          <p:spPr bwMode="auto">
            <a:xfrm>
              <a:off x="3958" y="1938"/>
              <a:ext cx="283" cy="219"/>
            </a:xfrm>
            <a:custGeom>
              <a:avLst/>
              <a:gdLst>
                <a:gd name="T0" fmla="*/ 279 w 279"/>
                <a:gd name="T1" fmla="*/ 219 h 219"/>
                <a:gd name="T2" fmla="*/ 279 w 279"/>
                <a:gd name="T3" fmla="*/ 111 h 219"/>
                <a:gd name="T4" fmla="*/ 0 w 279"/>
                <a:gd name="T5" fmla="*/ 111 h 219"/>
                <a:gd name="T6" fmla="*/ 0 w 279"/>
                <a:gd name="T7" fmla="*/ 0 h 219"/>
              </a:gdLst>
              <a:ahLst/>
              <a:cxnLst>
                <a:cxn ang="0">
                  <a:pos x="T0" y="T1"/>
                </a:cxn>
                <a:cxn ang="0">
                  <a:pos x="T2" y="T3"/>
                </a:cxn>
                <a:cxn ang="0">
                  <a:pos x="T4" y="T5"/>
                </a:cxn>
                <a:cxn ang="0">
                  <a:pos x="T6" y="T7"/>
                </a:cxn>
              </a:cxnLst>
              <a:rect l="0" t="0" r="r" b="b"/>
              <a:pathLst>
                <a:path w="279" h="219">
                  <a:moveTo>
                    <a:pt x="279" y="219"/>
                  </a:moveTo>
                  <a:lnTo>
                    <a:pt x="279" y="111"/>
                  </a:lnTo>
                  <a:lnTo>
                    <a:pt x="0" y="111"/>
                  </a:lnTo>
                  <a:lnTo>
                    <a:pt x="0"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7135" name="Freeform 511"/>
          <p:cNvSpPr>
            <a:spLocks/>
          </p:cNvSpPr>
          <p:nvPr/>
        </p:nvSpPr>
        <p:spPr bwMode="auto">
          <a:xfrm>
            <a:off x="3949700" y="2794000"/>
            <a:ext cx="165100" cy="1743075"/>
          </a:xfrm>
          <a:custGeom>
            <a:avLst/>
            <a:gdLst>
              <a:gd name="T0" fmla="*/ 0 w 84"/>
              <a:gd name="T1" fmla="*/ 0 h 1098"/>
              <a:gd name="T2" fmla="*/ 80 w 84"/>
              <a:gd name="T3" fmla="*/ 556 h 1098"/>
              <a:gd name="T4" fmla="*/ 27 w 84"/>
              <a:gd name="T5" fmla="*/ 1098 h 1098"/>
            </a:gdLst>
            <a:ahLst/>
            <a:cxnLst>
              <a:cxn ang="0">
                <a:pos x="T0" y="T1"/>
              </a:cxn>
              <a:cxn ang="0">
                <a:pos x="T2" y="T3"/>
              </a:cxn>
              <a:cxn ang="0">
                <a:pos x="T4" y="T5"/>
              </a:cxn>
            </a:cxnLst>
            <a:rect l="0" t="0" r="r" b="b"/>
            <a:pathLst>
              <a:path w="84" h="1098">
                <a:moveTo>
                  <a:pt x="0" y="0"/>
                </a:moveTo>
                <a:cubicBezTo>
                  <a:pt x="38" y="186"/>
                  <a:pt x="76" y="373"/>
                  <a:pt x="80" y="556"/>
                </a:cubicBezTo>
                <a:cubicBezTo>
                  <a:pt x="84" y="739"/>
                  <a:pt x="55" y="918"/>
                  <a:pt x="27" y="1098"/>
                </a:cubicBezTo>
              </a:path>
            </a:pathLst>
          </a:custGeom>
          <a:noFill/>
          <a:ln w="9525">
            <a:solidFill>
              <a:schemeClr val="tx1"/>
            </a:solidFill>
            <a:round/>
            <a:headEnd/>
            <a:tailEnd type="stealth"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36" name="Freeform 512"/>
          <p:cNvSpPr>
            <a:spLocks/>
          </p:cNvSpPr>
          <p:nvPr/>
        </p:nvSpPr>
        <p:spPr bwMode="auto">
          <a:xfrm>
            <a:off x="8432800" y="2786063"/>
            <a:ext cx="165100" cy="1743075"/>
          </a:xfrm>
          <a:custGeom>
            <a:avLst/>
            <a:gdLst>
              <a:gd name="T0" fmla="*/ 0 w 84"/>
              <a:gd name="T1" fmla="*/ 0 h 1098"/>
              <a:gd name="T2" fmla="*/ 80 w 84"/>
              <a:gd name="T3" fmla="*/ 556 h 1098"/>
              <a:gd name="T4" fmla="*/ 27 w 84"/>
              <a:gd name="T5" fmla="*/ 1098 h 1098"/>
            </a:gdLst>
            <a:ahLst/>
            <a:cxnLst>
              <a:cxn ang="0">
                <a:pos x="T0" y="T1"/>
              </a:cxn>
              <a:cxn ang="0">
                <a:pos x="T2" y="T3"/>
              </a:cxn>
              <a:cxn ang="0">
                <a:pos x="T4" y="T5"/>
              </a:cxn>
            </a:cxnLst>
            <a:rect l="0" t="0" r="r" b="b"/>
            <a:pathLst>
              <a:path w="84" h="1098">
                <a:moveTo>
                  <a:pt x="0" y="0"/>
                </a:moveTo>
                <a:cubicBezTo>
                  <a:pt x="38" y="186"/>
                  <a:pt x="76" y="373"/>
                  <a:pt x="80" y="556"/>
                </a:cubicBezTo>
                <a:cubicBezTo>
                  <a:pt x="84" y="739"/>
                  <a:pt x="55" y="918"/>
                  <a:pt x="27" y="1098"/>
                </a:cubicBezTo>
              </a:path>
            </a:pathLst>
          </a:custGeom>
          <a:noFill/>
          <a:ln w="9525">
            <a:solidFill>
              <a:schemeClr val="tx1"/>
            </a:solidFill>
            <a:round/>
            <a:headEnd/>
            <a:tailEnd type="stealth"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37" name="Text Box 513"/>
          <p:cNvSpPr txBox="1">
            <a:spLocks noChangeArrowheads="1"/>
          </p:cNvSpPr>
          <p:nvPr/>
        </p:nvSpPr>
        <p:spPr bwMode="auto">
          <a:xfrm>
            <a:off x="2495550" y="4695825"/>
            <a:ext cx="441325" cy="336550"/>
          </a:xfrm>
          <a:prstGeom prst="rect">
            <a:avLst/>
          </a:prstGeom>
          <a:noFill/>
          <a:ln>
            <a:noFill/>
          </a:ln>
          <a:effectLst/>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b="1" i="1" smtClean="0">
                <a:solidFill>
                  <a:srgbClr val="000000"/>
                </a:solidFill>
                <a:latin typeface="Arial" charset="0"/>
                <a:ea typeface="宋体" charset="0"/>
                <a:cs typeface="宋体" charset="0"/>
              </a:rPr>
              <a:t>A</a:t>
            </a:r>
            <a:r>
              <a:rPr lang="en-US" altLang="zh-CN" sz="1600" b="1" smtClean="0">
                <a:solidFill>
                  <a:srgbClr val="000000"/>
                </a:solidFill>
                <a:latin typeface="Arial" charset="0"/>
                <a:ea typeface="宋体" charset="0"/>
                <a:cs typeface="宋体" charset="0"/>
              </a:rPr>
              <a:t>’</a:t>
            </a:r>
            <a:endParaRPr lang="de-DE" sz="1600" b="1" smtClean="0">
              <a:solidFill>
                <a:srgbClr val="000000"/>
              </a:solidFill>
              <a:latin typeface="Arial" charset="0"/>
              <a:ea typeface="宋体" charset="0"/>
              <a:cs typeface="宋体" charset="0"/>
            </a:endParaRPr>
          </a:p>
        </p:txBody>
      </p:sp>
      <p:sp>
        <p:nvSpPr>
          <p:cNvPr id="667138" name="Text Box 514"/>
          <p:cNvSpPr txBox="1">
            <a:spLocks noChangeArrowheads="1"/>
          </p:cNvSpPr>
          <p:nvPr/>
        </p:nvSpPr>
        <p:spPr bwMode="auto">
          <a:xfrm>
            <a:off x="6575425" y="3463925"/>
            <a:ext cx="314325" cy="336550"/>
          </a:xfrm>
          <a:prstGeom prst="rect">
            <a:avLst/>
          </a:prstGeom>
          <a:noFill/>
          <a:ln>
            <a:noFill/>
          </a:ln>
          <a:effectLst/>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b="1" i="1" smtClean="0">
                <a:solidFill>
                  <a:srgbClr val="000000"/>
                </a:solidFill>
                <a:latin typeface="Arial" charset="0"/>
                <a:ea typeface="宋体" charset="0"/>
                <a:cs typeface="宋体" charset="0"/>
              </a:rPr>
              <a:t>A</a:t>
            </a:r>
          </a:p>
        </p:txBody>
      </p:sp>
      <p:sp>
        <p:nvSpPr>
          <p:cNvPr id="667139" name="Text Box 515"/>
          <p:cNvSpPr txBox="1">
            <a:spLocks noChangeArrowheads="1"/>
          </p:cNvSpPr>
          <p:nvPr/>
        </p:nvSpPr>
        <p:spPr bwMode="auto">
          <a:xfrm>
            <a:off x="7019925" y="4386263"/>
            <a:ext cx="469900" cy="336550"/>
          </a:xfrm>
          <a:prstGeom prst="rect">
            <a:avLst/>
          </a:prstGeom>
          <a:noFill/>
          <a:ln>
            <a:noFill/>
          </a:ln>
          <a:effectLst/>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50000"/>
              </a:spcBef>
              <a:spcAft>
                <a:spcPct val="0"/>
              </a:spcAft>
            </a:pPr>
            <a:r>
              <a:rPr lang="de-DE" sz="1600" b="1" i="1" smtClean="0">
                <a:solidFill>
                  <a:srgbClr val="000000"/>
                </a:solidFill>
                <a:latin typeface="Arial" charset="0"/>
                <a:ea typeface="宋体" charset="0"/>
                <a:cs typeface="宋体" charset="0"/>
              </a:rPr>
              <a:t>A</a:t>
            </a:r>
            <a:r>
              <a:rPr lang="en-US" altLang="zh-CN" sz="1600" b="1" smtClean="0">
                <a:solidFill>
                  <a:srgbClr val="000000"/>
                </a:solidFill>
                <a:latin typeface="Arial" charset="0"/>
                <a:ea typeface="宋体" charset="0"/>
                <a:cs typeface="宋体" charset="0"/>
              </a:rPr>
              <a:t>’</a:t>
            </a:r>
            <a:endParaRPr lang="de-DE" sz="1600" b="1" smtClean="0">
              <a:solidFill>
                <a:srgbClr val="000000"/>
              </a:solidFill>
              <a:latin typeface="Arial" charset="0"/>
              <a:ea typeface="宋体" charset="0"/>
              <a:cs typeface="宋体" charset="0"/>
            </a:endParaRPr>
          </a:p>
        </p:txBody>
      </p:sp>
      <p:sp>
        <p:nvSpPr>
          <p:cNvPr id="667140" name="Text Box 516"/>
          <p:cNvSpPr txBox="1">
            <a:spLocks noChangeArrowheads="1"/>
          </p:cNvSpPr>
          <p:nvPr/>
        </p:nvSpPr>
        <p:spPr bwMode="auto">
          <a:xfrm>
            <a:off x="831850" y="3846513"/>
            <a:ext cx="415925" cy="214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800" b="1" smtClean="0">
                <a:solidFill>
                  <a:srgbClr val="FFFFFF"/>
                </a:solidFill>
                <a:latin typeface="Arial" charset="0"/>
                <a:ea typeface="宋体" charset="0"/>
                <a:cs typeface="宋体" charset="0"/>
              </a:rPr>
              <a:t>VDD</a:t>
            </a:r>
          </a:p>
        </p:txBody>
      </p:sp>
      <p:sp>
        <p:nvSpPr>
          <p:cNvPr id="667141" name="Text Box 517"/>
          <p:cNvSpPr txBox="1">
            <a:spLocks noChangeArrowheads="1"/>
          </p:cNvSpPr>
          <p:nvPr/>
        </p:nvSpPr>
        <p:spPr bwMode="auto">
          <a:xfrm>
            <a:off x="5322888" y="3846513"/>
            <a:ext cx="415925" cy="214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800" b="1" smtClean="0">
                <a:solidFill>
                  <a:srgbClr val="FFFFFF"/>
                </a:solidFill>
                <a:latin typeface="Arial" charset="0"/>
                <a:ea typeface="宋体" charset="0"/>
                <a:cs typeface="宋体" charset="0"/>
              </a:rPr>
              <a:t>VDD</a:t>
            </a:r>
          </a:p>
        </p:txBody>
      </p:sp>
      <p:sp>
        <p:nvSpPr>
          <p:cNvPr id="667142" name="Rectangle 518"/>
          <p:cNvSpPr>
            <a:spLocks noChangeArrowheads="1"/>
          </p:cNvSpPr>
          <p:nvPr/>
        </p:nvSpPr>
        <p:spPr bwMode="auto">
          <a:xfrm>
            <a:off x="5289550" y="1206500"/>
            <a:ext cx="2652713" cy="7096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143" name="Text Box 519"/>
          <p:cNvSpPr txBox="1">
            <a:spLocks noChangeArrowheads="1"/>
          </p:cNvSpPr>
          <p:nvPr/>
        </p:nvSpPr>
        <p:spPr bwMode="auto">
          <a:xfrm>
            <a:off x="5362575" y="1271588"/>
            <a:ext cx="2593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en-US" altLang="zh-CN" sz="1600" smtClean="0">
                <a:solidFill>
                  <a:srgbClr val="000000"/>
                </a:solidFill>
                <a:latin typeface="Arial" charset="0"/>
                <a:ea typeface="宋体" charset="0"/>
                <a:cs typeface="宋体" charset="0"/>
              </a:rPr>
              <a:t>Standard cell layout using </a:t>
            </a:r>
            <a:br>
              <a:rPr lang="en-US" altLang="zh-CN" sz="1600" smtClean="0">
                <a:solidFill>
                  <a:srgbClr val="000000"/>
                </a:solidFill>
                <a:latin typeface="Arial" charset="0"/>
                <a:ea typeface="宋体" charset="0"/>
                <a:cs typeface="宋体" charset="0"/>
              </a:rPr>
            </a:br>
            <a:r>
              <a:rPr lang="en-US" altLang="zh-CN" sz="1600" smtClean="0">
                <a:solidFill>
                  <a:srgbClr val="000000"/>
                </a:solidFill>
                <a:latin typeface="Arial" charset="0"/>
                <a:ea typeface="宋体" charset="0"/>
                <a:cs typeface="宋体" charset="0"/>
              </a:rPr>
              <a:t>over-the-cell (OTC routing</a:t>
            </a:r>
          </a:p>
        </p:txBody>
      </p:sp>
      <p:sp>
        <p:nvSpPr>
          <p:cNvPr id="667144" name="Text Box 520"/>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277028452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lide Number Placeholder 3"/>
          <p:cNvSpPr>
            <a:spLocks noGrp="1"/>
          </p:cNvSpPr>
          <p:nvPr>
            <p:ph type="sldNum" sz="quarter" idx="10"/>
          </p:nvPr>
        </p:nvSpPr>
        <p:spPr/>
        <p:txBody>
          <a:bodyPr/>
          <a:lstStyle/>
          <a:p>
            <a:r>
              <a:rPr lang="en-US">
                <a:solidFill>
                  <a:srgbClr val="003366"/>
                </a:solidFill>
              </a:rPr>
              <a:t>- </a:t>
            </a:r>
            <a:fld id="{22D9579D-1B4E-2346-A8D5-7C3B8AAFFAF8}" type="slidenum">
              <a:rPr lang="en-US">
                <a:solidFill>
                  <a:srgbClr val="003366"/>
                </a:solidFill>
              </a:rPr>
              <a:pPr/>
              <a:t>21</a:t>
            </a:fld>
            <a:r>
              <a:rPr lang="en-US">
                <a:solidFill>
                  <a:srgbClr val="003366"/>
                </a:solidFill>
              </a:rPr>
              <a:t> -</a:t>
            </a:r>
          </a:p>
        </p:txBody>
      </p:sp>
      <p:sp>
        <p:nvSpPr>
          <p:cNvPr id="19458" name="Rectangle 2"/>
          <p:cNvSpPr>
            <a:spLocks noGrp="1" noChangeArrowheads="1"/>
          </p:cNvSpPr>
          <p:nvPr>
            <p:ph type="title"/>
          </p:nvPr>
        </p:nvSpPr>
        <p:spPr/>
        <p:txBody>
          <a:bodyPr/>
          <a:lstStyle/>
          <a:p>
            <a:r>
              <a:rPr lang="en-US" dirty="0" smtClean="0"/>
              <a:t>Over-the-cell routing</a:t>
            </a:r>
            <a:endParaRPr lang="en-US" dirty="0"/>
          </a:p>
        </p:txBody>
      </p:sp>
      <p:sp>
        <p:nvSpPr>
          <p:cNvPr id="19459" name="AutoShape 3"/>
          <p:cNvSpPr>
            <a:spLocks noChangeArrowheads="1"/>
          </p:cNvSpPr>
          <p:nvPr/>
        </p:nvSpPr>
        <p:spPr bwMode="auto">
          <a:xfrm>
            <a:off x="2286000" y="21336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60" name="AutoShape 4"/>
          <p:cNvSpPr>
            <a:spLocks noChangeArrowheads="1"/>
          </p:cNvSpPr>
          <p:nvPr/>
        </p:nvSpPr>
        <p:spPr bwMode="auto">
          <a:xfrm>
            <a:off x="4495800" y="2590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61" name="AutoShape 5"/>
          <p:cNvSpPr>
            <a:spLocks noChangeArrowheads="1"/>
          </p:cNvSpPr>
          <p:nvPr/>
        </p:nvSpPr>
        <p:spPr bwMode="auto">
          <a:xfrm>
            <a:off x="4495800" y="1447800"/>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nvGrpSpPr>
          <p:cNvPr id="19462" name="Group 6"/>
          <p:cNvGrpSpPr>
            <a:grpSpLocks/>
          </p:cNvGrpSpPr>
          <p:nvPr/>
        </p:nvGrpSpPr>
        <p:grpSpPr bwMode="auto">
          <a:xfrm>
            <a:off x="936625" y="1600200"/>
            <a:ext cx="452438" cy="452438"/>
            <a:chOff x="590" y="1008"/>
            <a:chExt cx="285" cy="285"/>
          </a:xfrm>
        </p:grpSpPr>
        <p:sp>
          <p:nvSpPr>
            <p:cNvPr id="19463" name="AutoShape 7"/>
            <p:cNvSpPr>
              <a:spLocks noChangeArrowheads="1"/>
            </p:cNvSpPr>
            <p:nvPr/>
          </p:nvSpPr>
          <p:spPr bwMode="auto">
            <a:xfrm rot="5400000">
              <a:off x="586" y="1043"/>
              <a:ext cx="285" cy="215"/>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64" name="Text Box 8"/>
            <p:cNvSpPr txBox="1">
              <a:spLocks noChangeArrowheads="1"/>
            </p:cNvSpPr>
            <p:nvPr/>
          </p:nvSpPr>
          <p:spPr bwMode="auto">
            <a:xfrm>
              <a:off x="590" y="1025"/>
              <a:ext cx="257"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A</a:t>
              </a:r>
            </a:p>
          </p:txBody>
        </p:sp>
        <p:sp>
          <p:nvSpPr>
            <p:cNvPr id="19465" name="Oval 9"/>
            <p:cNvSpPr>
              <a:spLocks noChangeArrowheads="1"/>
            </p:cNvSpPr>
            <p:nvPr/>
          </p:nvSpPr>
          <p:spPr bwMode="auto">
            <a:xfrm>
              <a:off x="839" y="1123"/>
              <a:ext cx="36" cy="48"/>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grpSp>
      <p:sp>
        <p:nvSpPr>
          <p:cNvPr id="19466" name="Oval 10"/>
          <p:cNvSpPr>
            <a:spLocks noChangeArrowheads="1"/>
          </p:cNvSpPr>
          <p:nvPr/>
        </p:nvSpPr>
        <p:spPr bwMode="auto">
          <a:xfrm>
            <a:off x="4879975" y="163671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67" name="Oval 11"/>
          <p:cNvSpPr>
            <a:spLocks noChangeArrowheads="1"/>
          </p:cNvSpPr>
          <p:nvPr/>
        </p:nvSpPr>
        <p:spPr bwMode="auto">
          <a:xfrm>
            <a:off x="4879975" y="2786063"/>
            <a:ext cx="7620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68" name="Text Box 12"/>
          <p:cNvSpPr txBox="1">
            <a:spLocks noChangeArrowheads="1"/>
          </p:cNvSpPr>
          <p:nvPr/>
        </p:nvSpPr>
        <p:spPr bwMode="auto">
          <a:xfrm>
            <a:off x="2271713" y="2181225"/>
            <a:ext cx="349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a:t>
            </a:r>
          </a:p>
        </p:txBody>
      </p:sp>
      <p:sp>
        <p:nvSpPr>
          <p:cNvPr id="19469" name="AutoShape 13"/>
          <p:cNvSpPr>
            <a:spLocks noChangeArrowheads="1"/>
          </p:cNvSpPr>
          <p:nvPr/>
        </p:nvSpPr>
        <p:spPr bwMode="auto">
          <a:xfrm rot="5400000">
            <a:off x="908050" y="26463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0" name="Text Box 14"/>
          <p:cNvSpPr txBox="1">
            <a:spLocks noChangeArrowheads="1"/>
          </p:cNvSpPr>
          <p:nvPr/>
        </p:nvSpPr>
        <p:spPr bwMode="auto">
          <a:xfrm>
            <a:off x="895350" y="2617788"/>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B</a:t>
            </a:r>
          </a:p>
        </p:txBody>
      </p:sp>
      <p:sp>
        <p:nvSpPr>
          <p:cNvPr id="19471" name="Oval 15"/>
          <p:cNvSpPr>
            <a:spLocks noChangeArrowheads="1"/>
          </p:cNvSpPr>
          <p:nvPr/>
        </p:nvSpPr>
        <p:spPr bwMode="auto">
          <a:xfrm>
            <a:off x="1309688" y="27733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2" name="AutoShape 16"/>
          <p:cNvSpPr>
            <a:spLocks noChangeArrowheads="1"/>
          </p:cNvSpPr>
          <p:nvPr/>
        </p:nvSpPr>
        <p:spPr bwMode="auto">
          <a:xfrm rot="5400000">
            <a:off x="3194050" y="2189163"/>
            <a:ext cx="452438"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3" name="Text Box 17"/>
          <p:cNvSpPr txBox="1">
            <a:spLocks noChangeArrowheads="1"/>
          </p:cNvSpPr>
          <p:nvPr/>
        </p:nvSpPr>
        <p:spPr bwMode="auto">
          <a:xfrm>
            <a:off x="3190875" y="2170113"/>
            <a:ext cx="40798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a:t>
            </a:r>
          </a:p>
        </p:txBody>
      </p:sp>
      <p:sp>
        <p:nvSpPr>
          <p:cNvPr id="19474" name="Oval 18"/>
          <p:cNvSpPr>
            <a:spLocks noChangeArrowheads="1"/>
          </p:cNvSpPr>
          <p:nvPr/>
        </p:nvSpPr>
        <p:spPr bwMode="auto">
          <a:xfrm>
            <a:off x="3595688" y="2316163"/>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5" name="Line 19"/>
          <p:cNvSpPr>
            <a:spLocks noChangeShapeType="1"/>
          </p:cNvSpPr>
          <p:nvPr/>
        </p:nvSpPr>
        <p:spPr bwMode="auto">
          <a:xfrm>
            <a:off x="542925" y="1819275"/>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6" name="Line 20"/>
          <p:cNvSpPr>
            <a:spLocks noChangeShapeType="1"/>
          </p:cNvSpPr>
          <p:nvPr/>
        </p:nvSpPr>
        <p:spPr bwMode="auto">
          <a:xfrm>
            <a:off x="533400" y="2819400"/>
            <a:ext cx="4381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7" name="Line 21"/>
          <p:cNvSpPr>
            <a:spLocks noChangeShapeType="1"/>
          </p:cNvSpPr>
          <p:nvPr/>
        </p:nvSpPr>
        <p:spPr bwMode="auto">
          <a:xfrm>
            <a:off x="1400175" y="1819275"/>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8" name="Line 22"/>
          <p:cNvSpPr>
            <a:spLocks noChangeShapeType="1"/>
          </p:cNvSpPr>
          <p:nvPr/>
        </p:nvSpPr>
        <p:spPr bwMode="auto">
          <a:xfrm flipV="1">
            <a:off x="1366838" y="2809875"/>
            <a:ext cx="51435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79" name="Line 23"/>
          <p:cNvSpPr>
            <a:spLocks noChangeShapeType="1"/>
          </p:cNvSpPr>
          <p:nvPr/>
        </p:nvSpPr>
        <p:spPr bwMode="auto">
          <a:xfrm flipH="1">
            <a:off x="1905000" y="22145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0" name="Line 24"/>
          <p:cNvSpPr>
            <a:spLocks noChangeShapeType="1"/>
          </p:cNvSpPr>
          <p:nvPr/>
        </p:nvSpPr>
        <p:spPr bwMode="auto">
          <a:xfrm flipH="1">
            <a:off x="1890713" y="2519363"/>
            <a:ext cx="3810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1" name="Line 25"/>
          <p:cNvSpPr>
            <a:spLocks noChangeShapeType="1"/>
          </p:cNvSpPr>
          <p:nvPr/>
        </p:nvSpPr>
        <p:spPr bwMode="auto">
          <a:xfrm>
            <a:off x="1895475" y="1819275"/>
            <a:ext cx="0" cy="39528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2" name="Line 26"/>
          <p:cNvSpPr>
            <a:spLocks noChangeShapeType="1"/>
          </p:cNvSpPr>
          <p:nvPr/>
        </p:nvSpPr>
        <p:spPr bwMode="auto">
          <a:xfrm>
            <a:off x="1881188" y="2514600"/>
            <a:ext cx="0" cy="29051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3" name="Line 27"/>
          <p:cNvSpPr>
            <a:spLocks noChangeShapeType="1"/>
          </p:cNvSpPr>
          <p:nvPr/>
        </p:nvSpPr>
        <p:spPr bwMode="auto">
          <a:xfrm flipV="1">
            <a:off x="1895475" y="1538288"/>
            <a:ext cx="0" cy="28575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4" name="Line 28"/>
          <p:cNvSpPr>
            <a:spLocks noChangeShapeType="1"/>
          </p:cNvSpPr>
          <p:nvPr/>
        </p:nvSpPr>
        <p:spPr bwMode="auto">
          <a:xfrm flipH="1" flipV="1">
            <a:off x="1895475" y="1538288"/>
            <a:ext cx="2595563" cy="476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5" name="Line 29"/>
          <p:cNvSpPr>
            <a:spLocks noChangeShapeType="1"/>
          </p:cNvSpPr>
          <p:nvPr/>
        </p:nvSpPr>
        <p:spPr bwMode="auto">
          <a:xfrm>
            <a:off x="2667000" y="2362200"/>
            <a:ext cx="57626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6" name="Line 30"/>
          <p:cNvSpPr>
            <a:spLocks noChangeShapeType="1"/>
          </p:cNvSpPr>
          <p:nvPr/>
        </p:nvSpPr>
        <p:spPr bwMode="auto">
          <a:xfrm flipH="1">
            <a:off x="3990975" y="1809750"/>
            <a:ext cx="5048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7" name="Line 31"/>
          <p:cNvSpPr>
            <a:spLocks noChangeShapeType="1"/>
          </p:cNvSpPr>
          <p:nvPr/>
        </p:nvSpPr>
        <p:spPr bwMode="auto">
          <a:xfrm flipH="1">
            <a:off x="3995738" y="2690813"/>
            <a:ext cx="49530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8" name="Line 32"/>
          <p:cNvSpPr>
            <a:spLocks noChangeShapeType="1"/>
          </p:cNvSpPr>
          <p:nvPr/>
        </p:nvSpPr>
        <p:spPr bwMode="auto">
          <a:xfrm flipV="1">
            <a:off x="3657600" y="2357438"/>
            <a:ext cx="3190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89" name="Line 33"/>
          <p:cNvSpPr>
            <a:spLocks noChangeShapeType="1"/>
          </p:cNvSpPr>
          <p:nvPr/>
        </p:nvSpPr>
        <p:spPr bwMode="auto">
          <a:xfrm>
            <a:off x="3986213" y="1809750"/>
            <a:ext cx="9525" cy="8763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90" name="Line 34"/>
          <p:cNvSpPr>
            <a:spLocks noChangeShapeType="1"/>
          </p:cNvSpPr>
          <p:nvPr/>
        </p:nvSpPr>
        <p:spPr bwMode="auto">
          <a:xfrm>
            <a:off x="2924175" y="2366963"/>
            <a:ext cx="0" cy="58578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91" name="Line 35"/>
          <p:cNvSpPr>
            <a:spLocks noChangeShapeType="1"/>
          </p:cNvSpPr>
          <p:nvPr/>
        </p:nvSpPr>
        <p:spPr bwMode="auto">
          <a:xfrm flipH="1" flipV="1">
            <a:off x="2924175" y="2957513"/>
            <a:ext cx="1562100" cy="952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92" name="Text Box 36"/>
          <p:cNvSpPr txBox="1">
            <a:spLocks noChangeArrowheads="1"/>
          </p:cNvSpPr>
          <p:nvPr/>
        </p:nvSpPr>
        <p:spPr bwMode="auto">
          <a:xfrm>
            <a:off x="4491038" y="1485900"/>
            <a:ext cx="3365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E</a:t>
            </a:r>
          </a:p>
        </p:txBody>
      </p:sp>
      <p:sp>
        <p:nvSpPr>
          <p:cNvPr id="19493" name="Text Box 37"/>
          <p:cNvSpPr txBox="1">
            <a:spLocks noChangeArrowheads="1"/>
          </p:cNvSpPr>
          <p:nvPr/>
        </p:nvSpPr>
        <p:spPr bwMode="auto">
          <a:xfrm>
            <a:off x="4495800" y="2628900"/>
            <a:ext cx="3238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F</a:t>
            </a:r>
          </a:p>
        </p:txBody>
      </p:sp>
      <p:sp>
        <p:nvSpPr>
          <p:cNvPr id="19494" name="Line 38"/>
          <p:cNvSpPr>
            <a:spLocks noChangeShapeType="1"/>
          </p:cNvSpPr>
          <p:nvPr/>
        </p:nvSpPr>
        <p:spPr bwMode="auto">
          <a:xfrm>
            <a:off x="4962525" y="1671638"/>
            <a:ext cx="40481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495" name="Line 39"/>
          <p:cNvSpPr>
            <a:spLocks noChangeShapeType="1"/>
          </p:cNvSpPr>
          <p:nvPr/>
        </p:nvSpPr>
        <p:spPr bwMode="auto">
          <a:xfrm>
            <a:off x="4957763" y="2824163"/>
            <a:ext cx="40481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10" name="Text Box 54"/>
          <p:cNvSpPr txBox="1">
            <a:spLocks noChangeArrowheads="1"/>
          </p:cNvSpPr>
          <p:nvPr/>
        </p:nvSpPr>
        <p:spPr bwMode="auto">
          <a:xfrm>
            <a:off x="6356350" y="1465263"/>
            <a:ext cx="184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11" name="Rectangle 55"/>
          <p:cNvSpPr>
            <a:spLocks noGrp="1" noChangeArrowheads="1"/>
          </p:cNvSpPr>
          <p:nvPr>
            <p:ph type="body" idx="1"/>
          </p:nvPr>
        </p:nvSpPr>
        <p:spPr>
          <a:xfrm>
            <a:off x="5791200" y="2752725"/>
            <a:ext cx="2938463" cy="3101975"/>
          </a:xfrm>
          <a:noFill/>
          <a:ln/>
        </p:spPr>
        <p:txBody>
          <a:bodyPr/>
          <a:lstStyle/>
          <a:p>
            <a:r>
              <a:rPr lang="en-US" sz="2000"/>
              <a:t>All terminals on metal1</a:t>
            </a:r>
          </a:p>
          <a:p>
            <a:pPr>
              <a:buFont typeface="Wingdings" charset="0"/>
              <a:buNone/>
            </a:pPr>
            <a:endParaRPr lang="en-US" sz="2000"/>
          </a:p>
          <a:p>
            <a:r>
              <a:rPr lang="en-US" sz="2000"/>
              <a:t>Connect terminals using metal layers</a:t>
            </a:r>
          </a:p>
          <a:p>
            <a:endParaRPr lang="en-US" sz="2000"/>
          </a:p>
          <a:p>
            <a:r>
              <a:rPr lang="en-US" sz="2000"/>
              <a:t>Each layer is either horizontal or vertical</a:t>
            </a:r>
          </a:p>
        </p:txBody>
      </p:sp>
      <p:sp>
        <p:nvSpPr>
          <p:cNvPr id="19512" name="Text Box 56"/>
          <p:cNvSpPr txBox="1">
            <a:spLocks noChangeArrowheads="1"/>
          </p:cNvSpPr>
          <p:nvPr/>
        </p:nvSpPr>
        <p:spPr bwMode="auto">
          <a:xfrm>
            <a:off x="2057400" y="19050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14" name="Text Box 58"/>
          <p:cNvSpPr txBox="1">
            <a:spLocks noChangeArrowheads="1"/>
          </p:cNvSpPr>
          <p:nvPr/>
        </p:nvSpPr>
        <p:spPr bwMode="auto">
          <a:xfrm>
            <a:off x="2057400" y="24384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b</a:t>
            </a:r>
          </a:p>
        </p:txBody>
      </p:sp>
      <p:sp>
        <p:nvSpPr>
          <p:cNvPr id="19515" name="Text Box 59"/>
          <p:cNvSpPr txBox="1">
            <a:spLocks noChangeArrowheads="1"/>
          </p:cNvSpPr>
          <p:nvPr/>
        </p:nvSpPr>
        <p:spPr bwMode="auto">
          <a:xfrm>
            <a:off x="2590800" y="20574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16" name="Text Box 60"/>
          <p:cNvSpPr txBox="1">
            <a:spLocks noChangeArrowheads="1"/>
          </p:cNvSpPr>
          <p:nvPr/>
        </p:nvSpPr>
        <p:spPr bwMode="auto">
          <a:xfrm>
            <a:off x="685800" y="15240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17" name="Text Box 61"/>
          <p:cNvSpPr txBox="1">
            <a:spLocks noChangeArrowheads="1"/>
          </p:cNvSpPr>
          <p:nvPr/>
        </p:nvSpPr>
        <p:spPr bwMode="auto">
          <a:xfrm>
            <a:off x="685800" y="2514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18" name="Text Box 62"/>
          <p:cNvSpPr txBox="1">
            <a:spLocks noChangeArrowheads="1"/>
          </p:cNvSpPr>
          <p:nvPr/>
        </p:nvSpPr>
        <p:spPr bwMode="auto">
          <a:xfrm>
            <a:off x="2971800" y="20574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19" name="Text Box 63"/>
          <p:cNvSpPr txBox="1">
            <a:spLocks noChangeArrowheads="1"/>
          </p:cNvSpPr>
          <p:nvPr/>
        </p:nvSpPr>
        <p:spPr bwMode="auto">
          <a:xfrm>
            <a:off x="3581400" y="20574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20" name="Text Box 64"/>
          <p:cNvSpPr txBox="1">
            <a:spLocks noChangeArrowheads="1"/>
          </p:cNvSpPr>
          <p:nvPr/>
        </p:nvSpPr>
        <p:spPr bwMode="auto">
          <a:xfrm>
            <a:off x="4876800" y="1371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21" name="Text Box 65"/>
          <p:cNvSpPr txBox="1">
            <a:spLocks noChangeArrowheads="1"/>
          </p:cNvSpPr>
          <p:nvPr/>
        </p:nvSpPr>
        <p:spPr bwMode="auto">
          <a:xfrm>
            <a:off x="4876800" y="2514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22" name="Text Box 66"/>
          <p:cNvSpPr txBox="1">
            <a:spLocks noChangeArrowheads="1"/>
          </p:cNvSpPr>
          <p:nvPr/>
        </p:nvSpPr>
        <p:spPr bwMode="auto">
          <a:xfrm>
            <a:off x="4267200" y="12192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23" name="Text Box 67"/>
          <p:cNvSpPr txBox="1">
            <a:spLocks noChangeArrowheads="1"/>
          </p:cNvSpPr>
          <p:nvPr/>
        </p:nvSpPr>
        <p:spPr bwMode="auto">
          <a:xfrm>
            <a:off x="4267200" y="2895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b</a:t>
            </a:r>
          </a:p>
        </p:txBody>
      </p:sp>
      <p:sp>
        <p:nvSpPr>
          <p:cNvPr id="19524" name="Text Box 68"/>
          <p:cNvSpPr txBox="1">
            <a:spLocks noChangeArrowheads="1"/>
          </p:cNvSpPr>
          <p:nvPr/>
        </p:nvSpPr>
        <p:spPr bwMode="auto">
          <a:xfrm>
            <a:off x="4267200" y="23622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19525" name="Text Box 69"/>
          <p:cNvSpPr txBox="1">
            <a:spLocks noChangeArrowheads="1"/>
          </p:cNvSpPr>
          <p:nvPr/>
        </p:nvSpPr>
        <p:spPr bwMode="auto">
          <a:xfrm>
            <a:off x="1295400" y="15240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26" name="Text Box 70"/>
          <p:cNvSpPr txBox="1">
            <a:spLocks noChangeArrowheads="1"/>
          </p:cNvSpPr>
          <p:nvPr/>
        </p:nvSpPr>
        <p:spPr bwMode="auto">
          <a:xfrm>
            <a:off x="1295400" y="2514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19527" name="Text Box 71"/>
          <p:cNvSpPr txBox="1">
            <a:spLocks noChangeArrowheads="1"/>
          </p:cNvSpPr>
          <p:nvPr/>
        </p:nvSpPr>
        <p:spPr bwMode="auto">
          <a:xfrm>
            <a:off x="4267200" y="1752600"/>
            <a:ext cx="311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b</a:t>
            </a:r>
          </a:p>
        </p:txBody>
      </p:sp>
      <p:sp>
        <p:nvSpPr>
          <p:cNvPr id="19537" name="AutoShape 81"/>
          <p:cNvSpPr>
            <a:spLocks noChangeArrowheads="1"/>
          </p:cNvSpPr>
          <p:nvPr/>
        </p:nvSpPr>
        <p:spPr bwMode="auto">
          <a:xfrm>
            <a:off x="1905000" y="4724400"/>
            <a:ext cx="2895600" cy="1219200"/>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38" name="AutoShape 82"/>
          <p:cNvSpPr>
            <a:spLocks noChangeArrowheads="1"/>
          </p:cNvSpPr>
          <p:nvPr/>
        </p:nvSpPr>
        <p:spPr bwMode="auto">
          <a:xfrm>
            <a:off x="1914525" y="4419600"/>
            <a:ext cx="2895600" cy="1219200"/>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40" name="AutoShape 84"/>
          <p:cNvSpPr>
            <a:spLocks noChangeArrowheads="1"/>
          </p:cNvSpPr>
          <p:nvPr/>
        </p:nvSpPr>
        <p:spPr bwMode="auto">
          <a:xfrm>
            <a:off x="1914525" y="4114800"/>
            <a:ext cx="2895600" cy="1219200"/>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42" name="Line 86"/>
          <p:cNvSpPr>
            <a:spLocks noChangeShapeType="1"/>
          </p:cNvSpPr>
          <p:nvPr/>
        </p:nvSpPr>
        <p:spPr bwMode="auto">
          <a:xfrm flipH="1">
            <a:off x="2638425" y="3657600"/>
            <a:ext cx="4763" cy="1062038"/>
          </a:xfrm>
          <a:prstGeom prst="line">
            <a:avLst/>
          </a:prstGeom>
          <a:noFill/>
          <a:ln w="952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43" name="AutoShape 87"/>
          <p:cNvSpPr>
            <a:spLocks noChangeArrowheads="1"/>
          </p:cNvSpPr>
          <p:nvPr/>
        </p:nvSpPr>
        <p:spPr bwMode="auto">
          <a:xfrm>
            <a:off x="1914525" y="3810000"/>
            <a:ext cx="2895600" cy="1219200"/>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51" name="Text Box 95"/>
          <p:cNvSpPr txBox="1">
            <a:spLocks noChangeArrowheads="1"/>
          </p:cNvSpPr>
          <p:nvPr/>
        </p:nvSpPr>
        <p:spPr bwMode="auto">
          <a:xfrm>
            <a:off x="2057400" y="56388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Metal1</a:t>
            </a:r>
          </a:p>
        </p:txBody>
      </p:sp>
      <p:sp>
        <p:nvSpPr>
          <p:cNvPr id="19553" name="Text Box 97"/>
          <p:cNvSpPr txBox="1">
            <a:spLocks noChangeArrowheads="1"/>
          </p:cNvSpPr>
          <p:nvPr/>
        </p:nvSpPr>
        <p:spPr bwMode="auto">
          <a:xfrm>
            <a:off x="2057400" y="53340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Metal2</a:t>
            </a:r>
          </a:p>
        </p:txBody>
      </p:sp>
      <p:sp>
        <p:nvSpPr>
          <p:cNvPr id="19554" name="Text Box 98"/>
          <p:cNvSpPr txBox="1">
            <a:spLocks noChangeArrowheads="1"/>
          </p:cNvSpPr>
          <p:nvPr/>
        </p:nvSpPr>
        <p:spPr bwMode="auto">
          <a:xfrm>
            <a:off x="2057400" y="50292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Metal3</a:t>
            </a:r>
          </a:p>
        </p:txBody>
      </p:sp>
      <p:sp>
        <p:nvSpPr>
          <p:cNvPr id="19555" name="Text Box 99"/>
          <p:cNvSpPr txBox="1">
            <a:spLocks noChangeArrowheads="1"/>
          </p:cNvSpPr>
          <p:nvPr/>
        </p:nvSpPr>
        <p:spPr bwMode="auto">
          <a:xfrm>
            <a:off x="2057400" y="47244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Metal4</a:t>
            </a:r>
          </a:p>
        </p:txBody>
      </p:sp>
      <p:sp>
        <p:nvSpPr>
          <p:cNvPr id="19557" name="AutoShape 101"/>
          <p:cNvSpPr>
            <a:spLocks noChangeArrowheads="1"/>
          </p:cNvSpPr>
          <p:nvPr/>
        </p:nvSpPr>
        <p:spPr bwMode="auto">
          <a:xfrm>
            <a:off x="1905000" y="3505200"/>
            <a:ext cx="2895600" cy="1219200"/>
          </a:xfrm>
          <a:prstGeom prst="parallelogram">
            <a:avLst>
              <a:gd name="adj" fmla="val 59375"/>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19556" name="Text Box 100"/>
          <p:cNvSpPr txBox="1">
            <a:spLocks noChangeArrowheads="1"/>
          </p:cNvSpPr>
          <p:nvPr/>
        </p:nvSpPr>
        <p:spPr bwMode="auto">
          <a:xfrm>
            <a:off x="2057400" y="43434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Metal5</a:t>
            </a:r>
          </a:p>
        </p:txBody>
      </p:sp>
    </p:spTree>
    <p:extLst>
      <p:ext uri="{BB962C8B-B14F-4D97-AF65-F5344CB8AC3E}">
        <p14:creationId xmlns:p14="http://schemas.microsoft.com/office/powerpoint/2010/main" val="288541155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Slide Number Placeholder 3"/>
          <p:cNvSpPr>
            <a:spLocks noGrp="1"/>
          </p:cNvSpPr>
          <p:nvPr>
            <p:ph type="sldNum" sz="quarter" idx="10"/>
          </p:nvPr>
        </p:nvSpPr>
        <p:spPr/>
        <p:txBody>
          <a:bodyPr/>
          <a:lstStyle/>
          <a:p>
            <a:r>
              <a:rPr lang="en-US">
                <a:solidFill>
                  <a:srgbClr val="003366"/>
                </a:solidFill>
              </a:rPr>
              <a:t>- </a:t>
            </a:r>
            <a:fld id="{2BBE9CAC-57C9-FB4B-AF90-F5EC7EF77A21}" type="slidenum">
              <a:rPr lang="en-US">
                <a:solidFill>
                  <a:srgbClr val="003366"/>
                </a:solidFill>
              </a:rPr>
              <a:pPr/>
              <a:t>22</a:t>
            </a:fld>
            <a:r>
              <a:rPr lang="en-US">
                <a:solidFill>
                  <a:srgbClr val="003366"/>
                </a:solidFill>
              </a:rPr>
              <a:t> -</a:t>
            </a:r>
          </a:p>
        </p:txBody>
      </p:sp>
      <p:sp>
        <p:nvSpPr>
          <p:cNvPr id="20482" name="Rectangle 2"/>
          <p:cNvSpPr>
            <a:spLocks noGrp="1" noChangeArrowheads="1"/>
          </p:cNvSpPr>
          <p:nvPr>
            <p:ph type="title"/>
          </p:nvPr>
        </p:nvSpPr>
        <p:spPr/>
        <p:txBody>
          <a:bodyPr/>
          <a:lstStyle/>
          <a:p>
            <a:r>
              <a:rPr lang="en-US" dirty="0"/>
              <a:t>Routing Between Two Pins</a:t>
            </a:r>
          </a:p>
        </p:txBody>
      </p:sp>
      <p:sp>
        <p:nvSpPr>
          <p:cNvPr id="20520" name="Text Box 40"/>
          <p:cNvSpPr txBox="1">
            <a:spLocks noChangeArrowheads="1"/>
          </p:cNvSpPr>
          <p:nvPr/>
        </p:nvSpPr>
        <p:spPr bwMode="auto">
          <a:xfrm>
            <a:off x="6356350" y="1465263"/>
            <a:ext cx="184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21" name="Rectangle 41"/>
          <p:cNvSpPr>
            <a:spLocks noGrp="1" noChangeArrowheads="1"/>
          </p:cNvSpPr>
          <p:nvPr>
            <p:ph type="body" idx="1"/>
          </p:nvPr>
        </p:nvSpPr>
        <p:spPr>
          <a:xfrm>
            <a:off x="6242050" y="2897188"/>
            <a:ext cx="2732088" cy="3567112"/>
          </a:xfrm>
          <a:noFill/>
          <a:ln/>
        </p:spPr>
        <p:txBody>
          <a:bodyPr/>
          <a:lstStyle/>
          <a:p>
            <a:r>
              <a:rPr lang="en-US" sz="1800"/>
              <a:t>Route from </a:t>
            </a:r>
            <a:r>
              <a:rPr lang="en-US" sz="1800">
                <a:solidFill>
                  <a:schemeClr val="accent1"/>
                </a:solidFill>
              </a:rPr>
              <a:t>C/o</a:t>
            </a:r>
            <a:r>
              <a:rPr lang="en-US" sz="1800">
                <a:solidFill>
                  <a:schemeClr val="accent2"/>
                </a:solidFill>
              </a:rPr>
              <a:t> </a:t>
            </a:r>
            <a:r>
              <a:rPr lang="en-US" sz="1800"/>
              <a:t>to</a:t>
            </a:r>
            <a:r>
              <a:rPr lang="en-US" sz="1800">
                <a:solidFill>
                  <a:schemeClr val="accent1"/>
                </a:solidFill>
              </a:rPr>
              <a:t> D/a</a:t>
            </a:r>
          </a:p>
          <a:p>
            <a:endParaRPr lang="en-US" sz="1800">
              <a:solidFill>
                <a:schemeClr val="accent1"/>
              </a:solidFill>
            </a:endParaRPr>
          </a:p>
          <a:p>
            <a:r>
              <a:rPr lang="en-US" sz="1800"/>
              <a:t>Metal3: vertical</a:t>
            </a:r>
          </a:p>
          <a:p>
            <a:pPr>
              <a:buFont typeface="Wingdings" charset="0"/>
              <a:buNone/>
            </a:pPr>
            <a:r>
              <a:rPr lang="en-US" sz="1800"/>
              <a:t>      Metal2: horizontal</a:t>
            </a:r>
          </a:p>
          <a:p>
            <a:pPr>
              <a:buFont typeface="Wingdings" charset="0"/>
              <a:buNone/>
            </a:pPr>
            <a:r>
              <a:rPr lang="en-US" sz="1800"/>
              <a:t>      Metal1: escape-only</a:t>
            </a:r>
          </a:p>
          <a:p>
            <a:endParaRPr lang="en-US" sz="1800"/>
          </a:p>
          <a:p>
            <a:r>
              <a:rPr lang="en-US" sz="1800"/>
              <a:t>Interlayer  connection: </a:t>
            </a:r>
            <a:r>
              <a:rPr lang="ja-JP" altLang="en-US" sz="1800">
                <a:latin typeface="Arial"/>
              </a:rPr>
              <a:t>“</a:t>
            </a:r>
            <a:r>
              <a:rPr lang="en-US" sz="1800"/>
              <a:t>via</a:t>
            </a:r>
            <a:r>
              <a:rPr lang="ja-JP" altLang="en-US" sz="1800">
                <a:latin typeface="Arial"/>
              </a:rPr>
              <a:t>”</a:t>
            </a:r>
            <a:endParaRPr lang="en-US" sz="1800"/>
          </a:p>
        </p:txBody>
      </p:sp>
      <p:sp>
        <p:nvSpPr>
          <p:cNvPr id="20537" name="AutoShape 57"/>
          <p:cNvSpPr>
            <a:spLocks noChangeArrowheads="1"/>
          </p:cNvSpPr>
          <p:nvPr/>
        </p:nvSpPr>
        <p:spPr bwMode="auto">
          <a:xfrm>
            <a:off x="685800" y="4495800"/>
            <a:ext cx="5410200" cy="1828800"/>
          </a:xfrm>
          <a:prstGeom prst="parallelogram">
            <a:avLst>
              <a:gd name="adj" fmla="val 73958"/>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42" name="Text Box 62"/>
          <p:cNvSpPr txBox="1">
            <a:spLocks noChangeArrowheads="1"/>
          </p:cNvSpPr>
          <p:nvPr/>
        </p:nvSpPr>
        <p:spPr bwMode="auto">
          <a:xfrm>
            <a:off x="304800" y="52578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Metal1</a:t>
            </a:r>
          </a:p>
        </p:txBody>
      </p:sp>
      <p:sp>
        <p:nvSpPr>
          <p:cNvPr id="20548" name="AutoShape 68"/>
          <p:cNvSpPr>
            <a:spLocks noChangeArrowheads="1"/>
          </p:cNvSpPr>
          <p:nvPr/>
        </p:nvSpPr>
        <p:spPr bwMode="auto">
          <a:xfrm>
            <a:off x="1295400" y="5410200"/>
            <a:ext cx="1752600" cy="609600"/>
          </a:xfrm>
          <a:prstGeom prst="parallelogram">
            <a:avLst>
              <a:gd name="adj" fmla="val 71875"/>
            </a:avLst>
          </a:prstGeom>
          <a:solidFill>
            <a:srgbClr val="3366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51" name="AutoShape 71"/>
          <p:cNvSpPr>
            <a:spLocks noChangeArrowheads="1"/>
          </p:cNvSpPr>
          <p:nvPr/>
        </p:nvSpPr>
        <p:spPr bwMode="auto">
          <a:xfrm>
            <a:off x="1676400" y="5486400"/>
            <a:ext cx="228600" cy="457200"/>
          </a:xfrm>
          <a:prstGeom prst="parallelogram">
            <a:avLst>
              <a:gd name="adj" fmla="val 25000"/>
            </a:avLst>
          </a:prstGeom>
          <a:solidFill>
            <a:srgbClr val="FF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pPr>
            <a:r>
              <a:rPr lang="en-US" smtClean="0">
                <a:solidFill>
                  <a:srgbClr val="CCECFF"/>
                </a:solidFill>
                <a:latin typeface="Arial" charset="0"/>
                <a:ea typeface="ＭＳ Ｐゴシック" charset="0"/>
                <a:cs typeface="Arial" charset="0"/>
              </a:rPr>
              <a:t>o</a:t>
            </a:r>
          </a:p>
        </p:txBody>
      </p:sp>
      <p:sp>
        <p:nvSpPr>
          <p:cNvPr id="20552" name="AutoShape 72"/>
          <p:cNvSpPr>
            <a:spLocks noChangeArrowheads="1"/>
          </p:cNvSpPr>
          <p:nvPr/>
        </p:nvSpPr>
        <p:spPr bwMode="auto">
          <a:xfrm>
            <a:off x="2057400" y="5486400"/>
            <a:ext cx="228600" cy="457200"/>
          </a:xfrm>
          <a:prstGeom prst="parallelogram">
            <a:avLst>
              <a:gd name="adj" fmla="val 25000"/>
            </a:avLst>
          </a:prstGeom>
          <a:solidFill>
            <a:srgbClr val="FF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pPr>
            <a:r>
              <a:rPr lang="en-US" smtClean="0">
                <a:solidFill>
                  <a:srgbClr val="CCECFF"/>
                </a:solidFill>
                <a:latin typeface="Arial" charset="0"/>
                <a:ea typeface="ＭＳ Ｐゴシック" charset="0"/>
                <a:cs typeface="Arial" charset="0"/>
              </a:rPr>
              <a:t>a</a:t>
            </a:r>
          </a:p>
        </p:txBody>
      </p:sp>
      <p:sp>
        <p:nvSpPr>
          <p:cNvPr id="20553" name="AutoShape 73"/>
          <p:cNvSpPr>
            <a:spLocks noChangeArrowheads="1"/>
          </p:cNvSpPr>
          <p:nvPr/>
        </p:nvSpPr>
        <p:spPr bwMode="auto">
          <a:xfrm>
            <a:off x="2438400" y="5486400"/>
            <a:ext cx="228600" cy="457200"/>
          </a:xfrm>
          <a:prstGeom prst="parallelogram">
            <a:avLst>
              <a:gd name="adj" fmla="val 25000"/>
            </a:avLst>
          </a:prstGeom>
          <a:solidFill>
            <a:srgbClr val="FF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pPr>
            <a:r>
              <a:rPr lang="en-US" smtClean="0">
                <a:solidFill>
                  <a:srgbClr val="CCECFF"/>
                </a:solidFill>
                <a:latin typeface="Arial" charset="0"/>
                <a:ea typeface="ＭＳ Ｐゴシック" charset="0"/>
                <a:cs typeface="Arial" charset="0"/>
              </a:rPr>
              <a:t>b</a:t>
            </a:r>
          </a:p>
        </p:txBody>
      </p:sp>
      <p:sp>
        <p:nvSpPr>
          <p:cNvPr id="20561" name="Text Box 81"/>
          <p:cNvSpPr txBox="1">
            <a:spLocks noChangeArrowheads="1"/>
          </p:cNvSpPr>
          <p:nvPr/>
        </p:nvSpPr>
        <p:spPr bwMode="auto">
          <a:xfrm>
            <a:off x="1905000" y="5943600"/>
            <a:ext cx="349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a:t>
            </a:r>
          </a:p>
        </p:txBody>
      </p:sp>
      <p:grpSp>
        <p:nvGrpSpPr>
          <p:cNvPr id="20566" name="Group 86"/>
          <p:cNvGrpSpPr>
            <a:grpSpLocks/>
          </p:cNvGrpSpPr>
          <p:nvPr/>
        </p:nvGrpSpPr>
        <p:grpSpPr bwMode="auto">
          <a:xfrm>
            <a:off x="3962400" y="4724400"/>
            <a:ext cx="1752600" cy="900113"/>
            <a:chOff x="2736" y="2736"/>
            <a:chExt cx="1104" cy="567"/>
          </a:xfrm>
        </p:grpSpPr>
        <p:grpSp>
          <p:nvGrpSpPr>
            <p:cNvPr id="20565" name="Group 85"/>
            <p:cNvGrpSpPr>
              <a:grpSpLocks/>
            </p:cNvGrpSpPr>
            <p:nvPr/>
          </p:nvGrpSpPr>
          <p:grpSpPr bwMode="auto">
            <a:xfrm>
              <a:off x="2736" y="2736"/>
              <a:ext cx="1104" cy="384"/>
              <a:chOff x="2736" y="2736"/>
              <a:chExt cx="1104" cy="384"/>
            </a:xfrm>
          </p:grpSpPr>
          <p:sp>
            <p:nvSpPr>
              <p:cNvPr id="20557" name="AutoShape 77"/>
              <p:cNvSpPr>
                <a:spLocks noChangeArrowheads="1"/>
              </p:cNvSpPr>
              <p:nvPr/>
            </p:nvSpPr>
            <p:spPr bwMode="auto">
              <a:xfrm>
                <a:off x="2736" y="2736"/>
                <a:ext cx="1104" cy="384"/>
              </a:xfrm>
              <a:prstGeom prst="parallelogram">
                <a:avLst>
                  <a:gd name="adj" fmla="val 71875"/>
                </a:avLst>
              </a:prstGeom>
              <a:solidFill>
                <a:srgbClr val="3366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58" name="AutoShape 78"/>
              <p:cNvSpPr>
                <a:spLocks noChangeArrowheads="1"/>
              </p:cNvSpPr>
              <p:nvPr/>
            </p:nvSpPr>
            <p:spPr bwMode="auto">
              <a:xfrm>
                <a:off x="2976" y="2784"/>
                <a:ext cx="144" cy="288"/>
              </a:xfrm>
              <a:prstGeom prst="parallelogram">
                <a:avLst>
                  <a:gd name="adj" fmla="val 25000"/>
                </a:avLst>
              </a:prstGeom>
              <a:solidFill>
                <a:srgbClr val="FF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pPr>
                <a:r>
                  <a:rPr lang="en-US" smtClean="0">
                    <a:solidFill>
                      <a:srgbClr val="CCECFF"/>
                    </a:solidFill>
                    <a:latin typeface="Arial" charset="0"/>
                    <a:ea typeface="ＭＳ Ｐゴシック" charset="0"/>
                    <a:cs typeface="Arial" charset="0"/>
                  </a:rPr>
                  <a:t>o</a:t>
                </a:r>
              </a:p>
            </p:txBody>
          </p:sp>
          <p:sp>
            <p:nvSpPr>
              <p:cNvPr id="20559" name="AutoShape 79"/>
              <p:cNvSpPr>
                <a:spLocks noChangeArrowheads="1"/>
              </p:cNvSpPr>
              <p:nvPr/>
            </p:nvSpPr>
            <p:spPr bwMode="auto">
              <a:xfrm>
                <a:off x="3408" y="2784"/>
                <a:ext cx="144" cy="288"/>
              </a:xfrm>
              <a:prstGeom prst="parallelogram">
                <a:avLst>
                  <a:gd name="adj" fmla="val 25000"/>
                </a:avLst>
              </a:prstGeom>
              <a:solidFill>
                <a:srgbClr val="FF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fontAlgn="base">
                  <a:spcBef>
                    <a:spcPct val="0"/>
                  </a:spcBef>
                  <a:spcAft>
                    <a:spcPct val="0"/>
                  </a:spcAft>
                </a:pPr>
                <a:r>
                  <a:rPr lang="en-US" smtClean="0">
                    <a:solidFill>
                      <a:srgbClr val="CCECFF"/>
                    </a:solidFill>
                    <a:latin typeface="Arial" charset="0"/>
                    <a:ea typeface="ＭＳ Ｐゴシック" charset="0"/>
                    <a:cs typeface="Arial" charset="0"/>
                  </a:rPr>
                  <a:t>a</a:t>
                </a:r>
              </a:p>
            </p:txBody>
          </p:sp>
        </p:grpSp>
        <p:sp>
          <p:nvSpPr>
            <p:cNvPr id="20562" name="Text Box 82"/>
            <p:cNvSpPr txBox="1">
              <a:spLocks noChangeArrowheads="1"/>
            </p:cNvSpPr>
            <p:nvPr/>
          </p:nvSpPr>
          <p:spPr bwMode="auto">
            <a:xfrm>
              <a:off x="3072" y="3072"/>
              <a:ext cx="22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a:t>
              </a:r>
            </a:p>
          </p:txBody>
        </p:sp>
      </p:grpSp>
      <p:sp>
        <p:nvSpPr>
          <p:cNvPr id="20567" name="AutoShape 87"/>
          <p:cNvSpPr>
            <a:spLocks noChangeArrowheads="1"/>
          </p:cNvSpPr>
          <p:nvPr/>
        </p:nvSpPr>
        <p:spPr bwMode="auto">
          <a:xfrm>
            <a:off x="701675" y="2822575"/>
            <a:ext cx="5410200" cy="1828800"/>
          </a:xfrm>
          <a:prstGeom prst="parallelogram">
            <a:avLst>
              <a:gd name="adj" fmla="val 73958"/>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68" name="AutoShape 88"/>
          <p:cNvSpPr>
            <a:spLocks noChangeArrowheads="1"/>
          </p:cNvSpPr>
          <p:nvPr/>
        </p:nvSpPr>
        <p:spPr bwMode="auto">
          <a:xfrm>
            <a:off x="625475" y="1303338"/>
            <a:ext cx="5767388" cy="1822450"/>
          </a:xfrm>
          <a:prstGeom prst="parallelogram">
            <a:avLst>
              <a:gd name="adj" fmla="val 79116"/>
            </a:avLst>
          </a:prstGeom>
          <a:solidFill>
            <a:srgbClr val="00CCFF"/>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69" name="Text Box 89"/>
          <p:cNvSpPr txBox="1">
            <a:spLocks noChangeArrowheads="1"/>
          </p:cNvSpPr>
          <p:nvPr/>
        </p:nvSpPr>
        <p:spPr bwMode="auto">
          <a:xfrm>
            <a:off x="228600" y="36576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Metal2</a:t>
            </a:r>
          </a:p>
        </p:txBody>
      </p:sp>
      <p:sp>
        <p:nvSpPr>
          <p:cNvPr id="20570" name="Text Box 90"/>
          <p:cNvSpPr txBox="1">
            <a:spLocks noChangeArrowheads="1"/>
          </p:cNvSpPr>
          <p:nvPr/>
        </p:nvSpPr>
        <p:spPr bwMode="auto">
          <a:xfrm>
            <a:off x="381000" y="1905000"/>
            <a:ext cx="7937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z="1600" smtClean="0">
                <a:solidFill>
                  <a:srgbClr val="003366"/>
                </a:solidFill>
                <a:latin typeface="Arial" charset="0"/>
                <a:ea typeface="ＭＳ Ｐゴシック" charset="0"/>
                <a:cs typeface="Arial" charset="0"/>
              </a:rPr>
              <a:t>Metal3</a:t>
            </a:r>
          </a:p>
        </p:txBody>
      </p:sp>
      <p:sp>
        <p:nvSpPr>
          <p:cNvPr id="20571" name="Line 91"/>
          <p:cNvSpPr>
            <a:spLocks noChangeShapeType="1"/>
          </p:cNvSpPr>
          <p:nvPr/>
        </p:nvSpPr>
        <p:spPr bwMode="auto">
          <a:xfrm flipV="1">
            <a:off x="1828800" y="3960813"/>
            <a:ext cx="11113" cy="1601787"/>
          </a:xfrm>
          <a:prstGeom prst="line">
            <a:avLst/>
          </a:prstGeom>
          <a:noFill/>
          <a:ln w="25400">
            <a:solidFill>
              <a:srgbClr val="FF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3" name="Line 93"/>
          <p:cNvSpPr>
            <a:spLocks noChangeShapeType="1"/>
          </p:cNvSpPr>
          <p:nvPr/>
        </p:nvSpPr>
        <p:spPr bwMode="auto">
          <a:xfrm flipV="1">
            <a:off x="2590800" y="2593975"/>
            <a:ext cx="7938" cy="1368425"/>
          </a:xfrm>
          <a:prstGeom prst="line">
            <a:avLst/>
          </a:prstGeom>
          <a:noFill/>
          <a:ln w="25400">
            <a:solidFill>
              <a:srgbClr val="FF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5" name="Line 95"/>
          <p:cNvSpPr>
            <a:spLocks noChangeShapeType="1"/>
          </p:cNvSpPr>
          <p:nvPr/>
        </p:nvSpPr>
        <p:spPr bwMode="auto">
          <a:xfrm>
            <a:off x="1839913" y="3960813"/>
            <a:ext cx="762000" cy="0"/>
          </a:xfrm>
          <a:prstGeom prst="line">
            <a:avLst/>
          </a:prstGeom>
          <a:noFill/>
          <a:ln w="889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6" name="Line 96"/>
          <p:cNvSpPr>
            <a:spLocks noChangeShapeType="1"/>
          </p:cNvSpPr>
          <p:nvPr/>
        </p:nvSpPr>
        <p:spPr bwMode="auto">
          <a:xfrm flipV="1">
            <a:off x="2538413" y="1725613"/>
            <a:ext cx="701675" cy="914400"/>
          </a:xfrm>
          <a:prstGeom prst="line">
            <a:avLst/>
          </a:prstGeom>
          <a:noFill/>
          <a:ln w="889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7" name="Line 97"/>
          <p:cNvSpPr>
            <a:spLocks noChangeShapeType="1"/>
          </p:cNvSpPr>
          <p:nvPr/>
        </p:nvSpPr>
        <p:spPr bwMode="auto">
          <a:xfrm flipV="1">
            <a:off x="3205163" y="1682750"/>
            <a:ext cx="0" cy="1752600"/>
          </a:xfrm>
          <a:prstGeom prst="line">
            <a:avLst/>
          </a:prstGeom>
          <a:noFill/>
          <a:ln w="25400">
            <a:solidFill>
              <a:srgbClr val="FF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8" name="Line 98"/>
          <p:cNvSpPr>
            <a:spLocks noChangeShapeType="1"/>
          </p:cNvSpPr>
          <p:nvPr/>
        </p:nvSpPr>
        <p:spPr bwMode="auto">
          <a:xfrm>
            <a:off x="3162300" y="3505200"/>
            <a:ext cx="2092325" cy="0"/>
          </a:xfrm>
          <a:prstGeom prst="line">
            <a:avLst/>
          </a:prstGeom>
          <a:noFill/>
          <a:ln w="889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79" name="Line 99"/>
          <p:cNvSpPr>
            <a:spLocks noChangeShapeType="1"/>
          </p:cNvSpPr>
          <p:nvPr/>
        </p:nvSpPr>
        <p:spPr bwMode="auto">
          <a:xfrm flipV="1">
            <a:off x="5181600" y="3524250"/>
            <a:ext cx="9525" cy="1419225"/>
          </a:xfrm>
          <a:prstGeom prst="line">
            <a:avLst/>
          </a:prstGeom>
          <a:noFill/>
          <a:ln w="25400">
            <a:solidFill>
              <a:srgbClr val="FF0000"/>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599" name="Line 119"/>
          <p:cNvSpPr>
            <a:spLocks noChangeShapeType="1"/>
          </p:cNvSpPr>
          <p:nvPr/>
        </p:nvSpPr>
        <p:spPr bwMode="auto">
          <a:xfrm>
            <a:off x="852488" y="4414838"/>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3" name="Line 123"/>
          <p:cNvSpPr>
            <a:spLocks noChangeShapeType="1"/>
          </p:cNvSpPr>
          <p:nvPr/>
        </p:nvSpPr>
        <p:spPr bwMode="auto">
          <a:xfrm flipH="1">
            <a:off x="928688"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4" name="Line 124"/>
          <p:cNvSpPr>
            <a:spLocks noChangeShapeType="1"/>
          </p:cNvSpPr>
          <p:nvPr/>
        </p:nvSpPr>
        <p:spPr bwMode="auto">
          <a:xfrm flipH="1">
            <a:off x="1231900"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5" name="Line 125"/>
          <p:cNvSpPr>
            <a:spLocks noChangeShapeType="1"/>
          </p:cNvSpPr>
          <p:nvPr/>
        </p:nvSpPr>
        <p:spPr bwMode="auto">
          <a:xfrm flipH="1">
            <a:off x="1536700"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6" name="Line 126"/>
          <p:cNvSpPr>
            <a:spLocks noChangeShapeType="1"/>
          </p:cNvSpPr>
          <p:nvPr/>
        </p:nvSpPr>
        <p:spPr bwMode="auto">
          <a:xfrm flipH="1">
            <a:off x="1839913"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7" name="Line 127"/>
          <p:cNvSpPr>
            <a:spLocks noChangeShapeType="1"/>
          </p:cNvSpPr>
          <p:nvPr/>
        </p:nvSpPr>
        <p:spPr bwMode="auto">
          <a:xfrm flipH="1">
            <a:off x="2143125"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8" name="Line 128"/>
          <p:cNvSpPr>
            <a:spLocks noChangeShapeType="1"/>
          </p:cNvSpPr>
          <p:nvPr/>
        </p:nvSpPr>
        <p:spPr bwMode="auto">
          <a:xfrm flipH="1">
            <a:off x="2446338"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09" name="Line 129"/>
          <p:cNvSpPr>
            <a:spLocks noChangeShapeType="1"/>
          </p:cNvSpPr>
          <p:nvPr/>
        </p:nvSpPr>
        <p:spPr bwMode="auto">
          <a:xfrm flipH="1">
            <a:off x="2751138"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0" name="Line 130"/>
          <p:cNvSpPr>
            <a:spLocks noChangeShapeType="1"/>
          </p:cNvSpPr>
          <p:nvPr/>
        </p:nvSpPr>
        <p:spPr bwMode="auto">
          <a:xfrm flipH="1">
            <a:off x="3054350"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1" name="Line 131"/>
          <p:cNvSpPr>
            <a:spLocks noChangeShapeType="1"/>
          </p:cNvSpPr>
          <p:nvPr/>
        </p:nvSpPr>
        <p:spPr bwMode="auto">
          <a:xfrm flipH="1">
            <a:off x="3357563"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2" name="Line 132"/>
          <p:cNvSpPr>
            <a:spLocks noChangeShapeType="1"/>
          </p:cNvSpPr>
          <p:nvPr/>
        </p:nvSpPr>
        <p:spPr bwMode="auto">
          <a:xfrm flipH="1">
            <a:off x="3660775"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3" name="Line 133"/>
          <p:cNvSpPr>
            <a:spLocks noChangeShapeType="1"/>
          </p:cNvSpPr>
          <p:nvPr/>
        </p:nvSpPr>
        <p:spPr bwMode="auto">
          <a:xfrm flipH="1">
            <a:off x="3965575"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4" name="Line 134"/>
          <p:cNvSpPr>
            <a:spLocks noChangeShapeType="1"/>
          </p:cNvSpPr>
          <p:nvPr/>
        </p:nvSpPr>
        <p:spPr bwMode="auto">
          <a:xfrm flipH="1">
            <a:off x="4268788"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5" name="Line 135"/>
          <p:cNvSpPr>
            <a:spLocks noChangeShapeType="1"/>
          </p:cNvSpPr>
          <p:nvPr/>
        </p:nvSpPr>
        <p:spPr bwMode="auto">
          <a:xfrm flipH="1">
            <a:off x="4572000" y="1303338"/>
            <a:ext cx="1441450" cy="182880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8" name="Line 138"/>
          <p:cNvSpPr>
            <a:spLocks noChangeShapeType="1"/>
          </p:cNvSpPr>
          <p:nvPr/>
        </p:nvSpPr>
        <p:spPr bwMode="auto">
          <a:xfrm>
            <a:off x="1231900" y="3960813"/>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9" name="Line 139"/>
          <p:cNvSpPr>
            <a:spLocks noChangeShapeType="1"/>
          </p:cNvSpPr>
          <p:nvPr/>
        </p:nvSpPr>
        <p:spPr bwMode="auto">
          <a:xfrm>
            <a:off x="1384300" y="3732213"/>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20" name="Line 140"/>
          <p:cNvSpPr>
            <a:spLocks noChangeShapeType="1"/>
          </p:cNvSpPr>
          <p:nvPr/>
        </p:nvSpPr>
        <p:spPr bwMode="auto">
          <a:xfrm>
            <a:off x="1536700" y="3505200"/>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21" name="Line 141"/>
          <p:cNvSpPr>
            <a:spLocks noChangeShapeType="1"/>
          </p:cNvSpPr>
          <p:nvPr/>
        </p:nvSpPr>
        <p:spPr bwMode="auto">
          <a:xfrm>
            <a:off x="1687513" y="3276600"/>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23" name="Line 143"/>
          <p:cNvSpPr>
            <a:spLocks noChangeShapeType="1"/>
          </p:cNvSpPr>
          <p:nvPr/>
        </p:nvSpPr>
        <p:spPr bwMode="auto">
          <a:xfrm>
            <a:off x="5027613" y="3049588"/>
            <a:ext cx="9112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17" name="Line 137"/>
          <p:cNvSpPr>
            <a:spLocks noChangeShapeType="1"/>
          </p:cNvSpPr>
          <p:nvPr/>
        </p:nvSpPr>
        <p:spPr bwMode="auto">
          <a:xfrm>
            <a:off x="1004888" y="4187825"/>
            <a:ext cx="4022725" cy="0"/>
          </a:xfrm>
          <a:prstGeom prst="line">
            <a:avLst/>
          </a:prstGeom>
          <a:noFill/>
          <a:ln w="9525">
            <a:solidFill>
              <a:srgbClr val="0000FF"/>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30" name="AutoShape 150"/>
          <p:cNvSpPr>
            <a:spLocks noChangeArrowheads="1"/>
          </p:cNvSpPr>
          <p:nvPr/>
        </p:nvSpPr>
        <p:spPr bwMode="auto">
          <a:xfrm>
            <a:off x="6931025" y="1798638"/>
            <a:ext cx="381000" cy="457200"/>
          </a:xfrm>
          <a:prstGeom prst="flowChartDelay">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31" name="Text Box 151"/>
          <p:cNvSpPr txBox="1">
            <a:spLocks noChangeArrowheads="1"/>
          </p:cNvSpPr>
          <p:nvPr/>
        </p:nvSpPr>
        <p:spPr bwMode="auto">
          <a:xfrm>
            <a:off x="6924675" y="1835150"/>
            <a:ext cx="349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C</a:t>
            </a:r>
          </a:p>
        </p:txBody>
      </p:sp>
      <p:sp>
        <p:nvSpPr>
          <p:cNvPr id="20632" name="AutoShape 152"/>
          <p:cNvSpPr>
            <a:spLocks noChangeArrowheads="1"/>
          </p:cNvSpPr>
          <p:nvPr/>
        </p:nvSpPr>
        <p:spPr bwMode="auto">
          <a:xfrm rot="5400000">
            <a:off x="7839075" y="1854201"/>
            <a:ext cx="452437" cy="341312"/>
          </a:xfrm>
          <a:prstGeom prst="triangle">
            <a:avLst>
              <a:gd name="adj" fmla="val 50000"/>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33" name="Text Box 153"/>
          <p:cNvSpPr txBox="1">
            <a:spLocks noChangeArrowheads="1"/>
          </p:cNvSpPr>
          <p:nvPr/>
        </p:nvSpPr>
        <p:spPr bwMode="auto">
          <a:xfrm>
            <a:off x="7835900" y="1835150"/>
            <a:ext cx="407988"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fontAlgn="base">
              <a:spcBef>
                <a:spcPct val="0"/>
              </a:spcBef>
              <a:spcAft>
                <a:spcPct val="0"/>
              </a:spcAft>
            </a:pPr>
            <a:r>
              <a:rPr lang="en-US" smtClean="0">
                <a:solidFill>
                  <a:srgbClr val="003366"/>
                </a:solidFill>
                <a:latin typeface="Arial" charset="0"/>
                <a:ea typeface="ＭＳ Ｐゴシック" charset="0"/>
                <a:cs typeface="Arial" charset="0"/>
              </a:rPr>
              <a:t>D</a:t>
            </a:r>
          </a:p>
        </p:txBody>
      </p:sp>
      <p:sp>
        <p:nvSpPr>
          <p:cNvPr id="20634" name="Oval 154"/>
          <p:cNvSpPr>
            <a:spLocks noChangeArrowheads="1"/>
          </p:cNvSpPr>
          <p:nvPr/>
        </p:nvSpPr>
        <p:spPr bwMode="auto">
          <a:xfrm>
            <a:off x="8240713" y="1981200"/>
            <a:ext cx="57150" cy="762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35" name="Line 155"/>
          <p:cNvSpPr>
            <a:spLocks noChangeShapeType="1"/>
          </p:cNvSpPr>
          <p:nvPr/>
        </p:nvSpPr>
        <p:spPr bwMode="auto">
          <a:xfrm>
            <a:off x="7312025" y="2027238"/>
            <a:ext cx="576263"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fontAlgn="base">
              <a:spcBef>
                <a:spcPct val="0"/>
              </a:spcBef>
              <a:spcAft>
                <a:spcPct val="0"/>
              </a:spcAft>
            </a:pPr>
            <a:endParaRPr lang="en-US" smtClean="0">
              <a:solidFill>
                <a:srgbClr val="003366"/>
              </a:solidFill>
              <a:latin typeface="Arial" charset="0"/>
              <a:ea typeface="ＭＳ Ｐゴシック" charset="0"/>
              <a:cs typeface="Arial" charset="0"/>
            </a:endParaRPr>
          </a:p>
        </p:txBody>
      </p:sp>
      <p:sp>
        <p:nvSpPr>
          <p:cNvPr id="20636" name="Text Box 156"/>
          <p:cNvSpPr txBox="1">
            <a:spLocks noChangeArrowheads="1"/>
          </p:cNvSpPr>
          <p:nvPr/>
        </p:nvSpPr>
        <p:spPr bwMode="auto">
          <a:xfrm>
            <a:off x="6702425" y="1570038"/>
            <a:ext cx="311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20637" name="Text Box 157"/>
          <p:cNvSpPr txBox="1">
            <a:spLocks noChangeArrowheads="1"/>
          </p:cNvSpPr>
          <p:nvPr/>
        </p:nvSpPr>
        <p:spPr bwMode="auto">
          <a:xfrm>
            <a:off x="6702425" y="2103438"/>
            <a:ext cx="311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b</a:t>
            </a:r>
          </a:p>
        </p:txBody>
      </p:sp>
      <p:sp>
        <p:nvSpPr>
          <p:cNvPr id="20638" name="Text Box 158"/>
          <p:cNvSpPr txBox="1">
            <a:spLocks noChangeArrowheads="1"/>
          </p:cNvSpPr>
          <p:nvPr/>
        </p:nvSpPr>
        <p:spPr bwMode="auto">
          <a:xfrm>
            <a:off x="7235825" y="1722438"/>
            <a:ext cx="311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
        <p:nvSpPr>
          <p:cNvPr id="20639" name="Text Box 159"/>
          <p:cNvSpPr txBox="1">
            <a:spLocks noChangeArrowheads="1"/>
          </p:cNvSpPr>
          <p:nvPr/>
        </p:nvSpPr>
        <p:spPr bwMode="auto">
          <a:xfrm>
            <a:off x="7616825" y="1722438"/>
            <a:ext cx="311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a</a:t>
            </a:r>
          </a:p>
        </p:txBody>
      </p:sp>
      <p:sp>
        <p:nvSpPr>
          <p:cNvPr id="20640" name="Text Box 160"/>
          <p:cNvSpPr txBox="1">
            <a:spLocks noChangeArrowheads="1"/>
          </p:cNvSpPr>
          <p:nvPr/>
        </p:nvSpPr>
        <p:spPr bwMode="auto">
          <a:xfrm>
            <a:off x="8226425" y="1722438"/>
            <a:ext cx="311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fontAlgn="base">
              <a:spcBef>
                <a:spcPct val="0"/>
              </a:spcBef>
              <a:spcAft>
                <a:spcPct val="0"/>
              </a:spcAft>
            </a:pPr>
            <a:r>
              <a:rPr lang="en-US" smtClean="0">
                <a:solidFill>
                  <a:srgbClr val="CC0A00"/>
                </a:solidFill>
                <a:latin typeface="Arial" charset="0"/>
                <a:ea typeface="ＭＳ Ｐゴシック" charset="0"/>
                <a:cs typeface="Arial" charset="0"/>
              </a:rPr>
              <a:t>o</a:t>
            </a:r>
          </a:p>
        </p:txBody>
      </p:sp>
    </p:spTree>
    <p:extLst>
      <p:ext uri="{BB962C8B-B14F-4D97-AF65-F5344CB8AC3E}">
        <p14:creationId xmlns:p14="http://schemas.microsoft.com/office/powerpoint/2010/main" val="39848929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7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7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57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57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57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1" grpId="0" animBg="1"/>
      <p:bldP spid="20573" grpId="0" animBg="1"/>
      <p:bldP spid="20575" grpId="0" animBg="1"/>
      <p:bldP spid="20576" grpId="0" animBg="1"/>
      <p:bldP spid="20577" grpId="0" animBg="1"/>
      <p:bldP spid="20578" grpId="0" animBg="1"/>
      <p:bldP spid="2057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lide Number Placeholder 3"/>
          <p:cNvSpPr>
            <a:spLocks noGrp="1"/>
          </p:cNvSpPr>
          <p:nvPr>
            <p:ph type="sldNum" sz="quarter" idx="10"/>
          </p:nvPr>
        </p:nvSpPr>
        <p:spPr/>
        <p:txBody>
          <a:bodyPr/>
          <a:lstStyle/>
          <a:p>
            <a:fld id="{0D7F2EDF-E114-9A40-A211-809E5703E359}" type="slidenum">
              <a:rPr lang="en-US"/>
              <a:pPr/>
              <a:t>23</a:t>
            </a:fld>
            <a:endParaRPr lang="en-US"/>
          </a:p>
        </p:txBody>
      </p:sp>
      <p:sp>
        <p:nvSpPr>
          <p:cNvPr id="667650" name="Rectangle 2"/>
          <p:cNvSpPr>
            <a:spLocks noGrp="1" noChangeArrowheads="1"/>
          </p:cNvSpPr>
          <p:nvPr>
            <p:ph type="title"/>
          </p:nvPr>
        </p:nvSpPr>
        <p:spPr>
          <a:ln/>
        </p:spPr>
        <p:txBody>
          <a:bodyPr/>
          <a:lstStyle/>
          <a:p>
            <a:r>
              <a:rPr lang="de-DE" sz="2400" dirty="0" err="1" smtClean="0"/>
              <a:t>Cell</a:t>
            </a:r>
            <a:r>
              <a:rPr lang="de-DE" sz="2400" dirty="0" smtClean="0"/>
              <a:t> </a:t>
            </a:r>
            <a:r>
              <a:rPr lang="de-DE" sz="2400" dirty="0" err="1" smtClean="0"/>
              <a:t>Based</a:t>
            </a:r>
            <a:r>
              <a:rPr lang="de-DE" sz="2400" dirty="0" smtClean="0"/>
              <a:t> Design</a:t>
            </a:r>
            <a:endParaRPr lang="en-US" altLang="zh-CN" sz="2400" dirty="0">
              <a:ea typeface="宋体" charset="0"/>
              <a:cs typeface="宋体" charset="0"/>
            </a:endParaRPr>
          </a:p>
        </p:txBody>
      </p:sp>
      <p:sp>
        <p:nvSpPr>
          <p:cNvPr id="667651" name="Rectangle 3"/>
          <p:cNvSpPr>
            <a:spLocks noChangeArrowheads="1"/>
          </p:cNvSpPr>
          <p:nvPr/>
        </p:nvSpPr>
        <p:spPr bwMode="auto">
          <a:xfrm>
            <a:off x="827088" y="1422400"/>
            <a:ext cx="25781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2" name="Text Box 4"/>
          <p:cNvSpPr txBox="1">
            <a:spLocks noChangeArrowheads="1"/>
          </p:cNvSpPr>
          <p:nvPr/>
        </p:nvSpPr>
        <p:spPr bwMode="auto">
          <a:xfrm>
            <a:off x="900113" y="1487488"/>
            <a:ext cx="25050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Layout with macro cells</a:t>
            </a:r>
            <a:endParaRPr lang="en-US" altLang="zh-CN" sz="1600" smtClean="0">
              <a:solidFill>
                <a:srgbClr val="000000"/>
              </a:solidFill>
              <a:latin typeface="Arial" charset="0"/>
              <a:ea typeface="宋体" charset="0"/>
              <a:cs typeface="宋体" charset="0"/>
            </a:endParaRPr>
          </a:p>
        </p:txBody>
      </p:sp>
      <p:sp>
        <p:nvSpPr>
          <p:cNvPr id="667653" name="Rectangle 5"/>
          <p:cNvSpPr>
            <a:spLocks noChangeArrowheads="1"/>
          </p:cNvSpPr>
          <p:nvPr/>
        </p:nvSpPr>
        <p:spPr bwMode="auto">
          <a:xfrm>
            <a:off x="2198688" y="2751138"/>
            <a:ext cx="3421062" cy="252095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4" name="Rectangle 6"/>
          <p:cNvSpPr>
            <a:spLocks noChangeArrowheads="1"/>
          </p:cNvSpPr>
          <p:nvPr/>
        </p:nvSpPr>
        <p:spPr bwMode="auto">
          <a:xfrm>
            <a:off x="1693863" y="2259013"/>
            <a:ext cx="4425950" cy="351948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5" name="Rectangle 7"/>
          <p:cNvSpPr>
            <a:spLocks noChangeArrowheads="1"/>
          </p:cNvSpPr>
          <p:nvPr/>
        </p:nvSpPr>
        <p:spPr bwMode="auto">
          <a:xfrm>
            <a:off x="1693863" y="2259013"/>
            <a:ext cx="504825"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6" name="Rectangle 8"/>
          <p:cNvSpPr>
            <a:spLocks noChangeArrowheads="1"/>
          </p:cNvSpPr>
          <p:nvPr/>
        </p:nvSpPr>
        <p:spPr bwMode="auto">
          <a:xfrm>
            <a:off x="5619750" y="2259013"/>
            <a:ext cx="500063"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7" name="Rectangle 9"/>
          <p:cNvSpPr>
            <a:spLocks noChangeArrowheads="1"/>
          </p:cNvSpPr>
          <p:nvPr/>
        </p:nvSpPr>
        <p:spPr bwMode="auto">
          <a:xfrm>
            <a:off x="5619750" y="5272088"/>
            <a:ext cx="500063"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8" name="Rectangle 10"/>
          <p:cNvSpPr>
            <a:spLocks noChangeArrowheads="1"/>
          </p:cNvSpPr>
          <p:nvPr/>
        </p:nvSpPr>
        <p:spPr bwMode="auto">
          <a:xfrm>
            <a:off x="1693863" y="5272088"/>
            <a:ext cx="504825"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59" name="Rectangle 11"/>
          <p:cNvSpPr>
            <a:spLocks noChangeArrowheads="1"/>
          </p:cNvSpPr>
          <p:nvPr/>
        </p:nvSpPr>
        <p:spPr bwMode="auto">
          <a:xfrm>
            <a:off x="2235200" y="2259013"/>
            <a:ext cx="431800"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0" name="Rectangle 12"/>
          <p:cNvSpPr>
            <a:spLocks noChangeArrowheads="1"/>
          </p:cNvSpPr>
          <p:nvPr/>
        </p:nvSpPr>
        <p:spPr bwMode="auto">
          <a:xfrm>
            <a:off x="2738438" y="2259013"/>
            <a:ext cx="431800"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1" name="Rectangle 13"/>
          <p:cNvSpPr>
            <a:spLocks noChangeArrowheads="1"/>
          </p:cNvSpPr>
          <p:nvPr/>
        </p:nvSpPr>
        <p:spPr bwMode="auto">
          <a:xfrm>
            <a:off x="3241675" y="2259013"/>
            <a:ext cx="431800"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2" name="Rectangle 14"/>
          <p:cNvSpPr>
            <a:spLocks noChangeArrowheads="1"/>
          </p:cNvSpPr>
          <p:nvPr/>
        </p:nvSpPr>
        <p:spPr bwMode="auto">
          <a:xfrm>
            <a:off x="3852863" y="2259013"/>
            <a:ext cx="395287"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3" name="Rectangle 15"/>
          <p:cNvSpPr>
            <a:spLocks noChangeArrowheads="1"/>
          </p:cNvSpPr>
          <p:nvPr/>
        </p:nvSpPr>
        <p:spPr bwMode="auto">
          <a:xfrm>
            <a:off x="4303713" y="2259013"/>
            <a:ext cx="395287"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4" name="Rectangle 16"/>
          <p:cNvSpPr>
            <a:spLocks noChangeArrowheads="1"/>
          </p:cNvSpPr>
          <p:nvPr/>
        </p:nvSpPr>
        <p:spPr bwMode="auto">
          <a:xfrm>
            <a:off x="4756150" y="2259013"/>
            <a:ext cx="395288"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5" name="Rectangle 17"/>
          <p:cNvSpPr>
            <a:spLocks noChangeArrowheads="1"/>
          </p:cNvSpPr>
          <p:nvPr/>
        </p:nvSpPr>
        <p:spPr bwMode="auto">
          <a:xfrm>
            <a:off x="5187950" y="2259013"/>
            <a:ext cx="395288" cy="492125"/>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6" name="Rectangle 18"/>
          <p:cNvSpPr>
            <a:spLocks noChangeArrowheads="1"/>
          </p:cNvSpPr>
          <p:nvPr/>
        </p:nvSpPr>
        <p:spPr bwMode="auto">
          <a:xfrm>
            <a:off x="2324100" y="2390775"/>
            <a:ext cx="252413"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7" name="Rectangle 19"/>
          <p:cNvSpPr>
            <a:spLocks noChangeArrowheads="1"/>
          </p:cNvSpPr>
          <p:nvPr/>
        </p:nvSpPr>
        <p:spPr bwMode="auto">
          <a:xfrm>
            <a:off x="3927475" y="2390775"/>
            <a:ext cx="252413"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8" name="Rectangle 20"/>
          <p:cNvSpPr>
            <a:spLocks noChangeArrowheads="1"/>
          </p:cNvSpPr>
          <p:nvPr/>
        </p:nvSpPr>
        <p:spPr bwMode="auto">
          <a:xfrm>
            <a:off x="4375150" y="2390775"/>
            <a:ext cx="252413"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69" name="Rectangle 21"/>
          <p:cNvSpPr>
            <a:spLocks noChangeArrowheads="1"/>
          </p:cNvSpPr>
          <p:nvPr/>
        </p:nvSpPr>
        <p:spPr bwMode="auto">
          <a:xfrm>
            <a:off x="4830763" y="2390775"/>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0" name="Rectangle 22"/>
          <p:cNvSpPr>
            <a:spLocks noChangeArrowheads="1"/>
          </p:cNvSpPr>
          <p:nvPr/>
        </p:nvSpPr>
        <p:spPr bwMode="auto">
          <a:xfrm>
            <a:off x="5259388" y="2390775"/>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1" name="Rectangle 23"/>
          <p:cNvSpPr>
            <a:spLocks noChangeArrowheads="1"/>
          </p:cNvSpPr>
          <p:nvPr/>
        </p:nvSpPr>
        <p:spPr bwMode="auto">
          <a:xfrm>
            <a:off x="3349625" y="2390775"/>
            <a:ext cx="252413"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2" name="Rectangle 24"/>
          <p:cNvSpPr>
            <a:spLocks noChangeArrowheads="1"/>
          </p:cNvSpPr>
          <p:nvPr/>
        </p:nvSpPr>
        <p:spPr bwMode="auto">
          <a:xfrm>
            <a:off x="2828925" y="2390775"/>
            <a:ext cx="252413"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3" name="Rectangle 25"/>
          <p:cNvSpPr>
            <a:spLocks noChangeArrowheads="1"/>
          </p:cNvSpPr>
          <p:nvPr/>
        </p:nvSpPr>
        <p:spPr bwMode="auto">
          <a:xfrm>
            <a:off x="1693863" y="2809875"/>
            <a:ext cx="504825" cy="3095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4" name="Rectangle 26"/>
          <p:cNvSpPr>
            <a:spLocks noChangeArrowheads="1"/>
          </p:cNvSpPr>
          <p:nvPr/>
        </p:nvSpPr>
        <p:spPr bwMode="auto">
          <a:xfrm>
            <a:off x="1693863" y="4911725"/>
            <a:ext cx="504825" cy="3095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5" name="Rectangle 27"/>
          <p:cNvSpPr>
            <a:spLocks noChangeArrowheads="1"/>
          </p:cNvSpPr>
          <p:nvPr/>
        </p:nvSpPr>
        <p:spPr bwMode="auto">
          <a:xfrm>
            <a:off x="1693863" y="4503738"/>
            <a:ext cx="504825" cy="3095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6" name="Rectangle 28"/>
          <p:cNvSpPr>
            <a:spLocks noChangeArrowheads="1"/>
          </p:cNvSpPr>
          <p:nvPr/>
        </p:nvSpPr>
        <p:spPr bwMode="auto">
          <a:xfrm>
            <a:off x="1693863" y="3976688"/>
            <a:ext cx="504825" cy="3095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7" name="Rectangle 29"/>
          <p:cNvSpPr>
            <a:spLocks noChangeArrowheads="1"/>
          </p:cNvSpPr>
          <p:nvPr/>
        </p:nvSpPr>
        <p:spPr bwMode="auto">
          <a:xfrm>
            <a:off x="1693863" y="3449638"/>
            <a:ext cx="504825" cy="3095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8" name="Rectangle 30"/>
          <p:cNvSpPr>
            <a:spLocks noChangeArrowheads="1"/>
          </p:cNvSpPr>
          <p:nvPr/>
        </p:nvSpPr>
        <p:spPr bwMode="auto">
          <a:xfrm>
            <a:off x="1801813" y="2830513"/>
            <a:ext cx="252412"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79" name="Rectangle 31"/>
          <p:cNvSpPr>
            <a:spLocks noChangeArrowheads="1"/>
          </p:cNvSpPr>
          <p:nvPr/>
        </p:nvSpPr>
        <p:spPr bwMode="auto">
          <a:xfrm>
            <a:off x="1801813" y="3476625"/>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0" name="Rectangle 32"/>
          <p:cNvSpPr>
            <a:spLocks noChangeArrowheads="1"/>
          </p:cNvSpPr>
          <p:nvPr/>
        </p:nvSpPr>
        <p:spPr bwMode="auto">
          <a:xfrm>
            <a:off x="1801813" y="4011613"/>
            <a:ext cx="252412"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1" name="Rectangle 33"/>
          <p:cNvSpPr>
            <a:spLocks noChangeArrowheads="1"/>
          </p:cNvSpPr>
          <p:nvPr/>
        </p:nvSpPr>
        <p:spPr bwMode="auto">
          <a:xfrm>
            <a:off x="1801813" y="4540250"/>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2" name="Rectangle 34"/>
          <p:cNvSpPr>
            <a:spLocks noChangeArrowheads="1"/>
          </p:cNvSpPr>
          <p:nvPr/>
        </p:nvSpPr>
        <p:spPr bwMode="auto">
          <a:xfrm>
            <a:off x="1801813" y="4946650"/>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3" name="Rectangle 35"/>
          <p:cNvSpPr>
            <a:spLocks noChangeArrowheads="1"/>
          </p:cNvSpPr>
          <p:nvPr/>
        </p:nvSpPr>
        <p:spPr bwMode="auto">
          <a:xfrm>
            <a:off x="5619750" y="3003550"/>
            <a:ext cx="500063" cy="3603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4" name="Rectangle 36"/>
          <p:cNvSpPr>
            <a:spLocks noChangeArrowheads="1"/>
          </p:cNvSpPr>
          <p:nvPr/>
        </p:nvSpPr>
        <p:spPr bwMode="auto">
          <a:xfrm>
            <a:off x="5619750" y="3471863"/>
            <a:ext cx="500063" cy="36036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5" name="Rectangle 37"/>
          <p:cNvSpPr>
            <a:spLocks noChangeArrowheads="1"/>
          </p:cNvSpPr>
          <p:nvPr/>
        </p:nvSpPr>
        <p:spPr bwMode="auto">
          <a:xfrm>
            <a:off x="5619750" y="4264025"/>
            <a:ext cx="500063" cy="3603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6" name="Rectangle 38"/>
          <p:cNvSpPr>
            <a:spLocks noChangeArrowheads="1"/>
          </p:cNvSpPr>
          <p:nvPr/>
        </p:nvSpPr>
        <p:spPr bwMode="auto">
          <a:xfrm>
            <a:off x="5619750" y="4765675"/>
            <a:ext cx="500063" cy="3603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7" name="Rectangle 39"/>
          <p:cNvSpPr>
            <a:spLocks noChangeArrowheads="1"/>
          </p:cNvSpPr>
          <p:nvPr/>
        </p:nvSpPr>
        <p:spPr bwMode="auto">
          <a:xfrm>
            <a:off x="5764213" y="4826000"/>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8" name="Rectangle 40"/>
          <p:cNvSpPr>
            <a:spLocks noChangeArrowheads="1"/>
          </p:cNvSpPr>
          <p:nvPr/>
        </p:nvSpPr>
        <p:spPr bwMode="auto">
          <a:xfrm>
            <a:off x="5764213" y="4335463"/>
            <a:ext cx="252412"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89" name="Rectangle 41"/>
          <p:cNvSpPr>
            <a:spLocks noChangeArrowheads="1"/>
          </p:cNvSpPr>
          <p:nvPr/>
        </p:nvSpPr>
        <p:spPr bwMode="auto">
          <a:xfrm>
            <a:off x="5764213" y="3543300"/>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0" name="Rectangle 42"/>
          <p:cNvSpPr>
            <a:spLocks noChangeArrowheads="1"/>
          </p:cNvSpPr>
          <p:nvPr/>
        </p:nvSpPr>
        <p:spPr bwMode="auto">
          <a:xfrm>
            <a:off x="5764213" y="3082925"/>
            <a:ext cx="252412" cy="252413"/>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1" name="Rectangle 43"/>
          <p:cNvSpPr>
            <a:spLocks noChangeArrowheads="1"/>
          </p:cNvSpPr>
          <p:nvPr/>
        </p:nvSpPr>
        <p:spPr bwMode="auto">
          <a:xfrm>
            <a:off x="2343150"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2" name="Rectangle 44"/>
          <p:cNvSpPr>
            <a:spLocks noChangeArrowheads="1"/>
          </p:cNvSpPr>
          <p:nvPr/>
        </p:nvSpPr>
        <p:spPr bwMode="auto">
          <a:xfrm>
            <a:off x="2846388"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3" name="Rectangle 45"/>
          <p:cNvSpPr>
            <a:spLocks noChangeArrowheads="1"/>
          </p:cNvSpPr>
          <p:nvPr/>
        </p:nvSpPr>
        <p:spPr bwMode="auto">
          <a:xfrm>
            <a:off x="3457575"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4" name="Rectangle 46"/>
          <p:cNvSpPr>
            <a:spLocks noChangeArrowheads="1"/>
          </p:cNvSpPr>
          <p:nvPr/>
        </p:nvSpPr>
        <p:spPr bwMode="auto">
          <a:xfrm>
            <a:off x="5151438"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5" name="Rectangle 47"/>
          <p:cNvSpPr>
            <a:spLocks noChangeArrowheads="1"/>
          </p:cNvSpPr>
          <p:nvPr/>
        </p:nvSpPr>
        <p:spPr bwMode="auto">
          <a:xfrm>
            <a:off x="4651375"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6" name="Rectangle 48"/>
          <p:cNvSpPr>
            <a:spLocks noChangeArrowheads="1"/>
          </p:cNvSpPr>
          <p:nvPr/>
        </p:nvSpPr>
        <p:spPr bwMode="auto">
          <a:xfrm>
            <a:off x="4159250" y="5272088"/>
            <a:ext cx="431800" cy="50641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7" name="Rectangle 49"/>
          <p:cNvSpPr>
            <a:spLocks noChangeArrowheads="1"/>
          </p:cNvSpPr>
          <p:nvPr/>
        </p:nvSpPr>
        <p:spPr bwMode="auto">
          <a:xfrm>
            <a:off x="2432050" y="5414963"/>
            <a:ext cx="252413"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8" name="Rectangle 50"/>
          <p:cNvSpPr>
            <a:spLocks noChangeArrowheads="1"/>
          </p:cNvSpPr>
          <p:nvPr/>
        </p:nvSpPr>
        <p:spPr bwMode="auto">
          <a:xfrm>
            <a:off x="2935288" y="5414963"/>
            <a:ext cx="252412"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699" name="Rectangle 51"/>
          <p:cNvSpPr>
            <a:spLocks noChangeArrowheads="1"/>
          </p:cNvSpPr>
          <p:nvPr/>
        </p:nvSpPr>
        <p:spPr bwMode="auto">
          <a:xfrm>
            <a:off x="3546475" y="5414963"/>
            <a:ext cx="252413"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0" name="Rectangle 52"/>
          <p:cNvSpPr>
            <a:spLocks noChangeArrowheads="1"/>
          </p:cNvSpPr>
          <p:nvPr/>
        </p:nvSpPr>
        <p:spPr bwMode="auto">
          <a:xfrm>
            <a:off x="4251325" y="5414963"/>
            <a:ext cx="252413"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1" name="Rectangle 53"/>
          <p:cNvSpPr>
            <a:spLocks noChangeArrowheads="1"/>
          </p:cNvSpPr>
          <p:nvPr/>
        </p:nvSpPr>
        <p:spPr bwMode="auto">
          <a:xfrm>
            <a:off x="4735513" y="5414963"/>
            <a:ext cx="252412"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2" name="Rectangle 54"/>
          <p:cNvSpPr>
            <a:spLocks noChangeArrowheads="1"/>
          </p:cNvSpPr>
          <p:nvPr/>
        </p:nvSpPr>
        <p:spPr bwMode="auto">
          <a:xfrm>
            <a:off x="5238750" y="5414963"/>
            <a:ext cx="252413" cy="252412"/>
          </a:xfrm>
          <a:prstGeom prst="rect">
            <a:avLst/>
          </a:prstGeom>
          <a:solidFill>
            <a:schemeClr val="tx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3" name="Text Box 55"/>
          <p:cNvSpPr txBox="1">
            <a:spLocks noChangeArrowheads="1"/>
          </p:cNvSpPr>
          <p:nvPr/>
        </p:nvSpPr>
        <p:spPr bwMode="auto">
          <a:xfrm>
            <a:off x="2090738" y="5829300"/>
            <a:ext cx="939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Pad</a:t>
            </a:r>
          </a:p>
        </p:txBody>
      </p:sp>
      <p:sp>
        <p:nvSpPr>
          <p:cNvPr id="667704" name="Text Box 56"/>
          <p:cNvSpPr txBox="1">
            <a:spLocks noChangeArrowheads="1"/>
          </p:cNvSpPr>
          <p:nvPr/>
        </p:nvSpPr>
        <p:spPr bwMode="auto">
          <a:xfrm>
            <a:off x="5619750" y="4344988"/>
            <a:ext cx="536575" cy="244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000" b="1" smtClean="0">
                <a:solidFill>
                  <a:srgbClr val="FFFFFF"/>
                </a:solidFill>
                <a:latin typeface="Arial" charset="0"/>
                <a:ea typeface="ＭＳ Ｐゴシック" charset="0"/>
              </a:rPr>
              <a:t>GND</a:t>
            </a:r>
          </a:p>
        </p:txBody>
      </p:sp>
      <p:sp>
        <p:nvSpPr>
          <p:cNvPr id="667705" name="Rectangle 57"/>
          <p:cNvSpPr>
            <a:spLocks noChangeArrowheads="1"/>
          </p:cNvSpPr>
          <p:nvPr/>
        </p:nvSpPr>
        <p:spPr bwMode="auto">
          <a:xfrm>
            <a:off x="2343150" y="4011613"/>
            <a:ext cx="1816100" cy="1150937"/>
          </a:xfrm>
          <a:prstGeom prst="rect">
            <a:avLst/>
          </a:prstGeom>
          <a:solidFill>
            <a:srgbClr val="DDDDDD"/>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6" name="Rectangle 58"/>
          <p:cNvSpPr>
            <a:spLocks noChangeArrowheads="1"/>
          </p:cNvSpPr>
          <p:nvPr/>
        </p:nvSpPr>
        <p:spPr bwMode="auto">
          <a:xfrm>
            <a:off x="3457575" y="2830513"/>
            <a:ext cx="1997075" cy="712787"/>
          </a:xfrm>
          <a:prstGeom prst="rect">
            <a:avLst/>
          </a:prstGeom>
          <a:solidFill>
            <a:srgbClr val="DDDDDD"/>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7" name="Rectangle 59"/>
          <p:cNvSpPr>
            <a:spLocks noChangeArrowheads="1"/>
          </p:cNvSpPr>
          <p:nvPr/>
        </p:nvSpPr>
        <p:spPr bwMode="auto">
          <a:xfrm>
            <a:off x="2576513" y="2967038"/>
            <a:ext cx="665162" cy="900112"/>
          </a:xfrm>
          <a:prstGeom prst="rect">
            <a:avLst/>
          </a:prstGeom>
          <a:solidFill>
            <a:srgbClr val="DDDDDD"/>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8" name="Rectangle 60"/>
          <p:cNvSpPr>
            <a:spLocks noChangeArrowheads="1"/>
          </p:cNvSpPr>
          <p:nvPr/>
        </p:nvSpPr>
        <p:spPr bwMode="auto">
          <a:xfrm>
            <a:off x="4375150" y="4540250"/>
            <a:ext cx="1116013" cy="622300"/>
          </a:xfrm>
          <a:prstGeom prst="rect">
            <a:avLst/>
          </a:prstGeom>
          <a:solidFill>
            <a:srgbClr val="DDDDDD"/>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09" name="Rectangle 61"/>
          <p:cNvSpPr>
            <a:spLocks noChangeArrowheads="1"/>
          </p:cNvSpPr>
          <p:nvPr/>
        </p:nvSpPr>
        <p:spPr bwMode="auto">
          <a:xfrm>
            <a:off x="4503738" y="3694113"/>
            <a:ext cx="957262" cy="687387"/>
          </a:xfrm>
          <a:prstGeom prst="rect">
            <a:avLst/>
          </a:prstGeom>
          <a:solidFill>
            <a:srgbClr val="DDDDDD"/>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10" name="Text Box 62"/>
          <p:cNvSpPr txBox="1">
            <a:spLocks noChangeArrowheads="1"/>
          </p:cNvSpPr>
          <p:nvPr/>
        </p:nvSpPr>
        <p:spPr bwMode="auto">
          <a:xfrm>
            <a:off x="2549525" y="3197225"/>
            <a:ext cx="75406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PLA</a:t>
            </a:r>
          </a:p>
        </p:txBody>
      </p:sp>
      <p:sp>
        <p:nvSpPr>
          <p:cNvPr id="667711" name="Text Box 63"/>
          <p:cNvSpPr txBox="1">
            <a:spLocks noChangeArrowheads="1"/>
          </p:cNvSpPr>
          <p:nvPr/>
        </p:nvSpPr>
        <p:spPr bwMode="auto">
          <a:xfrm>
            <a:off x="4054475" y="2974975"/>
            <a:ext cx="763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RAM</a:t>
            </a:r>
          </a:p>
        </p:txBody>
      </p:sp>
      <p:sp>
        <p:nvSpPr>
          <p:cNvPr id="667712" name="Text Box 64"/>
          <p:cNvSpPr txBox="1">
            <a:spLocks noChangeArrowheads="1"/>
          </p:cNvSpPr>
          <p:nvPr/>
        </p:nvSpPr>
        <p:spPr bwMode="auto">
          <a:xfrm>
            <a:off x="2392363" y="4246563"/>
            <a:ext cx="1727200" cy="581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Standard Cell Block</a:t>
            </a:r>
          </a:p>
        </p:txBody>
      </p:sp>
      <p:sp>
        <p:nvSpPr>
          <p:cNvPr id="667713" name="Text Box 65"/>
          <p:cNvSpPr txBox="1">
            <a:spLocks noChangeArrowheads="1"/>
          </p:cNvSpPr>
          <p:nvPr/>
        </p:nvSpPr>
        <p:spPr bwMode="auto">
          <a:xfrm>
            <a:off x="4564063" y="3841750"/>
            <a:ext cx="83026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RAM</a:t>
            </a:r>
          </a:p>
        </p:txBody>
      </p:sp>
      <p:sp>
        <p:nvSpPr>
          <p:cNvPr id="667714" name="Text Box 66"/>
          <p:cNvSpPr txBox="1">
            <a:spLocks noChangeArrowheads="1"/>
          </p:cNvSpPr>
          <p:nvPr/>
        </p:nvSpPr>
        <p:spPr bwMode="auto">
          <a:xfrm>
            <a:off x="4560888" y="4657725"/>
            <a:ext cx="75406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PLA</a:t>
            </a:r>
          </a:p>
        </p:txBody>
      </p:sp>
      <p:sp>
        <p:nvSpPr>
          <p:cNvPr id="667715" name="Text Box 67"/>
          <p:cNvSpPr txBox="1">
            <a:spLocks noChangeArrowheads="1"/>
          </p:cNvSpPr>
          <p:nvPr/>
        </p:nvSpPr>
        <p:spPr bwMode="auto">
          <a:xfrm>
            <a:off x="3203575" y="5827713"/>
            <a:ext cx="20685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smtClean="0">
                <a:solidFill>
                  <a:srgbClr val="000000"/>
                </a:solidFill>
                <a:latin typeface="Arial" charset="0"/>
                <a:ea typeface="ＭＳ Ｐゴシック" charset="0"/>
              </a:rPr>
              <a:t>Routing Regions</a:t>
            </a:r>
          </a:p>
        </p:txBody>
      </p:sp>
      <p:sp>
        <p:nvSpPr>
          <p:cNvPr id="667716" name="Freeform 68"/>
          <p:cNvSpPr>
            <a:spLocks/>
          </p:cNvSpPr>
          <p:nvPr/>
        </p:nvSpPr>
        <p:spPr bwMode="auto">
          <a:xfrm>
            <a:off x="3889375" y="3776663"/>
            <a:ext cx="230188" cy="2125662"/>
          </a:xfrm>
          <a:custGeom>
            <a:avLst/>
            <a:gdLst>
              <a:gd name="T0" fmla="*/ 0 w 1138"/>
              <a:gd name="T1" fmla="*/ 0 h 235"/>
              <a:gd name="T2" fmla="*/ 1138 w 1138"/>
              <a:gd name="T3" fmla="*/ 235 h 235"/>
            </a:gdLst>
            <a:ahLst/>
            <a:cxnLst>
              <a:cxn ang="0">
                <a:pos x="T0" y="T1"/>
              </a:cxn>
              <a:cxn ang="0">
                <a:pos x="T2" y="T3"/>
              </a:cxn>
            </a:cxnLst>
            <a:rect l="0" t="0" r="r" b="b"/>
            <a:pathLst>
              <a:path w="1138" h="235">
                <a:moveTo>
                  <a:pt x="0" y="0"/>
                </a:moveTo>
                <a:lnTo>
                  <a:pt x="1138" y="235"/>
                </a:lnTo>
              </a:path>
            </a:pathLst>
          </a:custGeom>
          <a:noFill/>
          <a:ln w="9525">
            <a:solidFill>
              <a:schemeClr val="tx1"/>
            </a:solidFill>
            <a:round/>
            <a:headEnd type="stealth" w="lg" len="lg"/>
            <a:tailEnd type="non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17" name="Line 69"/>
          <p:cNvSpPr>
            <a:spLocks noChangeShapeType="1"/>
          </p:cNvSpPr>
          <p:nvPr/>
        </p:nvSpPr>
        <p:spPr bwMode="auto">
          <a:xfrm flipH="1">
            <a:off x="4119563" y="4313238"/>
            <a:ext cx="227012" cy="1589087"/>
          </a:xfrm>
          <a:prstGeom prst="line">
            <a:avLst/>
          </a:prstGeom>
          <a:noFill/>
          <a:ln w="9525">
            <a:solidFill>
              <a:schemeClr val="tx1"/>
            </a:solidFill>
            <a:round/>
            <a:headEnd type="stealth" w="lg" len="lg"/>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18" name="Line 70"/>
          <p:cNvSpPr>
            <a:spLocks noChangeShapeType="1"/>
          </p:cNvSpPr>
          <p:nvPr/>
        </p:nvSpPr>
        <p:spPr bwMode="auto">
          <a:xfrm flipV="1">
            <a:off x="2574925" y="5710238"/>
            <a:ext cx="0" cy="192087"/>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7719" name="Text Box 71"/>
          <p:cNvSpPr txBox="1">
            <a:spLocks noChangeArrowheads="1"/>
          </p:cNvSpPr>
          <p:nvPr/>
        </p:nvSpPr>
        <p:spPr bwMode="auto">
          <a:xfrm>
            <a:off x="1663700" y="3486150"/>
            <a:ext cx="536575" cy="244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000" b="1" smtClean="0">
                <a:solidFill>
                  <a:srgbClr val="FFFFFF"/>
                </a:solidFill>
                <a:latin typeface="Arial" charset="0"/>
                <a:ea typeface="ＭＳ Ｐゴシック" charset="0"/>
              </a:rPr>
              <a:t>VDD</a:t>
            </a:r>
          </a:p>
        </p:txBody>
      </p:sp>
      <p:sp>
        <p:nvSpPr>
          <p:cNvPr id="667720" name="Text Box 72"/>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97429572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pPr algn="ctr"/>
            <a:r>
              <a:rPr lang="en-US" smtClean="0">
                <a:latin typeface="Times New Roman"/>
                <a:cs typeface="Times New Roman"/>
              </a:rPr>
              <a:t>Mustafa Ozdal </a:t>
            </a:r>
          </a:p>
          <a:p>
            <a:pPr algn="ctr"/>
            <a:r>
              <a:rPr lang="en-US" smtClean="0">
                <a:latin typeface="Times New Roman"/>
                <a:cs typeface="Times New Roman"/>
              </a:rPr>
              <a:t>Computer Engineering Department, Bilkent University</a:t>
            </a:r>
            <a:endParaRPr lang="en-US" dirty="0" smtClean="0">
              <a:latin typeface="Times New Roman"/>
              <a:cs typeface="Times New Roman"/>
            </a:endParaRPr>
          </a:p>
        </p:txBody>
      </p:sp>
      <p:sp>
        <p:nvSpPr>
          <p:cNvPr id="3" name="Title 2"/>
          <p:cNvSpPr>
            <a:spLocks noGrp="1"/>
          </p:cNvSpPr>
          <p:nvPr>
            <p:ph type="title"/>
          </p:nvPr>
        </p:nvSpPr>
        <p:spPr/>
        <p:txBody>
          <a:bodyPr>
            <a:normAutofit/>
          </a:bodyPr>
          <a:lstStyle/>
          <a:p>
            <a:r>
              <a:rPr lang="en-US" sz="3200" dirty="0" smtClean="0"/>
              <a:t>Why Cell Based Design?</a:t>
            </a:r>
            <a:endParaRPr lang="en-US" sz="3200" dirty="0"/>
          </a:p>
        </p:txBody>
      </p:sp>
      <p:sp>
        <p:nvSpPr>
          <p:cNvPr id="4" name="Text Placeholder 3"/>
          <p:cNvSpPr>
            <a:spLocks noGrp="1"/>
          </p:cNvSpPr>
          <p:nvPr>
            <p:ph type="body" sz="quarter" idx="18"/>
          </p:nvPr>
        </p:nvSpPr>
        <p:spPr/>
        <p:txBody>
          <a:bodyPr/>
          <a:lstStyle/>
          <a:p>
            <a:r>
              <a:rPr lang="en-US" dirty="0" smtClean="0"/>
              <a:t>Easier to design, optimize and verify</a:t>
            </a:r>
          </a:p>
          <a:p>
            <a:pPr lvl="1"/>
            <a:r>
              <a:rPr lang="en-US" dirty="0" smtClean="0">
                <a:solidFill>
                  <a:srgbClr val="7F7F7F"/>
                </a:solidFill>
              </a:rPr>
              <a:t>Reuse of components</a:t>
            </a:r>
          </a:p>
          <a:p>
            <a:pPr lvl="1"/>
            <a:r>
              <a:rPr lang="en-US" dirty="0" smtClean="0">
                <a:solidFill>
                  <a:srgbClr val="7F7F7F"/>
                </a:solidFill>
              </a:rPr>
              <a:t>Performance of each cell pre-characterized</a:t>
            </a:r>
          </a:p>
          <a:p>
            <a:pPr lvl="1"/>
            <a:r>
              <a:rPr lang="en-US" dirty="0" smtClean="0">
                <a:solidFill>
                  <a:srgbClr val="7F7F7F"/>
                </a:solidFill>
              </a:rPr>
              <a:t>Transistor-level design constraints already handled</a:t>
            </a:r>
          </a:p>
          <a:p>
            <a:pPr lvl="1"/>
            <a:r>
              <a:rPr lang="en-US" dirty="0" smtClean="0">
                <a:solidFill>
                  <a:srgbClr val="7F7F7F"/>
                </a:solidFill>
              </a:rPr>
              <a:t>Complexities abstracted in the cell definition</a:t>
            </a:r>
          </a:p>
          <a:p>
            <a:pPr lvl="1"/>
            <a:r>
              <a:rPr lang="en-US" dirty="0" smtClean="0">
                <a:solidFill>
                  <a:srgbClr val="7F7F7F"/>
                </a:solidFill>
              </a:rPr>
              <a:t>Optimization easier</a:t>
            </a:r>
          </a:p>
          <a:p>
            <a:endParaRPr lang="en-US" dirty="0"/>
          </a:p>
          <a:p>
            <a:r>
              <a:rPr lang="en-US" dirty="0" smtClean="0"/>
              <a:t>Disadvantage: Less room for optimization</a:t>
            </a:r>
          </a:p>
          <a:p>
            <a:pPr lvl="1"/>
            <a:r>
              <a:rPr lang="en-US" dirty="0" smtClean="0">
                <a:solidFill>
                  <a:schemeClr val="tx1">
                    <a:lumMod val="50000"/>
                    <a:lumOff val="50000"/>
                  </a:schemeClr>
                </a:solidFill>
              </a:rPr>
              <a:t>Cannot have a cell for every single complex logic function</a:t>
            </a:r>
          </a:p>
          <a:p>
            <a:pPr lvl="1"/>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1414339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Rectangle 4"/>
          <p:cNvSpPr>
            <a:spLocks noChangeArrowheads="1"/>
          </p:cNvSpPr>
          <p:nvPr/>
        </p:nvSpPr>
        <p:spPr bwMode="auto">
          <a:xfrm>
            <a:off x="827088" y="1066800"/>
            <a:ext cx="8088312" cy="106680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7" name="Slide Number Placeholder 3"/>
          <p:cNvSpPr>
            <a:spLocks noGrp="1"/>
          </p:cNvSpPr>
          <p:nvPr>
            <p:ph type="sldNum" sz="quarter" idx="10"/>
          </p:nvPr>
        </p:nvSpPr>
        <p:spPr/>
        <p:txBody>
          <a:bodyPr/>
          <a:lstStyle/>
          <a:p>
            <a:fld id="{B4A93122-8553-6249-8DC4-5FEFB24D2C4B}" type="slidenum">
              <a:rPr lang="en-US"/>
              <a:pPr/>
              <a:t>25</a:t>
            </a:fld>
            <a:endParaRPr lang="en-US"/>
          </a:p>
        </p:txBody>
      </p:sp>
      <p:sp>
        <p:nvSpPr>
          <p:cNvPr id="668674" name="Rectangle 2"/>
          <p:cNvSpPr>
            <a:spLocks noGrp="1" noChangeArrowheads="1"/>
          </p:cNvSpPr>
          <p:nvPr>
            <p:ph type="title"/>
          </p:nvPr>
        </p:nvSpPr>
        <p:spPr>
          <a:ln/>
        </p:spPr>
        <p:txBody>
          <a:bodyPr/>
          <a:lstStyle/>
          <a:p>
            <a:r>
              <a:rPr lang="de-DE" sz="2400" dirty="0" smtClean="0"/>
              <a:t>Field </a:t>
            </a:r>
            <a:r>
              <a:rPr lang="de-DE" sz="2400" dirty="0" err="1" smtClean="0"/>
              <a:t>Programmable</a:t>
            </a:r>
            <a:r>
              <a:rPr lang="de-DE" sz="2400" dirty="0" smtClean="0"/>
              <a:t> Gate Array (FPGA)</a:t>
            </a:r>
            <a:endParaRPr lang="en-US" altLang="zh-CN" sz="2400" dirty="0">
              <a:ea typeface="宋体" charset="0"/>
              <a:cs typeface="宋体" charset="0"/>
            </a:endParaRPr>
          </a:p>
        </p:txBody>
      </p:sp>
      <p:sp>
        <p:nvSpPr>
          <p:cNvPr id="668677" name="Rectangle 5"/>
          <p:cNvSpPr>
            <a:spLocks noChangeArrowheads="1"/>
          </p:cNvSpPr>
          <p:nvPr/>
        </p:nvSpPr>
        <p:spPr bwMode="auto">
          <a:xfrm rot="5400000">
            <a:off x="2733675" y="4030663"/>
            <a:ext cx="2590800"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78" name="Rectangle 6"/>
          <p:cNvSpPr>
            <a:spLocks noChangeArrowheads="1"/>
          </p:cNvSpPr>
          <p:nvPr/>
        </p:nvSpPr>
        <p:spPr bwMode="auto">
          <a:xfrm rot="5400000">
            <a:off x="1284288" y="4032250"/>
            <a:ext cx="2590800"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79" name="Rectangle 7"/>
          <p:cNvSpPr>
            <a:spLocks noChangeArrowheads="1"/>
          </p:cNvSpPr>
          <p:nvPr/>
        </p:nvSpPr>
        <p:spPr bwMode="auto">
          <a:xfrm rot="5400000">
            <a:off x="-11112" y="4030663"/>
            <a:ext cx="2590800"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0" name="Rectangle 8"/>
          <p:cNvSpPr>
            <a:spLocks noChangeArrowheads="1"/>
          </p:cNvSpPr>
          <p:nvPr/>
        </p:nvSpPr>
        <p:spPr bwMode="auto">
          <a:xfrm>
            <a:off x="1208088" y="5480050"/>
            <a:ext cx="2897187"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1" name="Rectangle 9"/>
          <p:cNvSpPr>
            <a:spLocks noChangeArrowheads="1"/>
          </p:cNvSpPr>
          <p:nvPr/>
        </p:nvSpPr>
        <p:spPr bwMode="auto">
          <a:xfrm>
            <a:off x="1131888" y="4106863"/>
            <a:ext cx="2973387"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2" name="Rectangle 10"/>
          <p:cNvSpPr>
            <a:spLocks noChangeArrowheads="1"/>
          </p:cNvSpPr>
          <p:nvPr/>
        </p:nvSpPr>
        <p:spPr bwMode="auto">
          <a:xfrm>
            <a:off x="1208088" y="2659063"/>
            <a:ext cx="2897187" cy="1524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3" name="Rectangle 11"/>
          <p:cNvSpPr>
            <a:spLocks noChangeArrowheads="1"/>
          </p:cNvSpPr>
          <p:nvPr/>
        </p:nvSpPr>
        <p:spPr bwMode="auto">
          <a:xfrm rot="5400000">
            <a:off x="1562100" y="3992563"/>
            <a:ext cx="3582987" cy="306388"/>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4" name="Rectangle 12"/>
          <p:cNvSpPr>
            <a:spLocks noChangeArrowheads="1"/>
          </p:cNvSpPr>
          <p:nvPr/>
        </p:nvSpPr>
        <p:spPr bwMode="auto">
          <a:xfrm rot="5400000">
            <a:off x="3175" y="3992563"/>
            <a:ext cx="3582987" cy="306388"/>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5" name="Rectangle 13"/>
          <p:cNvSpPr>
            <a:spLocks noChangeArrowheads="1"/>
          </p:cNvSpPr>
          <p:nvPr/>
        </p:nvSpPr>
        <p:spPr bwMode="auto">
          <a:xfrm>
            <a:off x="827088" y="4794250"/>
            <a:ext cx="3582987" cy="306388"/>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6" name="Rectangle 14"/>
          <p:cNvSpPr>
            <a:spLocks noChangeArrowheads="1"/>
          </p:cNvSpPr>
          <p:nvPr/>
        </p:nvSpPr>
        <p:spPr bwMode="auto">
          <a:xfrm>
            <a:off x="827088" y="3322638"/>
            <a:ext cx="3582987" cy="304800"/>
          </a:xfrm>
          <a:prstGeom prst="rect">
            <a:avLst/>
          </a:prstGeom>
          <a:solidFill>
            <a:srgbClr val="B2B2B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87" name="Rectangle 15"/>
          <p:cNvSpPr>
            <a:spLocks noChangeArrowheads="1"/>
          </p:cNvSpPr>
          <p:nvPr/>
        </p:nvSpPr>
        <p:spPr bwMode="auto">
          <a:xfrm>
            <a:off x="1122363" y="2613025"/>
            <a:ext cx="265112"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688" name="Rectangle 16"/>
          <p:cNvSpPr>
            <a:spLocks noChangeArrowheads="1"/>
          </p:cNvSpPr>
          <p:nvPr/>
        </p:nvSpPr>
        <p:spPr bwMode="auto">
          <a:xfrm>
            <a:off x="2455863" y="2613025"/>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689" name="Rectangle 17"/>
          <p:cNvSpPr>
            <a:spLocks noChangeArrowheads="1"/>
          </p:cNvSpPr>
          <p:nvPr/>
        </p:nvSpPr>
        <p:spPr bwMode="auto">
          <a:xfrm>
            <a:off x="3860800" y="2613025"/>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690" name="Rectangle 18"/>
          <p:cNvSpPr>
            <a:spLocks noChangeArrowheads="1"/>
          </p:cNvSpPr>
          <p:nvPr/>
        </p:nvSpPr>
        <p:spPr bwMode="auto">
          <a:xfrm>
            <a:off x="1535113" y="3213100"/>
            <a:ext cx="492125" cy="490538"/>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91" name="Rectangle 19"/>
          <p:cNvSpPr>
            <a:spLocks noChangeArrowheads="1"/>
          </p:cNvSpPr>
          <p:nvPr/>
        </p:nvSpPr>
        <p:spPr bwMode="auto">
          <a:xfrm>
            <a:off x="1611313"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692" name="Rectangle 20"/>
          <p:cNvSpPr>
            <a:spLocks noChangeArrowheads="1"/>
          </p:cNvSpPr>
          <p:nvPr/>
        </p:nvSpPr>
        <p:spPr bwMode="auto">
          <a:xfrm>
            <a:off x="3081338" y="3213100"/>
            <a:ext cx="492125" cy="490538"/>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93" name="Rectangle 21"/>
          <p:cNvSpPr>
            <a:spLocks noChangeArrowheads="1"/>
          </p:cNvSpPr>
          <p:nvPr/>
        </p:nvSpPr>
        <p:spPr bwMode="auto">
          <a:xfrm>
            <a:off x="3157538"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694" name="Rectangle 22"/>
          <p:cNvSpPr>
            <a:spLocks noChangeArrowheads="1"/>
          </p:cNvSpPr>
          <p:nvPr/>
        </p:nvSpPr>
        <p:spPr bwMode="auto">
          <a:xfrm>
            <a:off x="1114425" y="4054475"/>
            <a:ext cx="279400"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95" name="Rectangle 23"/>
          <p:cNvSpPr>
            <a:spLocks noChangeArrowheads="1"/>
          </p:cNvSpPr>
          <p:nvPr/>
        </p:nvSpPr>
        <p:spPr bwMode="auto">
          <a:xfrm>
            <a:off x="1122363" y="4087813"/>
            <a:ext cx="265112"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696" name="Rectangle 24"/>
          <p:cNvSpPr>
            <a:spLocks noChangeArrowheads="1"/>
          </p:cNvSpPr>
          <p:nvPr/>
        </p:nvSpPr>
        <p:spPr bwMode="auto">
          <a:xfrm>
            <a:off x="2449513" y="4054475"/>
            <a:ext cx="280987"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97" name="Rectangle 25"/>
          <p:cNvSpPr>
            <a:spLocks noChangeArrowheads="1"/>
          </p:cNvSpPr>
          <p:nvPr/>
        </p:nvSpPr>
        <p:spPr bwMode="auto">
          <a:xfrm>
            <a:off x="2455863"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698" name="Rectangle 26"/>
          <p:cNvSpPr>
            <a:spLocks noChangeArrowheads="1"/>
          </p:cNvSpPr>
          <p:nvPr/>
        </p:nvSpPr>
        <p:spPr bwMode="auto">
          <a:xfrm>
            <a:off x="3854450" y="4054475"/>
            <a:ext cx="280988"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699" name="Rectangle 27"/>
          <p:cNvSpPr>
            <a:spLocks noChangeArrowheads="1"/>
          </p:cNvSpPr>
          <p:nvPr/>
        </p:nvSpPr>
        <p:spPr bwMode="auto">
          <a:xfrm>
            <a:off x="3860800"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00" name="Rectangle 28"/>
          <p:cNvSpPr>
            <a:spLocks noChangeArrowheads="1"/>
          </p:cNvSpPr>
          <p:nvPr/>
        </p:nvSpPr>
        <p:spPr bwMode="auto">
          <a:xfrm>
            <a:off x="1611313"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01" name="Rectangle 29"/>
          <p:cNvSpPr>
            <a:spLocks noChangeArrowheads="1"/>
          </p:cNvSpPr>
          <p:nvPr/>
        </p:nvSpPr>
        <p:spPr bwMode="auto">
          <a:xfrm>
            <a:off x="3081338" y="4687888"/>
            <a:ext cx="492125" cy="49212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02" name="Rectangle 30"/>
          <p:cNvSpPr>
            <a:spLocks noChangeArrowheads="1"/>
          </p:cNvSpPr>
          <p:nvPr/>
        </p:nvSpPr>
        <p:spPr bwMode="auto">
          <a:xfrm>
            <a:off x="3157538"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03" name="Rectangle 31"/>
          <p:cNvSpPr>
            <a:spLocks noChangeArrowheads="1"/>
          </p:cNvSpPr>
          <p:nvPr/>
        </p:nvSpPr>
        <p:spPr bwMode="auto">
          <a:xfrm>
            <a:off x="1122363" y="5422900"/>
            <a:ext cx="265112"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04" name="Rectangle 32"/>
          <p:cNvSpPr>
            <a:spLocks noChangeArrowheads="1"/>
          </p:cNvSpPr>
          <p:nvPr/>
        </p:nvSpPr>
        <p:spPr bwMode="auto">
          <a:xfrm>
            <a:off x="2455863"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05" name="Rectangle 33"/>
          <p:cNvSpPr>
            <a:spLocks noChangeArrowheads="1"/>
          </p:cNvSpPr>
          <p:nvPr/>
        </p:nvSpPr>
        <p:spPr bwMode="auto">
          <a:xfrm>
            <a:off x="3860800"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06" name="Rectangle 34"/>
          <p:cNvSpPr>
            <a:spLocks noChangeArrowheads="1"/>
          </p:cNvSpPr>
          <p:nvPr/>
        </p:nvSpPr>
        <p:spPr bwMode="auto">
          <a:xfrm>
            <a:off x="1114425" y="2581275"/>
            <a:ext cx="279400" cy="279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5875" cap="rnd">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07" name="Rectangle 35"/>
          <p:cNvSpPr>
            <a:spLocks noChangeArrowheads="1"/>
          </p:cNvSpPr>
          <p:nvPr/>
        </p:nvSpPr>
        <p:spPr bwMode="auto">
          <a:xfrm>
            <a:off x="1122363" y="2613025"/>
            <a:ext cx="265112"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08" name="Rectangle 36"/>
          <p:cNvSpPr>
            <a:spLocks noChangeArrowheads="1"/>
          </p:cNvSpPr>
          <p:nvPr/>
        </p:nvSpPr>
        <p:spPr bwMode="auto">
          <a:xfrm>
            <a:off x="2419350" y="2586038"/>
            <a:ext cx="331788"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09" name="Rectangle 37"/>
          <p:cNvSpPr>
            <a:spLocks noChangeArrowheads="1"/>
          </p:cNvSpPr>
          <p:nvPr/>
        </p:nvSpPr>
        <p:spPr bwMode="auto">
          <a:xfrm>
            <a:off x="2455863" y="2613025"/>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10" name="Rectangle 38"/>
          <p:cNvSpPr>
            <a:spLocks noChangeArrowheads="1"/>
          </p:cNvSpPr>
          <p:nvPr/>
        </p:nvSpPr>
        <p:spPr bwMode="auto">
          <a:xfrm>
            <a:off x="3860800" y="2613025"/>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11" name="Rectangle 39"/>
          <p:cNvSpPr>
            <a:spLocks noChangeArrowheads="1"/>
          </p:cNvSpPr>
          <p:nvPr/>
        </p:nvSpPr>
        <p:spPr bwMode="auto">
          <a:xfrm>
            <a:off x="1535113" y="3213100"/>
            <a:ext cx="492125" cy="490538"/>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12" name="Rectangle 40"/>
          <p:cNvSpPr>
            <a:spLocks noChangeArrowheads="1"/>
          </p:cNvSpPr>
          <p:nvPr/>
        </p:nvSpPr>
        <p:spPr bwMode="auto">
          <a:xfrm>
            <a:off x="1611313"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13" name="Rectangle 41"/>
          <p:cNvSpPr>
            <a:spLocks noChangeArrowheads="1"/>
          </p:cNvSpPr>
          <p:nvPr/>
        </p:nvSpPr>
        <p:spPr bwMode="auto">
          <a:xfrm>
            <a:off x="3081338" y="3213100"/>
            <a:ext cx="492125" cy="490538"/>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14" name="Rectangle 42"/>
          <p:cNvSpPr>
            <a:spLocks noChangeArrowheads="1"/>
          </p:cNvSpPr>
          <p:nvPr/>
        </p:nvSpPr>
        <p:spPr bwMode="auto">
          <a:xfrm>
            <a:off x="3157538"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15" name="Rectangle 43"/>
          <p:cNvSpPr>
            <a:spLocks noChangeArrowheads="1"/>
          </p:cNvSpPr>
          <p:nvPr/>
        </p:nvSpPr>
        <p:spPr bwMode="auto">
          <a:xfrm>
            <a:off x="1114425" y="4054475"/>
            <a:ext cx="279400"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16" name="Rectangle 44"/>
          <p:cNvSpPr>
            <a:spLocks noChangeArrowheads="1"/>
          </p:cNvSpPr>
          <p:nvPr/>
        </p:nvSpPr>
        <p:spPr bwMode="auto">
          <a:xfrm>
            <a:off x="1122363" y="4087813"/>
            <a:ext cx="265112"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17" name="Rectangle 45"/>
          <p:cNvSpPr>
            <a:spLocks noChangeArrowheads="1"/>
          </p:cNvSpPr>
          <p:nvPr/>
        </p:nvSpPr>
        <p:spPr bwMode="auto">
          <a:xfrm>
            <a:off x="2449513" y="4054475"/>
            <a:ext cx="280987"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18" name="Rectangle 46"/>
          <p:cNvSpPr>
            <a:spLocks noChangeArrowheads="1"/>
          </p:cNvSpPr>
          <p:nvPr/>
        </p:nvSpPr>
        <p:spPr bwMode="auto">
          <a:xfrm>
            <a:off x="2455863"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19" name="Rectangle 47"/>
          <p:cNvSpPr>
            <a:spLocks noChangeArrowheads="1"/>
          </p:cNvSpPr>
          <p:nvPr/>
        </p:nvSpPr>
        <p:spPr bwMode="auto">
          <a:xfrm>
            <a:off x="3854450" y="4054475"/>
            <a:ext cx="280988" cy="28257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20" name="Rectangle 48"/>
          <p:cNvSpPr>
            <a:spLocks noChangeArrowheads="1"/>
          </p:cNvSpPr>
          <p:nvPr/>
        </p:nvSpPr>
        <p:spPr bwMode="auto">
          <a:xfrm>
            <a:off x="3860800"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21" name="Rectangle 49"/>
          <p:cNvSpPr>
            <a:spLocks noChangeArrowheads="1"/>
          </p:cNvSpPr>
          <p:nvPr/>
        </p:nvSpPr>
        <p:spPr bwMode="auto">
          <a:xfrm>
            <a:off x="1611313"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22" name="Rectangle 50"/>
          <p:cNvSpPr>
            <a:spLocks noChangeArrowheads="1"/>
          </p:cNvSpPr>
          <p:nvPr/>
        </p:nvSpPr>
        <p:spPr bwMode="auto">
          <a:xfrm>
            <a:off x="3081338" y="4687888"/>
            <a:ext cx="492125" cy="492125"/>
          </a:xfrm>
          <a:prstGeom prst="rect">
            <a:avLst/>
          </a:prstGeom>
          <a:noFill/>
          <a:ln w="15875" cap="rnd">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23" name="Rectangle 51"/>
          <p:cNvSpPr>
            <a:spLocks noChangeArrowheads="1"/>
          </p:cNvSpPr>
          <p:nvPr/>
        </p:nvSpPr>
        <p:spPr bwMode="auto">
          <a:xfrm>
            <a:off x="3157538"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24" name="Rectangle 52"/>
          <p:cNvSpPr>
            <a:spLocks noChangeArrowheads="1"/>
          </p:cNvSpPr>
          <p:nvPr/>
        </p:nvSpPr>
        <p:spPr bwMode="auto">
          <a:xfrm>
            <a:off x="1122363" y="5422900"/>
            <a:ext cx="265112"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25" name="Rectangle 53"/>
          <p:cNvSpPr>
            <a:spLocks noChangeArrowheads="1"/>
          </p:cNvSpPr>
          <p:nvPr/>
        </p:nvSpPr>
        <p:spPr bwMode="auto">
          <a:xfrm>
            <a:off x="2455863"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26" name="Rectangle 54"/>
          <p:cNvSpPr>
            <a:spLocks noChangeArrowheads="1"/>
          </p:cNvSpPr>
          <p:nvPr/>
        </p:nvSpPr>
        <p:spPr bwMode="auto">
          <a:xfrm>
            <a:off x="3860800"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27" name="Rectangle 55"/>
          <p:cNvSpPr>
            <a:spLocks noChangeArrowheads="1"/>
          </p:cNvSpPr>
          <p:nvPr/>
        </p:nvSpPr>
        <p:spPr bwMode="auto">
          <a:xfrm>
            <a:off x="1084263" y="2582863"/>
            <a:ext cx="330200"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28" name="Rectangle 56"/>
          <p:cNvSpPr>
            <a:spLocks noChangeArrowheads="1"/>
          </p:cNvSpPr>
          <p:nvPr/>
        </p:nvSpPr>
        <p:spPr bwMode="auto">
          <a:xfrm>
            <a:off x="1122363" y="2613025"/>
            <a:ext cx="265112" cy="258763"/>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29" name="Rectangle 57"/>
          <p:cNvSpPr>
            <a:spLocks noChangeArrowheads="1"/>
          </p:cNvSpPr>
          <p:nvPr/>
        </p:nvSpPr>
        <p:spPr bwMode="auto">
          <a:xfrm>
            <a:off x="3824288" y="2586038"/>
            <a:ext cx="331787"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30" name="Rectangle 58"/>
          <p:cNvSpPr>
            <a:spLocks noChangeArrowheads="1"/>
          </p:cNvSpPr>
          <p:nvPr/>
        </p:nvSpPr>
        <p:spPr bwMode="auto">
          <a:xfrm>
            <a:off x="3860800" y="2613025"/>
            <a:ext cx="263525" cy="258763"/>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31" name="Rectangle 59"/>
          <p:cNvSpPr>
            <a:spLocks noChangeArrowheads="1"/>
          </p:cNvSpPr>
          <p:nvPr/>
        </p:nvSpPr>
        <p:spPr bwMode="auto">
          <a:xfrm>
            <a:off x="1535113" y="3213100"/>
            <a:ext cx="514350" cy="504825"/>
          </a:xfrm>
          <a:prstGeom prst="rect">
            <a:avLst/>
          </a:prstGeom>
          <a:solidFill>
            <a:srgbClr val="EAEAEA"/>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32" name="Rectangle 60"/>
          <p:cNvSpPr>
            <a:spLocks noChangeArrowheads="1"/>
          </p:cNvSpPr>
          <p:nvPr/>
        </p:nvSpPr>
        <p:spPr bwMode="auto">
          <a:xfrm>
            <a:off x="1611313"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33" name="Rectangle 61"/>
          <p:cNvSpPr>
            <a:spLocks noChangeArrowheads="1"/>
          </p:cNvSpPr>
          <p:nvPr/>
        </p:nvSpPr>
        <p:spPr bwMode="auto">
          <a:xfrm>
            <a:off x="3081338" y="3213100"/>
            <a:ext cx="514350" cy="504825"/>
          </a:xfrm>
          <a:prstGeom prst="rect">
            <a:avLst/>
          </a:prstGeom>
          <a:solidFill>
            <a:srgbClr val="EAEAEA"/>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34" name="Rectangle 62"/>
          <p:cNvSpPr>
            <a:spLocks noChangeArrowheads="1"/>
          </p:cNvSpPr>
          <p:nvPr/>
        </p:nvSpPr>
        <p:spPr bwMode="auto">
          <a:xfrm>
            <a:off x="3157538" y="3309938"/>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35" name="Rectangle 63"/>
          <p:cNvSpPr>
            <a:spLocks noChangeArrowheads="1"/>
          </p:cNvSpPr>
          <p:nvPr/>
        </p:nvSpPr>
        <p:spPr bwMode="auto">
          <a:xfrm>
            <a:off x="1084263" y="4059238"/>
            <a:ext cx="330200" cy="309562"/>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36" name="Rectangle 64"/>
          <p:cNvSpPr>
            <a:spLocks noChangeArrowheads="1"/>
          </p:cNvSpPr>
          <p:nvPr/>
        </p:nvSpPr>
        <p:spPr bwMode="auto">
          <a:xfrm>
            <a:off x="1122363" y="4087813"/>
            <a:ext cx="265112"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37" name="Rectangle 65"/>
          <p:cNvSpPr>
            <a:spLocks noChangeArrowheads="1"/>
          </p:cNvSpPr>
          <p:nvPr/>
        </p:nvSpPr>
        <p:spPr bwMode="auto">
          <a:xfrm>
            <a:off x="2419350" y="4059238"/>
            <a:ext cx="331788" cy="309562"/>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38" name="Rectangle 66"/>
          <p:cNvSpPr>
            <a:spLocks noChangeArrowheads="1"/>
          </p:cNvSpPr>
          <p:nvPr/>
        </p:nvSpPr>
        <p:spPr bwMode="auto">
          <a:xfrm>
            <a:off x="2455863"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39" name="Rectangle 67"/>
          <p:cNvSpPr>
            <a:spLocks noChangeArrowheads="1"/>
          </p:cNvSpPr>
          <p:nvPr/>
        </p:nvSpPr>
        <p:spPr bwMode="auto">
          <a:xfrm>
            <a:off x="3824288" y="4059238"/>
            <a:ext cx="331787" cy="309562"/>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40" name="Rectangle 68"/>
          <p:cNvSpPr>
            <a:spLocks noChangeArrowheads="1"/>
          </p:cNvSpPr>
          <p:nvPr/>
        </p:nvSpPr>
        <p:spPr bwMode="auto">
          <a:xfrm>
            <a:off x="3860800" y="4087813"/>
            <a:ext cx="263525" cy="258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41" name="Rectangle 69"/>
          <p:cNvSpPr>
            <a:spLocks noChangeArrowheads="1"/>
          </p:cNvSpPr>
          <p:nvPr/>
        </p:nvSpPr>
        <p:spPr bwMode="auto">
          <a:xfrm>
            <a:off x="1535113" y="4716463"/>
            <a:ext cx="514350" cy="506412"/>
          </a:xfrm>
          <a:prstGeom prst="rect">
            <a:avLst/>
          </a:prstGeom>
          <a:solidFill>
            <a:srgbClr val="EAEAEA"/>
          </a:solidFill>
          <a:ln w="15875" cap="rnd">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42" name="Rectangle 70"/>
          <p:cNvSpPr>
            <a:spLocks noChangeArrowheads="1"/>
          </p:cNvSpPr>
          <p:nvPr/>
        </p:nvSpPr>
        <p:spPr bwMode="auto">
          <a:xfrm>
            <a:off x="1611313"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43" name="Rectangle 71"/>
          <p:cNvSpPr>
            <a:spLocks noChangeArrowheads="1"/>
          </p:cNvSpPr>
          <p:nvPr/>
        </p:nvSpPr>
        <p:spPr bwMode="auto">
          <a:xfrm>
            <a:off x="3081338" y="4687888"/>
            <a:ext cx="514350" cy="506412"/>
          </a:xfrm>
          <a:prstGeom prst="rect">
            <a:avLst/>
          </a:prstGeom>
          <a:solidFill>
            <a:srgbClr val="EAEAEA"/>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44" name="Rectangle 72"/>
          <p:cNvSpPr>
            <a:spLocks noChangeArrowheads="1"/>
          </p:cNvSpPr>
          <p:nvPr/>
        </p:nvSpPr>
        <p:spPr bwMode="auto">
          <a:xfrm>
            <a:off x="3157538" y="4786313"/>
            <a:ext cx="371475" cy="334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SB</a:t>
            </a:r>
            <a:endParaRPr lang="en-US" altLang="zh-CN" sz="1900" smtClean="0">
              <a:solidFill>
                <a:srgbClr val="000000"/>
              </a:solidFill>
              <a:latin typeface="Arial" charset="0"/>
              <a:ea typeface="宋体" charset="0"/>
              <a:cs typeface="宋体" charset="0"/>
            </a:endParaRPr>
          </a:p>
        </p:txBody>
      </p:sp>
      <p:sp>
        <p:nvSpPr>
          <p:cNvPr id="668745" name="Rectangle 73"/>
          <p:cNvSpPr>
            <a:spLocks noChangeArrowheads="1"/>
          </p:cNvSpPr>
          <p:nvPr/>
        </p:nvSpPr>
        <p:spPr bwMode="auto">
          <a:xfrm>
            <a:off x="1084263" y="5395913"/>
            <a:ext cx="330200"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46" name="Rectangle 74"/>
          <p:cNvSpPr>
            <a:spLocks noChangeArrowheads="1"/>
          </p:cNvSpPr>
          <p:nvPr/>
        </p:nvSpPr>
        <p:spPr bwMode="auto">
          <a:xfrm>
            <a:off x="1122363" y="5422900"/>
            <a:ext cx="265112"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47" name="Rectangle 75"/>
          <p:cNvSpPr>
            <a:spLocks noChangeArrowheads="1"/>
          </p:cNvSpPr>
          <p:nvPr/>
        </p:nvSpPr>
        <p:spPr bwMode="auto">
          <a:xfrm>
            <a:off x="2419350" y="5395913"/>
            <a:ext cx="331788"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48" name="Rectangle 76"/>
          <p:cNvSpPr>
            <a:spLocks noChangeArrowheads="1"/>
          </p:cNvSpPr>
          <p:nvPr/>
        </p:nvSpPr>
        <p:spPr bwMode="auto">
          <a:xfrm>
            <a:off x="2455863"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49" name="Rectangle 77"/>
          <p:cNvSpPr>
            <a:spLocks noChangeArrowheads="1"/>
          </p:cNvSpPr>
          <p:nvPr/>
        </p:nvSpPr>
        <p:spPr bwMode="auto">
          <a:xfrm>
            <a:off x="3824288" y="5395913"/>
            <a:ext cx="331787" cy="307975"/>
          </a:xfrm>
          <a:prstGeom prst="rect">
            <a:avLst/>
          </a:prstGeom>
          <a:solidFill>
            <a:schemeClr val="bg1"/>
          </a:solidFill>
          <a:ln w="15875" cap="rnd">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50" name="Rectangle 78"/>
          <p:cNvSpPr>
            <a:spLocks noChangeArrowheads="1"/>
          </p:cNvSpPr>
          <p:nvPr/>
        </p:nvSpPr>
        <p:spPr bwMode="auto">
          <a:xfrm>
            <a:off x="3860800" y="5422900"/>
            <a:ext cx="263525" cy="258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17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sp>
        <p:nvSpPr>
          <p:cNvPr id="668754" name="Text Box 82"/>
          <p:cNvSpPr txBox="1">
            <a:spLocks noChangeArrowheads="1"/>
          </p:cNvSpPr>
          <p:nvPr/>
        </p:nvSpPr>
        <p:spPr bwMode="auto">
          <a:xfrm>
            <a:off x="4410075" y="2354263"/>
            <a:ext cx="1566863" cy="411162"/>
          </a:xfrm>
          <a:prstGeom prst="rect">
            <a:avLst/>
          </a:prstGeom>
          <a:noFill/>
          <a:ln>
            <a:noFill/>
          </a:ln>
          <a:effectLst/>
          <a:extLst>
            <a:ext uri="{909E8E84-426E-40dd-AFC4-6F175D3DCCD1}">
              <a14:hiddenFill xmlns="" xmlns:a14="http://schemas.microsoft.com/office/drawing/2010/main">
                <a:gradFill rotWithShape="1">
                  <a:gsLst>
                    <a:gs pos="0">
                      <a:srgbClr val="104781"/>
                    </a:gs>
                    <a:gs pos="100000">
                      <a:srgbClr val="6600FF"/>
                    </a:gs>
                  </a:gsLst>
                  <a:lin ang="0" scaled="1"/>
                </a:gra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lvl1pPr algn="l" defTabSz="898525">
              <a:defRPr>
                <a:solidFill>
                  <a:schemeClr val="tx1"/>
                </a:solidFill>
                <a:latin typeface="Arial" charset="0"/>
                <a:ea typeface="ＭＳ Ｐゴシック" charset="0"/>
              </a:defRPr>
            </a:lvl1pPr>
            <a:lvl2pPr marL="484188" algn="l" defTabSz="898525">
              <a:defRPr>
                <a:solidFill>
                  <a:schemeClr val="tx1"/>
                </a:solidFill>
                <a:latin typeface="Arial" charset="0"/>
                <a:ea typeface="ＭＳ Ｐゴシック" charset="0"/>
              </a:defRPr>
            </a:lvl2pPr>
            <a:lvl3pPr marL="968375" algn="l" defTabSz="898525">
              <a:defRPr>
                <a:solidFill>
                  <a:schemeClr val="tx1"/>
                </a:solidFill>
                <a:latin typeface="Arial" charset="0"/>
                <a:ea typeface="ＭＳ Ｐゴシック" charset="0"/>
              </a:defRPr>
            </a:lvl3pPr>
            <a:lvl4pPr marL="1452563" algn="l" defTabSz="898525">
              <a:defRPr>
                <a:solidFill>
                  <a:schemeClr val="tx1"/>
                </a:solidFill>
                <a:latin typeface="Arial" charset="0"/>
                <a:ea typeface="ＭＳ Ｐゴシック" charset="0"/>
              </a:defRPr>
            </a:lvl4pPr>
            <a:lvl5pPr marL="1936750" algn="l" defTabSz="898525">
              <a:defRPr>
                <a:solidFill>
                  <a:schemeClr val="tx1"/>
                </a:solidFill>
                <a:latin typeface="Arial" charset="0"/>
                <a:ea typeface="ＭＳ Ｐゴシック" charset="0"/>
              </a:defRPr>
            </a:lvl5pPr>
            <a:lvl6pPr marL="2393950" defTabSz="898525" fontAlgn="base">
              <a:spcBef>
                <a:spcPct val="0"/>
              </a:spcBef>
              <a:spcAft>
                <a:spcPct val="0"/>
              </a:spcAft>
              <a:defRPr>
                <a:solidFill>
                  <a:schemeClr val="tx1"/>
                </a:solidFill>
                <a:latin typeface="Arial" charset="0"/>
                <a:ea typeface="ＭＳ Ｐゴシック" charset="0"/>
              </a:defRPr>
            </a:lvl6pPr>
            <a:lvl7pPr marL="2851150" defTabSz="898525" fontAlgn="base">
              <a:spcBef>
                <a:spcPct val="0"/>
              </a:spcBef>
              <a:spcAft>
                <a:spcPct val="0"/>
              </a:spcAft>
              <a:defRPr>
                <a:solidFill>
                  <a:schemeClr val="tx1"/>
                </a:solidFill>
                <a:latin typeface="Arial" charset="0"/>
                <a:ea typeface="ＭＳ Ｐゴシック" charset="0"/>
              </a:defRPr>
            </a:lvl7pPr>
            <a:lvl8pPr marL="3308350" defTabSz="898525" fontAlgn="base">
              <a:spcBef>
                <a:spcPct val="0"/>
              </a:spcBef>
              <a:spcAft>
                <a:spcPct val="0"/>
              </a:spcAft>
              <a:defRPr>
                <a:solidFill>
                  <a:schemeClr val="tx1"/>
                </a:solidFill>
                <a:latin typeface="Arial" charset="0"/>
                <a:ea typeface="ＭＳ Ｐゴシック" charset="0"/>
              </a:defRPr>
            </a:lvl8pPr>
            <a:lvl9pPr marL="3765550" defTabSz="898525" fontAlgn="base">
              <a:spcBef>
                <a:spcPct val="0"/>
              </a:spcBef>
              <a:spcAft>
                <a:spcPct val="0"/>
              </a:spcAft>
              <a:defRPr>
                <a:solidFill>
                  <a:schemeClr val="tx1"/>
                </a:solidFill>
                <a:latin typeface="Arial" charset="0"/>
                <a:ea typeface="ＭＳ Ｐゴシック" charset="0"/>
              </a:defRPr>
            </a:lvl9pPr>
          </a:lstStyle>
          <a:p>
            <a:pPr eaLnBrk="0" fontAlgn="base" hangingPunct="0">
              <a:lnSpc>
                <a:spcPts val="2350"/>
              </a:lnSpc>
              <a:spcBef>
                <a:spcPct val="0"/>
              </a:spcBef>
              <a:spcAft>
                <a:spcPct val="0"/>
              </a:spcAft>
            </a:pPr>
            <a:r>
              <a:rPr lang="en-US" altLang="zh-CN" sz="1600" smtClean="0">
                <a:solidFill>
                  <a:srgbClr val="000000"/>
                </a:solidFill>
                <a:ea typeface="宋体" charset="0"/>
                <a:cs typeface="宋体" charset="0"/>
              </a:rPr>
              <a:t>Logic Element</a:t>
            </a:r>
          </a:p>
        </p:txBody>
      </p:sp>
      <p:sp>
        <p:nvSpPr>
          <p:cNvPr id="668755" name="Text Box 83"/>
          <p:cNvSpPr txBox="1">
            <a:spLocks noChangeArrowheads="1"/>
          </p:cNvSpPr>
          <p:nvPr/>
        </p:nvSpPr>
        <p:spPr bwMode="auto">
          <a:xfrm>
            <a:off x="4410075" y="2932113"/>
            <a:ext cx="1204913" cy="411162"/>
          </a:xfrm>
          <a:prstGeom prst="rect">
            <a:avLst/>
          </a:prstGeom>
          <a:noFill/>
          <a:ln>
            <a:noFill/>
          </a:ln>
          <a:effectLst/>
          <a:extLst>
            <a:ext uri="{909E8E84-426E-40dd-AFC4-6F175D3DCCD1}">
              <a14:hiddenFill xmlns="" xmlns:a14="http://schemas.microsoft.com/office/drawing/2010/main">
                <a:gradFill rotWithShape="1">
                  <a:gsLst>
                    <a:gs pos="0">
                      <a:srgbClr val="104781"/>
                    </a:gs>
                    <a:gs pos="100000">
                      <a:srgbClr val="6600FF"/>
                    </a:gs>
                  </a:gsLst>
                  <a:lin ang="0" scaled="1"/>
                </a:gra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lvl1pPr algn="l" defTabSz="898525">
              <a:defRPr>
                <a:solidFill>
                  <a:schemeClr val="tx1"/>
                </a:solidFill>
                <a:latin typeface="Arial" charset="0"/>
                <a:ea typeface="ＭＳ Ｐゴシック" charset="0"/>
              </a:defRPr>
            </a:lvl1pPr>
            <a:lvl2pPr marL="484188" algn="l" defTabSz="898525">
              <a:defRPr>
                <a:solidFill>
                  <a:schemeClr val="tx1"/>
                </a:solidFill>
                <a:latin typeface="Arial" charset="0"/>
                <a:ea typeface="ＭＳ Ｐゴシック" charset="0"/>
              </a:defRPr>
            </a:lvl2pPr>
            <a:lvl3pPr marL="968375" algn="l" defTabSz="898525">
              <a:defRPr>
                <a:solidFill>
                  <a:schemeClr val="tx1"/>
                </a:solidFill>
                <a:latin typeface="Arial" charset="0"/>
                <a:ea typeface="ＭＳ Ｐゴシック" charset="0"/>
              </a:defRPr>
            </a:lvl3pPr>
            <a:lvl4pPr marL="1452563" algn="l" defTabSz="898525">
              <a:defRPr>
                <a:solidFill>
                  <a:schemeClr val="tx1"/>
                </a:solidFill>
                <a:latin typeface="Arial" charset="0"/>
                <a:ea typeface="ＭＳ Ｐゴシック" charset="0"/>
              </a:defRPr>
            </a:lvl4pPr>
            <a:lvl5pPr marL="1936750" algn="l" defTabSz="898525">
              <a:defRPr>
                <a:solidFill>
                  <a:schemeClr val="tx1"/>
                </a:solidFill>
                <a:latin typeface="Arial" charset="0"/>
                <a:ea typeface="ＭＳ Ｐゴシック" charset="0"/>
              </a:defRPr>
            </a:lvl5pPr>
            <a:lvl6pPr marL="2393950" defTabSz="898525" fontAlgn="base">
              <a:spcBef>
                <a:spcPct val="0"/>
              </a:spcBef>
              <a:spcAft>
                <a:spcPct val="0"/>
              </a:spcAft>
              <a:defRPr>
                <a:solidFill>
                  <a:schemeClr val="tx1"/>
                </a:solidFill>
                <a:latin typeface="Arial" charset="0"/>
                <a:ea typeface="ＭＳ Ｐゴシック" charset="0"/>
              </a:defRPr>
            </a:lvl6pPr>
            <a:lvl7pPr marL="2851150" defTabSz="898525" fontAlgn="base">
              <a:spcBef>
                <a:spcPct val="0"/>
              </a:spcBef>
              <a:spcAft>
                <a:spcPct val="0"/>
              </a:spcAft>
              <a:defRPr>
                <a:solidFill>
                  <a:schemeClr val="tx1"/>
                </a:solidFill>
                <a:latin typeface="Arial" charset="0"/>
                <a:ea typeface="ＭＳ Ｐゴシック" charset="0"/>
              </a:defRPr>
            </a:lvl7pPr>
            <a:lvl8pPr marL="3308350" defTabSz="898525" fontAlgn="base">
              <a:spcBef>
                <a:spcPct val="0"/>
              </a:spcBef>
              <a:spcAft>
                <a:spcPct val="0"/>
              </a:spcAft>
              <a:defRPr>
                <a:solidFill>
                  <a:schemeClr val="tx1"/>
                </a:solidFill>
                <a:latin typeface="Arial" charset="0"/>
                <a:ea typeface="ＭＳ Ｐゴシック" charset="0"/>
              </a:defRPr>
            </a:lvl8pPr>
            <a:lvl9pPr marL="3765550" defTabSz="898525" fontAlgn="base">
              <a:spcBef>
                <a:spcPct val="0"/>
              </a:spcBef>
              <a:spcAft>
                <a:spcPct val="0"/>
              </a:spcAft>
              <a:defRPr>
                <a:solidFill>
                  <a:schemeClr val="tx1"/>
                </a:solidFill>
                <a:latin typeface="Arial" charset="0"/>
                <a:ea typeface="ＭＳ Ｐゴシック" charset="0"/>
              </a:defRPr>
            </a:lvl9pPr>
          </a:lstStyle>
          <a:p>
            <a:pPr eaLnBrk="0" fontAlgn="base" hangingPunct="0">
              <a:lnSpc>
                <a:spcPts val="2350"/>
              </a:lnSpc>
              <a:spcBef>
                <a:spcPct val="0"/>
              </a:spcBef>
              <a:spcAft>
                <a:spcPct val="0"/>
              </a:spcAft>
            </a:pPr>
            <a:r>
              <a:rPr lang="en-US" altLang="zh-CN" sz="1600" smtClean="0">
                <a:solidFill>
                  <a:srgbClr val="000000"/>
                </a:solidFill>
                <a:ea typeface="宋体" charset="0"/>
                <a:cs typeface="宋体" charset="0"/>
              </a:rPr>
              <a:t>Switchbox</a:t>
            </a:r>
          </a:p>
        </p:txBody>
      </p:sp>
      <p:sp>
        <p:nvSpPr>
          <p:cNvPr id="668756" name="Line 84"/>
          <p:cNvSpPr>
            <a:spLocks noChangeShapeType="1"/>
          </p:cNvSpPr>
          <p:nvPr/>
        </p:nvSpPr>
        <p:spPr bwMode="auto">
          <a:xfrm flipH="1">
            <a:off x="4156075" y="2613025"/>
            <a:ext cx="328613" cy="4603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57" name="Line 85"/>
          <p:cNvSpPr>
            <a:spLocks noChangeShapeType="1"/>
          </p:cNvSpPr>
          <p:nvPr/>
        </p:nvSpPr>
        <p:spPr bwMode="auto">
          <a:xfrm flipH="1">
            <a:off x="3595688" y="3213100"/>
            <a:ext cx="889000" cy="130175"/>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68797" name="Group 125"/>
          <p:cNvGrpSpPr>
            <a:grpSpLocks/>
          </p:cNvGrpSpPr>
          <p:nvPr/>
        </p:nvGrpSpPr>
        <p:grpSpPr bwMode="auto">
          <a:xfrm>
            <a:off x="2882900" y="3309938"/>
            <a:ext cx="5491163" cy="2855912"/>
            <a:chOff x="1816" y="1583"/>
            <a:chExt cx="3459" cy="1799"/>
          </a:xfrm>
        </p:grpSpPr>
        <p:sp>
          <p:nvSpPr>
            <p:cNvPr id="668751" name="Line 79"/>
            <p:cNvSpPr>
              <a:spLocks noChangeShapeType="1"/>
            </p:cNvSpPr>
            <p:nvPr/>
          </p:nvSpPr>
          <p:spPr bwMode="auto">
            <a:xfrm flipV="1">
              <a:off x="2714" y="2121"/>
              <a:ext cx="880" cy="167"/>
            </a:xfrm>
            <a:prstGeom prst="line">
              <a:avLst/>
            </a:prstGeom>
            <a:noFill/>
            <a:ln w="285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52" name="Line 80"/>
            <p:cNvSpPr>
              <a:spLocks noChangeShapeType="1"/>
            </p:cNvSpPr>
            <p:nvPr/>
          </p:nvSpPr>
          <p:spPr bwMode="auto">
            <a:xfrm>
              <a:off x="2709" y="3188"/>
              <a:ext cx="885" cy="140"/>
            </a:xfrm>
            <a:prstGeom prst="line">
              <a:avLst/>
            </a:prstGeom>
            <a:noFill/>
            <a:ln w="285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53" name="Line 81"/>
            <p:cNvSpPr>
              <a:spLocks noChangeShapeType="1"/>
            </p:cNvSpPr>
            <p:nvPr/>
          </p:nvSpPr>
          <p:spPr bwMode="auto">
            <a:xfrm>
              <a:off x="3401" y="1583"/>
              <a:ext cx="384" cy="598"/>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59" name="Rectangle 87"/>
            <p:cNvSpPr>
              <a:spLocks noChangeArrowheads="1"/>
            </p:cNvSpPr>
            <p:nvPr/>
          </p:nvSpPr>
          <p:spPr bwMode="auto">
            <a:xfrm>
              <a:off x="3785" y="2209"/>
              <a:ext cx="529" cy="501"/>
            </a:xfrm>
            <a:prstGeom prst="rect">
              <a:avLst/>
            </a:prstGeom>
            <a:solidFill>
              <a:srgbClr val="EAEAEA"/>
            </a:solidFill>
            <a:ln w="1905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0" name="Line 88"/>
            <p:cNvSpPr>
              <a:spLocks noChangeShapeType="1"/>
            </p:cNvSpPr>
            <p:nvPr/>
          </p:nvSpPr>
          <p:spPr bwMode="auto">
            <a:xfrm flipV="1">
              <a:off x="4889" y="2229"/>
              <a:ext cx="0" cy="115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1" name="Line 89"/>
            <p:cNvSpPr>
              <a:spLocks noChangeShapeType="1"/>
            </p:cNvSpPr>
            <p:nvPr/>
          </p:nvSpPr>
          <p:spPr bwMode="auto">
            <a:xfrm flipV="1">
              <a:off x="4794" y="2229"/>
              <a:ext cx="0" cy="115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2" name="Line 90"/>
            <p:cNvSpPr>
              <a:spLocks noChangeShapeType="1"/>
            </p:cNvSpPr>
            <p:nvPr/>
          </p:nvSpPr>
          <p:spPr bwMode="auto">
            <a:xfrm flipV="1">
              <a:off x="4698" y="2229"/>
              <a:ext cx="0" cy="115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3" name="Line 91"/>
            <p:cNvSpPr>
              <a:spLocks noChangeShapeType="1"/>
            </p:cNvSpPr>
            <p:nvPr/>
          </p:nvSpPr>
          <p:spPr bwMode="auto">
            <a:xfrm flipV="1">
              <a:off x="4602" y="2229"/>
              <a:ext cx="0" cy="1153"/>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4" name="Line 92"/>
            <p:cNvSpPr>
              <a:spLocks noChangeShapeType="1"/>
            </p:cNvSpPr>
            <p:nvPr/>
          </p:nvSpPr>
          <p:spPr bwMode="auto">
            <a:xfrm>
              <a:off x="3594" y="2325"/>
              <a:ext cx="168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5" name="Line 93"/>
            <p:cNvSpPr>
              <a:spLocks noChangeShapeType="1"/>
            </p:cNvSpPr>
            <p:nvPr/>
          </p:nvSpPr>
          <p:spPr bwMode="auto">
            <a:xfrm>
              <a:off x="3594" y="2422"/>
              <a:ext cx="16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6" name="Line 94"/>
            <p:cNvSpPr>
              <a:spLocks noChangeShapeType="1"/>
            </p:cNvSpPr>
            <p:nvPr/>
          </p:nvSpPr>
          <p:spPr bwMode="auto">
            <a:xfrm>
              <a:off x="3594" y="2518"/>
              <a:ext cx="16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7" name="Line 95"/>
            <p:cNvSpPr>
              <a:spLocks noChangeShapeType="1"/>
            </p:cNvSpPr>
            <p:nvPr/>
          </p:nvSpPr>
          <p:spPr bwMode="auto">
            <a:xfrm>
              <a:off x="3594" y="2613"/>
              <a:ext cx="16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8" name="Line 96"/>
            <p:cNvSpPr>
              <a:spLocks noChangeShapeType="1"/>
            </p:cNvSpPr>
            <p:nvPr/>
          </p:nvSpPr>
          <p:spPr bwMode="auto">
            <a:xfrm flipV="1">
              <a:off x="4938" y="2085"/>
              <a:ext cx="0" cy="57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69" name="Line 97"/>
            <p:cNvSpPr>
              <a:spLocks noChangeShapeType="1"/>
            </p:cNvSpPr>
            <p:nvPr/>
          </p:nvSpPr>
          <p:spPr bwMode="auto">
            <a:xfrm flipV="1">
              <a:off x="4843" y="2085"/>
              <a:ext cx="0" cy="57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0" name="Line 98"/>
            <p:cNvSpPr>
              <a:spLocks noChangeShapeType="1"/>
            </p:cNvSpPr>
            <p:nvPr/>
          </p:nvSpPr>
          <p:spPr bwMode="auto">
            <a:xfrm flipV="1">
              <a:off x="4747" y="2085"/>
              <a:ext cx="0" cy="57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1" name="Line 99"/>
            <p:cNvSpPr>
              <a:spLocks noChangeShapeType="1"/>
            </p:cNvSpPr>
            <p:nvPr/>
          </p:nvSpPr>
          <p:spPr bwMode="auto">
            <a:xfrm flipV="1">
              <a:off x="4650" y="2085"/>
              <a:ext cx="0" cy="575"/>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2" name="Line 100"/>
            <p:cNvSpPr>
              <a:spLocks noChangeShapeType="1"/>
            </p:cNvSpPr>
            <p:nvPr/>
          </p:nvSpPr>
          <p:spPr bwMode="auto">
            <a:xfrm flipH="1">
              <a:off x="3785" y="2901"/>
              <a:ext cx="13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3" name="Line 101"/>
            <p:cNvSpPr>
              <a:spLocks noChangeShapeType="1"/>
            </p:cNvSpPr>
            <p:nvPr/>
          </p:nvSpPr>
          <p:spPr bwMode="auto">
            <a:xfrm flipH="1">
              <a:off x="3785" y="2998"/>
              <a:ext cx="13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4" name="Line 102"/>
            <p:cNvSpPr>
              <a:spLocks noChangeShapeType="1"/>
            </p:cNvSpPr>
            <p:nvPr/>
          </p:nvSpPr>
          <p:spPr bwMode="auto">
            <a:xfrm flipH="1">
              <a:off x="3785" y="3094"/>
              <a:ext cx="13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5" name="Line 103"/>
            <p:cNvSpPr>
              <a:spLocks noChangeShapeType="1"/>
            </p:cNvSpPr>
            <p:nvPr/>
          </p:nvSpPr>
          <p:spPr bwMode="auto">
            <a:xfrm flipH="1">
              <a:off x="3785" y="3190"/>
              <a:ext cx="13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6" name="Line 104"/>
            <p:cNvSpPr>
              <a:spLocks noChangeShapeType="1"/>
            </p:cNvSpPr>
            <p:nvPr/>
          </p:nvSpPr>
          <p:spPr bwMode="auto">
            <a:xfrm>
              <a:off x="4170" y="2085"/>
              <a:ext cx="0" cy="129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7" name="Line 105"/>
            <p:cNvSpPr>
              <a:spLocks noChangeShapeType="1"/>
            </p:cNvSpPr>
            <p:nvPr/>
          </p:nvSpPr>
          <p:spPr bwMode="auto">
            <a:xfrm>
              <a:off x="4073" y="2085"/>
              <a:ext cx="0" cy="129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8" name="Line 106"/>
            <p:cNvSpPr>
              <a:spLocks noChangeShapeType="1"/>
            </p:cNvSpPr>
            <p:nvPr/>
          </p:nvSpPr>
          <p:spPr bwMode="auto">
            <a:xfrm>
              <a:off x="3978" y="2085"/>
              <a:ext cx="0" cy="129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79" name="Line 107"/>
            <p:cNvSpPr>
              <a:spLocks noChangeShapeType="1"/>
            </p:cNvSpPr>
            <p:nvPr/>
          </p:nvSpPr>
          <p:spPr bwMode="auto">
            <a:xfrm>
              <a:off x="3882" y="2085"/>
              <a:ext cx="0" cy="1297"/>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0" name="Line 108"/>
            <p:cNvSpPr>
              <a:spLocks noChangeShapeType="1"/>
            </p:cNvSpPr>
            <p:nvPr/>
          </p:nvSpPr>
          <p:spPr bwMode="auto">
            <a:xfrm>
              <a:off x="3594" y="2950"/>
              <a:ext cx="72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1" name="Line 109"/>
            <p:cNvSpPr>
              <a:spLocks noChangeShapeType="1"/>
            </p:cNvSpPr>
            <p:nvPr/>
          </p:nvSpPr>
          <p:spPr bwMode="auto">
            <a:xfrm>
              <a:off x="3594" y="3045"/>
              <a:ext cx="72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2" name="Line 110"/>
            <p:cNvSpPr>
              <a:spLocks noChangeShapeType="1"/>
            </p:cNvSpPr>
            <p:nvPr/>
          </p:nvSpPr>
          <p:spPr bwMode="auto">
            <a:xfrm>
              <a:off x="3594" y="3142"/>
              <a:ext cx="72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3" name="Line 111"/>
            <p:cNvSpPr>
              <a:spLocks noChangeShapeType="1"/>
            </p:cNvSpPr>
            <p:nvPr/>
          </p:nvSpPr>
          <p:spPr bwMode="auto">
            <a:xfrm>
              <a:off x="3594" y="3238"/>
              <a:ext cx="72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1" name="Rectangle 119"/>
            <p:cNvSpPr>
              <a:spLocks noChangeArrowheads="1"/>
            </p:cNvSpPr>
            <p:nvPr/>
          </p:nvSpPr>
          <p:spPr bwMode="auto">
            <a:xfrm>
              <a:off x="1816" y="2288"/>
              <a:ext cx="893" cy="902"/>
            </a:xfrm>
            <a:prstGeom prst="rect">
              <a:avLst/>
            </a:prstGeom>
            <a:noFill/>
            <a:ln w="2857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4" name="Rectangle 122"/>
            <p:cNvSpPr>
              <a:spLocks noChangeArrowheads="1"/>
            </p:cNvSpPr>
            <p:nvPr/>
          </p:nvSpPr>
          <p:spPr bwMode="auto">
            <a:xfrm>
              <a:off x="4496" y="2791"/>
              <a:ext cx="514" cy="503"/>
            </a:xfrm>
            <a:prstGeom prst="rect">
              <a:avLst/>
            </a:prstGeom>
            <a:solidFill>
              <a:schemeClr val="bg1"/>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5" name="Rectangle 123"/>
            <p:cNvSpPr>
              <a:spLocks noChangeArrowheads="1"/>
            </p:cNvSpPr>
            <p:nvPr/>
          </p:nvSpPr>
          <p:spPr bwMode="auto">
            <a:xfrm>
              <a:off x="4650" y="2928"/>
              <a:ext cx="215" cy="21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68375" fontAlgn="base">
                <a:spcBef>
                  <a:spcPct val="0"/>
                </a:spcBef>
                <a:spcAft>
                  <a:spcPct val="0"/>
                </a:spcAft>
              </a:pPr>
              <a:r>
                <a:rPr lang="en-US" altLang="zh-CN" sz="2200" smtClean="0">
                  <a:solidFill>
                    <a:srgbClr val="000000"/>
                  </a:solidFill>
                  <a:latin typeface="Arial" charset="0"/>
                  <a:ea typeface="宋体" charset="0"/>
                  <a:cs typeface="宋体" charset="0"/>
                </a:rPr>
                <a:t>LB</a:t>
              </a:r>
              <a:endParaRPr lang="en-US" altLang="zh-CN" sz="1900" smtClean="0">
                <a:solidFill>
                  <a:srgbClr val="000000"/>
                </a:solidFill>
                <a:latin typeface="Arial" charset="0"/>
                <a:ea typeface="宋体" charset="0"/>
                <a:cs typeface="宋体" charset="0"/>
              </a:endParaRPr>
            </a:p>
          </p:txBody>
        </p:sp>
      </p:grpSp>
      <p:grpSp>
        <p:nvGrpSpPr>
          <p:cNvPr id="668798" name="Group 126"/>
          <p:cNvGrpSpPr>
            <a:grpSpLocks/>
          </p:cNvGrpSpPr>
          <p:nvPr/>
        </p:nvGrpSpPr>
        <p:grpSpPr bwMode="auto">
          <a:xfrm>
            <a:off x="6102350" y="2933700"/>
            <a:ext cx="1716088" cy="3068638"/>
            <a:chOff x="3844" y="1346"/>
            <a:chExt cx="1081" cy="1933"/>
          </a:xfrm>
        </p:grpSpPr>
        <p:sp>
          <p:nvSpPr>
            <p:cNvPr id="668758" name="Text Box 86"/>
            <p:cNvSpPr txBox="1">
              <a:spLocks noChangeArrowheads="1"/>
            </p:cNvSpPr>
            <p:nvPr/>
          </p:nvSpPr>
          <p:spPr bwMode="auto">
            <a:xfrm>
              <a:off x="3989" y="1346"/>
              <a:ext cx="823" cy="259"/>
            </a:xfrm>
            <a:prstGeom prst="rect">
              <a:avLst/>
            </a:prstGeom>
            <a:noFill/>
            <a:ln>
              <a:noFill/>
            </a:ln>
            <a:effectLst/>
            <a:extLst>
              <a:ext uri="{909E8E84-426E-40dd-AFC4-6F175D3DCCD1}">
                <a14:hiddenFill xmlns="" xmlns:a14="http://schemas.microsoft.com/office/drawing/2010/main">
                  <a:gradFill rotWithShape="1">
                    <a:gsLst>
                      <a:gs pos="0">
                        <a:srgbClr val="104781"/>
                      </a:gs>
                      <a:gs pos="100000">
                        <a:srgbClr val="6600FF"/>
                      </a:gs>
                    </a:gsLst>
                    <a:lin ang="0" scaled="1"/>
                  </a:gra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lvl1pPr algn="l" defTabSz="898525">
                <a:defRPr>
                  <a:solidFill>
                    <a:schemeClr val="tx1"/>
                  </a:solidFill>
                  <a:latin typeface="Arial" charset="0"/>
                  <a:ea typeface="ＭＳ Ｐゴシック" charset="0"/>
                </a:defRPr>
              </a:lvl1pPr>
              <a:lvl2pPr marL="484188" algn="l" defTabSz="898525">
                <a:defRPr>
                  <a:solidFill>
                    <a:schemeClr val="tx1"/>
                  </a:solidFill>
                  <a:latin typeface="Arial" charset="0"/>
                  <a:ea typeface="ＭＳ Ｐゴシック" charset="0"/>
                </a:defRPr>
              </a:lvl2pPr>
              <a:lvl3pPr marL="968375" algn="l" defTabSz="898525">
                <a:defRPr>
                  <a:solidFill>
                    <a:schemeClr val="tx1"/>
                  </a:solidFill>
                  <a:latin typeface="Arial" charset="0"/>
                  <a:ea typeface="ＭＳ Ｐゴシック" charset="0"/>
                </a:defRPr>
              </a:lvl3pPr>
              <a:lvl4pPr marL="1452563" algn="l" defTabSz="898525">
                <a:defRPr>
                  <a:solidFill>
                    <a:schemeClr val="tx1"/>
                  </a:solidFill>
                  <a:latin typeface="Arial" charset="0"/>
                  <a:ea typeface="ＭＳ Ｐゴシック" charset="0"/>
                </a:defRPr>
              </a:lvl4pPr>
              <a:lvl5pPr marL="1936750" algn="l" defTabSz="898525">
                <a:defRPr>
                  <a:solidFill>
                    <a:schemeClr val="tx1"/>
                  </a:solidFill>
                  <a:latin typeface="Arial" charset="0"/>
                  <a:ea typeface="ＭＳ Ｐゴシック" charset="0"/>
                </a:defRPr>
              </a:lvl5pPr>
              <a:lvl6pPr marL="2393950" defTabSz="898525" fontAlgn="base">
                <a:spcBef>
                  <a:spcPct val="0"/>
                </a:spcBef>
                <a:spcAft>
                  <a:spcPct val="0"/>
                </a:spcAft>
                <a:defRPr>
                  <a:solidFill>
                    <a:schemeClr val="tx1"/>
                  </a:solidFill>
                  <a:latin typeface="Arial" charset="0"/>
                  <a:ea typeface="ＭＳ Ｐゴシック" charset="0"/>
                </a:defRPr>
              </a:lvl6pPr>
              <a:lvl7pPr marL="2851150" defTabSz="898525" fontAlgn="base">
                <a:spcBef>
                  <a:spcPct val="0"/>
                </a:spcBef>
                <a:spcAft>
                  <a:spcPct val="0"/>
                </a:spcAft>
                <a:defRPr>
                  <a:solidFill>
                    <a:schemeClr val="tx1"/>
                  </a:solidFill>
                  <a:latin typeface="Arial" charset="0"/>
                  <a:ea typeface="ＭＳ Ｐゴシック" charset="0"/>
                </a:defRPr>
              </a:lvl7pPr>
              <a:lvl8pPr marL="3308350" defTabSz="898525" fontAlgn="base">
                <a:spcBef>
                  <a:spcPct val="0"/>
                </a:spcBef>
                <a:spcAft>
                  <a:spcPct val="0"/>
                </a:spcAft>
                <a:defRPr>
                  <a:solidFill>
                    <a:schemeClr val="tx1"/>
                  </a:solidFill>
                  <a:latin typeface="Arial" charset="0"/>
                  <a:ea typeface="ＭＳ Ｐゴシック" charset="0"/>
                </a:defRPr>
              </a:lvl8pPr>
              <a:lvl9pPr marL="3765550" defTabSz="898525" fontAlgn="base">
                <a:spcBef>
                  <a:spcPct val="0"/>
                </a:spcBef>
                <a:spcAft>
                  <a:spcPct val="0"/>
                </a:spcAft>
                <a:defRPr>
                  <a:solidFill>
                    <a:schemeClr val="tx1"/>
                  </a:solidFill>
                  <a:latin typeface="Arial" charset="0"/>
                  <a:ea typeface="ＭＳ Ｐゴシック" charset="0"/>
                </a:defRPr>
              </a:lvl9pPr>
            </a:lstStyle>
            <a:p>
              <a:pPr eaLnBrk="0" fontAlgn="base" hangingPunct="0">
                <a:lnSpc>
                  <a:spcPts val="2350"/>
                </a:lnSpc>
                <a:spcBef>
                  <a:spcPct val="0"/>
                </a:spcBef>
                <a:spcAft>
                  <a:spcPct val="0"/>
                </a:spcAft>
              </a:pPr>
              <a:r>
                <a:rPr lang="en-US" altLang="zh-CN" sz="1600" smtClean="0">
                  <a:solidFill>
                    <a:srgbClr val="000000"/>
                  </a:solidFill>
                  <a:ea typeface="宋体" charset="0"/>
                  <a:cs typeface="宋体" charset="0"/>
                </a:rPr>
                <a:t>Connection</a:t>
              </a:r>
            </a:p>
          </p:txBody>
        </p:sp>
        <p:sp>
          <p:nvSpPr>
            <p:cNvPr id="668784" name="Oval 112"/>
            <p:cNvSpPr>
              <a:spLocks noChangeAspect="1" noChangeArrowheads="1"/>
            </p:cNvSpPr>
            <p:nvPr/>
          </p:nvSpPr>
          <p:spPr bwMode="auto">
            <a:xfrm>
              <a:off x="4043" y="2388"/>
              <a:ext cx="66"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5" name="Oval 113"/>
            <p:cNvSpPr>
              <a:spLocks noChangeAspect="1" noChangeArrowheads="1"/>
            </p:cNvSpPr>
            <p:nvPr/>
          </p:nvSpPr>
          <p:spPr bwMode="auto">
            <a:xfrm>
              <a:off x="4618" y="2388"/>
              <a:ext cx="67"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6" name="Oval 114"/>
            <p:cNvSpPr>
              <a:spLocks noChangeAspect="1" noChangeArrowheads="1"/>
            </p:cNvSpPr>
            <p:nvPr/>
          </p:nvSpPr>
          <p:spPr bwMode="auto">
            <a:xfrm>
              <a:off x="4663" y="2585"/>
              <a:ext cx="67"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7" name="Oval 115"/>
            <p:cNvSpPr>
              <a:spLocks noChangeAspect="1" noChangeArrowheads="1"/>
            </p:cNvSpPr>
            <p:nvPr/>
          </p:nvSpPr>
          <p:spPr bwMode="auto">
            <a:xfrm>
              <a:off x="4859" y="2478"/>
              <a:ext cx="66"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8" name="Oval 116"/>
            <p:cNvSpPr>
              <a:spLocks noChangeAspect="1" noChangeArrowheads="1"/>
            </p:cNvSpPr>
            <p:nvPr/>
          </p:nvSpPr>
          <p:spPr bwMode="auto">
            <a:xfrm>
              <a:off x="4036" y="2869"/>
              <a:ext cx="67" cy="68"/>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89" name="Oval 117"/>
            <p:cNvSpPr>
              <a:spLocks noChangeAspect="1" noChangeArrowheads="1"/>
            </p:cNvSpPr>
            <p:nvPr/>
          </p:nvSpPr>
          <p:spPr bwMode="auto">
            <a:xfrm>
              <a:off x="4135" y="3154"/>
              <a:ext cx="66"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0" name="Oval 118"/>
            <p:cNvSpPr>
              <a:spLocks noChangeAspect="1" noChangeArrowheads="1"/>
            </p:cNvSpPr>
            <p:nvPr/>
          </p:nvSpPr>
          <p:spPr bwMode="auto">
            <a:xfrm>
              <a:off x="3847" y="3211"/>
              <a:ext cx="66" cy="68"/>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2" name="Line 120"/>
            <p:cNvSpPr>
              <a:spLocks noChangeShapeType="1"/>
            </p:cNvSpPr>
            <p:nvPr/>
          </p:nvSpPr>
          <p:spPr bwMode="auto">
            <a:xfrm flipH="1">
              <a:off x="3908" y="1583"/>
              <a:ext cx="379" cy="696"/>
            </a:xfrm>
            <a:prstGeom prst="line">
              <a:avLst/>
            </a:prstGeom>
            <a:noFill/>
            <a:ln w="952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8793" name="Oval 121"/>
            <p:cNvSpPr>
              <a:spLocks noChangeAspect="1" noChangeArrowheads="1"/>
            </p:cNvSpPr>
            <p:nvPr/>
          </p:nvSpPr>
          <p:spPr bwMode="auto">
            <a:xfrm>
              <a:off x="3844" y="2290"/>
              <a:ext cx="66" cy="69"/>
            </a:xfrm>
            <a:prstGeom prst="ellipse">
              <a:avLst/>
            </a:prstGeom>
            <a:solidFill>
              <a:schemeClr val="tx1"/>
            </a:solidFill>
            <a:ln w="9525">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68799" name="Text Box 127"/>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
        <p:nvSpPr>
          <p:cNvPr id="2" name="TextBox 1"/>
          <p:cNvSpPr txBox="1"/>
          <p:nvPr/>
        </p:nvSpPr>
        <p:spPr>
          <a:xfrm>
            <a:off x="762000" y="1143000"/>
            <a:ext cx="8238077" cy="923330"/>
          </a:xfrm>
          <a:prstGeom prst="rect">
            <a:avLst/>
          </a:prstGeom>
          <a:noFill/>
        </p:spPr>
        <p:txBody>
          <a:bodyPr wrap="none" rtlCol="0">
            <a:spAutoFit/>
          </a:bodyPr>
          <a:lstStyle/>
          <a:p>
            <a:r>
              <a:rPr lang="en-US" dirty="0" smtClean="0"/>
              <a:t>After fabrication:</a:t>
            </a:r>
          </a:p>
          <a:p>
            <a:r>
              <a:rPr lang="en-US" dirty="0"/>
              <a:t>	</a:t>
            </a:r>
            <a:r>
              <a:rPr lang="en-US" dirty="0" smtClean="0"/>
              <a:t>Each logic element can be configured to implement different functions</a:t>
            </a:r>
          </a:p>
          <a:p>
            <a:r>
              <a:rPr lang="en-US" dirty="0" smtClean="0"/>
              <a:t>	Each switchbox can be configured to change the connectivity</a:t>
            </a:r>
          </a:p>
        </p:txBody>
      </p:sp>
    </p:spTree>
    <p:extLst>
      <p:ext uri="{BB962C8B-B14F-4D97-AF65-F5344CB8AC3E}">
        <p14:creationId xmlns:p14="http://schemas.microsoft.com/office/powerpoint/2010/main" val="24712221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68797"/>
                                        </p:tgtEl>
                                        <p:attrNameLst>
                                          <p:attrName>style.visibility</p:attrName>
                                        </p:attrNameLst>
                                      </p:cBhvr>
                                      <p:to>
                                        <p:strVal val="visible"/>
                                      </p:to>
                                    </p:set>
                                    <p:animEffect transition="in" filter="dissolve">
                                      <p:cBhvr>
                                        <p:cTn id="7" dur="500"/>
                                        <p:tgtEl>
                                          <p:spTgt spid="6687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68798"/>
                                        </p:tgtEl>
                                        <p:attrNameLst>
                                          <p:attrName>style.visibility</p:attrName>
                                        </p:attrNameLst>
                                      </p:cBhvr>
                                      <p:to>
                                        <p:strVal val="visible"/>
                                      </p:to>
                                    </p:set>
                                    <p:animEffect transition="in" filter="dissolve">
                                      <p:cBhvr>
                                        <p:cTn id="12" dur="500"/>
                                        <p:tgtEl>
                                          <p:spTgt spid="6687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F7A4EACA-EED6-8842-BE1D-A556B169E8EB}" type="slidenum">
              <a:rPr lang="en-US"/>
              <a:pPr/>
              <a:t>26</a:t>
            </a:fld>
            <a:endParaRPr lang="en-US"/>
          </a:p>
        </p:txBody>
      </p:sp>
      <p:sp>
        <p:nvSpPr>
          <p:cNvPr id="671746" name="Rectangle 2"/>
          <p:cNvSpPr>
            <a:spLocks noGrp="1" noChangeArrowheads="1"/>
          </p:cNvSpPr>
          <p:nvPr>
            <p:ph type="title"/>
          </p:nvPr>
        </p:nvSpPr>
        <p:spPr>
          <a:ln/>
        </p:spPr>
        <p:txBody>
          <a:bodyPr/>
          <a:lstStyle/>
          <a:p>
            <a:r>
              <a:rPr lang="en-US" altLang="zh-CN" sz="2400" dirty="0" smtClean="0">
                <a:ea typeface="宋体" charset="0"/>
                <a:cs typeface="宋体" charset="0"/>
              </a:rPr>
              <a:t>1.4. Design Rules</a:t>
            </a:r>
            <a:endParaRPr lang="en-US" altLang="zh-CN" sz="2400" dirty="0">
              <a:ea typeface="宋体" charset="0"/>
              <a:cs typeface="宋体" charset="0"/>
            </a:endParaRPr>
          </a:p>
        </p:txBody>
      </p:sp>
      <p:sp>
        <p:nvSpPr>
          <p:cNvPr id="671818" name="Rectangle 74"/>
          <p:cNvSpPr>
            <a:spLocks noGrp="1" noChangeArrowheads="1"/>
          </p:cNvSpPr>
          <p:nvPr>
            <p:ph type="body" idx="1"/>
          </p:nvPr>
        </p:nvSpPr>
        <p:spPr>
          <a:xfrm>
            <a:off x="608013" y="2349500"/>
            <a:ext cx="8193087" cy="3527425"/>
          </a:xfrm>
          <a:noFill/>
          <a:ln/>
        </p:spPr>
        <p:txBody>
          <a:bodyPr/>
          <a:lstStyle/>
          <a:p>
            <a:pPr marL="323850" indent="-323850" defTabSz="849313">
              <a:tabLst>
                <a:tab pos="284163" algn="l"/>
                <a:tab pos="512763" algn="l"/>
              </a:tabLst>
            </a:pPr>
            <a:r>
              <a:rPr lang="en-US" altLang="zh-CN" sz="2400" dirty="0">
                <a:solidFill>
                  <a:srgbClr val="0000FF"/>
                </a:solidFill>
                <a:ea typeface="宋体" charset="0"/>
                <a:cs typeface="宋体" charset="0"/>
              </a:rPr>
              <a:t>Size rules</a:t>
            </a:r>
            <a:r>
              <a:rPr lang="en-US" altLang="zh-CN" sz="1600" dirty="0">
                <a:ea typeface="宋体" charset="0"/>
                <a:cs typeface="宋体" charset="0"/>
              </a:rPr>
              <a:t>,</a:t>
            </a:r>
            <a:r>
              <a:rPr lang="en-US" altLang="zh-CN" sz="1600" i="1" dirty="0">
                <a:ea typeface="宋体" charset="0"/>
                <a:cs typeface="宋体" charset="0"/>
              </a:rPr>
              <a:t> </a:t>
            </a:r>
            <a:r>
              <a:rPr lang="en-US" altLang="zh-CN" sz="1600" dirty="0">
                <a:ea typeface="宋体" charset="0"/>
                <a:cs typeface="宋体" charset="0"/>
              </a:rPr>
              <a:t>such as</a:t>
            </a:r>
            <a:r>
              <a:rPr lang="en-US" altLang="zh-CN" sz="1600" i="1" dirty="0">
                <a:ea typeface="宋体" charset="0"/>
                <a:cs typeface="宋体" charset="0"/>
              </a:rPr>
              <a:t> minimum width</a:t>
            </a:r>
            <a:r>
              <a:rPr lang="en-US" altLang="zh-CN" sz="1600" dirty="0">
                <a:ea typeface="宋体" charset="0"/>
                <a:cs typeface="宋体" charset="0"/>
              </a:rPr>
              <a:t>: The dimensions of any component (shape), e.g., length of a boundary edge or area of the shape, cannot be smaller than given minimum values. These values vary across different metal layers.</a:t>
            </a:r>
            <a:br>
              <a:rPr lang="en-US" altLang="zh-CN" sz="1600" dirty="0">
                <a:ea typeface="宋体" charset="0"/>
                <a:cs typeface="宋体" charset="0"/>
              </a:rPr>
            </a:br>
            <a:endParaRPr lang="en-US" altLang="zh-CN" sz="1600" i="1" dirty="0">
              <a:ea typeface="宋体" charset="0"/>
              <a:cs typeface="宋体" charset="0"/>
            </a:endParaRPr>
          </a:p>
          <a:p>
            <a:pPr marL="323850" indent="-323850" defTabSz="849313">
              <a:tabLst>
                <a:tab pos="284163" algn="l"/>
                <a:tab pos="512763" algn="l"/>
              </a:tabLst>
            </a:pPr>
            <a:r>
              <a:rPr lang="en-US" altLang="zh-CN" sz="2400" dirty="0">
                <a:solidFill>
                  <a:srgbClr val="0000FF"/>
                </a:solidFill>
                <a:ea typeface="宋体" charset="0"/>
                <a:cs typeface="宋体" charset="0"/>
              </a:rPr>
              <a:t>Separation rules</a:t>
            </a:r>
            <a:r>
              <a:rPr lang="en-US" altLang="zh-CN" sz="1600" dirty="0">
                <a:ea typeface="宋体" charset="0"/>
                <a:cs typeface="宋体" charset="0"/>
              </a:rPr>
              <a:t>, such as</a:t>
            </a:r>
            <a:r>
              <a:rPr lang="en-US" altLang="zh-CN" sz="1600" i="1" dirty="0">
                <a:ea typeface="宋体" charset="0"/>
                <a:cs typeface="宋体" charset="0"/>
              </a:rPr>
              <a:t> minimum separation</a:t>
            </a:r>
            <a:r>
              <a:rPr lang="en-US" altLang="zh-CN" sz="1600" dirty="0">
                <a:ea typeface="宋体" charset="0"/>
                <a:cs typeface="宋体" charset="0"/>
              </a:rPr>
              <a:t>: Two shapes, either on the same layer or on adjacent layers, must be a minimum (rectilinear or Euclidean diagonal) distance apart.</a:t>
            </a:r>
            <a:br>
              <a:rPr lang="en-US" altLang="zh-CN" sz="1600" dirty="0">
                <a:ea typeface="宋体" charset="0"/>
                <a:cs typeface="宋体" charset="0"/>
              </a:rPr>
            </a:br>
            <a:endParaRPr lang="en-US" altLang="zh-CN" sz="1600" i="1" dirty="0">
              <a:ea typeface="宋体" charset="0"/>
              <a:cs typeface="宋体" charset="0"/>
            </a:endParaRPr>
          </a:p>
          <a:p>
            <a:pPr marL="323850" indent="-323850" defTabSz="849313">
              <a:tabLst>
                <a:tab pos="284163" algn="l"/>
                <a:tab pos="512763" algn="l"/>
              </a:tabLst>
            </a:pPr>
            <a:r>
              <a:rPr lang="en-US" altLang="zh-CN" sz="2400" dirty="0">
                <a:solidFill>
                  <a:srgbClr val="0000FF"/>
                </a:solidFill>
                <a:ea typeface="宋体" charset="0"/>
                <a:cs typeface="宋体" charset="0"/>
              </a:rPr>
              <a:t>Overlap rules</a:t>
            </a:r>
            <a:r>
              <a:rPr lang="en-US" altLang="zh-CN" sz="1600" dirty="0">
                <a:ea typeface="宋体" charset="0"/>
                <a:cs typeface="宋体" charset="0"/>
              </a:rPr>
              <a:t>, such as</a:t>
            </a:r>
            <a:r>
              <a:rPr lang="en-US" altLang="zh-CN" sz="1600" i="1" dirty="0">
                <a:ea typeface="宋体" charset="0"/>
                <a:cs typeface="宋体" charset="0"/>
              </a:rPr>
              <a:t> minimum overlap</a:t>
            </a:r>
            <a:r>
              <a:rPr lang="en-US" altLang="zh-CN" sz="1600" dirty="0">
                <a:ea typeface="宋体" charset="0"/>
                <a:cs typeface="宋体" charset="0"/>
              </a:rPr>
              <a:t>: Two connected shapes on adjacent layers must have a certain amount of overlap due to inaccuracy of mask alignment to previously-made patterns on the wafer.</a:t>
            </a:r>
            <a:endParaRPr lang="de-DE" sz="1600" dirty="0"/>
          </a:p>
        </p:txBody>
      </p:sp>
      <p:sp>
        <p:nvSpPr>
          <p:cNvPr id="671819" name="Rectangle 75"/>
          <p:cNvSpPr>
            <a:spLocks noChangeArrowheads="1"/>
          </p:cNvSpPr>
          <p:nvPr/>
        </p:nvSpPr>
        <p:spPr bwMode="auto">
          <a:xfrm>
            <a:off x="827088" y="1422400"/>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1820" name="Text Box 76"/>
          <p:cNvSpPr txBox="1">
            <a:spLocks noChangeArrowheads="1"/>
          </p:cNvSpPr>
          <p:nvPr/>
        </p:nvSpPr>
        <p:spPr bwMode="auto">
          <a:xfrm>
            <a:off x="900113" y="1487488"/>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Categories of design rules</a:t>
            </a:r>
            <a:endParaRPr lang="en-US" altLang="zh-CN" sz="1600" smtClean="0">
              <a:solidFill>
                <a:srgbClr val="000000"/>
              </a:solidFill>
              <a:latin typeface="Arial" charset="0"/>
              <a:ea typeface="宋体" charset="0"/>
              <a:cs typeface="宋体" charset="0"/>
            </a:endParaRPr>
          </a:p>
        </p:txBody>
      </p:sp>
    </p:spTree>
    <p:extLst>
      <p:ext uri="{BB962C8B-B14F-4D97-AF65-F5344CB8AC3E}">
        <p14:creationId xmlns:p14="http://schemas.microsoft.com/office/powerpoint/2010/main" val="1528964802"/>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lide Number Placeholder 3"/>
          <p:cNvSpPr>
            <a:spLocks noGrp="1"/>
          </p:cNvSpPr>
          <p:nvPr>
            <p:ph type="sldNum" sz="quarter" idx="10"/>
          </p:nvPr>
        </p:nvSpPr>
        <p:spPr/>
        <p:txBody>
          <a:bodyPr/>
          <a:lstStyle/>
          <a:p>
            <a:fld id="{4A450EFD-24B3-274A-8CF0-E1EDF5B772A4}" type="slidenum">
              <a:rPr lang="en-US"/>
              <a:pPr/>
              <a:t>27</a:t>
            </a:fld>
            <a:endParaRPr lang="en-US"/>
          </a:p>
        </p:txBody>
      </p:sp>
      <p:sp>
        <p:nvSpPr>
          <p:cNvPr id="672770" name="Rectangle 2"/>
          <p:cNvSpPr>
            <a:spLocks noGrp="1" noChangeArrowheads="1"/>
          </p:cNvSpPr>
          <p:nvPr>
            <p:ph type="title"/>
          </p:nvPr>
        </p:nvSpPr>
        <p:spPr>
          <a:ln/>
        </p:spPr>
        <p:txBody>
          <a:bodyPr/>
          <a:lstStyle/>
          <a:p>
            <a:r>
              <a:rPr lang="en-US" altLang="zh-CN" sz="2400" dirty="0" smtClean="0">
                <a:ea typeface="宋体" charset="0"/>
                <a:cs typeface="宋体" charset="0"/>
              </a:rPr>
              <a:t>1.4. Design </a:t>
            </a:r>
            <a:r>
              <a:rPr lang="en-US" altLang="zh-CN" sz="2400" dirty="0">
                <a:ea typeface="宋体" charset="0"/>
                <a:cs typeface="宋体" charset="0"/>
              </a:rPr>
              <a:t>Rules</a:t>
            </a:r>
          </a:p>
        </p:txBody>
      </p:sp>
      <p:sp>
        <p:nvSpPr>
          <p:cNvPr id="672772" name="Rectangle 4"/>
          <p:cNvSpPr>
            <a:spLocks noChangeArrowheads="1"/>
          </p:cNvSpPr>
          <p:nvPr/>
        </p:nvSpPr>
        <p:spPr bwMode="auto">
          <a:xfrm>
            <a:off x="827088" y="1422400"/>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773" name="Text Box 5"/>
          <p:cNvSpPr txBox="1">
            <a:spLocks noChangeArrowheads="1"/>
          </p:cNvSpPr>
          <p:nvPr/>
        </p:nvSpPr>
        <p:spPr bwMode="auto">
          <a:xfrm>
            <a:off x="900113" y="1487488"/>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Categories of design rules</a:t>
            </a:r>
            <a:endParaRPr lang="en-US" altLang="zh-CN" sz="1600" smtClean="0">
              <a:solidFill>
                <a:srgbClr val="000000"/>
              </a:solidFill>
              <a:latin typeface="Arial" charset="0"/>
              <a:ea typeface="宋体" charset="0"/>
              <a:cs typeface="宋体" charset="0"/>
            </a:endParaRPr>
          </a:p>
        </p:txBody>
      </p:sp>
      <p:sp>
        <p:nvSpPr>
          <p:cNvPr id="672818" name="Text Box 50"/>
          <p:cNvSpPr txBox="1">
            <a:spLocks noChangeArrowheads="1"/>
          </p:cNvSpPr>
          <p:nvPr/>
        </p:nvSpPr>
        <p:spPr bwMode="auto">
          <a:xfrm>
            <a:off x="5041900" y="3287713"/>
            <a:ext cx="2914650" cy="1304925"/>
          </a:xfrm>
          <a:prstGeom prst="rect">
            <a:avLst/>
          </a:prstGeom>
          <a:solidFill>
            <a:srgbClr val="DDDDD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tIns="82800"/>
          <a:lstStyle/>
          <a:p>
            <a:pPr fontAlgn="base">
              <a:lnSpc>
                <a:spcPct val="140000"/>
              </a:lnSpc>
              <a:spcBef>
                <a:spcPct val="0"/>
              </a:spcBef>
              <a:spcAft>
                <a:spcPct val="0"/>
              </a:spcAft>
            </a:pPr>
            <a:r>
              <a:rPr lang="en-US" altLang="zh-CN" sz="1600" smtClean="0">
                <a:solidFill>
                  <a:srgbClr val="000000"/>
                </a:solidFill>
                <a:latin typeface="Arial" charset="0"/>
                <a:ea typeface="宋体" charset="0"/>
                <a:cs typeface="宋体" charset="0"/>
              </a:rPr>
              <a:t>Minimum Width:</a:t>
            </a:r>
            <a:r>
              <a:rPr lang="en-US" altLang="zh-CN" sz="1600" i="1" smtClean="0">
                <a:solidFill>
                  <a:srgbClr val="000000"/>
                </a:solidFill>
                <a:latin typeface="Arial" charset="0"/>
                <a:ea typeface="宋体" charset="0"/>
                <a:cs typeface="宋体" charset="0"/>
              </a:rPr>
              <a:t> a            </a:t>
            </a:r>
            <a:br>
              <a:rPr lang="en-US" altLang="zh-CN" sz="1600" i="1" smtClean="0">
                <a:solidFill>
                  <a:srgbClr val="000000"/>
                </a:solidFill>
                <a:latin typeface="Arial" charset="0"/>
                <a:ea typeface="宋体" charset="0"/>
                <a:cs typeface="宋体" charset="0"/>
              </a:rPr>
            </a:br>
            <a:r>
              <a:rPr lang="en-US" altLang="zh-CN" sz="1600" smtClean="0">
                <a:solidFill>
                  <a:srgbClr val="000000"/>
                </a:solidFill>
                <a:latin typeface="Arial" charset="0"/>
                <a:ea typeface="宋体" charset="0"/>
                <a:cs typeface="宋体" charset="0"/>
              </a:rPr>
              <a:t>Minimum Separation:</a:t>
            </a:r>
            <a:r>
              <a:rPr lang="en-US" altLang="zh-CN" sz="1600" i="1" smtClean="0">
                <a:solidFill>
                  <a:srgbClr val="000000"/>
                </a:solidFill>
                <a:latin typeface="Arial" charset="0"/>
                <a:ea typeface="宋体" charset="0"/>
                <a:cs typeface="宋体" charset="0"/>
              </a:rPr>
              <a:t> b</a:t>
            </a:r>
            <a:r>
              <a:rPr lang="en-US" altLang="zh-CN" sz="1600" smtClean="0">
                <a:solidFill>
                  <a:srgbClr val="000000"/>
                </a:solidFill>
                <a:latin typeface="Arial" charset="0"/>
                <a:ea typeface="宋体" charset="0"/>
                <a:cs typeface="宋体" charset="0"/>
              </a:rPr>
              <a:t>,</a:t>
            </a:r>
            <a:r>
              <a:rPr lang="en-US" altLang="zh-CN" sz="1600" i="1" smtClean="0">
                <a:solidFill>
                  <a:srgbClr val="000000"/>
                </a:solidFill>
                <a:latin typeface="Arial" charset="0"/>
                <a:ea typeface="宋体" charset="0"/>
                <a:cs typeface="宋体" charset="0"/>
              </a:rPr>
              <a:t> c</a:t>
            </a:r>
            <a:r>
              <a:rPr lang="en-US" altLang="zh-CN" sz="1600" smtClean="0">
                <a:solidFill>
                  <a:srgbClr val="000000"/>
                </a:solidFill>
                <a:latin typeface="Arial" charset="0"/>
                <a:ea typeface="宋体" charset="0"/>
                <a:cs typeface="宋体" charset="0"/>
              </a:rPr>
              <a:t>,</a:t>
            </a:r>
            <a:r>
              <a:rPr lang="en-US" altLang="zh-CN" sz="1600" i="1" smtClean="0">
                <a:solidFill>
                  <a:srgbClr val="000000"/>
                </a:solidFill>
                <a:latin typeface="Arial" charset="0"/>
                <a:ea typeface="宋体" charset="0"/>
                <a:cs typeface="宋体" charset="0"/>
              </a:rPr>
              <a:t> d </a:t>
            </a:r>
          </a:p>
          <a:p>
            <a:pPr fontAlgn="base">
              <a:lnSpc>
                <a:spcPct val="140000"/>
              </a:lnSpc>
              <a:spcBef>
                <a:spcPct val="0"/>
              </a:spcBef>
              <a:spcAft>
                <a:spcPct val="0"/>
              </a:spcAft>
            </a:pPr>
            <a:r>
              <a:rPr lang="en-US" altLang="zh-CN" sz="1600" smtClean="0">
                <a:solidFill>
                  <a:srgbClr val="000000"/>
                </a:solidFill>
                <a:latin typeface="Arial" charset="0"/>
                <a:ea typeface="宋体" charset="0"/>
                <a:cs typeface="宋体" charset="0"/>
              </a:rPr>
              <a:t>Minimum Overlap: </a:t>
            </a:r>
            <a:r>
              <a:rPr lang="en-US" altLang="zh-CN" sz="1600" i="1" smtClean="0">
                <a:solidFill>
                  <a:srgbClr val="000000"/>
                </a:solidFill>
                <a:latin typeface="Arial" charset="0"/>
                <a:ea typeface="宋体" charset="0"/>
                <a:cs typeface="宋体" charset="0"/>
              </a:rPr>
              <a:t>e           </a:t>
            </a:r>
          </a:p>
        </p:txBody>
      </p:sp>
      <p:sp>
        <p:nvSpPr>
          <p:cNvPr id="55" name="Rectangle 54"/>
          <p:cNvSpPr>
            <a:spLocks noChangeArrowheads="1"/>
          </p:cNvSpPr>
          <p:nvPr/>
        </p:nvSpPr>
        <p:spPr bwMode="auto">
          <a:xfrm>
            <a:off x="827088" y="2535238"/>
            <a:ext cx="3608387" cy="2886075"/>
          </a:xfrm>
          <a:prstGeom prst="rect">
            <a:avLst/>
          </a:prstGeom>
          <a:solidFill>
            <a:srgbClr val="EAEAEA"/>
          </a:solidFill>
          <a:ln w="9525">
            <a:solidFill>
              <a:srgbClr val="969696"/>
            </a:solidFill>
            <a:miter lim="800000"/>
            <a:headEnd/>
            <a:tailEnd/>
          </a:ln>
          <a:effectLst>
            <a:outerShdw blurRad="63500" dist="38099" dir="2700000" algn="ctr" rotWithShape="0">
              <a:schemeClr val="bg2">
                <a:alpha val="74998"/>
              </a:schemeClr>
            </a:outerShdw>
          </a:effectLst>
        </p:spPr>
        <p:txBody>
          <a:bodyPr wrap="none" anchor="ctr"/>
          <a:lstStyle/>
          <a:p>
            <a:pPr algn="ctr" fontAlgn="base">
              <a:spcBef>
                <a:spcPct val="0"/>
              </a:spcBef>
              <a:spcAft>
                <a:spcPct val="0"/>
              </a:spcAft>
            </a:pPr>
            <a:endParaRPr lang="en-US" altLang="zh-CN" sz="1600" smtClean="0">
              <a:solidFill>
                <a:srgbClr val="000000"/>
              </a:solidFill>
              <a:latin typeface="Arial" charset="0"/>
              <a:ea typeface="宋体" charset="0"/>
              <a:cs typeface="宋体" charset="0"/>
            </a:endParaRPr>
          </a:p>
        </p:txBody>
      </p:sp>
      <p:grpSp>
        <p:nvGrpSpPr>
          <p:cNvPr id="672943" name="Group 175"/>
          <p:cNvGrpSpPr>
            <a:grpSpLocks/>
          </p:cNvGrpSpPr>
          <p:nvPr/>
        </p:nvGrpSpPr>
        <p:grpSpPr bwMode="auto">
          <a:xfrm>
            <a:off x="833438" y="2540000"/>
            <a:ext cx="3600450" cy="2881313"/>
            <a:chOff x="612" y="799"/>
            <a:chExt cx="2268" cy="1815"/>
          </a:xfrm>
        </p:grpSpPr>
        <p:sp>
          <p:nvSpPr>
            <p:cNvPr id="672944" name="Line 176"/>
            <p:cNvSpPr>
              <a:spLocks noChangeShapeType="1"/>
            </p:cNvSpPr>
            <p:nvPr/>
          </p:nvSpPr>
          <p:spPr bwMode="auto">
            <a:xfrm>
              <a:off x="839"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45" name="Line 177"/>
            <p:cNvSpPr>
              <a:spLocks noChangeShapeType="1"/>
            </p:cNvSpPr>
            <p:nvPr/>
          </p:nvSpPr>
          <p:spPr bwMode="auto">
            <a:xfrm>
              <a:off x="1066"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46" name="Line 178"/>
            <p:cNvSpPr>
              <a:spLocks noChangeShapeType="1"/>
            </p:cNvSpPr>
            <p:nvPr/>
          </p:nvSpPr>
          <p:spPr bwMode="auto">
            <a:xfrm>
              <a:off x="1292"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47" name="Line 179"/>
            <p:cNvSpPr>
              <a:spLocks noChangeShapeType="1"/>
            </p:cNvSpPr>
            <p:nvPr/>
          </p:nvSpPr>
          <p:spPr bwMode="auto">
            <a:xfrm>
              <a:off x="1519"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48" name="Line 180"/>
            <p:cNvSpPr>
              <a:spLocks noChangeShapeType="1"/>
            </p:cNvSpPr>
            <p:nvPr/>
          </p:nvSpPr>
          <p:spPr bwMode="auto">
            <a:xfrm>
              <a:off x="1746"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49" name="Line 181"/>
            <p:cNvSpPr>
              <a:spLocks noChangeShapeType="1"/>
            </p:cNvSpPr>
            <p:nvPr/>
          </p:nvSpPr>
          <p:spPr bwMode="auto">
            <a:xfrm>
              <a:off x="1973"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0" name="Line 182"/>
            <p:cNvSpPr>
              <a:spLocks noChangeShapeType="1"/>
            </p:cNvSpPr>
            <p:nvPr/>
          </p:nvSpPr>
          <p:spPr bwMode="auto">
            <a:xfrm>
              <a:off x="2200"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1" name="Line 183"/>
            <p:cNvSpPr>
              <a:spLocks noChangeShapeType="1"/>
            </p:cNvSpPr>
            <p:nvPr/>
          </p:nvSpPr>
          <p:spPr bwMode="auto">
            <a:xfrm>
              <a:off x="2426"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2" name="Line 184"/>
            <p:cNvSpPr>
              <a:spLocks noChangeShapeType="1"/>
            </p:cNvSpPr>
            <p:nvPr/>
          </p:nvSpPr>
          <p:spPr bwMode="auto">
            <a:xfrm>
              <a:off x="2653" y="799"/>
              <a:ext cx="0" cy="1815"/>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3" name="Line 185"/>
            <p:cNvSpPr>
              <a:spLocks noChangeShapeType="1"/>
            </p:cNvSpPr>
            <p:nvPr/>
          </p:nvSpPr>
          <p:spPr bwMode="auto">
            <a:xfrm>
              <a:off x="612" y="1026"/>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4" name="Line 186"/>
            <p:cNvSpPr>
              <a:spLocks noChangeShapeType="1"/>
            </p:cNvSpPr>
            <p:nvPr/>
          </p:nvSpPr>
          <p:spPr bwMode="auto">
            <a:xfrm>
              <a:off x="612" y="1253"/>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5" name="Line 187"/>
            <p:cNvSpPr>
              <a:spLocks noChangeShapeType="1"/>
            </p:cNvSpPr>
            <p:nvPr/>
          </p:nvSpPr>
          <p:spPr bwMode="auto">
            <a:xfrm>
              <a:off x="612" y="1480"/>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6" name="Line 188"/>
            <p:cNvSpPr>
              <a:spLocks noChangeShapeType="1"/>
            </p:cNvSpPr>
            <p:nvPr/>
          </p:nvSpPr>
          <p:spPr bwMode="auto">
            <a:xfrm>
              <a:off x="612" y="1706"/>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7" name="Line 189"/>
            <p:cNvSpPr>
              <a:spLocks noChangeShapeType="1"/>
            </p:cNvSpPr>
            <p:nvPr/>
          </p:nvSpPr>
          <p:spPr bwMode="auto">
            <a:xfrm>
              <a:off x="612" y="1933"/>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8" name="Line 190"/>
            <p:cNvSpPr>
              <a:spLocks noChangeShapeType="1"/>
            </p:cNvSpPr>
            <p:nvPr/>
          </p:nvSpPr>
          <p:spPr bwMode="auto">
            <a:xfrm>
              <a:off x="612" y="2160"/>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59" name="Line 191"/>
            <p:cNvSpPr>
              <a:spLocks noChangeShapeType="1"/>
            </p:cNvSpPr>
            <p:nvPr/>
          </p:nvSpPr>
          <p:spPr bwMode="auto">
            <a:xfrm>
              <a:off x="612" y="2387"/>
              <a:ext cx="2268" cy="0"/>
            </a:xfrm>
            <a:prstGeom prst="line">
              <a:avLst/>
            </a:prstGeom>
            <a:noFill/>
            <a:ln w="9525">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72960" name="Rectangle 192"/>
          <p:cNvSpPr>
            <a:spLocks noChangeAspect="1" noChangeArrowheads="1"/>
          </p:cNvSpPr>
          <p:nvPr/>
        </p:nvSpPr>
        <p:spPr bwMode="auto">
          <a:xfrm>
            <a:off x="1912938" y="3621088"/>
            <a:ext cx="1081087" cy="1439862"/>
          </a:xfrm>
          <a:prstGeom prst="rect">
            <a:avLst/>
          </a:prstGeom>
          <a:solidFill>
            <a:srgbClr val="B2B2B2"/>
          </a:solidFill>
          <a:ln>
            <a:noFill/>
          </a:ln>
          <a:effectLst/>
          <a:extLst>
            <a:ext uri="{91240B29-F687-4f45-9708-019B960494DF}">
              <a14:hiddenLine xmlns="" xmlns:a14="http://schemas.microsoft.com/office/drawing/2010/main" w="9525">
                <a:solidFill>
                  <a:srgbClr val="80808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1" name="Rectangle 193"/>
          <p:cNvSpPr>
            <a:spLocks noChangeAspect="1" noChangeArrowheads="1"/>
          </p:cNvSpPr>
          <p:nvPr/>
        </p:nvSpPr>
        <p:spPr bwMode="auto">
          <a:xfrm>
            <a:off x="2632075" y="3983038"/>
            <a:ext cx="1076325" cy="360362"/>
          </a:xfrm>
          <a:prstGeom prst="rect">
            <a:avLst/>
          </a:prstGeom>
          <a:solidFill>
            <a:srgbClr val="808080"/>
          </a:solidFill>
          <a:ln>
            <a:noFill/>
          </a:ln>
          <a:effectLst/>
          <a:extLst>
            <a:ext uri="{91240B29-F687-4f45-9708-019B960494DF}">
              <a14:hiddenLine xmlns="" xmlns:a14="http://schemas.microsoft.com/office/drawing/2010/main" w="9525">
                <a:solidFill>
                  <a:srgbClr val="80808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2" name="Rectangle 194"/>
          <p:cNvSpPr>
            <a:spLocks noChangeAspect="1" noChangeArrowheads="1"/>
          </p:cNvSpPr>
          <p:nvPr/>
        </p:nvSpPr>
        <p:spPr bwMode="auto">
          <a:xfrm>
            <a:off x="4075113" y="4706938"/>
            <a:ext cx="352425" cy="360362"/>
          </a:xfrm>
          <a:prstGeom prst="rect">
            <a:avLst/>
          </a:prstGeom>
          <a:solidFill>
            <a:srgbClr val="B2B2B2"/>
          </a:solidFill>
          <a:ln>
            <a:noFill/>
          </a:ln>
          <a:effectLst/>
          <a:extLst>
            <a:ext uri="{91240B29-F687-4f45-9708-019B960494DF}">
              <a14:hiddenLine xmlns="" xmlns:a14="http://schemas.microsoft.com/office/drawing/2010/main" w="9525">
                <a:solidFill>
                  <a:srgbClr val="80808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3" name="Line 195"/>
          <p:cNvSpPr>
            <a:spLocks noChangeShapeType="1"/>
          </p:cNvSpPr>
          <p:nvPr/>
        </p:nvSpPr>
        <p:spPr bwMode="auto">
          <a:xfrm flipH="1">
            <a:off x="4433888" y="3094038"/>
            <a:ext cx="287337"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4" name="Line 196"/>
          <p:cNvSpPr>
            <a:spLocks noChangeShapeType="1"/>
          </p:cNvSpPr>
          <p:nvPr/>
        </p:nvSpPr>
        <p:spPr bwMode="auto">
          <a:xfrm>
            <a:off x="3786188" y="3094038"/>
            <a:ext cx="287337"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5" name="Rectangle 197"/>
          <p:cNvSpPr>
            <a:spLocks noChangeAspect="1" noChangeArrowheads="1"/>
          </p:cNvSpPr>
          <p:nvPr/>
        </p:nvSpPr>
        <p:spPr bwMode="auto">
          <a:xfrm>
            <a:off x="1554163" y="2900363"/>
            <a:ext cx="1804987" cy="360362"/>
          </a:xfrm>
          <a:prstGeom prst="rect">
            <a:avLst/>
          </a:prstGeom>
          <a:solidFill>
            <a:srgbClr val="B2B2B2"/>
          </a:solidFill>
          <a:ln>
            <a:noFill/>
          </a:ln>
          <a:effectLst/>
          <a:extLst>
            <a:ext uri="{91240B29-F687-4f45-9708-019B960494DF}">
              <a14:hiddenLine xmlns="" xmlns:a14="http://schemas.microsoft.com/office/drawing/2010/main" w="9525">
                <a:solidFill>
                  <a:srgbClr val="80808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6" name="Rectangle 198"/>
          <p:cNvSpPr>
            <a:spLocks noChangeAspect="1" noChangeArrowheads="1"/>
          </p:cNvSpPr>
          <p:nvPr/>
        </p:nvSpPr>
        <p:spPr bwMode="auto">
          <a:xfrm>
            <a:off x="1193800" y="4340225"/>
            <a:ext cx="360363" cy="715963"/>
          </a:xfrm>
          <a:prstGeom prst="rect">
            <a:avLst/>
          </a:prstGeom>
          <a:solidFill>
            <a:srgbClr val="B2B2B2"/>
          </a:solidFill>
          <a:ln w="9525">
            <a:solidFill>
              <a:srgbClr val="B2B2B2"/>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7" name="Text Box 199"/>
          <p:cNvSpPr txBox="1">
            <a:spLocks noChangeArrowheads="1"/>
          </p:cNvSpPr>
          <p:nvPr/>
        </p:nvSpPr>
        <p:spPr bwMode="auto">
          <a:xfrm>
            <a:off x="1227138" y="2908300"/>
            <a:ext cx="287337"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en-US" altLang="zh-CN" sz="1600" i="1" smtClean="0">
                <a:solidFill>
                  <a:srgbClr val="000000"/>
                </a:solidFill>
                <a:latin typeface="Arial" charset="0"/>
                <a:ea typeface="宋体" charset="0"/>
                <a:cs typeface="宋体" charset="0"/>
                <a:sym typeface="Symbol" charset="0"/>
              </a:rPr>
              <a:t>a</a:t>
            </a:r>
          </a:p>
        </p:txBody>
      </p:sp>
      <p:sp>
        <p:nvSpPr>
          <p:cNvPr id="672968" name="Line 200"/>
          <p:cNvSpPr>
            <a:spLocks noChangeShapeType="1"/>
          </p:cNvSpPr>
          <p:nvPr/>
        </p:nvSpPr>
        <p:spPr bwMode="auto">
          <a:xfrm flipV="1">
            <a:off x="1370013" y="3260725"/>
            <a:ext cx="0" cy="287338"/>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69" name="Line 201"/>
          <p:cNvSpPr>
            <a:spLocks noChangeShapeType="1"/>
          </p:cNvSpPr>
          <p:nvPr/>
        </p:nvSpPr>
        <p:spPr bwMode="auto">
          <a:xfrm>
            <a:off x="1370013" y="2613025"/>
            <a:ext cx="0" cy="288925"/>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0" name="Line 202"/>
          <p:cNvSpPr>
            <a:spLocks noChangeShapeType="1"/>
          </p:cNvSpPr>
          <p:nvPr/>
        </p:nvSpPr>
        <p:spPr bwMode="auto">
          <a:xfrm flipH="1">
            <a:off x="1193800" y="2900363"/>
            <a:ext cx="360363" cy="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1" name="Line 203"/>
          <p:cNvSpPr>
            <a:spLocks noChangeShapeType="1"/>
          </p:cNvSpPr>
          <p:nvPr/>
        </p:nvSpPr>
        <p:spPr bwMode="auto">
          <a:xfrm flipH="1">
            <a:off x="1193800" y="3260725"/>
            <a:ext cx="360363" cy="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2" name="Line 204"/>
          <p:cNvSpPr>
            <a:spLocks noChangeShapeType="1"/>
          </p:cNvSpPr>
          <p:nvPr/>
        </p:nvSpPr>
        <p:spPr bwMode="auto">
          <a:xfrm>
            <a:off x="1265238" y="4900613"/>
            <a:ext cx="287337"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3" name="Rectangle 205"/>
          <p:cNvSpPr>
            <a:spLocks noChangeAspect="1" noChangeArrowheads="1"/>
          </p:cNvSpPr>
          <p:nvPr/>
        </p:nvSpPr>
        <p:spPr bwMode="auto">
          <a:xfrm>
            <a:off x="2633663" y="3979863"/>
            <a:ext cx="1079500" cy="360362"/>
          </a:xfrm>
          <a:prstGeom prst="rect">
            <a:avLst/>
          </a:prstGeom>
          <a:noFill/>
          <a:ln>
            <a:noFill/>
          </a:ln>
          <a:effectLst/>
          <a:extLst>
            <a:ext uri="{909E8E84-426E-40dd-AFC4-6F175D3DCCD1}">
              <a14:hiddenFill xmlns="" xmlns:a14="http://schemas.microsoft.com/office/drawing/2010/main">
                <a:solidFill>
                  <a:srgbClr val="EAEAEA"/>
                </a:solidFill>
              </a14:hiddenFill>
            </a:ext>
            <a:ext uri="{91240B29-F687-4f45-9708-019B960494DF}">
              <a14:hiddenLine xmlns="" xmlns:a14="http://schemas.microsoft.com/office/drawing/2010/main" w="3175">
                <a:solidFill>
                  <a:srgbClr val="D1D1D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4" name="Line 206"/>
          <p:cNvSpPr>
            <a:spLocks noChangeShapeType="1"/>
          </p:cNvSpPr>
          <p:nvPr/>
        </p:nvSpPr>
        <p:spPr bwMode="auto">
          <a:xfrm>
            <a:off x="2994025" y="3979863"/>
            <a:ext cx="0" cy="360362"/>
          </a:xfrm>
          <a:prstGeom prst="line">
            <a:avLst/>
          </a:prstGeom>
          <a:noFill/>
          <a:ln w="12700">
            <a:solidFill>
              <a:srgbClr val="80808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5" name="Line 207"/>
          <p:cNvSpPr>
            <a:spLocks noChangeShapeType="1"/>
          </p:cNvSpPr>
          <p:nvPr/>
        </p:nvSpPr>
        <p:spPr bwMode="auto">
          <a:xfrm flipH="1">
            <a:off x="1916113" y="4905375"/>
            <a:ext cx="287337"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6" name="Line 208"/>
          <p:cNvSpPr>
            <a:spLocks noChangeShapeType="1"/>
          </p:cNvSpPr>
          <p:nvPr/>
        </p:nvSpPr>
        <p:spPr bwMode="auto">
          <a:xfrm>
            <a:off x="3497263" y="4124325"/>
            <a:ext cx="215900" cy="21590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7" name="Line 209"/>
          <p:cNvSpPr>
            <a:spLocks noChangeShapeType="1"/>
          </p:cNvSpPr>
          <p:nvPr/>
        </p:nvSpPr>
        <p:spPr bwMode="auto">
          <a:xfrm flipH="1" flipV="1">
            <a:off x="4073525" y="4700588"/>
            <a:ext cx="215900" cy="21590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78" name="Text Box 210"/>
          <p:cNvSpPr txBox="1">
            <a:spLocks noChangeArrowheads="1"/>
          </p:cNvSpPr>
          <p:nvPr/>
        </p:nvSpPr>
        <p:spPr bwMode="auto">
          <a:xfrm>
            <a:off x="3735388" y="4340225"/>
            <a:ext cx="287337"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en-US" altLang="zh-CN" sz="1600" i="1" smtClean="0">
                <a:solidFill>
                  <a:srgbClr val="000000"/>
                </a:solidFill>
                <a:latin typeface="Arial" charset="0"/>
                <a:ea typeface="宋体" charset="0"/>
                <a:cs typeface="宋体" charset="0"/>
                <a:sym typeface="Symbol" charset="0"/>
              </a:rPr>
              <a:t>d</a:t>
            </a:r>
          </a:p>
        </p:txBody>
      </p:sp>
      <p:sp>
        <p:nvSpPr>
          <p:cNvPr id="672979" name="Text Box 211"/>
          <p:cNvSpPr txBox="1">
            <a:spLocks noChangeArrowheads="1"/>
          </p:cNvSpPr>
          <p:nvPr/>
        </p:nvSpPr>
        <p:spPr bwMode="auto">
          <a:xfrm>
            <a:off x="2320925" y="3244850"/>
            <a:ext cx="287338"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en-US" altLang="zh-CN" sz="1600" i="1" smtClean="0">
                <a:solidFill>
                  <a:srgbClr val="000000"/>
                </a:solidFill>
                <a:latin typeface="Arial" charset="0"/>
                <a:ea typeface="宋体" charset="0"/>
                <a:cs typeface="宋体" charset="0"/>
                <a:sym typeface="Symbol" charset="0"/>
              </a:rPr>
              <a:t>c</a:t>
            </a:r>
          </a:p>
        </p:txBody>
      </p:sp>
      <p:sp>
        <p:nvSpPr>
          <p:cNvPr id="672980" name="Line 212"/>
          <p:cNvSpPr>
            <a:spLocks noChangeShapeType="1"/>
          </p:cNvSpPr>
          <p:nvPr/>
        </p:nvSpPr>
        <p:spPr bwMode="auto">
          <a:xfrm flipV="1">
            <a:off x="2455863" y="3621088"/>
            <a:ext cx="0" cy="287337"/>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1" name="Line 213"/>
          <p:cNvSpPr>
            <a:spLocks noChangeShapeType="1"/>
          </p:cNvSpPr>
          <p:nvPr/>
        </p:nvSpPr>
        <p:spPr bwMode="auto">
          <a:xfrm>
            <a:off x="2455863" y="2973388"/>
            <a:ext cx="0" cy="288925"/>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2" name="Line 214"/>
          <p:cNvSpPr>
            <a:spLocks noChangeShapeType="1"/>
          </p:cNvSpPr>
          <p:nvPr/>
        </p:nvSpPr>
        <p:spPr bwMode="auto">
          <a:xfrm flipH="1">
            <a:off x="2273300" y="3260725"/>
            <a:ext cx="360363" cy="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3" name="Line 215"/>
          <p:cNvSpPr>
            <a:spLocks noChangeShapeType="1"/>
          </p:cNvSpPr>
          <p:nvPr/>
        </p:nvSpPr>
        <p:spPr bwMode="auto">
          <a:xfrm flipH="1">
            <a:off x="2274888" y="3616325"/>
            <a:ext cx="360362" cy="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4" name="Text Box 216"/>
          <p:cNvSpPr txBox="1">
            <a:spLocks noChangeArrowheads="1"/>
          </p:cNvSpPr>
          <p:nvPr/>
        </p:nvSpPr>
        <p:spPr bwMode="auto">
          <a:xfrm>
            <a:off x="4114800" y="2898775"/>
            <a:ext cx="269875"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zh-CN" altLang="en-US" sz="1600" smtClean="0">
                <a:solidFill>
                  <a:srgbClr val="000000"/>
                </a:solidFill>
                <a:latin typeface="Arial" charset="0"/>
                <a:ea typeface="宋体" charset="0"/>
                <a:cs typeface="宋体" charset="0"/>
                <a:sym typeface="Symbol" charset="0"/>
              </a:rPr>
              <a:t></a:t>
            </a:r>
          </a:p>
        </p:txBody>
      </p:sp>
      <p:sp>
        <p:nvSpPr>
          <p:cNvPr id="672985" name="Text Box 217"/>
          <p:cNvSpPr txBox="1">
            <a:spLocks noChangeArrowheads="1"/>
          </p:cNvSpPr>
          <p:nvPr/>
        </p:nvSpPr>
        <p:spPr bwMode="auto">
          <a:xfrm>
            <a:off x="1573213" y="4711700"/>
            <a:ext cx="304800"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en-US" altLang="zh-CN" sz="1600" i="1" smtClean="0">
                <a:solidFill>
                  <a:srgbClr val="000000"/>
                </a:solidFill>
                <a:latin typeface="Arial" charset="0"/>
                <a:ea typeface="宋体" charset="0"/>
                <a:cs typeface="宋体" charset="0"/>
                <a:sym typeface="Symbol" charset="0"/>
              </a:rPr>
              <a:t>b</a:t>
            </a:r>
          </a:p>
        </p:txBody>
      </p:sp>
      <p:sp>
        <p:nvSpPr>
          <p:cNvPr id="672986" name="Line 218"/>
          <p:cNvSpPr>
            <a:spLocks noChangeShapeType="1"/>
          </p:cNvSpPr>
          <p:nvPr/>
        </p:nvSpPr>
        <p:spPr bwMode="auto">
          <a:xfrm>
            <a:off x="1557338" y="4700588"/>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7" name="Line 219"/>
          <p:cNvSpPr>
            <a:spLocks noChangeShapeType="1"/>
          </p:cNvSpPr>
          <p:nvPr/>
        </p:nvSpPr>
        <p:spPr bwMode="auto">
          <a:xfrm>
            <a:off x="1911350" y="4702175"/>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8" name="Line 220"/>
          <p:cNvSpPr>
            <a:spLocks noChangeShapeType="1"/>
          </p:cNvSpPr>
          <p:nvPr/>
        </p:nvSpPr>
        <p:spPr bwMode="auto">
          <a:xfrm>
            <a:off x="4073525" y="2901950"/>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89" name="Line 221"/>
          <p:cNvSpPr>
            <a:spLocks noChangeShapeType="1"/>
          </p:cNvSpPr>
          <p:nvPr/>
        </p:nvSpPr>
        <p:spPr bwMode="auto">
          <a:xfrm>
            <a:off x="4427538" y="2898775"/>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0" name="Line 222"/>
          <p:cNvSpPr>
            <a:spLocks noChangeShapeType="1"/>
          </p:cNvSpPr>
          <p:nvPr/>
        </p:nvSpPr>
        <p:spPr bwMode="auto">
          <a:xfrm flipH="1">
            <a:off x="3944938" y="4568825"/>
            <a:ext cx="252412" cy="252413"/>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1" name="Line 223"/>
          <p:cNvSpPr>
            <a:spLocks noChangeShapeType="1"/>
          </p:cNvSpPr>
          <p:nvPr/>
        </p:nvSpPr>
        <p:spPr bwMode="auto">
          <a:xfrm>
            <a:off x="2346325" y="4160838"/>
            <a:ext cx="287338"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2" name="Text Box 224"/>
          <p:cNvSpPr txBox="1">
            <a:spLocks noChangeArrowheads="1"/>
          </p:cNvSpPr>
          <p:nvPr/>
        </p:nvSpPr>
        <p:spPr bwMode="auto">
          <a:xfrm>
            <a:off x="2674938" y="3978275"/>
            <a:ext cx="287337" cy="3175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00" tIns="36000" rIns="18000" bIns="36000">
            <a:spAutoFit/>
          </a:bodyPr>
          <a:lstStyle/>
          <a:p>
            <a:pPr algn="ctr" fontAlgn="base">
              <a:spcBef>
                <a:spcPct val="0"/>
              </a:spcBef>
              <a:spcAft>
                <a:spcPct val="0"/>
              </a:spcAft>
            </a:pPr>
            <a:r>
              <a:rPr lang="en-US" altLang="zh-CN" sz="1600" i="1" smtClean="0">
                <a:solidFill>
                  <a:srgbClr val="000000"/>
                </a:solidFill>
                <a:latin typeface="Arial" charset="0"/>
                <a:ea typeface="宋体" charset="0"/>
                <a:cs typeface="宋体" charset="0"/>
                <a:sym typeface="Symbol" charset="0"/>
              </a:rPr>
              <a:t>e</a:t>
            </a:r>
          </a:p>
        </p:txBody>
      </p:sp>
      <p:sp>
        <p:nvSpPr>
          <p:cNvPr id="672993" name="Line 225"/>
          <p:cNvSpPr>
            <a:spLocks noChangeShapeType="1"/>
          </p:cNvSpPr>
          <p:nvPr/>
        </p:nvSpPr>
        <p:spPr bwMode="auto">
          <a:xfrm flipH="1">
            <a:off x="2994025" y="4160838"/>
            <a:ext cx="287338" cy="0"/>
          </a:xfrm>
          <a:prstGeom prst="line">
            <a:avLst/>
          </a:prstGeom>
          <a:noFill/>
          <a:ln w="28575">
            <a:solidFill>
              <a:srgbClr val="000000"/>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4" name="Line 226"/>
          <p:cNvSpPr>
            <a:spLocks noChangeShapeType="1"/>
          </p:cNvSpPr>
          <p:nvPr/>
        </p:nvSpPr>
        <p:spPr bwMode="auto">
          <a:xfrm>
            <a:off x="2640013" y="3978275"/>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5" name="Line 227"/>
          <p:cNvSpPr>
            <a:spLocks noChangeShapeType="1"/>
          </p:cNvSpPr>
          <p:nvPr/>
        </p:nvSpPr>
        <p:spPr bwMode="auto">
          <a:xfrm>
            <a:off x="2994025" y="3979863"/>
            <a:ext cx="0" cy="361950"/>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6" name="Line 228"/>
          <p:cNvSpPr>
            <a:spLocks noChangeShapeType="1"/>
          </p:cNvSpPr>
          <p:nvPr/>
        </p:nvSpPr>
        <p:spPr bwMode="auto">
          <a:xfrm flipH="1">
            <a:off x="3586163" y="4219575"/>
            <a:ext cx="252412" cy="252413"/>
          </a:xfrm>
          <a:prstGeom prst="line">
            <a:avLst/>
          </a:prstGeom>
          <a:noFill/>
          <a:ln w="254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7" name="Text Box 229"/>
          <p:cNvSpPr txBox="1">
            <a:spLocks noChangeArrowheads="1"/>
          </p:cNvSpPr>
          <p:nvPr/>
        </p:nvSpPr>
        <p:spPr bwMode="auto">
          <a:xfrm>
            <a:off x="5041900" y="1955800"/>
            <a:ext cx="3778250" cy="657225"/>
          </a:xfrm>
          <a:prstGeom prst="rect">
            <a:avLst/>
          </a:prstGeom>
          <a:solidFill>
            <a:srgbClr val="DDDDD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tIns="82800"/>
          <a:lstStyle/>
          <a:p>
            <a:pPr fontAlgn="base">
              <a:lnSpc>
                <a:spcPct val="95000"/>
              </a:lnSpc>
              <a:spcBef>
                <a:spcPct val="0"/>
              </a:spcBef>
              <a:spcAft>
                <a:spcPct val="0"/>
              </a:spcAft>
            </a:pPr>
            <a:r>
              <a:rPr lang="de-DE" altLang="zh-CN" sz="1600" smtClean="0">
                <a:solidFill>
                  <a:srgbClr val="000000"/>
                </a:solidFill>
                <a:latin typeface="Arial" charset="0"/>
                <a:ea typeface="宋体" charset="0"/>
                <a:cs typeface="宋体" charset="0"/>
                <a:sym typeface="Symbol" charset="0"/>
              </a:rPr>
              <a:t>: </a:t>
            </a:r>
            <a:r>
              <a:rPr lang="de-DE" altLang="zh-CN" sz="1600" smtClean="0">
                <a:solidFill>
                  <a:srgbClr val="000000"/>
                </a:solidFill>
                <a:latin typeface="Arial" charset="0"/>
                <a:ea typeface="宋体" charset="0"/>
                <a:cs typeface="宋体" charset="0"/>
              </a:rPr>
              <a:t>smallest meaningful technology-dependent unit of length</a:t>
            </a:r>
            <a:endParaRPr lang="en-US" altLang="zh-CN" sz="1600" i="1" smtClean="0">
              <a:solidFill>
                <a:srgbClr val="000000"/>
              </a:solidFill>
              <a:latin typeface="Arial" charset="0"/>
              <a:ea typeface="宋体" charset="0"/>
              <a:cs typeface="宋体" charset="0"/>
            </a:endParaRPr>
          </a:p>
        </p:txBody>
      </p:sp>
      <p:sp>
        <p:nvSpPr>
          <p:cNvPr id="672998" name="Oval 230"/>
          <p:cNvSpPr>
            <a:spLocks noChangeArrowheads="1"/>
          </p:cNvSpPr>
          <p:nvPr/>
        </p:nvSpPr>
        <p:spPr bwMode="auto">
          <a:xfrm>
            <a:off x="3786188" y="2613025"/>
            <a:ext cx="935037" cy="935038"/>
          </a:xfrm>
          <a:prstGeom prst="ellipse">
            <a:avLst/>
          </a:prstGeom>
          <a:noFill/>
          <a:ln w="28575">
            <a:solidFill>
              <a:srgbClr val="B2B2B2"/>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2999" name="Line 231"/>
          <p:cNvSpPr>
            <a:spLocks noChangeShapeType="1"/>
          </p:cNvSpPr>
          <p:nvPr/>
        </p:nvSpPr>
        <p:spPr bwMode="auto">
          <a:xfrm flipV="1">
            <a:off x="4560888" y="2470150"/>
            <a:ext cx="320675" cy="285750"/>
          </a:xfrm>
          <a:prstGeom prst="line">
            <a:avLst/>
          </a:prstGeom>
          <a:noFill/>
          <a:ln w="38100">
            <a:solidFill>
              <a:srgbClr val="B2B2B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3001" name="Text Box 233"/>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47219047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EA28C498-3C57-2648-8A1D-09778BD773E7}" type="slidenum">
              <a:rPr lang="en-US"/>
              <a:pPr/>
              <a:t>28</a:t>
            </a:fld>
            <a:endParaRPr lang="en-US"/>
          </a:p>
        </p:txBody>
      </p:sp>
      <p:sp>
        <p:nvSpPr>
          <p:cNvPr id="673794" name="Rectangle 2"/>
          <p:cNvSpPr>
            <a:spLocks noGrp="1" noChangeArrowheads="1"/>
          </p:cNvSpPr>
          <p:nvPr>
            <p:ph type="title"/>
          </p:nvPr>
        </p:nvSpPr>
        <p:spPr>
          <a:ln/>
        </p:spPr>
        <p:txBody>
          <a:bodyPr/>
          <a:lstStyle/>
          <a:p>
            <a:r>
              <a:rPr lang="en-US" altLang="zh-CN" sz="2400" dirty="0">
                <a:ea typeface="宋体" charset="0"/>
                <a:cs typeface="宋体" charset="0"/>
              </a:rPr>
              <a:t>1.5	Physical Design Optimizations</a:t>
            </a:r>
          </a:p>
        </p:txBody>
      </p:sp>
      <p:sp>
        <p:nvSpPr>
          <p:cNvPr id="673795" name="Rectangle 3"/>
          <p:cNvSpPr>
            <a:spLocks noGrp="1" noChangeArrowheads="1"/>
          </p:cNvSpPr>
          <p:nvPr>
            <p:ph type="body" idx="1"/>
          </p:nvPr>
        </p:nvSpPr>
        <p:spPr>
          <a:xfrm>
            <a:off x="608013" y="2492374"/>
            <a:ext cx="8307387" cy="3908425"/>
          </a:xfrm>
          <a:noFill/>
          <a:ln/>
        </p:spPr>
        <p:txBody>
          <a:bodyPr/>
          <a:lstStyle/>
          <a:p>
            <a:pPr marL="323850" indent="-323850" defTabSz="849313">
              <a:tabLst>
                <a:tab pos="284163" algn="l"/>
                <a:tab pos="512763" algn="l"/>
              </a:tabLst>
            </a:pPr>
            <a:r>
              <a:rPr lang="en-US" altLang="zh-CN" sz="2400" dirty="0">
                <a:solidFill>
                  <a:srgbClr val="0000FF"/>
                </a:solidFill>
                <a:ea typeface="宋体" charset="0"/>
                <a:cs typeface="宋体" charset="0"/>
              </a:rPr>
              <a:t>Technology constraints </a:t>
            </a:r>
            <a:r>
              <a:rPr lang="en-US" altLang="zh-CN" sz="1600" dirty="0">
                <a:ea typeface="宋体" charset="0"/>
                <a:cs typeface="宋体" charset="0"/>
              </a:rPr>
              <a:t>enable fabrication for a specific technology node and are derived from technology restrictions. Examples include minimum layout widths and spacing values between layout shapes.</a:t>
            </a:r>
            <a:br>
              <a:rPr lang="en-US" altLang="zh-CN" sz="1600" dirty="0">
                <a:ea typeface="宋体" charset="0"/>
                <a:cs typeface="宋体" charset="0"/>
              </a:rPr>
            </a:br>
            <a:endParaRPr lang="en-US" altLang="zh-CN" sz="1600" i="1" dirty="0">
              <a:ea typeface="宋体" charset="0"/>
              <a:cs typeface="宋体" charset="0"/>
            </a:endParaRPr>
          </a:p>
          <a:p>
            <a:pPr marL="323850" indent="-323850" defTabSz="849313">
              <a:tabLst>
                <a:tab pos="284163" algn="l"/>
                <a:tab pos="512763" algn="l"/>
              </a:tabLst>
            </a:pPr>
            <a:r>
              <a:rPr lang="en-US" altLang="zh-CN" sz="2400" dirty="0">
                <a:solidFill>
                  <a:srgbClr val="0000FF"/>
                </a:solidFill>
                <a:ea typeface="宋体" charset="0"/>
                <a:cs typeface="宋体" charset="0"/>
              </a:rPr>
              <a:t>Electrical constraints </a:t>
            </a:r>
            <a:r>
              <a:rPr lang="en-US" altLang="zh-CN" sz="1600" dirty="0">
                <a:ea typeface="宋体" charset="0"/>
                <a:cs typeface="宋体" charset="0"/>
              </a:rPr>
              <a:t>ensure the desired electrical behavior of the design. Examples include meeting maximum timing constraints for signal delay and staying below maximum coupling capacitances.</a:t>
            </a:r>
            <a:br>
              <a:rPr lang="en-US" altLang="zh-CN" sz="1600" dirty="0">
                <a:ea typeface="宋体" charset="0"/>
                <a:cs typeface="宋体" charset="0"/>
              </a:rPr>
            </a:br>
            <a:endParaRPr lang="en-US" altLang="zh-CN" sz="1600" i="1" dirty="0">
              <a:ea typeface="宋体" charset="0"/>
              <a:cs typeface="宋体" charset="0"/>
            </a:endParaRPr>
          </a:p>
          <a:p>
            <a:pPr marL="323850" indent="-323850" defTabSz="849313">
              <a:tabLst>
                <a:tab pos="284163" algn="l"/>
                <a:tab pos="512763" algn="l"/>
              </a:tabLst>
            </a:pPr>
            <a:r>
              <a:rPr lang="en-US" altLang="zh-CN" sz="2400" dirty="0">
                <a:solidFill>
                  <a:srgbClr val="0000FF"/>
                </a:solidFill>
                <a:ea typeface="宋体" charset="0"/>
                <a:cs typeface="宋体" charset="0"/>
              </a:rPr>
              <a:t>Geometry (design methodology) constraints</a:t>
            </a:r>
            <a:r>
              <a:rPr lang="en-US" altLang="zh-CN" sz="2400" b="1" dirty="0">
                <a:solidFill>
                  <a:srgbClr val="0000FF"/>
                </a:solidFill>
                <a:ea typeface="宋体" charset="0"/>
                <a:cs typeface="宋体" charset="0"/>
              </a:rPr>
              <a:t> </a:t>
            </a:r>
            <a:r>
              <a:rPr lang="en-US" altLang="zh-CN" sz="1600" dirty="0">
                <a:ea typeface="宋体" charset="0"/>
                <a:cs typeface="宋体" charset="0"/>
              </a:rPr>
              <a:t>are introduced to reduce the overall complexity of the design process. Examples include the use of preferred wiring directions during routing, and the placement of standard cells in rows.</a:t>
            </a:r>
            <a:endParaRPr lang="de-DE" sz="1600" dirty="0"/>
          </a:p>
        </p:txBody>
      </p:sp>
      <p:sp>
        <p:nvSpPr>
          <p:cNvPr id="673796" name="Rectangle 4"/>
          <p:cNvSpPr>
            <a:spLocks noChangeArrowheads="1"/>
          </p:cNvSpPr>
          <p:nvPr/>
        </p:nvSpPr>
        <p:spPr bwMode="auto">
          <a:xfrm>
            <a:off x="838200" y="1524000"/>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3797" name="Text Box 5"/>
          <p:cNvSpPr txBox="1">
            <a:spLocks noChangeArrowheads="1"/>
          </p:cNvSpPr>
          <p:nvPr/>
        </p:nvSpPr>
        <p:spPr bwMode="auto">
          <a:xfrm>
            <a:off x="900113" y="1487488"/>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en-US" altLang="zh-CN" sz="2400" dirty="0" smtClean="0">
                <a:solidFill>
                  <a:srgbClr val="000000"/>
                </a:solidFill>
                <a:latin typeface="Arial" charset="0"/>
                <a:ea typeface="宋体" charset="0"/>
                <a:cs typeface="宋体" charset="0"/>
              </a:rPr>
              <a:t>Types of constraints</a:t>
            </a:r>
          </a:p>
        </p:txBody>
      </p:sp>
    </p:spTree>
    <p:extLst>
      <p:ext uri="{BB962C8B-B14F-4D97-AF65-F5344CB8AC3E}">
        <p14:creationId xmlns:p14="http://schemas.microsoft.com/office/powerpoint/2010/main" val="313336249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fld id="{5AA9B596-5251-674E-9D80-DD480FC972ED}" type="slidenum">
              <a:rPr lang="en-US" sz="1100"/>
              <a:pPr/>
              <a:t>29</a:t>
            </a:fld>
            <a:endParaRPr lang="en-US" sz="1100"/>
          </a:p>
        </p:txBody>
      </p:sp>
      <p:sp>
        <p:nvSpPr>
          <p:cNvPr id="689154" name="Rectangle 2"/>
          <p:cNvSpPr>
            <a:spLocks noGrp="1" noChangeArrowheads="1"/>
          </p:cNvSpPr>
          <p:nvPr>
            <p:ph type="title"/>
          </p:nvPr>
        </p:nvSpPr>
        <p:spPr>
          <a:ln/>
        </p:spPr>
        <p:txBody>
          <a:bodyPr/>
          <a:lstStyle/>
          <a:p>
            <a:r>
              <a:rPr lang="en-US" altLang="zh-CN" sz="2400" dirty="0">
                <a:ea typeface="宋体" charset="0"/>
                <a:cs typeface="宋体" charset="0"/>
              </a:rPr>
              <a:t>1.6	Algorithms and Complexity</a:t>
            </a:r>
          </a:p>
        </p:txBody>
      </p:sp>
      <p:sp>
        <p:nvSpPr>
          <p:cNvPr id="689155" name="Rectangle 3"/>
          <p:cNvSpPr>
            <a:spLocks noGrp="1" noChangeArrowheads="1"/>
          </p:cNvSpPr>
          <p:nvPr>
            <p:ph type="body" idx="1"/>
          </p:nvPr>
        </p:nvSpPr>
        <p:spPr>
          <a:xfrm>
            <a:off x="608013" y="2205038"/>
            <a:ext cx="8428037" cy="4032250"/>
          </a:xfrm>
          <a:noFill/>
          <a:ln/>
        </p:spPr>
        <p:txBody>
          <a:bodyPr/>
          <a:lstStyle/>
          <a:p>
            <a:pPr marL="323850" indent="-323850" defTabSz="849313">
              <a:tabLst>
                <a:tab pos="284163" algn="l"/>
                <a:tab pos="512763" algn="l"/>
              </a:tabLst>
            </a:pPr>
            <a:r>
              <a:rPr lang="en-US" altLang="zh-CN" sz="2400" dirty="0">
                <a:solidFill>
                  <a:srgbClr val="0000FF"/>
                </a:solidFill>
                <a:ea typeface="宋体" charset="0"/>
                <a:cs typeface="宋体" charset="0"/>
              </a:rPr>
              <a:t>Runtime complexity</a:t>
            </a:r>
            <a:r>
              <a:rPr lang="en-US" altLang="zh-CN" sz="2000" dirty="0">
                <a:solidFill>
                  <a:srgbClr val="CC0000"/>
                </a:solidFill>
                <a:ea typeface="宋体" charset="0"/>
                <a:cs typeface="宋体" charset="0"/>
              </a:rPr>
              <a:t>: </a:t>
            </a:r>
            <a:r>
              <a:rPr lang="en-US" altLang="zh-CN" sz="2000" dirty="0">
                <a:ea typeface="宋体" charset="0"/>
                <a:cs typeface="宋体" charset="0"/>
              </a:rPr>
              <a:t>the time required by the algorithm to complete as a function of some natural measure of the problem size, allows comparing the scalability of various algorithms </a:t>
            </a:r>
            <a:endParaRPr lang="en-US" altLang="zh-CN" sz="2000" i="1" dirty="0">
              <a:ea typeface="宋体" charset="0"/>
              <a:cs typeface="宋体" charset="0"/>
            </a:endParaRPr>
          </a:p>
          <a:p>
            <a:pPr marL="323850" indent="-323850" defTabSz="849313">
              <a:tabLst>
                <a:tab pos="284163" algn="l"/>
                <a:tab pos="512763" algn="l"/>
              </a:tabLst>
            </a:pPr>
            <a:r>
              <a:rPr lang="en-US" altLang="zh-CN" sz="2000" dirty="0">
                <a:ea typeface="宋体" charset="0"/>
                <a:cs typeface="宋体" charset="0"/>
              </a:rPr>
              <a:t>Complexity is represented in an asymptotic sense, with respect to the input size </a:t>
            </a:r>
            <a:r>
              <a:rPr lang="en-US" altLang="zh-CN" sz="2000" i="1" dirty="0">
                <a:ea typeface="宋体" charset="0"/>
                <a:cs typeface="宋体" charset="0"/>
              </a:rPr>
              <a:t>n</a:t>
            </a:r>
            <a:r>
              <a:rPr lang="en-US" altLang="zh-CN" sz="2000" dirty="0">
                <a:ea typeface="宋体" charset="0"/>
                <a:cs typeface="宋体" charset="0"/>
              </a:rPr>
              <a:t>, using </a:t>
            </a:r>
            <a:r>
              <a:rPr lang="en-US" altLang="zh-CN" sz="2400" dirty="0">
                <a:solidFill>
                  <a:srgbClr val="0000FF"/>
                </a:solidFill>
                <a:ea typeface="宋体" charset="0"/>
                <a:cs typeface="宋体" charset="0"/>
              </a:rPr>
              <a:t>big-Oh notation </a:t>
            </a:r>
            <a:r>
              <a:rPr lang="en-US" altLang="zh-CN" sz="2000" dirty="0">
                <a:ea typeface="宋体" charset="0"/>
                <a:cs typeface="宋体" charset="0"/>
              </a:rPr>
              <a:t>or </a:t>
            </a:r>
            <a:r>
              <a:rPr lang="en-US" altLang="zh-CN" sz="2000" dirty="0">
                <a:solidFill>
                  <a:srgbClr val="0000FF"/>
                </a:solidFill>
                <a:ea typeface="宋体" charset="0"/>
                <a:cs typeface="宋体" charset="0"/>
              </a:rPr>
              <a:t>O(…) </a:t>
            </a:r>
          </a:p>
          <a:p>
            <a:pPr marL="323850" indent="-323850" defTabSz="849313">
              <a:tabLst>
                <a:tab pos="284163" algn="l"/>
                <a:tab pos="512763" algn="l"/>
              </a:tabLst>
            </a:pPr>
            <a:r>
              <a:rPr lang="en-US" altLang="zh-CN" sz="2000" dirty="0">
                <a:ea typeface="宋体" charset="0"/>
                <a:cs typeface="宋体" charset="0"/>
              </a:rPr>
              <a:t>Runtime </a:t>
            </a:r>
            <a:r>
              <a:rPr lang="en-US" altLang="zh-CN" sz="2000" i="1" dirty="0">
                <a:ea typeface="宋体" charset="0"/>
                <a:cs typeface="宋体" charset="0"/>
              </a:rPr>
              <a:t>t</a:t>
            </a:r>
            <a:r>
              <a:rPr lang="en-US" altLang="zh-CN" sz="2000" dirty="0">
                <a:ea typeface="宋体" charset="0"/>
                <a:cs typeface="宋体" charset="0"/>
              </a:rPr>
              <a:t>(</a:t>
            </a:r>
            <a:r>
              <a:rPr lang="en-US" altLang="zh-CN" sz="2000" i="1" dirty="0">
                <a:ea typeface="宋体" charset="0"/>
                <a:cs typeface="宋体" charset="0"/>
              </a:rPr>
              <a:t>n</a:t>
            </a:r>
            <a:r>
              <a:rPr lang="en-US" altLang="zh-CN" sz="2000" dirty="0">
                <a:ea typeface="宋体" charset="0"/>
                <a:cs typeface="宋体" charset="0"/>
              </a:rPr>
              <a:t>) is order </a:t>
            </a:r>
            <a:r>
              <a:rPr lang="en-US" altLang="zh-CN" sz="2000" i="1" dirty="0">
                <a:ea typeface="宋体" charset="0"/>
                <a:cs typeface="宋体" charset="0"/>
              </a:rPr>
              <a:t>f</a:t>
            </a:r>
            <a:r>
              <a:rPr lang="en-US" altLang="zh-CN" sz="1000" dirty="0">
                <a:ea typeface="宋体" charset="0"/>
                <a:cs typeface="宋体" charset="0"/>
              </a:rPr>
              <a:t> </a:t>
            </a:r>
            <a:r>
              <a:rPr lang="en-US" altLang="zh-CN" sz="2000" dirty="0">
                <a:ea typeface="宋体" charset="0"/>
                <a:cs typeface="宋体" charset="0"/>
              </a:rPr>
              <a:t>(</a:t>
            </a:r>
            <a:r>
              <a:rPr lang="en-US" altLang="zh-CN" sz="2000" i="1" dirty="0">
                <a:ea typeface="宋体" charset="0"/>
                <a:cs typeface="宋体" charset="0"/>
              </a:rPr>
              <a:t>n</a:t>
            </a:r>
            <a:r>
              <a:rPr lang="en-US" altLang="zh-CN" sz="2000" dirty="0">
                <a:ea typeface="宋体" charset="0"/>
                <a:cs typeface="宋体" charset="0"/>
              </a:rPr>
              <a:t>), written as </a:t>
            </a:r>
            <a:r>
              <a:rPr lang="en-US" altLang="zh-CN" sz="2000" i="1" dirty="0">
                <a:solidFill>
                  <a:srgbClr val="CC0000"/>
                </a:solidFill>
                <a:ea typeface="宋体" charset="0"/>
                <a:cs typeface="宋体" charset="0"/>
              </a:rPr>
              <a:t>t</a:t>
            </a:r>
            <a:r>
              <a:rPr lang="en-US" altLang="zh-CN" sz="2000" dirty="0">
                <a:solidFill>
                  <a:srgbClr val="CC0000"/>
                </a:solidFill>
                <a:ea typeface="宋体" charset="0"/>
                <a:cs typeface="宋体" charset="0"/>
              </a:rPr>
              <a:t>(</a:t>
            </a:r>
            <a:r>
              <a:rPr lang="en-US" altLang="zh-CN" sz="2000" i="1" dirty="0">
                <a:solidFill>
                  <a:srgbClr val="CC0000"/>
                </a:solidFill>
                <a:ea typeface="宋体" charset="0"/>
                <a:cs typeface="宋体" charset="0"/>
              </a:rPr>
              <a:t>n</a:t>
            </a:r>
            <a:r>
              <a:rPr lang="en-US" altLang="zh-CN" sz="2000" dirty="0">
                <a:solidFill>
                  <a:srgbClr val="CC0000"/>
                </a:solidFill>
                <a:ea typeface="宋体" charset="0"/>
                <a:cs typeface="宋体" charset="0"/>
              </a:rPr>
              <a:t>) = </a:t>
            </a:r>
            <a:r>
              <a:rPr lang="en-US" altLang="zh-CN" sz="2000" i="1" dirty="0">
                <a:solidFill>
                  <a:srgbClr val="CC0000"/>
                </a:solidFill>
                <a:ea typeface="宋体" charset="0"/>
                <a:cs typeface="宋体" charset="0"/>
              </a:rPr>
              <a:t>O</a:t>
            </a:r>
            <a:r>
              <a:rPr lang="en-US" altLang="zh-CN" sz="2000" dirty="0">
                <a:solidFill>
                  <a:srgbClr val="CC0000"/>
                </a:solidFill>
                <a:ea typeface="宋体" charset="0"/>
                <a:cs typeface="宋体" charset="0"/>
              </a:rPr>
              <a:t>(</a:t>
            </a:r>
            <a:r>
              <a:rPr lang="en-US" altLang="zh-CN" sz="2000" i="1" dirty="0">
                <a:solidFill>
                  <a:srgbClr val="CC0000"/>
                </a:solidFill>
                <a:ea typeface="宋体" charset="0"/>
                <a:cs typeface="宋体" charset="0"/>
              </a:rPr>
              <a:t>f</a:t>
            </a:r>
            <a:r>
              <a:rPr lang="en-US" altLang="zh-CN" sz="2000" dirty="0">
                <a:solidFill>
                  <a:srgbClr val="CC0000"/>
                </a:solidFill>
                <a:ea typeface="宋体" charset="0"/>
                <a:cs typeface="宋体" charset="0"/>
              </a:rPr>
              <a:t> (</a:t>
            </a:r>
            <a:r>
              <a:rPr lang="en-US" altLang="zh-CN" sz="2000" i="1" dirty="0">
                <a:solidFill>
                  <a:srgbClr val="CC0000"/>
                </a:solidFill>
                <a:ea typeface="宋体" charset="0"/>
                <a:cs typeface="宋体" charset="0"/>
              </a:rPr>
              <a:t>n</a:t>
            </a:r>
            <a:r>
              <a:rPr lang="en-US" altLang="zh-CN" sz="2000" dirty="0">
                <a:solidFill>
                  <a:srgbClr val="CC0000"/>
                </a:solidFill>
                <a:ea typeface="宋体" charset="0"/>
                <a:cs typeface="宋体" charset="0"/>
              </a:rPr>
              <a:t>)</a:t>
            </a:r>
            <a:r>
              <a:rPr lang="en-US" altLang="zh-CN" sz="2000" dirty="0" smtClean="0">
                <a:solidFill>
                  <a:srgbClr val="CC0000"/>
                </a:solidFill>
                <a:ea typeface="宋体" charset="0"/>
                <a:cs typeface="宋体" charset="0"/>
              </a:rPr>
              <a:t>)</a:t>
            </a:r>
            <a:endParaRPr lang="en-US" altLang="zh-CN" sz="2000" dirty="0">
              <a:ea typeface="宋体" charset="0"/>
              <a:cs typeface="宋体" charset="0"/>
            </a:endParaRPr>
          </a:p>
          <a:p>
            <a:pPr marL="323850" indent="-323850" defTabSz="849313">
              <a:buFont typeface="Symbol" charset="0"/>
              <a:buNone/>
              <a:tabLst>
                <a:tab pos="284163" algn="l"/>
                <a:tab pos="512763" algn="l"/>
              </a:tabLst>
            </a:pPr>
            <a:r>
              <a:rPr lang="de-DE" sz="2000" dirty="0"/>
              <a:t>	 </a:t>
            </a:r>
            <a:r>
              <a:rPr lang="de-DE" sz="2000" dirty="0" err="1"/>
              <a:t>where</a:t>
            </a:r>
            <a:r>
              <a:rPr lang="en-US" altLang="zh-CN" sz="2000" dirty="0">
                <a:ea typeface="宋体" charset="0"/>
                <a:cs typeface="宋体" charset="0"/>
              </a:rPr>
              <a:t> </a:t>
            </a:r>
            <a:r>
              <a:rPr lang="en-US" altLang="zh-CN" sz="2000" i="1" dirty="0">
                <a:ea typeface="宋体" charset="0"/>
                <a:cs typeface="宋体" charset="0"/>
              </a:rPr>
              <a:t>k</a:t>
            </a:r>
            <a:r>
              <a:rPr lang="en-US" altLang="zh-CN" sz="2000" dirty="0">
                <a:ea typeface="宋体" charset="0"/>
                <a:cs typeface="宋体" charset="0"/>
              </a:rPr>
              <a:t> is a real number </a:t>
            </a:r>
          </a:p>
          <a:p>
            <a:pPr marL="323850" indent="-323850" defTabSz="849313">
              <a:buFont typeface="Symbol" charset="0"/>
              <a:buNone/>
              <a:tabLst>
                <a:tab pos="284163" algn="l"/>
                <a:tab pos="512763" algn="l"/>
              </a:tabLst>
            </a:pPr>
            <a:endParaRPr lang="de-DE" sz="2000" dirty="0"/>
          </a:p>
          <a:p>
            <a:pPr marL="323850" indent="-323850" defTabSz="849313">
              <a:tabLst>
                <a:tab pos="284163" algn="l"/>
                <a:tab pos="512763" algn="l"/>
              </a:tabLst>
            </a:pPr>
            <a:r>
              <a:rPr lang="de-DE" sz="2000" dirty="0" err="1"/>
              <a:t>Example</a:t>
            </a:r>
            <a:r>
              <a:rPr lang="de-DE" sz="2000" dirty="0"/>
              <a:t>: </a:t>
            </a:r>
            <a:r>
              <a:rPr lang="en-US" altLang="zh-CN" sz="2000" i="1" dirty="0">
                <a:ea typeface="宋体" charset="0"/>
                <a:cs typeface="宋体" charset="0"/>
              </a:rPr>
              <a:t>t</a:t>
            </a:r>
            <a:r>
              <a:rPr lang="en-US" altLang="zh-CN" sz="2000" dirty="0">
                <a:ea typeface="宋体" charset="0"/>
                <a:cs typeface="宋体" charset="0"/>
              </a:rPr>
              <a:t>(</a:t>
            </a:r>
            <a:r>
              <a:rPr lang="en-US" altLang="zh-CN" sz="2000" i="1" dirty="0">
                <a:ea typeface="宋体" charset="0"/>
                <a:cs typeface="宋体" charset="0"/>
              </a:rPr>
              <a:t>n</a:t>
            </a:r>
            <a:r>
              <a:rPr lang="en-US" altLang="zh-CN" sz="2000" dirty="0">
                <a:ea typeface="宋体" charset="0"/>
                <a:cs typeface="宋体" charset="0"/>
              </a:rPr>
              <a:t>) = 7</a:t>
            </a:r>
            <a:r>
              <a:rPr lang="en-US" altLang="zh-CN" sz="2000" i="1" dirty="0">
                <a:ea typeface="宋体" charset="0"/>
                <a:cs typeface="宋体" charset="0"/>
              </a:rPr>
              <a:t>n</a:t>
            </a:r>
            <a:r>
              <a:rPr lang="en-US" altLang="zh-CN" sz="2000" dirty="0">
                <a:ea typeface="宋体" charset="0"/>
                <a:cs typeface="宋体" charset="0"/>
              </a:rPr>
              <a:t>! + </a:t>
            </a:r>
            <a:r>
              <a:rPr lang="en-US" altLang="zh-CN" sz="2000" i="1" dirty="0">
                <a:ea typeface="宋体" charset="0"/>
                <a:cs typeface="宋体" charset="0"/>
              </a:rPr>
              <a:t>n</a:t>
            </a:r>
            <a:r>
              <a:rPr lang="en-US" altLang="zh-CN" sz="2000" baseline="30000" dirty="0">
                <a:ea typeface="宋体" charset="0"/>
                <a:cs typeface="宋体" charset="0"/>
              </a:rPr>
              <a:t>2</a:t>
            </a:r>
            <a:r>
              <a:rPr lang="en-US" altLang="zh-CN" sz="2000" dirty="0">
                <a:ea typeface="宋体" charset="0"/>
                <a:cs typeface="宋体" charset="0"/>
              </a:rPr>
              <a:t> + 100, then </a:t>
            </a:r>
            <a:r>
              <a:rPr lang="en-US" altLang="zh-CN" sz="2000" i="1" dirty="0">
                <a:ea typeface="宋体" charset="0"/>
                <a:cs typeface="宋体" charset="0"/>
              </a:rPr>
              <a:t>t</a:t>
            </a:r>
            <a:r>
              <a:rPr lang="en-US" altLang="zh-CN" sz="2000" dirty="0">
                <a:ea typeface="宋体" charset="0"/>
                <a:cs typeface="宋体" charset="0"/>
              </a:rPr>
              <a:t>(</a:t>
            </a:r>
            <a:r>
              <a:rPr lang="en-US" altLang="zh-CN" sz="2000" i="1" dirty="0">
                <a:ea typeface="宋体" charset="0"/>
                <a:cs typeface="宋体" charset="0"/>
              </a:rPr>
              <a:t>n</a:t>
            </a:r>
            <a:r>
              <a:rPr lang="en-US" altLang="zh-CN" sz="2000" dirty="0">
                <a:ea typeface="宋体" charset="0"/>
                <a:cs typeface="宋体" charset="0"/>
              </a:rPr>
              <a:t>) = </a:t>
            </a:r>
            <a:r>
              <a:rPr lang="en-US" altLang="zh-CN" sz="2000" i="1" dirty="0">
                <a:ea typeface="宋体" charset="0"/>
                <a:cs typeface="宋体" charset="0"/>
              </a:rPr>
              <a:t>O</a:t>
            </a:r>
            <a:r>
              <a:rPr lang="en-US" altLang="zh-CN" sz="2000" dirty="0">
                <a:ea typeface="宋体" charset="0"/>
                <a:cs typeface="宋体" charset="0"/>
              </a:rPr>
              <a:t>(</a:t>
            </a:r>
            <a:r>
              <a:rPr lang="en-US" altLang="zh-CN" sz="2000" i="1" dirty="0">
                <a:ea typeface="宋体" charset="0"/>
                <a:cs typeface="宋体" charset="0"/>
              </a:rPr>
              <a:t>n</a:t>
            </a:r>
            <a:r>
              <a:rPr lang="en-US" altLang="zh-CN" sz="2000" dirty="0">
                <a:ea typeface="宋体" charset="0"/>
                <a:cs typeface="宋体" charset="0"/>
              </a:rPr>
              <a:t>!) </a:t>
            </a:r>
            <a:br>
              <a:rPr lang="en-US" altLang="zh-CN" sz="2000" dirty="0">
                <a:ea typeface="宋体" charset="0"/>
                <a:cs typeface="宋体" charset="0"/>
              </a:rPr>
            </a:br>
            <a:r>
              <a:rPr lang="en-US" altLang="zh-CN" sz="2000" dirty="0">
                <a:ea typeface="宋体" charset="0"/>
                <a:cs typeface="宋体" charset="0"/>
              </a:rPr>
              <a:t>because </a:t>
            </a:r>
            <a:r>
              <a:rPr lang="en-US" altLang="zh-CN" sz="2000" i="1" dirty="0">
                <a:ea typeface="宋体" charset="0"/>
                <a:cs typeface="宋体" charset="0"/>
              </a:rPr>
              <a:t>n</a:t>
            </a:r>
            <a:r>
              <a:rPr lang="en-US" altLang="zh-CN" sz="2000" dirty="0">
                <a:ea typeface="宋体" charset="0"/>
                <a:cs typeface="宋体" charset="0"/>
              </a:rPr>
              <a:t>! is the fastest growing term as </a:t>
            </a:r>
            <a:r>
              <a:rPr lang="en-US" altLang="zh-CN" sz="2000" i="1" dirty="0">
                <a:ea typeface="宋体" charset="0"/>
                <a:cs typeface="宋体" charset="0"/>
              </a:rPr>
              <a:t>n</a:t>
            </a:r>
            <a:r>
              <a:rPr lang="en-US" altLang="zh-CN" sz="2000" dirty="0">
                <a:ea typeface="宋体" charset="0"/>
                <a:cs typeface="宋体" charset="0"/>
              </a:rPr>
              <a:t>  . </a:t>
            </a:r>
          </a:p>
        </p:txBody>
      </p:sp>
      <p:sp>
        <p:nvSpPr>
          <p:cNvPr id="689156" name="Rectangle 4"/>
          <p:cNvSpPr>
            <a:spLocks noChangeArrowheads="1"/>
          </p:cNvSpPr>
          <p:nvPr/>
        </p:nvSpPr>
        <p:spPr bwMode="auto">
          <a:xfrm>
            <a:off x="820738" y="1412875"/>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2000" smtClean="0">
              <a:solidFill>
                <a:srgbClr val="000000"/>
              </a:solidFill>
              <a:latin typeface="Arial" charset="0"/>
              <a:ea typeface="ＭＳ Ｐゴシック" charset="0"/>
            </a:endParaRPr>
          </a:p>
        </p:txBody>
      </p:sp>
      <p:sp>
        <p:nvSpPr>
          <p:cNvPr id="689157" name="Text Box 5"/>
          <p:cNvSpPr txBox="1">
            <a:spLocks noChangeArrowheads="1"/>
          </p:cNvSpPr>
          <p:nvPr/>
        </p:nvSpPr>
        <p:spPr bwMode="auto">
          <a:xfrm>
            <a:off x="990600" y="1371600"/>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2400" dirty="0" err="1" smtClean="0">
                <a:solidFill>
                  <a:srgbClr val="000000"/>
                </a:solidFill>
                <a:latin typeface="Arial" charset="0"/>
                <a:ea typeface="宋体" charset="0"/>
                <a:cs typeface="宋体" charset="0"/>
              </a:rPr>
              <a:t>Runtime</a:t>
            </a:r>
            <a:r>
              <a:rPr lang="de-DE" altLang="zh-CN" sz="2400" dirty="0" smtClean="0">
                <a:solidFill>
                  <a:srgbClr val="000000"/>
                </a:solidFill>
                <a:latin typeface="Arial" charset="0"/>
                <a:ea typeface="宋体" charset="0"/>
                <a:cs typeface="宋体" charset="0"/>
              </a:rPr>
              <a:t> </a:t>
            </a:r>
            <a:r>
              <a:rPr lang="de-DE" altLang="zh-CN" sz="2400" dirty="0" err="1" smtClean="0">
                <a:solidFill>
                  <a:srgbClr val="000000"/>
                </a:solidFill>
                <a:latin typeface="Arial" charset="0"/>
                <a:ea typeface="宋体" charset="0"/>
                <a:cs typeface="宋体" charset="0"/>
              </a:rPr>
              <a:t>complexity</a:t>
            </a:r>
            <a:endParaRPr lang="en-US" altLang="zh-CN" sz="2400" dirty="0" smtClean="0">
              <a:solidFill>
                <a:srgbClr val="000000"/>
              </a:solidFill>
              <a:latin typeface="Arial" charset="0"/>
              <a:ea typeface="宋体" charset="0"/>
              <a:cs typeface="宋体" charset="0"/>
            </a:endParaRPr>
          </a:p>
        </p:txBody>
      </p:sp>
      <p:graphicFrame>
        <p:nvGraphicFramePr>
          <p:cNvPr id="689158" name="Object 6"/>
          <p:cNvGraphicFramePr>
            <a:graphicFrameLocks noChangeAspect="1"/>
          </p:cNvGraphicFramePr>
          <p:nvPr>
            <p:extLst>
              <p:ext uri="{D42A27DB-BD31-4B8C-83A1-F6EECF244321}">
                <p14:modId xmlns:p14="http://schemas.microsoft.com/office/powerpoint/2010/main" val="60142069"/>
              </p:ext>
            </p:extLst>
          </p:nvPr>
        </p:nvGraphicFramePr>
        <p:xfrm>
          <a:off x="4514850" y="3327400"/>
          <a:ext cx="114300" cy="203200"/>
        </p:xfrm>
        <a:graphic>
          <a:graphicData uri="http://schemas.openxmlformats.org/presentationml/2006/ole">
            <mc:AlternateContent xmlns:mc="http://schemas.openxmlformats.org/markup-compatibility/2006">
              <mc:Choice xmlns:v="urn:schemas-microsoft-com:vml" Requires="v">
                <p:oleObj spid="_x0000_s93245" name="Formel" r:id="rId3" imgW="114120" imgH="203040" progId="Equation.3">
                  <p:embed/>
                </p:oleObj>
              </mc:Choice>
              <mc:Fallback>
                <p:oleObj name="Formel" r:id="rId3" imgW="114120" imgH="203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7400"/>
                        <a:ext cx="114300" cy="203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689160" name="Object 8"/>
          <p:cNvGraphicFramePr>
            <a:graphicFrameLocks noChangeAspect="1"/>
          </p:cNvGraphicFramePr>
          <p:nvPr>
            <p:extLst>
              <p:ext uri="{D42A27DB-BD31-4B8C-83A1-F6EECF244321}">
                <p14:modId xmlns:p14="http://schemas.microsoft.com/office/powerpoint/2010/main" val="829016630"/>
              </p:ext>
            </p:extLst>
          </p:nvPr>
        </p:nvGraphicFramePr>
        <p:xfrm>
          <a:off x="6577013" y="4325938"/>
          <a:ext cx="2303462" cy="1254125"/>
        </p:xfrm>
        <a:graphic>
          <a:graphicData uri="http://schemas.openxmlformats.org/presentationml/2006/ole">
            <mc:AlternateContent xmlns:mc="http://schemas.openxmlformats.org/markup-compatibility/2006">
              <mc:Choice xmlns:v="urn:schemas-microsoft-com:vml" Requires="v">
                <p:oleObj spid="_x0000_s93246" name="Equation" r:id="rId5" imgW="838200" imgH="457200" progId="Equation.3">
                  <p:embed/>
                </p:oleObj>
              </mc:Choice>
              <mc:Fallback>
                <p:oleObj name="Equation" r:id="rId5" imgW="838200" imgH="457200" progId="Equation.3">
                  <p:embed/>
                  <p:pic>
                    <p:nvPicPr>
                      <p:cNvPr id="0" name=""/>
                      <p:cNvPicPr>
                        <a:picLocks noChangeAspect="1" noChangeArrowheads="1"/>
                      </p:cNvPicPr>
                      <p:nvPr/>
                    </p:nvPicPr>
                    <p:blipFill>
                      <a:blip r:embed="rId6"/>
                      <a:srcRect/>
                      <a:stretch>
                        <a:fillRect/>
                      </a:stretch>
                    </p:blipFill>
                    <p:spPr bwMode="auto">
                      <a:xfrm>
                        <a:off x="6577013" y="4325938"/>
                        <a:ext cx="2303462" cy="1254125"/>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02986735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89155">
                                            <p:txEl>
                                              <p:pRg st="0" end="0"/>
                                            </p:txEl>
                                          </p:spTgt>
                                        </p:tgtEl>
                                        <p:attrNameLst>
                                          <p:attrName>style.visibility</p:attrName>
                                        </p:attrNameLst>
                                      </p:cBhvr>
                                      <p:to>
                                        <p:strVal val="visible"/>
                                      </p:to>
                                    </p:set>
                                    <p:animEffect transition="in" filter="dissolve">
                                      <p:cBhvr>
                                        <p:cTn id="7" dur="500"/>
                                        <p:tgtEl>
                                          <p:spTgt spid="68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89155">
                                            <p:txEl>
                                              <p:pRg st="1" end="1"/>
                                            </p:txEl>
                                          </p:spTgt>
                                        </p:tgtEl>
                                        <p:attrNameLst>
                                          <p:attrName>style.visibility</p:attrName>
                                        </p:attrNameLst>
                                      </p:cBhvr>
                                      <p:to>
                                        <p:strVal val="visible"/>
                                      </p:to>
                                    </p:set>
                                    <p:animEffect transition="in" filter="dissolve">
                                      <p:cBhvr>
                                        <p:cTn id="12" dur="500"/>
                                        <p:tgtEl>
                                          <p:spTgt spid="68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89155">
                                            <p:txEl>
                                              <p:pRg st="2" end="2"/>
                                            </p:txEl>
                                          </p:spTgt>
                                        </p:tgtEl>
                                        <p:attrNameLst>
                                          <p:attrName>style.visibility</p:attrName>
                                        </p:attrNameLst>
                                      </p:cBhvr>
                                      <p:to>
                                        <p:strVal val="visible"/>
                                      </p:to>
                                    </p:set>
                                    <p:animEffect transition="in" filter="dissolve">
                                      <p:cBhvr>
                                        <p:cTn id="17" dur="500"/>
                                        <p:tgtEl>
                                          <p:spTgt spid="689155">
                                            <p:txEl>
                                              <p:pRg st="2" end="2"/>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689160"/>
                                        </p:tgtEl>
                                        <p:attrNameLst>
                                          <p:attrName>style.visibility</p:attrName>
                                        </p:attrNameLst>
                                      </p:cBhvr>
                                      <p:to>
                                        <p:strVal val="visible"/>
                                      </p:to>
                                    </p:set>
                                    <p:animEffect transition="in" filter="dissolve">
                                      <p:cBhvr>
                                        <p:cTn id="20" dur="500"/>
                                        <p:tgtEl>
                                          <p:spTgt spid="689160"/>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689155">
                                            <p:txEl>
                                              <p:pRg st="3" end="3"/>
                                            </p:txEl>
                                          </p:spTgt>
                                        </p:tgtEl>
                                        <p:attrNameLst>
                                          <p:attrName>style.visibility</p:attrName>
                                        </p:attrNameLst>
                                      </p:cBhvr>
                                      <p:to>
                                        <p:strVal val="visible"/>
                                      </p:to>
                                    </p:set>
                                    <p:animEffect transition="in" filter="dissolve">
                                      <p:cBhvr>
                                        <p:cTn id="23" dur="500"/>
                                        <p:tgtEl>
                                          <p:spTgt spid="689155">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689155">
                                            <p:txEl>
                                              <p:pRg st="5" end="5"/>
                                            </p:txEl>
                                          </p:spTgt>
                                        </p:tgtEl>
                                        <p:attrNameLst>
                                          <p:attrName>style.visibility</p:attrName>
                                        </p:attrNameLst>
                                      </p:cBhvr>
                                      <p:to>
                                        <p:strVal val="visible"/>
                                      </p:to>
                                    </p:set>
                                    <p:animEffect transition="in" filter="dissolve">
                                      <p:cBhvr>
                                        <p:cTn id="28" dur="500"/>
                                        <p:tgtEl>
                                          <p:spTgt spid="6891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915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fld id="{90A0D90A-66D8-FD46-8C18-D187B2C5A66B}" type="slidenum">
              <a:rPr lang="en-US"/>
              <a:pPr/>
              <a:t>3</a:t>
            </a:fld>
            <a:endParaRPr lang="en-US"/>
          </a:p>
        </p:txBody>
      </p:sp>
      <p:sp>
        <p:nvSpPr>
          <p:cNvPr id="550215" name="Rectangle 327"/>
          <p:cNvSpPr>
            <a:spLocks noGrp="1" noChangeArrowheads="1"/>
          </p:cNvSpPr>
          <p:nvPr>
            <p:ph type="title"/>
          </p:nvPr>
        </p:nvSpPr>
        <p:spPr/>
        <p:txBody>
          <a:bodyPr/>
          <a:lstStyle/>
          <a:p>
            <a:r>
              <a:rPr lang="de-DE"/>
              <a:t>1.1	Electronic Design Automation (EDA)</a:t>
            </a:r>
            <a:endParaRPr lang="en-US" altLang="zh-CN">
              <a:ea typeface="宋体" charset="0"/>
              <a:cs typeface="宋体" charset="0"/>
            </a:endParaRPr>
          </a:p>
        </p:txBody>
      </p:sp>
      <p:pic>
        <p:nvPicPr>
          <p:cNvPr id="550530" name="Picture 642"/>
          <p:cNvPicPr>
            <a:picLocks noChangeAspect="1" noChangeArrowheads="1"/>
          </p:cNvPicPr>
          <p:nvPr/>
        </p:nvPicPr>
        <p:blipFill>
          <a:blip r:embed="rId2">
            <a:lum contrast="36000"/>
            <a:extLst>
              <a:ext uri="{28A0092B-C50C-407E-A947-70E740481C1C}">
                <a14:useLocalDpi xmlns:a14="http://schemas.microsoft.com/office/drawing/2010/main" val="0"/>
              </a:ext>
            </a:extLst>
          </a:blip>
          <a:srcRect l="5840" t="4718" r="8458" b="3577"/>
          <a:stretch>
            <a:fillRect/>
          </a:stretch>
        </p:blipFill>
        <p:spPr bwMode="auto">
          <a:xfrm>
            <a:off x="4645025" y="1916113"/>
            <a:ext cx="3671888" cy="3254375"/>
          </a:xfrm>
          <a:prstGeom prst="rect">
            <a:avLst/>
          </a:prstGeom>
          <a:noFill/>
          <a:ln>
            <a:noFill/>
          </a:ln>
          <a:effectLst/>
          <a:extLst>
            <a:ext uri="{909E8E84-426E-40dd-AFC4-6F175D3DCCD1}">
              <a14:hiddenFill xmlns="" xmlns:a14="http://schemas.microsoft.com/office/drawing/2010/main">
                <a:solidFill>
                  <a:srgbClr val="C0C0C0"/>
                </a:solidFill>
              </a14:hiddenFill>
            </a:ext>
            <a:ext uri="{91240B29-F687-4f45-9708-019B960494DF}">
              <a14:hiddenLine xmlns="" xmlns:a14="http://schemas.microsoft.com/office/drawing/2010/main" w="25400">
                <a:solidFill>
                  <a:srgbClr val="CCFFFF"/>
                </a:solidFill>
                <a:miter lim="800000"/>
                <a:headEnd/>
                <a:tailEnd/>
              </a14:hiddenLine>
            </a:ext>
            <a:ext uri="{AF507438-7753-43e0-B8FC-AC1667EBCBE1}">
              <a14:hiddenEffects xmlns="" xmlns:a14="http://schemas.microsoft.com/office/drawing/2010/main">
                <a:effectLst>
                  <a:outerShdw blurRad="63500" dist="17961" dir="13500000" algn="ctr" rotWithShape="0">
                    <a:srgbClr val="C0C0C0">
                      <a:gamma/>
                      <a:shade val="60000"/>
                      <a:invGamma/>
                      <a:alpha val="74998"/>
                    </a:srgbClr>
                  </a:outerShdw>
                </a:effectLst>
              </a14:hiddenEffects>
            </a:ext>
          </a:extLst>
        </p:spPr>
      </p:pic>
      <p:grpSp>
        <p:nvGrpSpPr>
          <p:cNvPr id="550532" name="Group 644"/>
          <p:cNvGrpSpPr>
            <a:grpSpLocks/>
          </p:cNvGrpSpPr>
          <p:nvPr/>
        </p:nvGrpSpPr>
        <p:grpSpPr bwMode="auto">
          <a:xfrm>
            <a:off x="827088" y="1916113"/>
            <a:ext cx="3457575" cy="2952750"/>
            <a:chOff x="748" y="1344"/>
            <a:chExt cx="1815" cy="1723"/>
          </a:xfrm>
        </p:grpSpPr>
        <p:sp>
          <p:nvSpPr>
            <p:cNvPr id="550529" name="Rectangle 641"/>
            <p:cNvSpPr>
              <a:spLocks noChangeArrowheads="1"/>
            </p:cNvSpPr>
            <p:nvPr/>
          </p:nvSpPr>
          <p:spPr bwMode="auto">
            <a:xfrm>
              <a:off x="748" y="1344"/>
              <a:ext cx="1815" cy="1723"/>
            </a:xfrm>
            <a:prstGeom prst="rect">
              <a:avLst/>
            </a:prstGeom>
            <a:solidFill>
              <a:srgbClr val="DDDDD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550531" name="Text Box 643"/>
            <p:cNvSpPr txBox="1">
              <a:spLocks noChangeArrowheads="1"/>
            </p:cNvSpPr>
            <p:nvPr/>
          </p:nvSpPr>
          <p:spPr bwMode="auto">
            <a:xfrm>
              <a:off x="794" y="1430"/>
              <a:ext cx="1769" cy="1456"/>
            </a:xfrm>
            <a:prstGeom prst="rect">
              <a:avLst/>
            </a:prstGeom>
            <a:solidFill>
              <a:srgbClr val="DDDDDD"/>
            </a:solidFill>
            <a:ln>
              <a:noFill/>
            </a:ln>
            <a:extLs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en-US" altLang="zh-CN" sz="1600" b="1" smtClean="0">
                  <a:solidFill>
                    <a:srgbClr val="000000"/>
                  </a:solidFill>
                  <a:latin typeface="Arial" charset="0"/>
                  <a:ea typeface="宋体" charset="0"/>
                  <a:cs typeface="宋体" charset="0"/>
                </a:rPr>
                <a:t>Moore’s Law</a:t>
              </a:r>
            </a:p>
            <a:p>
              <a:pPr fontAlgn="base">
                <a:spcBef>
                  <a:spcPct val="0"/>
                </a:spcBef>
                <a:spcAft>
                  <a:spcPct val="0"/>
                </a:spcAft>
              </a:pPr>
              <a:r>
                <a:rPr lang="en-US" altLang="zh-CN" sz="1600" smtClean="0">
                  <a:solidFill>
                    <a:srgbClr val="000000"/>
                  </a:solidFill>
                  <a:latin typeface="Arial" charset="0"/>
                  <a:ea typeface="宋体" charset="0"/>
                  <a:cs typeface="宋体" charset="0"/>
                </a:rPr>
                <a:t>In 1965, Gordon Moore (Fairchild) stated that the number of transistors on an IC would double every year. 10 years later, he revised his statement, asserting that they double every 18 months. Since then, this “rule” has been famously known as Moore’s Law.</a:t>
              </a:r>
            </a:p>
          </p:txBody>
        </p:sp>
      </p:grpSp>
      <p:sp>
        <p:nvSpPr>
          <p:cNvPr id="550533" name="Text Box 645"/>
          <p:cNvSpPr txBox="1">
            <a:spLocks noChangeArrowheads="1"/>
          </p:cNvSpPr>
          <p:nvPr/>
        </p:nvSpPr>
        <p:spPr bwMode="auto">
          <a:xfrm rot="16200000">
            <a:off x="7123906" y="3694907"/>
            <a:ext cx="3309937" cy="330200"/>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76" tIns="43639" rIns="87276" bIns="43639">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Moore: „</a:t>
            </a:r>
            <a:r>
              <a:rPr lang="de-DE" sz="800" smtClean="0">
                <a:solidFill>
                  <a:srgbClr val="C0C0C0"/>
                </a:solidFill>
                <a:latin typeface="Verdana" charset="0"/>
              </a:rPr>
              <a:t>Cramming more components onto integrated circuits"</a:t>
            </a:r>
          </a:p>
          <a:p>
            <a:pPr fontAlgn="base">
              <a:spcBef>
                <a:spcPct val="0"/>
              </a:spcBef>
              <a:spcAft>
                <a:spcPct val="0"/>
              </a:spcAft>
            </a:pPr>
            <a:r>
              <a:rPr lang="de-DE" sz="800" smtClean="0">
                <a:solidFill>
                  <a:srgbClr val="C0C0C0"/>
                </a:solidFill>
              </a:rPr>
              <a:t> Electronics, Vol. 38, No. 8, 1965</a:t>
            </a:r>
          </a:p>
        </p:txBody>
      </p:sp>
    </p:spTree>
    <p:extLst>
      <p:ext uri="{BB962C8B-B14F-4D97-AF65-F5344CB8AC3E}">
        <p14:creationId xmlns:p14="http://schemas.microsoft.com/office/powerpoint/2010/main" val="233427444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550533"/>
                                        </p:tgtEl>
                                        <p:attrNameLst>
                                          <p:attrName>style.visibility</p:attrName>
                                        </p:attrNameLst>
                                      </p:cBhvr>
                                      <p:to>
                                        <p:strVal val="visible"/>
                                      </p:to>
                                    </p:set>
                                    <p:animEffect transition="in" filter="dissolve">
                                      <p:cBhvr>
                                        <p:cTn id="7" dur="500"/>
                                        <p:tgtEl>
                                          <p:spTgt spid="550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0533"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2EB34411-4AEF-C447-BD97-1C4CDCCDB070}" type="slidenum">
              <a:rPr lang="en-US"/>
              <a:pPr/>
              <a:t>30</a:t>
            </a:fld>
            <a:endParaRPr lang="en-US"/>
          </a:p>
        </p:txBody>
      </p:sp>
      <p:sp>
        <p:nvSpPr>
          <p:cNvPr id="690178" name="Rectangle 2"/>
          <p:cNvSpPr>
            <a:spLocks noGrp="1" noChangeArrowheads="1"/>
          </p:cNvSpPr>
          <p:nvPr>
            <p:ph type="title"/>
          </p:nvPr>
        </p:nvSpPr>
        <p:spPr>
          <a:ln/>
        </p:spPr>
        <p:txBody>
          <a:bodyPr/>
          <a:lstStyle/>
          <a:p>
            <a:r>
              <a:rPr lang="en-US" altLang="zh-CN" sz="2400" dirty="0">
                <a:ea typeface="宋体" charset="0"/>
                <a:cs typeface="宋体" charset="0"/>
              </a:rPr>
              <a:t>1.6	Algorithms and Complexity</a:t>
            </a:r>
          </a:p>
        </p:txBody>
      </p:sp>
      <p:sp>
        <p:nvSpPr>
          <p:cNvPr id="690179" name="Rectangle 3"/>
          <p:cNvSpPr>
            <a:spLocks noGrp="1" noChangeArrowheads="1"/>
          </p:cNvSpPr>
          <p:nvPr>
            <p:ph type="body" idx="1"/>
          </p:nvPr>
        </p:nvSpPr>
        <p:spPr>
          <a:xfrm>
            <a:off x="608013" y="2205038"/>
            <a:ext cx="8428037" cy="4032250"/>
          </a:xfrm>
          <a:noFill/>
          <a:ln/>
        </p:spPr>
        <p:txBody>
          <a:bodyPr/>
          <a:lstStyle/>
          <a:p>
            <a:pPr marL="323850" indent="-323850" defTabSz="849313">
              <a:tabLst>
                <a:tab pos="284163" algn="l"/>
                <a:tab pos="512763" algn="l"/>
              </a:tabLst>
            </a:pPr>
            <a:r>
              <a:rPr lang="de-DE" sz="2000" dirty="0" err="1">
                <a:solidFill>
                  <a:srgbClr val="FF0000"/>
                </a:solidFill>
              </a:rPr>
              <a:t>Example</a:t>
            </a:r>
            <a:r>
              <a:rPr lang="de-DE" sz="2000" dirty="0">
                <a:solidFill>
                  <a:srgbClr val="FF0000"/>
                </a:solidFill>
              </a:rPr>
              <a:t>: </a:t>
            </a:r>
            <a:r>
              <a:rPr lang="en-US" altLang="zh-CN" sz="2000" dirty="0">
                <a:solidFill>
                  <a:srgbClr val="FF0000"/>
                </a:solidFill>
                <a:ea typeface="宋体" charset="0"/>
                <a:cs typeface="宋体" charset="0"/>
              </a:rPr>
              <a:t>Exhaustively Enumerating All Placement Possibilities</a:t>
            </a:r>
          </a:p>
          <a:p>
            <a:pPr marL="588963" lvl="1" indent="-304800" defTabSz="849313">
              <a:tabLst>
                <a:tab pos="284163" algn="l"/>
                <a:tab pos="512763" algn="l"/>
              </a:tabLst>
            </a:pPr>
            <a:r>
              <a:rPr lang="de-DE" sz="1500" dirty="0" err="1"/>
              <a:t>Given</a:t>
            </a:r>
            <a:r>
              <a:rPr lang="de-DE" sz="1500" dirty="0"/>
              <a:t>: </a:t>
            </a:r>
            <a:r>
              <a:rPr lang="de-DE" sz="1500" i="1" dirty="0" err="1"/>
              <a:t>n</a:t>
            </a:r>
            <a:r>
              <a:rPr lang="de-DE" sz="1500" dirty="0"/>
              <a:t> </a:t>
            </a:r>
            <a:r>
              <a:rPr lang="de-DE" sz="1500" dirty="0" err="1"/>
              <a:t>cells</a:t>
            </a:r>
            <a:endParaRPr lang="de-DE" sz="1500" dirty="0"/>
          </a:p>
          <a:p>
            <a:pPr marL="588963" lvl="1" indent="-304800" defTabSz="849313">
              <a:tabLst>
                <a:tab pos="284163" algn="l"/>
                <a:tab pos="512763" algn="l"/>
              </a:tabLst>
            </a:pPr>
            <a:r>
              <a:rPr lang="de-DE" sz="1500" dirty="0"/>
              <a:t>Task: </a:t>
            </a:r>
            <a:r>
              <a:rPr lang="en-US" altLang="zh-CN" sz="1500" dirty="0">
                <a:ea typeface="宋体" charset="0"/>
                <a:cs typeface="宋体" charset="0"/>
              </a:rPr>
              <a:t>find a single-row placement of </a:t>
            </a:r>
            <a:r>
              <a:rPr lang="en-US" altLang="zh-CN" sz="1500" i="1" dirty="0">
                <a:ea typeface="宋体" charset="0"/>
                <a:cs typeface="宋体" charset="0"/>
              </a:rPr>
              <a:t>n</a:t>
            </a:r>
            <a:r>
              <a:rPr lang="en-US" altLang="zh-CN" sz="1500" dirty="0">
                <a:ea typeface="宋体" charset="0"/>
                <a:cs typeface="宋体" charset="0"/>
              </a:rPr>
              <a:t> cells with minimum total </a:t>
            </a:r>
            <a:r>
              <a:rPr lang="en-US" altLang="zh-CN" sz="1500" dirty="0" err="1">
                <a:ea typeface="宋体" charset="0"/>
                <a:cs typeface="宋体" charset="0"/>
              </a:rPr>
              <a:t>wirelength</a:t>
            </a:r>
            <a:r>
              <a:rPr lang="en-US" altLang="zh-CN" sz="1500" dirty="0">
                <a:ea typeface="宋体" charset="0"/>
                <a:cs typeface="宋体" charset="0"/>
              </a:rPr>
              <a:t> by using exhaustive enumeration.</a:t>
            </a:r>
          </a:p>
          <a:p>
            <a:pPr marL="588963" lvl="1" indent="-304800" defTabSz="849313">
              <a:tabLst>
                <a:tab pos="284163" algn="l"/>
                <a:tab pos="512763" algn="l"/>
              </a:tabLst>
            </a:pPr>
            <a:r>
              <a:rPr lang="en-US" altLang="zh-CN" sz="1500" dirty="0">
                <a:ea typeface="宋体" charset="0"/>
                <a:cs typeface="宋体" charset="0"/>
              </a:rPr>
              <a:t>Solution: The solution space consists of </a:t>
            </a:r>
            <a:r>
              <a:rPr lang="en-US" altLang="zh-CN" sz="1500" i="1" dirty="0">
                <a:ea typeface="宋体" charset="0"/>
                <a:cs typeface="宋体" charset="0"/>
              </a:rPr>
              <a:t>n</a:t>
            </a:r>
            <a:r>
              <a:rPr lang="en-US" altLang="zh-CN" sz="1500" dirty="0">
                <a:ea typeface="宋体" charset="0"/>
                <a:cs typeface="宋体" charset="0"/>
              </a:rPr>
              <a:t>! placement options. If generating and evaluating the </a:t>
            </a:r>
            <a:r>
              <a:rPr lang="en-US" altLang="zh-CN" sz="1500" dirty="0" err="1">
                <a:ea typeface="宋体" charset="0"/>
                <a:cs typeface="宋体" charset="0"/>
              </a:rPr>
              <a:t>wirelength</a:t>
            </a:r>
            <a:r>
              <a:rPr lang="en-US" altLang="zh-CN" sz="1500" dirty="0">
                <a:ea typeface="宋体" charset="0"/>
                <a:cs typeface="宋体" charset="0"/>
              </a:rPr>
              <a:t> of each possible placement solution takes 1 s</a:t>
            </a:r>
            <a:r>
              <a:rPr lang="en-US" altLang="zh-CN" sz="1500" i="1" dirty="0">
                <a:ea typeface="宋体" charset="0"/>
                <a:cs typeface="宋体" charset="0"/>
              </a:rPr>
              <a:t> </a:t>
            </a:r>
            <a:r>
              <a:rPr lang="en-US" altLang="zh-CN" sz="1500" dirty="0">
                <a:ea typeface="宋体" charset="0"/>
                <a:cs typeface="宋体" charset="0"/>
              </a:rPr>
              <a:t>and </a:t>
            </a:r>
            <a:br>
              <a:rPr lang="en-US" altLang="zh-CN" sz="1500" dirty="0">
                <a:ea typeface="宋体" charset="0"/>
                <a:cs typeface="宋体" charset="0"/>
              </a:rPr>
            </a:br>
            <a:r>
              <a:rPr lang="en-US" altLang="zh-CN" sz="1500" i="1" dirty="0">
                <a:ea typeface="宋体" charset="0"/>
                <a:cs typeface="宋体" charset="0"/>
              </a:rPr>
              <a:t>n</a:t>
            </a:r>
            <a:r>
              <a:rPr lang="en-US" altLang="zh-CN" sz="1500" dirty="0">
                <a:ea typeface="宋体" charset="0"/>
                <a:cs typeface="宋体" charset="0"/>
              </a:rPr>
              <a:t> = 20, the total time needed to find an optimal solution would be 77,147 years!</a:t>
            </a:r>
            <a:endParaRPr lang="de-DE" sz="1500" dirty="0"/>
          </a:p>
          <a:p>
            <a:pPr marL="323850" indent="-323850" defTabSz="849313">
              <a:spcBef>
                <a:spcPct val="75000"/>
              </a:spcBef>
              <a:tabLst>
                <a:tab pos="284163" algn="l"/>
                <a:tab pos="512763" algn="l"/>
              </a:tabLst>
            </a:pPr>
            <a:r>
              <a:rPr lang="en-US" altLang="zh-CN" sz="1600" dirty="0">
                <a:ea typeface="宋体" charset="0"/>
                <a:cs typeface="宋体" charset="0"/>
              </a:rPr>
              <a:t>A number of physical design problems have best-known algorithm complexities that grow exponentially with </a:t>
            </a:r>
            <a:r>
              <a:rPr lang="en-US" altLang="zh-CN" sz="1600" i="1" dirty="0">
                <a:ea typeface="宋体" charset="0"/>
                <a:cs typeface="宋体" charset="0"/>
              </a:rPr>
              <a:t>n</a:t>
            </a:r>
            <a:r>
              <a:rPr lang="en-US" altLang="zh-CN" sz="1600" dirty="0">
                <a:ea typeface="宋体" charset="0"/>
                <a:cs typeface="宋体" charset="0"/>
              </a:rPr>
              <a:t>, e.g., </a:t>
            </a:r>
            <a:r>
              <a:rPr lang="en-US" altLang="zh-CN" sz="1600" i="1" dirty="0">
                <a:ea typeface="宋体" charset="0"/>
                <a:cs typeface="宋体" charset="0"/>
              </a:rPr>
              <a:t>O</a:t>
            </a:r>
            <a:r>
              <a:rPr lang="en-US" altLang="zh-CN" sz="1600" dirty="0">
                <a:ea typeface="宋体" charset="0"/>
                <a:cs typeface="宋体" charset="0"/>
              </a:rPr>
              <a:t>(</a:t>
            </a:r>
            <a:r>
              <a:rPr lang="en-US" altLang="zh-CN" sz="1600" i="1" dirty="0">
                <a:ea typeface="宋体" charset="0"/>
                <a:cs typeface="宋体" charset="0"/>
              </a:rPr>
              <a:t>n</a:t>
            </a:r>
            <a:r>
              <a:rPr lang="en-US" altLang="zh-CN" sz="1600" dirty="0">
                <a:ea typeface="宋体" charset="0"/>
                <a:cs typeface="宋体" charset="0"/>
              </a:rPr>
              <a:t>!), </a:t>
            </a:r>
            <a:r>
              <a:rPr lang="en-US" altLang="zh-CN" sz="1600" i="1" dirty="0">
                <a:ea typeface="宋体" charset="0"/>
                <a:cs typeface="宋体" charset="0"/>
              </a:rPr>
              <a:t>O</a:t>
            </a:r>
            <a:r>
              <a:rPr lang="en-US" altLang="zh-CN" sz="1600" dirty="0">
                <a:ea typeface="宋体" charset="0"/>
                <a:cs typeface="宋体" charset="0"/>
              </a:rPr>
              <a:t>(</a:t>
            </a:r>
            <a:r>
              <a:rPr lang="en-US" altLang="zh-CN" sz="1600" i="1" dirty="0" err="1">
                <a:ea typeface="宋体" charset="0"/>
                <a:cs typeface="宋体" charset="0"/>
              </a:rPr>
              <a:t>n</a:t>
            </a:r>
            <a:r>
              <a:rPr lang="en-US" altLang="zh-CN" sz="1600" i="1" baseline="30000" dirty="0" err="1">
                <a:ea typeface="宋体" charset="0"/>
                <a:cs typeface="宋体" charset="0"/>
              </a:rPr>
              <a:t>n</a:t>
            </a:r>
            <a:r>
              <a:rPr lang="en-US" altLang="zh-CN" sz="1600" dirty="0">
                <a:ea typeface="宋体" charset="0"/>
                <a:cs typeface="宋体" charset="0"/>
              </a:rPr>
              <a:t>), and </a:t>
            </a:r>
            <a:r>
              <a:rPr lang="en-US" altLang="zh-CN" sz="1600" i="1" dirty="0">
                <a:ea typeface="宋体" charset="0"/>
                <a:cs typeface="宋体" charset="0"/>
              </a:rPr>
              <a:t>O</a:t>
            </a:r>
            <a:r>
              <a:rPr lang="en-US" altLang="zh-CN" sz="1600" dirty="0">
                <a:ea typeface="宋体" charset="0"/>
                <a:cs typeface="宋体" charset="0"/>
              </a:rPr>
              <a:t>(2</a:t>
            </a:r>
            <a:r>
              <a:rPr lang="en-US" altLang="zh-CN" sz="1600" i="1" baseline="30000" dirty="0">
                <a:ea typeface="宋体" charset="0"/>
                <a:cs typeface="宋体" charset="0"/>
              </a:rPr>
              <a:t>n</a:t>
            </a:r>
            <a:r>
              <a:rPr lang="en-US" altLang="zh-CN" sz="1600" dirty="0">
                <a:ea typeface="宋体" charset="0"/>
                <a:cs typeface="宋体" charset="0"/>
              </a:rPr>
              <a:t>).</a:t>
            </a:r>
            <a:r>
              <a:rPr lang="en-US" altLang="zh-CN" dirty="0">
                <a:ea typeface="宋体" charset="0"/>
                <a:cs typeface="宋体" charset="0"/>
              </a:rPr>
              <a:t> </a:t>
            </a:r>
          </a:p>
          <a:p>
            <a:pPr marL="323850" indent="-323850" defTabSz="849313">
              <a:tabLst>
                <a:tab pos="284163" algn="l"/>
                <a:tab pos="512763" algn="l"/>
              </a:tabLst>
            </a:pPr>
            <a:r>
              <a:rPr lang="en-US" altLang="zh-CN" sz="1600" dirty="0">
                <a:ea typeface="宋体" charset="0"/>
                <a:cs typeface="宋体" charset="0"/>
              </a:rPr>
              <a:t>Many of these problems are </a:t>
            </a:r>
            <a:r>
              <a:rPr lang="en-US" altLang="zh-CN" sz="1600" dirty="0">
                <a:solidFill>
                  <a:srgbClr val="0000FF"/>
                </a:solidFill>
                <a:ea typeface="宋体" charset="0"/>
                <a:cs typeface="宋体" charset="0"/>
              </a:rPr>
              <a:t>NP-hard </a:t>
            </a:r>
            <a:r>
              <a:rPr lang="en-US" altLang="zh-CN" sz="1600" dirty="0">
                <a:ea typeface="宋体" charset="0"/>
                <a:cs typeface="宋体" charset="0"/>
              </a:rPr>
              <a:t>(NP: non-deterministic polynomial time)</a:t>
            </a:r>
          </a:p>
          <a:p>
            <a:pPr marL="588963" lvl="1" indent="-304800" defTabSz="849313">
              <a:tabLst>
                <a:tab pos="284163" algn="l"/>
                <a:tab pos="512763" algn="l"/>
              </a:tabLst>
            </a:pPr>
            <a:r>
              <a:rPr lang="en-US" altLang="zh-CN" sz="1500" dirty="0">
                <a:ea typeface="宋体" charset="0"/>
                <a:cs typeface="宋体" charset="0"/>
              </a:rPr>
              <a:t>No known algorithms can ensure, in a time-efficient manner, globally optimal solution</a:t>
            </a:r>
            <a:r>
              <a:rPr lang="en-US" altLang="zh-CN" dirty="0">
                <a:ea typeface="宋体" charset="0"/>
                <a:cs typeface="宋体" charset="0"/>
              </a:rPr>
              <a:t> </a:t>
            </a:r>
          </a:p>
          <a:p>
            <a:pPr marL="323850" indent="-323850" defTabSz="849313">
              <a:buFont typeface="Symbol" charset="0"/>
              <a:buChar char="Þ"/>
              <a:tabLst>
                <a:tab pos="284163" algn="l"/>
                <a:tab pos="512763" algn="l"/>
              </a:tabLst>
            </a:pPr>
            <a:r>
              <a:rPr lang="de-DE" sz="1600" dirty="0" err="1">
                <a:solidFill>
                  <a:srgbClr val="0000FF"/>
                </a:solidFill>
              </a:rPr>
              <a:t>Heuristic</a:t>
            </a:r>
            <a:r>
              <a:rPr lang="de-DE" sz="1600" dirty="0">
                <a:solidFill>
                  <a:srgbClr val="0000FF"/>
                </a:solidFill>
              </a:rPr>
              <a:t> </a:t>
            </a:r>
            <a:r>
              <a:rPr lang="de-DE" sz="1600" dirty="0" err="1">
                <a:solidFill>
                  <a:srgbClr val="0000FF"/>
                </a:solidFill>
              </a:rPr>
              <a:t>algorithms</a:t>
            </a:r>
            <a:r>
              <a:rPr lang="de-DE" sz="1600" dirty="0">
                <a:solidFill>
                  <a:srgbClr val="0000FF"/>
                </a:solidFill>
              </a:rPr>
              <a:t> </a:t>
            </a:r>
            <a:r>
              <a:rPr lang="de-DE" sz="1600" dirty="0" err="1"/>
              <a:t>are</a:t>
            </a:r>
            <a:r>
              <a:rPr lang="de-DE" sz="1600" dirty="0"/>
              <a:t> </a:t>
            </a:r>
            <a:r>
              <a:rPr lang="de-DE" sz="1600" dirty="0" err="1"/>
              <a:t>used</a:t>
            </a:r>
            <a:r>
              <a:rPr lang="de-DE" sz="1600" dirty="0"/>
              <a:t> </a:t>
            </a:r>
            <a:r>
              <a:rPr lang="de-DE" sz="1600" dirty="0" err="1"/>
              <a:t>to</a:t>
            </a:r>
            <a:r>
              <a:rPr lang="de-DE" sz="1600" dirty="0"/>
              <a:t> find </a:t>
            </a:r>
            <a:r>
              <a:rPr lang="de-DE" sz="1600" dirty="0" err="1"/>
              <a:t>near</a:t>
            </a:r>
            <a:r>
              <a:rPr lang="de-DE" sz="1600" dirty="0"/>
              <a:t>-optimal </a:t>
            </a:r>
            <a:r>
              <a:rPr lang="de-DE" sz="1600" dirty="0" err="1"/>
              <a:t>solutions</a:t>
            </a:r>
            <a:endParaRPr lang="en-US" altLang="zh-CN" sz="1600" dirty="0">
              <a:ea typeface="宋体" charset="0"/>
              <a:cs typeface="宋体" charset="0"/>
            </a:endParaRPr>
          </a:p>
        </p:txBody>
      </p:sp>
      <p:sp>
        <p:nvSpPr>
          <p:cNvPr id="690180" name="Rectangle 4"/>
          <p:cNvSpPr>
            <a:spLocks noChangeArrowheads="1"/>
          </p:cNvSpPr>
          <p:nvPr/>
        </p:nvSpPr>
        <p:spPr bwMode="auto">
          <a:xfrm>
            <a:off x="820738" y="1412875"/>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90181" name="Text Box 5"/>
          <p:cNvSpPr txBox="1">
            <a:spLocks noChangeArrowheads="1"/>
          </p:cNvSpPr>
          <p:nvPr/>
        </p:nvSpPr>
        <p:spPr bwMode="auto">
          <a:xfrm>
            <a:off x="893763" y="1477963"/>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2400" dirty="0" err="1" smtClean="0">
                <a:solidFill>
                  <a:srgbClr val="000000"/>
                </a:solidFill>
                <a:latin typeface="Arial" charset="0"/>
                <a:ea typeface="宋体" charset="0"/>
                <a:cs typeface="宋体" charset="0"/>
              </a:rPr>
              <a:t>Runtime</a:t>
            </a:r>
            <a:r>
              <a:rPr lang="de-DE" altLang="zh-CN" sz="2400" dirty="0" smtClean="0">
                <a:solidFill>
                  <a:srgbClr val="000000"/>
                </a:solidFill>
                <a:latin typeface="Arial" charset="0"/>
                <a:ea typeface="宋体" charset="0"/>
                <a:cs typeface="宋体" charset="0"/>
              </a:rPr>
              <a:t> </a:t>
            </a:r>
            <a:r>
              <a:rPr lang="de-DE" altLang="zh-CN" sz="2400" dirty="0" err="1" smtClean="0">
                <a:solidFill>
                  <a:srgbClr val="000000"/>
                </a:solidFill>
                <a:latin typeface="Arial" charset="0"/>
                <a:ea typeface="宋体" charset="0"/>
                <a:cs typeface="宋体" charset="0"/>
              </a:rPr>
              <a:t>complexity</a:t>
            </a:r>
            <a:endParaRPr lang="en-US" altLang="zh-CN" sz="2400" dirty="0" smtClean="0">
              <a:solidFill>
                <a:srgbClr val="000000"/>
              </a:solidFill>
              <a:latin typeface="Arial" charset="0"/>
              <a:ea typeface="宋体" charset="0"/>
              <a:cs typeface="宋体" charset="0"/>
            </a:endParaRPr>
          </a:p>
        </p:txBody>
      </p:sp>
      <p:graphicFrame>
        <p:nvGraphicFramePr>
          <p:cNvPr id="690182" name="Object 6"/>
          <p:cNvGraphicFramePr>
            <a:graphicFrameLocks noChangeAspect="1"/>
          </p:cNvGraphicFramePr>
          <p:nvPr/>
        </p:nvGraphicFramePr>
        <p:xfrm>
          <a:off x="4514850" y="3327400"/>
          <a:ext cx="114300" cy="203200"/>
        </p:xfrm>
        <a:graphic>
          <a:graphicData uri="http://schemas.openxmlformats.org/presentationml/2006/ole">
            <mc:AlternateContent xmlns:mc="http://schemas.openxmlformats.org/markup-compatibility/2006">
              <mc:Choice xmlns:v="urn:schemas-microsoft-com:vml" Requires="v">
                <p:oleObj spid="_x0000_s94240" name="Equation" r:id="rId3" imgW="114120" imgH="203040" progId="Equation.3">
                  <p:embed/>
                </p:oleObj>
              </mc:Choice>
              <mc:Fallback>
                <p:oleObj name="Equation" r:id="rId3" imgW="114120" imgH="203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7400"/>
                        <a:ext cx="114300" cy="203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Tree>
    <p:extLst>
      <p:ext uri="{BB962C8B-B14F-4D97-AF65-F5344CB8AC3E}">
        <p14:creationId xmlns:p14="http://schemas.microsoft.com/office/powerpoint/2010/main" val="1644705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0179">
                                            <p:txEl>
                                              <p:pRg st="0" end="0"/>
                                            </p:txEl>
                                          </p:spTgt>
                                        </p:tgtEl>
                                        <p:attrNameLst>
                                          <p:attrName>style.visibility</p:attrName>
                                        </p:attrNameLst>
                                      </p:cBhvr>
                                      <p:to>
                                        <p:strVal val="visible"/>
                                      </p:to>
                                    </p:set>
                                    <p:animEffect transition="in" filter="dissolve">
                                      <p:cBhvr>
                                        <p:cTn id="7" dur="500"/>
                                        <p:tgtEl>
                                          <p:spTgt spid="6901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0179">
                                            <p:txEl>
                                              <p:pRg st="1" end="1"/>
                                            </p:txEl>
                                          </p:spTgt>
                                        </p:tgtEl>
                                        <p:attrNameLst>
                                          <p:attrName>style.visibility</p:attrName>
                                        </p:attrNameLst>
                                      </p:cBhvr>
                                      <p:to>
                                        <p:strVal val="visible"/>
                                      </p:to>
                                    </p:set>
                                    <p:animEffect transition="in" filter="dissolve">
                                      <p:cBhvr>
                                        <p:cTn id="12" dur="500"/>
                                        <p:tgtEl>
                                          <p:spTgt spid="6901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0179">
                                            <p:txEl>
                                              <p:pRg st="2" end="2"/>
                                            </p:txEl>
                                          </p:spTgt>
                                        </p:tgtEl>
                                        <p:attrNameLst>
                                          <p:attrName>style.visibility</p:attrName>
                                        </p:attrNameLst>
                                      </p:cBhvr>
                                      <p:to>
                                        <p:strVal val="visible"/>
                                      </p:to>
                                    </p:set>
                                    <p:animEffect transition="in" filter="dissolve">
                                      <p:cBhvr>
                                        <p:cTn id="17" dur="500"/>
                                        <p:tgtEl>
                                          <p:spTgt spid="6901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0179">
                                            <p:txEl>
                                              <p:pRg st="3" end="3"/>
                                            </p:txEl>
                                          </p:spTgt>
                                        </p:tgtEl>
                                        <p:attrNameLst>
                                          <p:attrName>style.visibility</p:attrName>
                                        </p:attrNameLst>
                                      </p:cBhvr>
                                      <p:to>
                                        <p:strVal val="visible"/>
                                      </p:to>
                                    </p:set>
                                    <p:animEffect transition="in" filter="dissolve">
                                      <p:cBhvr>
                                        <p:cTn id="22" dur="500"/>
                                        <p:tgtEl>
                                          <p:spTgt spid="69017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0179">
                                            <p:txEl>
                                              <p:pRg st="4" end="4"/>
                                            </p:txEl>
                                          </p:spTgt>
                                        </p:tgtEl>
                                        <p:attrNameLst>
                                          <p:attrName>style.visibility</p:attrName>
                                        </p:attrNameLst>
                                      </p:cBhvr>
                                      <p:to>
                                        <p:strVal val="visible"/>
                                      </p:to>
                                    </p:set>
                                    <p:animEffect transition="in" filter="dissolve">
                                      <p:cBhvr>
                                        <p:cTn id="27" dur="500"/>
                                        <p:tgtEl>
                                          <p:spTgt spid="6901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90179">
                                            <p:txEl>
                                              <p:pRg st="5" end="5"/>
                                            </p:txEl>
                                          </p:spTgt>
                                        </p:tgtEl>
                                        <p:attrNameLst>
                                          <p:attrName>style.visibility</p:attrName>
                                        </p:attrNameLst>
                                      </p:cBhvr>
                                      <p:to>
                                        <p:strVal val="visible"/>
                                      </p:to>
                                    </p:set>
                                    <p:animEffect transition="in" filter="dissolve">
                                      <p:cBhvr>
                                        <p:cTn id="32" dur="500"/>
                                        <p:tgtEl>
                                          <p:spTgt spid="690179">
                                            <p:txEl>
                                              <p:pRg st="5" end="5"/>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690179">
                                            <p:txEl>
                                              <p:pRg st="6" end="6"/>
                                            </p:txEl>
                                          </p:spTgt>
                                        </p:tgtEl>
                                        <p:attrNameLst>
                                          <p:attrName>style.visibility</p:attrName>
                                        </p:attrNameLst>
                                      </p:cBhvr>
                                      <p:to>
                                        <p:strVal val="visible"/>
                                      </p:to>
                                    </p:set>
                                    <p:animEffect transition="in" filter="dissolve">
                                      <p:cBhvr>
                                        <p:cTn id="35" dur="500"/>
                                        <p:tgtEl>
                                          <p:spTgt spid="690179">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690179">
                                            <p:txEl>
                                              <p:pRg st="7" end="7"/>
                                            </p:txEl>
                                          </p:spTgt>
                                        </p:tgtEl>
                                        <p:attrNameLst>
                                          <p:attrName>style.visibility</p:attrName>
                                        </p:attrNameLst>
                                      </p:cBhvr>
                                      <p:to>
                                        <p:strVal val="visible"/>
                                      </p:to>
                                    </p:set>
                                    <p:animEffect transition="in" filter="dissolve">
                                      <p:cBhvr>
                                        <p:cTn id="40" dur="500"/>
                                        <p:tgtEl>
                                          <p:spTgt spid="6901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017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73FE6D76-3B0A-4949-A75D-9D6757498E34}" type="slidenum">
              <a:rPr lang="en-US"/>
              <a:pPr/>
              <a:t>31</a:t>
            </a:fld>
            <a:endParaRPr lang="en-US"/>
          </a:p>
        </p:txBody>
      </p:sp>
      <p:sp>
        <p:nvSpPr>
          <p:cNvPr id="674818" name="Rectangle 2"/>
          <p:cNvSpPr>
            <a:spLocks noGrp="1" noChangeArrowheads="1"/>
          </p:cNvSpPr>
          <p:nvPr>
            <p:ph type="title"/>
          </p:nvPr>
        </p:nvSpPr>
        <p:spPr>
          <a:ln/>
        </p:spPr>
        <p:txBody>
          <a:bodyPr/>
          <a:lstStyle/>
          <a:p>
            <a:r>
              <a:rPr lang="en-US" altLang="zh-CN" sz="2400" dirty="0">
                <a:ea typeface="宋体" charset="0"/>
                <a:cs typeface="宋体" charset="0"/>
              </a:rPr>
              <a:t>1.6	Algorithms and Complexity</a:t>
            </a:r>
          </a:p>
        </p:txBody>
      </p:sp>
      <p:sp>
        <p:nvSpPr>
          <p:cNvPr id="674819" name="Rectangle 3"/>
          <p:cNvSpPr>
            <a:spLocks noGrp="1" noChangeArrowheads="1"/>
          </p:cNvSpPr>
          <p:nvPr>
            <p:ph type="body" idx="1"/>
          </p:nvPr>
        </p:nvSpPr>
        <p:spPr>
          <a:xfrm>
            <a:off x="608013" y="2205038"/>
            <a:ext cx="8428037" cy="4032250"/>
          </a:xfrm>
          <a:noFill/>
          <a:ln/>
        </p:spPr>
        <p:txBody>
          <a:bodyPr/>
          <a:lstStyle/>
          <a:p>
            <a:pPr marL="323850" indent="-323850" defTabSz="849313">
              <a:tabLst>
                <a:tab pos="284163" algn="l"/>
                <a:tab pos="512763" algn="l"/>
              </a:tabLst>
            </a:pPr>
            <a:r>
              <a:rPr lang="en-US" altLang="zh-CN" sz="2400" dirty="0">
                <a:solidFill>
                  <a:srgbClr val="0000FF"/>
                </a:solidFill>
                <a:ea typeface="宋体" charset="0"/>
                <a:cs typeface="宋体" charset="0"/>
              </a:rPr>
              <a:t>Deterministic</a:t>
            </a:r>
            <a:r>
              <a:rPr lang="en-US" altLang="zh-CN" sz="1600" dirty="0">
                <a:ea typeface="宋体" charset="0"/>
                <a:cs typeface="宋体" charset="0"/>
              </a:rPr>
              <a:t>: All decisions made by the algorithm are repeatable, i.e., not random. One example of a deterministic heuristic is </a:t>
            </a:r>
            <a:r>
              <a:rPr lang="en-US" altLang="zh-CN" sz="1600" i="1" dirty="0" smtClean="0">
                <a:solidFill>
                  <a:srgbClr val="FF0000"/>
                </a:solidFill>
                <a:ea typeface="宋体" charset="0"/>
                <a:cs typeface="宋体" charset="0"/>
              </a:rPr>
              <a:t>A* shortest </a:t>
            </a:r>
            <a:r>
              <a:rPr lang="en-US" altLang="zh-CN" sz="1600" i="1" dirty="0">
                <a:solidFill>
                  <a:srgbClr val="FF0000"/>
                </a:solidFill>
                <a:ea typeface="宋体" charset="0"/>
                <a:cs typeface="宋体" charset="0"/>
              </a:rPr>
              <a:t>path algorithm</a:t>
            </a:r>
            <a:r>
              <a:rPr lang="en-US" altLang="zh-CN" sz="1600" dirty="0">
                <a:ea typeface="宋体" charset="0"/>
                <a:cs typeface="宋体" charset="0"/>
              </a:rPr>
              <a:t>.</a:t>
            </a:r>
            <a:br>
              <a:rPr lang="en-US" altLang="zh-CN" sz="1600" dirty="0">
                <a:ea typeface="宋体" charset="0"/>
                <a:cs typeface="宋体" charset="0"/>
              </a:rPr>
            </a:br>
            <a:endParaRPr lang="en-US" altLang="zh-CN" sz="1600" i="1" dirty="0">
              <a:ea typeface="宋体" charset="0"/>
              <a:cs typeface="宋体" charset="0"/>
            </a:endParaRPr>
          </a:p>
          <a:p>
            <a:pPr marL="323850" indent="-323850" defTabSz="849313">
              <a:tabLst>
                <a:tab pos="284163" algn="l"/>
                <a:tab pos="512763" algn="l"/>
              </a:tabLst>
            </a:pPr>
            <a:r>
              <a:rPr lang="en-US" altLang="zh-CN" sz="2400" dirty="0">
                <a:solidFill>
                  <a:srgbClr val="0000FF"/>
                </a:solidFill>
                <a:ea typeface="宋体" charset="0"/>
                <a:cs typeface="宋体" charset="0"/>
              </a:rPr>
              <a:t>Stochastic</a:t>
            </a:r>
            <a:r>
              <a:rPr lang="en-US" altLang="zh-CN" sz="1600" dirty="0">
                <a:ea typeface="宋体" charset="0"/>
                <a:cs typeface="宋体" charset="0"/>
              </a:rPr>
              <a:t>: Some decisions made by the algorithm are made randomly, e.g., using a pseudo-random number generator. Thus, two independent runs of the algorithm will produce two different solutions with high probability. One example of a stochastic algorithm is </a:t>
            </a:r>
            <a:r>
              <a:rPr lang="en-US" altLang="zh-CN" sz="1600" i="1" dirty="0">
                <a:solidFill>
                  <a:srgbClr val="FF0000"/>
                </a:solidFill>
                <a:ea typeface="宋体" charset="0"/>
                <a:cs typeface="宋体" charset="0"/>
              </a:rPr>
              <a:t>simulated annealing</a:t>
            </a:r>
            <a:r>
              <a:rPr lang="en-US" altLang="zh-CN" sz="1600" dirty="0">
                <a:ea typeface="宋体" charset="0"/>
                <a:cs typeface="宋体" charset="0"/>
              </a:rPr>
              <a:t>.</a:t>
            </a:r>
            <a:br>
              <a:rPr lang="en-US" altLang="zh-CN" sz="1600" dirty="0">
                <a:ea typeface="宋体" charset="0"/>
                <a:cs typeface="宋体" charset="0"/>
              </a:rPr>
            </a:br>
            <a:endParaRPr lang="en-US" altLang="zh-CN" sz="1600" dirty="0">
              <a:ea typeface="宋体" charset="0"/>
              <a:cs typeface="宋体" charset="0"/>
            </a:endParaRPr>
          </a:p>
          <a:p>
            <a:pPr marL="323850" indent="-323850" defTabSz="849313">
              <a:tabLst>
                <a:tab pos="284163" algn="l"/>
                <a:tab pos="512763" algn="l"/>
              </a:tabLst>
            </a:pPr>
            <a:r>
              <a:rPr lang="en-US" altLang="zh-CN" sz="1600" dirty="0">
                <a:ea typeface="宋体" charset="0"/>
                <a:cs typeface="宋体" charset="0"/>
              </a:rPr>
              <a:t>In terms of structure, a heuristic algorithm can be</a:t>
            </a:r>
          </a:p>
          <a:p>
            <a:pPr marL="588963" lvl="1" indent="-304800" defTabSz="849313">
              <a:tabLst>
                <a:tab pos="284163" algn="l"/>
                <a:tab pos="512763" algn="l"/>
              </a:tabLst>
            </a:pPr>
            <a:r>
              <a:rPr lang="en-US" altLang="zh-CN" sz="2000" dirty="0">
                <a:solidFill>
                  <a:srgbClr val="0000FF"/>
                </a:solidFill>
                <a:ea typeface="宋体" charset="0"/>
                <a:cs typeface="宋体" charset="0"/>
              </a:rPr>
              <a:t>Constructive</a:t>
            </a:r>
            <a:r>
              <a:rPr lang="en-US" altLang="zh-CN" dirty="0">
                <a:ea typeface="宋体" charset="0"/>
                <a:cs typeface="宋体" charset="0"/>
              </a:rPr>
              <a:t>: The heuristic starts with an initial, incomplete (partial) solution and adds components until a complete solution is obtained.</a:t>
            </a:r>
            <a:endParaRPr lang="en-US" altLang="zh-CN" i="1" dirty="0">
              <a:ea typeface="宋体" charset="0"/>
              <a:cs typeface="宋体" charset="0"/>
            </a:endParaRPr>
          </a:p>
          <a:p>
            <a:pPr marL="588963" lvl="1" indent="-304800" defTabSz="849313">
              <a:tabLst>
                <a:tab pos="284163" algn="l"/>
                <a:tab pos="512763" algn="l"/>
              </a:tabLst>
            </a:pPr>
            <a:r>
              <a:rPr lang="en-US" altLang="zh-CN" sz="2000" dirty="0">
                <a:solidFill>
                  <a:srgbClr val="0000FF"/>
                </a:solidFill>
                <a:ea typeface="宋体" charset="0"/>
                <a:cs typeface="宋体" charset="0"/>
              </a:rPr>
              <a:t>Iterative</a:t>
            </a:r>
            <a:r>
              <a:rPr lang="en-US" altLang="zh-CN" dirty="0">
                <a:ea typeface="宋体" charset="0"/>
                <a:cs typeface="宋体" charset="0"/>
              </a:rPr>
              <a:t>: The heuristic starts with a complete solution and repeatedly improves the current solution until a preset termination criterion is reached.</a:t>
            </a:r>
            <a:endParaRPr lang="de-DE" dirty="0"/>
          </a:p>
        </p:txBody>
      </p:sp>
      <p:sp>
        <p:nvSpPr>
          <p:cNvPr id="674820" name="Rectangle 4"/>
          <p:cNvSpPr>
            <a:spLocks noChangeArrowheads="1"/>
          </p:cNvSpPr>
          <p:nvPr/>
        </p:nvSpPr>
        <p:spPr bwMode="auto">
          <a:xfrm>
            <a:off x="820738" y="1412875"/>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4821" name="Text Box 5"/>
          <p:cNvSpPr txBox="1">
            <a:spLocks noChangeArrowheads="1"/>
          </p:cNvSpPr>
          <p:nvPr/>
        </p:nvSpPr>
        <p:spPr bwMode="auto">
          <a:xfrm>
            <a:off x="914400" y="1447800"/>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2400" dirty="0" err="1" smtClean="0">
                <a:solidFill>
                  <a:srgbClr val="000000"/>
                </a:solidFill>
                <a:latin typeface="Arial" charset="0"/>
                <a:ea typeface="宋体" charset="0"/>
                <a:cs typeface="宋体" charset="0"/>
              </a:rPr>
              <a:t>Heuristic</a:t>
            </a:r>
            <a:r>
              <a:rPr lang="de-DE" altLang="zh-CN" sz="2400" dirty="0" smtClean="0">
                <a:solidFill>
                  <a:srgbClr val="000000"/>
                </a:solidFill>
                <a:latin typeface="Arial" charset="0"/>
                <a:ea typeface="宋体" charset="0"/>
                <a:cs typeface="宋体" charset="0"/>
              </a:rPr>
              <a:t> </a:t>
            </a:r>
            <a:r>
              <a:rPr lang="de-DE" altLang="zh-CN" sz="2400" dirty="0" err="1" smtClean="0">
                <a:solidFill>
                  <a:srgbClr val="000000"/>
                </a:solidFill>
                <a:latin typeface="Arial" charset="0"/>
                <a:ea typeface="宋体" charset="0"/>
                <a:cs typeface="宋体" charset="0"/>
              </a:rPr>
              <a:t>algorithms</a:t>
            </a:r>
            <a:endParaRPr lang="en-US" altLang="zh-CN" sz="2400" dirty="0" smtClean="0">
              <a:solidFill>
                <a:srgbClr val="000000"/>
              </a:solidFill>
              <a:latin typeface="Arial" charset="0"/>
              <a:ea typeface="宋体" charset="0"/>
              <a:cs typeface="宋体" charset="0"/>
            </a:endParaRPr>
          </a:p>
        </p:txBody>
      </p:sp>
    </p:spTree>
    <p:extLst>
      <p:ext uri="{BB962C8B-B14F-4D97-AF65-F5344CB8AC3E}">
        <p14:creationId xmlns:p14="http://schemas.microsoft.com/office/powerpoint/2010/main" val="199692608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3"/>
          <p:cNvSpPr>
            <a:spLocks noGrp="1"/>
          </p:cNvSpPr>
          <p:nvPr>
            <p:ph type="sldNum" sz="quarter" idx="10"/>
          </p:nvPr>
        </p:nvSpPr>
        <p:spPr/>
        <p:txBody>
          <a:bodyPr/>
          <a:lstStyle/>
          <a:p>
            <a:fld id="{BBD7B00B-F774-5645-90D9-D28C6B901CF7}" type="slidenum">
              <a:rPr lang="en-US"/>
              <a:pPr/>
              <a:t>32</a:t>
            </a:fld>
            <a:endParaRPr lang="en-US"/>
          </a:p>
        </p:txBody>
      </p:sp>
      <p:sp>
        <p:nvSpPr>
          <p:cNvPr id="675842" name="Rectangle 2"/>
          <p:cNvSpPr>
            <a:spLocks noGrp="1" noChangeArrowheads="1"/>
          </p:cNvSpPr>
          <p:nvPr>
            <p:ph type="title"/>
          </p:nvPr>
        </p:nvSpPr>
        <p:spPr>
          <a:ln/>
        </p:spPr>
        <p:txBody>
          <a:bodyPr/>
          <a:lstStyle/>
          <a:p>
            <a:r>
              <a:rPr lang="en-US" altLang="zh-CN" sz="2400" dirty="0">
                <a:ea typeface="宋体" charset="0"/>
                <a:cs typeface="宋体" charset="0"/>
              </a:rPr>
              <a:t>1.6	Algorithms and Complexity</a:t>
            </a:r>
          </a:p>
        </p:txBody>
      </p:sp>
      <p:sp>
        <p:nvSpPr>
          <p:cNvPr id="675846" name="Rectangle 6"/>
          <p:cNvSpPr>
            <a:spLocks noChangeArrowheads="1"/>
          </p:cNvSpPr>
          <p:nvPr/>
        </p:nvSpPr>
        <p:spPr bwMode="auto">
          <a:xfrm>
            <a:off x="820738" y="1422400"/>
            <a:ext cx="3175000"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47" name="Text Box 7"/>
          <p:cNvSpPr txBox="1">
            <a:spLocks noChangeArrowheads="1"/>
          </p:cNvSpPr>
          <p:nvPr/>
        </p:nvSpPr>
        <p:spPr bwMode="auto">
          <a:xfrm>
            <a:off x="893763" y="1487488"/>
            <a:ext cx="310197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Heuristic algorithms</a:t>
            </a:r>
            <a:endParaRPr lang="en-US" altLang="zh-CN" sz="1600" smtClean="0">
              <a:solidFill>
                <a:srgbClr val="000000"/>
              </a:solidFill>
              <a:latin typeface="Arial" charset="0"/>
              <a:ea typeface="宋体" charset="0"/>
              <a:cs typeface="宋体" charset="0"/>
            </a:endParaRPr>
          </a:p>
        </p:txBody>
      </p:sp>
      <p:sp>
        <p:nvSpPr>
          <p:cNvPr id="675849" name="Line 9"/>
          <p:cNvSpPr>
            <a:spLocks noChangeShapeType="1"/>
          </p:cNvSpPr>
          <p:nvPr/>
        </p:nvSpPr>
        <p:spPr bwMode="auto">
          <a:xfrm>
            <a:off x="2209800" y="4229100"/>
            <a:ext cx="0" cy="274638"/>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0" name="Rectangle 10"/>
          <p:cNvSpPr>
            <a:spLocks noChangeArrowheads="1"/>
          </p:cNvSpPr>
          <p:nvPr/>
        </p:nvSpPr>
        <p:spPr bwMode="auto">
          <a:xfrm>
            <a:off x="841375" y="5800725"/>
            <a:ext cx="2741613" cy="365125"/>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1" name="Freeform 11"/>
          <p:cNvSpPr>
            <a:spLocks/>
          </p:cNvSpPr>
          <p:nvPr/>
        </p:nvSpPr>
        <p:spPr bwMode="auto">
          <a:xfrm flipV="1">
            <a:off x="3576638" y="2921000"/>
            <a:ext cx="1919287" cy="296863"/>
          </a:xfrm>
          <a:custGeom>
            <a:avLst/>
            <a:gdLst>
              <a:gd name="T0" fmla="*/ 0 w 1097"/>
              <a:gd name="T1" fmla="*/ 0 h 187"/>
              <a:gd name="T2" fmla="*/ 1097 w 1097"/>
              <a:gd name="T3" fmla="*/ 0 h 187"/>
              <a:gd name="T4" fmla="*/ 1097 w 1097"/>
              <a:gd name="T5" fmla="*/ 187 h 187"/>
            </a:gdLst>
            <a:ahLst/>
            <a:cxnLst>
              <a:cxn ang="0">
                <a:pos x="T0" y="T1"/>
              </a:cxn>
              <a:cxn ang="0">
                <a:pos x="T2" y="T3"/>
              </a:cxn>
              <a:cxn ang="0">
                <a:pos x="T4" y="T5"/>
              </a:cxn>
            </a:cxnLst>
            <a:rect l="0" t="0" r="r" b="b"/>
            <a:pathLst>
              <a:path w="1097" h="187">
                <a:moveTo>
                  <a:pt x="0" y="0"/>
                </a:moveTo>
                <a:lnTo>
                  <a:pt x="1097" y="0"/>
                </a:lnTo>
                <a:lnTo>
                  <a:pt x="1097" y="187"/>
                </a:lnTo>
              </a:path>
            </a:pathLst>
          </a:custGeom>
          <a:noFill/>
          <a:ln w="15875" cap="flat">
            <a:solidFill>
              <a:schemeClr val="tx1"/>
            </a:solidFill>
            <a:prstDash val="dash"/>
            <a:round/>
            <a:headEnd type="stealth" w="lg" len="lg"/>
            <a:tailEnd type="none"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2" name="Line 12"/>
          <p:cNvSpPr>
            <a:spLocks noChangeShapeType="1"/>
          </p:cNvSpPr>
          <p:nvPr/>
        </p:nvSpPr>
        <p:spPr bwMode="auto">
          <a:xfrm>
            <a:off x="2209800" y="2665413"/>
            <a:ext cx="0" cy="365125"/>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4" name="AutoShape 14"/>
          <p:cNvSpPr>
            <a:spLocks noChangeArrowheads="1"/>
          </p:cNvSpPr>
          <p:nvPr/>
        </p:nvSpPr>
        <p:spPr bwMode="auto">
          <a:xfrm>
            <a:off x="4124325" y="2681288"/>
            <a:ext cx="2741613" cy="365125"/>
          </a:xfrm>
          <a:prstGeom prst="roundRect">
            <a:avLst>
              <a:gd name="adj" fmla="val 16667"/>
            </a:avLst>
          </a:prstGeom>
          <a:solidFill>
            <a:srgbClr val="DDDDDD"/>
          </a:solidFill>
          <a:ln w="9525">
            <a:solidFill>
              <a:srgbClr val="DDDDDD"/>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5" name="Text Box 15"/>
          <p:cNvSpPr txBox="1">
            <a:spLocks noChangeArrowheads="1"/>
          </p:cNvSpPr>
          <p:nvPr/>
        </p:nvSpPr>
        <p:spPr bwMode="auto">
          <a:xfrm>
            <a:off x="4379913" y="2705100"/>
            <a:ext cx="222726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Constructive Algorithm</a:t>
            </a:r>
          </a:p>
        </p:txBody>
      </p:sp>
      <p:sp>
        <p:nvSpPr>
          <p:cNvPr id="675856" name="AutoShape 16"/>
          <p:cNvSpPr>
            <a:spLocks noChangeArrowheads="1"/>
          </p:cNvSpPr>
          <p:nvPr/>
        </p:nvSpPr>
        <p:spPr bwMode="auto">
          <a:xfrm>
            <a:off x="833438" y="3863975"/>
            <a:ext cx="2741612" cy="365125"/>
          </a:xfrm>
          <a:prstGeom prst="roundRect">
            <a:avLst>
              <a:gd name="adj" fmla="val 16667"/>
            </a:avLst>
          </a:prstGeom>
          <a:solidFill>
            <a:srgbClr val="DDDDDD"/>
          </a:solidFill>
          <a:ln w="9525">
            <a:solidFill>
              <a:srgbClr val="DDDDDD"/>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57" name="Text Box 17"/>
          <p:cNvSpPr txBox="1">
            <a:spLocks noChangeArrowheads="1"/>
          </p:cNvSpPr>
          <p:nvPr/>
        </p:nvSpPr>
        <p:spPr bwMode="auto">
          <a:xfrm>
            <a:off x="1128713" y="3876675"/>
            <a:ext cx="21526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Iterative Improvement</a:t>
            </a:r>
          </a:p>
        </p:txBody>
      </p:sp>
      <p:sp>
        <p:nvSpPr>
          <p:cNvPr id="675858" name="Text Box 18"/>
          <p:cNvSpPr txBox="1">
            <a:spLocks noChangeArrowheads="1"/>
          </p:cNvSpPr>
          <p:nvPr/>
        </p:nvSpPr>
        <p:spPr bwMode="auto">
          <a:xfrm>
            <a:off x="3367088" y="4552950"/>
            <a:ext cx="431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b="1" smtClean="0">
                <a:solidFill>
                  <a:srgbClr val="000000"/>
                </a:solidFill>
                <a:latin typeface="Arial" charset="0"/>
                <a:ea typeface="宋体" charset="0"/>
                <a:cs typeface="宋体" charset="0"/>
              </a:rPr>
              <a:t>no</a:t>
            </a:r>
          </a:p>
        </p:txBody>
      </p:sp>
      <p:sp>
        <p:nvSpPr>
          <p:cNvPr id="675859" name="Text Box 19"/>
          <p:cNvSpPr txBox="1">
            <a:spLocks noChangeArrowheads="1"/>
          </p:cNvSpPr>
          <p:nvPr/>
        </p:nvSpPr>
        <p:spPr bwMode="auto">
          <a:xfrm>
            <a:off x="1487488" y="5454650"/>
            <a:ext cx="52228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b="1" smtClean="0">
                <a:solidFill>
                  <a:srgbClr val="000000"/>
                </a:solidFill>
                <a:latin typeface="Arial" charset="0"/>
                <a:ea typeface="宋体" charset="0"/>
                <a:cs typeface="宋体" charset="0"/>
              </a:rPr>
              <a:t>yes</a:t>
            </a:r>
          </a:p>
        </p:txBody>
      </p:sp>
      <p:sp>
        <p:nvSpPr>
          <p:cNvPr id="675860" name="AutoShape 20"/>
          <p:cNvSpPr>
            <a:spLocks noChangeArrowheads="1"/>
          </p:cNvSpPr>
          <p:nvPr/>
        </p:nvSpPr>
        <p:spPr bwMode="auto">
          <a:xfrm>
            <a:off x="1020763" y="4503738"/>
            <a:ext cx="2376487" cy="1008062"/>
          </a:xfrm>
          <a:prstGeom prst="flowChartDecision">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61" name="Text Box 21"/>
          <p:cNvSpPr txBox="1">
            <a:spLocks noChangeArrowheads="1"/>
          </p:cNvSpPr>
          <p:nvPr/>
        </p:nvSpPr>
        <p:spPr bwMode="auto">
          <a:xfrm>
            <a:off x="1487488" y="4721225"/>
            <a:ext cx="1460500" cy="58102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Termination</a:t>
            </a:r>
            <a:br>
              <a:rPr lang="en-US" altLang="zh-CN" sz="1600" smtClean="0">
                <a:solidFill>
                  <a:srgbClr val="000000"/>
                </a:solidFill>
                <a:latin typeface="Arial" charset="0"/>
                <a:ea typeface="宋体" charset="0"/>
                <a:cs typeface="宋体" charset="0"/>
              </a:rPr>
            </a:br>
            <a:r>
              <a:rPr lang="en-US" altLang="zh-CN" sz="1600" smtClean="0">
                <a:solidFill>
                  <a:srgbClr val="000000"/>
                </a:solidFill>
                <a:latin typeface="Arial" charset="0"/>
                <a:ea typeface="宋体" charset="0"/>
                <a:cs typeface="宋体" charset="0"/>
              </a:rPr>
              <a:t>Criterion Met?</a:t>
            </a:r>
          </a:p>
        </p:txBody>
      </p:sp>
      <p:sp>
        <p:nvSpPr>
          <p:cNvPr id="675862" name="Text Box 22"/>
          <p:cNvSpPr txBox="1">
            <a:spLocks noChangeArrowheads="1"/>
          </p:cNvSpPr>
          <p:nvPr/>
        </p:nvSpPr>
        <p:spPr bwMode="auto">
          <a:xfrm>
            <a:off x="920750" y="5813425"/>
            <a:ext cx="25876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Return Best-Seen Solution</a:t>
            </a:r>
          </a:p>
        </p:txBody>
      </p:sp>
      <p:sp>
        <p:nvSpPr>
          <p:cNvPr id="675863" name="Rectangle 23"/>
          <p:cNvSpPr>
            <a:spLocks noChangeArrowheads="1"/>
          </p:cNvSpPr>
          <p:nvPr/>
        </p:nvSpPr>
        <p:spPr bwMode="auto">
          <a:xfrm>
            <a:off x="836613" y="2303463"/>
            <a:ext cx="2741612" cy="365125"/>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64" name="Text Box 24"/>
          <p:cNvSpPr txBox="1">
            <a:spLocks noChangeArrowheads="1"/>
          </p:cNvSpPr>
          <p:nvPr/>
        </p:nvSpPr>
        <p:spPr bwMode="auto">
          <a:xfrm>
            <a:off x="1325563" y="2327275"/>
            <a:ext cx="17653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Problem Instance</a:t>
            </a:r>
          </a:p>
        </p:txBody>
      </p:sp>
      <p:sp>
        <p:nvSpPr>
          <p:cNvPr id="675865" name="Rectangle 25"/>
          <p:cNvSpPr>
            <a:spLocks noChangeArrowheads="1"/>
          </p:cNvSpPr>
          <p:nvPr/>
        </p:nvSpPr>
        <p:spPr bwMode="auto">
          <a:xfrm>
            <a:off x="831850" y="3028950"/>
            <a:ext cx="2741613" cy="365125"/>
          </a:xfrm>
          <a:prstGeom prst="rect">
            <a:avLst/>
          </a:prstGeom>
          <a:solidFill>
            <a:srgbClr val="EAEAEA"/>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66" name="Text Box 26"/>
          <p:cNvSpPr txBox="1">
            <a:spLocks noChangeArrowheads="1"/>
          </p:cNvSpPr>
          <p:nvPr/>
        </p:nvSpPr>
        <p:spPr bwMode="auto">
          <a:xfrm>
            <a:off x="1487488" y="3049588"/>
            <a:ext cx="14462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en-US" altLang="zh-CN" sz="1600" smtClean="0">
                <a:solidFill>
                  <a:srgbClr val="000000"/>
                </a:solidFill>
                <a:latin typeface="Arial" charset="0"/>
                <a:ea typeface="宋体" charset="0"/>
                <a:cs typeface="宋体" charset="0"/>
              </a:rPr>
              <a:t>Initial Solution</a:t>
            </a:r>
          </a:p>
        </p:txBody>
      </p:sp>
      <p:sp>
        <p:nvSpPr>
          <p:cNvPr id="675867" name="Line 27"/>
          <p:cNvSpPr>
            <a:spLocks noChangeShapeType="1"/>
          </p:cNvSpPr>
          <p:nvPr/>
        </p:nvSpPr>
        <p:spPr bwMode="auto">
          <a:xfrm>
            <a:off x="2209800" y="3392488"/>
            <a:ext cx="0" cy="460375"/>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68" name="Freeform 28"/>
          <p:cNvSpPr>
            <a:spLocks/>
          </p:cNvSpPr>
          <p:nvPr/>
        </p:nvSpPr>
        <p:spPr bwMode="auto">
          <a:xfrm>
            <a:off x="3582988" y="2473325"/>
            <a:ext cx="1914525" cy="196850"/>
          </a:xfrm>
          <a:custGeom>
            <a:avLst/>
            <a:gdLst>
              <a:gd name="T0" fmla="*/ 0 w 1097"/>
              <a:gd name="T1" fmla="*/ 0 h 187"/>
              <a:gd name="T2" fmla="*/ 1097 w 1097"/>
              <a:gd name="T3" fmla="*/ 0 h 187"/>
              <a:gd name="T4" fmla="*/ 1097 w 1097"/>
              <a:gd name="T5" fmla="*/ 187 h 187"/>
            </a:gdLst>
            <a:ahLst/>
            <a:cxnLst>
              <a:cxn ang="0">
                <a:pos x="T0" y="T1"/>
              </a:cxn>
              <a:cxn ang="0">
                <a:pos x="T2" y="T3"/>
              </a:cxn>
              <a:cxn ang="0">
                <a:pos x="T4" y="T5"/>
              </a:cxn>
            </a:cxnLst>
            <a:rect l="0" t="0" r="r" b="b"/>
            <a:pathLst>
              <a:path w="1097" h="187">
                <a:moveTo>
                  <a:pt x="0" y="0"/>
                </a:moveTo>
                <a:lnTo>
                  <a:pt x="1097" y="0"/>
                </a:lnTo>
                <a:lnTo>
                  <a:pt x="1097" y="187"/>
                </a:lnTo>
              </a:path>
            </a:pathLst>
          </a:custGeom>
          <a:noFill/>
          <a:ln w="15875" cap="flat">
            <a:solidFill>
              <a:schemeClr val="tx1"/>
            </a:solidFill>
            <a:prstDash val="dash"/>
            <a:round/>
            <a:headEnd/>
            <a:tailEnd type="stealth"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70" name="Line 30"/>
          <p:cNvSpPr>
            <a:spLocks noChangeShapeType="1"/>
          </p:cNvSpPr>
          <p:nvPr/>
        </p:nvSpPr>
        <p:spPr bwMode="auto">
          <a:xfrm>
            <a:off x="2195513" y="5516563"/>
            <a:ext cx="0" cy="274637"/>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71" name="Line 31"/>
          <p:cNvSpPr>
            <a:spLocks noChangeShapeType="1"/>
          </p:cNvSpPr>
          <p:nvPr/>
        </p:nvSpPr>
        <p:spPr bwMode="auto">
          <a:xfrm flipH="1">
            <a:off x="3582988" y="4076700"/>
            <a:ext cx="274637" cy="0"/>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72" name="Line 32"/>
          <p:cNvSpPr>
            <a:spLocks noChangeShapeType="1"/>
          </p:cNvSpPr>
          <p:nvPr/>
        </p:nvSpPr>
        <p:spPr bwMode="auto">
          <a:xfrm flipH="1">
            <a:off x="3397250" y="5013325"/>
            <a:ext cx="460375" cy="0"/>
          </a:xfrm>
          <a:prstGeom prst="line">
            <a:avLst/>
          </a:prstGeom>
          <a:noFill/>
          <a:ln w="15875">
            <a:solidFill>
              <a:schemeClr val="tx1"/>
            </a:solidFill>
            <a:round/>
            <a:headEnd/>
            <a:tailEnd type="none"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5873" name="Line 33"/>
          <p:cNvSpPr>
            <a:spLocks noChangeShapeType="1"/>
          </p:cNvSpPr>
          <p:nvPr/>
        </p:nvSpPr>
        <p:spPr bwMode="auto">
          <a:xfrm flipH="1">
            <a:off x="3857625" y="4076700"/>
            <a:ext cx="0" cy="936625"/>
          </a:xfrm>
          <a:prstGeom prst="line">
            <a:avLst/>
          </a:prstGeom>
          <a:noFill/>
          <a:ln w="15875">
            <a:solidFill>
              <a:schemeClr val="tx1"/>
            </a:solidFill>
            <a:round/>
            <a:headEnd/>
            <a:tailEnd type="none"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Tree>
    <p:extLst>
      <p:ext uri="{BB962C8B-B14F-4D97-AF65-F5344CB8AC3E}">
        <p14:creationId xmlns:p14="http://schemas.microsoft.com/office/powerpoint/2010/main" val="291204025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lide Number Placeholder 3"/>
          <p:cNvSpPr>
            <a:spLocks noGrp="1"/>
          </p:cNvSpPr>
          <p:nvPr>
            <p:ph type="sldNum" sz="quarter" idx="10"/>
          </p:nvPr>
        </p:nvSpPr>
        <p:spPr/>
        <p:txBody>
          <a:bodyPr/>
          <a:lstStyle/>
          <a:p>
            <a:fld id="{8CBB4F40-4FC1-BB4A-BD6A-237EFCE5C7BE}" type="slidenum">
              <a:rPr lang="en-US"/>
              <a:pPr/>
              <a:t>33</a:t>
            </a:fld>
            <a:endParaRPr lang="en-US"/>
          </a:p>
        </p:txBody>
      </p:sp>
      <p:sp>
        <p:nvSpPr>
          <p:cNvPr id="676866" name="Rectangle 2"/>
          <p:cNvSpPr>
            <a:spLocks noGrp="1" noChangeArrowheads="1"/>
          </p:cNvSpPr>
          <p:nvPr>
            <p:ph type="title"/>
          </p:nvPr>
        </p:nvSpPr>
        <p:spPr>
          <a:ln/>
        </p:spPr>
        <p:txBody>
          <a:bodyPr/>
          <a:lstStyle/>
          <a:p>
            <a:r>
              <a:rPr lang="de-DE" sz="2400" dirty="0"/>
              <a:t>1.7	Graph </a:t>
            </a:r>
            <a:r>
              <a:rPr lang="de-DE" sz="2400" dirty="0" err="1"/>
              <a:t>Theory</a:t>
            </a:r>
            <a:r>
              <a:rPr lang="de-DE" sz="2400" dirty="0"/>
              <a:t> </a:t>
            </a:r>
            <a:r>
              <a:rPr lang="de-DE" sz="2400" dirty="0" err="1"/>
              <a:t>Terminology</a:t>
            </a:r>
            <a:endParaRPr lang="en-US" altLang="zh-CN" sz="2400" dirty="0">
              <a:ea typeface="宋体" charset="0"/>
              <a:cs typeface="宋体" charset="0"/>
            </a:endParaRPr>
          </a:p>
        </p:txBody>
      </p:sp>
      <p:sp>
        <p:nvSpPr>
          <p:cNvPr id="676867" name="Rectangle 3"/>
          <p:cNvSpPr>
            <a:spLocks noChangeArrowheads="1"/>
          </p:cNvSpPr>
          <p:nvPr/>
        </p:nvSpPr>
        <p:spPr bwMode="auto">
          <a:xfrm>
            <a:off x="827088" y="1422400"/>
            <a:ext cx="1944687"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868" name="Text Box 4"/>
          <p:cNvSpPr txBox="1">
            <a:spLocks noChangeArrowheads="1"/>
          </p:cNvSpPr>
          <p:nvPr/>
        </p:nvSpPr>
        <p:spPr bwMode="auto">
          <a:xfrm>
            <a:off x="1260475" y="1487488"/>
            <a:ext cx="1511300"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Graph</a:t>
            </a:r>
            <a:endParaRPr lang="en-US" altLang="zh-CN" sz="1600" smtClean="0">
              <a:solidFill>
                <a:srgbClr val="000000"/>
              </a:solidFill>
              <a:latin typeface="Arial" charset="0"/>
              <a:ea typeface="宋体" charset="0"/>
              <a:cs typeface="宋体" charset="0"/>
            </a:endParaRPr>
          </a:p>
        </p:txBody>
      </p:sp>
      <p:sp>
        <p:nvSpPr>
          <p:cNvPr id="676869" name="Rectangle 5"/>
          <p:cNvSpPr>
            <a:spLocks noChangeArrowheads="1"/>
          </p:cNvSpPr>
          <p:nvPr/>
        </p:nvSpPr>
        <p:spPr bwMode="auto">
          <a:xfrm>
            <a:off x="3778250" y="1422400"/>
            <a:ext cx="1944688"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870" name="Rectangle 6"/>
          <p:cNvSpPr>
            <a:spLocks noChangeArrowheads="1"/>
          </p:cNvSpPr>
          <p:nvPr/>
        </p:nvSpPr>
        <p:spPr bwMode="auto">
          <a:xfrm>
            <a:off x="6731000" y="1422400"/>
            <a:ext cx="1944688"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871" name="Text Box 7"/>
          <p:cNvSpPr txBox="1">
            <a:spLocks noChangeArrowheads="1"/>
          </p:cNvSpPr>
          <p:nvPr/>
        </p:nvSpPr>
        <p:spPr bwMode="auto">
          <a:xfrm>
            <a:off x="3997325" y="1487488"/>
            <a:ext cx="1511300"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Hypergraph</a:t>
            </a:r>
            <a:endParaRPr lang="en-US" altLang="zh-CN" sz="1600" smtClean="0">
              <a:solidFill>
                <a:srgbClr val="000000"/>
              </a:solidFill>
              <a:latin typeface="Arial" charset="0"/>
              <a:ea typeface="宋体" charset="0"/>
              <a:cs typeface="宋体" charset="0"/>
            </a:endParaRPr>
          </a:p>
        </p:txBody>
      </p:sp>
      <p:sp>
        <p:nvSpPr>
          <p:cNvPr id="676872" name="Text Box 8"/>
          <p:cNvSpPr txBox="1">
            <a:spLocks noChangeArrowheads="1"/>
          </p:cNvSpPr>
          <p:nvPr/>
        </p:nvSpPr>
        <p:spPr bwMode="auto">
          <a:xfrm>
            <a:off x="7021513" y="1487488"/>
            <a:ext cx="1511300"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Multigraph</a:t>
            </a:r>
            <a:endParaRPr lang="en-US" altLang="zh-CN" sz="1600" smtClean="0">
              <a:solidFill>
                <a:srgbClr val="000000"/>
              </a:solidFill>
              <a:latin typeface="Arial" charset="0"/>
              <a:ea typeface="宋体" charset="0"/>
              <a:cs typeface="宋体" charset="0"/>
            </a:endParaRPr>
          </a:p>
        </p:txBody>
      </p:sp>
      <p:sp>
        <p:nvSpPr>
          <p:cNvPr id="676929" name="Line 65"/>
          <p:cNvSpPr>
            <a:spLocks noChangeShapeType="1"/>
          </p:cNvSpPr>
          <p:nvPr/>
        </p:nvSpPr>
        <p:spPr bwMode="auto">
          <a:xfrm>
            <a:off x="8137525" y="2976563"/>
            <a:ext cx="106363" cy="14414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0" name="Freeform 66"/>
          <p:cNvSpPr>
            <a:spLocks/>
          </p:cNvSpPr>
          <p:nvPr/>
        </p:nvSpPr>
        <p:spPr bwMode="auto">
          <a:xfrm>
            <a:off x="7524750" y="2833688"/>
            <a:ext cx="503238" cy="863600"/>
          </a:xfrm>
          <a:custGeom>
            <a:avLst/>
            <a:gdLst>
              <a:gd name="T0" fmla="*/ 0 w 317"/>
              <a:gd name="T1" fmla="*/ 544 h 544"/>
              <a:gd name="T2" fmla="*/ 90 w 317"/>
              <a:gd name="T3" fmla="*/ 227 h 544"/>
              <a:gd name="T4" fmla="*/ 317 w 317"/>
              <a:gd name="T5" fmla="*/ 0 h 544"/>
            </a:gdLst>
            <a:ahLst/>
            <a:cxnLst>
              <a:cxn ang="0">
                <a:pos x="T0" y="T1"/>
              </a:cxn>
              <a:cxn ang="0">
                <a:pos x="T2" y="T3"/>
              </a:cxn>
              <a:cxn ang="0">
                <a:pos x="T4" y="T5"/>
              </a:cxn>
            </a:cxnLst>
            <a:rect l="0" t="0" r="r" b="b"/>
            <a:pathLst>
              <a:path w="317" h="544">
                <a:moveTo>
                  <a:pt x="0" y="544"/>
                </a:moveTo>
                <a:cubicBezTo>
                  <a:pt x="18" y="431"/>
                  <a:pt x="37" y="318"/>
                  <a:pt x="90" y="227"/>
                </a:cubicBezTo>
                <a:cubicBezTo>
                  <a:pt x="143" y="136"/>
                  <a:pt x="230" y="68"/>
                  <a:pt x="317" y="0"/>
                </a:cubicBezTo>
              </a:path>
            </a:pathLst>
          </a:custGeom>
          <a:noFill/>
          <a:ln w="1905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1" name="Line 67"/>
          <p:cNvSpPr>
            <a:spLocks noChangeShapeType="1"/>
          </p:cNvSpPr>
          <p:nvPr/>
        </p:nvSpPr>
        <p:spPr bwMode="auto">
          <a:xfrm flipH="1">
            <a:off x="7550150" y="2840038"/>
            <a:ext cx="503238" cy="86360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2" name="Freeform 68"/>
          <p:cNvSpPr>
            <a:spLocks/>
          </p:cNvSpPr>
          <p:nvPr/>
        </p:nvSpPr>
        <p:spPr bwMode="auto">
          <a:xfrm>
            <a:off x="7524750" y="2906713"/>
            <a:ext cx="576263" cy="863600"/>
          </a:xfrm>
          <a:custGeom>
            <a:avLst/>
            <a:gdLst>
              <a:gd name="T0" fmla="*/ 0 w 363"/>
              <a:gd name="T1" fmla="*/ 544 h 544"/>
              <a:gd name="T2" fmla="*/ 226 w 363"/>
              <a:gd name="T3" fmla="*/ 317 h 544"/>
              <a:gd name="T4" fmla="*/ 363 w 363"/>
              <a:gd name="T5" fmla="*/ 0 h 544"/>
            </a:gdLst>
            <a:ahLst/>
            <a:cxnLst>
              <a:cxn ang="0">
                <a:pos x="T0" y="T1"/>
              </a:cxn>
              <a:cxn ang="0">
                <a:pos x="T2" y="T3"/>
              </a:cxn>
              <a:cxn ang="0">
                <a:pos x="T4" y="T5"/>
              </a:cxn>
            </a:cxnLst>
            <a:rect l="0" t="0" r="r" b="b"/>
            <a:pathLst>
              <a:path w="363" h="544">
                <a:moveTo>
                  <a:pt x="0" y="544"/>
                </a:moveTo>
                <a:cubicBezTo>
                  <a:pt x="83" y="476"/>
                  <a:pt x="166" y="408"/>
                  <a:pt x="226" y="317"/>
                </a:cubicBezTo>
                <a:cubicBezTo>
                  <a:pt x="286" y="226"/>
                  <a:pt x="324" y="113"/>
                  <a:pt x="363" y="0"/>
                </a:cubicBezTo>
              </a:path>
            </a:pathLst>
          </a:custGeom>
          <a:noFill/>
          <a:ln w="1905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3" name="Line 69"/>
          <p:cNvSpPr>
            <a:spLocks noChangeShapeType="1"/>
          </p:cNvSpPr>
          <p:nvPr/>
        </p:nvSpPr>
        <p:spPr bwMode="auto">
          <a:xfrm>
            <a:off x="4572000" y="2881313"/>
            <a:ext cx="661988" cy="4254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4" name="Line 70"/>
          <p:cNvSpPr>
            <a:spLocks noChangeShapeType="1"/>
          </p:cNvSpPr>
          <p:nvPr/>
        </p:nvSpPr>
        <p:spPr bwMode="auto">
          <a:xfrm>
            <a:off x="3935413" y="3778250"/>
            <a:ext cx="557212" cy="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5" name="Line 71"/>
          <p:cNvSpPr>
            <a:spLocks noChangeShapeType="1"/>
          </p:cNvSpPr>
          <p:nvPr/>
        </p:nvSpPr>
        <p:spPr bwMode="auto">
          <a:xfrm>
            <a:off x="4484688" y="2854325"/>
            <a:ext cx="0" cy="923925"/>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6" name="Line 72"/>
          <p:cNvSpPr>
            <a:spLocks noChangeShapeType="1"/>
          </p:cNvSpPr>
          <p:nvPr/>
        </p:nvSpPr>
        <p:spPr bwMode="auto">
          <a:xfrm flipH="1" flipV="1">
            <a:off x="4484688" y="3778250"/>
            <a:ext cx="679450" cy="155575"/>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7" name="Line 73"/>
          <p:cNvSpPr>
            <a:spLocks noChangeShapeType="1"/>
          </p:cNvSpPr>
          <p:nvPr/>
        </p:nvSpPr>
        <p:spPr bwMode="auto">
          <a:xfrm>
            <a:off x="4473575" y="3768725"/>
            <a:ext cx="176213" cy="7048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8" name="Line 74"/>
          <p:cNvSpPr>
            <a:spLocks noChangeShapeType="1"/>
          </p:cNvSpPr>
          <p:nvPr/>
        </p:nvSpPr>
        <p:spPr bwMode="auto">
          <a:xfrm flipV="1">
            <a:off x="5251450" y="3186113"/>
            <a:ext cx="669925" cy="103187"/>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39" name="Line 75"/>
          <p:cNvSpPr>
            <a:spLocks noChangeShapeType="1"/>
          </p:cNvSpPr>
          <p:nvPr/>
        </p:nvSpPr>
        <p:spPr bwMode="auto">
          <a:xfrm>
            <a:off x="5251450" y="3289300"/>
            <a:ext cx="0" cy="636588"/>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0" name="Line 76"/>
          <p:cNvSpPr>
            <a:spLocks noChangeShapeType="1"/>
          </p:cNvSpPr>
          <p:nvPr/>
        </p:nvSpPr>
        <p:spPr bwMode="auto">
          <a:xfrm>
            <a:off x="5294313" y="3986213"/>
            <a:ext cx="609600" cy="296862"/>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1" name="Line 77"/>
          <p:cNvSpPr>
            <a:spLocks noChangeShapeType="1"/>
          </p:cNvSpPr>
          <p:nvPr/>
        </p:nvSpPr>
        <p:spPr bwMode="auto">
          <a:xfrm flipV="1">
            <a:off x="1158875" y="2828925"/>
            <a:ext cx="407988" cy="2349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2" name="Line 78"/>
          <p:cNvSpPr>
            <a:spLocks noChangeShapeType="1"/>
          </p:cNvSpPr>
          <p:nvPr/>
        </p:nvSpPr>
        <p:spPr bwMode="auto">
          <a:xfrm>
            <a:off x="1793875" y="2836863"/>
            <a:ext cx="896938" cy="687387"/>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3" name="Line 79"/>
          <p:cNvSpPr>
            <a:spLocks noChangeShapeType="1"/>
          </p:cNvSpPr>
          <p:nvPr/>
        </p:nvSpPr>
        <p:spPr bwMode="auto">
          <a:xfrm flipH="1">
            <a:off x="1027113" y="3594100"/>
            <a:ext cx="1620837" cy="296863"/>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4" name="Line 80"/>
          <p:cNvSpPr>
            <a:spLocks noChangeShapeType="1"/>
          </p:cNvSpPr>
          <p:nvPr/>
        </p:nvSpPr>
        <p:spPr bwMode="auto">
          <a:xfrm>
            <a:off x="974725" y="4030663"/>
            <a:ext cx="174625" cy="357187"/>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5" name="Line 81"/>
          <p:cNvSpPr>
            <a:spLocks noChangeShapeType="1"/>
          </p:cNvSpPr>
          <p:nvPr/>
        </p:nvSpPr>
        <p:spPr bwMode="auto">
          <a:xfrm flipV="1">
            <a:off x="1271588" y="4352925"/>
            <a:ext cx="600075" cy="1206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6" name="Line 82"/>
          <p:cNvSpPr>
            <a:spLocks noChangeShapeType="1"/>
          </p:cNvSpPr>
          <p:nvPr/>
        </p:nvSpPr>
        <p:spPr bwMode="auto">
          <a:xfrm>
            <a:off x="2063750" y="4360863"/>
            <a:ext cx="609600" cy="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7" name="Line 83"/>
          <p:cNvSpPr>
            <a:spLocks noChangeShapeType="1"/>
          </p:cNvSpPr>
          <p:nvPr/>
        </p:nvSpPr>
        <p:spPr bwMode="auto">
          <a:xfrm flipV="1">
            <a:off x="2760663" y="3681413"/>
            <a:ext cx="0" cy="549275"/>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8" name="Oval 84"/>
          <p:cNvSpPr>
            <a:spLocks noChangeArrowheads="1"/>
          </p:cNvSpPr>
          <p:nvPr/>
        </p:nvSpPr>
        <p:spPr bwMode="auto">
          <a:xfrm>
            <a:off x="1471613" y="25749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49" name="Oval 85"/>
          <p:cNvSpPr>
            <a:spLocks noChangeArrowheads="1"/>
          </p:cNvSpPr>
          <p:nvPr/>
        </p:nvSpPr>
        <p:spPr bwMode="auto">
          <a:xfrm>
            <a:off x="798513" y="29051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50" name="Oval 86"/>
          <p:cNvSpPr>
            <a:spLocks noChangeArrowheads="1"/>
          </p:cNvSpPr>
          <p:nvPr/>
        </p:nvSpPr>
        <p:spPr bwMode="auto">
          <a:xfrm>
            <a:off x="720725" y="366236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51" name="Oval 87"/>
          <p:cNvSpPr>
            <a:spLocks noChangeArrowheads="1"/>
          </p:cNvSpPr>
          <p:nvPr/>
        </p:nvSpPr>
        <p:spPr bwMode="auto">
          <a:xfrm>
            <a:off x="1739900" y="413226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52" name="Oval 88"/>
          <p:cNvSpPr>
            <a:spLocks noChangeArrowheads="1"/>
          </p:cNvSpPr>
          <p:nvPr/>
        </p:nvSpPr>
        <p:spPr bwMode="auto">
          <a:xfrm>
            <a:off x="973138" y="42529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53" name="Oval 89"/>
          <p:cNvSpPr>
            <a:spLocks noChangeArrowheads="1"/>
          </p:cNvSpPr>
          <p:nvPr/>
        </p:nvSpPr>
        <p:spPr bwMode="auto">
          <a:xfrm>
            <a:off x="2528888" y="41227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54" name="Text Box 90"/>
          <p:cNvSpPr txBox="1">
            <a:spLocks noChangeArrowheads="1"/>
          </p:cNvSpPr>
          <p:nvPr/>
        </p:nvSpPr>
        <p:spPr bwMode="auto">
          <a:xfrm>
            <a:off x="830263" y="293370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6955" name="Text Box 91"/>
          <p:cNvSpPr txBox="1">
            <a:spLocks noChangeArrowheads="1"/>
          </p:cNvSpPr>
          <p:nvPr/>
        </p:nvSpPr>
        <p:spPr bwMode="auto">
          <a:xfrm>
            <a:off x="1504950" y="26209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6956" name="Text Box 92"/>
          <p:cNvSpPr txBox="1">
            <a:spLocks noChangeArrowheads="1"/>
          </p:cNvSpPr>
          <p:nvPr/>
        </p:nvSpPr>
        <p:spPr bwMode="auto">
          <a:xfrm>
            <a:off x="752475" y="369570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6957" name="Text Box 93"/>
          <p:cNvSpPr txBox="1">
            <a:spLocks noChangeArrowheads="1"/>
          </p:cNvSpPr>
          <p:nvPr/>
        </p:nvSpPr>
        <p:spPr bwMode="auto">
          <a:xfrm>
            <a:off x="993775" y="429260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6958" name="Text Box 94"/>
          <p:cNvSpPr txBox="1">
            <a:spLocks noChangeArrowheads="1"/>
          </p:cNvSpPr>
          <p:nvPr/>
        </p:nvSpPr>
        <p:spPr bwMode="auto">
          <a:xfrm>
            <a:off x="1776413" y="41608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6959" name="Oval 95"/>
          <p:cNvSpPr>
            <a:spLocks noChangeArrowheads="1"/>
          </p:cNvSpPr>
          <p:nvPr/>
        </p:nvSpPr>
        <p:spPr bwMode="auto">
          <a:xfrm>
            <a:off x="2540000" y="33385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60" name="Text Box 96"/>
          <p:cNvSpPr txBox="1">
            <a:spLocks noChangeArrowheads="1"/>
          </p:cNvSpPr>
          <p:nvPr/>
        </p:nvSpPr>
        <p:spPr bwMode="auto">
          <a:xfrm>
            <a:off x="2563813" y="339248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6961" name="Text Box 97"/>
          <p:cNvSpPr txBox="1">
            <a:spLocks noChangeArrowheads="1"/>
          </p:cNvSpPr>
          <p:nvPr/>
        </p:nvSpPr>
        <p:spPr bwMode="auto">
          <a:xfrm>
            <a:off x="2563813" y="413702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g</a:t>
            </a:r>
          </a:p>
        </p:txBody>
      </p:sp>
      <p:sp>
        <p:nvSpPr>
          <p:cNvPr id="676963" name="Oval 99"/>
          <p:cNvSpPr>
            <a:spLocks noChangeArrowheads="1"/>
          </p:cNvSpPr>
          <p:nvPr/>
        </p:nvSpPr>
        <p:spPr bwMode="auto">
          <a:xfrm>
            <a:off x="4260850" y="25860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64" name="Text Box 100"/>
          <p:cNvSpPr txBox="1">
            <a:spLocks noChangeArrowheads="1"/>
          </p:cNvSpPr>
          <p:nvPr/>
        </p:nvSpPr>
        <p:spPr bwMode="auto">
          <a:xfrm>
            <a:off x="4303713" y="2640013"/>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6965" name="Oval 101"/>
          <p:cNvSpPr>
            <a:spLocks noChangeArrowheads="1"/>
          </p:cNvSpPr>
          <p:nvPr/>
        </p:nvSpPr>
        <p:spPr bwMode="auto">
          <a:xfrm>
            <a:off x="5749925" y="29352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66" name="Text Box 102"/>
          <p:cNvSpPr txBox="1">
            <a:spLocks noChangeArrowheads="1"/>
          </p:cNvSpPr>
          <p:nvPr/>
        </p:nvSpPr>
        <p:spPr bwMode="auto">
          <a:xfrm>
            <a:off x="5788025" y="296545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6967" name="Oval 103"/>
          <p:cNvSpPr>
            <a:spLocks noChangeArrowheads="1"/>
          </p:cNvSpPr>
          <p:nvPr/>
        </p:nvSpPr>
        <p:spPr bwMode="auto">
          <a:xfrm>
            <a:off x="5018088" y="37369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68" name="Text Box 104"/>
          <p:cNvSpPr txBox="1">
            <a:spLocks noChangeArrowheads="1"/>
          </p:cNvSpPr>
          <p:nvPr/>
        </p:nvSpPr>
        <p:spPr bwMode="auto">
          <a:xfrm>
            <a:off x="5046663" y="377190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6969" name="Oval 105"/>
          <p:cNvSpPr>
            <a:spLocks noChangeArrowheads="1"/>
          </p:cNvSpPr>
          <p:nvPr/>
        </p:nvSpPr>
        <p:spPr bwMode="auto">
          <a:xfrm>
            <a:off x="3652838" y="354330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0" name="Text Box 106"/>
          <p:cNvSpPr txBox="1">
            <a:spLocks noChangeArrowheads="1"/>
          </p:cNvSpPr>
          <p:nvPr/>
        </p:nvSpPr>
        <p:spPr bwMode="auto">
          <a:xfrm>
            <a:off x="3686175" y="35734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6971" name="Oval 107"/>
          <p:cNvSpPr>
            <a:spLocks noChangeArrowheads="1"/>
          </p:cNvSpPr>
          <p:nvPr/>
        </p:nvSpPr>
        <p:spPr bwMode="auto">
          <a:xfrm>
            <a:off x="4435475" y="43275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2" name="Text Box 108"/>
          <p:cNvSpPr txBox="1">
            <a:spLocks noChangeArrowheads="1"/>
          </p:cNvSpPr>
          <p:nvPr/>
        </p:nvSpPr>
        <p:spPr bwMode="auto">
          <a:xfrm>
            <a:off x="4468813" y="436245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6973" name="Oval 109"/>
          <p:cNvSpPr>
            <a:spLocks noChangeArrowheads="1"/>
          </p:cNvSpPr>
          <p:nvPr/>
        </p:nvSpPr>
        <p:spPr bwMode="auto">
          <a:xfrm>
            <a:off x="5741988" y="40576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4" name="Text Box 110"/>
          <p:cNvSpPr txBox="1">
            <a:spLocks noChangeArrowheads="1"/>
          </p:cNvSpPr>
          <p:nvPr/>
        </p:nvSpPr>
        <p:spPr bwMode="auto">
          <a:xfrm>
            <a:off x="5770563" y="411638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6975" name="Oval 111"/>
          <p:cNvSpPr>
            <a:spLocks noChangeArrowheads="1"/>
          </p:cNvSpPr>
          <p:nvPr/>
        </p:nvSpPr>
        <p:spPr bwMode="auto">
          <a:xfrm>
            <a:off x="5200650" y="3249613"/>
            <a:ext cx="104775" cy="104775"/>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6" name="Oval 112"/>
          <p:cNvSpPr>
            <a:spLocks noChangeArrowheads="1"/>
          </p:cNvSpPr>
          <p:nvPr/>
        </p:nvSpPr>
        <p:spPr bwMode="auto">
          <a:xfrm>
            <a:off x="4429125" y="3730625"/>
            <a:ext cx="104775" cy="104775"/>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8" name="Oval 114"/>
          <p:cNvSpPr>
            <a:spLocks noChangeArrowheads="1"/>
          </p:cNvSpPr>
          <p:nvPr/>
        </p:nvSpPr>
        <p:spPr bwMode="auto">
          <a:xfrm>
            <a:off x="7283450" y="354330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79" name="Text Box 115"/>
          <p:cNvSpPr txBox="1">
            <a:spLocks noChangeArrowheads="1"/>
          </p:cNvSpPr>
          <p:nvPr/>
        </p:nvSpPr>
        <p:spPr bwMode="auto">
          <a:xfrm>
            <a:off x="7312025" y="3582988"/>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6980" name="Oval 116"/>
          <p:cNvSpPr>
            <a:spLocks noChangeArrowheads="1"/>
          </p:cNvSpPr>
          <p:nvPr/>
        </p:nvSpPr>
        <p:spPr bwMode="auto">
          <a:xfrm>
            <a:off x="7874000" y="25844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81" name="Text Box 117"/>
          <p:cNvSpPr txBox="1">
            <a:spLocks noChangeArrowheads="1"/>
          </p:cNvSpPr>
          <p:nvPr/>
        </p:nvSpPr>
        <p:spPr bwMode="auto">
          <a:xfrm>
            <a:off x="7921625" y="2624138"/>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6982" name="Oval 118"/>
          <p:cNvSpPr>
            <a:spLocks noChangeArrowheads="1"/>
          </p:cNvSpPr>
          <p:nvPr/>
        </p:nvSpPr>
        <p:spPr bwMode="auto">
          <a:xfrm>
            <a:off x="8005763" y="43195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6983" name="Text Box 119"/>
          <p:cNvSpPr txBox="1">
            <a:spLocks noChangeArrowheads="1"/>
          </p:cNvSpPr>
          <p:nvPr/>
        </p:nvSpPr>
        <p:spPr bwMode="auto">
          <a:xfrm>
            <a:off x="8039100" y="435451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6985" name="Text Box 121"/>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1960092768"/>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lide Number Placeholder 3"/>
          <p:cNvSpPr>
            <a:spLocks noGrp="1"/>
          </p:cNvSpPr>
          <p:nvPr>
            <p:ph type="sldNum" sz="quarter" idx="10"/>
          </p:nvPr>
        </p:nvSpPr>
        <p:spPr/>
        <p:txBody>
          <a:bodyPr/>
          <a:lstStyle/>
          <a:p>
            <a:fld id="{2395D9BE-49B0-6640-A400-C27486A8379F}" type="slidenum">
              <a:rPr lang="en-US"/>
              <a:pPr/>
              <a:t>34</a:t>
            </a:fld>
            <a:endParaRPr lang="en-US"/>
          </a:p>
        </p:txBody>
      </p:sp>
      <p:sp>
        <p:nvSpPr>
          <p:cNvPr id="670722" name="Rectangle 2"/>
          <p:cNvSpPr>
            <a:spLocks noGrp="1" noChangeArrowheads="1"/>
          </p:cNvSpPr>
          <p:nvPr>
            <p:ph type="title"/>
          </p:nvPr>
        </p:nvSpPr>
        <p:spPr>
          <a:ln/>
        </p:spPr>
        <p:txBody>
          <a:bodyPr/>
          <a:lstStyle/>
          <a:p>
            <a:r>
              <a:rPr lang="de-DE" sz="2400" dirty="0"/>
              <a:t>1.7	Graph </a:t>
            </a:r>
            <a:r>
              <a:rPr lang="de-DE" sz="2400" dirty="0" err="1"/>
              <a:t>Theory</a:t>
            </a:r>
            <a:r>
              <a:rPr lang="de-DE" sz="2400" dirty="0"/>
              <a:t> </a:t>
            </a:r>
            <a:r>
              <a:rPr lang="de-DE" sz="2400" dirty="0" err="1"/>
              <a:t>Terminology</a:t>
            </a:r>
            <a:endParaRPr lang="en-US" altLang="zh-CN" sz="2400" dirty="0">
              <a:ea typeface="宋体" charset="0"/>
              <a:cs typeface="宋体" charset="0"/>
            </a:endParaRPr>
          </a:p>
        </p:txBody>
      </p:sp>
      <p:sp>
        <p:nvSpPr>
          <p:cNvPr id="670723" name="Rectangle 3"/>
          <p:cNvSpPr>
            <a:spLocks noChangeArrowheads="1"/>
          </p:cNvSpPr>
          <p:nvPr/>
        </p:nvSpPr>
        <p:spPr bwMode="auto">
          <a:xfrm>
            <a:off x="827088" y="1422400"/>
            <a:ext cx="2951162"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24" name="Text Box 4"/>
          <p:cNvSpPr txBox="1">
            <a:spLocks noChangeArrowheads="1"/>
          </p:cNvSpPr>
          <p:nvPr/>
        </p:nvSpPr>
        <p:spPr bwMode="auto">
          <a:xfrm>
            <a:off x="985838" y="1487488"/>
            <a:ext cx="2792412"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Directed graphs with cycles</a:t>
            </a:r>
            <a:endParaRPr lang="en-US" altLang="zh-CN" sz="1600" smtClean="0">
              <a:solidFill>
                <a:srgbClr val="000000"/>
              </a:solidFill>
              <a:latin typeface="Arial" charset="0"/>
              <a:ea typeface="宋体" charset="0"/>
              <a:cs typeface="宋体" charset="0"/>
            </a:endParaRPr>
          </a:p>
        </p:txBody>
      </p:sp>
      <p:sp>
        <p:nvSpPr>
          <p:cNvPr id="670725" name="Rectangle 5"/>
          <p:cNvSpPr>
            <a:spLocks noChangeArrowheads="1"/>
          </p:cNvSpPr>
          <p:nvPr/>
        </p:nvSpPr>
        <p:spPr bwMode="auto">
          <a:xfrm>
            <a:off x="3778250" y="1422400"/>
            <a:ext cx="1944688"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26" name="Rectangle 6"/>
          <p:cNvSpPr>
            <a:spLocks noChangeArrowheads="1"/>
          </p:cNvSpPr>
          <p:nvPr/>
        </p:nvSpPr>
        <p:spPr bwMode="auto">
          <a:xfrm>
            <a:off x="6372225" y="1422400"/>
            <a:ext cx="2303463"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28" name="Text Box 8"/>
          <p:cNvSpPr txBox="1">
            <a:spLocks noChangeArrowheads="1"/>
          </p:cNvSpPr>
          <p:nvPr/>
        </p:nvSpPr>
        <p:spPr bwMode="auto">
          <a:xfrm>
            <a:off x="6372225" y="1487488"/>
            <a:ext cx="2303463"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Directed acyclic graph</a:t>
            </a:r>
            <a:endParaRPr lang="en-US" altLang="zh-CN" sz="1600" smtClean="0">
              <a:solidFill>
                <a:srgbClr val="000000"/>
              </a:solidFill>
              <a:latin typeface="Arial" charset="0"/>
              <a:ea typeface="宋体" charset="0"/>
              <a:cs typeface="宋体" charset="0"/>
            </a:endParaRPr>
          </a:p>
        </p:txBody>
      </p:sp>
      <p:sp>
        <p:nvSpPr>
          <p:cNvPr id="670729" name="Freeform 9"/>
          <p:cNvSpPr>
            <a:spLocks/>
          </p:cNvSpPr>
          <p:nvPr/>
        </p:nvSpPr>
        <p:spPr bwMode="auto">
          <a:xfrm>
            <a:off x="3997325" y="3594100"/>
            <a:ext cx="947738" cy="433388"/>
          </a:xfrm>
          <a:custGeom>
            <a:avLst/>
            <a:gdLst>
              <a:gd name="T0" fmla="*/ 597 w 597"/>
              <a:gd name="T1" fmla="*/ 0 h 273"/>
              <a:gd name="T2" fmla="*/ 324 w 597"/>
              <a:gd name="T3" fmla="*/ 249 h 273"/>
              <a:gd name="T4" fmla="*/ 0 w 597"/>
              <a:gd name="T5" fmla="*/ 147 h 273"/>
            </a:gdLst>
            <a:ahLst/>
            <a:cxnLst>
              <a:cxn ang="0">
                <a:pos x="T0" y="T1"/>
              </a:cxn>
              <a:cxn ang="0">
                <a:pos x="T2" y="T3"/>
              </a:cxn>
              <a:cxn ang="0">
                <a:pos x="T4" y="T5"/>
              </a:cxn>
            </a:cxnLst>
            <a:rect l="0" t="0" r="r" b="b"/>
            <a:pathLst>
              <a:path w="597" h="273">
                <a:moveTo>
                  <a:pt x="597" y="0"/>
                </a:moveTo>
                <a:cubicBezTo>
                  <a:pt x="510" y="112"/>
                  <a:pt x="423" y="225"/>
                  <a:pt x="324" y="249"/>
                </a:cubicBezTo>
                <a:cubicBezTo>
                  <a:pt x="225" y="273"/>
                  <a:pt x="112" y="210"/>
                  <a:pt x="0" y="147"/>
                </a:cubicBezTo>
              </a:path>
            </a:pathLst>
          </a:custGeom>
          <a:noFill/>
          <a:ln w="38100">
            <a:solidFill>
              <a:schemeClr val="tx1"/>
            </a:solidFill>
            <a:round/>
            <a:headEnd/>
            <a:tailEnd type="stealth"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0" name="Freeform 10"/>
          <p:cNvSpPr>
            <a:spLocks/>
          </p:cNvSpPr>
          <p:nvPr/>
        </p:nvSpPr>
        <p:spPr bwMode="auto">
          <a:xfrm>
            <a:off x="3959225" y="3163888"/>
            <a:ext cx="900113" cy="434975"/>
          </a:xfrm>
          <a:custGeom>
            <a:avLst/>
            <a:gdLst>
              <a:gd name="T0" fmla="*/ 0 w 567"/>
              <a:gd name="T1" fmla="*/ 274 h 274"/>
              <a:gd name="T2" fmla="*/ 264 w 567"/>
              <a:gd name="T3" fmla="*/ 22 h 274"/>
              <a:gd name="T4" fmla="*/ 567 w 567"/>
              <a:gd name="T5" fmla="*/ 139 h 274"/>
            </a:gdLst>
            <a:ahLst/>
            <a:cxnLst>
              <a:cxn ang="0">
                <a:pos x="T0" y="T1"/>
              </a:cxn>
              <a:cxn ang="0">
                <a:pos x="T2" y="T3"/>
              </a:cxn>
              <a:cxn ang="0">
                <a:pos x="T4" y="T5"/>
              </a:cxn>
            </a:cxnLst>
            <a:rect l="0" t="0" r="r" b="b"/>
            <a:pathLst>
              <a:path w="567" h="274">
                <a:moveTo>
                  <a:pt x="0" y="274"/>
                </a:moveTo>
                <a:cubicBezTo>
                  <a:pt x="85" y="159"/>
                  <a:pt x="170" y="44"/>
                  <a:pt x="264" y="22"/>
                </a:cubicBezTo>
                <a:cubicBezTo>
                  <a:pt x="358" y="0"/>
                  <a:pt x="462" y="69"/>
                  <a:pt x="567" y="139"/>
                </a:cubicBezTo>
              </a:path>
            </a:pathLst>
          </a:custGeom>
          <a:noFill/>
          <a:ln w="38100">
            <a:solidFill>
              <a:schemeClr val="tx1"/>
            </a:solidFill>
            <a:round/>
            <a:headEnd/>
            <a:tailEnd type="stealth" w="lg" len="lg"/>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1" name="Line 11"/>
          <p:cNvSpPr>
            <a:spLocks noChangeShapeType="1"/>
          </p:cNvSpPr>
          <p:nvPr/>
        </p:nvSpPr>
        <p:spPr bwMode="auto">
          <a:xfrm>
            <a:off x="6931025" y="3121025"/>
            <a:ext cx="844550" cy="479425"/>
          </a:xfrm>
          <a:prstGeom prst="line">
            <a:avLst/>
          </a:prstGeom>
          <a:noFill/>
          <a:ln w="1587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2" name="Line 12"/>
          <p:cNvSpPr>
            <a:spLocks noChangeShapeType="1"/>
          </p:cNvSpPr>
          <p:nvPr/>
        </p:nvSpPr>
        <p:spPr bwMode="auto">
          <a:xfrm flipV="1">
            <a:off x="1087438" y="3086100"/>
            <a:ext cx="644525" cy="23495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3" name="Line 13"/>
          <p:cNvSpPr>
            <a:spLocks noChangeShapeType="1"/>
          </p:cNvSpPr>
          <p:nvPr/>
        </p:nvSpPr>
        <p:spPr bwMode="auto">
          <a:xfrm>
            <a:off x="1096963" y="3433763"/>
            <a:ext cx="304800" cy="182562"/>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4" name="Line 14"/>
          <p:cNvSpPr>
            <a:spLocks noChangeShapeType="1"/>
          </p:cNvSpPr>
          <p:nvPr/>
        </p:nvSpPr>
        <p:spPr bwMode="auto">
          <a:xfrm>
            <a:off x="2036763" y="3033713"/>
            <a:ext cx="366712" cy="0"/>
          </a:xfrm>
          <a:prstGeom prst="line">
            <a:avLst/>
          </a:prstGeom>
          <a:noFill/>
          <a:ln w="381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5" name="Line 15"/>
          <p:cNvSpPr>
            <a:spLocks noChangeShapeType="1"/>
          </p:cNvSpPr>
          <p:nvPr/>
        </p:nvSpPr>
        <p:spPr bwMode="auto">
          <a:xfrm>
            <a:off x="2654300" y="3109913"/>
            <a:ext cx="236538" cy="409575"/>
          </a:xfrm>
          <a:prstGeom prst="line">
            <a:avLst/>
          </a:prstGeom>
          <a:noFill/>
          <a:ln w="381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6" name="Line 16"/>
          <p:cNvSpPr>
            <a:spLocks noChangeShapeType="1"/>
          </p:cNvSpPr>
          <p:nvPr/>
        </p:nvSpPr>
        <p:spPr bwMode="auto">
          <a:xfrm flipH="1">
            <a:off x="2506663" y="3729038"/>
            <a:ext cx="312737" cy="0"/>
          </a:xfrm>
          <a:prstGeom prst="line">
            <a:avLst/>
          </a:prstGeom>
          <a:noFill/>
          <a:ln w="381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7" name="Line 17"/>
          <p:cNvSpPr>
            <a:spLocks noChangeShapeType="1"/>
          </p:cNvSpPr>
          <p:nvPr/>
        </p:nvSpPr>
        <p:spPr bwMode="auto">
          <a:xfrm>
            <a:off x="2303463" y="3773488"/>
            <a:ext cx="0" cy="392112"/>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8" name="Line 18"/>
          <p:cNvSpPr>
            <a:spLocks noChangeShapeType="1"/>
          </p:cNvSpPr>
          <p:nvPr/>
        </p:nvSpPr>
        <p:spPr bwMode="auto">
          <a:xfrm flipH="1" flipV="1">
            <a:off x="2036763" y="3263900"/>
            <a:ext cx="209550" cy="361950"/>
          </a:xfrm>
          <a:prstGeom prst="line">
            <a:avLst/>
          </a:prstGeom>
          <a:noFill/>
          <a:ln w="381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39" name="Line 19"/>
          <p:cNvSpPr>
            <a:spLocks noChangeShapeType="1"/>
          </p:cNvSpPr>
          <p:nvPr/>
        </p:nvSpPr>
        <p:spPr bwMode="auto">
          <a:xfrm>
            <a:off x="1689100" y="3721100"/>
            <a:ext cx="357188" cy="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0" name="Oval 20"/>
          <p:cNvSpPr>
            <a:spLocks noChangeArrowheads="1"/>
          </p:cNvSpPr>
          <p:nvPr/>
        </p:nvSpPr>
        <p:spPr bwMode="auto">
          <a:xfrm>
            <a:off x="1722438" y="28146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1" name="Text Box 21"/>
          <p:cNvSpPr txBox="1">
            <a:spLocks noChangeArrowheads="1"/>
          </p:cNvSpPr>
          <p:nvPr/>
        </p:nvSpPr>
        <p:spPr bwMode="auto">
          <a:xfrm>
            <a:off x="1755775" y="284480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0742" name="Oval 22"/>
          <p:cNvSpPr>
            <a:spLocks noChangeArrowheads="1"/>
          </p:cNvSpPr>
          <p:nvPr/>
        </p:nvSpPr>
        <p:spPr bwMode="auto">
          <a:xfrm>
            <a:off x="808038" y="31527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3" name="Text Box 23"/>
          <p:cNvSpPr txBox="1">
            <a:spLocks noChangeArrowheads="1"/>
          </p:cNvSpPr>
          <p:nvPr/>
        </p:nvSpPr>
        <p:spPr bwMode="auto">
          <a:xfrm>
            <a:off x="836613" y="318770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0744" name="Oval 24"/>
          <p:cNvSpPr>
            <a:spLocks noChangeArrowheads="1"/>
          </p:cNvSpPr>
          <p:nvPr/>
        </p:nvSpPr>
        <p:spPr bwMode="auto">
          <a:xfrm>
            <a:off x="1366838" y="34877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5" name="Text Box 25"/>
          <p:cNvSpPr txBox="1">
            <a:spLocks noChangeArrowheads="1"/>
          </p:cNvSpPr>
          <p:nvPr/>
        </p:nvSpPr>
        <p:spPr bwMode="auto">
          <a:xfrm>
            <a:off x="1400175" y="353695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0746" name="Oval 26"/>
          <p:cNvSpPr>
            <a:spLocks noChangeArrowheads="1"/>
          </p:cNvSpPr>
          <p:nvPr/>
        </p:nvSpPr>
        <p:spPr bwMode="auto">
          <a:xfrm>
            <a:off x="2057400" y="34861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7" name="Text Box 27"/>
          <p:cNvSpPr txBox="1">
            <a:spLocks noChangeArrowheads="1"/>
          </p:cNvSpPr>
          <p:nvPr/>
        </p:nvSpPr>
        <p:spPr bwMode="auto">
          <a:xfrm>
            <a:off x="2085975" y="35353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0748" name="Oval 28"/>
          <p:cNvSpPr>
            <a:spLocks noChangeArrowheads="1"/>
          </p:cNvSpPr>
          <p:nvPr/>
        </p:nvSpPr>
        <p:spPr bwMode="auto">
          <a:xfrm>
            <a:off x="2076450" y="416560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49" name="Text Box 29"/>
          <p:cNvSpPr txBox="1">
            <a:spLocks noChangeArrowheads="1"/>
          </p:cNvSpPr>
          <p:nvPr/>
        </p:nvSpPr>
        <p:spPr bwMode="auto">
          <a:xfrm>
            <a:off x="2114550" y="4200525"/>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0750" name="Oval 30"/>
          <p:cNvSpPr>
            <a:spLocks noChangeArrowheads="1"/>
          </p:cNvSpPr>
          <p:nvPr/>
        </p:nvSpPr>
        <p:spPr bwMode="auto">
          <a:xfrm>
            <a:off x="2387600" y="28178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51" name="Text Box 31"/>
          <p:cNvSpPr txBox="1">
            <a:spLocks noChangeArrowheads="1"/>
          </p:cNvSpPr>
          <p:nvPr/>
        </p:nvSpPr>
        <p:spPr bwMode="auto">
          <a:xfrm>
            <a:off x="2420938" y="285750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0752" name="Oval 32"/>
          <p:cNvSpPr>
            <a:spLocks noChangeArrowheads="1"/>
          </p:cNvSpPr>
          <p:nvPr/>
        </p:nvSpPr>
        <p:spPr bwMode="auto">
          <a:xfrm>
            <a:off x="2751138" y="34877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53" name="Text Box 33"/>
          <p:cNvSpPr txBox="1">
            <a:spLocks noChangeArrowheads="1"/>
          </p:cNvSpPr>
          <p:nvPr/>
        </p:nvSpPr>
        <p:spPr bwMode="auto">
          <a:xfrm>
            <a:off x="2779713" y="35083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g</a:t>
            </a:r>
          </a:p>
        </p:txBody>
      </p:sp>
      <p:sp>
        <p:nvSpPr>
          <p:cNvPr id="670754" name="Oval 34"/>
          <p:cNvSpPr>
            <a:spLocks noChangeArrowheads="1"/>
          </p:cNvSpPr>
          <p:nvPr/>
        </p:nvSpPr>
        <p:spPr bwMode="auto">
          <a:xfrm>
            <a:off x="3741738" y="33623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55" name="Text Box 35"/>
          <p:cNvSpPr txBox="1">
            <a:spLocks noChangeArrowheads="1"/>
          </p:cNvSpPr>
          <p:nvPr/>
        </p:nvSpPr>
        <p:spPr bwMode="auto">
          <a:xfrm>
            <a:off x="3775075" y="3392488"/>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0756" name="Oval 36"/>
          <p:cNvSpPr>
            <a:spLocks noChangeArrowheads="1"/>
          </p:cNvSpPr>
          <p:nvPr/>
        </p:nvSpPr>
        <p:spPr bwMode="auto">
          <a:xfrm>
            <a:off x="4708525" y="33623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57" name="Text Box 37"/>
          <p:cNvSpPr txBox="1">
            <a:spLocks noChangeArrowheads="1"/>
          </p:cNvSpPr>
          <p:nvPr/>
        </p:nvSpPr>
        <p:spPr bwMode="auto">
          <a:xfrm>
            <a:off x="4746625" y="340201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0758" name="Line 38"/>
          <p:cNvSpPr>
            <a:spLocks noChangeShapeType="1"/>
          </p:cNvSpPr>
          <p:nvPr/>
        </p:nvSpPr>
        <p:spPr bwMode="auto">
          <a:xfrm flipV="1">
            <a:off x="6054725" y="3081338"/>
            <a:ext cx="644525" cy="23495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59" name="Line 39"/>
          <p:cNvSpPr>
            <a:spLocks noChangeShapeType="1"/>
          </p:cNvSpPr>
          <p:nvPr/>
        </p:nvSpPr>
        <p:spPr bwMode="auto">
          <a:xfrm>
            <a:off x="6064250" y="3429000"/>
            <a:ext cx="304800" cy="182563"/>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0" name="Line 40"/>
          <p:cNvSpPr>
            <a:spLocks noChangeShapeType="1"/>
          </p:cNvSpPr>
          <p:nvPr/>
        </p:nvSpPr>
        <p:spPr bwMode="auto">
          <a:xfrm>
            <a:off x="7004050" y="3028950"/>
            <a:ext cx="366713" cy="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1" name="Line 41"/>
          <p:cNvSpPr>
            <a:spLocks noChangeShapeType="1"/>
          </p:cNvSpPr>
          <p:nvPr/>
        </p:nvSpPr>
        <p:spPr bwMode="auto">
          <a:xfrm>
            <a:off x="7616825" y="3095625"/>
            <a:ext cx="236538" cy="40957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2" name="Line 42"/>
          <p:cNvSpPr>
            <a:spLocks noChangeShapeType="1"/>
          </p:cNvSpPr>
          <p:nvPr/>
        </p:nvSpPr>
        <p:spPr bwMode="auto">
          <a:xfrm flipH="1">
            <a:off x="7473950" y="3724275"/>
            <a:ext cx="312738" cy="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3" name="Line 43"/>
          <p:cNvSpPr>
            <a:spLocks noChangeShapeType="1"/>
          </p:cNvSpPr>
          <p:nvPr/>
        </p:nvSpPr>
        <p:spPr bwMode="auto">
          <a:xfrm>
            <a:off x="7270750" y="3768725"/>
            <a:ext cx="0" cy="392113"/>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4" name="Line 44"/>
          <p:cNvSpPr>
            <a:spLocks noChangeShapeType="1"/>
          </p:cNvSpPr>
          <p:nvPr/>
        </p:nvSpPr>
        <p:spPr bwMode="auto">
          <a:xfrm>
            <a:off x="6646863" y="3716338"/>
            <a:ext cx="385762" cy="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5" name="Oval 45"/>
          <p:cNvSpPr>
            <a:spLocks noChangeArrowheads="1"/>
          </p:cNvSpPr>
          <p:nvPr/>
        </p:nvSpPr>
        <p:spPr bwMode="auto">
          <a:xfrm>
            <a:off x="6689725" y="28098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6" name="Text Box 46"/>
          <p:cNvSpPr txBox="1">
            <a:spLocks noChangeArrowheads="1"/>
          </p:cNvSpPr>
          <p:nvPr/>
        </p:nvSpPr>
        <p:spPr bwMode="auto">
          <a:xfrm>
            <a:off x="6732588" y="28400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0767" name="Oval 47"/>
          <p:cNvSpPr>
            <a:spLocks noChangeArrowheads="1"/>
          </p:cNvSpPr>
          <p:nvPr/>
        </p:nvSpPr>
        <p:spPr bwMode="auto">
          <a:xfrm>
            <a:off x="5775325" y="31480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68" name="Text Box 48"/>
          <p:cNvSpPr txBox="1">
            <a:spLocks noChangeArrowheads="1"/>
          </p:cNvSpPr>
          <p:nvPr/>
        </p:nvSpPr>
        <p:spPr bwMode="auto">
          <a:xfrm>
            <a:off x="5808663" y="31781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0769" name="Oval 49"/>
          <p:cNvSpPr>
            <a:spLocks noChangeArrowheads="1"/>
          </p:cNvSpPr>
          <p:nvPr/>
        </p:nvSpPr>
        <p:spPr bwMode="auto">
          <a:xfrm>
            <a:off x="6334125" y="34829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70" name="Text Box 50"/>
          <p:cNvSpPr txBox="1">
            <a:spLocks noChangeArrowheads="1"/>
          </p:cNvSpPr>
          <p:nvPr/>
        </p:nvSpPr>
        <p:spPr bwMode="auto">
          <a:xfrm>
            <a:off x="6376988" y="352742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0771" name="Oval 51"/>
          <p:cNvSpPr>
            <a:spLocks noChangeArrowheads="1"/>
          </p:cNvSpPr>
          <p:nvPr/>
        </p:nvSpPr>
        <p:spPr bwMode="auto">
          <a:xfrm>
            <a:off x="7024688" y="34813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72" name="Text Box 52"/>
          <p:cNvSpPr txBox="1">
            <a:spLocks noChangeArrowheads="1"/>
          </p:cNvSpPr>
          <p:nvPr/>
        </p:nvSpPr>
        <p:spPr bwMode="auto">
          <a:xfrm>
            <a:off x="7058025" y="35353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0773" name="Oval 53"/>
          <p:cNvSpPr>
            <a:spLocks noChangeArrowheads="1"/>
          </p:cNvSpPr>
          <p:nvPr/>
        </p:nvSpPr>
        <p:spPr bwMode="auto">
          <a:xfrm>
            <a:off x="7043738" y="41608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74" name="Text Box 54"/>
          <p:cNvSpPr txBox="1">
            <a:spLocks noChangeArrowheads="1"/>
          </p:cNvSpPr>
          <p:nvPr/>
        </p:nvSpPr>
        <p:spPr bwMode="auto">
          <a:xfrm>
            <a:off x="7077075" y="419100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0775" name="Oval 55"/>
          <p:cNvSpPr>
            <a:spLocks noChangeArrowheads="1"/>
          </p:cNvSpPr>
          <p:nvPr/>
        </p:nvSpPr>
        <p:spPr bwMode="auto">
          <a:xfrm>
            <a:off x="7354888" y="28130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76" name="Text Box 56"/>
          <p:cNvSpPr txBox="1">
            <a:spLocks noChangeArrowheads="1"/>
          </p:cNvSpPr>
          <p:nvPr/>
        </p:nvSpPr>
        <p:spPr bwMode="auto">
          <a:xfrm>
            <a:off x="7392988" y="28527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0777" name="Oval 57"/>
          <p:cNvSpPr>
            <a:spLocks noChangeArrowheads="1"/>
          </p:cNvSpPr>
          <p:nvPr/>
        </p:nvSpPr>
        <p:spPr bwMode="auto">
          <a:xfrm>
            <a:off x="7718425" y="34829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0778" name="Text Box 58"/>
          <p:cNvSpPr txBox="1">
            <a:spLocks noChangeArrowheads="1"/>
          </p:cNvSpPr>
          <p:nvPr/>
        </p:nvSpPr>
        <p:spPr bwMode="auto">
          <a:xfrm>
            <a:off x="7747000" y="3508375"/>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g</a:t>
            </a:r>
          </a:p>
        </p:txBody>
      </p:sp>
      <p:sp>
        <p:nvSpPr>
          <p:cNvPr id="670782" name="Text Box 62"/>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2518769507"/>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3"/>
          <p:cNvSpPr>
            <a:spLocks noGrp="1"/>
          </p:cNvSpPr>
          <p:nvPr>
            <p:ph type="sldNum" sz="quarter" idx="10"/>
          </p:nvPr>
        </p:nvSpPr>
        <p:spPr/>
        <p:txBody>
          <a:bodyPr/>
          <a:lstStyle/>
          <a:p>
            <a:fld id="{94AC9C69-67DA-9E4E-BC19-B249A3E59B72}" type="slidenum">
              <a:rPr lang="en-US"/>
              <a:pPr/>
              <a:t>35</a:t>
            </a:fld>
            <a:endParaRPr lang="en-US"/>
          </a:p>
        </p:txBody>
      </p:sp>
      <p:sp>
        <p:nvSpPr>
          <p:cNvPr id="677893" name="Rectangle 5"/>
          <p:cNvSpPr>
            <a:spLocks noChangeArrowheads="1"/>
          </p:cNvSpPr>
          <p:nvPr/>
        </p:nvSpPr>
        <p:spPr bwMode="auto">
          <a:xfrm>
            <a:off x="3778250" y="1422400"/>
            <a:ext cx="1514475"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890" name="Rectangle 2"/>
          <p:cNvSpPr>
            <a:spLocks noGrp="1" noChangeArrowheads="1"/>
          </p:cNvSpPr>
          <p:nvPr>
            <p:ph type="title"/>
          </p:nvPr>
        </p:nvSpPr>
        <p:spPr>
          <a:ln/>
        </p:spPr>
        <p:txBody>
          <a:bodyPr/>
          <a:lstStyle/>
          <a:p>
            <a:r>
              <a:rPr lang="de-DE" sz="2400" dirty="0"/>
              <a:t>1.7	Graph </a:t>
            </a:r>
            <a:r>
              <a:rPr lang="de-DE" sz="2400" dirty="0" err="1"/>
              <a:t>Theory</a:t>
            </a:r>
            <a:r>
              <a:rPr lang="de-DE" sz="2400" dirty="0"/>
              <a:t> </a:t>
            </a:r>
            <a:r>
              <a:rPr lang="de-DE" sz="2400" dirty="0" err="1"/>
              <a:t>Terminology</a:t>
            </a:r>
            <a:endParaRPr lang="en-US" altLang="zh-CN" sz="2400" dirty="0">
              <a:ea typeface="宋体" charset="0"/>
              <a:cs typeface="宋体" charset="0"/>
            </a:endParaRPr>
          </a:p>
        </p:txBody>
      </p:sp>
      <p:sp>
        <p:nvSpPr>
          <p:cNvPr id="677891" name="Rectangle 3"/>
          <p:cNvSpPr>
            <a:spLocks noChangeArrowheads="1"/>
          </p:cNvSpPr>
          <p:nvPr/>
        </p:nvSpPr>
        <p:spPr bwMode="auto">
          <a:xfrm>
            <a:off x="827088" y="1422400"/>
            <a:ext cx="2951162"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892" name="Text Box 4"/>
          <p:cNvSpPr txBox="1">
            <a:spLocks noChangeArrowheads="1"/>
          </p:cNvSpPr>
          <p:nvPr/>
        </p:nvSpPr>
        <p:spPr bwMode="auto">
          <a:xfrm>
            <a:off x="827088" y="1487488"/>
            <a:ext cx="4737100"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Undirected graph with maximum node degree 3</a:t>
            </a:r>
            <a:endParaRPr lang="en-US" altLang="zh-CN" sz="1600" smtClean="0">
              <a:solidFill>
                <a:srgbClr val="000000"/>
              </a:solidFill>
              <a:latin typeface="Arial" charset="0"/>
              <a:ea typeface="宋体" charset="0"/>
              <a:cs typeface="宋体" charset="0"/>
            </a:endParaRPr>
          </a:p>
        </p:txBody>
      </p:sp>
      <p:sp>
        <p:nvSpPr>
          <p:cNvPr id="677894" name="Rectangle 6"/>
          <p:cNvSpPr>
            <a:spLocks noChangeArrowheads="1"/>
          </p:cNvSpPr>
          <p:nvPr/>
        </p:nvSpPr>
        <p:spPr bwMode="auto">
          <a:xfrm>
            <a:off x="5702300" y="1422400"/>
            <a:ext cx="2973388"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895" name="Text Box 7"/>
          <p:cNvSpPr txBox="1">
            <a:spLocks noChangeArrowheads="1"/>
          </p:cNvSpPr>
          <p:nvPr/>
        </p:nvSpPr>
        <p:spPr bwMode="auto">
          <a:xfrm>
            <a:off x="6372225" y="1487488"/>
            <a:ext cx="2303463"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Directed tree</a:t>
            </a:r>
            <a:endParaRPr lang="en-US" altLang="zh-CN" sz="1600" smtClean="0">
              <a:solidFill>
                <a:srgbClr val="000000"/>
              </a:solidFill>
              <a:latin typeface="Arial" charset="0"/>
              <a:ea typeface="宋体" charset="0"/>
              <a:cs typeface="宋体" charset="0"/>
            </a:endParaRPr>
          </a:p>
        </p:txBody>
      </p:sp>
      <p:sp>
        <p:nvSpPr>
          <p:cNvPr id="677946" name="Line 58"/>
          <p:cNvSpPr>
            <a:spLocks noChangeShapeType="1"/>
          </p:cNvSpPr>
          <p:nvPr/>
        </p:nvSpPr>
        <p:spPr bwMode="auto">
          <a:xfrm flipH="1">
            <a:off x="5556250" y="3006725"/>
            <a:ext cx="1460500" cy="550863"/>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47" name="Line 59"/>
          <p:cNvSpPr>
            <a:spLocks noChangeShapeType="1"/>
          </p:cNvSpPr>
          <p:nvPr/>
        </p:nvSpPr>
        <p:spPr bwMode="auto">
          <a:xfrm flipH="1">
            <a:off x="6672263" y="3044825"/>
            <a:ext cx="374650" cy="45402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48" name="Line 60"/>
          <p:cNvSpPr>
            <a:spLocks noChangeShapeType="1"/>
          </p:cNvSpPr>
          <p:nvPr/>
        </p:nvSpPr>
        <p:spPr bwMode="auto">
          <a:xfrm>
            <a:off x="7070725" y="3013075"/>
            <a:ext cx="1138238" cy="54927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49" name="Line 61"/>
          <p:cNvSpPr>
            <a:spLocks noChangeShapeType="1"/>
          </p:cNvSpPr>
          <p:nvPr/>
        </p:nvSpPr>
        <p:spPr bwMode="auto">
          <a:xfrm flipH="1">
            <a:off x="5586413" y="3692525"/>
            <a:ext cx="947737" cy="54927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0" name="Line 62"/>
          <p:cNvSpPr>
            <a:spLocks noChangeShapeType="1"/>
          </p:cNvSpPr>
          <p:nvPr/>
        </p:nvSpPr>
        <p:spPr bwMode="auto">
          <a:xfrm flipH="1">
            <a:off x="6092825" y="3713163"/>
            <a:ext cx="444500" cy="48577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1" name="Line 63"/>
          <p:cNvSpPr>
            <a:spLocks noChangeShapeType="1"/>
          </p:cNvSpPr>
          <p:nvPr/>
        </p:nvSpPr>
        <p:spPr bwMode="auto">
          <a:xfrm>
            <a:off x="6538913" y="3686175"/>
            <a:ext cx="0" cy="512763"/>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2" name="Line 64"/>
          <p:cNvSpPr>
            <a:spLocks noChangeShapeType="1"/>
          </p:cNvSpPr>
          <p:nvPr/>
        </p:nvSpPr>
        <p:spPr bwMode="auto">
          <a:xfrm>
            <a:off x="6538913" y="3702050"/>
            <a:ext cx="450850" cy="487363"/>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3" name="Line 65"/>
          <p:cNvSpPr>
            <a:spLocks noChangeShapeType="1"/>
          </p:cNvSpPr>
          <p:nvPr/>
        </p:nvSpPr>
        <p:spPr bwMode="auto">
          <a:xfrm>
            <a:off x="6559550" y="3702050"/>
            <a:ext cx="882650" cy="51435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4" name="Line 66"/>
          <p:cNvSpPr>
            <a:spLocks noChangeShapeType="1"/>
          </p:cNvSpPr>
          <p:nvPr/>
        </p:nvSpPr>
        <p:spPr bwMode="auto">
          <a:xfrm flipH="1">
            <a:off x="8153400" y="3698875"/>
            <a:ext cx="257175" cy="498475"/>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5" name="Line 67"/>
          <p:cNvSpPr>
            <a:spLocks noChangeShapeType="1"/>
          </p:cNvSpPr>
          <p:nvPr/>
        </p:nvSpPr>
        <p:spPr bwMode="auto">
          <a:xfrm>
            <a:off x="8401050" y="3703638"/>
            <a:ext cx="295275" cy="495300"/>
          </a:xfrm>
          <a:prstGeom prst="line">
            <a:avLst/>
          </a:prstGeom>
          <a:noFill/>
          <a:ln w="1905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6" name="Line 68"/>
          <p:cNvSpPr>
            <a:spLocks noChangeShapeType="1"/>
          </p:cNvSpPr>
          <p:nvPr/>
        </p:nvSpPr>
        <p:spPr bwMode="auto">
          <a:xfrm flipV="1">
            <a:off x="1143000" y="3065463"/>
            <a:ext cx="684213" cy="825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7" name="Line 69"/>
          <p:cNvSpPr>
            <a:spLocks noChangeShapeType="1"/>
          </p:cNvSpPr>
          <p:nvPr/>
        </p:nvSpPr>
        <p:spPr bwMode="auto">
          <a:xfrm>
            <a:off x="1839913" y="3040063"/>
            <a:ext cx="973137" cy="487362"/>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8" name="Line 70"/>
          <p:cNvSpPr>
            <a:spLocks noChangeShapeType="1"/>
          </p:cNvSpPr>
          <p:nvPr/>
        </p:nvSpPr>
        <p:spPr bwMode="auto">
          <a:xfrm flipH="1">
            <a:off x="1082675" y="3597275"/>
            <a:ext cx="1687513" cy="31115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59" name="Line 71"/>
          <p:cNvSpPr>
            <a:spLocks noChangeShapeType="1"/>
          </p:cNvSpPr>
          <p:nvPr/>
        </p:nvSpPr>
        <p:spPr bwMode="auto">
          <a:xfrm>
            <a:off x="1096963" y="4033838"/>
            <a:ext cx="174625" cy="357187"/>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0" name="Line 72"/>
          <p:cNvSpPr>
            <a:spLocks noChangeShapeType="1"/>
          </p:cNvSpPr>
          <p:nvPr/>
        </p:nvSpPr>
        <p:spPr bwMode="auto">
          <a:xfrm flipV="1">
            <a:off x="1303338" y="4370388"/>
            <a:ext cx="785812" cy="125412"/>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1" name="Line 73"/>
          <p:cNvSpPr>
            <a:spLocks noChangeShapeType="1"/>
          </p:cNvSpPr>
          <p:nvPr/>
        </p:nvSpPr>
        <p:spPr bwMode="auto">
          <a:xfrm flipV="1">
            <a:off x="2882900" y="3575050"/>
            <a:ext cx="0" cy="825500"/>
          </a:xfrm>
          <a:prstGeom prst="line">
            <a:avLst/>
          </a:prstGeom>
          <a:noFill/>
          <a:ln w="190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2" name="Oval 74"/>
          <p:cNvSpPr>
            <a:spLocks noChangeArrowheads="1"/>
          </p:cNvSpPr>
          <p:nvPr/>
        </p:nvSpPr>
        <p:spPr bwMode="auto">
          <a:xfrm>
            <a:off x="1593850" y="28209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3" name="Oval 75"/>
          <p:cNvSpPr>
            <a:spLocks noChangeArrowheads="1"/>
          </p:cNvSpPr>
          <p:nvPr/>
        </p:nvSpPr>
        <p:spPr bwMode="auto">
          <a:xfrm>
            <a:off x="920750" y="290830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4" name="Oval 76"/>
          <p:cNvSpPr>
            <a:spLocks noChangeArrowheads="1"/>
          </p:cNvSpPr>
          <p:nvPr/>
        </p:nvSpPr>
        <p:spPr bwMode="auto">
          <a:xfrm>
            <a:off x="842963" y="36655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5" name="Oval 77"/>
          <p:cNvSpPr>
            <a:spLocks noChangeArrowheads="1"/>
          </p:cNvSpPr>
          <p:nvPr/>
        </p:nvSpPr>
        <p:spPr bwMode="auto">
          <a:xfrm>
            <a:off x="1862138" y="41354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6" name="Oval 78"/>
          <p:cNvSpPr>
            <a:spLocks noChangeArrowheads="1"/>
          </p:cNvSpPr>
          <p:nvPr/>
        </p:nvSpPr>
        <p:spPr bwMode="auto">
          <a:xfrm>
            <a:off x="1095375" y="42560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7" name="Oval 79"/>
          <p:cNvSpPr>
            <a:spLocks noChangeArrowheads="1"/>
          </p:cNvSpPr>
          <p:nvPr/>
        </p:nvSpPr>
        <p:spPr bwMode="auto">
          <a:xfrm>
            <a:off x="2651125" y="41259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68" name="Text Box 80"/>
          <p:cNvSpPr txBox="1">
            <a:spLocks noChangeArrowheads="1"/>
          </p:cNvSpPr>
          <p:nvPr/>
        </p:nvSpPr>
        <p:spPr bwMode="auto">
          <a:xfrm>
            <a:off x="957263" y="29416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7969" name="Text Box 81"/>
          <p:cNvSpPr txBox="1">
            <a:spLocks noChangeArrowheads="1"/>
          </p:cNvSpPr>
          <p:nvPr/>
        </p:nvSpPr>
        <p:spPr bwMode="auto">
          <a:xfrm>
            <a:off x="1631950" y="28622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7970" name="Text Box 82"/>
          <p:cNvSpPr txBox="1">
            <a:spLocks noChangeArrowheads="1"/>
          </p:cNvSpPr>
          <p:nvPr/>
        </p:nvSpPr>
        <p:spPr bwMode="auto">
          <a:xfrm>
            <a:off x="874713" y="36988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7971" name="Text Box 83"/>
          <p:cNvSpPr txBox="1">
            <a:spLocks noChangeArrowheads="1"/>
          </p:cNvSpPr>
          <p:nvPr/>
        </p:nvSpPr>
        <p:spPr bwMode="auto">
          <a:xfrm>
            <a:off x="1125538" y="430530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7972" name="Text Box 84"/>
          <p:cNvSpPr txBox="1">
            <a:spLocks noChangeArrowheads="1"/>
          </p:cNvSpPr>
          <p:nvPr/>
        </p:nvSpPr>
        <p:spPr bwMode="auto">
          <a:xfrm>
            <a:off x="1898650" y="416401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7973" name="Oval 85"/>
          <p:cNvSpPr>
            <a:spLocks noChangeArrowheads="1"/>
          </p:cNvSpPr>
          <p:nvPr/>
        </p:nvSpPr>
        <p:spPr bwMode="auto">
          <a:xfrm>
            <a:off x="2662238" y="334168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74" name="Text Box 86"/>
          <p:cNvSpPr txBox="1">
            <a:spLocks noChangeArrowheads="1"/>
          </p:cNvSpPr>
          <p:nvPr/>
        </p:nvSpPr>
        <p:spPr bwMode="auto">
          <a:xfrm>
            <a:off x="2690813" y="3395663"/>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7975" name="Text Box 87"/>
          <p:cNvSpPr txBox="1">
            <a:spLocks noChangeArrowheads="1"/>
          </p:cNvSpPr>
          <p:nvPr/>
        </p:nvSpPr>
        <p:spPr bwMode="auto">
          <a:xfrm>
            <a:off x="2686050" y="41449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g</a:t>
            </a:r>
          </a:p>
        </p:txBody>
      </p:sp>
      <p:sp>
        <p:nvSpPr>
          <p:cNvPr id="677976" name="Oval 88"/>
          <p:cNvSpPr>
            <a:spLocks noChangeArrowheads="1"/>
          </p:cNvSpPr>
          <p:nvPr/>
        </p:nvSpPr>
        <p:spPr bwMode="auto">
          <a:xfrm>
            <a:off x="6810375" y="27765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77" name="Text Box 89"/>
          <p:cNvSpPr txBox="1">
            <a:spLocks noChangeArrowheads="1"/>
          </p:cNvSpPr>
          <p:nvPr/>
        </p:nvSpPr>
        <p:spPr bwMode="auto">
          <a:xfrm>
            <a:off x="6843713" y="28019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77978" name="Oval 90"/>
          <p:cNvSpPr>
            <a:spLocks noChangeArrowheads="1"/>
          </p:cNvSpPr>
          <p:nvPr/>
        </p:nvSpPr>
        <p:spPr bwMode="auto">
          <a:xfrm>
            <a:off x="5137150" y="34480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79" name="Text Box 91"/>
          <p:cNvSpPr txBox="1">
            <a:spLocks noChangeArrowheads="1"/>
          </p:cNvSpPr>
          <p:nvPr/>
        </p:nvSpPr>
        <p:spPr bwMode="auto">
          <a:xfrm>
            <a:off x="5175250" y="3487738"/>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77980" name="Oval 92"/>
          <p:cNvSpPr>
            <a:spLocks noChangeArrowheads="1"/>
          </p:cNvSpPr>
          <p:nvPr/>
        </p:nvSpPr>
        <p:spPr bwMode="auto">
          <a:xfrm>
            <a:off x="6310313" y="344487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81" name="Text Box 93"/>
          <p:cNvSpPr txBox="1">
            <a:spLocks noChangeArrowheads="1"/>
          </p:cNvSpPr>
          <p:nvPr/>
        </p:nvSpPr>
        <p:spPr bwMode="auto">
          <a:xfrm>
            <a:off x="6348413" y="34750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77982" name="Oval 94"/>
          <p:cNvSpPr>
            <a:spLocks noChangeArrowheads="1"/>
          </p:cNvSpPr>
          <p:nvPr/>
        </p:nvSpPr>
        <p:spPr bwMode="auto">
          <a:xfrm>
            <a:off x="8164513" y="3451225"/>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83" name="Text Box 95"/>
          <p:cNvSpPr txBox="1">
            <a:spLocks noChangeArrowheads="1"/>
          </p:cNvSpPr>
          <p:nvPr/>
        </p:nvSpPr>
        <p:spPr bwMode="auto">
          <a:xfrm>
            <a:off x="8202613" y="34956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d</a:t>
            </a:r>
          </a:p>
        </p:txBody>
      </p:sp>
      <p:sp>
        <p:nvSpPr>
          <p:cNvPr id="677984" name="Oval 96"/>
          <p:cNvSpPr>
            <a:spLocks noChangeArrowheads="1"/>
          </p:cNvSpPr>
          <p:nvPr/>
        </p:nvSpPr>
        <p:spPr bwMode="auto">
          <a:xfrm>
            <a:off x="5248275" y="418465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85" name="Text Box 97"/>
          <p:cNvSpPr txBox="1">
            <a:spLocks noChangeArrowheads="1"/>
          </p:cNvSpPr>
          <p:nvPr/>
        </p:nvSpPr>
        <p:spPr bwMode="auto">
          <a:xfrm>
            <a:off x="5276850" y="4219575"/>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e</a:t>
            </a:r>
          </a:p>
        </p:txBody>
      </p:sp>
      <p:sp>
        <p:nvSpPr>
          <p:cNvPr id="677986" name="Oval 98"/>
          <p:cNvSpPr>
            <a:spLocks noChangeArrowheads="1"/>
          </p:cNvSpPr>
          <p:nvPr/>
        </p:nvSpPr>
        <p:spPr bwMode="auto">
          <a:xfrm>
            <a:off x="5784850" y="418306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87" name="Text Box 99"/>
          <p:cNvSpPr txBox="1">
            <a:spLocks noChangeArrowheads="1"/>
          </p:cNvSpPr>
          <p:nvPr/>
        </p:nvSpPr>
        <p:spPr bwMode="auto">
          <a:xfrm>
            <a:off x="5818188" y="423703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f</a:t>
            </a:r>
          </a:p>
        </p:txBody>
      </p:sp>
      <p:sp>
        <p:nvSpPr>
          <p:cNvPr id="677988" name="Oval 100"/>
          <p:cNvSpPr>
            <a:spLocks noChangeArrowheads="1"/>
          </p:cNvSpPr>
          <p:nvPr/>
        </p:nvSpPr>
        <p:spPr bwMode="auto">
          <a:xfrm>
            <a:off x="6305550" y="41894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89" name="Text Box 101"/>
          <p:cNvSpPr txBox="1">
            <a:spLocks noChangeArrowheads="1"/>
          </p:cNvSpPr>
          <p:nvPr/>
        </p:nvSpPr>
        <p:spPr bwMode="auto">
          <a:xfrm>
            <a:off x="6348413" y="4214813"/>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g</a:t>
            </a:r>
          </a:p>
        </p:txBody>
      </p:sp>
      <p:sp>
        <p:nvSpPr>
          <p:cNvPr id="677990" name="Oval 102"/>
          <p:cNvSpPr>
            <a:spLocks noChangeArrowheads="1"/>
          </p:cNvSpPr>
          <p:nvPr/>
        </p:nvSpPr>
        <p:spPr bwMode="auto">
          <a:xfrm>
            <a:off x="6816725" y="4186238"/>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91" name="Text Box 103"/>
          <p:cNvSpPr txBox="1">
            <a:spLocks noChangeArrowheads="1"/>
          </p:cNvSpPr>
          <p:nvPr/>
        </p:nvSpPr>
        <p:spPr bwMode="auto">
          <a:xfrm>
            <a:off x="6850063" y="423545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h</a:t>
            </a:r>
          </a:p>
        </p:txBody>
      </p:sp>
      <p:sp>
        <p:nvSpPr>
          <p:cNvPr id="677992" name="Oval 104"/>
          <p:cNvSpPr>
            <a:spLocks noChangeArrowheads="1"/>
          </p:cNvSpPr>
          <p:nvPr/>
        </p:nvSpPr>
        <p:spPr bwMode="auto">
          <a:xfrm>
            <a:off x="7326313" y="4191000"/>
            <a:ext cx="454025" cy="468313"/>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93" name="Text Box 105"/>
          <p:cNvSpPr txBox="1">
            <a:spLocks noChangeArrowheads="1"/>
          </p:cNvSpPr>
          <p:nvPr/>
        </p:nvSpPr>
        <p:spPr bwMode="auto">
          <a:xfrm>
            <a:off x="7354888" y="4240213"/>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i</a:t>
            </a:r>
          </a:p>
        </p:txBody>
      </p:sp>
      <p:sp>
        <p:nvSpPr>
          <p:cNvPr id="677994" name="Oval 106"/>
          <p:cNvSpPr>
            <a:spLocks noChangeArrowheads="1"/>
          </p:cNvSpPr>
          <p:nvPr/>
        </p:nvSpPr>
        <p:spPr bwMode="auto">
          <a:xfrm>
            <a:off x="7905750" y="418306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95" name="Text Box 107"/>
          <p:cNvSpPr txBox="1">
            <a:spLocks noChangeArrowheads="1"/>
          </p:cNvSpPr>
          <p:nvPr/>
        </p:nvSpPr>
        <p:spPr bwMode="auto">
          <a:xfrm>
            <a:off x="7939088" y="42322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j</a:t>
            </a:r>
          </a:p>
        </p:txBody>
      </p:sp>
      <p:sp>
        <p:nvSpPr>
          <p:cNvPr id="677996" name="Oval 108"/>
          <p:cNvSpPr>
            <a:spLocks noChangeArrowheads="1"/>
          </p:cNvSpPr>
          <p:nvPr/>
        </p:nvSpPr>
        <p:spPr bwMode="auto">
          <a:xfrm>
            <a:off x="8439150" y="4189413"/>
            <a:ext cx="454025" cy="468312"/>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7997" name="Text Box 109"/>
          <p:cNvSpPr txBox="1">
            <a:spLocks noChangeArrowheads="1"/>
          </p:cNvSpPr>
          <p:nvPr/>
        </p:nvSpPr>
        <p:spPr bwMode="auto">
          <a:xfrm>
            <a:off x="8467725" y="4238625"/>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k</a:t>
            </a:r>
          </a:p>
        </p:txBody>
      </p:sp>
      <p:sp>
        <p:nvSpPr>
          <p:cNvPr id="677998" name="Text Box 110"/>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346461426"/>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lide Number Placeholder 3"/>
          <p:cNvSpPr>
            <a:spLocks noGrp="1"/>
          </p:cNvSpPr>
          <p:nvPr>
            <p:ph type="sldNum" sz="quarter" idx="10"/>
          </p:nvPr>
        </p:nvSpPr>
        <p:spPr/>
        <p:txBody>
          <a:bodyPr/>
          <a:lstStyle/>
          <a:p>
            <a:fld id="{62628569-837E-F24F-A855-C7076F46F742}" type="slidenum">
              <a:rPr lang="en-US"/>
              <a:pPr/>
              <a:t>36</a:t>
            </a:fld>
            <a:endParaRPr lang="en-US"/>
          </a:p>
        </p:txBody>
      </p:sp>
      <p:sp>
        <p:nvSpPr>
          <p:cNvPr id="678914" name="Rectangle 2"/>
          <p:cNvSpPr>
            <a:spLocks noGrp="1" noChangeArrowheads="1"/>
          </p:cNvSpPr>
          <p:nvPr>
            <p:ph type="title"/>
          </p:nvPr>
        </p:nvSpPr>
        <p:spPr>
          <a:ln/>
        </p:spPr>
        <p:txBody>
          <a:bodyPr/>
          <a:lstStyle/>
          <a:p>
            <a:r>
              <a:rPr lang="de-DE" sz="2400" dirty="0"/>
              <a:t>1.7	Graph </a:t>
            </a:r>
            <a:r>
              <a:rPr lang="de-DE" sz="2400" dirty="0" err="1"/>
              <a:t>Theory</a:t>
            </a:r>
            <a:r>
              <a:rPr lang="de-DE" sz="2400" dirty="0"/>
              <a:t> </a:t>
            </a:r>
            <a:r>
              <a:rPr lang="de-DE" sz="2400" dirty="0" err="1"/>
              <a:t>Terminology</a:t>
            </a:r>
            <a:endParaRPr lang="en-US" altLang="zh-CN" sz="2400" dirty="0">
              <a:ea typeface="宋体" charset="0"/>
              <a:cs typeface="宋体" charset="0"/>
            </a:endParaRPr>
          </a:p>
        </p:txBody>
      </p:sp>
      <p:sp>
        <p:nvSpPr>
          <p:cNvPr id="678915" name="Rectangle 3"/>
          <p:cNvSpPr>
            <a:spLocks noChangeArrowheads="1"/>
          </p:cNvSpPr>
          <p:nvPr/>
        </p:nvSpPr>
        <p:spPr bwMode="auto">
          <a:xfrm>
            <a:off x="827088" y="1204913"/>
            <a:ext cx="3024187" cy="71120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8916" name="Text Box 4"/>
          <p:cNvSpPr txBox="1">
            <a:spLocks noChangeArrowheads="1"/>
          </p:cNvSpPr>
          <p:nvPr/>
        </p:nvSpPr>
        <p:spPr bwMode="auto">
          <a:xfrm>
            <a:off x="827088" y="1270000"/>
            <a:ext cx="416242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Rectilinear minimum spanning </a:t>
            </a:r>
            <a:br>
              <a:rPr lang="de-DE" altLang="zh-CN" sz="1600" smtClean="0">
                <a:solidFill>
                  <a:srgbClr val="000000"/>
                </a:solidFill>
                <a:latin typeface="Arial" charset="0"/>
                <a:ea typeface="宋体" charset="0"/>
                <a:cs typeface="宋体" charset="0"/>
              </a:rPr>
            </a:br>
            <a:r>
              <a:rPr lang="de-DE" altLang="zh-CN" sz="1600" smtClean="0">
                <a:solidFill>
                  <a:srgbClr val="000000"/>
                </a:solidFill>
                <a:latin typeface="Arial" charset="0"/>
                <a:ea typeface="宋体" charset="0"/>
                <a:cs typeface="宋体" charset="0"/>
              </a:rPr>
              <a:t>tree (RMST) </a:t>
            </a:r>
            <a:endParaRPr lang="en-US" altLang="zh-CN" sz="1600" smtClean="0">
              <a:solidFill>
                <a:srgbClr val="000000"/>
              </a:solidFill>
              <a:latin typeface="Arial" charset="0"/>
              <a:ea typeface="宋体" charset="0"/>
              <a:cs typeface="宋体" charset="0"/>
            </a:endParaRPr>
          </a:p>
        </p:txBody>
      </p:sp>
      <p:sp>
        <p:nvSpPr>
          <p:cNvPr id="678971" name="Rectangle 59"/>
          <p:cNvSpPr>
            <a:spLocks noChangeArrowheads="1"/>
          </p:cNvSpPr>
          <p:nvPr/>
        </p:nvSpPr>
        <p:spPr bwMode="auto">
          <a:xfrm>
            <a:off x="5435600" y="1195388"/>
            <a:ext cx="3024188" cy="71120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8970" name="Text Box 58"/>
          <p:cNvSpPr txBox="1">
            <a:spLocks noChangeArrowheads="1"/>
          </p:cNvSpPr>
          <p:nvPr/>
        </p:nvSpPr>
        <p:spPr bwMode="auto">
          <a:xfrm>
            <a:off x="5522913" y="1266825"/>
            <a:ext cx="2794000"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Rectilinear Steiner minimum </a:t>
            </a:r>
            <a:br>
              <a:rPr lang="de-DE" altLang="zh-CN" sz="1600" smtClean="0">
                <a:solidFill>
                  <a:srgbClr val="000000"/>
                </a:solidFill>
                <a:latin typeface="Arial" charset="0"/>
                <a:ea typeface="宋体" charset="0"/>
                <a:cs typeface="宋体" charset="0"/>
              </a:rPr>
            </a:br>
            <a:r>
              <a:rPr lang="de-DE" altLang="zh-CN" sz="1600" smtClean="0">
                <a:solidFill>
                  <a:srgbClr val="000000"/>
                </a:solidFill>
                <a:latin typeface="Arial" charset="0"/>
                <a:ea typeface="宋体" charset="0"/>
                <a:cs typeface="宋体" charset="0"/>
              </a:rPr>
              <a:t>tree (RSMT) </a:t>
            </a:r>
            <a:endParaRPr lang="en-US" altLang="zh-CN" sz="1600" smtClean="0">
              <a:solidFill>
                <a:srgbClr val="000000"/>
              </a:solidFill>
              <a:latin typeface="Arial" charset="0"/>
              <a:ea typeface="宋体" charset="0"/>
              <a:cs typeface="宋体" charset="0"/>
            </a:endParaRPr>
          </a:p>
        </p:txBody>
      </p:sp>
      <p:sp>
        <p:nvSpPr>
          <p:cNvPr id="679074" name="Rectangle 162"/>
          <p:cNvSpPr>
            <a:spLocks noChangeArrowheads="1"/>
          </p:cNvSpPr>
          <p:nvPr/>
        </p:nvSpPr>
        <p:spPr bwMode="auto">
          <a:xfrm>
            <a:off x="811213" y="2638425"/>
            <a:ext cx="2881312" cy="2519363"/>
          </a:xfrm>
          <a:prstGeom prst="rect">
            <a:avLst/>
          </a:prstGeom>
          <a:solidFill>
            <a:srgbClr val="EAEAEA"/>
          </a:solidFill>
          <a:ln w="9525">
            <a:solidFill>
              <a:srgbClr val="B2B2B2"/>
            </a:solidFill>
            <a:miter lim="800000"/>
            <a:headEnd/>
            <a:tailEnd/>
          </a:ln>
          <a:effectLst>
            <a:outerShdw blurRad="63500" dist="38099" dir="2700000" algn="ctr" rotWithShape="0">
              <a:schemeClr val="bg2">
                <a:alpha val="74998"/>
              </a:schemeClr>
            </a:outerShdw>
          </a:effec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79075" name="Group 163"/>
          <p:cNvGrpSpPr>
            <a:grpSpLocks/>
          </p:cNvGrpSpPr>
          <p:nvPr/>
        </p:nvGrpSpPr>
        <p:grpSpPr bwMode="auto">
          <a:xfrm>
            <a:off x="811213" y="2638425"/>
            <a:ext cx="2881312" cy="2519363"/>
            <a:chOff x="1519" y="1253"/>
            <a:chExt cx="1815" cy="1587"/>
          </a:xfrm>
        </p:grpSpPr>
        <p:sp>
          <p:nvSpPr>
            <p:cNvPr id="679076" name="Line 164"/>
            <p:cNvSpPr>
              <a:spLocks noChangeShapeType="1"/>
            </p:cNvSpPr>
            <p:nvPr/>
          </p:nvSpPr>
          <p:spPr bwMode="auto">
            <a:xfrm>
              <a:off x="1519" y="1480"/>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77" name="Line 165"/>
            <p:cNvSpPr>
              <a:spLocks noChangeShapeType="1"/>
            </p:cNvSpPr>
            <p:nvPr/>
          </p:nvSpPr>
          <p:spPr bwMode="auto">
            <a:xfrm>
              <a:off x="2880"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78" name="Line 166"/>
            <p:cNvSpPr>
              <a:spLocks noChangeShapeType="1"/>
            </p:cNvSpPr>
            <p:nvPr/>
          </p:nvSpPr>
          <p:spPr bwMode="auto">
            <a:xfrm>
              <a:off x="1973"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79" name="Line 167"/>
            <p:cNvSpPr>
              <a:spLocks noChangeShapeType="1"/>
            </p:cNvSpPr>
            <p:nvPr/>
          </p:nvSpPr>
          <p:spPr bwMode="auto">
            <a:xfrm>
              <a:off x="1519" y="2614"/>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0" name="Line 168"/>
            <p:cNvSpPr>
              <a:spLocks noChangeShapeType="1"/>
            </p:cNvSpPr>
            <p:nvPr/>
          </p:nvSpPr>
          <p:spPr bwMode="auto">
            <a:xfrm>
              <a:off x="1519" y="2387"/>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1" name="Line 169"/>
            <p:cNvSpPr>
              <a:spLocks noChangeShapeType="1"/>
            </p:cNvSpPr>
            <p:nvPr/>
          </p:nvSpPr>
          <p:spPr bwMode="auto">
            <a:xfrm>
              <a:off x="1519" y="2160"/>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2" name="Line 170"/>
            <p:cNvSpPr>
              <a:spLocks noChangeShapeType="1"/>
            </p:cNvSpPr>
            <p:nvPr/>
          </p:nvSpPr>
          <p:spPr bwMode="auto">
            <a:xfrm>
              <a:off x="1519" y="1933"/>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3" name="Line 171"/>
            <p:cNvSpPr>
              <a:spLocks noChangeShapeType="1"/>
            </p:cNvSpPr>
            <p:nvPr/>
          </p:nvSpPr>
          <p:spPr bwMode="auto">
            <a:xfrm>
              <a:off x="1519" y="1706"/>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4" name="Line 172"/>
            <p:cNvSpPr>
              <a:spLocks noChangeShapeType="1"/>
            </p:cNvSpPr>
            <p:nvPr/>
          </p:nvSpPr>
          <p:spPr bwMode="auto">
            <a:xfrm>
              <a:off x="1746"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5" name="Line 173"/>
            <p:cNvSpPr>
              <a:spLocks noChangeShapeType="1"/>
            </p:cNvSpPr>
            <p:nvPr/>
          </p:nvSpPr>
          <p:spPr bwMode="auto">
            <a:xfrm>
              <a:off x="2200"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6" name="Line 174"/>
            <p:cNvSpPr>
              <a:spLocks noChangeShapeType="1"/>
            </p:cNvSpPr>
            <p:nvPr/>
          </p:nvSpPr>
          <p:spPr bwMode="auto">
            <a:xfrm>
              <a:off x="2426"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7" name="Line 175"/>
            <p:cNvSpPr>
              <a:spLocks noChangeShapeType="1"/>
            </p:cNvSpPr>
            <p:nvPr/>
          </p:nvSpPr>
          <p:spPr bwMode="auto">
            <a:xfrm>
              <a:off x="2653"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88" name="Line 176"/>
            <p:cNvSpPr>
              <a:spLocks noChangeShapeType="1"/>
            </p:cNvSpPr>
            <p:nvPr/>
          </p:nvSpPr>
          <p:spPr bwMode="auto">
            <a:xfrm>
              <a:off x="3107"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79089" name="Line 177"/>
          <p:cNvSpPr>
            <a:spLocks noChangeShapeType="1"/>
          </p:cNvSpPr>
          <p:nvPr/>
        </p:nvSpPr>
        <p:spPr bwMode="auto">
          <a:xfrm>
            <a:off x="1531938" y="2998788"/>
            <a:ext cx="0" cy="1800225"/>
          </a:xfrm>
          <a:prstGeom prst="line">
            <a:avLst/>
          </a:prstGeom>
          <a:noFill/>
          <a:ln w="254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90" name="Oval 178"/>
          <p:cNvSpPr>
            <a:spLocks noChangeAspect="1" noChangeArrowheads="1"/>
          </p:cNvSpPr>
          <p:nvPr/>
        </p:nvSpPr>
        <p:spPr bwMode="auto">
          <a:xfrm>
            <a:off x="1485900" y="4754563"/>
            <a:ext cx="90488" cy="90487"/>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91" name="Text Box 179"/>
          <p:cNvSpPr txBox="1">
            <a:spLocks noChangeArrowheads="1"/>
          </p:cNvSpPr>
          <p:nvPr/>
        </p:nvSpPr>
        <p:spPr bwMode="auto">
          <a:xfrm>
            <a:off x="1098550" y="2600325"/>
            <a:ext cx="8763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000000"/>
                </a:solidFill>
                <a:latin typeface="Arial" charset="0"/>
                <a:ea typeface="ＭＳ Ｐゴシック" charset="0"/>
              </a:rPr>
              <a:t>b</a:t>
            </a:r>
            <a:r>
              <a:rPr lang="de-DE" sz="1600" smtClean="0">
                <a:solidFill>
                  <a:srgbClr val="000000"/>
                </a:solidFill>
                <a:latin typeface="Arial" charset="0"/>
                <a:ea typeface="ＭＳ Ｐゴシック" charset="0"/>
              </a:rPr>
              <a:t> (2,6)</a:t>
            </a:r>
          </a:p>
        </p:txBody>
      </p:sp>
      <p:sp>
        <p:nvSpPr>
          <p:cNvPr id="679092" name="Text Box 180"/>
          <p:cNvSpPr txBox="1">
            <a:spLocks noChangeArrowheads="1"/>
          </p:cNvSpPr>
          <p:nvPr/>
        </p:nvSpPr>
        <p:spPr bwMode="auto">
          <a:xfrm>
            <a:off x="1073150" y="4868863"/>
            <a:ext cx="8747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000000"/>
                </a:solidFill>
                <a:latin typeface="Arial" charset="0"/>
                <a:ea typeface="ＭＳ Ｐゴシック" charset="0"/>
              </a:rPr>
              <a:t>a</a:t>
            </a:r>
            <a:r>
              <a:rPr lang="de-DE" sz="1600" smtClean="0">
                <a:solidFill>
                  <a:srgbClr val="000000"/>
                </a:solidFill>
                <a:latin typeface="Arial" charset="0"/>
                <a:ea typeface="ＭＳ Ｐゴシック" charset="0"/>
              </a:rPr>
              <a:t> (2,1)</a:t>
            </a:r>
          </a:p>
        </p:txBody>
      </p:sp>
      <p:sp>
        <p:nvSpPr>
          <p:cNvPr id="679093" name="Text Box 181"/>
          <p:cNvSpPr txBox="1">
            <a:spLocks noChangeArrowheads="1"/>
          </p:cNvSpPr>
          <p:nvPr/>
        </p:nvSpPr>
        <p:spPr bwMode="auto">
          <a:xfrm>
            <a:off x="2476500" y="3789363"/>
            <a:ext cx="98266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000000"/>
                </a:solidFill>
                <a:latin typeface="Arial" charset="0"/>
                <a:ea typeface="ＭＳ Ｐゴシック" charset="0"/>
              </a:rPr>
              <a:t>c</a:t>
            </a:r>
            <a:r>
              <a:rPr lang="de-DE" sz="1600" smtClean="0">
                <a:solidFill>
                  <a:srgbClr val="000000"/>
                </a:solidFill>
                <a:latin typeface="Arial" charset="0"/>
                <a:ea typeface="ＭＳ Ｐゴシック" charset="0"/>
              </a:rPr>
              <a:t> (6,4)</a:t>
            </a:r>
          </a:p>
        </p:txBody>
      </p:sp>
      <p:sp>
        <p:nvSpPr>
          <p:cNvPr id="679094" name="Rectangle 182"/>
          <p:cNvSpPr>
            <a:spLocks noChangeArrowheads="1"/>
          </p:cNvSpPr>
          <p:nvPr/>
        </p:nvSpPr>
        <p:spPr bwMode="auto">
          <a:xfrm>
            <a:off x="5435600" y="2638425"/>
            <a:ext cx="2881313" cy="2519363"/>
          </a:xfrm>
          <a:prstGeom prst="rect">
            <a:avLst/>
          </a:prstGeom>
          <a:solidFill>
            <a:srgbClr val="EAEAEA"/>
          </a:solidFill>
          <a:ln w="9525">
            <a:solidFill>
              <a:srgbClr val="B2B2B2"/>
            </a:solidFill>
            <a:miter lim="800000"/>
            <a:headEnd/>
            <a:tailEnd/>
          </a:ln>
          <a:effectLst>
            <a:outerShdw blurRad="63500" dist="38099" dir="2700000" algn="ctr" rotWithShape="0">
              <a:schemeClr val="bg2">
                <a:alpha val="74998"/>
              </a:schemeClr>
            </a:outerShdw>
          </a:effec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79095" name="Group 183"/>
          <p:cNvGrpSpPr>
            <a:grpSpLocks/>
          </p:cNvGrpSpPr>
          <p:nvPr/>
        </p:nvGrpSpPr>
        <p:grpSpPr bwMode="auto">
          <a:xfrm>
            <a:off x="5435600" y="2638425"/>
            <a:ext cx="2881313" cy="2519363"/>
            <a:chOff x="1519" y="1253"/>
            <a:chExt cx="1815" cy="1587"/>
          </a:xfrm>
        </p:grpSpPr>
        <p:sp>
          <p:nvSpPr>
            <p:cNvPr id="679096" name="Line 184"/>
            <p:cNvSpPr>
              <a:spLocks noChangeShapeType="1"/>
            </p:cNvSpPr>
            <p:nvPr/>
          </p:nvSpPr>
          <p:spPr bwMode="auto">
            <a:xfrm>
              <a:off x="1519" y="1933"/>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97" name="Line 185"/>
            <p:cNvSpPr>
              <a:spLocks noChangeShapeType="1"/>
            </p:cNvSpPr>
            <p:nvPr/>
          </p:nvSpPr>
          <p:spPr bwMode="auto">
            <a:xfrm>
              <a:off x="2880"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98" name="Line 186"/>
            <p:cNvSpPr>
              <a:spLocks noChangeShapeType="1"/>
            </p:cNvSpPr>
            <p:nvPr/>
          </p:nvSpPr>
          <p:spPr bwMode="auto">
            <a:xfrm>
              <a:off x="1973"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099" name="Line 187"/>
            <p:cNvSpPr>
              <a:spLocks noChangeShapeType="1"/>
            </p:cNvSpPr>
            <p:nvPr/>
          </p:nvSpPr>
          <p:spPr bwMode="auto">
            <a:xfrm>
              <a:off x="1519" y="2614"/>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0" name="Line 188"/>
            <p:cNvSpPr>
              <a:spLocks noChangeShapeType="1"/>
            </p:cNvSpPr>
            <p:nvPr/>
          </p:nvSpPr>
          <p:spPr bwMode="auto">
            <a:xfrm>
              <a:off x="1519" y="2387"/>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1" name="Line 189"/>
            <p:cNvSpPr>
              <a:spLocks noChangeShapeType="1"/>
            </p:cNvSpPr>
            <p:nvPr/>
          </p:nvSpPr>
          <p:spPr bwMode="auto">
            <a:xfrm>
              <a:off x="1519" y="2160"/>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2" name="Line 190"/>
            <p:cNvSpPr>
              <a:spLocks noChangeShapeType="1"/>
            </p:cNvSpPr>
            <p:nvPr/>
          </p:nvSpPr>
          <p:spPr bwMode="auto">
            <a:xfrm>
              <a:off x="1519" y="1706"/>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3" name="Line 191"/>
            <p:cNvSpPr>
              <a:spLocks noChangeShapeType="1"/>
            </p:cNvSpPr>
            <p:nvPr/>
          </p:nvSpPr>
          <p:spPr bwMode="auto">
            <a:xfrm>
              <a:off x="1519" y="1480"/>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4" name="Line 192"/>
            <p:cNvSpPr>
              <a:spLocks noChangeShapeType="1"/>
            </p:cNvSpPr>
            <p:nvPr/>
          </p:nvSpPr>
          <p:spPr bwMode="auto">
            <a:xfrm>
              <a:off x="1746"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5" name="Line 193"/>
            <p:cNvSpPr>
              <a:spLocks noChangeShapeType="1"/>
            </p:cNvSpPr>
            <p:nvPr/>
          </p:nvSpPr>
          <p:spPr bwMode="auto">
            <a:xfrm>
              <a:off x="2200"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6" name="Line 194"/>
            <p:cNvSpPr>
              <a:spLocks noChangeShapeType="1"/>
            </p:cNvSpPr>
            <p:nvPr/>
          </p:nvSpPr>
          <p:spPr bwMode="auto">
            <a:xfrm>
              <a:off x="2426"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7" name="Line 195"/>
            <p:cNvSpPr>
              <a:spLocks noChangeShapeType="1"/>
            </p:cNvSpPr>
            <p:nvPr/>
          </p:nvSpPr>
          <p:spPr bwMode="auto">
            <a:xfrm>
              <a:off x="2653"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08" name="Line 196"/>
            <p:cNvSpPr>
              <a:spLocks noChangeShapeType="1"/>
            </p:cNvSpPr>
            <p:nvPr/>
          </p:nvSpPr>
          <p:spPr bwMode="auto">
            <a:xfrm>
              <a:off x="3107" y="1253"/>
              <a:ext cx="0" cy="1587"/>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79109" name="Rectangle 197"/>
          <p:cNvSpPr>
            <a:spLocks noChangeArrowheads="1"/>
          </p:cNvSpPr>
          <p:nvPr/>
        </p:nvSpPr>
        <p:spPr bwMode="auto">
          <a:xfrm>
            <a:off x="7237413" y="3759200"/>
            <a:ext cx="695325" cy="250825"/>
          </a:xfrm>
          <a:prstGeom prst="rect">
            <a:avLst/>
          </a:prstGeom>
          <a:solidFill>
            <a:srgbClr val="EAEAE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0" name="Line 198"/>
          <p:cNvSpPr>
            <a:spLocks noChangeShapeType="1"/>
          </p:cNvSpPr>
          <p:nvPr/>
        </p:nvSpPr>
        <p:spPr bwMode="auto">
          <a:xfrm>
            <a:off x="6151563" y="2998788"/>
            <a:ext cx="0" cy="1800225"/>
          </a:xfrm>
          <a:prstGeom prst="line">
            <a:avLst/>
          </a:prstGeom>
          <a:noFill/>
          <a:ln w="254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1" name="Line 199"/>
          <p:cNvSpPr>
            <a:spLocks noChangeShapeType="1"/>
          </p:cNvSpPr>
          <p:nvPr/>
        </p:nvSpPr>
        <p:spPr bwMode="auto">
          <a:xfrm>
            <a:off x="6151563" y="3717925"/>
            <a:ext cx="1444625" cy="0"/>
          </a:xfrm>
          <a:prstGeom prst="line">
            <a:avLst/>
          </a:prstGeom>
          <a:noFill/>
          <a:ln w="254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2" name="Line 200"/>
          <p:cNvSpPr>
            <a:spLocks noChangeShapeType="1"/>
          </p:cNvSpPr>
          <p:nvPr/>
        </p:nvSpPr>
        <p:spPr bwMode="auto">
          <a:xfrm flipH="1">
            <a:off x="7594600" y="3717925"/>
            <a:ext cx="1588" cy="0"/>
          </a:xfrm>
          <a:prstGeom prst="line">
            <a:avLst/>
          </a:prstGeom>
          <a:noFill/>
          <a:ln w="12700">
            <a:solidFill>
              <a:schemeClr val="tx1"/>
            </a:solidFill>
            <a:round/>
            <a:headEnd type="oval" w="med" len="med"/>
            <a:tailEnd type="oval"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3" name="Text Box 201"/>
          <p:cNvSpPr txBox="1">
            <a:spLocks noChangeArrowheads="1"/>
          </p:cNvSpPr>
          <p:nvPr/>
        </p:nvSpPr>
        <p:spPr bwMode="auto">
          <a:xfrm>
            <a:off x="7164388" y="3789363"/>
            <a:ext cx="89217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0"/>
              </a:spcBef>
              <a:spcAft>
                <a:spcPct val="0"/>
              </a:spcAft>
            </a:pPr>
            <a:r>
              <a:rPr lang="de-DE" sz="1600" i="1" smtClean="0">
                <a:solidFill>
                  <a:srgbClr val="000000"/>
                </a:solidFill>
                <a:latin typeface="Arial" charset="0"/>
                <a:ea typeface="ＭＳ Ｐゴシック" charset="0"/>
              </a:rPr>
              <a:t>c</a:t>
            </a:r>
            <a:r>
              <a:rPr lang="de-DE" sz="1600" smtClean="0">
                <a:solidFill>
                  <a:srgbClr val="000000"/>
                </a:solidFill>
                <a:latin typeface="Arial" charset="0"/>
                <a:ea typeface="ＭＳ Ｐゴシック" charset="0"/>
              </a:rPr>
              <a:t> (6,4)</a:t>
            </a:r>
            <a:endParaRPr lang="en-US" altLang="zh-CN" sz="1600" smtClean="0">
              <a:solidFill>
                <a:srgbClr val="000000"/>
              </a:solidFill>
              <a:latin typeface="Arial" charset="0"/>
              <a:ea typeface="宋体" charset="0"/>
              <a:cs typeface="宋体" charset="0"/>
            </a:endParaRPr>
          </a:p>
        </p:txBody>
      </p:sp>
      <p:sp>
        <p:nvSpPr>
          <p:cNvPr id="679114" name="Line 202"/>
          <p:cNvSpPr>
            <a:spLocks noChangeShapeType="1"/>
          </p:cNvSpPr>
          <p:nvPr/>
        </p:nvSpPr>
        <p:spPr bwMode="auto">
          <a:xfrm flipH="1">
            <a:off x="6183313" y="3359150"/>
            <a:ext cx="260350" cy="319088"/>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5" name="Oval 203"/>
          <p:cNvSpPr>
            <a:spLocks noChangeAspect="1" noChangeArrowheads="1"/>
          </p:cNvSpPr>
          <p:nvPr/>
        </p:nvSpPr>
        <p:spPr bwMode="auto">
          <a:xfrm>
            <a:off x="7550150" y="3670300"/>
            <a:ext cx="90488" cy="90488"/>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16" name="Text Box 204"/>
          <p:cNvSpPr txBox="1">
            <a:spLocks noChangeArrowheads="1"/>
          </p:cNvSpPr>
          <p:nvPr/>
        </p:nvSpPr>
        <p:spPr bwMode="auto">
          <a:xfrm>
            <a:off x="6372225" y="3025775"/>
            <a:ext cx="1323975" cy="33655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fontAlgn="base">
              <a:spcBef>
                <a:spcPct val="0"/>
              </a:spcBef>
              <a:spcAft>
                <a:spcPct val="0"/>
              </a:spcAft>
            </a:pPr>
            <a:r>
              <a:rPr lang="de-DE" sz="1600" smtClean="0">
                <a:solidFill>
                  <a:srgbClr val="000000"/>
                </a:solidFill>
                <a:latin typeface="Arial" charset="0"/>
                <a:ea typeface="ＭＳ Ｐゴシック" charset="0"/>
              </a:rPr>
              <a:t>Steiner point</a:t>
            </a:r>
            <a:endParaRPr lang="en-US" altLang="zh-CN" sz="1600" smtClean="0">
              <a:solidFill>
                <a:srgbClr val="000000"/>
              </a:solidFill>
              <a:latin typeface="Arial" charset="0"/>
              <a:ea typeface="宋体" charset="0"/>
              <a:cs typeface="宋体" charset="0"/>
            </a:endParaRPr>
          </a:p>
        </p:txBody>
      </p:sp>
      <p:sp>
        <p:nvSpPr>
          <p:cNvPr id="679117" name="Text Box 205"/>
          <p:cNvSpPr txBox="1">
            <a:spLocks noChangeArrowheads="1"/>
          </p:cNvSpPr>
          <p:nvPr/>
        </p:nvSpPr>
        <p:spPr bwMode="auto">
          <a:xfrm>
            <a:off x="5681663" y="2613025"/>
            <a:ext cx="94138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0"/>
              </a:spcBef>
              <a:spcAft>
                <a:spcPct val="0"/>
              </a:spcAft>
            </a:pPr>
            <a:r>
              <a:rPr lang="de-DE" sz="1600" i="1" smtClean="0">
                <a:solidFill>
                  <a:srgbClr val="000000"/>
                </a:solidFill>
                <a:latin typeface="Arial" charset="0"/>
                <a:ea typeface="ＭＳ Ｐゴシック" charset="0"/>
              </a:rPr>
              <a:t>b</a:t>
            </a:r>
            <a:r>
              <a:rPr lang="de-DE" sz="1600" smtClean="0">
                <a:solidFill>
                  <a:srgbClr val="000000"/>
                </a:solidFill>
                <a:latin typeface="Arial" charset="0"/>
                <a:ea typeface="ＭＳ Ｐゴシック" charset="0"/>
              </a:rPr>
              <a:t> (2,6)</a:t>
            </a:r>
            <a:endParaRPr lang="en-US" altLang="zh-CN" sz="1600" smtClean="0">
              <a:solidFill>
                <a:srgbClr val="000000"/>
              </a:solidFill>
              <a:latin typeface="Arial" charset="0"/>
              <a:ea typeface="宋体" charset="0"/>
              <a:cs typeface="宋体" charset="0"/>
            </a:endParaRPr>
          </a:p>
        </p:txBody>
      </p:sp>
      <p:sp>
        <p:nvSpPr>
          <p:cNvPr id="679118" name="Text Box 206"/>
          <p:cNvSpPr txBox="1">
            <a:spLocks noChangeArrowheads="1"/>
          </p:cNvSpPr>
          <p:nvPr/>
        </p:nvSpPr>
        <p:spPr bwMode="auto">
          <a:xfrm>
            <a:off x="5721350" y="4872038"/>
            <a:ext cx="89693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0"/>
              </a:spcBef>
              <a:spcAft>
                <a:spcPct val="0"/>
              </a:spcAft>
            </a:pPr>
            <a:r>
              <a:rPr lang="de-DE" sz="1600" i="1" smtClean="0">
                <a:solidFill>
                  <a:srgbClr val="000000"/>
                </a:solidFill>
                <a:latin typeface="Arial" charset="0"/>
                <a:ea typeface="ＭＳ Ｐゴシック" charset="0"/>
              </a:rPr>
              <a:t>a</a:t>
            </a:r>
            <a:r>
              <a:rPr lang="de-DE" sz="1600" smtClean="0">
                <a:solidFill>
                  <a:srgbClr val="000000"/>
                </a:solidFill>
                <a:latin typeface="Arial" charset="0"/>
                <a:ea typeface="ＭＳ Ｐゴシック" charset="0"/>
              </a:rPr>
              <a:t> (2,1)</a:t>
            </a:r>
            <a:endParaRPr lang="en-US" altLang="zh-CN" sz="1600" smtClean="0">
              <a:solidFill>
                <a:srgbClr val="000000"/>
              </a:solidFill>
              <a:latin typeface="Arial" charset="0"/>
              <a:ea typeface="宋体" charset="0"/>
              <a:cs typeface="宋体" charset="0"/>
            </a:endParaRPr>
          </a:p>
        </p:txBody>
      </p:sp>
      <p:sp>
        <p:nvSpPr>
          <p:cNvPr id="679119" name="Oval 207"/>
          <p:cNvSpPr>
            <a:spLocks noChangeAspect="1" noChangeArrowheads="1"/>
          </p:cNvSpPr>
          <p:nvPr/>
        </p:nvSpPr>
        <p:spPr bwMode="auto">
          <a:xfrm>
            <a:off x="6108700" y="2951163"/>
            <a:ext cx="90488" cy="90487"/>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0" name="Oval 208"/>
          <p:cNvSpPr>
            <a:spLocks noChangeAspect="1" noChangeArrowheads="1"/>
          </p:cNvSpPr>
          <p:nvPr/>
        </p:nvSpPr>
        <p:spPr bwMode="auto">
          <a:xfrm>
            <a:off x="6110288" y="4754563"/>
            <a:ext cx="90487" cy="90487"/>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1" name="Oval 209"/>
          <p:cNvSpPr>
            <a:spLocks noChangeAspect="1" noChangeArrowheads="1"/>
          </p:cNvSpPr>
          <p:nvPr/>
        </p:nvSpPr>
        <p:spPr bwMode="auto">
          <a:xfrm>
            <a:off x="6105525" y="3671888"/>
            <a:ext cx="90488" cy="90487"/>
          </a:xfrm>
          <a:prstGeom prst="ellipse">
            <a:avLst/>
          </a:prstGeom>
          <a:solidFill>
            <a:schemeClr val="tx1"/>
          </a:solidFill>
          <a:ln>
            <a:noFill/>
          </a:ln>
          <a:effectLst/>
          <a:extLst>
            <a:ext uri="{91240B29-F687-4f45-9708-019B960494DF}">
              <a14:hiddenLine xmlns="" xmlns:a14="http://schemas.microsoft.com/office/drawing/2010/main" w="12700">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2" name="Freeform 210"/>
          <p:cNvSpPr>
            <a:spLocks/>
          </p:cNvSpPr>
          <p:nvPr/>
        </p:nvSpPr>
        <p:spPr bwMode="auto">
          <a:xfrm>
            <a:off x="1531938" y="2997200"/>
            <a:ext cx="1438275" cy="719138"/>
          </a:xfrm>
          <a:custGeom>
            <a:avLst/>
            <a:gdLst>
              <a:gd name="T0" fmla="*/ 0 w 909"/>
              <a:gd name="T1" fmla="*/ 0 h 453"/>
              <a:gd name="T2" fmla="*/ 909 w 909"/>
              <a:gd name="T3" fmla="*/ 0 h 453"/>
              <a:gd name="T4" fmla="*/ 909 w 909"/>
              <a:gd name="T5" fmla="*/ 453 h 453"/>
            </a:gdLst>
            <a:ahLst/>
            <a:cxnLst>
              <a:cxn ang="0">
                <a:pos x="T0" y="T1"/>
              </a:cxn>
              <a:cxn ang="0">
                <a:pos x="T2" y="T3"/>
              </a:cxn>
              <a:cxn ang="0">
                <a:pos x="T4" y="T5"/>
              </a:cxn>
            </a:cxnLst>
            <a:rect l="0" t="0" r="r" b="b"/>
            <a:pathLst>
              <a:path w="909" h="453">
                <a:moveTo>
                  <a:pt x="0" y="0"/>
                </a:moveTo>
                <a:lnTo>
                  <a:pt x="909" y="0"/>
                </a:lnTo>
                <a:lnTo>
                  <a:pt x="909" y="453"/>
                </a:lnTo>
              </a:path>
            </a:pathLst>
          </a:cu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3" name="Oval 211"/>
          <p:cNvSpPr>
            <a:spLocks noChangeAspect="1" noChangeArrowheads="1"/>
          </p:cNvSpPr>
          <p:nvPr/>
        </p:nvSpPr>
        <p:spPr bwMode="auto">
          <a:xfrm>
            <a:off x="1489075" y="2951163"/>
            <a:ext cx="90488" cy="90487"/>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4" name="Oval 212"/>
          <p:cNvSpPr>
            <a:spLocks noChangeAspect="1" noChangeArrowheads="1"/>
          </p:cNvSpPr>
          <p:nvPr/>
        </p:nvSpPr>
        <p:spPr bwMode="auto">
          <a:xfrm>
            <a:off x="2925763" y="3670300"/>
            <a:ext cx="90487" cy="90488"/>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125" name="Text Box 213"/>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0449850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91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908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789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789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7909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7909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910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791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91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791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91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91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791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791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791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791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791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791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791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8971" grpId="0" animBg="1"/>
      <p:bldP spid="678970" grpId="0"/>
      <p:bldP spid="679089" grpId="0" animBg="1"/>
      <p:bldP spid="679094" grpId="0" animBg="1"/>
      <p:bldP spid="679109" grpId="0" animBg="1"/>
      <p:bldP spid="679110" grpId="0" animBg="1"/>
      <p:bldP spid="679111" grpId="0" animBg="1"/>
      <p:bldP spid="679112" grpId="0" animBg="1"/>
      <p:bldP spid="679113" grpId="0"/>
      <p:bldP spid="679114" grpId="0" animBg="1"/>
      <p:bldP spid="679115" grpId="0" animBg="1"/>
      <p:bldP spid="679116" grpId="0" animBg="1"/>
      <p:bldP spid="679117" grpId="0"/>
      <p:bldP spid="679118" grpId="0"/>
      <p:bldP spid="679119" grpId="0" animBg="1"/>
      <p:bldP spid="679120" grpId="0" animBg="1"/>
      <p:bldP spid="679121" grpId="0" animBg="1"/>
      <p:bldP spid="67912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3"/>
          <p:cNvSpPr>
            <a:spLocks noGrp="1"/>
          </p:cNvSpPr>
          <p:nvPr>
            <p:ph type="sldNum" sz="quarter" idx="10"/>
          </p:nvPr>
        </p:nvSpPr>
        <p:spPr/>
        <p:txBody>
          <a:bodyPr/>
          <a:lstStyle/>
          <a:p>
            <a:fld id="{28C9FA46-4ABB-6445-8C50-50090066A6F0}" type="slidenum">
              <a:rPr lang="en-US"/>
              <a:pPr/>
              <a:t>37</a:t>
            </a:fld>
            <a:endParaRPr lang="en-US"/>
          </a:p>
        </p:txBody>
      </p:sp>
      <p:sp>
        <p:nvSpPr>
          <p:cNvPr id="680028" name="Rectangle 92"/>
          <p:cNvSpPr>
            <a:spLocks noChangeArrowheads="1"/>
          </p:cNvSpPr>
          <p:nvPr/>
        </p:nvSpPr>
        <p:spPr bwMode="auto">
          <a:xfrm>
            <a:off x="6688138" y="2911475"/>
            <a:ext cx="2168525" cy="1839913"/>
          </a:xfrm>
          <a:prstGeom prst="rect">
            <a:avLst/>
          </a:prstGeom>
          <a:solidFill>
            <a:srgbClr val="DDDDDD"/>
          </a:solidFill>
          <a:ln>
            <a:noFill/>
          </a:ln>
          <a:effectLst/>
          <a:extLst>
            <a:ext uri="{91240B29-F687-4f45-9708-019B960494DF}">
              <a14:hiddenLine xmlns="" xmlns:a14="http://schemas.microsoft.com/office/drawing/2010/main" w="12700">
                <a:solidFill>
                  <a:schemeClr val="tx1"/>
                </a:solidFill>
                <a:prstDash val="dash"/>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27" name="Rectangle 91"/>
          <p:cNvSpPr>
            <a:spLocks noChangeArrowheads="1"/>
          </p:cNvSpPr>
          <p:nvPr/>
        </p:nvSpPr>
        <p:spPr bwMode="auto">
          <a:xfrm>
            <a:off x="3600450" y="2906713"/>
            <a:ext cx="2867025" cy="1839912"/>
          </a:xfrm>
          <a:prstGeom prst="rect">
            <a:avLst/>
          </a:prstGeom>
          <a:solidFill>
            <a:srgbClr val="DDDDDD"/>
          </a:solidFill>
          <a:ln>
            <a:noFill/>
          </a:ln>
          <a:effectLst/>
          <a:extLst>
            <a:ext uri="{91240B29-F687-4f45-9708-019B960494DF}">
              <a14:hiddenLine xmlns="" xmlns:a14="http://schemas.microsoft.com/office/drawing/2010/main" w="12700">
                <a:solidFill>
                  <a:schemeClr val="tx1"/>
                </a:solidFill>
                <a:prstDash val="dash"/>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938" name="Rectangle 2"/>
          <p:cNvSpPr>
            <a:spLocks noGrp="1" noChangeArrowheads="1"/>
          </p:cNvSpPr>
          <p:nvPr>
            <p:ph type="title"/>
          </p:nvPr>
        </p:nvSpPr>
        <p:spPr>
          <a:ln/>
        </p:spPr>
        <p:txBody>
          <a:bodyPr/>
          <a:lstStyle/>
          <a:p>
            <a:r>
              <a:rPr lang="de-DE"/>
              <a:t>1.8	Common EDA Terminology</a:t>
            </a:r>
            <a:endParaRPr lang="en-US" altLang="zh-CN">
              <a:ea typeface="宋体" charset="0"/>
              <a:cs typeface="宋体" charset="0"/>
            </a:endParaRPr>
          </a:p>
        </p:txBody>
      </p:sp>
      <p:sp>
        <p:nvSpPr>
          <p:cNvPr id="679939" name="Rectangle 3"/>
          <p:cNvSpPr>
            <a:spLocks noChangeArrowheads="1"/>
          </p:cNvSpPr>
          <p:nvPr/>
        </p:nvSpPr>
        <p:spPr bwMode="auto">
          <a:xfrm>
            <a:off x="827088" y="1422400"/>
            <a:ext cx="1908175"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79940" name="Text Box 4"/>
          <p:cNvSpPr txBox="1">
            <a:spLocks noChangeArrowheads="1"/>
          </p:cNvSpPr>
          <p:nvPr/>
        </p:nvSpPr>
        <p:spPr bwMode="auto">
          <a:xfrm>
            <a:off x="827088" y="1487488"/>
            <a:ext cx="416242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Netlist</a:t>
            </a:r>
            <a:endParaRPr lang="en-US" altLang="zh-CN" sz="1600" smtClean="0">
              <a:solidFill>
                <a:srgbClr val="000000"/>
              </a:solidFill>
              <a:latin typeface="Arial" charset="0"/>
              <a:ea typeface="宋体" charset="0"/>
              <a:cs typeface="宋体" charset="0"/>
            </a:endParaRPr>
          </a:p>
        </p:txBody>
      </p:sp>
      <p:grpSp>
        <p:nvGrpSpPr>
          <p:cNvPr id="679994" name="Group 58"/>
          <p:cNvGrpSpPr>
            <a:grpSpLocks/>
          </p:cNvGrpSpPr>
          <p:nvPr/>
        </p:nvGrpSpPr>
        <p:grpSpPr bwMode="auto">
          <a:xfrm>
            <a:off x="1550988" y="3167063"/>
            <a:ext cx="555625" cy="482600"/>
            <a:chOff x="1610" y="346"/>
            <a:chExt cx="451" cy="392"/>
          </a:xfrm>
        </p:grpSpPr>
        <p:sp>
          <p:nvSpPr>
            <p:cNvPr id="2"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3"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79997" name="Group 61"/>
          <p:cNvGrpSpPr>
            <a:grpSpLocks/>
          </p:cNvGrpSpPr>
          <p:nvPr/>
        </p:nvGrpSpPr>
        <p:grpSpPr bwMode="auto">
          <a:xfrm>
            <a:off x="2320925" y="3657600"/>
            <a:ext cx="571500" cy="531813"/>
            <a:chOff x="2940" y="90"/>
            <a:chExt cx="463" cy="432"/>
          </a:xfrm>
        </p:grpSpPr>
        <p:sp>
          <p:nvSpPr>
            <p:cNvPr id="12" name="Moon 11"/>
            <p:cNvSpPr>
              <a:spLocks noChangeArrowheads="1"/>
            </p:cNvSpPr>
            <p:nvPr/>
          </p:nvSpPr>
          <p:spPr bwMode="auto">
            <a:xfrm rot="10800000">
              <a:off x="2940" y="90"/>
              <a:ext cx="384" cy="432"/>
            </a:xfrm>
            <a:prstGeom prst="moon">
              <a:avLst>
                <a:gd name="adj" fmla="val 75500"/>
              </a:avLst>
            </a:prstGeom>
            <a:solidFill>
              <a:srgbClr val="C0C0C0"/>
            </a:solidFill>
            <a:ln w="25400">
              <a:solidFill>
                <a:schemeClr val="tx1"/>
              </a:solidFill>
              <a:miter lim="800000"/>
              <a:headEnd/>
              <a:tailEnd/>
            </a:ln>
          </p:spPr>
          <p:txBody>
            <a:bodyPr rot="10800000"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4" name="Flowchart: Connector 8"/>
            <p:cNvSpPr>
              <a:spLocks noChangeArrowheads="1"/>
            </p:cNvSpPr>
            <p:nvPr/>
          </p:nvSpPr>
          <p:spPr bwMode="auto">
            <a:xfrm rot="5400000">
              <a:off x="3327" y="258"/>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80000" name="Group 64"/>
          <p:cNvGrpSpPr>
            <a:grpSpLocks/>
          </p:cNvGrpSpPr>
          <p:nvPr/>
        </p:nvGrpSpPr>
        <p:grpSpPr bwMode="auto">
          <a:xfrm>
            <a:off x="1552575" y="4167188"/>
            <a:ext cx="555625" cy="484187"/>
            <a:chOff x="1610" y="346"/>
            <a:chExt cx="451" cy="392"/>
          </a:xfrm>
        </p:grpSpPr>
        <p:sp>
          <p:nvSpPr>
            <p:cNvPr id="15"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9"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sp>
        <p:nvSpPr>
          <p:cNvPr id="680003" name="Freeform 67"/>
          <p:cNvSpPr>
            <a:spLocks/>
          </p:cNvSpPr>
          <p:nvPr/>
        </p:nvSpPr>
        <p:spPr bwMode="auto">
          <a:xfrm>
            <a:off x="2112963" y="3409950"/>
            <a:ext cx="312737" cy="419100"/>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4" name="Freeform 68"/>
          <p:cNvSpPr>
            <a:spLocks/>
          </p:cNvSpPr>
          <p:nvPr/>
        </p:nvSpPr>
        <p:spPr bwMode="auto">
          <a:xfrm flipV="1">
            <a:off x="2111375" y="3987800"/>
            <a:ext cx="312738" cy="420688"/>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5" name="Line 69"/>
          <p:cNvSpPr>
            <a:spLocks noChangeShapeType="1"/>
          </p:cNvSpPr>
          <p:nvPr/>
        </p:nvSpPr>
        <p:spPr bwMode="auto">
          <a:xfrm>
            <a:off x="989013" y="3309938"/>
            <a:ext cx="558800" cy="0"/>
          </a:xfrm>
          <a:prstGeom prst="line">
            <a:avLst/>
          </a:prstGeom>
          <a:noFill/>
          <a:ln w="38100">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6" name="Freeform 70"/>
          <p:cNvSpPr>
            <a:spLocks/>
          </p:cNvSpPr>
          <p:nvPr/>
        </p:nvSpPr>
        <p:spPr bwMode="auto">
          <a:xfrm>
            <a:off x="1160463" y="3309938"/>
            <a:ext cx="387350"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38100">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7" name="Freeform 71"/>
          <p:cNvSpPr>
            <a:spLocks/>
          </p:cNvSpPr>
          <p:nvPr/>
        </p:nvSpPr>
        <p:spPr bwMode="auto">
          <a:xfrm flipV="1">
            <a:off x="1292225" y="3503613"/>
            <a:ext cx="249238"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8" name="Oval 72"/>
          <p:cNvSpPr>
            <a:spLocks noChangeArrowheads="1"/>
          </p:cNvSpPr>
          <p:nvPr/>
        </p:nvSpPr>
        <p:spPr bwMode="auto">
          <a:xfrm>
            <a:off x="1116013" y="3262313"/>
            <a:ext cx="87312" cy="87312"/>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09" name="Oval 73"/>
          <p:cNvSpPr>
            <a:spLocks noChangeArrowheads="1"/>
          </p:cNvSpPr>
          <p:nvPr/>
        </p:nvSpPr>
        <p:spPr bwMode="auto">
          <a:xfrm>
            <a:off x="1257300" y="4487863"/>
            <a:ext cx="69850" cy="69850"/>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10" name="Text Box 74"/>
          <p:cNvSpPr txBox="1">
            <a:spLocks noChangeArrowheads="1"/>
          </p:cNvSpPr>
          <p:nvPr/>
        </p:nvSpPr>
        <p:spPr bwMode="auto">
          <a:xfrm>
            <a:off x="714375" y="3121025"/>
            <a:ext cx="30003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80011" name="Text Box 75"/>
          <p:cNvSpPr txBox="1">
            <a:spLocks noChangeArrowheads="1"/>
          </p:cNvSpPr>
          <p:nvPr/>
        </p:nvSpPr>
        <p:spPr bwMode="auto">
          <a:xfrm>
            <a:off x="714375" y="4341813"/>
            <a:ext cx="352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80012" name="Text Box 76"/>
          <p:cNvSpPr txBox="1">
            <a:spLocks noChangeArrowheads="1"/>
          </p:cNvSpPr>
          <p:nvPr/>
        </p:nvSpPr>
        <p:spPr bwMode="auto">
          <a:xfrm>
            <a:off x="1612900" y="3200400"/>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x</a:t>
            </a:r>
          </a:p>
        </p:txBody>
      </p:sp>
      <p:sp>
        <p:nvSpPr>
          <p:cNvPr id="680013" name="Text Box 77"/>
          <p:cNvSpPr txBox="1">
            <a:spLocks noChangeArrowheads="1"/>
          </p:cNvSpPr>
          <p:nvPr/>
        </p:nvSpPr>
        <p:spPr bwMode="auto">
          <a:xfrm>
            <a:off x="1617663" y="4205288"/>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y</a:t>
            </a:r>
          </a:p>
        </p:txBody>
      </p:sp>
      <p:sp>
        <p:nvSpPr>
          <p:cNvPr id="680014" name="Text Box 78"/>
          <p:cNvSpPr txBox="1">
            <a:spLocks noChangeArrowheads="1"/>
          </p:cNvSpPr>
          <p:nvPr/>
        </p:nvSpPr>
        <p:spPr bwMode="auto">
          <a:xfrm>
            <a:off x="2459038" y="3725863"/>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z</a:t>
            </a:r>
          </a:p>
        </p:txBody>
      </p:sp>
      <p:sp>
        <p:nvSpPr>
          <p:cNvPr id="680015" name="Line 79"/>
          <p:cNvSpPr>
            <a:spLocks noChangeShapeType="1"/>
          </p:cNvSpPr>
          <p:nvPr/>
        </p:nvSpPr>
        <p:spPr bwMode="auto">
          <a:xfrm>
            <a:off x="2897188" y="3908425"/>
            <a:ext cx="187325"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16" name="Text Box 80"/>
          <p:cNvSpPr txBox="1">
            <a:spLocks noChangeArrowheads="1"/>
          </p:cNvSpPr>
          <p:nvPr/>
        </p:nvSpPr>
        <p:spPr bwMode="auto">
          <a:xfrm>
            <a:off x="3043238" y="3722688"/>
            <a:ext cx="304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80017" name="Text Box 81"/>
          <p:cNvSpPr txBox="1">
            <a:spLocks noChangeArrowheads="1"/>
          </p:cNvSpPr>
          <p:nvPr/>
        </p:nvSpPr>
        <p:spPr bwMode="auto">
          <a:xfrm>
            <a:off x="762000" y="3724275"/>
            <a:ext cx="479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1</a:t>
            </a:r>
          </a:p>
        </p:txBody>
      </p:sp>
      <p:sp>
        <p:nvSpPr>
          <p:cNvPr id="680018" name="Text Box 82"/>
          <p:cNvSpPr txBox="1">
            <a:spLocks noChangeArrowheads="1"/>
          </p:cNvSpPr>
          <p:nvPr/>
        </p:nvSpPr>
        <p:spPr bwMode="auto">
          <a:xfrm>
            <a:off x="1228725" y="3721100"/>
            <a:ext cx="4810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2</a:t>
            </a:r>
          </a:p>
        </p:txBody>
      </p:sp>
      <p:sp>
        <p:nvSpPr>
          <p:cNvPr id="680019" name="Text Box 83"/>
          <p:cNvSpPr txBox="1">
            <a:spLocks noChangeArrowheads="1"/>
          </p:cNvSpPr>
          <p:nvPr/>
        </p:nvSpPr>
        <p:spPr bwMode="auto">
          <a:xfrm>
            <a:off x="1811338" y="3508375"/>
            <a:ext cx="5048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3</a:t>
            </a:r>
          </a:p>
        </p:txBody>
      </p:sp>
      <p:sp>
        <p:nvSpPr>
          <p:cNvPr id="680020" name="Text Box 84"/>
          <p:cNvSpPr txBox="1">
            <a:spLocks noChangeArrowheads="1"/>
          </p:cNvSpPr>
          <p:nvPr/>
        </p:nvSpPr>
        <p:spPr bwMode="auto">
          <a:xfrm>
            <a:off x="1778000" y="3905250"/>
            <a:ext cx="56197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4</a:t>
            </a:r>
          </a:p>
        </p:txBody>
      </p:sp>
      <p:sp>
        <p:nvSpPr>
          <p:cNvPr id="680021" name="Text Box 85"/>
          <p:cNvSpPr txBox="1">
            <a:spLocks noChangeArrowheads="1"/>
          </p:cNvSpPr>
          <p:nvPr/>
        </p:nvSpPr>
        <p:spPr bwMode="auto">
          <a:xfrm>
            <a:off x="3611563" y="3068638"/>
            <a:ext cx="3192462" cy="1610697"/>
          </a:xfrm>
          <a:prstGeom prst="rect">
            <a:avLst/>
          </a:prstGeom>
          <a:noFill/>
          <a:ln w="9525">
            <a:noFill/>
            <a:miter lim="800000"/>
            <a:headEnd/>
            <a:tailEnd/>
          </a:ln>
          <a:effectLst/>
          <a:extLst>
            <a:ext uri="{909E8E84-426E-40dd-AFC4-6F175D3DCCD1}">
              <a14:hiddenFill xmlns="" xmlns:a14="http://schemas.microsoft.com/office/drawing/2010/main">
                <a:solidFill>
                  <a:srgbClr val="EAEAEA"/>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a:tabLst>
                <a:tab pos="447675" algn="l"/>
                <a:tab pos="542925" algn="l"/>
              </a:tabLst>
              <a:defRPr>
                <a:solidFill>
                  <a:schemeClr val="tx1"/>
                </a:solidFill>
                <a:latin typeface="Arial" charset="0"/>
                <a:ea typeface="ＭＳ Ｐゴシック" charset="0"/>
              </a:defRPr>
            </a:lvl1pPr>
            <a:lvl2pPr algn="l">
              <a:tabLst>
                <a:tab pos="447675" algn="l"/>
                <a:tab pos="542925" algn="l"/>
              </a:tabLst>
              <a:defRPr>
                <a:solidFill>
                  <a:schemeClr val="tx1"/>
                </a:solidFill>
                <a:latin typeface="Arial" charset="0"/>
                <a:ea typeface="ＭＳ Ｐゴシック" charset="0"/>
              </a:defRPr>
            </a:lvl2pPr>
            <a:lvl3pPr algn="l">
              <a:tabLst>
                <a:tab pos="447675" algn="l"/>
                <a:tab pos="542925" algn="l"/>
              </a:tabLst>
              <a:defRPr>
                <a:solidFill>
                  <a:schemeClr val="tx1"/>
                </a:solidFill>
                <a:latin typeface="Arial" charset="0"/>
                <a:ea typeface="ＭＳ Ｐゴシック" charset="0"/>
              </a:defRPr>
            </a:lvl3pPr>
            <a:lvl4pPr algn="l">
              <a:tabLst>
                <a:tab pos="447675" algn="l"/>
                <a:tab pos="542925" algn="l"/>
              </a:tabLst>
              <a:defRPr>
                <a:solidFill>
                  <a:schemeClr val="tx1"/>
                </a:solidFill>
                <a:latin typeface="Arial" charset="0"/>
                <a:ea typeface="ＭＳ Ｐゴシック" charset="0"/>
              </a:defRPr>
            </a:lvl4pPr>
            <a:lvl5pPr algn="l">
              <a:tabLst>
                <a:tab pos="447675" algn="l"/>
                <a:tab pos="542925" algn="l"/>
              </a:tabLst>
              <a:defRPr>
                <a:solidFill>
                  <a:schemeClr val="tx1"/>
                </a:solidFill>
                <a:latin typeface="Arial" charset="0"/>
                <a:ea typeface="ＭＳ Ｐゴシック" charset="0"/>
              </a:defRPr>
            </a:lvl5pPr>
            <a:lvl6pPr fontAlgn="base">
              <a:spcBef>
                <a:spcPct val="0"/>
              </a:spcBef>
              <a:spcAft>
                <a:spcPct val="0"/>
              </a:spcAft>
              <a:tabLst>
                <a:tab pos="447675" algn="l"/>
                <a:tab pos="542925" algn="l"/>
              </a:tabLst>
              <a:defRPr>
                <a:solidFill>
                  <a:schemeClr val="tx1"/>
                </a:solidFill>
                <a:latin typeface="Arial" charset="0"/>
                <a:ea typeface="ＭＳ Ｐゴシック" charset="0"/>
              </a:defRPr>
            </a:lvl6pPr>
            <a:lvl7pPr fontAlgn="base">
              <a:spcBef>
                <a:spcPct val="0"/>
              </a:spcBef>
              <a:spcAft>
                <a:spcPct val="0"/>
              </a:spcAft>
              <a:tabLst>
                <a:tab pos="447675" algn="l"/>
                <a:tab pos="542925" algn="l"/>
              </a:tabLst>
              <a:defRPr>
                <a:solidFill>
                  <a:schemeClr val="tx1"/>
                </a:solidFill>
                <a:latin typeface="Arial" charset="0"/>
                <a:ea typeface="ＭＳ Ｐゴシック" charset="0"/>
              </a:defRPr>
            </a:lvl7pPr>
            <a:lvl8pPr fontAlgn="base">
              <a:spcBef>
                <a:spcPct val="0"/>
              </a:spcBef>
              <a:spcAft>
                <a:spcPct val="0"/>
              </a:spcAft>
              <a:tabLst>
                <a:tab pos="447675" algn="l"/>
                <a:tab pos="542925" algn="l"/>
              </a:tabLst>
              <a:defRPr>
                <a:solidFill>
                  <a:schemeClr val="tx1"/>
                </a:solidFill>
                <a:latin typeface="Arial" charset="0"/>
                <a:ea typeface="ＭＳ Ｐゴシック" charset="0"/>
              </a:defRPr>
            </a:lvl8pPr>
            <a:lvl9pPr fontAlgn="base">
              <a:spcBef>
                <a:spcPct val="0"/>
              </a:spcBef>
              <a:spcAft>
                <a:spcPct val="0"/>
              </a:spcAft>
              <a:tabLst>
                <a:tab pos="447675" algn="l"/>
                <a:tab pos="542925" algn="l"/>
              </a:tabLst>
              <a:defRPr>
                <a:solidFill>
                  <a:schemeClr val="tx1"/>
                </a:solidFill>
                <a:latin typeface="Arial" charset="0"/>
                <a:ea typeface="ＭＳ Ｐゴシック" charset="0"/>
              </a:defRPr>
            </a:lvl9pPr>
          </a:lstStyle>
          <a:p>
            <a:pPr fontAlgn="base">
              <a:lnSpc>
                <a:spcPct val="60000"/>
              </a:lnSpc>
              <a:spcBef>
                <a:spcPct val="50000"/>
              </a:spcBef>
              <a:spcAft>
                <a:spcPct val="0"/>
              </a:spcAft>
            </a:pPr>
            <a:r>
              <a:rPr lang="de-DE" sz="1600" dirty="0" smtClean="0">
                <a:solidFill>
                  <a:srgbClr val="0000FF"/>
                </a:solidFill>
                <a:ea typeface="宋体" charset="0"/>
                <a:cs typeface="宋体" charset="0"/>
              </a:rPr>
              <a:t>(</a:t>
            </a:r>
            <a:r>
              <a:rPr lang="de-DE" sz="1600" b="1" i="1" dirty="0" smtClean="0">
                <a:solidFill>
                  <a:srgbClr val="0000FF"/>
                </a:solidFill>
                <a:ea typeface="宋体" charset="0"/>
                <a:cs typeface="宋体" charset="0"/>
              </a:rPr>
              <a:t>a</a:t>
            </a:r>
            <a:r>
              <a:rPr lang="de-DE" sz="1600" b="1" dirty="0" smtClean="0">
                <a:solidFill>
                  <a:srgbClr val="0000FF"/>
                </a:solidFill>
                <a:ea typeface="宋体" charset="0"/>
                <a:cs typeface="宋体" charset="0"/>
              </a:rPr>
              <a:t>: </a:t>
            </a:r>
            <a:r>
              <a:rPr lang="de-DE" sz="1600" b="1" i="1" dirty="0" smtClean="0">
                <a:solidFill>
                  <a:srgbClr val="0000FF"/>
                </a:solidFill>
                <a:ea typeface="宋体" charset="0"/>
                <a:cs typeface="宋体" charset="0"/>
              </a:rPr>
              <a:t>N</a:t>
            </a:r>
            <a:r>
              <a:rPr lang="de-DE" sz="1600" b="1" baseline="-25000" dirty="0" smtClean="0">
                <a:solidFill>
                  <a:srgbClr val="0000FF"/>
                </a:solidFill>
                <a:ea typeface="宋体" charset="0"/>
                <a:cs typeface="宋体" charset="0"/>
              </a:rPr>
              <a:t>1</a:t>
            </a:r>
            <a:r>
              <a:rPr lang="de-DE" sz="1600" dirty="0" smtClean="0">
                <a:solidFill>
                  <a:srgbClr val="0000FF"/>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b</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2</a:t>
            </a:r>
            <a:r>
              <a:rPr lang="de-DE" sz="1600" dirty="0" smtClean="0">
                <a:solidFill>
                  <a:srgbClr val="000000"/>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c</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5</a:t>
            </a:r>
            <a:r>
              <a:rPr lang="de-DE" sz="1600" dirty="0" smtClean="0">
                <a:solidFill>
                  <a:srgbClr val="000000"/>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b="1" i="1" dirty="0" smtClean="0">
                <a:solidFill>
                  <a:srgbClr val="0000FF"/>
                </a:solidFill>
                <a:ea typeface="宋体" charset="0"/>
                <a:cs typeface="宋体" charset="0"/>
              </a:rPr>
              <a:t>x</a:t>
            </a:r>
            <a:r>
              <a:rPr lang="de-DE" sz="1600" b="1" dirty="0" smtClean="0">
                <a:solidFill>
                  <a:srgbClr val="0000FF"/>
                </a:solidFill>
                <a:ea typeface="宋体" charset="0"/>
                <a:cs typeface="宋体" charset="0"/>
              </a:rPr>
              <a:t>: </a:t>
            </a:r>
            <a:r>
              <a:rPr lang="de-DE" sz="1600" b="1" i="1" dirty="0" smtClean="0">
                <a:solidFill>
                  <a:srgbClr val="0000FF"/>
                </a:solidFill>
                <a:ea typeface="宋体" charset="0"/>
                <a:cs typeface="宋体" charset="0"/>
              </a:rPr>
              <a:t>IN</a:t>
            </a:r>
            <a:r>
              <a:rPr lang="de-DE" sz="1600" b="1" dirty="0" smtClean="0">
                <a:solidFill>
                  <a:srgbClr val="0000FF"/>
                </a:solidFill>
                <a:ea typeface="宋体" charset="0"/>
                <a:cs typeface="宋体" charset="0"/>
              </a:rPr>
              <a:t>1</a:t>
            </a:r>
            <a:r>
              <a:rPr lang="de-DE" sz="1600" b="1" i="1" dirty="0" smtClean="0">
                <a:solidFill>
                  <a:srgbClr val="0000FF"/>
                </a:solidFill>
                <a:ea typeface="宋体" charset="0"/>
                <a:cs typeface="宋体" charset="0"/>
              </a:rPr>
              <a:t> N</a:t>
            </a:r>
            <a:r>
              <a:rPr lang="de-DE" sz="1600" b="1" baseline="-25000" dirty="0" smtClean="0">
                <a:solidFill>
                  <a:srgbClr val="0000FF"/>
                </a:solidFill>
                <a:ea typeface="宋体" charset="0"/>
                <a:cs typeface="宋体" charset="0"/>
              </a:rPr>
              <a:t>1</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2</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2</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OUT</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3</a:t>
            </a:r>
            <a:r>
              <a:rPr lang="de-DE" sz="1600" dirty="0" smtClean="0">
                <a:solidFill>
                  <a:srgbClr val="000000"/>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b="1" i="1" dirty="0" err="1" smtClean="0">
                <a:solidFill>
                  <a:srgbClr val="0000FF"/>
                </a:solidFill>
                <a:ea typeface="宋体" charset="0"/>
                <a:cs typeface="宋体" charset="0"/>
              </a:rPr>
              <a:t>y</a:t>
            </a:r>
            <a:r>
              <a:rPr lang="de-DE" sz="1600" b="1" dirty="0" smtClean="0">
                <a:solidFill>
                  <a:srgbClr val="0000FF"/>
                </a:solidFill>
                <a:ea typeface="宋体" charset="0"/>
                <a:cs typeface="宋体" charset="0"/>
              </a:rPr>
              <a:t>: </a:t>
            </a:r>
            <a:r>
              <a:rPr lang="de-DE" sz="1600" b="1" i="1" dirty="0" smtClean="0">
                <a:solidFill>
                  <a:srgbClr val="0000FF"/>
                </a:solidFill>
                <a:ea typeface="宋体" charset="0"/>
                <a:cs typeface="宋体" charset="0"/>
              </a:rPr>
              <a:t>IN</a:t>
            </a:r>
            <a:r>
              <a:rPr lang="de-DE" sz="1600" b="1" dirty="0" smtClean="0">
                <a:solidFill>
                  <a:srgbClr val="0000FF"/>
                </a:solidFill>
                <a:ea typeface="宋体" charset="0"/>
                <a:cs typeface="宋体" charset="0"/>
              </a:rPr>
              <a:t>1</a:t>
            </a:r>
            <a:r>
              <a:rPr lang="de-DE" sz="1600" b="1" i="1" dirty="0" smtClean="0">
                <a:solidFill>
                  <a:srgbClr val="0000FF"/>
                </a:solidFill>
                <a:ea typeface="宋体" charset="0"/>
                <a:cs typeface="宋体" charset="0"/>
              </a:rPr>
              <a:t> N</a:t>
            </a:r>
            <a:r>
              <a:rPr lang="de-DE" sz="1600" b="1" baseline="-25000" dirty="0" smtClean="0">
                <a:solidFill>
                  <a:srgbClr val="0000FF"/>
                </a:solidFill>
                <a:ea typeface="宋体" charset="0"/>
                <a:cs typeface="宋体" charset="0"/>
              </a:rPr>
              <a:t>1</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2</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2</a:t>
            </a:r>
            <a:r>
              <a:rPr lang="de-DE" sz="1600" i="1" dirty="0" smtClean="0">
                <a:solidFill>
                  <a:srgbClr val="000000"/>
                </a:solidFill>
                <a:ea typeface="宋体" charset="0"/>
                <a:cs typeface="宋体" charset="0"/>
              </a:rPr>
              <a:t>, OUT</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4</a:t>
            </a:r>
            <a:r>
              <a:rPr lang="de-DE" sz="1600" dirty="0" smtClean="0">
                <a:solidFill>
                  <a:srgbClr val="000000"/>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err="1" smtClean="0">
                <a:solidFill>
                  <a:srgbClr val="000000"/>
                </a:solidFill>
                <a:ea typeface="宋体" charset="0"/>
                <a:cs typeface="宋体" charset="0"/>
              </a:rPr>
              <a:t>z</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1</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3</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2</a:t>
            </a:r>
            <a:r>
              <a:rPr lang="de-DE" sz="1600" i="1" dirty="0" smtClean="0">
                <a:solidFill>
                  <a:srgbClr val="000000"/>
                </a:solidFill>
                <a:ea typeface="宋体" charset="0"/>
                <a:cs typeface="宋体" charset="0"/>
              </a:rPr>
              <a:t> N</a:t>
            </a:r>
            <a:r>
              <a:rPr lang="de-DE" sz="1600" baseline="-25000" dirty="0" smtClean="0">
                <a:solidFill>
                  <a:srgbClr val="000000"/>
                </a:solidFill>
                <a:ea typeface="宋体" charset="0"/>
                <a:cs typeface="宋体" charset="0"/>
              </a:rPr>
              <a:t>4</a:t>
            </a:r>
            <a:r>
              <a:rPr lang="de-DE" sz="1600" i="1" dirty="0" smtClean="0">
                <a:solidFill>
                  <a:srgbClr val="000000"/>
                </a:solidFill>
                <a:ea typeface="宋体" charset="0"/>
                <a:cs typeface="宋体" charset="0"/>
              </a:rPr>
              <a:t>, OUT</a:t>
            </a:r>
            <a:r>
              <a:rPr lang="de-DE" sz="1600" dirty="0" smtClean="0">
                <a:solidFill>
                  <a:srgbClr val="000000"/>
                </a:solidFill>
                <a:ea typeface="宋体" charset="0"/>
                <a:cs typeface="宋体" charset="0"/>
              </a:rPr>
              <a:t> </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5</a:t>
            </a:r>
            <a:r>
              <a:rPr lang="de-DE" sz="1600" dirty="0" smtClean="0">
                <a:solidFill>
                  <a:srgbClr val="000000"/>
                </a:solidFill>
                <a:ea typeface="宋体" charset="0"/>
                <a:cs typeface="宋体" charset="0"/>
              </a:rPr>
              <a:t>)</a:t>
            </a:r>
          </a:p>
        </p:txBody>
      </p:sp>
      <p:sp>
        <p:nvSpPr>
          <p:cNvPr id="680022" name="Text Box 86"/>
          <p:cNvSpPr txBox="1">
            <a:spLocks noChangeArrowheads="1"/>
          </p:cNvSpPr>
          <p:nvPr/>
        </p:nvSpPr>
        <p:spPr bwMode="auto">
          <a:xfrm>
            <a:off x="6640513" y="3125788"/>
            <a:ext cx="2468562" cy="1339854"/>
          </a:xfrm>
          <a:prstGeom prst="rect">
            <a:avLst/>
          </a:prstGeom>
          <a:noFill/>
          <a:ln>
            <a:noFill/>
          </a:ln>
          <a:effectLst/>
          <a:extLst>
            <a:ext uri="{909E8E84-426E-40dd-AFC4-6F175D3DCCD1}">
              <a14:hiddenFill xmlns="" xmlns:a14="http://schemas.microsoft.com/office/drawing/2010/main">
                <a:solidFill>
                  <a:srgbClr val="EAEAEA"/>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lgn="l">
              <a:tabLst>
                <a:tab pos="447675" algn="l"/>
                <a:tab pos="542925" algn="l"/>
              </a:tabLst>
              <a:defRPr>
                <a:solidFill>
                  <a:schemeClr val="tx1"/>
                </a:solidFill>
                <a:latin typeface="Arial" charset="0"/>
                <a:ea typeface="ＭＳ Ｐゴシック" charset="0"/>
              </a:defRPr>
            </a:lvl1pPr>
            <a:lvl2pPr algn="l">
              <a:tabLst>
                <a:tab pos="447675" algn="l"/>
                <a:tab pos="542925" algn="l"/>
              </a:tabLst>
              <a:defRPr>
                <a:solidFill>
                  <a:schemeClr val="tx1"/>
                </a:solidFill>
                <a:latin typeface="Arial" charset="0"/>
                <a:ea typeface="ＭＳ Ｐゴシック" charset="0"/>
              </a:defRPr>
            </a:lvl2pPr>
            <a:lvl3pPr algn="l">
              <a:tabLst>
                <a:tab pos="447675" algn="l"/>
                <a:tab pos="542925" algn="l"/>
              </a:tabLst>
              <a:defRPr>
                <a:solidFill>
                  <a:schemeClr val="tx1"/>
                </a:solidFill>
                <a:latin typeface="Arial" charset="0"/>
                <a:ea typeface="ＭＳ Ｐゴシック" charset="0"/>
              </a:defRPr>
            </a:lvl3pPr>
            <a:lvl4pPr algn="l">
              <a:tabLst>
                <a:tab pos="447675" algn="l"/>
                <a:tab pos="542925" algn="l"/>
              </a:tabLst>
              <a:defRPr>
                <a:solidFill>
                  <a:schemeClr val="tx1"/>
                </a:solidFill>
                <a:latin typeface="Arial" charset="0"/>
                <a:ea typeface="ＭＳ Ｐゴシック" charset="0"/>
              </a:defRPr>
            </a:lvl4pPr>
            <a:lvl5pPr algn="l">
              <a:tabLst>
                <a:tab pos="447675" algn="l"/>
                <a:tab pos="542925" algn="l"/>
              </a:tabLst>
              <a:defRPr>
                <a:solidFill>
                  <a:schemeClr val="tx1"/>
                </a:solidFill>
                <a:latin typeface="Arial" charset="0"/>
                <a:ea typeface="ＭＳ Ｐゴシック" charset="0"/>
              </a:defRPr>
            </a:lvl5pPr>
            <a:lvl6pPr fontAlgn="base">
              <a:spcBef>
                <a:spcPct val="0"/>
              </a:spcBef>
              <a:spcAft>
                <a:spcPct val="0"/>
              </a:spcAft>
              <a:tabLst>
                <a:tab pos="447675" algn="l"/>
                <a:tab pos="542925" algn="l"/>
              </a:tabLst>
              <a:defRPr>
                <a:solidFill>
                  <a:schemeClr val="tx1"/>
                </a:solidFill>
                <a:latin typeface="Arial" charset="0"/>
                <a:ea typeface="ＭＳ Ｐゴシック" charset="0"/>
              </a:defRPr>
            </a:lvl6pPr>
            <a:lvl7pPr fontAlgn="base">
              <a:spcBef>
                <a:spcPct val="0"/>
              </a:spcBef>
              <a:spcAft>
                <a:spcPct val="0"/>
              </a:spcAft>
              <a:tabLst>
                <a:tab pos="447675" algn="l"/>
                <a:tab pos="542925" algn="l"/>
              </a:tabLst>
              <a:defRPr>
                <a:solidFill>
                  <a:schemeClr val="tx1"/>
                </a:solidFill>
                <a:latin typeface="Arial" charset="0"/>
                <a:ea typeface="ＭＳ Ｐゴシック" charset="0"/>
              </a:defRPr>
            </a:lvl7pPr>
            <a:lvl8pPr fontAlgn="base">
              <a:spcBef>
                <a:spcPct val="0"/>
              </a:spcBef>
              <a:spcAft>
                <a:spcPct val="0"/>
              </a:spcAft>
              <a:tabLst>
                <a:tab pos="447675" algn="l"/>
                <a:tab pos="542925" algn="l"/>
              </a:tabLst>
              <a:defRPr>
                <a:solidFill>
                  <a:schemeClr val="tx1"/>
                </a:solidFill>
                <a:latin typeface="Arial" charset="0"/>
                <a:ea typeface="ＭＳ Ｐゴシック" charset="0"/>
              </a:defRPr>
            </a:lvl8pPr>
            <a:lvl9pPr fontAlgn="base">
              <a:spcBef>
                <a:spcPct val="0"/>
              </a:spcBef>
              <a:spcAft>
                <a:spcPct val="0"/>
              </a:spcAft>
              <a:tabLst>
                <a:tab pos="447675" algn="l"/>
                <a:tab pos="542925" algn="l"/>
              </a:tabLst>
              <a:defRPr>
                <a:solidFill>
                  <a:schemeClr val="tx1"/>
                </a:solidFill>
                <a:latin typeface="Arial" charset="0"/>
                <a:ea typeface="ＭＳ Ｐゴシック" charset="0"/>
              </a:defRPr>
            </a:lvl9pPr>
          </a:lstStyle>
          <a:p>
            <a:pPr fontAlgn="base">
              <a:lnSpc>
                <a:spcPct val="60000"/>
              </a:lnSpc>
              <a:spcBef>
                <a:spcPct val="50000"/>
              </a:spcBef>
              <a:spcAft>
                <a:spcPct val="0"/>
              </a:spcAft>
            </a:pPr>
            <a:r>
              <a:rPr lang="de-DE" sz="1600" dirty="0" smtClean="0">
                <a:solidFill>
                  <a:srgbClr val="0000FF"/>
                </a:solidFill>
                <a:ea typeface="宋体" charset="0"/>
                <a:cs typeface="宋体" charset="0"/>
              </a:rPr>
              <a:t>(</a:t>
            </a:r>
            <a:r>
              <a:rPr lang="de-DE" sz="1600" b="1" i="1" dirty="0" smtClean="0">
                <a:solidFill>
                  <a:srgbClr val="0000FF"/>
                </a:solidFill>
                <a:ea typeface="宋体" charset="0"/>
                <a:cs typeface="宋体" charset="0"/>
              </a:rPr>
              <a:t>N</a:t>
            </a:r>
            <a:r>
              <a:rPr lang="de-DE" sz="1600" b="1" baseline="-25000" dirty="0" smtClean="0">
                <a:solidFill>
                  <a:srgbClr val="0000FF"/>
                </a:solidFill>
                <a:ea typeface="宋体" charset="0"/>
                <a:cs typeface="宋体" charset="0"/>
              </a:rPr>
              <a:t>1</a:t>
            </a:r>
            <a:r>
              <a:rPr lang="de-DE" sz="1600" b="1" dirty="0" smtClean="0">
                <a:solidFill>
                  <a:srgbClr val="0000FF"/>
                </a:solidFill>
                <a:ea typeface="宋体" charset="0"/>
                <a:cs typeface="宋体" charset="0"/>
              </a:rPr>
              <a:t>:</a:t>
            </a:r>
            <a:r>
              <a:rPr lang="de-DE" sz="1600" b="1" i="1" dirty="0" smtClean="0">
                <a:solidFill>
                  <a:srgbClr val="0000FF"/>
                </a:solidFill>
                <a:ea typeface="宋体" charset="0"/>
                <a:cs typeface="宋体" charset="0"/>
              </a:rPr>
              <a:t> a</a:t>
            </a:r>
            <a:r>
              <a:rPr lang="de-DE" sz="1600" b="1" dirty="0" smtClean="0">
                <a:solidFill>
                  <a:srgbClr val="0000FF"/>
                </a:solidFill>
                <a:ea typeface="宋体" charset="0"/>
                <a:cs typeface="宋体" charset="0"/>
              </a:rPr>
              <a:t>, </a:t>
            </a:r>
            <a:r>
              <a:rPr lang="de-DE" sz="1600" b="1" i="1" dirty="0" smtClean="0">
                <a:solidFill>
                  <a:srgbClr val="0000FF"/>
                </a:solidFill>
                <a:ea typeface="宋体" charset="0"/>
                <a:cs typeface="宋体" charset="0"/>
              </a:rPr>
              <a:t>x</a:t>
            </a:r>
            <a:r>
              <a:rPr lang="de-DE" sz="1600" b="1" dirty="0" smtClean="0">
                <a:solidFill>
                  <a:srgbClr val="0000FF"/>
                </a:solidFill>
                <a:ea typeface="宋体" charset="0"/>
                <a:cs typeface="宋体" charset="0"/>
              </a:rPr>
              <a:t>.</a:t>
            </a:r>
            <a:r>
              <a:rPr lang="de-DE" sz="1600" b="1" i="1" dirty="0" smtClean="0">
                <a:solidFill>
                  <a:srgbClr val="0000FF"/>
                </a:solidFill>
                <a:ea typeface="宋体" charset="0"/>
                <a:cs typeface="宋体" charset="0"/>
              </a:rPr>
              <a:t>IN</a:t>
            </a:r>
            <a:r>
              <a:rPr lang="de-DE" sz="1600" b="1" dirty="0" smtClean="0">
                <a:solidFill>
                  <a:srgbClr val="0000FF"/>
                </a:solidFill>
                <a:ea typeface="宋体" charset="0"/>
                <a:cs typeface="宋体" charset="0"/>
              </a:rPr>
              <a:t>1, </a:t>
            </a:r>
            <a:r>
              <a:rPr lang="de-DE" sz="1600" b="1" i="1" dirty="0" smtClean="0">
                <a:solidFill>
                  <a:srgbClr val="0000FF"/>
                </a:solidFill>
                <a:ea typeface="宋体" charset="0"/>
                <a:cs typeface="宋体" charset="0"/>
              </a:rPr>
              <a:t>y.IN</a:t>
            </a:r>
            <a:r>
              <a:rPr lang="de-DE" sz="1600" b="1" dirty="0" smtClean="0">
                <a:solidFill>
                  <a:srgbClr val="0000FF"/>
                </a:solidFill>
                <a:ea typeface="宋体" charset="0"/>
                <a:cs typeface="宋体" charset="0"/>
              </a:rPr>
              <a:t>1</a:t>
            </a:r>
            <a:r>
              <a:rPr lang="de-DE" sz="1600" dirty="0" smtClean="0">
                <a:solidFill>
                  <a:srgbClr val="0000FF"/>
                </a:solidFill>
                <a:ea typeface="宋体" charset="0"/>
                <a:cs typeface="宋体" charset="0"/>
              </a:rPr>
              <a:t>)</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2</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b, x</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2</a:t>
            </a:r>
            <a:r>
              <a:rPr lang="de-DE" sz="1600" i="1" dirty="0" smtClean="0">
                <a:solidFill>
                  <a:srgbClr val="000000"/>
                </a:solidFill>
                <a:ea typeface="宋体" charset="0"/>
                <a:cs typeface="宋体" charset="0"/>
              </a:rPr>
              <a:t>, y</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2)</a:t>
            </a:r>
          </a:p>
          <a:p>
            <a:pPr fontAlgn="base">
              <a:lnSpc>
                <a:spcPct val="60000"/>
              </a:lnSpc>
              <a:spcBef>
                <a:spcPct val="50000"/>
              </a:spcBef>
              <a:spcAft>
                <a:spcPct val="0"/>
              </a:spcAft>
            </a:pP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3</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a:t>
            </a:r>
            <a:r>
              <a:rPr lang="de-DE" sz="1600" i="1" dirty="0" err="1" smtClean="0">
                <a:solidFill>
                  <a:srgbClr val="000000"/>
                </a:solidFill>
                <a:ea typeface="宋体" charset="0"/>
                <a:cs typeface="宋体" charset="0"/>
              </a:rPr>
              <a:t>x</a:t>
            </a:r>
            <a:r>
              <a:rPr lang="de-DE" sz="1600" dirty="0" err="1" smtClean="0">
                <a:solidFill>
                  <a:srgbClr val="000000"/>
                </a:solidFill>
                <a:ea typeface="宋体" charset="0"/>
                <a:cs typeface="宋体" charset="0"/>
              </a:rPr>
              <a:t>.</a:t>
            </a:r>
            <a:r>
              <a:rPr lang="de-DE" sz="1600" i="1" dirty="0" err="1" smtClean="0">
                <a:solidFill>
                  <a:srgbClr val="000000"/>
                </a:solidFill>
                <a:ea typeface="宋体" charset="0"/>
                <a:cs typeface="宋体" charset="0"/>
              </a:rPr>
              <a:t>OUT</a:t>
            </a:r>
            <a:r>
              <a:rPr lang="de-DE" sz="1600" i="1" dirty="0" smtClean="0">
                <a:solidFill>
                  <a:srgbClr val="000000"/>
                </a:solidFill>
                <a:ea typeface="宋体" charset="0"/>
                <a:cs typeface="宋体" charset="0"/>
              </a:rPr>
              <a:t>, z</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IN</a:t>
            </a:r>
            <a:r>
              <a:rPr lang="de-DE" sz="1600" dirty="0" smtClean="0">
                <a:solidFill>
                  <a:srgbClr val="000000"/>
                </a:solidFill>
                <a:ea typeface="宋体" charset="0"/>
                <a:cs typeface="宋体" charset="0"/>
              </a:rPr>
              <a:t>1)</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4</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a:t>
            </a:r>
            <a:r>
              <a:rPr lang="de-DE" sz="1600" i="1" dirty="0" err="1" smtClean="0">
                <a:solidFill>
                  <a:srgbClr val="000000"/>
                </a:solidFill>
                <a:ea typeface="宋体" charset="0"/>
                <a:cs typeface="宋体" charset="0"/>
              </a:rPr>
              <a:t>y.OUT</a:t>
            </a:r>
            <a:r>
              <a:rPr lang="de-DE" sz="1600" i="1" dirty="0" smtClean="0">
                <a:solidFill>
                  <a:srgbClr val="000000"/>
                </a:solidFill>
                <a:ea typeface="宋体" charset="0"/>
                <a:cs typeface="宋体" charset="0"/>
              </a:rPr>
              <a:t>, z.IN</a:t>
            </a:r>
            <a:r>
              <a:rPr lang="de-DE" sz="1600" dirty="0" smtClean="0">
                <a:solidFill>
                  <a:srgbClr val="000000"/>
                </a:solidFill>
                <a:ea typeface="宋体" charset="0"/>
                <a:cs typeface="宋体" charset="0"/>
              </a:rPr>
              <a:t>2)</a:t>
            </a:r>
          </a:p>
          <a:p>
            <a:pPr fontAlgn="base">
              <a:lnSpc>
                <a:spcPct val="60000"/>
              </a:lnSpc>
              <a:spcBef>
                <a:spcPct val="50000"/>
              </a:spcBef>
              <a:spcAft>
                <a:spcPct val="0"/>
              </a:spcAft>
            </a:pP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N</a:t>
            </a:r>
            <a:r>
              <a:rPr lang="de-DE" sz="1600" baseline="-25000" dirty="0" smtClean="0">
                <a:solidFill>
                  <a:srgbClr val="000000"/>
                </a:solidFill>
                <a:ea typeface="宋体" charset="0"/>
                <a:cs typeface="宋体" charset="0"/>
              </a:rPr>
              <a:t>5</a:t>
            </a:r>
            <a:r>
              <a:rPr lang="de-DE" sz="1600" dirty="0" smtClean="0">
                <a:solidFill>
                  <a:srgbClr val="000000"/>
                </a:solidFill>
                <a:ea typeface="宋体" charset="0"/>
                <a:cs typeface="宋体" charset="0"/>
              </a:rPr>
              <a:t>:</a:t>
            </a:r>
            <a:r>
              <a:rPr lang="de-DE" sz="1600" i="1" dirty="0" smtClean="0">
                <a:solidFill>
                  <a:srgbClr val="000000"/>
                </a:solidFill>
                <a:ea typeface="宋体" charset="0"/>
                <a:cs typeface="宋体" charset="0"/>
              </a:rPr>
              <a:t> </a:t>
            </a:r>
            <a:r>
              <a:rPr lang="de-DE" sz="1600" i="1" dirty="0" err="1" smtClean="0">
                <a:solidFill>
                  <a:srgbClr val="000000"/>
                </a:solidFill>
                <a:ea typeface="宋体" charset="0"/>
                <a:cs typeface="宋体" charset="0"/>
              </a:rPr>
              <a:t>z</a:t>
            </a:r>
            <a:r>
              <a:rPr lang="de-DE" sz="1600" dirty="0" err="1" smtClean="0">
                <a:solidFill>
                  <a:srgbClr val="000000"/>
                </a:solidFill>
                <a:ea typeface="宋体" charset="0"/>
                <a:cs typeface="宋体" charset="0"/>
              </a:rPr>
              <a:t>.</a:t>
            </a:r>
            <a:r>
              <a:rPr lang="de-DE" sz="1600" i="1" dirty="0" err="1" smtClean="0">
                <a:solidFill>
                  <a:srgbClr val="000000"/>
                </a:solidFill>
                <a:ea typeface="宋体" charset="0"/>
                <a:cs typeface="宋体" charset="0"/>
              </a:rPr>
              <a:t>OUT</a:t>
            </a:r>
            <a:r>
              <a:rPr lang="de-DE" sz="1600" i="1" dirty="0" smtClean="0">
                <a:solidFill>
                  <a:srgbClr val="000000"/>
                </a:solidFill>
                <a:ea typeface="宋体" charset="0"/>
                <a:cs typeface="宋体" charset="0"/>
              </a:rPr>
              <a:t>, c</a:t>
            </a:r>
            <a:r>
              <a:rPr lang="de-DE" sz="1600" dirty="0" smtClean="0">
                <a:solidFill>
                  <a:srgbClr val="000000"/>
                </a:solidFill>
                <a:ea typeface="宋体" charset="0"/>
                <a:cs typeface="宋体" charset="0"/>
              </a:rPr>
              <a:t>)</a:t>
            </a:r>
          </a:p>
        </p:txBody>
      </p:sp>
      <p:sp>
        <p:nvSpPr>
          <p:cNvPr id="680023" name="Text Box 87"/>
          <p:cNvSpPr txBox="1">
            <a:spLocks noChangeArrowheads="1"/>
          </p:cNvSpPr>
          <p:nvPr/>
        </p:nvSpPr>
        <p:spPr bwMode="auto">
          <a:xfrm>
            <a:off x="3600450" y="4932363"/>
            <a:ext cx="2867025" cy="33655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smtClean="0">
                <a:solidFill>
                  <a:srgbClr val="000000"/>
                </a:solidFill>
                <a:latin typeface="Arial" charset="0"/>
                <a:ea typeface="宋体" charset="0"/>
                <a:cs typeface="宋体" charset="0"/>
              </a:rPr>
              <a:t>Pin-Oriented Netlist</a:t>
            </a:r>
          </a:p>
        </p:txBody>
      </p:sp>
      <p:sp>
        <p:nvSpPr>
          <p:cNvPr id="680024" name="Text Box 88"/>
          <p:cNvSpPr txBox="1">
            <a:spLocks noChangeArrowheads="1"/>
          </p:cNvSpPr>
          <p:nvPr/>
        </p:nvSpPr>
        <p:spPr bwMode="auto">
          <a:xfrm>
            <a:off x="6677025" y="4933950"/>
            <a:ext cx="2216150" cy="336550"/>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smtClean="0">
                <a:solidFill>
                  <a:srgbClr val="000000"/>
                </a:solidFill>
                <a:latin typeface="Arial" charset="0"/>
                <a:ea typeface="宋体" charset="0"/>
                <a:cs typeface="宋体" charset="0"/>
              </a:rPr>
              <a:t>Net-Oriented Netlist</a:t>
            </a:r>
          </a:p>
        </p:txBody>
      </p:sp>
      <p:sp>
        <p:nvSpPr>
          <p:cNvPr id="680025" name="Text Box 89"/>
          <p:cNvSpPr txBox="1">
            <a:spLocks noChangeArrowheads="1"/>
          </p:cNvSpPr>
          <p:nvPr/>
        </p:nvSpPr>
        <p:spPr bwMode="auto">
          <a:xfrm>
            <a:off x="2762250" y="3521075"/>
            <a:ext cx="509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5</a:t>
            </a:r>
          </a:p>
        </p:txBody>
      </p:sp>
      <p:sp>
        <p:nvSpPr>
          <p:cNvPr id="680026" name="Line 90"/>
          <p:cNvSpPr>
            <a:spLocks noChangeShapeType="1"/>
          </p:cNvSpPr>
          <p:nvPr/>
        </p:nvSpPr>
        <p:spPr bwMode="auto">
          <a:xfrm>
            <a:off x="1004888" y="4525963"/>
            <a:ext cx="557212"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0029" name="Text Box 93"/>
          <p:cNvSpPr txBox="1">
            <a:spLocks noChangeArrowheads="1"/>
          </p:cNvSpPr>
          <p:nvPr/>
        </p:nvSpPr>
        <p:spPr bwMode="auto">
          <a:xfrm rot="16200000">
            <a:off x="8406607" y="5687218"/>
            <a:ext cx="920750" cy="207963"/>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a:t>
            </a:r>
          </a:p>
        </p:txBody>
      </p:sp>
    </p:spTree>
    <p:extLst>
      <p:ext uri="{BB962C8B-B14F-4D97-AF65-F5344CB8AC3E}">
        <p14:creationId xmlns:p14="http://schemas.microsoft.com/office/powerpoint/2010/main" val="10256984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00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00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800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0028" grpId="0" animBg="1"/>
      <p:bldP spid="680022" grpId="0"/>
      <p:bldP spid="68002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lide Number Placeholder 3"/>
          <p:cNvSpPr>
            <a:spLocks noGrp="1"/>
          </p:cNvSpPr>
          <p:nvPr>
            <p:ph type="sldNum" sz="quarter" idx="10"/>
          </p:nvPr>
        </p:nvSpPr>
        <p:spPr/>
        <p:txBody>
          <a:bodyPr/>
          <a:lstStyle/>
          <a:p>
            <a:fld id="{3E5AB261-C030-DD4C-8E72-AC01100F0EA8}" type="slidenum">
              <a:rPr lang="en-US"/>
              <a:pPr/>
              <a:t>38</a:t>
            </a:fld>
            <a:endParaRPr lang="en-US"/>
          </a:p>
        </p:txBody>
      </p:sp>
      <p:sp>
        <p:nvSpPr>
          <p:cNvPr id="685060" name="Rectangle 4"/>
          <p:cNvSpPr>
            <a:spLocks noGrp="1" noChangeArrowheads="1"/>
          </p:cNvSpPr>
          <p:nvPr>
            <p:ph type="title"/>
          </p:nvPr>
        </p:nvSpPr>
        <p:spPr>
          <a:ln/>
        </p:spPr>
        <p:txBody>
          <a:bodyPr/>
          <a:lstStyle/>
          <a:p>
            <a:r>
              <a:rPr lang="de-DE"/>
              <a:t>1.8	Common EDA Terminology</a:t>
            </a:r>
            <a:endParaRPr lang="en-US" altLang="zh-CN">
              <a:ea typeface="宋体" charset="0"/>
              <a:cs typeface="宋体" charset="0"/>
            </a:endParaRPr>
          </a:p>
        </p:txBody>
      </p:sp>
      <p:sp>
        <p:nvSpPr>
          <p:cNvPr id="685061" name="Rectangle 5"/>
          <p:cNvSpPr>
            <a:spLocks noChangeArrowheads="1"/>
          </p:cNvSpPr>
          <p:nvPr/>
        </p:nvSpPr>
        <p:spPr bwMode="auto">
          <a:xfrm>
            <a:off x="827088" y="1422400"/>
            <a:ext cx="1908175"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62" name="Text Box 6"/>
          <p:cNvSpPr txBox="1">
            <a:spLocks noChangeArrowheads="1"/>
          </p:cNvSpPr>
          <p:nvPr/>
        </p:nvSpPr>
        <p:spPr bwMode="auto">
          <a:xfrm>
            <a:off x="827088" y="1487488"/>
            <a:ext cx="416242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Connectivity graph</a:t>
            </a:r>
            <a:endParaRPr lang="en-US" altLang="zh-CN" sz="1600" smtClean="0">
              <a:solidFill>
                <a:srgbClr val="000000"/>
              </a:solidFill>
              <a:latin typeface="Arial" charset="0"/>
              <a:ea typeface="宋体" charset="0"/>
              <a:cs typeface="宋体" charset="0"/>
            </a:endParaRPr>
          </a:p>
        </p:txBody>
      </p:sp>
      <p:grpSp>
        <p:nvGrpSpPr>
          <p:cNvPr id="685063" name="Group 7"/>
          <p:cNvGrpSpPr>
            <a:grpSpLocks/>
          </p:cNvGrpSpPr>
          <p:nvPr/>
        </p:nvGrpSpPr>
        <p:grpSpPr bwMode="auto">
          <a:xfrm>
            <a:off x="1550988" y="3167063"/>
            <a:ext cx="555625" cy="482600"/>
            <a:chOff x="1610" y="346"/>
            <a:chExt cx="451" cy="392"/>
          </a:xfrm>
        </p:grpSpPr>
        <p:sp>
          <p:nvSpPr>
            <p:cNvPr id="2"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3"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85066" name="Group 10"/>
          <p:cNvGrpSpPr>
            <a:grpSpLocks/>
          </p:cNvGrpSpPr>
          <p:nvPr/>
        </p:nvGrpSpPr>
        <p:grpSpPr bwMode="auto">
          <a:xfrm>
            <a:off x="2320925" y="3657600"/>
            <a:ext cx="571500" cy="531813"/>
            <a:chOff x="2940" y="90"/>
            <a:chExt cx="463" cy="432"/>
          </a:xfrm>
        </p:grpSpPr>
        <p:sp>
          <p:nvSpPr>
            <p:cNvPr id="12" name="Moon 11"/>
            <p:cNvSpPr>
              <a:spLocks noChangeArrowheads="1"/>
            </p:cNvSpPr>
            <p:nvPr/>
          </p:nvSpPr>
          <p:spPr bwMode="auto">
            <a:xfrm rot="10800000">
              <a:off x="2940" y="90"/>
              <a:ext cx="384" cy="432"/>
            </a:xfrm>
            <a:prstGeom prst="moon">
              <a:avLst>
                <a:gd name="adj" fmla="val 75500"/>
              </a:avLst>
            </a:prstGeom>
            <a:solidFill>
              <a:srgbClr val="C0C0C0"/>
            </a:solidFill>
            <a:ln w="25400">
              <a:solidFill>
                <a:schemeClr val="tx1"/>
              </a:solidFill>
              <a:miter lim="800000"/>
              <a:headEnd/>
              <a:tailEnd/>
            </a:ln>
          </p:spPr>
          <p:txBody>
            <a:bodyPr rot="10800000"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4" name="Flowchart: Connector 8"/>
            <p:cNvSpPr>
              <a:spLocks noChangeArrowheads="1"/>
            </p:cNvSpPr>
            <p:nvPr/>
          </p:nvSpPr>
          <p:spPr bwMode="auto">
            <a:xfrm rot="5400000">
              <a:off x="3327" y="258"/>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85069" name="Group 13"/>
          <p:cNvGrpSpPr>
            <a:grpSpLocks/>
          </p:cNvGrpSpPr>
          <p:nvPr/>
        </p:nvGrpSpPr>
        <p:grpSpPr bwMode="auto">
          <a:xfrm>
            <a:off x="1552575" y="4167188"/>
            <a:ext cx="555625" cy="484187"/>
            <a:chOff x="1610" y="346"/>
            <a:chExt cx="451" cy="392"/>
          </a:xfrm>
        </p:grpSpPr>
        <p:sp>
          <p:nvSpPr>
            <p:cNvPr id="15"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9"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sp>
        <p:nvSpPr>
          <p:cNvPr id="685072" name="Freeform 16"/>
          <p:cNvSpPr>
            <a:spLocks/>
          </p:cNvSpPr>
          <p:nvPr/>
        </p:nvSpPr>
        <p:spPr bwMode="auto">
          <a:xfrm>
            <a:off x="2112963" y="3409950"/>
            <a:ext cx="312737" cy="419100"/>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3" name="Freeform 17"/>
          <p:cNvSpPr>
            <a:spLocks/>
          </p:cNvSpPr>
          <p:nvPr/>
        </p:nvSpPr>
        <p:spPr bwMode="auto">
          <a:xfrm flipV="1">
            <a:off x="2111375" y="3987800"/>
            <a:ext cx="312738" cy="420688"/>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4" name="Line 18"/>
          <p:cNvSpPr>
            <a:spLocks noChangeShapeType="1"/>
          </p:cNvSpPr>
          <p:nvPr/>
        </p:nvSpPr>
        <p:spPr bwMode="auto">
          <a:xfrm>
            <a:off x="989013" y="3309938"/>
            <a:ext cx="558800" cy="0"/>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5" name="Freeform 19"/>
          <p:cNvSpPr>
            <a:spLocks/>
          </p:cNvSpPr>
          <p:nvPr/>
        </p:nvSpPr>
        <p:spPr bwMode="auto">
          <a:xfrm>
            <a:off x="1160463" y="3309938"/>
            <a:ext cx="387350"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381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6" name="Freeform 20"/>
          <p:cNvSpPr>
            <a:spLocks/>
          </p:cNvSpPr>
          <p:nvPr/>
        </p:nvSpPr>
        <p:spPr bwMode="auto">
          <a:xfrm flipV="1">
            <a:off x="1292225" y="3503613"/>
            <a:ext cx="249238"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7" name="Oval 21"/>
          <p:cNvSpPr>
            <a:spLocks noChangeArrowheads="1"/>
          </p:cNvSpPr>
          <p:nvPr/>
        </p:nvSpPr>
        <p:spPr bwMode="auto">
          <a:xfrm>
            <a:off x="1116013" y="3262313"/>
            <a:ext cx="87312" cy="87312"/>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8" name="Oval 22"/>
          <p:cNvSpPr>
            <a:spLocks noChangeArrowheads="1"/>
          </p:cNvSpPr>
          <p:nvPr/>
        </p:nvSpPr>
        <p:spPr bwMode="auto">
          <a:xfrm>
            <a:off x="1257300" y="4487863"/>
            <a:ext cx="69850" cy="69850"/>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79" name="Text Box 23"/>
          <p:cNvSpPr txBox="1">
            <a:spLocks noChangeArrowheads="1"/>
          </p:cNvSpPr>
          <p:nvPr/>
        </p:nvSpPr>
        <p:spPr bwMode="auto">
          <a:xfrm>
            <a:off x="714375" y="3121025"/>
            <a:ext cx="30003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85080" name="Text Box 24"/>
          <p:cNvSpPr txBox="1">
            <a:spLocks noChangeArrowheads="1"/>
          </p:cNvSpPr>
          <p:nvPr/>
        </p:nvSpPr>
        <p:spPr bwMode="auto">
          <a:xfrm>
            <a:off x="714375" y="4341813"/>
            <a:ext cx="352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85081" name="Text Box 25"/>
          <p:cNvSpPr txBox="1">
            <a:spLocks noChangeArrowheads="1"/>
          </p:cNvSpPr>
          <p:nvPr/>
        </p:nvSpPr>
        <p:spPr bwMode="auto">
          <a:xfrm>
            <a:off x="1612900" y="3200400"/>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x</a:t>
            </a:r>
          </a:p>
        </p:txBody>
      </p:sp>
      <p:sp>
        <p:nvSpPr>
          <p:cNvPr id="685082" name="Text Box 26"/>
          <p:cNvSpPr txBox="1">
            <a:spLocks noChangeArrowheads="1"/>
          </p:cNvSpPr>
          <p:nvPr/>
        </p:nvSpPr>
        <p:spPr bwMode="auto">
          <a:xfrm>
            <a:off x="1617663" y="4205288"/>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y</a:t>
            </a:r>
          </a:p>
        </p:txBody>
      </p:sp>
      <p:sp>
        <p:nvSpPr>
          <p:cNvPr id="685083" name="Text Box 27"/>
          <p:cNvSpPr txBox="1">
            <a:spLocks noChangeArrowheads="1"/>
          </p:cNvSpPr>
          <p:nvPr/>
        </p:nvSpPr>
        <p:spPr bwMode="auto">
          <a:xfrm>
            <a:off x="2459038" y="3725863"/>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z</a:t>
            </a:r>
          </a:p>
        </p:txBody>
      </p:sp>
      <p:sp>
        <p:nvSpPr>
          <p:cNvPr id="685084" name="Line 28"/>
          <p:cNvSpPr>
            <a:spLocks noChangeShapeType="1"/>
          </p:cNvSpPr>
          <p:nvPr/>
        </p:nvSpPr>
        <p:spPr bwMode="auto">
          <a:xfrm>
            <a:off x="2897188" y="3908425"/>
            <a:ext cx="187325"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85" name="Text Box 29"/>
          <p:cNvSpPr txBox="1">
            <a:spLocks noChangeArrowheads="1"/>
          </p:cNvSpPr>
          <p:nvPr/>
        </p:nvSpPr>
        <p:spPr bwMode="auto">
          <a:xfrm>
            <a:off x="3043238" y="3722688"/>
            <a:ext cx="304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85086" name="Text Box 30"/>
          <p:cNvSpPr txBox="1">
            <a:spLocks noChangeArrowheads="1"/>
          </p:cNvSpPr>
          <p:nvPr/>
        </p:nvSpPr>
        <p:spPr bwMode="auto">
          <a:xfrm>
            <a:off x="762000" y="3724275"/>
            <a:ext cx="479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1</a:t>
            </a:r>
          </a:p>
        </p:txBody>
      </p:sp>
      <p:sp>
        <p:nvSpPr>
          <p:cNvPr id="685087" name="Text Box 31"/>
          <p:cNvSpPr txBox="1">
            <a:spLocks noChangeArrowheads="1"/>
          </p:cNvSpPr>
          <p:nvPr/>
        </p:nvSpPr>
        <p:spPr bwMode="auto">
          <a:xfrm>
            <a:off x="1228725" y="3721100"/>
            <a:ext cx="4810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2</a:t>
            </a:r>
          </a:p>
        </p:txBody>
      </p:sp>
      <p:sp>
        <p:nvSpPr>
          <p:cNvPr id="685088" name="Text Box 32"/>
          <p:cNvSpPr txBox="1">
            <a:spLocks noChangeArrowheads="1"/>
          </p:cNvSpPr>
          <p:nvPr/>
        </p:nvSpPr>
        <p:spPr bwMode="auto">
          <a:xfrm>
            <a:off x="1811338" y="3508375"/>
            <a:ext cx="5048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3</a:t>
            </a:r>
          </a:p>
        </p:txBody>
      </p:sp>
      <p:sp>
        <p:nvSpPr>
          <p:cNvPr id="685089" name="Text Box 33"/>
          <p:cNvSpPr txBox="1">
            <a:spLocks noChangeArrowheads="1"/>
          </p:cNvSpPr>
          <p:nvPr/>
        </p:nvSpPr>
        <p:spPr bwMode="auto">
          <a:xfrm>
            <a:off x="1778000" y="3905250"/>
            <a:ext cx="56197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4</a:t>
            </a:r>
          </a:p>
        </p:txBody>
      </p:sp>
      <p:sp>
        <p:nvSpPr>
          <p:cNvPr id="685094" name="Text Box 38"/>
          <p:cNvSpPr txBox="1">
            <a:spLocks noChangeArrowheads="1"/>
          </p:cNvSpPr>
          <p:nvPr/>
        </p:nvSpPr>
        <p:spPr bwMode="auto">
          <a:xfrm>
            <a:off x="2762250" y="3521075"/>
            <a:ext cx="509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5</a:t>
            </a:r>
          </a:p>
        </p:txBody>
      </p:sp>
      <p:sp>
        <p:nvSpPr>
          <p:cNvPr id="685095" name="Line 39"/>
          <p:cNvSpPr>
            <a:spLocks noChangeShapeType="1"/>
          </p:cNvSpPr>
          <p:nvPr/>
        </p:nvSpPr>
        <p:spPr bwMode="auto">
          <a:xfrm>
            <a:off x="1004888" y="4525963"/>
            <a:ext cx="557212"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96" name="Line 40"/>
          <p:cNvSpPr>
            <a:spLocks noChangeShapeType="1"/>
          </p:cNvSpPr>
          <p:nvPr/>
        </p:nvSpPr>
        <p:spPr bwMode="auto">
          <a:xfrm>
            <a:off x="7489825" y="3927475"/>
            <a:ext cx="933450" cy="4763"/>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97" name="Line 41"/>
          <p:cNvSpPr>
            <a:spLocks noChangeShapeType="1"/>
          </p:cNvSpPr>
          <p:nvPr/>
        </p:nvSpPr>
        <p:spPr bwMode="auto">
          <a:xfrm>
            <a:off x="4637088" y="3298825"/>
            <a:ext cx="1809750" cy="0"/>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98" name="Line 42"/>
          <p:cNvSpPr>
            <a:spLocks noChangeShapeType="1"/>
          </p:cNvSpPr>
          <p:nvPr/>
        </p:nvSpPr>
        <p:spPr bwMode="auto">
          <a:xfrm>
            <a:off x="6599238" y="3308350"/>
            <a:ext cx="0" cy="1228725"/>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099" name="Line 43"/>
          <p:cNvSpPr>
            <a:spLocks noChangeShapeType="1"/>
          </p:cNvSpPr>
          <p:nvPr/>
        </p:nvSpPr>
        <p:spPr bwMode="auto">
          <a:xfrm flipV="1">
            <a:off x="4756150" y="3346450"/>
            <a:ext cx="1814513" cy="1195388"/>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0" name="Line 44"/>
          <p:cNvSpPr>
            <a:spLocks noChangeShapeType="1"/>
          </p:cNvSpPr>
          <p:nvPr/>
        </p:nvSpPr>
        <p:spPr bwMode="auto">
          <a:xfrm>
            <a:off x="4679950" y="3313113"/>
            <a:ext cx="1905000" cy="1247775"/>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1" name="Line 45"/>
          <p:cNvSpPr>
            <a:spLocks noChangeShapeType="1"/>
          </p:cNvSpPr>
          <p:nvPr/>
        </p:nvSpPr>
        <p:spPr bwMode="auto">
          <a:xfrm>
            <a:off x="6613525" y="3303588"/>
            <a:ext cx="952500" cy="66675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2" name="Line 46"/>
          <p:cNvSpPr>
            <a:spLocks noChangeShapeType="1"/>
          </p:cNvSpPr>
          <p:nvPr/>
        </p:nvSpPr>
        <p:spPr bwMode="auto">
          <a:xfrm flipV="1">
            <a:off x="6613525" y="3894138"/>
            <a:ext cx="938213" cy="657225"/>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3" name="Arc 47"/>
          <p:cNvSpPr>
            <a:spLocks noChangeAspect="1"/>
          </p:cNvSpPr>
          <p:nvPr/>
        </p:nvSpPr>
        <p:spPr bwMode="auto">
          <a:xfrm>
            <a:off x="6613525" y="3333750"/>
            <a:ext cx="138113" cy="1273175"/>
          </a:xfrm>
          <a:custGeom>
            <a:avLst/>
            <a:gdLst>
              <a:gd name="G0" fmla="+- 0 0 0"/>
              <a:gd name="G1" fmla="+- 21346 0 0"/>
              <a:gd name="G2" fmla="+- 21600 0 0"/>
              <a:gd name="T0" fmla="*/ 3300 w 21600"/>
              <a:gd name="T1" fmla="*/ 0 h 42742"/>
              <a:gd name="T2" fmla="*/ 2962 w 21600"/>
              <a:gd name="T3" fmla="*/ 42742 h 42742"/>
              <a:gd name="T4" fmla="*/ 0 w 21600"/>
              <a:gd name="T5" fmla="*/ 21346 h 42742"/>
            </a:gdLst>
            <a:ahLst/>
            <a:cxnLst>
              <a:cxn ang="0">
                <a:pos x="T0" y="T1"/>
              </a:cxn>
              <a:cxn ang="0">
                <a:pos x="T2" y="T3"/>
              </a:cxn>
              <a:cxn ang="0">
                <a:pos x="T4" y="T5"/>
              </a:cxn>
            </a:cxnLst>
            <a:rect l="0" t="0" r="r" b="b"/>
            <a:pathLst>
              <a:path w="21600" h="42742" fill="none" extrusionOk="0">
                <a:moveTo>
                  <a:pt x="3300" y="-1"/>
                </a:moveTo>
                <a:cubicBezTo>
                  <a:pt x="13830" y="1627"/>
                  <a:pt x="21600" y="10690"/>
                  <a:pt x="21600" y="21346"/>
                </a:cubicBezTo>
                <a:cubicBezTo>
                  <a:pt x="21600" y="32130"/>
                  <a:pt x="13644" y="41263"/>
                  <a:pt x="2961" y="42741"/>
                </a:cubicBezTo>
              </a:path>
              <a:path w="21600" h="42742" stroke="0" extrusionOk="0">
                <a:moveTo>
                  <a:pt x="3300" y="-1"/>
                </a:moveTo>
                <a:cubicBezTo>
                  <a:pt x="13830" y="1627"/>
                  <a:pt x="21600" y="10690"/>
                  <a:pt x="21600" y="21346"/>
                </a:cubicBezTo>
                <a:cubicBezTo>
                  <a:pt x="21600" y="32130"/>
                  <a:pt x="13644" y="41263"/>
                  <a:pt x="2961" y="42741"/>
                </a:cubicBezTo>
                <a:lnTo>
                  <a:pt x="0" y="21346"/>
                </a:lnTo>
                <a:close/>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4" name="Line 48"/>
          <p:cNvSpPr>
            <a:spLocks noChangeShapeType="1"/>
          </p:cNvSpPr>
          <p:nvPr/>
        </p:nvSpPr>
        <p:spPr bwMode="auto">
          <a:xfrm>
            <a:off x="4670425" y="4579938"/>
            <a:ext cx="1924050"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5" name="Oval 49"/>
          <p:cNvSpPr>
            <a:spLocks noChangeArrowheads="1"/>
          </p:cNvSpPr>
          <p:nvPr/>
        </p:nvSpPr>
        <p:spPr bwMode="auto">
          <a:xfrm>
            <a:off x="4429125" y="3071813"/>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6" name="Oval 50"/>
          <p:cNvSpPr>
            <a:spLocks noChangeArrowheads="1"/>
          </p:cNvSpPr>
          <p:nvPr/>
        </p:nvSpPr>
        <p:spPr bwMode="auto">
          <a:xfrm>
            <a:off x="4425950" y="4344988"/>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7" name="Oval 51"/>
          <p:cNvSpPr>
            <a:spLocks noChangeArrowheads="1"/>
          </p:cNvSpPr>
          <p:nvPr/>
        </p:nvSpPr>
        <p:spPr bwMode="auto">
          <a:xfrm>
            <a:off x="6373813" y="3068638"/>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8" name="Oval 52"/>
          <p:cNvSpPr>
            <a:spLocks noChangeArrowheads="1"/>
          </p:cNvSpPr>
          <p:nvPr/>
        </p:nvSpPr>
        <p:spPr bwMode="auto">
          <a:xfrm>
            <a:off x="6378575" y="4340225"/>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09" name="Oval 53"/>
          <p:cNvSpPr>
            <a:spLocks noChangeArrowheads="1"/>
          </p:cNvSpPr>
          <p:nvPr/>
        </p:nvSpPr>
        <p:spPr bwMode="auto">
          <a:xfrm>
            <a:off x="7273925" y="3687763"/>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10" name="Oval 54"/>
          <p:cNvSpPr>
            <a:spLocks noChangeArrowheads="1"/>
          </p:cNvSpPr>
          <p:nvPr/>
        </p:nvSpPr>
        <p:spPr bwMode="auto">
          <a:xfrm>
            <a:off x="8150225" y="3687763"/>
            <a:ext cx="454025" cy="457200"/>
          </a:xfrm>
          <a:prstGeom prst="ellipse">
            <a:avLst/>
          </a:prstGeom>
          <a:gradFill rotWithShape="1">
            <a:gsLst>
              <a:gs pos="0">
                <a:srgbClr val="FFFFFF"/>
              </a:gs>
              <a:gs pos="100000">
                <a:srgbClr val="B2B2B2"/>
              </a:gs>
            </a:gsLst>
            <a:path path="shape">
              <a:fillToRect l="50000" t="50000" r="50000" b="50000"/>
            </a:path>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5111" name="Text Box 55"/>
          <p:cNvSpPr txBox="1">
            <a:spLocks noChangeArrowheads="1"/>
          </p:cNvSpPr>
          <p:nvPr/>
        </p:nvSpPr>
        <p:spPr bwMode="auto">
          <a:xfrm>
            <a:off x="4462463" y="310197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85112" name="Text Box 56"/>
          <p:cNvSpPr txBox="1">
            <a:spLocks noChangeArrowheads="1"/>
          </p:cNvSpPr>
          <p:nvPr/>
        </p:nvSpPr>
        <p:spPr bwMode="auto">
          <a:xfrm>
            <a:off x="4473575" y="4394200"/>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85113" name="Text Box 57"/>
          <p:cNvSpPr txBox="1">
            <a:spLocks noChangeArrowheads="1"/>
          </p:cNvSpPr>
          <p:nvPr/>
        </p:nvSpPr>
        <p:spPr bwMode="auto">
          <a:xfrm>
            <a:off x="6416675" y="3103563"/>
            <a:ext cx="3921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x</a:t>
            </a:r>
          </a:p>
        </p:txBody>
      </p:sp>
      <p:sp>
        <p:nvSpPr>
          <p:cNvPr id="685114" name="Text Box 58"/>
          <p:cNvSpPr txBox="1">
            <a:spLocks noChangeArrowheads="1"/>
          </p:cNvSpPr>
          <p:nvPr/>
        </p:nvSpPr>
        <p:spPr bwMode="auto">
          <a:xfrm>
            <a:off x="6421438" y="4365625"/>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y</a:t>
            </a:r>
          </a:p>
        </p:txBody>
      </p:sp>
      <p:sp>
        <p:nvSpPr>
          <p:cNvPr id="685115" name="Text Box 59"/>
          <p:cNvSpPr txBox="1">
            <a:spLocks noChangeArrowheads="1"/>
          </p:cNvSpPr>
          <p:nvPr/>
        </p:nvSpPr>
        <p:spPr bwMode="auto">
          <a:xfrm>
            <a:off x="7316788" y="3722688"/>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z</a:t>
            </a:r>
          </a:p>
        </p:txBody>
      </p:sp>
      <p:sp>
        <p:nvSpPr>
          <p:cNvPr id="685116" name="Text Box 60"/>
          <p:cNvSpPr txBox="1">
            <a:spLocks noChangeArrowheads="1"/>
          </p:cNvSpPr>
          <p:nvPr/>
        </p:nvSpPr>
        <p:spPr bwMode="auto">
          <a:xfrm>
            <a:off x="8174038" y="3727450"/>
            <a:ext cx="3921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85117" name="Text Box 61"/>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159537803"/>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lide Number Placeholder 3"/>
          <p:cNvSpPr>
            <a:spLocks noGrp="1"/>
          </p:cNvSpPr>
          <p:nvPr>
            <p:ph type="sldNum" sz="quarter" idx="10"/>
          </p:nvPr>
        </p:nvSpPr>
        <p:spPr/>
        <p:txBody>
          <a:bodyPr/>
          <a:lstStyle/>
          <a:p>
            <a:fld id="{1ACEC3C6-7B51-8F4D-B1AF-7927212C6EDD}" type="slidenum">
              <a:rPr lang="en-US"/>
              <a:pPr/>
              <a:t>39</a:t>
            </a:fld>
            <a:endParaRPr lang="en-US"/>
          </a:p>
        </p:txBody>
      </p:sp>
      <p:sp>
        <p:nvSpPr>
          <p:cNvPr id="686082" name="Rectangle 2"/>
          <p:cNvSpPr>
            <a:spLocks noGrp="1" noChangeArrowheads="1"/>
          </p:cNvSpPr>
          <p:nvPr>
            <p:ph type="title"/>
          </p:nvPr>
        </p:nvSpPr>
        <p:spPr>
          <a:ln/>
        </p:spPr>
        <p:txBody>
          <a:bodyPr/>
          <a:lstStyle/>
          <a:p>
            <a:r>
              <a:rPr lang="de-DE"/>
              <a:t>1.8	Common EDA Terminology</a:t>
            </a:r>
            <a:endParaRPr lang="en-US" altLang="zh-CN">
              <a:ea typeface="宋体" charset="0"/>
              <a:cs typeface="宋体" charset="0"/>
            </a:endParaRPr>
          </a:p>
        </p:txBody>
      </p:sp>
      <p:sp>
        <p:nvSpPr>
          <p:cNvPr id="686083" name="Rectangle 3"/>
          <p:cNvSpPr>
            <a:spLocks noChangeArrowheads="1"/>
          </p:cNvSpPr>
          <p:nvPr/>
        </p:nvSpPr>
        <p:spPr bwMode="auto">
          <a:xfrm>
            <a:off x="827088" y="1422400"/>
            <a:ext cx="1908175" cy="493713"/>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84" name="Text Box 4"/>
          <p:cNvSpPr txBox="1">
            <a:spLocks noChangeArrowheads="1"/>
          </p:cNvSpPr>
          <p:nvPr/>
        </p:nvSpPr>
        <p:spPr bwMode="auto">
          <a:xfrm>
            <a:off x="827088" y="1487488"/>
            <a:ext cx="4162425" cy="428625"/>
          </a:xfrm>
          <a:prstGeom prst="rect">
            <a:avLst/>
          </a:prstGeom>
          <a:noFill/>
          <a:ln>
            <a:noFill/>
          </a:ln>
          <a:extLst>
            <a:ext uri="{909E8E84-426E-40dd-AFC4-6F175D3DCCD1}">
              <a14:hiddenFill xmlns="" xmlns:a14="http://schemas.microsoft.com/office/drawing/2010/main">
                <a:solidFill>
                  <a:srgbClr val="DDDDDD"/>
                </a:solidFill>
              </a14:hiddenFill>
            </a:ex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30000"/>
              </a:spcAft>
            </a:pPr>
            <a:r>
              <a:rPr lang="de-DE" altLang="zh-CN" sz="1600" smtClean="0">
                <a:solidFill>
                  <a:srgbClr val="000000"/>
                </a:solidFill>
                <a:latin typeface="Arial" charset="0"/>
                <a:ea typeface="宋体" charset="0"/>
                <a:cs typeface="宋体" charset="0"/>
              </a:rPr>
              <a:t>Connectivity matrix</a:t>
            </a:r>
            <a:endParaRPr lang="en-US" altLang="zh-CN" sz="1600" smtClean="0">
              <a:solidFill>
                <a:srgbClr val="000000"/>
              </a:solidFill>
              <a:latin typeface="Arial" charset="0"/>
              <a:ea typeface="宋体" charset="0"/>
              <a:cs typeface="宋体" charset="0"/>
            </a:endParaRPr>
          </a:p>
        </p:txBody>
      </p:sp>
      <p:grpSp>
        <p:nvGrpSpPr>
          <p:cNvPr id="686085" name="Group 5"/>
          <p:cNvGrpSpPr>
            <a:grpSpLocks/>
          </p:cNvGrpSpPr>
          <p:nvPr/>
        </p:nvGrpSpPr>
        <p:grpSpPr bwMode="auto">
          <a:xfrm>
            <a:off x="1550988" y="3167063"/>
            <a:ext cx="555625" cy="482600"/>
            <a:chOff x="1610" y="346"/>
            <a:chExt cx="451" cy="392"/>
          </a:xfrm>
        </p:grpSpPr>
        <p:sp>
          <p:nvSpPr>
            <p:cNvPr id="2"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3"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86088" name="Group 8"/>
          <p:cNvGrpSpPr>
            <a:grpSpLocks/>
          </p:cNvGrpSpPr>
          <p:nvPr/>
        </p:nvGrpSpPr>
        <p:grpSpPr bwMode="auto">
          <a:xfrm>
            <a:off x="2320925" y="3657600"/>
            <a:ext cx="571500" cy="531813"/>
            <a:chOff x="2940" y="90"/>
            <a:chExt cx="463" cy="432"/>
          </a:xfrm>
        </p:grpSpPr>
        <p:sp>
          <p:nvSpPr>
            <p:cNvPr id="12" name="Moon 11"/>
            <p:cNvSpPr>
              <a:spLocks noChangeArrowheads="1"/>
            </p:cNvSpPr>
            <p:nvPr/>
          </p:nvSpPr>
          <p:spPr bwMode="auto">
            <a:xfrm rot="10800000">
              <a:off x="2940" y="90"/>
              <a:ext cx="384" cy="432"/>
            </a:xfrm>
            <a:prstGeom prst="moon">
              <a:avLst>
                <a:gd name="adj" fmla="val 75500"/>
              </a:avLst>
            </a:prstGeom>
            <a:solidFill>
              <a:srgbClr val="C0C0C0"/>
            </a:solidFill>
            <a:ln w="25400">
              <a:solidFill>
                <a:schemeClr val="tx1"/>
              </a:solidFill>
              <a:miter lim="800000"/>
              <a:headEnd/>
              <a:tailEnd/>
            </a:ln>
          </p:spPr>
          <p:txBody>
            <a:bodyPr rot="10800000"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4" name="Flowchart: Connector 8"/>
            <p:cNvSpPr>
              <a:spLocks noChangeArrowheads="1"/>
            </p:cNvSpPr>
            <p:nvPr/>
          </p:nvSpPr>
          <p:spPr bwMode="auto">
            <a:xfrm rot="5400000">
              <a:off x="3327" y="258"/>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grpSp>
        <p:nvGrpSpPr>
          <p:cNvPr id="686091" name="Group 11"/>
          <p:cNvGrpSpPr>
            <a:grpSpLocks/>
          </p:cNvGrpSpPr>
          <p:nvPr/>
        </p:nvGrpSpPr>
        <p:grpSpPr bwMode="auto">
          <a:xfrm>
            <a:off x="1552575" y="4167188"/>
            <a:ext cx="555625" cy="484187"/>
            <a:chOff x="1610" y="346"/>
            <a:chExt cx="451" cy="392"/>
          </a:xfrm>
        </p:grpSpPr>
        <p:sp>
          <p:nvSpPr>
            <p:cNvPr id="15" name="Flowchart: Delay 14"/>
            <p:cNvSpPr>
              <a:spLocks noChangeArrowheads="1"/>
            </p:cNvSpPr>
            <p:nvPr/>
          </p:nvSpPr>
          <p:spPr bwMode="auto">
            <a:xfrm>
              <a:off x="1610" y="346"/>
              <a:ext cx="375" cy="392"/>
            </a:xfrm>
            <a:prstGeom prst="flowChartDelay">
              <a:avLst/>
            </a:prstGeom>
            <a:solidFill>
              <a:srgbClr val="C0C0C0"/>
            </a:solidFill>
            <a:ln w="25400">
              <a:solidFill>
                <a:schemeClr val="tx1"/>
              </a:solidFill>
              <a:miter lim="800000"/>
              <a:headEnd/>
              <a:tailEnd/>
            </a:ln>
          </p:spPr>
          <p:txBody>
            <a:bodyPr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sp>
          <p:nvSpPr>
            <p:cNvPr id="9" name="Flowchart: Connector 8"/>
            <p:cNvSpPr>
              <a:spLocks noChangeArrowheads="1"/>
            </p:cNvSpPr>
            <p:nvPr/>
          </p:nvSpPr>
          <p:spPr bwMode="auto">
            <a:xfrm rot="5400000">
              <a:off x="1985" y="506"/>
              <a:ext cx="76" cy="76"/>
            </a:xfrm>
            <a:prstGeom prst="flowChartConnector">
              <a:avLst/>
            </a:prstGeom>
            <a:solidFill>
              <a:srgbClr val="C0C0C0"/>
            </a:solidFill>
            <a:ln w="25400">
              <a:solidFill>
                <a:schemeClr val="tx1"/>
              </a:solidFill>
              <a:round/>
              <a:headEnd/>
              <a:tailEnd/>
            </a:ln>
          </p:spPr>
          <p:txBody>
            <a:bodyPr rot="10800000" vert="eaVert" anchor="ctr"/>
            <a:lstStyle/>
            <a:p>
              <a:pPr algn="ctr" fontAlgn="base">
                <a:spcBef>
                  <a:spcPct val="0"/>
                </a:spcBef>
                <a:spcAft>
                  <a:spcPct val="0"/>
                </a:spcAft>
              </a:pPr>
              <a:endParaRPr lang="en-US" altLang="zh-TW" sz="1600" smtClean="0">
                <a:solidFill>
                  <a:srgbClr val="000000"/>
                </a:solidFill>
                <a:latin typeface="Arial" charset="0"/>
                <a:ea typeface="新細明體" charset="0"/>
                <a:cs typeface="Arial" charset="0"/>
              </a:endParaRPr>
            </a:p>
          </p:txBody>
        </p:sp>
      </p:grpSp>
      <p:sp>
        <p:nvSpPr>
          <p:cNvPr id="686094" name="Freeform 14"/>
          <p:cNvSpPr>
            <a:spLocks/>
          </p:cNvSpPr>
          <p:nvPr/>
        </p:nvSpPr>
        <p:spPr bwMode="auto">
          <a:xfrm>
            <a:off x="2112963" y="3409950"/>
            <a:ext cx="312737" cy="419100"/>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95" name="Freeform 15"/>
          <p:cNvSpPr>
            <a:spLocks/>
          </p:cNvSpPr>
          <p:nvPr/>
        </p:nvSpPr>
        <p:spPr bwMode="auto">
          <a:xfrm flipV="1">
            <a:off x="2111375" y="3987800"/>
            <a:ext cx="312738" cy="420688"/>
          </a:xfrm>
          <a:custGeom>
            <a:avLst/>
            <a:gdLst>
              <a:gd name="T0" fmla="*/ 0 w 254"/>
              <a:gd name="T1" fmla="*/ 0 h 341"/>
              <a:gd name="T2" fmla="*/ 93 w 254"/>
              <a:gd name="T3" fmla="*/ 0 h 341"/>
              <a:gd name="T4" fmla="*/ 93 w 254"/>
              <a:gd name="T5" fmla="*/ 341 h 341"/>
              <a:gd name="T6" fmla="*/ 254 w 254"/>
              <a:gd name="T7" fmla="*/ 341 h 341"/>
            </a:gdLst>
            <a:ahLst/>
            <a:cxnLst>
              <a:cxn ang="0">
                <a:pos x="T0" y="T1"/>
              </a:cxn>
              <a:cxn ang="0">
                <a:pos x="T2" y="T3"/>
              </a:cxn>
              <a:cxn ang="0">
                <a:pos x="T4" y="T5"/>
              </a:cxn>
              <a:cxn ang="0">
                <a:pos x="T6" y="T7"/>
              </a:cxn>
            </a:cxnLst>
            <a:rect l="0" t="0" r="r" b="b"/>
            <a:pathLst>
              <a:path w="254" h="341">
                <a:moveTo>
                  <a:pt x="0" y="0"/>
                </a:moveTo>
                <a:lnTo>
                  <a:pt x="93" y="0"/>
                </a:lnTo>
                <a:lnTo>
                  <a:pt x="93" y="341"/>
                </a:lnTo>
                <a:lnTo>
                  <a:pt x="254" y="341"/>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96" name="Line 16"/>
          <p:cNvSpPr>
            <a:spLocks noChangeShapeType="1"/>
          </p:cNvSpPr>
          <p:nvPr/>
        </p:nvSpPr>
        <p:spPr bwMode="auto">
          <a:xfrm>
            <a:off x="989013" y="3309938"/>
            <a:ext cx="558800" cy="0"/>
          </a:xfrm>
          <a:prstGeom prst="line">
            <a:avLst/>
          </a:prstGeom>
          <a:noFill/>
          <a:ln w="381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97" name="Freeform 17"/>
          <p:cNvSpPr>
            <a:spLocks/>
          </p:cNvSpPr>
          <p:nvPr/>
        </p:nvSpPr>
        <p:spPr bwMode="auto">
          <a:xfrm>
            <a:off x="1160463" y="3309938"/>
            <a:ext cx="387350"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381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98" name="Freeform 18"/>
          <p:cNvSpPr>
            <a:spLocks/>
          </p:cNvSpPr>
          <p:nvPr/>
        </p:nvSpPr>
        <p:spPr bwMode="auto">
          <a:xfrm flipV="1">
            <a:off x="1292225" y="3503613"/>
            <a:ext cx="249238" cy="1006475"/>
          </a:xfrm>
          <a:custGeom>
            <a:avLst/>
            <a:gdLst>
              <a:gd name="T0" fmla="*/ 0 w 314"/>
              <a:gd name="T1" fmla="*/ 0 h 877"/>
              <a:gd name="T2" fmla="*/ 0 w 314"/>
              <a:gd name="T3" fmla="*/ 877 h 877"/>
              <a:gd name="T4" fmla="*/ 314 w 314"/>
              <a:gd name="T5" fmla="*/ 877 h 877"/>
            </a:gdLst>
            <a:ahLst/>
            <a:cxnLst>
              <a:cxn ang="0">
                <a:pos x="T0" y="T1"/>
              </a:cxn>
              <a:cxn ang="0">
                <a:pos x="T2" y="T3"/>
              </a:cxn>
              <a:cxn ang="0">
                <a:pos x="T4" y="T5"/>
              </a:cxn>
            </a:cxnLst>
            <a:rect l="0" t="0" r="r" b="b"/>
            <a:pathLst>
              <a:path w="314" h="877">
                <a:moveTo>
                  <a:pt x="0" y="0"/>
                </a:moveTo>
                <a:lnTo>
                  <a:pt x="0" y="877"/>
                </a:lnTo>
                <a:lnTo>
                  <a:pt x="314" y="877"/>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099" name="Oval 19"/>
          <p:cNvSpPr>
            <a:spLocks noChangeArrowheads="1"/>
          </p:cNvSpPr>
          <p:nvPr/>
        </p:nvSpPr>
        <p:spPr bwMode="auto">
          <a:xfrm>
            <a:off x="1116013" y="3262313"/>
            <a:ext cx="87312" cy="87312"/>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100" name="Oval 20"/>
          <p:cNvSpPr>
            <a:spLocks noChangeArrowheads="1"/>
          </p:cNvSpPr>
          <p:nvPr/>
        </p:nvSpPr>
        <p:spPr bwMode="auto">
          <a:xfrm>
            <a:off x="1257300" y="4487863"/>
            <a:ext cx="69850" cy="69850"/>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101" name="Text Box 21"/>
          <p:cNvSpPr txBox="1">
            <a:spLocks noChangeArrowheads="1"/>
          </p:cNvSpPr>
          <p:nvPr/>
        </p:nvSpPr>
        <p:spPr bwMode="auto">
          <a:xfrm>
            <a:off x="714375" y="3121025"/>
            <a:ext cx="30003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a</a:t>
            </a:r>
          </a:p>
        </p:txBody>
      </p:sp>
      <p:sp>
        <p:nvSpPr>
          <p:cNvPr id="686102" name="Text Box 22"/>
          <p:cNvSpPr txBox="1">
            <a:spLocks noChangeArrowheads="1"/>
          </p:cNvSpPr>
          <p:nvPr/>
        </p:nvSpPr>
        <p:spPr bwMode="auto">
          <a:xfrm>
            <a:off x="714375" y="4341813"/>
            <a:ext cx="352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b</a:t>
            </a:r>
          </a:p>
        </p:txBody>
      </p:sp>
      <p:sp>
        <p:nvSpPr>
          <p:cNvPr id="686103" name="Text Box 23"/>
          <p:cNvSpPr txBox="1">
            <a:spLocks noChangeArrowheads="1"/>
          </p:cNvSpPr>
          <p:nvPr/>
        </p:nvSpPr>
        <p:spPr bwMode="auto">
          <a:xfrm>
            <a:off x="1612900" y="3200400"/>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x</a:t>
            </a:r>
          </a:p>
        </p:txBody>
      </p:sp>
      <p:sp>
        <p:nvSpPr>
          <p:cNvPr id="686104" name="Text Box 24"/>
          <p:cNvSpPr txBox="1">
            <a:spLocks noChangeArrowheads="1"/>
          </p:cNvSpPr>
          <p:nvPr/>
        </p:nvSpPr>
        <p:spPr bwMode="auto">
          <a:xfrm>
            <a:off x="1617663" y="4205288"/>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y</a:t>
            </a:r>
          </a:p>
        </p:txBody>
      </p:sp>
      <p:sp>
        <p:nvSpPr>
          <p:cNvPr id="686105" name="Text Box 25"/>
          <p:cNvSpPr txBox="1">
            <a:spLocks noChangeArrowheads="1"/>
          </p:cNvSpPr>
          <p:nvPr/>
        </p:nvSpPr>
        <p:spPr bwMode="auto">
          <a:xfrm>
            <a:off x="2459038" y="3725863"/>
            <a:ext cx="2762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z</a:t>
            </a:r>
          </a:p>
        </p:txBody>
      </p:sp>
      <p:sp>
        <p:nvSpPr>
          <p:cNvPr id="686106" name="Line 26"/>
          <p:cNvSpPr>
            <a:spLocks noChangeShapeType="1"/>
          </p:cNvSpPr>
          <p:nvPr/>
        </p:nvSpPr>
        <p:spPr bwMode="auto">
          <a:xfrm>
            <a:off x="2897188" y="3908425"/>
            <a:ext cx="187325"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107" name="Text Box 27"/>
          <p:cNvSpPr txBox="1">
            <a:spLocks noChangeArrowheads="1"/>
          </p:cNvSpPr>
          <p:nvPr/>
        </p:nvSpPr>
        <p:spPr bwMode="auto">
          <a:xfrm>
            <a:off x="3043238" y="3722688"/>
            <a:ext cx="304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c</a:t>
            </a:r>
          </a:p>
        </p:txBody>
      </p:sp>
      <p:sp>
        <p:nvSpPr>
          <p:cNvPr id="686108" name="Text Box 28"/>
          <p:cNvSpPr txBox="1">
            <a:spLocks noChangeArrowheads="1"/>
          </p:cNvSpPr>
          <p:nvPr/>
        </p:nvSpPr>
        <p:spPr bwMode="auto">
          <a:xfrm>
            <a:off x="762000" y="3724275"/>
            <a:ext cx="4794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1</a:t>
            </a:r>
          </a:p>
        </p:txBody>
      </p:sp>
      <p:sp>
        <p:nvSpPr>
          <p:cNvPr id="686109" name="Text Box 29"/>
          <p:cNvSpPr txBox="1">
            <a:spLocks noChangeArrowheads="1"/>
          </p:cNvSpPr>
          <p:nvPr/>
        </p:nvSpPr>
        <p:spPr bwMode="auto">
          <a:xfrm>
            <a:off x="1228725" y="3721100"/>
            <a:ext cx="481013"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2</a:t>
            </a:r>
          </a:p>
        </p:txBody>
      </p:sp>
      <p:sp>
        <p:nvSpPr>
          <p:cNvPr id="686110" name="Text Box 30"/>
          <p:cNvSpPr txBox="1">
            <a:spLocks noChangeArrowheads="1"/>
          </p:cNvSpPr>
          <p:nvPr/>
        </p:nvSpPr>
        <p:spPr bwMode="auto">
          <a:xfrm>
            <a:off x="1811338" y="3508375"/>
            <a:ext cx="5048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3</a:t>
            </a:r>
          </a:p>
        </p:txBody>
      </p:sp>
      <p:sp>
        <p:nvSpPr>
          <p:cNvPr id="686111" name="Text Box 31"/>
          <p:cNvSpPr txBox="1">
            <a:spLocks noChangeArrowheads="1"/>
          </p:cNvSpPr>
          <p:nvPr/>
        </p:nvSpPr>
        <p:spPr bwMode="auto">
          <a:xfrm>
            <a:off x="1778000" y="3905250"/>
            <a:ext cx="56197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4</a:t>
            </a:r>
          </a:p>
        </p:txBody>
      </p:sp>
      <p:sp>
        <p:nvSpPr>
          <p:cNvPr id="686112" name="Text Box 32"/>
          <p:cNvSpPr txBox="1">
            <a:spLocks noChangeArrowheads="1"/>
          </p:cNvSpPr>
          <p:nvPr/>
        </p:nvSpPr>
        <p:spPr bwMode="auto">
          <a:xfrm>
            <a:off x="2762250" y="3521075"/>
            <a:ext cx="5095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en-US" altLang="zh-CN" sz="1600" i="1" smtClean="0">
                <a:solidFill>
                  <a:srgbClr val="000000"/>
                </a:solidFill>
                <a:latin typeface="Arial" charset="0"/>
                <a:ea typeface="宋体" charset="0"/>
                <a:cs typeface="宋体" charset="0"/>
              </a:rPr>
              <a:t>N</a:t>
            </a:r>
            <a:r>
              <a:rPr lang="en-US" altLang="zh-CN" sz="1600" baseline="-25000" smtClean="0">
                <a:solidFill>
                  <a:srgbClr val="000000"/>
                </a:solidFill>
                <a:latin typeface="Arial" charset="0"/>
                <a:ea typeface="宋体" charset="0"/>
                <a:cs typeface="宋体" charset="0"/>
              </a:rPr>
              <a:t>5</a:t>
            </a:r>
          </a:p>
        </p:txBody>
      </p:sp>
      <p:sp>
        <p:nvSpPr>
          <p:cNvPr id="686113" name="Line 33"/>
          <p:cNvSpPr>
            <a:spLocks noChangeShapeType="1"/>
          </p:cNvSpPr>
          <p:nvPr/>
        </p:nvSpPr>
        <p:spPr bwMode="auto">
          <a:xfrm>
            <a:off x="1004888" y="4525963"/>
            <a:ext cx="557212"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6135" name="Rectangle 55"/>
          <p:cNvSpPr>
            <a:spLocks noChangeArrowheads="1"/>
          </p:cNvSpPr>
          <p:nvPr/>
        </p:nvSpPr>
        <p:spPr bwMode="auto">
          <a:xfrm>
            <a:off x="7251700" y="4381500"/>
            <a:ext cx="415925"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36" name="Rectangle 56"/>
          <p:cNvSpPr>
            <a:spLocks noChangeArrowheads="1"/>
          </p:cNvSpPr>
          <p:nvPr/>
        </p:nvSpPr>
        <p:spPr bwMode="auto">
          <a:xfrm>
            <a:off x="6837363" y="4381500"/>
            <a:ext cx="414337"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37" name="Rectangle 57"/>
          <p:cNvSpPr>
            <a:spLocks noChangeArrowheads="1"/>
          </p:cNvSpPr>
          <p:nvPr/>
        </p:nvSpPr>
        <p:spPr bwMode="auto">
          <a:xfrm>
            <a:off x="6423025" y="4381500"/>
            <a:ext cx="414338"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38" name="Rectangle 58"/>
          <p:cNvSpPr>
            <a:spLocks noChangeArrowheads="1"/>
          </p:cNvSpPr>
          <p:nvPr/>
        </p:nvSpPr>
        <p:spPr bwMode="auto">
          <a:xfrm>
            <a:off x="6008688" y="4381500"/>
            <a:ext cx="414337"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39" name="Rectangle 59"/>
          <p:cNvSpPr>
            <a:spLocks noChangeArrowheads="1"/>
          </p:cNvSpPr>
          <p:nvPr/>
        </p:nvSpPr>
        <p:spPr bwMode="auto">
          <a:xfrm>
            <a:off x="5592763" y="4381500"/>
            <a:ext cx="415925"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40" name="Rectangle 60"/>
          <p:cNvSpPr>
            <a:spLocks noChangeArrowheads="1"/>
          </p:cNvSpPr>
          <p:nvPr/>
        </p:nvSpPr>
        <p:spPr bwMode="auto">
          <a:xfrm>
            <a:off x="5178425" y="4381500"/>
            <a:ext cx="414338"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41" name="Rectangle 61"/>
          <p:cNvSpPr>
            <a:spLocks noChangeArrowheads="1"/>
          </p:cNvSpPr>
          <p:nvPr/>
        </p:nvSpPr>
        <p:spPr bwMode="auto">
          <a:xfrm>
            <a:off x="4408488" y="4378325"/>
            <a:ext cx="769937" cy="338138"/>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c</a:t>
            </a:r>
          </a:p>
        </p:txBody>
      </p:sp>
      <p:sp>
        <p:nvSpPr>
          <p:cNvPr id="686142" name="Rectangle 62"/>
          <p:cNvSpPr>
            <a:spLocks noChangeArrowheads="1"/>
          </p:cNvSpPr>
          <p:nvPr/>
        </p:nvSpPr>
        <p:spPr bwMode="auto">
          <a:xfrm>
            <a:off x="7251700" y="4043363"/>
            <a:ext cx="415925"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43" name="Rectangle 63"/>
          <p:cNvSpPr>
            <a:spLocks noChangeArrowheads="1"/>
          </p:cNvSpPr>
          <p:nvPr/>
        </p:nvSpPr>
        <p:spPr bwMode="auto">
          <a:xfrm>
            <a:off x="6837363" y="4043363"/>
            <a:ext cx="414337"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44" name="Rectangle 64"/>
          <p:cNvSpPr>
            <a:spLocks noChangeArrowheads="1"/>
          </p:cNvSpPr>
          <p:nvPr/>
        </p:nvSpPr>
        <p:spPr bwMode="auto">
          <a:xfrm>
            <a:off x="6423025" y="4043363"/>
            <a:ext cx="414338"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45" name="Rectangle 65"/>
          <p:cNvSpPr>
            <a:spLocks noChangeArrowheads="1"/>
          </p:cNvSpPr>
          <p:nvPr/>
        </p:nvSpPr>
        <p:spPr bwMode="auto">
          <a:xfrm>
            <a:off x="6008688" y="4043363"/>
            <a:ext cx="414337"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46" name="Rectangle 66"/>
          <p:cNvSpPr>
            <a:spLocks noChangeArrowheads="1"/>
          </p:cNvSpPr>
          <p:nvPr/>
        </p:nvSpPr>
        <p:spPr bwMode="auto">
          <a:xfrm>
            <a:off x="5592763" y="4043363"/>
            <a:ext cx="415925"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47" name="Rectangle 67"/>
          <p:cNvSpPr>
            <a:spLocks noChangeArrowheads="1"/>
          </p:cNvSpPr>
          <p:nvPr/>
        </p:nvSpPr>
        <p:spPr bwMode="auto">
          <a:xfrm>
            <a:off x="5178425" y="4043363"/>
            <a:ext cx="414338" cy="338137"/>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48" name="Rectangle 68"/>
          <p:cNvSpPr>
            <a:spLocks noChangeArrowheads="1"/>
          </p:cNvSpPr>
          <p:nvPr/>
        </p:nvSpPr>
        <p:spPr bwMode="auto">
          <a:xfrm>
            <a:off x="4408488" y="4041775"/>
            <a:ext cx="769937" cy="336550"/>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z</a:t>
            </a:r>
          </a:p>
        </p:txBody>
      </p:sp>
      <p:sp>
        <p:nvSpPr>
          <p:cNvPr id="686149" name="Rectangle 69"/>
          <p:cNvSpPr>
            <a:spLocks noChangeArrowheads="1"/>
          </p:cNvSpPr>
          <p:nvPr/>
        </p:nvSpPr>
        <p:spPr bwMode="auto">
          <a:xfrm>
            <a:off x="7251700" y="3706813"/>
            <a:ext cx="415925"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50" name="Rectangle 70"/>
          <p:cNvSpPr>
            <a:spLocks noChangeArrowheads="1"/>
          </p:cNvSpPr>
          <p:nvPr/>
        </p:nvSpPr>
        <p:spPr bwMode="auto">
          <a:xfrm>
            <a:off x="6837363" y="3706813"/>
            <a:ext cx="414337"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51" name="Rectangle 71"/>
          <p:cNvSpPr>
            <a:spLocks noChangeArrowheads="1"/>
          </p:cNvSpPr>
          <p:nvPr/>
        </p:nvSpPr>
        <p:spPr bwMode="auto">
          <a:xfrm>
            <a:off x="6423025" y="3706813"/>
            <a:ext cx="414338"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52" name="Rectangle 72"/>
          <p:cNvSpPr>
            <a:spLocks noChangeArrowheads="1"/>
          </p:cNvSpPr>
          <p:nvPr/>
        </p:nvSpPr>
        <p:spPr bwMode="auto">
          <a:xfrm>
            <a:off x="6008688" y="3706813"/>
            <a:ext cx="414337"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2</a:t>
            </a:r>
          </a:p>
        </p:txBody>
      </p:sp>
      <p:sp>
        <p:nvSpPr>
          <p:cNvPr id="686153" name="Rectangle 73"/>
          <p:cNvSpPr>
            <a:spLocks noChangeArrowheads="1"/>
          </p:cNvSpPr>
          <p:nvPr/>
        </p:nvSpPr>
        <p:spPr bwMode="auto">
          <a:xfrm>
            <a:off x="5592763" y="3706813"/>
            <a:ext cx="415925"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54" name="Rectangle 74"/>
          <p:cNvSpPr>
            <a:spLocks noChangeArrowheads="1"/>
          </p:cNvSpPr>
          <p:nvPr/>
        </p:nvSpPr>
        <p:spPr bwMode="auto">
          <a:xfrm>
            <a:off x="5178425" y="3706813"/>
            <a:ext cx="414338" cy="336550"/>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1</a:t>
            </a:r>
          </a:p>
        </p:txBody>
      </p:sp>
      <p:sp>
        <p:nvSpPr>
          <p:cNvPr id="686155" name="Rectangle 75"/>
          <p:cNvSpPr>
            <a:spLocks noChangeArrowheads="1"/>
          </p:cNvSpPr>
          <p:nvPr/>
        </p:nvSpPr>
        <p:spPr bwMode="auto">
          <a:xfrm>
            <a:off x="4408488" y="3703638"/>
            <a:ext cx="769937" cy="338137"/>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y</a:t>
            </a:r>
          </a:p>
        </p:txBody>
      </p:sp>
      <p:sp>
        <p:nvSpPr>
          <p:cNvPr id="686156" name="Rectangle 76"/>
          <p:cNvSpPr>
            <a:spLocks noChangeArrowheads="1"/>
          </p:cNvSpPr>
          <p:nvPr/>
        </p:nvSpPr>
        <p:spPr bwMode="auto">
          <a:xfrm>
            <a:off x="7251700" y="3367088"/>
            <a:ext cx="415925"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57" name="Rectangle 77"/>
          <p:cNvSpPr>
            <a:spLocks noChangeArrowheads="1"/>
          </p:cNvSpPr>
          <p:nvPr/>
        </p:nvSpPr>
        <p:spPr bwMode="auto">
          <a:xfrm>
            <a:off x="6837363" y="3367088"/>
            <a:ext cx="414337"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58" name="Rectangle 78"/>
          <p:cNvSpPr>
            <a:spLocks noChangeArrowheads="1"/>
          </p:cNvSpPr>
          <p:nvPr/>
        </p:nvSpPr>
        <p:spPr bwMode="auto">
          <a:xfrm>
            <a:off x="6423025" y="3367088"/>
            <a:ext cx="414338"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2</a:t>
            </a:r>
          </a:p>
        </p:txBody>
      </p:sp>
      <p:sp>
        <p:nvSpPr>
          <p:cNvPr id="686159" name="Rectangle 79"/>
          <p:cNvSpPr>
            <a:spLocks noChangeArrowheads="1"/>
          </p:cNvSpPr>
          <p:nvPr/>
        </p:nvSpPr>
        <p:spPr bwMode="auto">
          <a:xfrm>
            <a:off x="6008688" y="3367088"/>
            <a:ext cx="414337"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60" name="Rectangle 80"/>
          <p:cNvSpPr>
            <a:spLocks noChangeArrowheads="1"/>
          </p:cNvSpPr>
          <p:nvPr/>
        </p:nvSpPr>
        <p:spPr bwMode="auto">
          <a:xfrm>
            <a:off x="5592763" y="3367088"/>
            <a:ext cx="415925"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61" name="Rectangle 81"/>
          <p:cNvSpPr>
            <a:spLocks noChangeArrowheads="1"/>
          </p:cNvSpPr>
          <p:nvPr/>
        </p:nvSpPr>
        <p:spPr bwMode="auto">
          <a:xfrm>
            <a:off x="5178425" y="3367088"/>
            <a:ext cx="414338"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1</a:t>
            </a:r>
          </a:p>
        </p:txBody>
      </p:sp>
      <p:sp>
        <p:nvSpPr>
          <p:cNvPr id="686162" name="Rectangle 82"/>
          <p:cNvSpPr>
            <a:spLocks noChangeArrowheads="1"/>
          </p:cNvSpPr>
          <p:nvPr/>
        </p:nvSpPr>
        <p:spPr bwMode="auto">
          <a:xfrm>
            <a:off x="4408488" y="3363913"/>
            <a:ext cx="769937" cy="339725"/>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x</a:t>
            </a:r>
          </a:p>
        </p:txBody>
      </p:sp>
      <p:sp>
        <p:nvSpPr>
          <p:cNvPr id="686163" name="Rectangle 83"/>
          <p:cNvSpPr>
            <a:spLocks noChangeArrowheads="1"/>
          </p:cNvSpPr>
          <p:nvPr/>
        </p:nvSpPr>
        <p:spPr bwMode="auto">
          <a:xfrm>
            <a:off x="7251700" y="3028950"/>
            <a:ext cx="415925"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64" name="Rectangle 84"/>
          <p:cNvSpPr>
            <a:spLocks noChangeArrowheads="1"/>
          </p:cNvSpPr>
          <p:nvPr/>
        </p:nvSpPr>
        <p:spPr bwMode="auto">
          <a:xfrm>
            <a:off x="6837363" y="3028950"/>
            <a:ext cx="414337"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65" name="Rectangle 85"/>
          <p:cNvSpPr>
            <a:spLocks noChangeArrowheads="1"/>
          </p:cNvSpPr>
          <p:nvPr/>
        </p:nvSpPr>
        <p:spPr bwMode="auto">
          <a:xfrm>
            <a:off x="6423025" y="3028950"/>
            <a:ext cx="414338"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66" name="Rectangle 86"/>
          <p:cNvSpPr>
            <a:spLocks noChangeArrowheads="1"/>
          </p:cNvSpPr>
          <p:nvPr/>
        </p:nvSpPr>
        <p:spPr bwMode="auto">
          <a:xfrm>
            <a:off x="6008688" y="3028950"/>
            <a:ext cx="414337"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1</a:t>
            </a:r>
          </a:p>
        </p:txBody>
      </p:sp>
      <p:sp>
        <p:nvSpPr>
          <p:cNvPr id="686167" name="Rectangle 87"/>
          <p:cNvSpPr>
            <a:spLocks noChangeArrowheads="1"/>
          </p:cNvSpPr>
          <p:nvPr/>
        </p:nvSpPr>
        <p:spPr bwMode="auto">
          <a:xfrm>
            <a:off x="5592763" y="3028950"/>
            <a:ext cx="415925"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68" name="Rectangle 88"/>
          <p:cNvSpPr>
            <a:spLocks noChangeArrowheads="1"/>
          </p:cNvSpPr>
          <p:nvPr/>
        </p:nvSpPr>
        <p:spPr bwMode="auto">
          <a:xfrm>
            <a:off x="5178425" y="3028950"/>
            <a:ext cx="414338" cy="338138"/>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69" name="Rectangle 89"/>
          <p:cNvSpPr>
            <a:spLocks noChangeArrowheads="1"/>
          </p:cNvSpPr>
          <p:nvPr/>
        </p:nvSpPr>
        <p:spPr bwMode="auto">
          <a:xfrm>
            <a:off x="4408488" y="3025775"/>
            <a:ext cx="769937" cy="338138"/>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b</a:t>
            </a:r>
          </a:p>
        </p:txBody>
      </p:sp>
      <p:sp>
        <p:nvSpPr>
          <p:cNvPr id="686170" name="Rectangle 90"/>
          <p:cNvSpPr>
            <a:spLocks noChangeArrowheads="1"/>
          </p:cNvSpPr>
          <p:nvPr/>
        </p:nvSpPr>
        <p:spPr bwMode="auto">
          <a:xfrm>
            <a:off x="7251700" y="2689225"/>
            <a:ext cx="415925"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71" name="Rectangle 91"/>
          <p:cNvSpPr>
            <a:spLocks noChangeArrowheads="1"/>
          </p:cNvSpPr>
          <p:nvPr/>
        </p:nvSpPr>
        <p:spPr bwMode="auto">
          <a:xfrm>
            <a:off x="6837363" y="2689225"/>
            <a:ext cx="414337"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72" name="Rectangle 92"/>
          <p:cNvSpPr>
            <a:spLocks noChangeArrowheads="1"/>
          </p:cNvSpPr>
          <p:nvPr/>
        </p:nvSpPr>
        <p:spPr bwMode="auto">
          <a:xfrm>
            <a:off x="6423025" y="2689225"/>
            <a:ext cx="414338"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1</a:t>
            </a:r>
          </a:p>
        </p:txBody>
      </p:sp>
      <p:sp>
        <p:nvSpPr>
          <p:cNvPr id="686173" name="Rectangle 93"/>
          <p:cNvSpPr>
            <a:spLocks noChangeArrowheads="1"/>
          </p:cNvSpPr>
          <p:nvPr/>
        </p:nvSpPr>
        <p:spPr bwMode="auto">
          <a:xfrm>
            <a:off x="6008688" y="2689225"/>
            <a:ext cx="414337"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b="1" smtClean="0">
                <a:solidFill>
                  <a:srgbClr val="000000"/>
                </a:solidFill>
                <a:latin typeface="Arial" charset="0"/>
                <a:ea typeface="ＭＳ Ｐゴシック" charset="0"/>
                <a:sym typeface="Symbol" charset="0"/>
              </a:rPr>
              <a:t>1</a:t>
            </a:r>
          </a:p>
        </p:txBody>
      </p:sp>
      <p:sp>
        <p:nvSpPr>
          <p:cNvPr id="686174" name="Rectangle 94"/>
          <p:cNvSpPr>
            <a:spLocks noChangeArrowheads="1"/>
          </p:cNvSpPr>
          <p:nvPr/>
        </p:nvSpPr>
        <p:spPr bwMode="auto">
          <a:xfrm>
            <a:off x="5592763" y="2689225"/>
            <a:ext cx="415925"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0</a:t>
            </a:r>
          </a:p>
        </p:txBody>
      </p:sp>
      <p:sp>
        <p:nvSpPr>
          <p:cNvPr id="686175" name="Rectangle 95"/>
          <p:cNvSpPr>
            <a:spLocks noChangeArrowheads="1"/>
          </p:cNvSpPr>
          <p:nvPr/>
        </p:nvSpPr>
        <p:spPr bwMode="auto">
          <a:xfrm>
            <a:off x="5178425" y="2689225"/>
            <a:ext cx="414338" cy="339725"/>
          </a:xfrm>
          <a:prstGeom prst="rect">
            <a:avLst/>
          </a:prstGeom>
          <a:solidFill>
            <a:srgbClr val="DDDDDD"/>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smtClean="0">
                <a:solidFill>
                  <a:srgbClr val="808080"/>
                </a:solidFill>
                <a:latin typeface="Arial" charset="0"/>
                <a:ea typeface="ＭＳ Ｐゴシック" charset="0"/>
                <a:sym typeface="Symbol" charset="0"/>
              </a:rPr>
              <a:t>0</a:t>
            </a:r>
          </a:p>
        </p:txBody>
      </p:sp>
      <p:sp>
        <p:nvSpPr>
          <p:cNvPr id="686176" name="Rectangle 96"/>
          <p:cNvSpPr>
            <a:spLocks noChangeArrowheads="1"/>
          </p:cNvSpPr>
          <p:nvPr/>
        </p:nvSpPr>
        <p:spPr bwMode="auto">
          <a:xfrm>
            <a:off x="4408488" y="2687638"/>
            <a:ext cx="769937" cy="338137"/>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a</a:t>
            </a:r>
          </a:p>
        </p:txBody>
      </p:sp>
      <p:sp>
        <p:nvSpPr>
          <p:cNvPr id="686177" name="Rectangle 97"/>
          <p:cNvSpPr>
            <a:spLocks noChangeArrowheads="1"/>
          </p:cNvSpPr>
          <p:nvPr/>
        </p:nvSpPr>
        <p:spPr bwMode="auto">
          <a:xfrm>
            <a:off x="7251700" y="2205038"/>
            <a:ext cx="415925"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c</a:t>
            </a:r>
          </a:p>
        </p:txBody>
      </p:sp>
      <p:sp>
        <p:nvSpPr>
          <p:cNvPr id="686178" name="Rectangle 98"/>
          <p:cNvSpPr>
            <a:spLocks noChangeArrowheads="1"/>
          </p:cNvSpPr>
          <p:nvPr/>
        </p:nvSpPr>
        <p:spPr bwMode="auto">
          <a:xfrm>
            <a:off x="6837363" y="2205038"/>
            <a:ext cx="414337"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z</a:t>
            </a:r>
          </a:p>
        </p:txBody>
      </p:sp>
      <p:sp>
        <p:nvSpPr>
          <p:cNvPr id="686179" name="Rectangle 99"/>
          <p:cNvSpPr>
            <a:spLocks noChangeArrowheads="1"/>
          </p:cNvSpPr>
          <p:nvPr/>
        </p:nvSpPr>
        <p:spPr bwMode="auto">
          <a:xfrm>
            <a:off x="6423025" y="2205038"/>
            <a:ext cx="414338"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y</a:t>
            </a:r>
          </a:p>
        </p:txBody>
      </p:sp>
      <p:sp>
        <p:nvSpPr>
          <p:cNvPr id="686180" name="Rectangle 100"/>
          <p:cNvSpPr>
            <a:spLocks noChangeArrowheads="1"/>
          </p:cNvSpPr>
          <p:nvPr/>
        </p:nvSpPr>
        <p:spPr bwMode="auto">
          <a:xfrm>
            <a:off x="6008688" y="2205038"/>
            <a:ext cx="414337"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x</a:t>
            </a:r>
          </a:p>
        </p:txBody>
      </p:sp>
      <p:sp>
        <p:nvSpPr>
          <p:cNvPr id="686181" name="Rectangle 101"/>
          <p:cNvSpPr>
            <a:spLocks noChangeArrowheads="1"/>
          </p:cNvSpPr>
          <p:nvPr/>
        </p:nvSpPr>
        <p:spPr bwMode="auto">
          <a:xfrm>
            <a:off x="5592763" y="2205038"/>
            <a:ext cx="415925"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b</a:t>
            </a:r>
          </a:p>
        </p:txBody>
      </p:sp>
      <p:sp>
        <p:nvSpPr>
          <p:cNvPr id="686182" name="Rectangle 102"/>
          <p:cNvSpPr>
            <a:spLocks noChangeArrowheads="1"/>
          </p:cNvSpPr>
          <p:nvPr/>
        </p:nvSpPr>
        <p:spPr bwMode="auto">
          <a:xfrm>
            <a:off x="5178425" y="2205038"/>
            <a:ext cx="414338" cy="373062"/>
          </a:xfrm>
          <a:prstGeom prst="rect">
            <a:avLst/>
          </a:prstGeom>
          <a:noFill/>
          <a:ln>
            <a:noFill/>
          </a:ln>
          <a:effectLst/>
          <a:extLst>
            <a:ext uri="{909E8E84-426E-40dd-AFC4-6F175D3DCCD1}">
              <a14:hiddenFill xmlns="" xmlns:a14="http://schemas.microsoft.com/office/drawing/2010/main">
                <a:solidFill>
                  <a:srgbClr val="00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lnSpc>
                <a:spcPct val="102000"/>
              </a:lnSpc>
              <a:spcBef>
                <a:spcPct val="50000"/>
              </a:spcBef>
              <a:spcAft>
                <a:spcPct val="0"/>
              </a:spcAft>
              <a:buClr>
                <a:srgbClr val="CC0000"/>
              </a:buClr>
              <a:buFont typeface="Symbol" charset="0"/>
              <a:buNone/>
            </a:pPr>
            <a:r>
              <a:rPr lang="de-DE" sz="1600" i="1" smtClean="0">
                <a:solidFill>
                  <a:srgbClr val="000000"/>
                </a:solidFill>
                <a:latin typeface="Arial" charset="0"/>
                <a:ea typeface="ＭＳ Ｐゴシック" charset="0"/>
                <a:sym typeface="Symbol" charset="0"/>
              </a:rPr>
              <a:t>a</a:t>
            </a:r>
          </a:p>
        </p:txBody>
      </p:sp>
      <p:sp>
        <p:nvSpPr>
          <p:cNvPr id="686183" name="Text Box 103"/>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427739960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3"/>
          <p:cNvSpPr>
            <a:spLocks noGrp="1"/>
          </p:cNvSpPr>
          <p:nvPr>
            <p:ph type="sldNum" sz="quarter" idx="10"/>
          </p:nvPr>
        </p:nvSpPr>
        <p:spPr/>
        <p:txBody>
          <a:bodyPr/>
          <a:lstStyle/>
          <a:p>
            <a:fld id="{8591A30F-AA71-DD43-88A1-B275DB060EB4}" type="slidenum">
              <a:rPr lang="en-US"/>
              <a:pPr/>
              <a:t>4</a:t>
            </a:fld>
            <a:endParaRPr lang="en-US"/>
          </a:p>
        </p:txBody>
      </p:sp>
      <p:grpSp>
        <p:nvGrpSpPr>
          <p:cNvPr id="660493" name="Group 13"/>
          <p:cNvGrpSpPr>
            <a:grpSpLocks/>
          </p:cNvGrpSpPr>
          <p:nvPr/>
        </p:nvGrpSpPr>
        <p:grpSpPr bwMode="auto">
          <a:xfrm>
            <a:off x="85725" y="2327275"/>
            <a:ext cx="8972550" cy="3838575"/>
            <a:chOff x="54" y="1466"/>
            <a:chExt cx="5652" cy="2418"/>
          </a:xfrm>
        </p:grpSpPr>
        <p:pic>
          <p:nvPicPr>
            <p:cNvPr id="66048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 y="1466"/>
              <a:ext cx="5652" cy="24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0489" name="Rectangle 9"/>
            <p:cNvSpPr>
              <a:spLocks noChangeArrowheads="1"/>
            </p:cNvSpPr>
            <p:nvPr/>
          </p:nvSpPr>
          <p:spPr bwMode="auto">
            <a:xfrm>
              <a:off x="2445" y="1532"/>
              <a:ext cx="1366" cy="469"/>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pic>
          <p:nvPicPr>
            <p:cNvPr id="660490" name="Picture 3"/>
            <p:cNvPicPr>
              <a:picLocks noChangeAspect="1" noChangeArrowheads="1"/>
            </p:cNvPicPr>
            <p:nvPr/>
          </p:nvPicPr>
          <p:blipFill>
            <a:blip r:embed="rId2">
              <a:extLst>
                <a:ext uri="{28A0092B-C50C-407E-A947-70E740481C1C}">
                  <a14:useLocalDpi xmlns:a14="http://schemas.microsoft.com/office/drawing/2010/main" val="0"/>
                </a:ext>
              </a:extLst>
            </a:blip>
            <a:srcRect l="42905" t="4962" r="34483" b="80811"/>
            <a:stretch>
              <a:fillRect/>
            </a:stretch>
          </p:blipFill>
          <p:spPr bwMode="auto">
            <a:xfrm>
              <a:off x="2320" y="1750"/>
              <a:ext cx="1278" cy="3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60491" name="Rectangle 11"/>
            <p:cNvSpPr>
              <a:spLocks noChangeArrowheads="1"/>
            </p:cNvSpPr>
            <p:nvPr/>
          </p:nvSpPr>
          <p:spPr bwMode="auto">
            <a:xfrm>
              <a:off x="423" y="3584"/>
              <a:ext cx="5063" cy="256"/>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pic>
          <p:nvPicPr>
            <p:cNvPr id="660492" name="Picture 3"/>
            <p:cNvPicPr>
              <a:picLocks noChangeAspect="1" noChangeArrowheads="1"/>
            </p:cNvPicPr>
            <p:nvPr/>
          </p:nvPicPr>
          <p:blipFill>
            <a:blip r:embed="rId2">
              <a:extLst>
                <a:ext uri="{28A0092B-C50C-407E-A947-70E740481C1C}">
                  <a14:useLocalDpi xmlns:a14="http://schemas.microsoft.com/office/drawing/2010/main" val="0"/>
                </a:ext>
              </a:extLst>
            </a:blip>
            <a:srcRect l="5998" t="91068" r="5591" b="2687"/>
            <a:stretch>
              <a:fillRect/>
            </a:stretch>
          </p:blipFill>
          <p:spPr bwMode="auto">
            <a:xfrm>
              <a:off x="402" y="3642"/>
              <a:ext cx="4997" cy="1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660482" name="Rectangle 2"/>
          <p:cNvSpPr>
            <a:spLocks noGrp="1" noChangeArrowheads="1"/>
          </p:cNvSpPr>
          <p:nvPr>
            <p:ph type="title"/>
          </p:nvPr>
        </p:nvSpPr>
        <p:spPr/>
        <p:txBody>
          <a:bodyPr/>
          <a:lstStyle/>
          <a:p>
            <a:r>
              <a:rPr lang="de-DE"/>
              <a:t>1.1	Electronic Design Automation (EDA)</a:t>
            </a:r>
            <a:endParaRPr lang="en-US" altLang="zh-CN">
              <a:ea typeface="宋体" charset="0"/>
              <a:cs typeface="宋体" charset="0"/>
            </a:endParaRPr>
          </a:p>
        </p:txBody>
      </p:sp>
      <p:grpSp>
        <p:nvGrpSpPr>
          <p:cNvPr id="660487" name="Group 7"/>
          <p:cNvGrpSpPr>
            <a:grpSpLocks/>
          </p:cNvGrpSpPr>
          <p:nvPr/>
        </p:nvGrpSpPr>
        <p:grpSpPr bwMode="auto">
          <a:xfrm>
            <a:off x="685800" y="1143000"/>
            <a:ext cx="3443287" cy="1142641"/>
            <a:chOff x="748" y="1344"/>
            <a:chExt cx="1815" cy="1021"/>
          </a:xfrm>
        </p:grpSpPr>
        <p:sp>
          <p:nvSpPr>
            <p:cNvPr id="660485" name="Rectangle 5"/>
            <p:cNvSpPr>
              <a:spLocks noChangeArrowheads="1"/>
            </p:cNvSpPr>
            <p:nvPr/>
          </p:nvSpPr>
          <p:spPr bwMode="auto">
            <a:xfrm>
              <a:off x="748" y="1344"/>
              <a:ext cx="1815" cy="1021"/>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0486" name="Text Box 6"/>
            <p:cNvSpPr txBox="1">
              <a:spLocks noChangeArrowheads="1"/>
            </p:cNvSpPr>
            <p:nvPr/>
          </p:nvSpPr>
          <p:spPr bwMode="auto">
            <a:xfrm>
              <a:off x="794" y="1430"/>
              <a:ext cx="1761" cy="935"/>
            </a:xfrm>
            <a:prstGeom prst="rect">
              <a:avLst/>
            </a:prstGeom>
            <a:solidFill>
              <a:srgbClr val="CCCCFF"/>
            </a:solidFill>
            <a:ln>
              <a:noFill/>
            </a:ln>
            <a:extLst>
              <a:ext uri="{91240B29-F687-4f45-9708-019B960494DF}">
                <a14:hiddenLine xmlns="" xmlns:a14="http://schemas.microsoft.com/office/drawing/2010/main" w="9525">
                  <a:solidFill>
                    <a:srgbClr val="C0C0C0"/>
                  </a:solidFill>
                  <a:miter lim="800000"/>
                  <a:headEnd/>
                  <a:tailEnd/>
                </a14:hiddenLine>
              </a:ext>
            </a:extLst>
          </p:spPr>
          <p:txBody>
            <a:bodyPr/>
            <a:lstStyle/>
            <a:p>
              <a:pPr fontAlgn="base">
                <a:spcBef>
                  <a:spcPct val="0"/>
                </a:spcBef>
                <a:spcAft>
                  <a:spcPct val="0"/>
                </a:spcAft>
              </a:pPr>
              <a:r>
                <a:rPr lang="en-US" altLang="zh-CN" sz="1600" dirty="0" smtClean="0">
                  <a:solidFill>
                    <a:srgbClr val="000000"/>
                  </a:solidFill>
                  <a:latin typeface="Arial" charset="0"/>
                  <a:ea typeface="宋体" charset="0"/>
                  <a:cs typeface="宋体" charset="0"/>
                </a:rPr>
                <a:t>Without the design technology innovations between 1993 and 2007,</a:t>
              </a:r>
              <a:r>
                <a:rPr lang="en-US" altLang="zh-CN" sz="1600" dirty="0">
                  <a:solidFill>
                    <a:srgbClr val="000000"/>
                  </a:solidFill>
                  <a:latin typeface="Arial" charset="0"/>
                  <a:ea typeface="宋体" charset="0"/>
                  <a:cs typeface="宋体" charset="0"/>
                </a:rPr>
                <a:t> </a:t>
              </a:r>
              <a:r>
                <a:rPr lang="en-US" altLang="zh-CN" sz="1600" dirty="0" smtClean="0">
                  <a:solidFill>
                    <a:srgbClr val="000000"/>
                  </a:solidFill>
                  <a:latin typeface="Arial" charset="0"/>
                  <a:ea typeface="宋体" charset="0"/>
                  <a:cs typeface="宋体" charset="0"/>
                </a:rPr>
                <a:t>the design cost of a chip would have been $1800M</a:t>
              </a:r>
            </a:p>
          </p:txBody>
        </p:sp>
      </p:grpSp>
    </p:spTree>
    <p:extLst>
      <p:ext uri="{BB962C8B-B14F-4D97-AF65-F5344CB8AC3E}">
        <p14:creationId xmlns:p14="http://schemas.microsoft.com/office/powerpoint/2010/main" val="113372435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lide Number Placeholder 3"/>
          <p:cNvSpPr>
            <a:spLocks noGrp="1"/>
          </p:cNvSpPr>
          <p:nvPr>
            <p:ph type="sldNum" sz="quarter" idx="10"/>
          </p:nvPr>
        </p:nvSpPr>
        <p:spPr/>
        <p:txBody>
          <a:bodyPr/>
          <a:lstStyle/>
          <a:p>
            <a:fld id="{CBE66D2A-0888-7E4A-86DC-9B886980C54A}" type="slidenum">
              <a:rPr lang="en-US"/>
              <a:pPr/>
              <a:t>40</a:t>
            </a:fld>
            <a:endParaRPr lang="en-US"/>
          </a:p>
        </p:txBody>
      </p:sp>
      <p:sp>
        <p:nvSpPr>
          <p:cNvPr id="688130" name="Rectangle 2"/>
          <p:cNvSpPr>
            <a:spLocks noChangeArrowheads="1"/>
          </p:cNvSpPr>
          <p:nvPr/>
        </p:nvSpPr>
        <p:spPr bwMode="auto">
          <a:xfrm>
            <a:off x="1690688" y="4292600"/>
            <a:ext cx="2881312" cy="1800225"/>
          </a:xfrm>
          <a:prstGeom prst="rect">
            <a:avLst/>
          </a:prstGeom>
          <a:solidFill>
            <a:srgbClr val="EAEAEA"/>
          </a:solidFill>
          <a:ln w="9525">
            <a:solidFill>
              <a:srgbClr val="B2B2B2"/>
            </a:solidFill>
            <a:miter lim="800000"/>
            <a:headEnd/>
            <a:tailEnd/>
          </a:ln>
          <a:effectLst>
            <a:outerShdw blurRad="63500" dist="38099" dir="2700000" algn="ctr" rotWithShape="0">
              <a:schemeClr val="bg2">
                <a:alpha val="74998"/>
              </a:schemeClr>
            </a:outerShdw>
          </a:effec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31" name="Rectangle 3"/>
          <p:cNvSpPr>
            <a:spLocks noGrp="1" noChangeArrowheads="1"/>
          </p:cNvSpPr>
          <p:nvPr>
            <p:ph type="title"/>
          </p:nvPr>
        </p:nvSpPr>
        <p:spPr>
          <a:ln/>
        </p:spPr>
        <p:txBody>
          <a:bodyPr/>
          <a:lstStyle/>
          <a:p>
            <a:r>
              <a:rPr lang="de-DE"/>
              <a:t>1.8	Common EDA Terminology</a:t>
            </a:r>
            <a:endParaRPr lang="en-US" altLang="zh-CN">
              <a:ea typeface="宋体" charset="0"/>
              <a:cs typeface="宋体" charset="0"/>
            </a:endParaRPr>
          </a:p>
        </p:txBody>
      </p:sp>
      <p:graphicFrame>
        <p:nvGraphicFramePr>
          <p:cNvPr id="688132" name="Object 4"/>
          <p:cNvGraphicFramePr>
            <a:graphicFrameLocks noChangeAspect="1"/>
          </p:cNvGraphicFramePr>
          <p:nvPr/>
        </p:nvGraphicFramePr>
        <p:xfrm>
          <a:off x="912813" y="1714500"/>
          <a:ext cx="2790825" cy="642938"/>
        </p:xfrm>
        <a:graphic>
          <a:graphicData uri="http://schemas.openxmlformats.org/presentationml/2006/ole">
            <mc:AlternateContent xmlns:mc="http://schemas.openxmlformats.org/markup-compatibility/2006">
              <mc:Choice xmlns:v="urn:schemas-microsoft-com:vml" Requires="v">
                <p:oleObj spid="_x0000_s123961" name="Formel" r:id="rId3" imgW="1574800" imgH="330200" progId="Equation.3">
                  <p:embed/>
                </p:oleObj>
              </mc:Choice>
              <mc:Fallback>
                <p:oleObj name="Formel" r:id="rId3" imgW="1574800" imgH="330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813" y="1714500"/>
                        <a:ext cx="2790825" cy="642938"/>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688133" name="Rectangle 5"/>
          <p:cNvSpPr>
            <a:spLocks noChangeArrowheads="1"/>
          </p:cNvSpPr>
          <p:nvPr/>
        </p:nvSpPr>
        <p:spPr bwMode="auto">
          <a:xfrm>
            <a:off x="755650" y="1125538"/>
            <a:ext cx="60833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87883" tIns="43942" rIns="87883" bIns="43942"/>
          <a:lstStyle/>
          <a:p>
            <a:pPr marL="342900" indent="-342900"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Distance metric between two points </a:t>
            </a:r>
            <a:r>
              <a:rPr lang="de-DE" sz="1600" i="1" smtClean="0">
                <a:solidFill>
                  <a:srgbClr val="000000"/>
                </a:solidFill>
                <a:latin typeface="Arial" charset="0"/>
                <a:ea typeface="ＭＳ Ｐゴシック" charset="0"/>
                <a:sym typeface="Symbol" charset="0"/>
              </a:rPr>
              <a:t>P</a:t>
            </a:r>
            <a:r>
              <a:rPr lang="de-DE" sz="1600" baseline="-25000" smtClean="0">
                <a:solidFill>
                  <a:srgbClr val="000000"/>
                </a:solidFill>
                <a:latin typeface="Arial" charset="0"/>
                <a:ea typeface="ＭＳ Ｐゴシック" charset="0"/>
                <a:sym typeface="Symbol" charset="0"/>
              </a:rPr>
              <a:t>1 </a:t>
            </a:r>
            <a:r>
              <a:rPr lang="de-DE" sz="1600" smtClean="0">
                <a:solidFill>
                  <a:srgbClr val="000000"/>
                </a:solidFill>
                <a:latin typeface="Arial" charset="0"/>
                <a:ea typeface="ＭＳ Ｐゴシック" charset="0"/>
                <a:sym typeface="Symbol" charset="0"/>
              </a:rPr>
              <a:t>(</a:t>
            </a:r>
            <a:r>
              <a:rPr lang="de-DE" sz="1600" i="1" smtClean="0">
                <a:solidFill>
                  <a:srgbClr val="000000"/>
                </a:solidFill>
                <a:latin typeface="Arial" charset="0"/>
                <a:ea typeface="ＭＳ Ｐゴシック" charset="0"/>
                <a:sym typeface="Symbol" charset="0"/>
              </a:rPr>
              <a:t>x</a:t>
            </a:r>
            <a:r>
              <a:rPr lang="de-DE" sz="1600" baseline="-25000" smtClean="0">
                <a:solidFill>
                  <a:srgbClr val="000000"/>
                </a:solidFill>
                <a:latin typeface="Arial" charset="0"/>
                <a:ea typeface="ＭＳ Ｐゴシック" charset="0"/>
                <a:sym typeface="Symbol" charset="0"/>
              </a:rPr>
              <a:t>1</a:t>
            </a:r>
            <a:r>
              <a:rPr lang="de-DE" sz="1600" smtClean="0">
                <a:solidFill>
                  <a:srgbClr val="000000"/>
                </a:solidFill>
                <a:latin typeface="Arial" charset="0"/>
                <a:ea typeface="ＭＳ Ｐゴシック" charset="0"/>
                <a:sym typeface="Symbol" charset="0"/>
              </a:rPr>
              <a:t>,</a:t>
            </a:r>
            <a:r>
              <a:rPr lang="de-DE" sz="1600" i="1" smtClean="0">
                <a:solidFill>
                  <a:srgbClr val="000000"/>
                </a:solidFill>
                <a:latin typeface="Arial" charset="0"/>
                <a:ea typeface="ＭＳ Ｐゴシック" charset="0"/>
                <a:sym typeface="Symbol" charset="0"/>
              </a:rPr>
              <a:t>y</a:t>
            </a:r>
            <a:r>
              <a:rPr lang="de-DE" sz="1600" baseline="-25000" smtClean="0">
                <a:solidFill>
                  <a:srgbClr val="000000"/>
                </a:solidFill>
                <a:latin typeface="Arial" charset="0"/>
                <a:ea typeface="ＭＳ Ｐゴシック" charset="0"/>
                <a:sym typeface="Symbol" charset="0"/>
              </a:rPr>
              <a:t>1</a:t>
            </a:r>
            <a:r>
              <a:rPr lang="de-DE" sz="1600" smtClean="0">
                <a:solidFill>
                  <a:srgbClr val="000000"/>
                </a:solidFill>
                <a:latin typeface="Arial" charset="0"/>
                <a:ea typeface="ＭＳ Ｐゴシック" charset="0"/>
                <a:sym typeface="Symbol" charset="0"/>
              </a:rPr>
              <a:t>) and </a:t>
            </a:r>
            <a:r>
              <a:rPr lang="de-DE" sz="1600" i="1" smtClean="0">
                <a:solidFill>
                  <a:srgbClr val="000000"/>
                </a:solidFill>
                <a:latin typeface="Arial" charset="0"/>
                <a:ea typeface="ＭＳ Ｐゴシック" charset="0"/>
                <a:sym typeface="Symbol" charset="0"/>
              </a:rPr>
              <a:t>P</a:t>
            </a:r>
            <a:r>
              <a:rPr lang="de-DE" sz="1600" baseline="-25000" smtClean="0">
                <a:solidFill>
                  <a:srgbClr val="000000"/>
                </a:solidFill>
                <a:latin typeface="Arial" charset="0"/>
                <a:ea typeface="ＭＳ Ｐゴシック" charset="0"/>
                <a:sym typeface="Symbol" charset="0"/>
              </a:rPr>
              <a:t>2 </a:t>
            </a:r>
            <a:r>
              <a:rPr lang="de-DE" sz="1600" smtClean="0">
                <a:solidFill>
                  <a:srgbClr val="000000"/>
                </a:solidFill>
                <a:latin typeface="Arial" charset="0"/>
                <a:ea typeface="ＭＳ Ｐゴシック" charset="0"/>
                <a:sym typeface="Symbol" charset="0"/>
              </a:rPr>
              <a:t>(</a:t>
            </a:r>
            <a:r>
              <a:rPr lang="de-DE" sz="1600" i="1" smtClean="0">
                <a:solidFill>
                  <a:srgbClr val="000000"/>
                </a:solidFill>
                <a:latin typeface="Arial" charset="0"/>
                <a:ea typeface="ＭＳ Ｐゴシック" charset="0"/>
                <a:sym typeface="Symbol" charset="0"/>
              </a:rPr>
              <a:t>x</a:t>
            </a:r>
            <a:r>
              <a:rPr lang="de-DE" sz="1600" baseline="-25000" smtClean="0">
                <a:solidFill>
                  <a:srgbClr val="000000"/>
                </a:solidFill>
                <a:latin typeface="Arial" charset="0"/>
                <a:ea typeface="ＭＳ Ｐゴシック" charset="0"/>
                <a:sym typeface="Symbol" charset="0"/>
              </a:rPr>
              <a:t>2</a:t>
            </a:r>
            <a:r>
              <a:rPr lang="de-DE" sz="1600" smtClean="0">
                <a:solidFill>
                  <a:srgbClr val="000000"/>
                </a:solidFill>
                <a:latin typeface="Arial" charset="0"/>
                <a:ea typeface="ＭＳ Ｐゴシック" charset="0"/>
                <a:sym typeface="Symbol" charset="0"/>
              </a:rPr>
              <a:t>,</a:t>
            </a:r>
            <a:r>
              <a:rPr lang="de-DE" sz="1600" i="1" smtClean="0">
                <a:solidFill>
                  <a:srgbClr val="000000"/>
                </a:solidFill>
                <a:latin typeface="Arial" charset="0"/>
                <a:ea typeface="ＭＳ Ｐゴシック" charset="0"/>
                <a:sym typeface="Symbol" charset="0"/>
              </a:rPr>
              <a:t>y</a:t>
            </a:r>
            <a:r>
              <a:rPr lang="de-DE" sz="1600" baseline="-25000" smtClean="0">
                <a:solidFill>
                  <a:srgbClr val="000000"/>
                </a:solidFill>
                <a:latin typeface="Arial" charset="0"/>
                <a:ea typeface="ＭＳ Ｐゴシック" charset="0"/>
                <a:sym typeface="Symbol" charset="0"/>
              </a:rPr>
              <a:t>2</a:t>
            </a:r>
            <a:r>
              <a:rPr lang="de-DE" sz="1600" smtClean="0">
                <a:solidFill>
                  <a:srgbClr val="000000"/>
                </a:solidFill>
                <a:latin typeface="Arial" charset="0"/>
                <a:ea typeface="ＭＳ Ｐゴシック" charset="0"/>
                <a:sym typeface="Symbol" charset="0"/>
              </a:rPr>
              <a:t>)</a:t>
            </a:r>
          </a:p>
        </p:txBody>
      </p:sp>
      <p:grpSp>
        <p:nvGrpSpPr>
          <p:cNvPr id="688134" name="Group 6"/>
          <p:cNvGrpSpPr>
            <a:grpSpLocks/>
          </p:cNvGrpSpPr>
          <p:nvPr/>
        </p:nvGrpSpPr>
        <p:grpSpPr bwMode="auto">
          <a:xfrm>
            <a:off x="1690688" y="4292600"/>
            <a:ext cx="2881312" cy="1800225"/>
            <a:chOff x="647" y="1478"/>
            <a:chExt cx="1815" cy="1134"/>
          </a:xfrm>
        </p:grpSpPr>
        <p:sp>
          <p:nvSpPr>
            <p:cNvPr id="688135" name="Line 7"/>
            <p:cNvSpPr>
              <a:spLocks noChangeShapeType="1"/>
            </p:cNvSpPr>
            <p:nvPr/>
          </p:nvSpPr>
          <p:spPr bwMode="auto">
            <a:xfrm>
              <a:off x="2008"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36" name="Line 8"/>
            <p:cNvSpPr>
              <a:spLocks noChangeShapeType="1"/>
            </p:cNvSpPr>
            <p:nvPr/>
          </p:nvSpPr>
          <p:spPr bwMode="auto">
            <a:xfrm>
              <a:off x="1101"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37" name="Line 9"/>
            <p:cNvSpPr>
              <a:spLocks noChangeShapeType="1"/>
            </p:cNvSpPr>
            <p:nvPr/>
          </p:nvSpPr>
          <p:spPr bwMode="auto">
            <a:xfrm>
              <a:off x="647" y="2387"/>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38" name="Line 10"/>
            <p:cNvSpPr>
              <a:spLocks noChangeShapeType="1"/>
            </p:cNvSpPr>
            <p:nvPr/>
          </p:nvSpPr>
          <p:spPr bwMode="auto">
            <a:xfrm>
              <a:off x="647" y="2160"/>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39" name="Line 11"/>
            <p:cNvSpPr>
              <a:spLocks noChangeShapeType="1"/>
            </p:cNvSpPr>
            <p:nvPr/>
          </p:nvSpPr>
          <p:spPr bwMode="auto">
            <a:xfrm>
              <a:off x="647" y="1933"/>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0" name="Line 12"/>
            <p:cNvSpPr>
              <a:spLocks noChangeShapeType="1"/>
            </p:cNvSpPr>
            <p:nvPr/>
          </p:nvSpPr>
          <p:spPr bwMode="auto">
            <a:xfrm>
              <a:off x="647" y="1706"/>
              <a:ext cx="1815" cy="0"/>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1" name="Line 13"/>
            <p:cNvSpPr>
              <a:spLocks noChangeShapeType="1"/>
            </p:cNvSpPr>
            <p:nvPr/>
          </p:nvSpPr>
          <p:spPr bwMode="auto">
            <a:xfrm>
              <a:off x="874"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2" name="Line 14"/>
            <p:cNvSpPr>
              <a:spLocks noChangeShapeType="1"/>
            </p:cNvSpPr>
            <p:nvPr/>
          </p:nvSpPr>
          <p:spPr bwMode="auto">
            <a:xfrm>
              <a:off x="1328"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3" name="Line 15"/>
            <p:cNvSpPr>
              <a:spLocks noChangeShapeType="1"/>
            </p:cNvSpPr>
            <p:nvPr/>
          </p:nvSpPr>
          <p:spPr bwMode="auto">
            <a:xfrm>
              <a:off x="1554"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4" name="Line 16"/>
            <p:cNvSpPr>
              <a:spLocks noChangeShapeType="1"/>
            </p:cNvSpPr>
            <p:nvPr/>
          </p:nvSpPr>
          <p:spPr bwMode="auto">
            <a:xfrm>
              <a:off x="1781"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5" name="Line 17"/>
            <p:cNvSpPr>
              <a:spLocks noChangeShapeType="1"/>
            </p:cNvSpPr>
            <p:nvPr/>
          </p:nvSpPr>
          <p:spPr bwMode="auto">
            <a:xfrm>
              <a:off x="2235" y="1478"/>
              <a:ext cx="0" cy="1134"/>
            </a:xfrm>
            <a:prstGeom prst="line">
              <a:avLst/>
            </a:prstGeom>
            <a:noFill/>
            <a:ln w="9525">
              <a:solidFill>
                <a:srgbClr val="C0C0C0"/>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88146" name="Text Box 18"/>
          <p:cNvSpPr txBox="1">
            <a:spLocks noChangeArrowheads="1"/>
          </p:cNvSpPr>
          <p:nvPr/>
        </p:nvSpPr>
        <p:spPr bwMode="auto">
          <a:xfrm>
            <a:off x="1649413" y="4264025"/>
            <a:ext cx="1000125"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000000"/>
                </a:solidFill>
                <a:latin typeface="Arial" charset="0"/>
                <a:ea typeface="ＭＳ Ｐゴシック" charset="0"/>
              </a:rPr>
              <a:t>P</a:t>
            </a:r>
            <a:r>
              <a:rPr lang="de-DE" sz="1600" baseline="-25000" smtClean="0">
                <a:solidFill>
                  <a:srgbClr val="000000"/>
                </a:solidFill>
                <a:latin typeface="Arial" charset="0"/>
                <a:ea typeface="ＭＳ Ｐゴシック" charset="0"/>
              </a:rPr>
              <a:t>1</a:t>
            </a:r>
            <a:r>
              <a:rPr lang="de-DE" sz="1600" smtClean="0">
                <a:solidFill>
                  <a:srgbClr val="000000"/>
                </a:solidFill>
                <a:latin typeface="Arial" charset="0"/>
                <a:ea typeface="ＭＳ Ｐゴシック" charset="0"/>
              </a:rPr>
              <a:t> (2,4)</a:t>
            </a:r>
          </a:p>
        </p:txBody>
      </p:sp>
      <p:sp>
        <p:nvSpPr>
          <p:cNvPr id="688147" name="Text Box 19"/>
          <p:cNvSpPr txBox="1">
            <a:spLocks noChangeArrowheads="1"/>
          </p:cNvSpPr>
          <p:nvPr/>
        </p:nvSpPr>
        <p:spPr bwMode="auto">
          <a:xfrm>
            <a:off x="3678238" y="5734050"/>
            <a:ext cx="9652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000000"/>
                </a:solidFill>
                <a:latin typeface="Arial" charset="0"/>
                <a:ea typeface="ＭＳ Ｐゴシック" charset="0"/>
              </a:rPr>
              <a:t>P</a:t>
            </a:r>
            <a:r>
              <a:rPr lang="de-DE" sz="1600" baseline="-25000" smtClean="0">
                <a:solidFill>
                  <a:srgbClr val="000000"/>
                </a:solidFill>
                <a:latin typeface="Arial" charset="0"/>
                <a:ea typeface="ＭＳ Ｐゴシック" charset="0"/>
              </a:rPr>
              <a:t>2</a:t>
            </a:r>
            <a:r>
              <a:rPr lang="de-DE" sz="1600" smtClean="0">
                <a:solidFill>
                  <a:srgbClr val="000000"/>
                </a:solidFill>
                <a:latin typeface="Arial" charset="0"/>
                <a:ea typeface="ＭＳ Ｐゴシック" charset="0"/>
              </a:rPr>
              <a:t> (6,1)</a:t>
            </a:r>
          </a:p>
        </p:txBody>
      </p:sp>
      <p:sp>
        <p:nvSpPr>
          <p:cNvPr id="688148" name="Freeform 20"/>
          <p:cNvSpPr>
            <a:spLocks/>
          </p:cNvSpPr>
          <p:nvPr/>
        </p:nvSpPr>
        <p:spPr bwMode="auto">
          <a:xfrm>
            <a:off x="2416175" y="4656138"/>
            <a:ext cx="1433513" cy="1071562"/>
          </a:xfrm>
          <a:custGeom>
            <a:avLst/>
            <a:gdLst>
              <a:gd name="T0" fmla="*/ 0 w 1140"/>
              <a:gd name="T1" fmla="*/ 0 h 675"/>
              <a:gd name="T2" fmla="*/ 1140 w 1140"/>
              <a:gd name="T3" fmla="*/ 0 h 675"/>
              <a:gd name="T4" fmla="*/ 1140 w 1140"/>
              <a:gd name="T5" fmla="*/ 675 h 675"/>
            </a:gdLst>
            <a:ahLst/>
            <a:cxnLst>
              <a:cxn ang="0">
                <a:pos x="T0" y="T1"/>
              </a:cxn>
              <a:cxn ang="0">
                <a:pos x="T2" y="T3"/>
              </a:cxn>
              <a:cxn ang="0">
                <a:pos x="T4" y="T5"/>
              </a:cxn>
            </a:cxnLst>
            <a:rect l="0" t="0" r="r" b="b"/>
            <a:pathLst>
              <a:path w="1140" h="675">
                <a:moveTo>
                  <a:pt x="0" y="0"/>
                </a:moveTo>
                <a:lnTo>
                  <a:pt x="1140" y="0"/>
                </a:lnTo>
                <a:lnTo>
                  <a:pt x="1140" y="675"/>
                </a:lnTo>
              </a:path>
            </a:pathLst>
          </a:custGeom>
          <a:noFill/>
          <a:ln w="19050" cap="flat">
            <a:solidFill>
              <a:srgbClr val="CC0000"/>
            </a:solidFill>
            <a:prstDash val="solid"/>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49" name="Line 21"/>
          <p:cNvSpPr>
            <a:spLocks noChangeShapeType="1"/>
          </p:cNvSpPr>
          <p:nvPr/>
        </p:nvSpPr>
        <p:spPr bwMode="auto">
          <a:xfrm>
            <a:off x="2411413" y="4660900"/>
            <a:ext cx="1438275" cy="1071563"/>
          </a:xfrm>
          <a:prstGeom prst="line">
            <a:avLst/>
          </a:prstGeom>
          <a:noFill/>
          <a:ln w="9525">
            <a:solidFill>
              <a:schemeClr val="accent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50" name="Freeform 22"/>
          <p:cNvSpPr>
            <a:spLocks/>
          </p:cNvSpPr>
          <p:nvPr/>
        </p:nvSpPr>
        <p:spPr bwMode="auto">
          <a:xfrm>
            <a:off x="2411413" y="4651375"/>
            <a:ext cx="1438275" cy="1081088"/>
          </a:xfrm>
          <a:custGeom>
            <a:avLst/>
            <a:gdLst>
              <a:gd name="T0" fmla="*/ 0 w 1134"/>
              <a:gd name="T1" fmla="*/ 0 h 681"/>
              <a:gd name="T2" fmla="*/ 0 w 1134"/>
              <a:gd name="T3" fmla="*/ 681 h 681"/>
              <a:gd name="T4" fmla="*/ 1134 w 1134"/>
              <a:gd name="T5" fmla="*/ 681 h 681"/>
            </a:gdLst>
            <a:ahLst/>
            <a:cxnLst>
              <a:cxn ang="0">
                <a:pos x="T0" y="T1"/>
              </a:cxn>
              <a:cxn ang="0">
                <a:pos x="T2" y="T3"/>
              </a:cxn>
              <a:cxn ang="0">
                <a:pos x="T4" y="T5"/>
              </a:cxn>
            </a:cxnLst>
            <a:rect l="0" t="0" r="r" b="b"/>
            <a:pathLst>
              <a:path w="1134" h="681">
                <a:moveTo>
                  <a:pt x="0" y="0"/>
                </a:moveTo>
                <a:lnTo>
                  <a:pt x="0" y="681"/>
                </a:lnTo>
                <a:lnTo>
                  <a:pt x="1134" y="681"/>
                </a:lnTo>
              </a:path>
            </a:pathLst>
          </a:custGeom>
          <a:noFill/>
          <a:ln w="19050" cap="flat">
            <a:solidFill>
              <a:srgbClr val="CC0000"/>
            </a:solidFill>
            <a:prstDash val="solid"/>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51" name="Oval 23"/>
          <p:cNvSpPr>
            <a:spLocks noChangeAspect="1" noChangeArrowheads="1"/>
          </p:cNvSpPr>
          <p:nvPr/>
        </p:nvSpPr>
        <p:spPr bwMode="auto">
          <a:xfrm>
            <a:off x="2363788" y="4610100"/>
            <a:ext cx="90487" cy="90488"/>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52" name="Oval 24"/>
          <p:cNvSpPr>
            <a:spLocks noChangeAspect="1" noChangeArrowheads="1"/>
          </p:cNvSpPr>
          <p:nvPr/>
        </p:nvSpPr>
        <p:spPr bwMode="auto">
          <a:xfrm>
            <a:off x="3805238" y="5686425"/>
            <a:ext cx="90487" cy="90488"/>
          </a:xfrm>
          <a:prstGeom prst="ellipse">
            <a:avLst/>
          </a:prstGeom>
          <a:solidFill>
            <a:schemeClr val="bg1"/>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88153" name="Group 25"/>
          <p:cNvGrpSpPr>
            <a:grpSpLocks/>
          </p:cNvGrpSpPr>
          <p:nvPr/>
        </p:nvGrpSpPr>
        <p:grpSpPr bwMode="auto">
          <a:xfrm>
            <a:off x="769938" y="2557463"/>
            <a:ext cx="7262812" cy="3513137"/>
            <a:chOff x="485" y="1611"/>
            <a:chExt cx="4575" cy="2213"/>
          </a:xfrm>
        </p:grpSpPr>
        <p:sp>
          <p:nvSpPr>
            <p:cNvPr id="688154" name="Rectangle 26"/>
            <p:cNvSpPr>
              <a:spLocks noChangeArrowheads="1"/>
            </p:cNvSpPr>
            <p:nvPr/>
          </p:nvSpPr>
          <p:spPr bwMode="auto">
            <a:xfrm>
              <a:off x="1163" y="2087"/>
              <a:ext cx="3897" cy="317"/>
            </a:xfrm>
            <a:prstGeom prst="rect">
              <a:avLst/>
            </a:prstGeom>
            <a:solidFill>
              <a:srgbClr val="FFD1D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55" name="Text Box 27"/>
            <p:cNvSpPr txBox="1">
              <a:spLocks noChangeArrowheads="1"/>
            </p:cNvSpPr>
            <p:nvPr/>
          </p:nvSpPr>
          <p:spPr bwMode="auto">
            <a:xfrm>
              <a:off x="2064" y="2719"/>
              <a:ext cx="730"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CC0000"/>
                  </a:solidFill>
                  <a:latin typeface="Arial" charset="0"/>
                  <a:ea typeface="ＭＳ Ｐゴシック" charset="0"/>
                </a:rPr>
                <a:t>d</a:t>
              </a:r>
              <a:r>
                <a:rPr lang="de-DE" sz="1600" i="1" baseline="-25000" smtClean="0">
                  <a:solidFill>
                    <a:srgbClr val="CC0000"/>
                  </a:solidFill>
                  <a:latin typeface="Arial" charset="0"/>
                  <a:ea typeface="ＭＳ Ｐゴシック" charset="0"/>
                </a:rPr>
                <a:t>M </a:t>
              </a:r>
              <a:r>
                <a:rPr lang="de-DE" sz="1600" i="1" smtClean="0">
                  <a:solidFill>
                    <a:srgbClr val="CC0000"/>
                  </a:solidFill>
                  <a:latin typeface="Arial" charset="0"/>
                  <a:ea typeface="ＭＳ Ｐゴシック" charset="0"/>
                </a:rPr>
                <a:t>= 7</a:t>
              </a:r>
              <a:endParaRPr lang="de-DE" sz="1600" i="1" baseline="-25000" smtClean="0">
                <a:solidFill>
                  <a:srgbClr val="CC0000"/>
                </a:solidFill>
                <a:latin typeface="Arial" charset="0"/>
                <a:ea typeface="ＭＳ Ｐゴシック" charset="0"/>
              </a:endParaRPr>
            </a:p>
          </p:txBody>
        </p:sp>
        <p:sp>
          <p:nvSpPr>
            <p:cNvPr id="688156" name="Line 28"/>
            <p:cNvSpPr>
              <a:spLocks noChangeShapeType="1"/>
            </p:cNvSpPr>
            <p:nvPr/>
          </p:nvSpPr>
          <p:spPr bwMode="auto">
            <a:xfrm>
              <a:off x="1701" y="2359"/>
              <a:ext cx="0" cy="574"/>
            </a:xfrm>
            <a:prstGeom prst="line">
              <a:avLst/>
            </a:prstGeom>
            <a:noFill/>
            <a:ln w="9525">
              <a:solidFill>
                <a:srgbClr val="CC0000"/>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57" name="Line 29"/>
            <p:cNvSpPr>
              <a:spLocks noChangeShapeType="1"/>
            </p:cNvSpPr>
            <p:nvPr/>
          </p:nvSpPr>
          <p:spPr bwMode="auto">
            <a:xfrm>
              <a:off x="1701" y="2359"/>
              <a:ext cx="696" cy="676"/>
            </a:xfrm>
            <a:prstGeom prst="line">
              <a:avLst/>
            </a:prstGeom>
            <a:noFill/>
            <a:ln w="9525">
              <a:solidFill>
                <a:srgbClr val="CC0000"/>
              </a:solidFill>
              <a:prstDash val="dash"/>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aphicFrame>
          <p:nvGraphicFramePr>
            <p:cNvPr id="688158" name="Object 30"/>
            <p:cNvGraphicFramePr>
              <a:graphicFrameLocks noChangeAspect="1"/>
            </p:cNvGraphicFramePr>
            <p:nvPr/>
          </p:nvGraphicFramePr>
          <p:xfrm>
            <a:off x="2699" y="2115"/>
            <a:ext cx="1950" cy="256"/>
          </p:xfrm>
          <a:graphic>
            <a:graphicData uri="http://schemas.openxmlformats.org/presentationml/2006/ole">
              <mc:AlternateContent xmlns:mc="http://schemas.openxmlformats.org/markup-compatibility/2006">
                <mc:Choice xmlns:v="urn:schemas-microsoft-com:vml" Requires="v">
                  <p:oleObj spid="_x0000_s123962" name="Formel" r:id="rId5" imgW="1739880" imgH="228600" progId="Equation.3">
                    <p:embed/>
                  </p:oleObj>
                </mc:Choice>
                <mc:Fallback>
                  <p:oleObj name="Formel" r:id="rId5" imgW="173988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 y="2115"/>
                          <a:ext cx="1950" cy="2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88159" name="Text Box 31"/>
            <p:cNvSpPr txBox="1">
              <a:spLocks noChangeArrowheads="1"/>
            </p:cNvSpPr>
            <p:nvPr/>
          </p:nvSpPr>
          <p:spPr bwMode="auto">
            <a:xfrm>
              <a:off x="1334" y="3612"/>
              <a:ext cx="730"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CC0000"/>
                  </a:solidFill>
                  <a:latin typeface="Arial" charset="0"/>
                  <a:ea typeface="ＭＳ Ｐゴシック" charset="0"/>
                </a:rPr>
                <a:t>d</a:t>
              </a:r>
              <a:r>
                <a:rPr lang="de-DE" sz="1600" i="1" baseline="-25000" smtClean="0">
                  <a:solidFill>
                    <a:srgbClr val="CC0000"/>
                  </a:solidFill>
                  <a:latin typeface="Arial" charset="0"/>
                  <a:ea typeface="ＭＳ Ｐゴシック" charset="0"/>
                </a:rPr>
                <a:t>M </a:t>
              </a:r>
              <a:r>
                <a:rPr lang="de-DE" sz="1600" i="1" smtClean="0">
                  <a:solidFill>
                    <a:srgbClr val="CC0000"/>
                  </a:solidFill>
                  <a:latin typeface="Arial" charset="0"/>
                  <a:ea typeface="ＭＳ Ｐゴシック" charset="0"/>
                </a:rPr>
                <a:t>= 7</a:t>
              </a:r>
              <a:endParaRPr lang="de-DE" sz="1600" i="1" baseline="-25000" smtClean="0">
                <a:solidFill>
                  <a:srgbClr val="CC0000"/>
                </a:solidFill>
                <a:latin typeface="Arial" charset="0"/>
                <a:ea typeface="ＭＳ Ｐゴシック" charset="0"/>
              </a:endParaRPr>
            </a:p>
          </p:txBody>
        </p:sp>
        <p:sp>
          <p:nvSpPr>
            <p:cNvPr id="688160" name="Rectangle 32"/>
            <p:cNvSpPr>
              <a:spLocks noChangeArrowheads="1"/>
            </p:cNvSpPr>
            <p:nvPr/>
          </p:nvSpPr>
          <p:spPr bwMode="auto">
            <a:xfrm>
              <a:off x="1160" y="1616"/>
              <a:ext cx="3897" cy="317"/>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80500" tIns="42449" rIns="84899" bIns="64178"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88161" name="Rectangle 33"/>
            <p:cNvSpPr>
              <a:spLocks noChangeArrowheads="1"/>
            </p:cNvSpPr>
            <p:nvPr/>
          </p:nvSpPr>
          <p:spPr bwMode="auto">
            <a:xfrm>
              <a:off x="485" y="1661"/>
              <a:ext cx="3993" cy="2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87883" tIns="43942" rIns="87883" bIns="43942"/>
            <a:lstStyle/>
            <a:p>
              <a:pPr marL="342900" indent="-342900"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with </a:t>
              </a:r>
              <a:r>
                <a:rPr lang="de-DE" sz="1600" i="1" smtClean="0">
                  <a:solidFill>
                    <a:srgbClr val="000000"/>
                  </a:solidFill>
                  <a:latin typeface="Arial" charset="0"/>
                  <a:ea typeface="ＭＳ Ｐゴシック" charset="0"/>
                  <a:sym typeface="Symbol" charset="0"/>
                </a:rPr>
                <a:t>n</a:t>
              </a:r>
              <a:r>
                <a:rPr lang="de-DE" sz="1600" smtClean="0">
                  <a:solidFill>
                    <a:srgbClr val="000000"/>
                  </a:solidFill>
                  <a:latin typeface="Arial" charset="0"/>
                  <a:ea typeface="ＭＳ Ｐゴシック" charset="0"/>
                  <a:sym typeface="Symbol" charset="0"/>
                </a:rPr>
                <a:t> = 2:  </a:t>
              </a:r>
              <a:r>
                <a:rPr lang="de-DE" sz="1600" smtClean="0">
                  <a:solidFill>
                    <a:srgbClr val="0C325C"/>
                  </a:solidFill>
                  <a:latin typeface="Arial" charset="0"/>
                  <a:ea typeface="ＭＳ Ｐゴシック" charset="0"/>
                  <a:sym typeface="Symbol" charset="0"/>
                </a:rPr>
                <a:t>Euclidean distance</a:t>
              </a:r>
              <a:r>
                <a:rPr lang="de-DE" sz="1600" smtClean="0">
                  <a:solidFill>
                    <a:srgbClr val="000000"/>
                  </a:solidFill>
                  <a:latin typeface="Arial" charset="0"/>
                  <a:ea typeface="ＭＳ Ｐゴシック" charset="0"/>
                  <a:sym typeface="Symbol" charset="0"/>
                </a:rPr>
                <a:t>  </a:t>
              </a:r>
            </a:p>
            <a:p>
              <a:pPr marL="342900" indent="-342900" eaLnBrk="0" fontAlgn="base" hangingPunct="0">
                <a:lnSpc>
                  <a:spcPct val="102000"/>
                </a:lnSpc>
                <a:spcBef>
                  <a:spcPct val="50000"/>
                </a:spcBef>
                <a:spcAft>
                  <a:spcPct val="0"/>
                </a:spcAft>
                <a:buClr>
                  <a:srgbClr val="CC0000"/>
                </a:buClr>
                <a:buFont typeface="Symbol" charset="0"/>
                <a:buNone/>
              </a:pPr>
              <a:endParaRPr lang="de-DE" sz="1600" smtClean="0">
                <a:solidFill>
                  <a:srgbClr val="000000"/>
                </a:solidFill>
                <a:latin typeface="Arial" charset="0"/>
                <a:ea typeface="ＭＳ Ｐゴシック" charset="0"/>
                <a:sym typeface="Symbol" charset="0"/>
              </a:endParaRPr>
            </a:p>
            <a:p>
              <a:pPr marL="342900" indent="-342900" eaLnBrk="0" fontAlgn="base" hangingPunct="0">
                <a:lnSpc>
                  <a:spcPct val="102000"/>
                </a:lnSpc>
                <a:spcBef>
                  <a:spcPct val="50000"/>
                </a:spcBef>
                <a:spcAft>
                  <a:spcPct val="0"/>
                </a:spcAft>
                <a:buClr>
                  <a:srgbClr val="CC0000"/>
                </a:buClr>
                <a:buFont typeface="Symbol" charset="0"/>
                <a:buNone/>
              </a:pPr>
              <a:r>
                <a:rPr lang="de-DE" sz="1600" smtClean="0">
                  <a:solidFill>
                    <a:srgbClr val="000000"/>
                  </a:solidFill>
                  <a:latin typeface="Arial" charset="0"/>
                  <a:ea typeface="ＭＳ Ｐゴシック" charset="0"/>
                  <a:sym typeface="Symbol" charset="0"/>
                </a:rPr>
                <a:t>       </a:t>
              </a:r>
              <a:r>
                <a:rPr lang="de-DE" sz="1600" i="1" smtClean="0">
                  <a:solidFill>
                    <a:srgbClr val="000000"/>
                  </a:solidFill>
                  <a:latin typeface="Arial" charset="0"/>
                  <a:ea typeface="ＭＳ Ｐゴシック" charset="0"/>
                  <a:sym typeface="Symbol" charset="0"/>
                </a:rPr>
                <a:t>n</a:t>
              </a:r>
              <a:r>
                <a:rPr lang="de-DE" sz="1600" smtClean="0">
                  <a:solidFill>
                    <a:srgbClr val="000000"/>
                  </a:solidFill>
                  <a:latin typeface="Arial" charset="0"/>
                  <a:ea typeface="ＭＳ Ｐゴシック" charset="0"/>
                  <a:sym typeface="Symbol" charset="0"/>
                </a:rPr>
                <a:t> = 1:  </a:t>
              </a:r>
              <a:r>
                <a:rPr lang="de-DE" sz="1600" smtClean="0">
                  <a:solidFill>
                    <a:srgbClr val="CC0000"/>
                  </a:solidFill>
                  <a:latin typeface="Arial" charset="0"/>
                  <a:ea typeface="ＭＳ Ｐゴシック" charset="0"/>
                  <a:sym typeface="Symbol" charset="0"/>
                </a:rPr>
                <a:t>Manhattan distance</a:t>
              </a:r>
            </a:p>
          </p:txBody>
        </p:sp>
        <p:sp>
          <p:nvSpPr>
            <p:cNvPr id="688162" name="Text Box 34"/>
            <p:cNvSpPr txBox="1">
              <a:spLocks noChangeArrowheads="1"/>
            </p:cNvSpPr>
            <p:nvPr/>
          </p:nvSpPr>
          <p:spPr bwMode="auto">
            <a:xfrm>
              <a:off x="1873" y="3082"/>
              <a:ext cx="553"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fontAlgn="base">
                <a:spcBef>
                  <a:spcPct val="50000"/>
                </a:spcBef>
                <a:spcAft>
                  <a:spcPct val="0"/>
                </a:spcAft>
              </a:pPr>
              <a:r>
                <a:rPr lang="de-DE" sz="1600" i="1" smtClean="0">
                  <a:solidFill>
                    <a:srgbClr val="1860AB"/>
                  </a:solidFill>
                  <a:latin typeface="Arial" charset="0"/>
                  <a:ea typeface="ＭＳ Ｐゴシック" charset="0"/>
                </a:rPr>
                <a:t>d</a:t>
              </a:r>
              <a:r>
                <a:rPr lang="de-DE" sz="1600" i="1" baseline="-25000" smtClean="0">
                  <a:solidFill>
                    <a:srgbClr val="1860AB"/>
                  </a:solidFill>
                  <a:latin typeface="Arial" charset="0"/>
                  <a:ea typeface="ＭＳ Ｐゴシック" charset="0"/>
                </a:rPr>
                <a:t>E</a:t>
              </a:r>
              <a:r>
                <a:rPr lang="de-DE" sz="1600" i="1" smtClean="0">
                  <a:solidFill>
                    <a:srgbClr val="1860AB"/>
                  </a:solidFill>
                  <a:latin typeface="Arial" charset="0"/>
                  <a:ea typeface="ＭＳ Ｐゴシック" charset="0"/>
                </a:rPr>
                <a:t> = 5</a:t>
              </a:r>
              <a:endParaRPr lang="de-DE" sz="1600" i="1" baseline="-25000" smtClean="0">
                <a:solidFill>
                  <a:srgbClr val="1860AB"/>
                </a:solidFill>
                <a:latin typeface="Arial" charset="0"/>
                <a:ea typeface="ＭＳ Ｐゴシック" charset="0"/>
              </a:endParaRPr>
            </a:p>
          </p:txBody>
        </p:sp>
        <p:sp>
          <p:nvSpPr>
            <p:cNvPr id="688163" name="Freeform 35"/>
            <p:cNvSpPr>
              <a:spLocks/>
            </p:cNvSpPr>
            <p:nvPr/>
          </p:nvSpPr>
          <p:spPr bwMode="auto">
            <a:xfrm>
              <a:off x="2336" y="1797"/>
              <a:ext cx="355" cy="1724"/>
            </a:xfrm>
            <a:custGeom>
              <a:avLst/>
              <a:gdLst>
                <a:gd name="T0" fmla="*/ 0 w 355"/>
                <a:gd name="T1" fmla="*/ 0 h 1724"/>
                <a:gd name="T2" fmla="*/ 226 w 355"/>
                <a:gd name="T3" fmla="*/ 408 h 1724"/>
                <a:gd name="T4" fmla="*/ 317 w 355"/>
                <a:gd name="T5" fmla="*/ 1316 h 1724"/>
                <a:gd name="T6" fmla="*/ 0 w 355"/>
                <a:gd name="T7" fmla="*/ 1724 h 1724"/>
              </a:gdLst>
              <a:ahLst/>
              <a:cxnLst>
                <a:cxn ang="0">
                  <a:pos x="T0" y="T1"/>
                </a:cxn>
                <a:cxn ang="0">
                  <a:pos x="T2" y="T3"/>
                </a:cxn>
                <a:cxn ang="0">
                  <a:pos x="T4" y="T5"/>
                </a:cxn>
                <a:cxn ang="0">
                  <a:pos x="T6" y="T7"/>
                </a:cxn>
              </a:cxnLst>
              <a:rect l="0" t="0" r="r" b="b"/>
              <a:pathLst>
                <a:path w="355" h="1724">
                  <a:moveTo>
                    <a:pt x="0" y="0"/>
                  </a:moveTo>
                  <a:cubicBezTo>
                    <a:pt x="86" y="94"/>
                    <a:pt x="173" y="189"/>
                    <a:pt x="226" y="408"/>
                  </a:cubicBezTo>
                  <a:cubicBezTo>
                    <a:pt x="279" y="627"/>
                    <a:pt x="355" y="1097"/>
                    <a:pt x="317" y="1316"/>
                  </a:cubicBezTo>
                  <a:cubicBezTo>
                    <a:pt x="279" y="1535"/>
                    <a:pt x="139" y="1629"/>
                    <a:pt x="0" y="1724"/>
                  </a:cubicBezTo>
                </a:path>
              </a:pathLst>
            </a:custGeom>
            <a:noFill/>
            <a:ln w="9525" cap="flat" cmpd="sng">
              <a:solidFill>
                <a:schemeClr val="accent2"/>
              </a:solidFill>
              <a:prstDash val="dash"/>
              <a:round/>
              <a:headEnd type="none" w="med" len="med"/>
              <a:tailEnd type="triangl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5921" dir="2700000" algn="ctr" rotWithShape="0">
                      <a:schemeClr val="bg2"/>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aphicFrame>
          <p:nvGraphicFramePr>
            <p:cNvPr id="688164" name="Object 36"/>
            <p:cNvGraphicFramePr>
              <a:graphicFrameLocks noChangeAspect="1"/>
            </p:cNvGraphicFramePr>
            <p:nvPr/>
          </p:nvGraphicFramePr>
          <p:xfrm>
            <a:off x="2699" y="1611"/>
            <a:ext cx="2313" cy="298"/>
          </p:xfrm>
          <a:graphic>
            <a:graphicData uri="http://schemas.openxmlformats.org/presentationml/2006/ole">
              <mc:AlternateContent xmlns:mc="http://schemas.openxmlformats.org/markup-compatibility/2006">
                <mc:Choice xmlns:v="urn:schemas-microsoft-com:vml" Requires="v">
                  <p:oleObj spid="_x0000_s123963" name="Equation" r:id="rId7" imgW="2070000" imgH="266400" progId="Equation.3">
                    <p:embed/>
                  </p:oleObj>
                </mc:Choice>
                <mc:Fallback>
                  <p:oleObj name="Equation" r:id="rId7" imgW="2070000" imgH="266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 y="1611"/>
                          <a:ext cx="2313" cy="29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pSp>
    </p:spTree>
    <p:extLst>
      <p:ext uri="{BB962C8B-B14F-4D97-AF65-F5344CB8AC3E}">
        <p14:creationId xmlns:p14="http://schemas.microsoft.com/office/powerpoint/2010/main" val="2667995407"/>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7336D94-7F72-2F4C-80AE-6C0490754CA0}" type="slidenum">
              <a:rPr lang="en-US"/>
              <a:pPr/>
              <a:t>41</a:t>
            </a:fld>
            <a:endParaRPr lang="en-US"/>
          </a:p>
        </p:txBody>
      </p:sp>
      <p:sp>
        <p:nvSpPr>
          <p:cNvPr id="476162" name="Rectangle 2"/>
          <p:cNvSpPr>
            <a:spLocks noGrp="1" noChangeArrowheads="1"/>
          </p:cNvSpPr>
          <p:nvPr>
            <p:ph type="title"/>
          </p:nvPr>
        </p:nvSpPr>
        <p:spPr/>
        <p:txBody>
          <a:bodyPr/>
          <a:lstStyle/>
          <a:p>
            <a:r>
              <a:rPr lang="en-US" altLang="zh-CN" dirty="0" smtClean="0">
                <a:ea typeface="宋体" charset="0"/>
                <a:cs typeface="宋体" charset="0"/>
              </a:rPr>
              <a:t>Next Lecture:  </a:t>
            </a:r>
            <a:r>
              <a:rPr lang="en-US" altLang="zh-CN" dirty="0">
                <a:ea typeface="宋体" charset="0"/>
                <a:cs typeface="宋体" charset="0"/>
              </a:rPr>
              <a:t>Netlist and System Partitioning</a:t>
            </a:r>
          </a:p>
        </p:txBody>
      </p:sp>
      <p:sp>
        <p:nvSpPr>
          <p:cNvPr id="476163" name="Rectangle 3"/>
          <p:cNvSpPr>
            <a:spLocks noGrp="1" noChangeArrowheads="1"/>
          </p:cNvSpPr>
          <p:nvPr>
            <p:ph type="body" idx="1"/>
          </p:nvPr>
        </p:nvSpPr>
        <p:spPr>
          <a:xfrm>
            <a:off x="608013" y="1484313"/>
            <a:ext cx="8193087" cy="4392612"/>
          </a:xfrm>
        </p:spPr>
        <p:txBody>
          <a:bodyPr/>
          <a:lstStyle/>
          <a:p>
            <a:pPr>
              <a:lnSpc>
                <a:spcPct val="100000"/>
              </a:lnSpc>
              <a:buFont typeface="Symbol" charset="0"/>
              <a:buNone/>
            </a:pPr>
            <a:r>
              <a:rPr lang="en-US" altLang="zh-CN">
                <a:ea typeface="宋体" charset="0"/>
                <a:cs typeface="宋体" charset="0"/>
              </a:rPr>
              <a:t>2.1	Introduction</a:t>
            </a:r>
          </a:p>
          <a:p>
            <a:pPr>
              <a:lnSpc>
                <a:spcPct val="100000"/>
              </a:lnSpc>
              <a:buFont typeface="Symbol" charset="0"/>
              <a:buNone/>
            </a:pPr>
            <a:r>
              <a:rPr lang="en-US" altLang="zh-CN">
                <a:ea typeface="宋体" charset="0"/>
                <a:cs typeface="宋体" charset="0"/>
              </a:rPr>
              <a:t>2.2	Terminology</a:t>
            </a:r>
          </a:p>
          <a:p>
            <a:pPr>
              <a:lnSpc>
                <a:spcPct val="100000"/>
              </a:lnSpc>
              <a:buFont typeface="Symbol" charset="0"/>
              <a:buNone/>
            </a:pPr>
            <a:r>
              <a:rPr lang="en-US" altLang="zh-CN">
                <a:ea typeface="宋体" charset="0"/>
                <a:cs typeface="宋体" charset="0"/>
              </a:rPr>
              <a:t>2.3	Optimization Goals</a:t>
            </a:r>
          </a:p>
          <a:p>
            <a:pPr>
              <a:lnSpc>
                <a:spcPct val="100000"/>
              </a:lnSpc>
              <a:buFont typeface="Symbol" charset="0"/>
              <a:buNone/>
            </a:pPr>
            <a:r>
              <a:rPr lang="en-US" altLang="zh-CN">
                <a:ea typeface="宋体" charset="0"/>
                <a:cs typeface="宋体" charset="0"/>
              </a:rPr>
              <a:t>2.4	Partitioning Algorithms</a:t>
            </a:r>
          </a:p>
          <a:p>
            <a:pPr lvl="1">
              <a:lnSpc>
                <a:spcPct val="100000"/>
              </a:lnSpc>
              <a:spcBef>
                <a:spcPct val="20000"/>
              </a:spcBef>
              <a:buFont typeface="Symbol" charset="0"/>
              <a:buNone/>
            </a:pPr>
            <a:r>
              <a:rPr lang="en-US" altLang="zh-CN">
                <a:ea typeface="宋体" charset="0"/>
                <a:cs typeface="宋体" charset="0"/>
              </a:rPr>
              <a:t>    2.4.1  Kernighan-Lin (KL) Algorithm</a:t>
            </a:r>
          </a:p>
          <a:p>
            <a:pPr lvl="1">
              <a:lnSpc>
                <a:spcPct val="100000"/>
              </a:lnSpc>
              <a:spcBef>
                <a:spcPct val="20000"/>
              </a:spcBef>
              <a:buFont typeface="Symbol" charset="0"/>
              <a:buNone/>
            </a:pPr>
            <a:r>
              <a:rPr lang="en-US" altLang="zh-CN">
                <a:ea typeface="宋体" charset="0"/>
                <a:cs typeface="宋体" charset="0"/>
              </a:rPr>
              <a:t>    2.4.2  Extensions of the Kernighan-Lin Algorithm</a:t>
            </a:r>
          </a:p>
          <a:p>
            <a:pPr lvl="1">
              <a:lnSpc>
                <a:spcPct val="100000"/>
              </a:lnSpc>
              <a:spcBef>
                <a:spcPct val="20000"/>
              </a:spcBef>
              <a:buFont typeface="Symbol" charset="0"/>
              <a:buNone/>
            </a:pPr>
            <a:r>
              <a:rPr lang="en-US" altLang="zh-CN">
                <a:ea typeface="宋体" charset="0"/>
                <a:cs typeface="宋体" charset="0"/>
              </a:rPr>
              <a:t>    2.4.3  Fiduccia-Mattheyses (FM) Algorithm</a:t>
            </a:r>
            <a:endParaRPr lang="en-US" altLang="zh-CN" sz="800">
              <a:ea typeface="宋体" charset="0"/>
              <a:cs typeface="宋体" charset="0"/>
            </a:endParaRPr>
          </a:p>
          <a:p>
            <a:pPr>
              <a:lnSpc>
                <a:spcPct val="100000"/>
              </a:lnSpc>
              <a:buFont typeface="Symbol" charset="0"/>
              <a:buNone/>
            </a:pPr>
            <a:r>
              <a:rPr lang="en-US" altLang="zh-CN">
                <a:ea typeface="宋体" charset="0"/>
                <a:cs typeface="宋体" charset="0"/>
              </a:rPr>
              <a:t>2.5	Framework for Multilevel Partitioning</a:t>
            </a:r>
          </a:p>
          <a:p>
            <a:pPr lvl="1">
              <a:lnSpc>
                <a:spcPct val="100000"/>
              </a:lnSpc>
              <a:spcBef>
                <a:spcPct val="20000"/>
              </a:spcBef>
              <a:buFont typeface="Symbol" charset="0"/>
              <a:buNone/>
            </a:pPr>
            <a:r>
              <a:rPr lang="en-US" altLang="zh-CN">
                <a:ea typeface="宋体" charset="0"/>
                <a:cs typeface="宋体" charset="0"/>
              </a:rPr>
              <a:t>    2.5.1  Clustering</a:t>
            </a:r>
          </a:p>
          <a:p>
            <a:pPr lvl="1">
              <a:lnSpc>
                <a:spcPct val="100000"/>
              </a:lnSpc>
              <a:spcBef>
                <a:spcPct val="20000"/>
              </a:spcBef>
              <a:buFont typeface="Symbol" charset="0"/>
              <a:buNone/>
            </a:pPr>
            <a:r>
              <a:rPr lang="en-US" altLang="zh-CN">
                <a:ea typeface="宋体" charset="0"/>
                <a:cs typeface="宋体" charset="0"/>
              </a:rPr>
              <a:t>    2.5.2  Multilevel Partitioning</a:t>
            </a:r>
          </a:p>
          <a:p>
            <a:pPr>
              <a:lnSpc>
                <a:spcPct val="100000"/>
              </a:lnSpc>
              <a:buFont typeface="Symbol" charset="0"/>
              <a:buNone/>
            </a:pPr>
            <a:r>
              <a:rPr lang="en-US" altLang="zh-CN">
                <a:ea typeface="宋体" charset="0"/>
                <a:cs typeface="宋体" charset="0"/>
              </a:rPr>
              <a:t>2.6	System Partitioning onto Multiple FPGAs</a:t>
            </a:r>
          </a:p>
          <a:p>
            <a:pPr lvl="1">
              <a:lnSpc>
                <a:spcPct val="100000"/>
              </a:lnSpc>
              <a:spcBef>
                <a:spcPct val="20000"/>
              </a:spcBef>
              <a:buFont typeface="Symbol" charset="0"/>
              <a:buNone/>
            </a:pPr>
            <a:endParaRPr lang="en-US" altLang="zh-CN">
              <a:ea typeface="宋体" charset="0"/>
              <a:cs typeface="宋体" charset="0"/>
            </a:endParaRPr>
          </a:p>
        </p:txBody>
      </p:sp>
    </p:spTree>
    <p:extLst>
      <p:ext uri="{BB962C8B-B14F-4D97-AF65-F5344CB8AC3E}">
        <p14:creationId xmlns:p14="http://schemas.microsoft.com/office/powerpoint/2010/main" val="318872423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3"/>
          <p:cNvSpPr>
            <a:spLocks noGrp="1"/>
          </p:cNvSpPr>
          <p:nvPr>
            <p:ph type="sldNum" sz="quarter" idx="10"/>
          </p:nvPr>
        </p:nvSpPr>
        <p:spPr/>
        <p:txBody>
          <a:bodyPr/>
          <a:lstStyle/>
          <a:p>
            <a:fld id="{E09E9314-8687-BE4B-8A4D-E8045119DFCA}" type="slidenum">
              <a:rPr lang="en-US"/>
              <a:pPr/>
              <a:t>5</a:t>
            </a:fld>
            <a:endParaRPr lang="en-US"/>
          </a:p>
        </p:txBody>
      </p:sp>
      <p:sp>
        <p:nvSpPr>
          <p:cNvPr id="661511" name="Rectangle 7"/>
          <p:cNvSpPr>
            <a:spLocks noGrp="1" noChangeArrowheads="1"/>
          </p:cNvSpPr>
          <p:nvPr>
            <p:ph type="title"/>
          </p:nvPr>
        </p:nvSpPr>
        <p:spPr/>
        <p:txBody>
          <a:bodyPr/>
          <a:lstStyle/>
          <a:p>
            <a:r>
              <a:rPr lang="de-DE"/>
              <a:t>1.1	Electronic Design Automation (EDA)</a:t>
            </a:r>
            <a:endParaRPr lang="en-US" altLang="zh-CN">
              <a:ea typeface="宋体" charset="0"/>
              <a:cs typeface="宋体" charset="0"/>
            </a:endParaRPr>
          </a:p>
        </p:txBody>
      </p:sp>
      <p:sp>
        <p:nvSpPr>
          <p:cNvPr id="661515" name="Rectangle 11"/>
          <p:cNvSpPr>
            <a:spLocks noChangeArrowheads="1"/>
          </p:cNvSpPr>
          <p:nvPr/>
        </p:nvSpPr>
        <p:spPr bwMode="auto">
          <a:xfrm>
            <a:off x="0" y="1663700"/>
            <a:ext cx="9144000" cy="0"/>
          </a:xfrm>
          <a:prstGeom prst="rect">
            <a:avLst/>
          </a:prstGeom>
          <a:solidFill>
            <a:srgbClr val="DEDDD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44" name="Rectangle 40"/>
          <p:cNvSpPr>
            <a:spLocks noChangeArrowheads="1"/>
          </p:cNvSpPr>
          <p:nvPr/>
        </p:nvSpPr>
        <p:spPr bwMode="auto">
          <a:xfrm>
            <a:off x="2459038" y="5162550"/>
            <a:ext cx="5505450" cy="1074738"/>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Design for Manufacturability (DFM), optical proximity correction (OPC), and other techniques emerge at the design-manufacturing interface. Increased reusability of blocks, including intellectual property (IP) blocks. </a:t>
            </a:r>
          </a:p>
        </p:txBody>
      </p:sp>
      <p:sp>
        <p:nvSpPr>
          <p:cNvPr id="661543" name="Rectangle 39"/>
          <p:cNvSpPr>
            <a:spLocks noChangeArrowheads="1"/>
          </p:cNvSpPr>
          <p:nvPr/>
        </p:nvSpPr>
        <p:spPr bwMode="auto">
          <a:xfrm>
            <a:off x="827088" y="5162550"/>
            <a:ext cx="1631950" cy="1074738"/>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2000 - now</a:t>
            </a:r>
          </a:p>
        </p:txBody>
      </p:sp>
      <p:sp>
        <p:nvSpPr>
          <p:cNvPr id="661542" name="Rectangle 38"/>
          <p:cNvSpPr>
            <a:spLocks noChangeArrowheads="1"/>
          </p:cNvSpPr>
          <p:nvPr/>
        </p:nvSpPr>
        <p:spPr bwMode="auto">
          <a:xfrm>
            <a:off x="2459038" y="4070350"/>
            <a:ext cx="5505450" cy="1092200"/>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First over-the-cell routing, first 3D and multilayer placement and routing techniques developed. Automated circuit synthesis and routability-oriented design become dominant. Start of parallelizing workloads. Emergence of physical synthesis.</a:t>
            </a:r>
          </a:p>
        </p:txBody>
      </p:sp>
      <p:sp>
        <p:nvSpPr>
          <p:cNvPr id="661541" name="Rectangle 37"/>
          <p:cNvSpPr>
            <a:spLocks noChangeArrowheads="1"/>
          </p:cNvSpPr>
          <p:nvPr/>
        </p:nvSpPr>
        <p:spPr bwMode="auto">
          <a:xfrm>
            <a:off x="827088" y="4070350"/>
            <a:ext cx="1631950" cy="1092200"/>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1990 -2000</a:t>
            </a:r>
          </a:p>
        </p:txBody>
      </p:sp>
      <p:sp>
        <p:nvSpPr>
          <p:cNvPr id="661540" name="Rectangle 36"/>
          <p:cNvSpPr>
            <a:spLocks noChangeArrowheads="1"/>
          </p:cNvSpPr>
          <p:nvPr/>
        </p:nvSpPr>
        <p:spPr bwMode="auto">
          <a:xfrm>
            <a:off x="2459038" y="3233738"/>
            <a:ext cx="5505450" cy="836612"/>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First performance-driven tools and parallel optimization algorithms for layout; better understanding of underlying theory (graph theory, solution complexity, etc.).</a:t>
            </a:r>
          </a:p>
        </p:txBody>
      </p:sp>
      <p:sp>
        <p:nvSpPr>
          <p:cNvPr id="661539" name="Rectangle 35"/>
          <p:cNvSpPr>
            <a:spLocks noChangeArrowheads="1"/>
          </p:cNvSpPr>
          <p:nvPr/>
        </p:nvSpPr>
        <p:spPr bwMode="auto">
          <a:xfrm>
            <a:off x="827088" y="3233738"/>
            <a:ext cx="1631950" cy="836612"/>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1985 -1990</a:t>
            </a:r>
          </a:p>
        </p:txBody>
      </p:sp>
      <p:sp>
        <p:nvSpPr>
          <p:cNvPr id="661538" name="Rectangle 34"/>
          <p:cNvSpPr>
            <a:spLocks noChangeArrowheads="1"/>
          </p:cNvSpPr>
          <p:nvPr/>
        </p:nvSpPr>
        <p:spPr bwMode="auto">
          <a:xfrm>
            <a:off x="2459038" y="2628900"/>
            <a:ext cx="5505450" cy="604838"/>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More advanced tools for ICs and PCBs, with more sophisticated algorithms.</a:t>
            </a:r>
          </a:p>
        </p:txBody>
      </p:sp>
      <p:sp>
        <p:nvSpPr>
          <p:cNvPr id="661537" name="Rectangle 33"/>
          <p:cNvSpPr>
            <a:spLocks noChangeArrowheads="1"/>
          </p:cNvSpPr>
          <p:nvPr/>
        </p:nvSpPr>
        <p:spPr bwMode="auto">
          <a:xfrm>
            <a:off x="827088" y="2628900"/>
            <a:ext cx="1631950" cy="604838"/>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1975 -1985</a:t>
            </a:r>
          </a:p>
        </p:txBody>
      </p:sp>
      <p:sp>
        <p:nvSpPr>
          <p:cNvPr id="661536" name="Rectangle 32"/>
          <p:cNvSpPr>
            <a:spLocks noChangeArrowheads="1"/>
          </p:cNvSpPr>
          <p:nvPr/>
        </p:nvSpPr>
        <p:spPr bwMode="auto">
          <a:xfrm>
            <a:off x="2459038" y="2025650"/>
            <a:ext cx="5505450" cy="603250"/>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Layout editors, e.g., place and route tools, first developed for printed circuit boards.</a:t>
            </a:r>
          </a:p>
        </p:txBody>
      </p:sp>
      <p:sp>
        <p:nvSpPr>
          <p:cNvPr id="661535" name="Rectangle 31"/>
          <p:cNvSpPr>
            <a:spLocks noChangeArrowheads="1"/>
          </p:cNvSpPr>
          <p:nvPr/>
        </p:nvSpPr>
        <p:spPr bwMode="auto">
          <a:xfrm>
            <a:off x="827088" y="2025650"/>
            <a:ext cx="1631950" cy="603250"/>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1965 -1975</a:t>
            </a:r>
          </a:p>
        </p:txBody>
      </p:sp>
      <p:sp>
        <p:nvSpPr>
          <p:cNvPr id="661534" name="Rectangle 30"/>
          <p:cNvSpPr>
            <a:spLocks noChangeArrowheads="1"/>
          </p:cNvSpPr>
          <p:nvPr/>
        </p:nvSpPr>
        <p:spPr bwMode="auto">
          <a:xfrm>
            <a:off x="2459038" y="1643063"/>
            <a:ext cx="5505450" cy="382587"/>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Manual design only.</a:t>
            </a:r>
          </a:p>
        </p:txBody>
      </p:sp>
      <p:sp>
        <p:nvSpPr>
          <p:cNvPr id="661533" name="Rectangle 29"/>
          <p:cNvSpPr>
            <a:spLocks noChangeArrowheads="1"/>
          </p:cNvSpPr>
          <p:nvPr/>
        </p:nvSpPr>
        <p:spPr bwMode="auto">
          <a:xfrm>
            <a:off x="827088" y="1643063"/>
            <a:ext cx="1631950" cy="382587"/>
          </a:xfrm>
          <a:prstGeom prst="rect">
            <a:avLst/>
          </a:prstGeom>
          <a:solidFill>
            <a:srgbClr val="DDDDDD"/>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1950 -1965</a:t>
            </a:r>
          </a:p>
        </p:txBody>
      </p:sp>
      <p:sp>
        <p:nvSpPr>
          <p:cNvPr id="661532" name="Rectangle 28"/>
          <p:cNvSpPr>
            <a:spLocks noChangeArrowheads="1"/>
          </p:cNvSpPr>
          <p:nvPr/>
        </p:nvSpPr>
        <p:spPr bwMode="auto">
          <a:xfrm>
            <a:off x="2459038" y="1130300"/>
            <a:ext cx="5505450" cy="382588"/>
          </a:xfrm>
          <a:prstGeom prst="rect">
            <a:avLst/>
          </a:prstGeom>
          <a:solidFill>
            <a:srgbClr val="CCCCFF"/>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fontAlgn="base">
              <a:spcBef>
                <a:spcPct val="0"/>
              </a:spcBef>
              <a:spcAft>
                <a:spcPct val="0"/>
              </a:spcAft>
            </a:pPr>
            <a:r>
              <a:rPr lang="en-US" altLang="zh-CN" sz="1400" smtClean="0">
                <a:solidFill>
                  <a:srgbClr val="000000"/>
                </a:solidFill>
                <a:latin typeface="Arial" charset="0"/>
                <a:ea typeface="宋体" charset="0"/>
                <a:cs typeface="Times New Roman" charset="0"/>
              </a:rPr>
              <a:t>Circuit and Physical Design Process Advancements</a:t>
            </a:r>
          </a:p>
        </p:txBody>
      </p:sp>
      <p:sp>
        <p:nvSpPr>
          <p:cNvPr id="661531" name="Rectangle 27"/>
          <p:cNvSpPr>
            <a:spLocks noChangeArrowheads="1"/>
          </p:cNvSpPr>
          <p:nvPr/>
        </p:nvSpPr>
        <p:spPr bwMode="auto">
          <a:xfrm>
            <a:off x="827088" y="1130300"/>
            <a:ext cx="1631950" cy="382588"/>
          </a:xfrm>
          <a:prstGeom prst="rect">
            <a:avLst/>
          </a:prstGeom>
          <a:solidFill>
            <a:srgbClr val="CCCCFF"/>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lstStyle/>
          <a:p>
            <a:pPr algn="ctr" fontAlgn="base">
              <a:spcBef>
                <a:spcPct val="0"/>
              </a:spcBef>
              <a:spcAft>
                <a:spcPct val="0"/>
              </a:spcAft>
            </a:pPr>
            <a:r>
              <a:rPr lang="en-US" altLang="zh-CN" sz="1400" smtClean="0">
                <a:solidFill>
                  <a:srgbClr val="000000"/>
                </a:solidFill>
                <a:latin typeface="Arial" charset="0"/>
                <a:ea typeface="宋体" charset="0"/>
                <a:cs typeface="Times New Roman" charset="0"/>
              </a:rPr>
              <a:t>Time Period</a:t>
            </a:r>
          </a:p>
        </p:txBody>
      </p:sp>
      <p:sp>
        <p:nvSpPr>
          <p:cNvPr id="661545" name="Line 41"/>
          <p:cNvSpPr>
            <a:spLocks noChangeShapeType="1"/>
          </p:cNvSpPr>
          <p:nvPr/>
        </p:nvSpPr>
        <p:spPr bwMode="auto">
          <a:xfrm>
            <a:off x="827088" y="1130300"/>
            <a:ext cx="7137400" cy="0"/>
          </a:xfrm>
          <a:prstGeom prst="line">
            <a:avLst/>
          </a:prstGeom>
          <a:noFill/>
          <a:ln w="12700" cap="rnd">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46" name="Line 42"/>
          <p:cNvSpPr>
            <a:spLocks noChangeShapeType="1"/>
          </p:cNvSpPr>
          <p:nvPr/>
        </p:nvSpPr>
        <p:spPr bwMode="auto">
          <a:xfrm>
            <a:off x="827088" y="6237288"/>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47" name="Line 43"/>
          <p:cNvSpPr>
            <a:spLocks noChangeShapeType="1"/>
          </p:cNvSpPr>
          <p:nvPr/>
        </p:nvSpPr>
        <p:spPr bwMode="auto">
          <a:xfrm>
            <a:off x="827088" y="1130300"/>
            <a:ext cx="0" cy="5106988"/>
          </a:xfrm>
          <a:prstGeom prst="line">
            <a:avLst/>
          </a:prstGeom>
          <a:noFill/>
          <a:ln w="12700" cap="rnd">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48" name="Line 44"/>
          <p:cNvSpPr>
            <a:spLocks noChangeShapeType="1"/>
          </p:cNvSpPr>
          <p:nvPr/>
        </p:nvSpPr>
        <p:spPr bwMode="auto">
          <a:xfrm>
            <a:off x="7964488" y="1130300"/>
            <a:ext cx="0" cy="5106988"/>
          </a:xfrm>
          <a:prstGeom prst="line">
            <a:avLst/>
          </a:prstGeom>
          <a:noFill/>
          <a:ln w="12700" cap="rnd">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51" name="Line 47"/>
          <p:cNvSpPr>
            <a:spLocks noChangeShapeType="1"/>
          </p:cNvSpPr>
          <p:nvPr/>
        </p:nvSpPr>
        <p:spPr bwMode="auto">
          <a:xfrm>
            <a:off x="827088" y="1643063"/>
            <a:ext cx="163195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53" name="Line 49"/>
          <p:cNvSpPr>
            <a:spLocks noChangeShapeType="1"/>
          </p:cNvSpPr>
          <p:nvPr/>
        </p:nvSpPr>
        <p:spPr bwMode="auto">
          <a:xfrm>
            <a:off x="2459038" y="1130300"/>
            <a:ext cx="0" cy="5106988"/>
          </a:xfrm>
          <a:prstGeom prst="line">
            <a:avLst/>
          </a:prstGeom>
          <a:noFill/>
          <a:ln w="12700" cap="rnd">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56" name="Line 52"/>
          <p:cNvSpPr>
            <a:spLocks noChangeShapeType="1"/>
          </p:cNvSpPr>
          <p:nvPr/>
        </p:nvSpPr>
        <p:spPr bwMode="auto">
          <a:xfrm>
            <a:off x="2459038" y="1643063"/>
            <a:ext cx="550545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57" name="Line 53"/>
          <p:cNvSpPr>
            <a:spLocks noChangeShapeType="1"/>
          </p:cNvSpPr>
          <p:nvPr/>
        </p:nvSpPr>
        <p:spPr bwMode="auto">
          <a:xfrm>
            <a:off x="827088" y="2025650"/>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64" name="Line 60"/>
          <p:cNvSpPr>
            <a:spLocks noChangeShapeType="1"/>
          </p:cNvSpPr>
          <p:nvPr/>
        </p:nvSpPr>
        <p:spPr bwMode="auto">
          <a:xfrm>
            <a:off x="827088" y="2628900"/>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72" name="Line 68"/>
          <p:cNvSpPr>
            <a:spLocks noChangeShapeType="1"/>
          </p:cNvSpPr>
          <p:nvPr/>
        </p:nvSpPr>
        <p:spPr bwMode="auto">
          <a:xfrm>
            <a:off x="827088" y="3233738"/>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80" name="Line 76"/>
          <p:cNvSpPr>
            <a:spLocks noChangeShapeType="1"/>
          </p:cNvSpPr>
          <p:nvPr/>
        </p:nvSpPr>
        <p:spPr bwMode="auto">
          <a:xfrm>
            <a:off x="827088" y="4070350"/>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588" name="Line 84"/>
          <p:cNvSpPr>
            <a:spLocks noChangeShapeType="1"/>
          </p:cNvSpPr>
          <p:nvPr/>
        </p:nvSpPr>
        <p:spPr bwMode="auto">
          <a:xfrm>
            <a:off x="827088" y="5162550"/>
            <a:ext cx="7137400" cy="0"/>
          </a:xfrm>
          <a:prstGeom prst="line">
            <a:avLst/>
          </a:prstGeom>
          <a:noFill/>
          <a:ln w="12700" cap="rnd">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91084" tIns="44939" rIns="89877" bIns="67941">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61603" name="Text Box 99"/>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spTree>
    <p:extLst>
      <p:ext uri="{BB962C8B-B14F-4D97-AF65-F5344CB8AC3E}">
        <p14:creationId xmlns:p14="http://schemas.microsoft.com/office/powerpoint/2010/main" val="32895632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6</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a:stCxn id="659567" idx="3"/>
          </p:cNvCxnSpPr>
          <p:nvPr/>
        </p:nvCxnSpPr>
        <p:spPr bwMode="auto">
          <a:xfrm>
            <a:off x="3994150" y="1273176"/>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13716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6019800" y="1219200"/>
            <a:ext cx="3048000" cy="923330"/>
          </a:xfrm>
          <a:prstGeom prst="rect">
            <a:avLst/>
          </a:prstGeom>
          <a:solidFill>
            <a:schemeClr val="bg1">
              <a:lumMod val="85000"/>
            </a:schemeClr>
          </a:solidFill>
          <a:ln>
            <a:solidFill>
              <a:srgbClr val="0000FF"/>
            </a:solidFill>
          </a:ln>
        </p:spPr>
        <p:txBody>
          <a:bodyPr wrap="square" rtlCol="0">
            <a:spAutoFit/>
          </a:bodyPr>
          <a:lstStyle/>
          <a:p>
            <a:r>
              <a:rPr lang="en-US" dirty="0" smtClean="0"/>
              <a:t>Goals and requirements:</a:t>
            </a:r>
          </a:p>
          <a:p>
            <a:r>
              <a:rPr lang="en-US" dirty="0" smtClean="0"/>
              <a:t>Functionality, performance, dimensions, etc.</a:t>
            </a:r>
          </a:p>
        </p:txBody>
      </p:sp>
    </p:spTree>
    <p:extLst>
      <p:ext uri="{BB962C8B-B14F-4D97-AF65-F5344CB8AC3E}">
        <p14:creationId xmlns:p14="http://schemas.microsoft.com/office/powerpoint/2010/main" val="198444718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7</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19050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19050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6019800" y="1752600"/>
            <a:ext cx="3124200" cy="923330"/>
          </a:xfrm>
          <a:prstGeom prst="rect">
            <a:avLst/>
          </a:prstGeom>
          <a:solidFill>
            <a:schemeClr val="bg1">
              <a:lumMod val="85000"/>
            </a:schemeClr>
          </a:solidFill>
          <a:ln>
            <a:solidFill>
              <a:srgbClr val="0000FF"/>
            </a:solidFill>
          </a:ln>
        </p:spPr>
        <p:txBody>
          <a:bodyPr wrap="square" rtlCol="0">
            <a:spAutoFit/>
          </a:bodyPr>
          <a:lstStyle/>
          <a:p>
            <a:r>
              <a:rPr lang="en-US" dirty="0" smtClean="0"/>
              <a:t>e.g. Instruction set, memory</a:t>
            </a:r>
          </a:p>
          <a:p>
            <a:r>
              <a:rPr lang="en-US" dirty="0" smtClean="0"/>
              <a:t>system, number of cores,</a:t>
            </a:r>
          </a:p>
          <a:p>
            <a:r>
              <a:rPr lang="en-US" dirty="0" smtClean="0"/>
              <a:t>communication protocols, …</a:t>
            </a:r>
          </a:p>
        </p:txBody>
      </p:sp>
    </p:spTree>
    <p:extLst>
      <p:ext uri="{BB962C8B-B14F-4D97-AF65-F5344CB8AC3E}">
        <p14:creationId xmlns:p14="http://schemas.microsoft.com/office/powerpoint/2010/main" val="180467413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8</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24384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24384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6019800" y="2286000"/>
            <a:ext cx="3124200" cy="923330"/>
          </a:xfrm>
          <a:prstGeom prst="rect">
            <a:avLst/>
          </a:prstGeom>
          <a:solidFill>
            <a:schemeClr val="bg1">
              <a:lumMod val="85000"/>
            </a:schemeClr>
          </a:solidFill>
          <a:ln>
            <a:solidFill>
              <a:srgbClr val="0000FF"/>
            </a:solidFill>
          </a:ln>
        </p:spPr>
        <p:txBody>
          <a:bodyPr wrap="square" rtlCol="0">
            <a:spAutoFit/>
          </a:bodyPr>
          <a:lstStyle/>
          <a:p>
            <a:r>
              <a:rPr lang="en-US" dirty="0" smtClean="0"/>
              <a:t>Hardware description using</a:t>
            </a:r>
          </a:p>
          <a:p>
            <a:r>
              <a:rPr lang="en-US" dirty="0" smtClean="0"/>
              <a:t>RTL. Logic synthesis tools to </a:t>
            </a:r>
          </a:p>
          <a:p>
            <a:r>
              <a:rPr lang="en-US" dirty="0" smtClean="0"/>
              <a:t>generate </a:t>
            </a:r>
            <a:r>
              <a:rPr lang="en-US" dirty="0" err="1" smtClean="0"/>
              <a:t>netlists</a:t>
            </a:r>
            <a:r>
              <a:rPr lang="en-US" dirty="0" smtClean="0"/>
              <a:t>.</a:t>
            </a:r>
          </a:p>
        </p:txBody>
      </p:sp>
    </p:spTree>
    <p:extLst>
      <p:ext uri="{BB962C8B-B14F-4D97-AF65-F5344CB8AC3E}">
        <p14:creationId xmlns:p14="http://schemas.microsoft.com/office/powerpoint/2010/main" val="369247182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Rectangle 41"/>
          <p:cNvSpPr>
            <a:spLocks noChangeArrowheads="1"/>
          </p:cNvSpPr>
          <p:nvPr/>
        </p:nvSpPr>
        <p:spPr bwMode="auto">
          <a:xfrm>
            <a:off x="2057400" y="34290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316" name="Slide Number Placeholder 3"/>
          <p:cNvSpPr>
            <a:spLocks noGrp="1"/>
          </p:cNvSpPr>
          <p:nvPr>
            <p:ph type="sldNum" sz="quarter" idx="10"/>
          </p:nvPr>
        </p:nvSpPr>
        <p:spPr/>
        <p:txBody>
          <a:bodyPr/>
          <a:lstStyle/>
          <a:p>
            <a:fld id="{E6F90D26-408C-5446-BEB4-9274B69B6D1C}" type="slidenum">
              <a:rPr lang="en-US"/>
              <a:pPr/>
              <a:t>9</a:t>
            </a:fld>
            <a:endParaRPr lang="en-US"/>
          </a:p>
        </p:txBody>
      </p:sp>
      <p:sp>
        <p:nvSpPr>
          <p:cNvPr id="659460" name="Rectangle 4"/>
          <p:cNvSpPr>
            <a:spLocks noGrp="1" noChangeArrowheads="1"/>
          </p:cNvSpPr>
          <p:nvPr>
            <p:ph type="title"/>
          </p:nvPr>
        </p:nvSpPr>
        <p:spPr/>
        <p:txBody>
          <a:bodyPr/>
          <a:lstStyle/>
          <a:p>
            <a:r>
              <a:rPr lang="de-DE"/>
              <a:t>1.2	VLSI Design Flow</a:t>
            </a:r>
            <a:endParaRPr lang="en-US" altLang="zh-CN">
              <a:ea typeface="宋体" charset="0"/>
              <a:cs typeface="宋体" charset="0"/>
            </a:endParaRPr>
          </a:p>
        </p:txBody>
      </p:sp>
      <p:sp>
        <p:nvSpPr>
          <p:cNvPr id="659485" name="Line 29"/>
          <p:cNvSpPr>
            <a:spLocks noChangeShapeType="1"/>
          </p:cNvSpPr>
          <p:nvPr/>
        </p:nvSpPr>
        <p:spPr bwMode="auto">
          <a:xfrm>
            <a:off x="1328738" y="3986213"/>
            <a:ext cx="0" cy="1587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89" name="Line 33"/>
          <p:cNvSpPr>
            <a:spLocks noChangeShapeType="1"/>
          </p:cNvSpPr>
          <p:nvPr/>
        </p:nvSpPr>
        <p:spPr bwMode="auto">
          <a:xfrm>
            <a:off x="3017838" y="130016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0" name="Line 34"/>
          <p:cNvSpPr>
            <a:spLocks noChangeShapeType="1"/>
          </p:cNvSpPr>
          <p:nvPr/>
        </p:nvSpPr>
        <p:spPr bwMode="auto">
          <a:xfrm>
            <a:off x="3009900" y="18938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1" name="Line 35"/>
          <p:cNvSpPr>
            <a:spLocks noChangeShapeType="1"/>
          </p:cNvSpPr>
          <p:nvPr/>
        </p:nvSpPr>
        <p:spPr bwMode="auto">
          <a:xfrm>
            <a:off x="3009900" y="2487613"/>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2" name="Line 36"/>
          <p:cNvSpPr>
            <a:spLocks noChangeShapeType="1"/>
          </p:cNvSpPr>
          <p:nvPr/>
        </p:nvSpPr>
        <p:spPr bwMode="auto">
          <a:xfrm>
            <a:off x="3009900" y="307340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3" name="Line 37"/>
          <p:cNvSpPr>
            <a:spLocks noChangeShapeType="1"/>
          </p:cNvSpPr>
          <p:nvPr/>
        </p:nvSpPr>
        <p:spPr bwMode="auto">
          <a:xfrm>
            <a:off x="3009900" y="3648075"/>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4" name="Line 38"/>
          <p:cNvSpPr>
            <a:spLocks noChangeShapeType="1"/>
          </p:cNvSpPr>
          <p:nvPr/>
        </p:nvSpPr>
        <p:spPr bwMode="auto">
          <a:xfrm>
            <a:off x="3008313" y="423703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5" name="Line 39"/>
          <p:cNvSpPr>
            <a:spLocks noChangeShapeType="1"/>
          </p:cNvSpPr>
          <p:nvPr/>
        </p:nvSpPr>
        <p:spPr bwMode="auto">
          <a:xfrm>
            <a:off x="3001963" y="5399088"/>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6" name="Line 40"/>
          <p:cNvSpPr>
            <a:spLocks noChangeShapeType="1"/>
          </p:cNvSpPr>
          <p:nvPr/>
        </p:nvSpPr>
        <p:spPr bwMode="auto">
          <a:xfrm>
            <a:off x="3005138" y="4819650"/>
            <a:ext cx="0" cy="365125"/>
          </a:xfrm>
          <a:prstGeom prst="line">
            <a:avLst/>
          </a:prstGeom>
          <a:noFill/>
          <a:ln w="12700">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497" name="Rectangle 41"/>
          <p:cNvSpPr>
            <a:spLocks noChangeArrowheads="1"/>
          </p:cNvSpPr>
          <p:nvPr/>
        </p:nvSpPr>
        <p:spPr bwMode="auto">
          <a:xfrm>
            <a:off x="2070100" y="283368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3" name="Rectangle 47"/>
          <p:cNvSpPr>
            <a:spLocks noChangeArrowheads="1"/>
          </p:cNvSpPr>
          <p:nvPr/>
        </p:nvSpPr>
        <p:spPr bwMode="auto">
          <a:xfrm>
            <a:off x="2070100" y="2239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5" name="Rectangle 49"/>
          <p:cNvSpPr>
            <a:spLocks noChangeArrowheads="1"/>
          </p:cNvSpPr>
          <p:nvPr/>
        </p:nvSpPr>
        <p:spPr bwMode="auto">
          <a:xfrm>
            <a:off x="2071688" y="39925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06" name="Line 50"/>
          <p:cNvSpPr>
            <a:spLocks noChangeShapeType="1"/>
          </p:cNvSpPr>
          <p:nvPr/>
        </p:nvSpPr>
        <p:spPr bwMode="auto">
          <a:xfrm>
            <a:off x="3698875" y="3865563"/>
            <a:ext cx="6350" cy="7937"/>
          </a:xfrm>
          <a:prstGeom prst="line">
            <a:avLst/>
          </a:prstGeom>
          <a:noFill/>
          <a:ln w="14288">
            <a:solidFill>
              <a:srgbClr val="FFCC99"/>
            </a:solidFill>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5" name="Line 69"/>
          <p:cNvSpPr>
            <a:spLocks noChangeShapeType="1"/>
          </p:cNvSpPr>
          <p:nvPr/>
        </p:nvSpPr>
        <p:spPr bwMode="auto">
          <a:xfrm>
            <a:off x="1328738" y="1654175"/>
            <a:ext cx="0" cy="209550"/>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6" name="Rectangle 70"/>
          <p:cNvSpPr>
            <a:spLocks noChangeArrowheads="1"/>
          </p:cNvSpPr>
          <p:nvPr/>
        </p:nvSpPr>
        <p:spPr bwMode="auto">
          <a:xfrm>
            <a:off x="833438" y="1865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27" name="Rectangle 71"/>
          <p:cNvSpPr>
            <a:spLocks noChangeArrowheads="1"/>
          </p:cNvSpPr>
          <p:nvPr/>
        </p:nvSpPr>
        <p:spPr bwMode="auto">
          <a:xfrm>
            <a:off x="896938" y="1944688"/>
            <a:ext cx="87630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ENTITY test is</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port a: in bit;</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end ENTITY test;</a:t>
            </a:r>
          </a:p>
        </p:txBody>
      </p:sp>
      <p:grpSp>
        <p:nvGrpSpPr>
          <p:cNvPr id="659528" name="Group 72"/>
          <p:cNvGrpSpPr>
            <a:grpSpLocks/>
          </p:cNvGrpSpPr>
          <p:nvPr/>
        </p:nvGrpSpPr>
        <p:grpSpPr bwMode="auto">
          <a:xfrm>
            <a:off x="841375" y="5614988"/>
            <a:ext cx="1004888" cy="584200"/>
            <a:chOff x="623" y="3214"/>
            <a:chExt cx="590" cy="392"/>
          </a:xfrm>
        </p:grpSpPr>
        <p:sp>
          <p:nvSpPr>
            <p:cNvPr id="659529" name="Rectangle 73"/>
            <p:cNvSpPr>
              <a:spLocks noChangeArrowheads="1"/>
            </p:cNvSpPr>
            <p:nvPr/>
          </p:nvSpPr>
          <p:spPr bwMode="auto">
            <a:xfrm>
              <a:off x="629" y="3220"/>
              <a:ext cx="580" cy="386"/>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0" name="Rectangle 74"/>
            <p:cNvSpPr>
              <a:spLocks noChangeArrowheads="1"/>
            </p:cNvSpPr>
            <p:nvPr/>
          </p:nvSpPr>
          <p:spPr bwMode="auto">
            <a:xfrm>
              <a:off x="629" y="3470"/>
              <a:ext cx="271"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1" name="Rectangle 75"/>
            <p:cNvSpPr>
              <a:spLocks noChangeArrowheads="1"/>
            </p:cNvSpPr>
            <p:nvPr/>
          </p:nvSpPr>
          <p:spPr bwMode="auto">
            <a:xfrm>
              <a:off x="629" y="3437"/>
              <a:ext cx="271"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2" name="Rectangle 76"/>
            <p:cNvSpPr>
              <a:spLocks noChangeArrowheads="1"/>
            </p:cNvSpPr>
            <p:nvPr/>
          </p:nvSpPr>
          <p:spPr bwMode="auto">
            <a:xfrm>
              <a:off x="629" y="3410"/>
              <a:ext cx="271"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3" name="Rectangle 77"/>
            <p:cNvSpPr>
              <a:spLocks noChangeArrowheads="1"/>
            </p:cNvSpPr>
            <p:nvPr/>
          </p:nvSpPr>
          <p:spPr bwMode="auto">
            <a:xfrm>
              <a:off x="631" y="3383"/>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4" name="Rectangle 78"/>
            <p:cNvSpPr>
              <a:spLocks noChangeArrowheads="1"/>
            </p:cNvSpPr>
            <p:nvPr/>
          </p:nvSpPr>
          <p:spPr bwMode="auto">
            <a:xfrm>
              <a:off x="630" y="3356"/>
              <a:ext cx="270"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5" name="Rectangle 79"/>
            <p:cNvSpPr>
              <a:spLocks noChangeArrowheads="1"/>
            </p:cNvSpPr>
            <p:nvPr/>
          </p:nvSpPr>
          <p:spPr bwMode="auto">
            <a:xfrm>
              <a:off x="1121" y="3437"/>
              <a:ext cx="88"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6" name="Rectangle 80"/>
            <p:cNvSpPr>
              <a:spLocks noChangeArrowheads="1"/>
            </p:cNvSpPr>
            <p:nvPr/>
          </p:nvSpPr>
          <p:spPr bwMode="auto">
            <a:xfrm>
              <a:off x="1072" y="3461"/>
              <a:ext cx="137"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7" name="Rectangle 81"/>
            <p:cNvSpPr>
              <a:spLocks noChangeArrowheads="1"/>
            </p:cNvSpPr>
            <p:nvPr/>
          </p:nvSpPr>
          <p:spPr bwMode="auto">
            <a:xfrm>
              <a:off x="1030" y="3484"/>
              <a:ext cx="183" cy="15"/>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8" name="Rectangle 82"/>
            <p:cNvSpPr>
              <a:spLocks noChangeArrowheads="1"/>
            </p:cNvSpPr>
            <p:nvPr/>
          </p:nvSpPr>
          <p:spPr bwMode="auto">
            <a:xfrm>
              <a:off x="983" y="3503"/>
              <a:ext cx="228"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39" name="Rectangle 83"/>
            <p:cNvSpPr>
              <a:spLocks noChangeArrowheads="1"/>
            </p:cNvSpPr>
            <p:nvPr/>
          </p:nvSpPr>
          <p:spPr bwMode="auto">
            <a:xfrm>
              <a:off x="939" y="3526"/>
              <a:ext cx="270"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0" name="Rectangle 84"/>
            <p:cNvSpPr>
              <a:spLocks noChangeArrowheads="1"/>
            </p:cNvSpPr>
            <p:nvPr/>
          </p:nvSpPr>
          <p:spPr bwMode="auto">
            <a:xfrm>
              <a:off x="895" y="3550"/>
              <a:ext cx="314" cy="16"/>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1" name="Rectangle 85"/>
            <p:cNvSpPr>
              <a:spLocks noChangeArrowheads="1"/>
            </p:cNvSpPr>
            <p:nvPr/>
          </p:nvSpPr>
          <p:spPr bwMode="auto">
            <a:xfrm>
              <a:off x="623" y="3498"/>
              <a:ext cx="125" cy="17"/>
            </a:xfrm>
            <a:prstGeom prst="rect">
              <a:avLst/>
            </a:prstGeom>
            <a:solidFill>
              <a:srgbClr val="B3B3B3"/>
            </a:solidFill>
            <a:ln w="7938">
              <a:solidFill>
                <a:srgbClr val="FFFF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2" name="Line 86"/>
            <p:cNvSpPr>
              <a:spLocks noChangeShapeType="1"/>
            </p:cNvSpPr>
            <p:nvPr/>
          </p:nvSpPr>
          <p:spPr bwMode="auto">
            <a:xfrm flipV="1">
              <a:off x="693" y="3320"/>
              <a:ext cx="283"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3" name="Line 87"/>
            <p:cNvSpPr>
              <a:spLocks noChangeShapeType="1"/>
            </p:cNvSpPr>
            <p:nvPr/>
          </p:nvSpPr>
          <p:spPr bwMode="auto">
            <a:xfrm flipV="1">
              <a:off x="863" y="3361"/>
              <a:ext cx="282"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4" name="Line 88"/>
            <p:cNvSpPr>
              <a:spLocks noChangeShapeType="1"/>
            </p:cNvSpPr>
            <p:nvPr/>
          </p:nvSpPr>
          <p:spPr bwMode="auto">
            <a:xfrm>
              <a:off x="976" y="3320"/>
              <a:ext cx="169"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5" name="Line 89"/>
            <p:cNvSpPr>
              <a:spLocks noChangeShapeType="1"/>
            </p:cNvSpPr>
            <p:nvPr/>
          </p:nvSpPr>
          <p:spPr bwMode="auto">
            <a:xfrm>
              <a:off x="693" y="3466"/>
              <a:ext cx="170"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6" name="Line 90"/>
            <p:cNvSpPr>
              <a:spLocks noChangeShapeType="1"/>
            </p:cNvSpPr>
            <p:nvPr/>
          </p:nvSpPr>
          <p:spPr bwMode="auto">
            <a:xfrm flipV="1">
              <a:off x="693" y="3268"/>
              <a:ext cx="283" cy="145"/>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7" name="Line 91"/>
            <p:cNvSpPr>
              <a:spLocks noChangeShapeType="1"/>
            </p:cNvSpPr>
            <p:nvPr/>
          </p:nvSpPr>
          <p:spPr bwMode="auto">
            <a:xfrm flipV="1">
              <a:off x="863" y="3308"/>
              <a:ext cx="282" cy="146"/>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8" name="Line 92"/>
            <p:cNvSpPr>
              <a:spLocks noChangeShapeType="1"/>
            </p:cNvSpPr>
            <p:nvPr/>
          </p:nvSpPr>
          <p:spPr bwMode="auto">
            <a:xfrm>
              <a:off x="976" y="3268"/>
              <a:ext cx="169" cy="40"/>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49" name="Line 93"/>
            <p:cNvSpPr>
              <a:spLocks noChangeShapeType="1"/>
            </p:cNvSpPr>
            <p:nvPr/>
          </p:nvSpPr>
          <p:spPr bwMode="auto">
            <a:xfrm>
              <a:off x="693" y="3413"/>
              <a:ext cx="170" cy="41"/>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0" name="Freeform 94"/>
            <p:cNvSpPr>
              <a:spLocks/>
            </p:cNvSpPr>
            <p:nvPr/>
          </p:nvSpPr>
          <p:spPr bwMode="auto">
            <a:xfrm>
              <a:off x="693" y="3268"/>
              <a:ext cx="452" cy="186"/>
            </a:xfrm>
            <a:custGeom>
              <a:avLst/>
              <a:gdLst>
                <a:gd name="T0" fmla="*/ 0 w 452"/>
                <a:gd name="T1" fmla="*/ 145 h 186"/>
                <a:gd name="T2" fmla="*/ 283 w 452"/>
                <a:gd name="T3" fmla="*/ 0 h 186"/>
                <a:gd name="T4" fmla="*/ 452 w 452"/>
                <a:gd name="T5" fmla="*/ 40 h 186"/>
                <a:gd name="T6" fmla="*/ 170 w 452"/>
                <a:gd name="T7" fmla="*/ 186 h 186"/>
                <a:gd name="T8" fmla="*/ 0 w 452"/>
                <a:gd name="T9" fmla="*/ 145 h 186"/>
              </a:gdLst>
              <a:ahLst/>
              <a:cxnLst>
                <a:cxn ang="0">
                  <a:pos x="T0" y="T1"/>
                </a:cxn>
                <a:cxn ang="0">
                  <a:pos x="T2" y="T3"/>
                </a:cxn>
                <a:cxn ang="0">
                  <a:pos x="T4" y="T5"/>
                </a:cxn>
                <a:cxn ang="0">
                  <a:pos x="T6" y="T7"/>
                </a:cxn>
                <a:cxn ang="0">
                  <a:pos x="T8" y="T9"/>
                </a:cxn>
              </a:cxnLst>
              <a:rect l="0" t="0" r="r" b="b"/>
              <a:pathLst>
                <a:path w="452" h="186">
                  <a:moveTo>
                    <a:pt x="0" y="145"/>
                  </a:moveTo>
                  <a:lnTo>
                    <a:pt x="283" y="0"/>
                  </a:lnTo>
                  <a:lnTo>
                    <a:pt x="452" y="40"/>
                  </a:lnTo>
                  <a:lnTo>
                    <a:pt x="170" y="186"/>
                  </a:lnTo>
                  <a:lnTo>
                    <a:pt x="0" y="145"/>
                  </a:lnTo>
                  <a:close/>
                </a:path>
              </a:pathLst>
            </a:custGeom>
            <a:solidFill>
              <a:srgbClr val="E6E6E6"/>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1" name="Freeform 95"/>
            <p:cNvSpPr>
              <a:spLocks/>
            </p:cNvSpPr>
            <p:nvPr/>
          </p:nvSpPr>
          <p:spPr bwMode="auto">
            <a:xfrm>
              <a:off x="693" y="3308"/>
              <a:ext cx="452" cy="202"/>
            </a:xfrm>
            <a:custGeom>
              <a:avLst/>
              <a:gdLst>
                <a:gd name="T0" fmla="*/ 0 w 452"/>
                <a:gd name="T1" fmla="*/ 105 h 202"/>
                <a:gd name="T2" fmla="*/ 0 w 452"/>
                <a:gd name="T3" fmla="*/ 162 h 202"/>
                <a:gd name="T4" fmla="*/ 170 w 452"/>
                <a:gd name="T5" fmla="*/ 202 h 202"/>
                <a:gd name="T6" fmla="*/ 452 w 452"/>
                <a:gd name="T7" fmla="*/ 57 h 202"/>
                <a:gd name="T8" fmla="*/ 452 w 452"/>
                <a:gd name="T9" fmla="*/ 0 h 202"/>
                <a:gd name="T10" fmla="*/ 170 w 452"/>
                <a:gd name="T11" fmla="*/ 146 h 202"/>
                <a:gd name="T12" fmla="*/ 0 w 452"/>
                <a:gd name="T13" fmla="*/ 105 h 202"/>
              </a:gdLst>
              <a:ahLst/>
              <a:cxnLst>
                <a:cxn ang="0">
                  <a:pos x="T0" y="T1"/>
                </a:cxn>
                <a:cxn ang="0">
                  <a:pos x="T2" y="T3"/>
                </a:cxn>
                <a:cxn ang="0">
                  <a:pos x="T4" y="T5"/>
                </a:cxn>
                <a:cxn ang="0">
                  <a:pos x="T6" y="T7"/>
                </a:cxn>
                <a:cxn ang="0">
                  <a:pos x="T8" y="T9"/>
                </a:cxn>
                <a:cxn ang="0">
                  <a:pos x="T10" y="T11"/>
                </a:cxn>
                <a:cxn ang="0">
                  <a:pos x="T12" y="T13"/>
                </a:cxn>
              </a:cxnLst>
              <a:rect l="0" t="0" r="r" b="b"/>
              <a:pathLst>
                <a:path w="452" h="202">
                  <a:moveTo>
                    <a:pt x="0" y="105"/>
                  </a:moveTo>
                  <a:lnTo>
                    <a:pt x="0" y="162"/>
                  </a:lnTo>
                  <a:lnTo>
                    <a:pt x="170" y="202"/>
                  </a:lnTo>
                  <a:lnTo>
                    <a:pt x="452" y="57"/>
                  </a:lnTo>
                  <a:lnTo>
                    <a:pt x="452" y="0"/>
                  </a:lnTo>
                  <a:lnTo>
                    <a:pt x="170" y="146"/>
                  </a:lnTo>
                  <a:lnTo>
                    <a:pt x="0" y="105"/>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2" name="Freeform 96"/>
            <p:cNvSpPr>
              <a:spLocks/>
            </p:cNvSpPr>
            <p:nvPr/>
          </p:nvSpPr>
          <p:spPr bwMode="auto">
            <a:xfrm>
              <a:off x="733" y="3437"/>
              <a:ext cx="25" cy="73"/>
            </a:xfrm>
            <a:custGeom>
              <a:avLst/>
              <a:gdLst>
                <a:gd name="T0" fmla="*/ 0 w 25"/>
                <a:gd name="T1" fmla="*/ 17 h 73"/>
                <a:gd name="T2" fmla="*/ 25 w 25"/>
                <a:gd name="T3" fmla="*/ 0 h 73"/>
                <a:gd name="T4" fmla="*/ 25 w 25"/>
                <a:gd name="T5" fmla="*/ 24 h 73"/>
                <a:gd name="T6" fmla="*/ 19 w 25"/>
                <a:gd name="T7" fmla="*/ 33 h 73"/>
                <a:gd name="T8" fmla="*/ 19 w 25"/>
                <a:gd name="T9" fmla="*/ 65 h 73"/>
                <a:gd name="T10" fmla="*/ 13 w 25"/>
                <a:gd name="T11" fmla="*/ 73 h 73"/>
                <a:gd name="T12" fmla="*/ 13 w 25"/>
                <a:gd name="T13" fmla="*/ 41 h 73"/>
                <a:gd name="T14" fmla="*/ 0 w 25"/>
                <a:gd name="T15" fmla="*/ 48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4"/>
                  </a:lnTo>
                  <a:lnTo>
                    <a:pt x="19" y="33"/>
                  </a:lnTo>
                  <a:lnTo>
                    <a:pt x="19" y="65"/>
                  </a:lnTo>
                  <a:lnTo>
                    <a:pt x="13" y="73"/>
                  </a:lnTo>
                  <a:lnTo>
                    <a:pt x="13" y="41"/>
                  </a:lnTo>
                  <a:lnTo>
                    <a:pt x="0" y="48"/>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3" name="Freeform 97"/>
            <p:cNvSpPr>
              <a:spLocks/>
            </p:cNvSpPr>
            <p:nvPr/>
          </p:nvSpPr>
          <p:spPr bwMode="auto">
            <a:xfrm>
              <a:off x="1113" y="3373"/>
              <a:ext cx="24" cy="73"/>
            </a:xfrm>
            <a:custGeom>
              <a:avLst/>
              <a:gdLst>
                <a:gd name="T0" fmla="*/ 0 w 24"/>
                <a:gd name="T1" fmla="*/ 16 h 73"/>
                <a:gd name="T2" fmla="*/ 24 w 24"/>
                <a:gd name="T3" fmla="*/ 0 h 73"/>
                <a:gd name="T4" fmla="*/ 24 w 24"/>
                <a:gd name="T5" fmla="*/ 24 h 73"/>
                <a:gd name="T6" fmla="*/ 18 w 24"/>
                <a:gd name="T7" fmla="*/ 32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2"/>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4" name="Freeform 98"/>
            <p:cNvSpPr>
              <a:spLocks/>
            </p:cNvSpPr>
            <p:nvPr/>
          </p:nvSpPr>
          <p:spPr bwMode="auto">
            <a:xfrm>
              <a:off x="1067" y="3395"/>
              <a:ext cx="25" cy="73"/>
            </a:xfrm>
            <a:custGeom>
              <a:avLst/>
              <a:gdLst>
                <a:gd name="T0" fmla="*/ 0 w 25"/>
                <a:gd name="T1" fmla="*/ 16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6"/>
                  </a:moveTo>
                  <a:lnTo>
                    <a:pt x="25" y="0"/>
                  </a:lnTo>
                  <a:lnTo>
                    <a:pt x="25" y="25"/>
                  </a:lnTo>
                  <a:lnTo>
                    <a:pt x="19" y="33"/>
                  </a:lnTo>
                  <a:lnTo>
                    <a:pt x="19" y="65"/>
                  </a:lnTo>
                  <a:lnTo>
                    <a:pt x="13" y="73"/>
                  </a:lnTo>
                  <a:lnTo>
                    <a:pt x="13" y="41"/>
                  </a:lnTo>
                  <a:lnTo>
                    <a:pt x="0" y="49"/>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5" name="Freeform 99"/>
            <p:cNvSpPr>
              <a:spLocks/>
            </p:cNvSpPr>
            <p:nvPr/>
          </p:nvSpPr>
          <p:spPr bwMode="auto">
            <a:xfrm>
              <a:off x="1023" y="3418"/>
              <a:ext cx="24" cy="72"/>
            </a:xfrm>
            <a:custGeom>
              <a:avLst/>
              <a:gdLst>
                <a:gd name="T0" fmla="*/ 0 w 24"/>
                <a:gd name="T1" fmla="*/ 16 h 72"/>
                <a:gd name="T2" fmla="*/ 24 w 24"/>
                <a:gd name="T3" fmla="*/ 0 h 72"/>
                <a:gd name="T4" fmla="*/ 24 w 24"/>
                <a:gd name="T5" fmla="*/ 24 h 72"/>
                <a:gd name="T6" fmla="*/ 18 w 24"/>
                <a:gd name="T7" fmla="*/ 32 h 72"/>
                <a:gd name="T8" fmla="*/ 18 w 24"/>
                <a:gd name="T9" fmla="*/ 65 h 72"/>
                <a:gd name="T10" fmla="*/ 12 w 24"/>
                <a:gd name="T11" fmla="*/ 72 h 72"/>
                <a:gd name="T12" fmla="*/ 12 w 24"/>
                <a:gd name="T13" fmla="*/ 41 h 72"/>
                <a:gd name="T14" fmla="*/ 0 w 24"/>
                <a:gd name="T15" fmla="*/ 48 h 72"/>
                <a:gd name="T16" fmla="*/ 0 w 24"/>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2">
                  <a:moveTo>
                    <a:pt x="0" y="16"/>
                  </a:moveTo>
                  <a:lnTo>
                    <a:pt x="24" y="0"/>
                  </a:lnTo>
                  <a:lnTo>
                    <a:pt x="24" y="24"/>
                  </a:lnTo>
                  <a:lnTo>
                    <a:pt x="18" y="32"/>
                  </a:lnTo>
                  <a:lnTo>
                    <a:pt x="18" y="65"/>
                  </a:lnTo>
                  <a:lnTo>
                    <a:pt x="12" y="72"/>
                  </a:lnTo>
                  <a:lnTo>
                    <a:pt x="12" y="41"/>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6" name="Freeform 100"/>
            <p:cNvSpPr>
              <a:spLocks/>
            </p:cNvSpPr>
            <p:nvPr/>
          </p:nvSpPr>
          <p:spPr bwMode="auto">
            <a:xfrm>
              <a:off x="977" y="3441"/>
              <a:ext cx="25" cy="72"/>
            </a:xfrm>
            <a:custGeom>
              <a:avLst/>
              <a:gdLst>
                <a:gd name="T0" fmla="*/ 0 w 25"/>
                <a:gd name="T1" fmla="*/ 16 h 72"/>
                <a:gd name="T2" fmla="*/ 25 w 25"/>
                <a:gd name="T3" fmla="*/ 0 h 72"/>
                <a:gd name="T4" fmla="*/ 25 w 25"/>
                <a:gd name="T5" fmla="*/ 24 h 72"/>
                <a:gd name="T6" fmla="*/ 19 w 25"/>
                <a:gd name="T7" fmla="*/ 31 h 72"/>
                <a:gd name="T8" fmla="*/ 19 w 25"/>
                <a:gd name="T9" fmla="*/ 64 h 72"/>
                <a:gd name="T10" fmla="*/ 13 w 25"/>
                <a:gd name="T11" fmla="*/ 72 h 72"/>
                <a:gd name="T12" fmla="*/ 13 w 25"/>
                <a:gd name="T13" fmla="*/ 40 h 72"/>
                <a:gd name="T14" fmla="*/ 0 w 25"/>
                <a:gd name="T15" fmla="*/ 48 h 72"/>
                <a:gd name="T16" fmla="*/ 0 w 25"/>
                <a:gd name="T17" fmla="*/ 1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2">
                  <a:moveTo>
                    <a:pt x="0" y="16"/>
                  </a:moveTo>
                  <a:lnTo>
                    <a:pt x="25" y="0"/>
                  </a:lnTo>
                  <a:lnTo>
                    <a:pt x="25" y="24"/>
                  </a:lnTo>
                  <a:lnTo>
                    <a:pt x="19" y="31"/>
                  </a:lnTo>
                  <a:lnTo>
                    <a:pt x="19" y="64"/>
                  </a:lnTo>
                  <a:lnTo>
                    <a:pt x="13" y="72"/>
                  </a:lnTo>
                  <a:lnTo>
                    <a:pt x="13"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7" name="Freeform 101"/>
            <p:cNvSpPr>
              <a:spLocks/>
            </p:cNvSpPr>
            <p:nvPr/>
          </p:nvSpPr>
          <p:spPr bwMode="auto">
            <a:xfrm>
              <a:off x="887" y="3485"/>
              <a:ext cx="25" cy="73"/>
            </a:xfrm>
            <a:custGeom>
              <a:avLst/>
              <a:gdLst>
                <a:gd name="T0" fmla="*/ 0 w 25"/>
                <a:gd name="T1" fmla="*/ 17 h 73"/>
                <a:gd name="T2" fmla="*/ 25 w 25"/>
                <a:gd name="T3" fmla="*/ 0 h 73"/>
                <a:gd name="T4" fmla="*/ 25 w 25"/>
                <a:gd name="T5" fmla="*/ 25 h 73"/>
                <a:gd name="T6" fmla="*/ 19 w 25"/>
                <a:gd name="T7" fmla="*/ 33 h 73"/>
                <a:gd name="T8" fmla="*/ 19 w 25"/>
                <a:gd name="T9" fmla="*/ 65 h 73"/>
                <a:gd name="T10" fmla="*/ 13 w 25"/>
                <a:gd name="T11" fmla="*/ 73 h 73"/>
                <a:gd name="T12" fmla="*/ 13 w 25"/>
                <a:gd name="T13" fmla="*/ 41 h 73"/>
                <a:gd name="T14" fmla="*/ 0 w 25"/>
                <a:gd name="T15" fmla="*/ 49 h 73"/>
                <a:gd name="T16" fmla="*/ 0 w 25"/>
                <a:gd name="T17" fmla="*/ 1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73">
                  <a:moveTo>
                    <a:pt x="0" y="17"/>
                  </a:moveTo>
                  <a:lnTo>
                    <a:pt x="25" y="0"/>
                  </a:lnTo>
                  <a:lnTo>
                    <a:pt x="25" y="25"/>
                  </a:lnTo>
                  <a:lnTo>
                    <a:pt x="19" y="33"/>
                  </a:lnTo>
                  <a:lnTo>
                    <a:pt x="19" y="65"/>
                  </a:lnTo>
                  <a:lnTo>
                    <a:pt x="13" y="73"/>
                  </a:lnTo>
                  <a:lnTo>
                    <a:pt x="13" y="41"/>
                  </a:lnTo>
                  <a:lnTo>
                    <a:pt x="0" y="49"/>
                  </a:lnTo>
                  <a:lnTo>
                    <a:pt x="0" y="17"/>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8" name="Freeform 102"/>
            <p:cNvSpPr>
              <a:spLocks/>
            </p:cNvSpPr>
            <p:nvPr/>
          </p:nvSpPr>
          <p:spPr bwMode="auto">
            <a:xfrm>
              <a:off x="932" y="3463"/>
              <a:ext cx="24" cy="73"/>
            </a:xfrm>
            <a:custGeom>
              <a:avLst/>
              <a:gdLst>
                <a:gd name="T0" fmla="*/ 0 w 24"/>
                <a:gd name="T1" fmla="*/ 16 h 73"/>
                <a:gd name="T2" fmla="*/ 24 w 24"/>
                <a:gd name="T3" fmla="*/ 0 h 73"/>
                <a:gd name="T4" fmla="*/ 24 w 24"/>
                <a:gd name="T5" fmla="*/ 24 h 73"/>
                <a:gd name="T6" fmla="*/ 18 w 24"/>
                <a:gd name="T7" fmla="*/ 33 h 73"/>
                <a:gd name="T8" fmla="*/ 18 w 24"/>
                <a:gd name="T9" fmla="*/ 64 h 73"/>
                <a:gd name="T10" fmla="*/ 12 w 24"/>
                <a:gd name="T11" fmla="*/ 73 h 73"/>
                <a:gd name="T12" fmla="*/ 12 w 24"/>
                <a:gd name="T13" fmla="*/ 40 h 73"/>
                <a:gd name="T14" fmla="*/ 0 w 24"/>
                <a:gd name="T15" fmla="*/ 48 h 73"/>
                <a:gd name="T16" fmla="*/ 0 w 24"/>
                <a:gd name="T17" fmla="*/ 1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73">
                  <a:moveTo>
                    <a:pt x="0" y="16"/>
                  </a:moveTo>
                  <a:lnTo>
                    <a:pt x="24" y="0"/>
                  </a:lnTo>
                  <a:lnTo>
                    <a:pt x="24" y="24"/>
                  </a:lnTo>
                  <a:lnTo>
                    <a:pt x="18" y="33"/>
                  </a:lnTo>
                  <a:lnTo>
                    <a:pt x="18" y="64"/>
                  </a:lnTo>
                  <a:lnTo>
                    <a:pt x="12" y="73"/>
                  </a:lnTo>
                  <a:lnTo>
                    <a:pt x="12" y="40"/>
                  </a:lnTo>
                  <a:lnTo>
                    <a:pt x="0" y="48"/>
                  </a:lnTo>
                  <a:lnTo>
                    <a:pt x="0" y="16"/>
                  </a:lnTo>
                  <a:close/>
                </a:path>
              </a:pathLst>
            </a:custGeom>
            <a:solidFill>
              <a:srgbClr val="000000"/>
            </a:solidFill>
            <a:ln w="7938">
              <a:solidFill>
                <a:srgbClr val="000000"/>
              </a:solidFill>
              <a:prstDash val="solid"/>
              <a:round/>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59" name="Rectangle 103"/>
            <p:cNvSpPr>
              <a:spLocks noChangeArrowheads="1"/>
            </p:cNvSpPr>
            <p:nvPr/>
          </p:nvSpPr>
          <p:spPr bwMode="auto">
            <a:xfrm>
              <a:off x="628" y="3214"/>
              <a:ext cx="580" cy="386"/>
            </a:xfrm>
            <a:prstGeom prst="rect">
              <a:avLst/>
            </a:prstGeom>
            <a:noFill/>
            <a:ln w="7938">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565" name="Rectangle 109"/>
          <p:cNvSpPr>
            <a:spLocks noChangeArrowheads="1"/>
          </p:cNvSpPr>
          <p:nvPr/>
        </p:nvSpPr>
        <p:spPr bwMode="auto">
          <a:xfrm>
            <a:off x="2071688" y="457835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6" name="Line 110"/>
          <p:cNvSpPr>
            <a:spLocks noChangeShapeType="1"/>
          </p:cNvSpPr>
          <p:nvPr/>
        </p:nvSpPr>
        <p:spPr bwMode="auto">
          <a:xfrm>
            <a:off x="2986088" y="1709738"/>
            <a:ext cx="0" cy="166687"/>
          </a:xfrm>
          <a:prstGeom prst="line">
            <a:avLst/>
          </a:prstGeom>
          <a:noFill/>
          <a:ln w="6350">
            <a:solidFill>
              <a:schemeClr val="bg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7" name="Rectangle 111"/>
          <p:cNvSpPr>
            <a:spLocks noChangeArrowheads="1"/>
          </p:cNvSpPr>
          <p:nvPr/>
        </p:nvSpPr>
        <p:spPr bwMode="auto">
          <a:xfrm>
            <a:off x="2076450" y="1049338"/>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68" name="Rectangle 112"/>
          <p:cNvSpPr>
            <a:spLocks noChangeArrowheads="1"/>
          </p:cNvSpPr>
          <p:nvPr/>
        </p:nvSpPr>
        <p:spPr bwMode="auto">
          <a:xfrm>
            <a:off x="2070100" y="16430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569" name="Group 113"/>
          <p:cNvGrpSpPr>
            <a:grpSpLocks/>
          </p:cNvGrpSpPr>
          <p:nvPr/>
        </p:nvGrpSpPr>
        <p:grpSpPr bwMode="auto">
          <a:xfrm>
            <a:off x="823913" y="1089025"/>
            <a:ext cx="1003300" cy="568325"/>
            <a:chOff x="612" y="663"/>
            <a:chExt cx="590" cy="382"/>
          </a:xfrm>
        </p:grpSpPr>
        <p:sp>
          <p:nvSpPr>
            <p:cNvPr id="659570" name="Rectangle 114"/>
            <p:cNvSpPr>
              <a:spLocks noChangeArrowheads="1"/>
            </p:cNvSpPr>
            <p:nvPr/>
          </p:nvSpPr>
          <p:spPr bwMode="auto">
            <a:xfrm>
              <a:off x="612" y="663"/>
              <a:ext cx="590" cy="38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1" name="Rectangle 115"/>
            <p:cNvSpPr>
              <a:spLocks noChangeArrowheads="1"/>
            </p:cNvSpPr>
            <p:nvPr/>
          </p:nvSpPr>
          <p:spPr bwMode="auto">
            <a:xfrm>
              <a:off x="817" y="718"/>
              <a:ext cx="182" cy="272"/>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2" name="Line 116"/>
            <p:cNvSpPr>
              <a:spLocks noChangeShapeType="1"/>
            </p:cNvSpPr>
            <p:nvPr/>
          </p:nvSpPr>
          <p:spPr bwMode="auto">
            <a:xfrm>
              <a:off x="727" y="763"/>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3" name="Line 117"/>
            <p:cNvSpPr>
              <a:spLocks noChangeShapeType="1"/>
            </p:cNvSpPr>
            <p:nvPr/>
          </p:nvSpPr>
          <p:spPr bwMode="auto">
            <a:xfrm>
              <a:off x="727" y="85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4" name="Line 118"/>
            <p:cNvSpPr>
              <a:spLocks noChangeShapeType="1"/>
            </p:cNvSpPr>
            <p:nvPr/>
          </p:nvSpPr>
          <p:spPr bwMode="auto">
            <a:xfrm>
              <a:off x="727" y="944"/>
              <a:ext cx="90"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575" name="Line 119"/>
            <p:cNvSpPr>
              <a:spLocks noChangeShapeType="1"/>
            </p:cNvSpPr>
            <p:nvPr/>
          </p:nvSpPr>
          <p:spPr bwMode="auto">
            <a:xfrm>
              <a:off x="999" y="854"/>
              <a:ext cx="91" cy="0"/>
            </a:xfrm>
            <a:prstGeom prst="line">
              <a:avLst/>
            </a:prstGeom>
            <a:noFill/>
            <a:ln w="9525">
              <a:solidFill>
                <a:schemeClr val="tx1"/>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667" name="Group 211"/>
          <p:cNvGrpSpPr>
            <a:grpSpLocks/>
          </p:cNvGrpSpPr>
          <p:nvPr/>
        </p:nvGrpSpPr>
        <p:grpSpPr bwMode="auto">
          <a:xfrm>
            <a:off x="831850" y="3408363"/>
            <a:ext cx="989013" cy="577850"/>
            <a:chOff x="3914" y="2587"/>
            <a:chExt cx="581" cy="387"/>
          </a:xfrm>
        </p:grpSpPr>
        <p:sp>
          <p:nvSpPr>
            <p:cNvPr id="659668" name="Rectangle 212"/>
            <p:cNvSpPr>
              <a:spLocks noChangeArrowheads="1"/>
            </p:cNvSpPr>
            <p:nvPr/>
          </p:nvSpPr>
          <p:spPr bwMode="auto">
            <a:xfrm>
              <a:off x="3914" y="2587"/>
              <a:ext cx="581" cy="387"/>
            </a:xfrm>
            <a:prstGeom prst="rect">
              <a:avLst/>
            </a:prstGeom>
            <a:solidFill>
              <a:srgbClr val="FFFFFF"/>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69" name="Rectangle 213"/>
            <p:cNvSpPr>
              <a:spLocks noChangeArrowheads="1"/>
            </p:cNvSpPr>
            <p:nvPr/>
          </p:nvSpPr>
          <p:spPr bwMode="auto">
            <a:xfrm>
              <a:off x="3914" y="2587"/>
              <a:ext cx="581" cy="387"/>
            </a:xfrm>
            <a:prstGeom prst="rect">
              <a:avLst/>
            </a:prstGeom>
            <a:solidFill>
              <a:srgbClr val="F8F8F8"/>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0" name="Rectangle 214"/>
            <p:cNvSpPr>
              <a:spLocks noChangeArrowheads="1"/>
            </p:cNvSpPr>
            <p:nvPr/>
          </p:nvSpPr>
          <p:spPr bwMode="auto">
            <a:xfrm>
              <a:off x="3979"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1" name="Rectangle 215"/>
            <p:cNvSpPr>
              <a:spLocks noChangeArrowheads="1"/>
            </p:cNvSpPr>
            <p:nvPr/>
          </p:nvSpPr>
          <p:spPr bwMode="auto">
            <a:xfrm>
              <a:off x="439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2" name="Rectangle 216"/>
            <p:cNvSpPr>
              <a:spLocks noChangeArrowheads="1"/>
            </p:cNvSpPr>
            <p:nvPr/>
          </p:nvSpPr>
          <p:spPr bwMode="auto">
            <a:xfrm>
              <a:off x="4188"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3" name="Rectangle 217"/>
            <p:cNvSpPr>
              <a:spLocks noChangeArrowheads="1"/>
            </p:cNvSpPr>
            <p:nvPr/>
          </p:nvSpPr>
          <p:spPr bwMode="auto">
            <a:xfrm>
              <a:off x="4293" y="262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4" name="Rectangle 218"/>
            <p:cNvSpPr>
              <a:spLocks noChangeArrowheads="1"/>
            </p:cNvSpPr>
            <p:nvPr/>
          </p:nvSpPr>
          <p:spPr bwMode="auto">
            <a:xfrm>
              <a:off x="4084" y="262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5" name="Rectangle 219"/>
            <p:cNvSpPr>
              <a:spLocks noChangeArrowheads="1"/>
            </p:cNvSpPr>
            <p:nvPr/>
          </p:nvSpPr>
          <p:spPr bwMode="auto">
            <a:xfrm>
              <a:off x="3979"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6" name="Rectangle 220"/>
            <p:cNvSpPr>
              <a:spLocks noChangeArrowheads="1"/>
            </p:cNvSpPr>
            <p:nvPr/>
          </p:nvSpPr>
          <p:spPr bwMode="auto">
            <a:xfrm>
              <a:off x="439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7" name="Rectangle 221"/>
            <p:cNvSpPr>
              <a:spLocks noChangeArrowheads="1"/>
            </p:cNvSpPr>
            <p:nvPr/>
          </p:nvSpPr>
          <p:spPr bwMode="auto">
            <a:xfrm>
              <a:off x="4188"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8" name="Rectangle 222"/>
            <p:cNvSpPr>
              <a:spLocks noChangeArrowheads="1"/>
            </p:cNvSpPr>
            <p:nvPr/>
          </p:nvSpPr>
          <p:spPr bwMode="auto">
            <a:xfrm>
              <a:off x="4293" y="2910"/>
              <a:ext cx="32"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79" name="Rectangle 223"/>
            <p:cNvSpPr>
              <a:spLocks noChangeArrowheads="1"/>
            </p:cNvSpPr>
            <p:nvPr/>
          </p:nvSpPr>
          <p:spPr bwMode="auto">
            <a:xfrm>
              <a:off x="4084" y="2910"/>
              <a:ext cx="31" cy="32"/>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0" name="Rectangle 224"/>
            <p:cNvSpPr>
              <a:spLocks noChangeArrowheads="1"/>
            </p:cNvSpPr>
            <p:nvPr/>
          </p:nvSpPr>
          <p:spPr bwMode="auto">
            <a:xfrm>
              <a:off x="4398" y="2764"/>
              <a:ext cx="32"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1" name="Rectangle 225"/>
            <p:cNvSpPr>
              <a:spLocks noChangeArrowheads="1"/>
            </p:cNvSpPr>
            <p:nvPr/>
          </p:nvSpPr>
          <p:spPr bwMode="auto">
            <a:xfrm>
              <a:off x="3979" y="2764"/>
              <a:ext cx="31" cy="33"/>
            </a:xfrm>
            <a:prstGeom prst="rect">
              <a:avLst/>
            </a:prstGeom>
            <a:solidFill>
              <a:srgbClr val="000000"/>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2" name="Rectangle 226"/>
            <p:cNvSpPr>
              <a:spLocks noChangeArrowheads="1"/>
            </p:cNvSpPr>
            <p:nvPr/>
          </p:nvSpPr>
          <p:spPr bwMode="auto">
            <a:xfrm>
              <a:off x="4067" y="2700"/>
              <a:ext cx="65" cy="178"/>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3" name="Rectangle 227"/>
            <p:cNvSpPr>
              <a:spLocks noChangeArrowheads="1"/>
            </p:cNvSpPr>
            <p:nvPr/>
          </p:nvSpPr>
          <p:spPr bwMode="auto">
            <a:xfrm>
              <a:off x="4220" y="2676"/>
              <a:ext cx="129" cy="9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4" name="Rectangle 228"/>
            <p:cNvSpPr>
              <a:spLocks noChangeArrowheads="1"/>
            </p:cNvSpPr>
            <p:nvPr/>
          </p:nvSpPr>
          <p:spPr bwMode="auto">
            <a:xfrm>
              <a:off x="4220" y="2821"/>
              <a:ext cx="81" cy="57"/>
            </a:xfrm>
            <a:prstGeom prst="rect">
              <a:avLst/>
            </a:prstGeom>
            <a:solidFill>
              <a:srgbClr val="B3B3B3"/>
            </a:solidFill>
            <a:ln w="7938">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5" name="Line 229"/>
            <p:cNvSpPr>
              <a:spLocks noChangeShapeType="1"/>
            </p:cNvSpPr>
            <p:nvPr/>
          </p:nvSpPr>
          <p:spPr bwMode="auto">
            <a:xfrm>
              <a:off x="4010" y="2781"/>
              <a:ext cx="57" cy="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6" name="Line 230"/>
            <p:cNvSpPr>
              <a:spLocks noChangeShapeType="1"/>
            </p:cNvSpPr>
            <p:nvPr/>
          </p:nvSpPr>
          <p:spPr bwMode="auto">
            <a:xfrm>
              <a:off x="4309" y="2652"/>
              <a:ext cx="1" cy="24"/>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7" name="Freeform 231"/>
            <p:cNvSpPr>
              <a:spLocks/>
            </p:cNvSpPr>
            <p:nvPr/>
          </p:nvSpPr>
          <p:spPr bwMode="auto">
            <a:xfrm>
              <a:off x="4301" y="2773"/>
              <a:ext cx="16" cy="80"/>
            </a:xfrm>
            <a:custGeom>
              <a:avLst/>
              <a:gdLst>
                <a:gd name="T0" fmla="*/ 0 w 16"/>
                <a:gd name="T1" fmla="*/ 80 h 80"/>
                <a:gd name="T2" fmla="*/ 16 w 16"/>
                <a:gd name="T3" fmla="*/ 80 h 80"/>
                <a:gd name="T4" fmla="*/ 16 w 16"/>
                <a:gd name="T5" fmla="*/ 0 h 80"/>
              </a:gdLst>
              <a:ahLst/>
              <a:cxnLst>
                <a:cxn ang="0">
                  <a:pos x="T0" y="T1"/>
                </a:cxn>
                <a:cxn ang="0">
                  <a:pos x="T2" y="T3"/>
                </a:cxn>
                <a:cxn ang="0">
                  <a:pos x="T4" y="T5"/>
                </a:cxn>
              </a:cxnLst>
              <a:rect l="0" t="0" r="r" b="b"/>
              <a:pathLst>
                <a:path w="16" h="80">
                  <a:moveTo>
                    <a:pt x="0" y="80"/>
                  </a:moveTo>
                  <a:lnTo>
                    <a:pt x="16" y="80"/>
                  </a:lnTo>
                  <a:lnTo>
                    <a:pt x="16" y="0"/>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8" name="Freeform 232"/>
            <p:cNvSpPr>
              <a:spLocks/>
            </p:cNvSpPr>
            <p:nvPr/>
          </p:nvSpPr>
          <p:spPr bwMode="auto">
            <a:xfrm>
              <a:off x="4349" y="2724"/>
              <a:ext cx="65" cy="186"/>
            </a:xfrm>
            <a:custGeom>
              <a:avLst/>
              <a:gdLst>
                <a:gd name="T0" fmla="*/ 0 w 65"/>
                <a:gd name="T1" fmla="*/ 0 h 186"/>
                <a:gd name="T2" fmla="*/ 17 w 65"/>
                <a:gd name="T3" fmla="*/ 0 h 186"/>
                <a:gd name="T4" fmla="*/ 17 w 65"/>
                <a:gd name="T5" fmla="*/ 129 h 186"/>
                <a:gd name="T6" fmla="*/ 65 w 65"/>
                <a:gd name="T7" fmla="*/ 129 h 186"/>
                <a:gd name="T8" fmla="*/ 65 w 65"/>
                <a:gd name="T9" fmla="*/ 186 h 186"/>
              </a:gdLst>
              <a:ahLst/>
              <a:cxnLst>
                <a:cxn ang="0">
                  <a:pos x="T0" y="T1"/>
                </a:cxn>
                <a:cxn ang="0">
                  <a:pos x="T2" y="T3"/>
                </a:cxn>
                <a:cxn ang="0">
                  <a:pos x="T4" y="T5"/>
                </a:cxn>
                <a:cxn ang="0">
                  <a:pos x="T6" y="T7"/>
                </a:cxn>
                <a:cxn ang="0">
                  <a:pos x="T8" y="T9"/>
                </a:cxn>
              </a:cxnLst>
              <a:rect l="0" t="0" r="r" b="b"/>
              <a:pathLst>
                <a:path w="65" h="186">
                  <a:moveTo>
                    <a:pt x="0" y="0"/>
                  </a:moveTo>
                  <a:lnTo>
                    <a:pt x="17" y="0"/>
                  </a:lnTo>
                  <a:lnTo>
                    <a:pt x="17" y="129"/>
                  </a:lnTo>
                  <a:lnTo>
                    <a:pt x="65" y="129"/>
                  </a:lnTo>
                  <a:lnTo>
                    <a:pt x="65" y="186"/>
                  </a:lnTo>
                </a:path>
              </a:pathLst>
            </a:custGeom>
            <a:noFill/>
            <a:ln w="9525">
              <a:solidFill>
                <a:srgbClr val="000000"/>
              </a:solidFill>
              <a:prstDash val="solid"/>
              <a:round/>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89" name="Freeform 233"/>
            <p:cNvSpPr>
              <a:spLocks/>
            </p:cNvSpPr>
            <p:nvPr/>
          </p:nvSpPr>
          <p:spPr bwMode="auto">
            <a:xfrm>
              <a:off x="4220" y="2878"/>
              <a:ext cx="38" cy="48"/>
            </a:xfrm>
            <a:custGeom>
              <a:avLst/>
              <a:gdLst>
                <a:gd name="T0" fmla="*/ 40 w 40"/>
                <a:gd name="T1" fmla="*/ 0 h 50"/>
                <a:gd name="T2" fmla="*/ 40 w 40"/>
                <a:gd name="T3" fmla="*/ 50 h 50"/>
                <a:gd name="T4" fmla="*/ 0 w 40"/>
                <a:gd name="T5" fmla="*/ 50 h 50"/>
              </a:gdLst>
              <a:ahLst/>
              <a:cxnLst>
                <a:cxn ang="0">
                  <a:pos x="T0" y="T1"/>
                </a:cxn>
                <a:cxn ang="0">
                  <a:pos x="T2" y="T3"/>
                </a:cxn>
                <a:cxn ang="0">
                  <a:pos x="T4" y="T5"/>
                </a:cxn>
              </a:cxnLst>
              <a:rect l="0" t="0" r="r" b="b"/>
              <a:pathLst>
                <a:path w="40" h="50">
                  <a:moveTo>
                    <a:pt x="40" y="0"/>
                  </a:moveTo>
                  <a:lnTo>
                    <a:pt x="40" y="50"/>
                  </a:lnTo>
                  <a:lnTo>
                    <a:pt x="0" y="5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690" name="Group 234"/>
            <p:cNvGrpSpPr>
              <a:grpSpLocks/>
            </p:cNvGrpSpPr>
            <p:nvPr/>
          </p:nvGrpSpPr>
          <p:grpSpPr bwMode="auto">
            <a:xfrm>
              <a:off x="4024" y="2728"/>
              <a:ext cx="195" cy="245"/>
              <a:chOff x="4023" y="2262"/>
              <a:chExt cx="195" cy="245"/>
            </a:xfrm>
          </p:grpSpPr>
          <p:sp>
            <p:nvSpPr>
              <p:cNvPr id="659691" name="AutoShape 235"/>
              <p:cNvSpPr>
                <a:spLocks noChangeArrowheads="1"/>
              </p:cNvSpPr>
              <p:nvPr/>
            </p:nvSpPr>
            <p:spPr bwMode="auto">
              <a:xfrm>
                <a:off x="4023" y="2459"/>
                <a:ext cx="56" cy="4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2" name="Freeform 236"/>
              <p:cNvSpPr>
                <a:spLocks/>
              </p:cNvSpPr>
              <p:nvPr/>
            </p:nvSpPr>
            <p:spPr bwMode="auto">
              <a:xfrm>
                <a:off x="4050" y="2325"/>
                <a:ext cx="132" cy="135"/>
              </a:xfrm>
              <a:custGeom>
                <a:avLst/>
                <a:gdLst>
                  <a:gd name="T0" fmla="*/ 0 w 132"/>
                  <a:gd name="T1" fmla="*/ 135 h 135"/>
                  <a:gd name="T2" fmla="*/ 0 w 132"/>
                  <a:gd name="T3" fmla="*/ 105 h 135"/>
                  <a:gd name="T4" fmla="*/ 132 w 132"/>
                  <a:gd name="T5" fmla="*/ 105 h 135"/>
                  <a:gd name="T6" fmla="*/ 132 w 132"/>
                  <a:gd name="T7" fmla="*/ 0 h 135"/>
                  <a:gd name="T8" fmla="*/ 84 w 132"/>
                  <a:gd name="T9" fmla="*/ 0 h 135"/>
                </a:gdLst>
                <a:ahLst/>
                <a:cxnLst>
                  <a:cxn ang="0">
                    <a:pos x="T0" y="T1"/>
                  </a:cxn>
                  <a:cxn ang="0">
                    <a:pos x="T2" y="T3"/>
                  </a:cxn>
                  <a:cxn ang="0">
                    <a:pos x="T4" y="T5"/>
                  </a:cxn>
                  <a:cxn ang="0">
                    <a:pos x="T6" y="T7"/>
                  </a:cxn>
                  <a:cxn ang="0">
                    <a:pos x="T8" y="T9"/>
                  </a:cxn>
                </a:cxnLst>
                <a:rect l="0" t="0" r="r" b="b"/>
                <a:pathLst>
                  <a:path w="132" h="135">
                    <a:moveTo>
                      <a:pt x="0" y="135"/>
                    </a:moveTo>
                    <a:lnTo>
                      <a:pt x="0" y="105"/>
                    </a:lnTo>
                    <a:lnTo>
                      <a:pt x="132" y="105"/>
                    </a:lnTo>
                    <a:lnTo>
                      <a:pt x="132" y="0"/>
                    </a:lnTo>
                    <a:lnTo>
                      <a:pt x="84"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3" name="Line 237"/>
              <p:cNvSpPr>
                <a:spLocks noChangeShapeType="1"/>
              </p:cNvSpPr>
              <p:nvPr/>
            </p:nvSpPr>
            <p:spPr bwMode="auto">
              <a:xfrm>
                <a:off x="4182" y="2385"/>
                <a:ext cx="36" cy="0"/>
              </a:xfrm>
              <a:prstGeom prst="line">
                <a:avLst/>
              </a:prstGeom>
              <a:noFill/>
              <a:ln w="1587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4" name="Freeform 238"/>
              <p:cNvSpPr>
                <a:spLocks/>
              </p:cNvSpPr>
              <p:nvPr/>
            </p:nvSpPr>
            <p:spPr bwMode="auto">
              <a:xfrm>
                <a:off x="4182" y="2262"/>
                <a:ext cx="36" cy="63"/>
              </a:xfrm>
              <a:custGeom>
                <a:avLst/>
                <a:gdLst>
                  <a:gd name="T0" fmla="*/ 0 w 36"/>
                  <a:gd name="T1" fmla="*/ 63 h 63"/>
                  <a:gd name="T2" fmla="*/ 0 w 36"/>
                  <a:gd name="T3" fmla="*/ 0 h 63"/>
                  <a:gd name="T4" fmla="*/ 36 w 36"/>
                  <a:gd name="T5" fmla="*/ 0 h 63"/>
                </a:gdLst>
                <a:ahLst/>
                <a:cxnLst>
                  <a:cxn ang="0">
                    <a:pos x="T0" y="T1"/>
                  </a:cxn>
                  <a:cxn ang="0">
                    <a:pos x="T2" y="T3"/>
                  </a:cxn>
                  <a:cxn ang="0">
                    <a:pos x="T4" y="T5"/>
                  </a:cxn>
                </a:cxnLst>
                <a:rect l="0" t="0" r="r" b="b"/>
                <a:pathLst>
                  <a:path w="36" h="63">
                    <a:moveTo>
                      <a:pt x="0" y="63"/>
                    </a:moveTo>
                    <a:lnTo>
                      <a:pt x="0" y="0"/>
                    </a:lnTo>
                    <a:lnTo>
                      <a:pt x="36" y="0"/>
                    </a:lnTo>
                  </a:path>
                </a:pathLst>
              </a:custGeom>
              <a:noFill/>
              <a:ln w="1587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5" name="Line 239"/>
            <p:cNvSpPr>
              <a:spLocks noChangeShapeType="1"/>
            </p:cNvSpPr>
            <p:nvPr/>
          </p:nvSpPr>
          <p:spPr bwMode="auto">
            <a:xfrm>
              <a:off x="4132" y="2710"/>
              <a:ext cx="8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6" name="AutoShape 240"/>
            <p:cNvSpPr>
              <a:spLocks noChangeArrowheads="1"/>
            </p:cNvSpPr>
            <p:nvPr/>
          </p:nvSpPr>
          <p:spPr bwMode="auto">
            <a:xfrm>
              <a:off x="4300" y="2788"/>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7" name="AutoShape 241"/>
            <p:cNvSpPr>
              <a:spLocks noChangeArrowheads="1"/>
            </p:cNvSpPr>
            <p:nvPr/>
          </p:nvSpPr>
          <p:spPr bwMode="auto">
            <a:xfrm flipV="1">
              <a:off x="4348" y="2812"/>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698" name="AutoShape 242"/>
            <p:cNvSpPr>
              <a:spLocks noChangeArrowheads="1"/>
            </p:cNvSpPr>
            <p:nvPr/>
          </p:nvSpPr>
          <p:spPr bwMode="auto">
            <a:xfrm rot="-5400000">
              <a:off x="4144" y="2696"/>
              <a:ext cx="33" cy="28"/>
            </a:xfrm>
            <a:prstGeom prst="triangle">
              <a:avLst>
                <a:gd name="adj" fmla="val 50000"/>
              </a:avLst>
            </a:prstGeom>
            <a:solidFill>
              <a:schemeClr val="bg2"/>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699" name="Rectangle 243"/>
          <p:cNvSpPr>
            <a:spLocks noChangeArrowheads="1"/>
          </p:cNvSpPr>
          <p:nvPr/>
        </p:nvSpPr>
        <p:spPr bwMode="auto">
          <a:xfrm>
            <a:off x="2068513" y="5740400"/>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0" name="Rectangle 244"/>
          <p:cNvSpPr>
            <a:spLocks noChangeArrowheads="1"/>
          </p:cNvSpPr>
          <p:nvPr/>
        </p:nvSpPr>
        <p:spPr bwMode="auto">
          <a:xfrm>
            <a:off x="2074863" y="5160963"/>
            <a:ext cx="1917700" cy="447675"/>
          </a:xfrm>
          <a:prstGeom prst="rect">
            <a:avLst/>
          </a:prstGeom>
          <a:solidFill>
            <a:srgbClr val="CCCCFF"/>
          </a:solidFill>
          <a:ln w="8001">
            <a:solidFill>
              <a:srgbClr val="CCCCFF"/>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1" name="Rectangle 245"/>
          <p:cNvSpPr>
            <a:spLocks noChangeArrowheads="1"/>
          </p:cNvSpPr>
          <p:nvPr/>
        </p:nvSpPr>
        <p:spPr bwMode="auto">
          <a:xfrm>
            <a:off x="830263" y="4151313"/>
            <a:ext cx="987425" cy="574675"/>
          </a:xfrm>
          <a:prstGeom prst="rect">
            <a:avLst/>
          </a:prstGeom>
          <a:solidFill>
            <a:srgbClr val="FFFFFF"/>
          </a:solidFill>
          <a:ln w="9525">
            <a:solidFill>
              <a:schemeClr val="tx1"/>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2" name="Rectangle 246"/>
          <p:cNvSpPr>
            <a:spLocks noChangeArrowheads="1"/>
          </p:cNvSpPr>
          <p:nvPr/>
        </p:nvSpPr>
        <p:spPr bwMode="auto">
          <a:xfrm>
            <a:off x="1155700" y="4243388"/>
            <a:ext cx="247650" cy="409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900" smtClean="0">
                <a:solidFill>
                  <a:srgbClr val="000000"/>
                </a:solidFill>
                <a:latin typeface="Arial" charset="0"/>
                <a:ea typeface="宋体" charset="0"/>
                <a:cs typeface="宋体" charset="0"/>
              </a:rPr>
              <a:t>DRC</a:t>
            </a:r>
            <a:br>
              <a:rPr lang="en-US" altLang="zh-CN" sz="900" smtClean="0">
                <a:solidFill>
                  <a:srgbClr val="000000"/>
                </a:solidFill>
                <a:latin typeface="Arial" charset="0"/>
                <a:ea typeface="宋体" charset="0"/>
                <a:cs typeface="宋体" charset="0"/>
              </a:rPr>
            </a:br>
            <a:r>
              <a:rPr lang="en-US" altLang="zh-CN" sz="900" smtClean="0">
                <a:solidFill>
                  <a:srgbClr val="000000"/>
                </a:solidFill>
                <a:latin typeface="Arial" charset="0"/>
                <a:ea typeface="宋体" charset="0"/>
                <a:cs typeface="宋体" charset="0"/>
              </a:rPr>
              <a:t>LVS</a:t>
            </a:r>
          </a:p>
          <a:p>
            <a:pPr algn="ctr" fontAlgn="base">
              <a:spcBef>
                <a:spcPct val="0"/>
              </a:spcBef>
              <a:spcAft>
                <a:spcPct val="0"/>
              </a:spcAft>
            </a:pPr>
            <a:r>
              <a:rPr lang="en-US" altLang="zh-CN" sz="900" smtClean="0">
                <a:solidFill>
                  <a:srgbClr val="000000"/>
                </a:solidFill>
                <a:latin typeface="Arial" charset="0"/>
                <a:ea typeface="宋体" charset="0"/>
                <a:cs typeface="宋体" charset="0"/>
              </a:rPr>
              <a:t>ERC</a:t>
            </a:r>
          </a:p>
        </p:txBody>
      </p:sp>
      <p:sp>
        <p:nvSpPr>
          <p:cNvPr id="659703" name="Line 247"/>
          <p:cNvSpPr>
            <a:spLocks noChangeShapeType="1"/>
          </p:cNvSpPr>
          <p:nvPr/>
        </p:nvSpPr>
        <p:spPr bwMode="auto">
          <a:xfrm>
            <a:off x="1323975" y="4727575"/>
            <a:ext cx="0" cy="14763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4" name="Line 248"/>
          <p:cNvSpPr>
            <a:spLocks noChangeShapeType="1"/>
          </p:cNvSpPr>
          <p:nvPr/>
        </p:nvSpPr>
        <p:spPr bwMode="auto">
          <a:xfrm>
            <a:off x="1331913" y="3251200"/>
            <a:ext cx="0" cy="15557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5" name="Line 249"/>
          <p:cNvSpPr>
            <a:spLocks noChangeShapeType="1"/>
          </p:cNvSpPr>
          <p:nvPr/>
        </p:nvSpPr>
        <p:spPr bwMode="auto">
          <a:xfrm>
            <a:off x="1328738" y="2444750"/>
            <a:ext cx="0" cy="212725"/>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06" name="Rectangle 250"/>
          <p:cNvSpPr>
            <a:spLocks noChangeArrowheads="1"/>
          </p:cNvSpPr>
          <p:nvPr/>
        </p:nvSpPr>
        <p:spPr bwMode="auto">
          <a:xfrm>
            <a:off x="2336800" y="2973388"/>
            <a:ext cx="1341438" cy="215444"/>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Circuit Design</a:t>
            </a:r>
          </a:p>
        </p:txBody>
      </p:sp>
      <p:sp>
        <p:nvSpPr>
          <p:cNvPr id="659707" name="Rectangle 251"/>
          <p:cNvSpPr>
            <a:spLocks noChangeArrowheads="1"/>
          </p:cNvSpPr>
          <p:nvPr/>
        </p:nvSpPr>
        <p:spPr bwMode="auto">
          <a:xfrm>
            <a:off x="2125663" y="2300288"/>
            <a:ext cx="1725612" cy="430887"/>
          </a:xfrm>
          <a:prstGeom prst="rect">
            <a:avLst/>
          </a:prstGeom>
          <a:noFill/>
          <a:ln>
            <a:noFill/>
          </a:ln>
          <a:extLst>
            <a:ext uri="{909E8E84-426E-40dd-AFC4-6F175D3DCCD1}">
              <a14:hiddenFill xmlns="" xmlns:a14="http://schemas.microsoft.com/office/drawing/2010/main">
                <a:solidFill>
                  <a:srgbClr val="FFFF99"/>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Functional Design</a:t>
            </a:r>
            <a:br>
              <a:rPr lang="en-US" altLang="zh-CN" sz="1400" b="1" dirty="0" smtClean="0">
                <a:solidFill>
                  <a:srgbClr val="000000"/>
                </a:solidFill>
                <a:latin typeface="Arial" charset="0"/>
                <a:ea typeface="宋体" charset="0"/>
                <a:cs typeface="宋体" charset="0"/>
              </a:rPr>
            </a:br>
            <a:r>
              <a:rPr lang="en-US" altLang="zh-CN" sz="1400" b="1" dirty="0" smtClean="0">
                <a:solidFill>
                  <a:srgbClr val="000000"/>
                </a:solidFill>
                <a:latin typeface="Arial" charset="0"/>
                <a:ea typeface="宋体" charset="0"/>
                <a:cs typeface="宋体" charset="0"/>
              </a:rPr>
              <a:t>and Logic Design</a:t>
            </a:r>
          </a:p>
        </p:txBody>
      </p:sp>
      <p:sp>
        <p:nvSpPr>
          <p:cNvPr id="659708" name="Rectangle 252"/>
          <p:cNvSpPr>
            <a:spLocks noChangeArrowheads="1"/>
          </p:cNvSpPr>
          <p:nvPr/>
        </p:nvSpPr>
        <p:spPr bwMode="auto">
          <a:xfrm>
            <a:off x="2200275" y="3548063"/>
            <a:ext cx="1654175" cy="215444"/>
          </a:xfrm>
          <a:prstGeom prst="rect">
            <a:avLst/>
          </a:prstGeom>
          <a:noFill/>
          <a:ln>
            <a:noFill/>
          </a:ln>
          <a:extLst>
            <a:ext uri="{909E8E84-426E-40dd-AFC4-6F175D3DCCD1}">
              <a14:hiddenFill xmlns="" xmlns:a14="http://schemas.microsoft.com/office/drawing/2010/main">
                <a:solidFill>
                  <a:srgbClr val="B2B2B2"/>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latin typeface="Arial" charset="0"/>
                <a:ea typeface="宋体" charset="0"/>
                <a:cs typeface="宋体" charset="0"/>
              </a:rPr>
              <a:t>Physical Design</a:t>
            </a:r>
          </a:p>
        </p:txBody>
      </p:sp>
      <p:sp>
        <p:nvSpPr>
          <p:cNvPr id="659709" name="Rectangle 253"/>
          <p:cNvSpPr>
            <a:spLocks noChangeArrowheads="1"/>
          </p:cNvSpPr>
          <p:nvPr/>
        </p:nvSpPr>
        <p:spPr bwMode="auto">
          <a:xfrm>
            <a:off x="2065338" y="4029075"/>
            <a:ext cx="1928812"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altLang="zh-CN" sz="1400" b="1" dirty="0" err="1" smtClean="0">
                <a:solidFill>
                  <a:srgbClr val="000000"/>
                </a:solidFill>
                <a:latin typeface="Arial" charset="0"/>
                <a:ea typeface="宋体" charset="0"/>
                <a:cs typeface="宋体" charset="0"/>
              </a:rPr>
              <a:t>Physical</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Verification</a:t>
            </a:r>
            <a:r>
              <a:rPr lang="de-DE" altLang="zh-CN" sz="1400" b="1" dirty="0" smtClean="0">
                <a:solidFill>
                  <a:srgbClr val="000000"/>
                </a:solidFill>
                <a:latin typeface="Arial" charset="0"/>
                <a:ea typeface="宋体" charset="0"/>
                <a:cs typeface="宋体" charset="0"/>
              </a:rPr>
              <a:t/>
            </a:r>
            <a:br>
              <a:rPr lang="de-DE" altLang="zh-CN" sz="1400" b="1" dirty="0" smtClean="0">
                <a:solidFill>
                  <a:srgbClr val="000000"/>
                </a:solidFill>
                <a:latin typeface="Arial" charset="0"/>
                <a:ea typeface="宋体" charset="0"/>
                <a:cs typeface="宋体" charset="0"/>
              </a:rPr>
            </a:br>
            <a:r>
              <a:rPr lang="de-DE" altLang="zh-CN" sz="1400" b="1" dirty="0" err="1" smtClean="0">
                <a:solidFill>
                  <a:srgbClr val="000000"/>
                </a:solidFill>
                <a:latin typeface="Arial" charset="0"/>
                <a:ea typeface="宋体" charset="0"/>
                <a:cs typeface="宋体" charset="0"/>
              </a:rPr>
              <a:t>and</a:t>
            </a:r>
            <a:r>
              <a:rPr lang="de-DE" altLang="zh-CN" sz="1400" b="1" dirty="0" smtClean="0">
                <a:solidFill>
                  <a:srgbClr val="000000"/>
                </a:solidFill>
                <a:latin typeface="Arial" charset="0"/>
                <a:ea typeface="宋体" charset="0"/>
                <a:cs typeface="宋体" charset="0"/>
              </a:rPr>
              <a:t> </a:t>
            </a:r>
            <a:r>
              <a:rPr lang="de-DE" altLang="zh-CN" sz="1400" b="1" dirty="0" err="1" smtClean="0">
                <a:solidFill>
                  <a:srgbClr val="000000"/>
                </a:solidFill>
                <a:latin typeface="Arial" charset="0"/>
                <a:ea typeface="宋体" charset="0"/>
                <a:cs typeface="宋体" charset="0"/>
              </a:rPr>
              <a:t>Signoff</a:t>
            </a:r>
            <a:endParaRPr lang="en-US" altLang="zh-CN" sz="1400" b="1" dirty="0" smtClean="0">
              <a:solidFill>
                <a:srgbClr val="000000"/>
              </a:solidFill>
              <a:latin typeface="Arial" charset="0"/>
              <a:ea typeface="宋体" charset="0"/>
              <a:cs typeface="宋体" charset="0"/>
            </a:endParaRPr>
          </a:p>
        </p:txBody>
      </p:sp>
      <p:sp>
        <p:nvSpPr>
          <p:cNvPr id="659710" name="Rectangle 254"/>
          <p:cNvSpPr>
            <a:spLocks noChangeArrowheads="1"/>
          </p:cNvSpPr>
          <p:nvPr/>
        </p:nvSpPr>
        <p:spPr bwMode="auto">
          <a:xfrm>
            <a:off x="2473325" y="4703763"/>
            <a:ext cx="1065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de-DE" sz="1400" b="1" dirty="0" err="1" smtClean="0">
                <a:solidFill>
                  <a:srgbClr val="000000"/>
                </a:solidFill>
                <a:latin typeface="Arial" charset="0"/>
                <a:ea typeface="ＭＳ Ｐゴシック" charset="0"/>
              </a:rPr>
              <a:t>Fabrication</a:t>
            </a:r>
            <a:endParaRPr lang="en-US" altLang="zh-CN" sz="1100" b="1" dirty="0" smtClean="0">
              <a:solidFill>
                <a:srgbClr val="000000"/>
              </a:solidFill>
              <a:latin typeface="Arial" charset="0"/>
              <a:ea typeface="宋体" charset="0"/>
              <a:cs typeface="宋体" charset="0"/>
            </a:endParaRPr>
          </a:p>
        </p:txBody>
      </p:sp>
      <p:sp>
        <p:nvSpPr>
          <p:cNvPr id="659711" name="Rectangle 255"/>
          <p:cNvSpPr>
            <a:spLocks noChangeArrowheads="1"/>
          </p:cNvSpPr>
          <p:nvPr/>
        </p:nvSpPr>
        <p:spPr bwMode="auto">
          <a:xfrm>
            <a:off x="2124075" y="1173163"/>
            <a:ext cx="1827213"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System Specification</a:t>
            </a:r>
          </a:p>
        </p:txBody>
      </p:sp>
      <p:sp>
        <p:nvSpPr>
          <p:cNvPr id="659712" name="Rectangle 256"/>
          <p:cNvSpPr>
            <a:spLocks noChangeArrowheads="1"/>
          </p:cNvSpPr>
          <p:nvPr/>
        </p:nvSpPr>
        <p:spPr bwMode="auto">
          <a:xfrm>
            <a:off x="2097088" y="1773238"/>
            <a:ext cx="1827212" cy="215444"/>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Architectural Design</a:t>
            </a:r>
          </a:p>
        </p:txBody>
      </p:sp>
      <p:sp>
        <p:nvSpPr>
          <p:cNvPr id="659713" name="Rectangle 257"/>
          <p:cNvSpPr>
            <a:spLocks noChangeArrowheads="1"/>
          </p:cNvSpPr>
          <p:nvPr/>
        </p:nvSpPr>
        <p:spPr bwMode="auto">
          <a:xfrm>
            <a:off x="2771775" y="5853113"/>
            <a:ext cx="442913"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Chip</a:t>
            </a:r>
          </a:p>
        </p:txBody>
      </p:sp>
      <p:sp>
        <p:nvSpPr>
          <p:cNvPr id="659714" name="Rectangle 258"/>
          <p:cNvSpPr>
            <a:spLocks noChangeArrowheads="1"/>
          </p:cNvSpPr>
          <p:nvPr/>
        </p:nvSpPr>
        <p:spPr bwMode="auto">
          <a:xfrm>
            <a:off x="2209800" y="5181600"/>
            <a:ext cx="1612900" cy="430887"/>
          </a:xfrm>
          <a:prstGeom prst="rect">
            <a:avLst/>
          </a:prstGeom>
          <a:noFill/>
          <a:ln>
            <a:noFill/>
          </a:ln>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rgbClr val="FFCC99"/>
                </a:solidFill>
                <a:miter lim="800000"/>
                <a:headEnd/>
                <a:tailEnd/>
              </a14:hiddenLine>
            </a:ext>
          </a:extLst>
        </p:spPr>
        <p:txBody>
          <a:bodyPr lIns="0" tIns="0" rIns="0" bIns="0">
            <a:spAutoFit/>
          </a:bodyPr>
          <a:lstStyle/>
          <a:p>
            <a:pPr algn="ctr" fontAlgn="base">
              <a:spcBef>
                <a:spcPct val="0"/>
              </a:spcBef>
              <a:spcAft>
                <a:spcPct val="0"/>
              </a:spcAft>
            </a:pPr>
            <a:r>
              <a:rPr lang="en-US" altLang="zh-CN" sz="1400" b="1" dirty="0" smtClean="0">
                <a:solidFill>
                  <a:srgbClr val="000000"/>
                </a:solidFill>
                <a:latin typeface="Arial" charset="0"/>
                <a:ea typeface="宋体" charset="0"/>
                <a:cs typeface="宋体" charset="0"/>
              </a:rPr>
              <a:t>Packaging and Testing</a:t>
            </a:r>
          </a:p>
        </p:txBody>
      </p:sp>
      <p:grpSp>
        <p:nvGrpSpPr>
          <p:cNvPr id="659721" name="Group 265"/>
          <p:cNvGrpSpPr>
            <a:grpSpLocks/>
          </p:cNvGrpSpPr>
          <p:nvPr/>
        </p:nvGrpSpPr>
        <p:grpSpPr bwMode="auto">
          <a:xfrm>
            <a:off x="830263" y="2671763"/>
            <a:ext cx="996950" cy="576262"/>
            <a:chOff x="617" y="1399"/>
            <a:chExt cx="687" cy="454"/>
          </a:xfrm>
        </p:grpSpPr>
        <p:sp>
          <p:nvSpPr>
            <p:cNvPr id="659722" name="Rectangle 266"/>
            <p:cNvSpPr>
              <a:spLocks noChangeArrowheads="1"/>
            </p:cNvSpPr>
            <p:nvPr/>
          </p:nvSpPr>
          <p:spPr bwMode="auto">
            <a:xfrm>
              <a:off x="617" y="1399"/>
              <a:ext cx="687" cy="454"/>
            </a:xfrm>
            <a:prstGeom prst="rect">
              <a:avLst/>
            </a:prstGeom>
            <a:solidFill>
              <a:srgbClr val="FFFFFF"/>
            </a:solidFill>
            <a:ln w="9525">
              <a:solidFill>
                <a:srgbClr val="000000"/>
              </a:solidFill>
              <a:miter lim="800000"/>
              <a:headEnd/>
              <a:tailEnd/>
            </a:ln>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3" name="Line 267"/>
            <p:cNvSpPr>
              <a:spLocks noChangeShapeType="1"/>
            </p:cNvSpPr>
            <p:nvPr/>
          </p:nvSpPr>
          <p:spPr bwMode="auto">
            <a:xfrm>
              <a:off x="976" y="1724"/>
              <a:ext cx="40" cy="2"/>
            </a:xfrm>
            <a:prstGeom prst="line">
              <a:avLst/>
            </a:prstGeom>
            <a:noFill/>
            <a:ln w="7938">
              <a:solidFill>
                <a:srgbClr val="000000"/>
              </a:solidFill>
              <a:round/>
              <a:headEnd/>
              <a:tailEnd/>
            </a:ln>
            <a:extLst>
              <a:ext uri="{909E8E84-426E-40dd-AFC4-6F175D3DCCD1}">
                <a14:hiddenFill xmlns="" xmlns:a14="http://schemas.microsoft.com/office/drawing/2010/main">
                  <a:no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24" name="Group 268"/>
            <p:cNvGrpSpPr>
              <a:grpSpLocks/>
            </p:cNvGrpSpPr>
            <p:nvPr/>
          </p:nvGrpSpPr>
          <p:grpSpPr bwMode="auto">
            <a:xfrm>
              <a:off x="682" y="1504"/>
              <a:ext cx="105" cy="88"/>
              <a:chOff x="328" y="1585"/>
              <a:chExt cx="145" cy="121"/>
            </a:xfrm>
          </p:grpSpPr>
          <p:sp>
            <p:nvSpPr>
              <p:cNvPr id="659725" name="AutoShape 269"/>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6" name="Oval 270"/>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27" name="Group 271"/>
            <p:cNvGrpSpPr>
              <a:grpSpLocks/>
            </p:cNvGrpSpPr>
            <p:nvPr/>
          </p:nvGrpSpPr>
          <p:grpSpPr bwMode="auto">
            <a:xfrm>
              <a:off x="866" y="1679"/>
              <a:ext cx="105" cy="88"/>
              <a:chOff x="328" y="1585"/>
              <a:chExt cx="145" cy="121"/>
            </a:xfrm>
          </p:grpSpPr>
          <p:sp>
            <p:nvSpPr>
              <p:cNvPr id="659728" name="AutoShape 272"/>
              <p:cNvSpPr>
                <a:spLocks noChangeArrowheads="1"/>
              </p:cNvSpPr>
              <p:nvPr/>
            </p:nvSpPr>
            <p:spPr bwMode="auto">
              <a:xfrm rot="5400000">
                <a:off x="320" y="1593"/>
                <a:ext cx="121" cy="105"/>
              </a:xfrm>
              <a:prstGeom prst="triangle">
                <a:avLst>
                  <a:gd name="adj" fmla="val 50000"/>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29" name="Oval 273"/>
              <p:cNvSpPr>
                <a:spLocks noChangeArrowheads="1"/>
              </p:cNvSpPr>
              <p:nvPr/>
            </p:nvSpPr>
            <p:spPr bwMode="auto">
              <a:xfrm>
                <a:off x="432" y="1626"/>
                <a:ext cx="41" cy="41"/>
              </a:xfrm>
              <a:prstGeom prst="ellipse">
                <a:avLst/>
              </a:prstGeom>
              <a:solidFill>
                <a:srgbClr val="C0C0C0"/>
              </a:solidFill>
              <a:ln w="127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30" name="Freeform 274"/>
            <p:cNvSpPr>
              <a:spLocks/>
            </p:cNvSpPr>
            <p:nvPr/>
          </p:nvSpPr>
          <p:spPr bwMode="auto">
            <a:xfrm>
              <a:off x="639" y="1470"/>
              <a:ext cx="336" cy="60"/>
            </a:xfrm>
            <a:custGeom>
              <a:avLst/>
              <a:gdLst>
                <a:gd name="T0" fmla="*/ 0 w 288"/>
                <a:gd name="T1" fmla="*/ 0 h 60"/>
                <a:gd name="T2" fmla="*/ 249 w 288"/>
                <a:gd name="T3" fmla="*/ 0 h 60"/>
                <a:gd name="T4" fmla="*/ 249 w 288"/>
                <a:gd name="T5" fmla="*/ 60 h 60"/>
                <a:gd name="T6" fmla="*/ 288 w 288"/>
                <a:gd name="T7" fmla="*/ 60 h 60"/>
              </a:gdLst>
              <a:ahLst/>
              <a:cxnLst>
                <a:cxn ang="0">
                  <a:pos x="T0" y="T1"/>
                </a:cxn>
                <a:cxn ang="0">
                  <a:pos x="T2" y="T3"/>
                </a:cxn>
                <a:cxn ang="0">
                  <a:pos x="T4" y="T5"/>
                </a:cxn>
                <a:cxn ang="0">
                  <a:pos x="T6" y="T7"/>
                </a:cxn>
              </a:cxnLst>
              <a:rect l="0" t="0" r="r" b="b"/>
              <a:pathLst>
                <a:path w="288" h="60">
                  <a:moveTo>
                    <a:pt x="0" y="0"/>
                  </a:moveTo>
                  <a:lnTo>
                    <a:pt x="249" y="0"/>
                  </a:lnTo>
                  <a:lnTo>
                    <a:pt x="249" y="60"/>
                  </a:lnTo>
                  <a:lnTo>
                    <a:pt x="288" y="6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1" name="Line 275"/>
            <p:cNvSpPr>
              <a:spLocks noChangeShapeType="1"/>
            </p:cNvSpPr>
            <p:nvPr/>
          </p:nvSpPr>
          <p:spPr bwMode="auto">
            <a:xfrm flipH="1">
              <a:off x="639" y="1551"/>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2" name="Line 276"/>
            <p:cNvSpPr>
              <a:spLocks noChangeShapeType="1"/>
            </p:cNvSpPr>
            <p:nvPr/>
          </p:nvSpPr>
          <p:spPr bwMode="auto">
            <a:xfrm flipH="1">
              <a:off x="787" y="1549"/>
              <a:ext cx="3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3" name="Line 277"/>
            <p:cNvSpPr>
              <a:spLocks noChangeShapeType="1"/>
            </p:cNvSpPr>
            <p:nvPr/>
          </p:nvSpPr>
          <p:spPr bwMode="auto">
            <a:xfrm>
              <a:off x="909" y="1575"/>
              <a:ext cx="81"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12" name="Moon 11"/>
            <p:cNvSpPr>
              <a:spLocks noChangeArrowheads="1"/>
            </p:cNvSpPr>
            <p:nvPr/>
          </p:nvSpPr>
          <p:spPr bwMode="auto">
            <a:xfrm rot="10800000">
              <a:off x="961" y="150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35" name="AutoShape 279"/>
            <p:cNvSpPr>
              <a:spLocks noChangeArrowheads="1"/>
            </p:cNvSpPr>
            <p:nvPr/>
          </p:nvSpPr>
          <p:spPr bwMode="auto">
            <a:xfrm>
              <a:off x="822" y="1533"/>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6" name="Line 280"/>
            <p:cNvSpPr>
              <a:spLocks noChangeShapeType="1"/>
            </p:cNvSpPr>
            <p:nvPr/>
          </p:nvSpPr>
          <p:spPr bwMode="auto">
            <a:xfrm>
              <a:off x="639" y="1725"/>
              <a:ext cx="22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7" name="Freeform 281"/>
            <p:cNvSpPr>
              <a:spLocks/>
            </p:cNvSpPr>
            <p:nvPr/>
          </p:nvSpPr>
          <p:spPr bwMode="auto">
            <a:xfrm>
              <a:off x="780" y="1599"/>
              <a:ext cx="42" cy="123"/>
            </a:xfrm>
            <a:custGeom>
              <a:avLst/>
              <a:gdLst>
                <a:gd name="T0" fmla="*/ 0 w 42"/>
                <a:gd name="T1" fmla="*/ 123 h 123"/>
                <a:gd name="T2" fmla="*/ 0 w 42"/>
                <a:gd name="T3" fmla="*/ 0 h 123"/>
                <a:gd name="T4" fmla="*/ 42 w 42"/>
                <a:gd name="T5" fmla="*/ 0 h 123"/>
              </a:gdLst>
              <a:ahLst/>
              <a:cxnLst>
                <a:cxn ang="0">
                  <a:pos x="T0" y="T1"/>
                </a:cxn>
                <a:cxn ang="0">
                  <a:pos x="T2" y="T3"/>
                </a:cxn>
                <a:cxn ang="0">
                  <a:pos x="T4" y="T5"/>
                </a:cxn>
              </a:cxnLst>
              <a:rect l="0" t="0" r="r" b="b"/>
              <a:pathLst>
                <a:path w="42" h="123">
                  <a:moveTo>
                    <a:pt x="0" y="123"/>
                  </a:moveTo>
                  <a:lnTo>
                    <a:pt x="0" y="0"/>
                  </a:lnTo>
                  <a:lnTo>
                    <a:pt x="42" y="0"/>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8" name="Oval 282"/>
            <p:cNvSpPr>
              <a:spLocks noChangeArrowheads="1"/>
            </p:cNvSpPr>
            <p:nvPr/>
          </p:nvSpPr>
          <p:spPr bwMode="auto">
            <a:xfrm>
              <a:off x="765" y="1710"/>
              <a:ext cx="29" cy="29"/>
            </a:xfrm>
            <a:prstGeom prst="ellipse">
              <a:avLst/>
            </a:prstGeom>
            <a:solidFill>
              <a:schemeClr val="tx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39" name="Line 283"/>
            <p:cNvSpPr>
              <a:spLocks noChangeShapeType="1"/>
            </p:cNvSpPr>
            <p:nvPr/>
          </p:nvSpPr>
          <p:spPr bwMode="auto">
            <a:xfrm>
              <a:off x="636" y="1773"/>
              <a:ext cx="369"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0" name="Freeform 284"/>
            <p:cNvSpPr>
              <a:spLocks/>
            </p:cNvSpPr>
            <p:nvPr/>
          </p:nvSpPr>
          <p:spPr bwMode="auto">
            <a:xfrm>
              <a:off x="1062" y="1560"/>
              <a:ext cx="99" cy="147"/>
            </a:xfrm>
            <a:custGeom>
              <a:avLst/>
              <a:gdLst>
                <a:gd name="T0" fmla="*/ 0 w 99"/>
                <a:gd name="T1" fmla="*/ 0 h 126"/>
                <a:gd name="T2" fmla="*/ 60 w 99"/>
                <a:gd name="T3" fmla="*/ 0 h 126"/>
                <a:gd name="T4" fmla="*/ 60 w 99"/>
                <a:gd name="T5" fmla="*/ 126 h 126"/>
                <a:gd name="T6" fmla="*/ 99 w 99"/>
                <a:gd name="T7" fmla="*/ 126 h 126"/>
              </a:gdLst>
              <a:ahLst/>
              <a:cxnLst>
                <a:cxn ang="0">
                  <a:pos x="T0" y="T1"/>
                </a:cxn>
                <a:cxn ang="0">
                  <a:pos x="T2" y="T3"/>
                </a:cxn>
                <a:cxn ang="0">
                  <a:pos x="T4" y="T5"/>
                </a:cxn>
                <a:cxn ang="0">
                  <a:pos x="T6" y="T7"/>
                </a:cxn>
              </a:cxnLst>
              <a:rect l="0" t="0" r="r" b="b"/>
              <a:pathLst>
                <a:path w="99" h="126">
                  <a:moveTo>
                    <a:pt x="0" y="0"/>
                  </a:moveTo>
                  <a:lnTo>
                    <a:pt x="60" y="0"/>
                  </a:lnTo>
                  <a:lnTo>
                    <a:pt x="60" y="126"/>
                  </a:lnTo>
                  <a:lnTo>
                    <a:pt x="99" y="126"/>
                  </a:lnTo>
                </a:path>
              </a:pathLst>
            </a:cu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1" name="Line 285"/>
            <p:cNvSpPr>
              <a:spLocks noChangeShapeType="1"/>
            </p:cNvSpPr>
            <p:nvPr/>
          </p:nvSpPr>
          <p:spPr bwMode="auto">
            <a:xfrm>
              <a:off x="1092" y="1752"/>
              <a:ext cx="7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2" name="AutoShape 286"/>
            <p:cNvSpPr>
              <a:spLocks noChangeArrowheads="1"/>
            </p:cNvSpPr>
            <p:nvPr/>
          </p:nvSpPr>
          <p:spPr bwMode="auto">
            <a:xfrm>
              <a:off x="1009" y="1708"/>
              <a:ext cx="87" cy="87"/>
            </a:xfrm>
            <a:prstGeom prst="flowChartDelay">
              <a:avLst/>
            </a:prstGeom>
            <a:solidFill>
              <a:srgbClr val="C0C0C0"/>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4" name="Moon 11"/>
            <p:cNvSpPr>
              <a:spLocks noChangeArrowheads="1"/>
            </p:cNvSpPr>
            <p:nvPr/>
          </p:nvSpPr>
          <p:spPr bwMode="auto">
            <a:xfrm rot="10800000">
              <a:off x="1143" y="1673"/>
              <a:ext cx="101" cy="114"/>
            </a:xfrm>
            <a:prstGeom prst="moon">
              <a:avLst>
                <a:gd name="adj" fmla="val 75500"/>
              </a:avLst>
            </a:prstGeom>
            <a:solidFill>
              <a:srgbClr val="C0C0C0"/>
            </a:solidFill>
            <a:ln w="12700">
              <a:solidFill>
                <a:schemeClr val="tx1"/>
              </a:solidFill>
              <a:miter lim="800000"/>
              <a:headEnd/>
              <a:tailEnd/>
            </a:ln>
          </p:spPr>
          <p:txBody>
            <a:bodyPr rot="10800000" anchor="ctr"/>
            <a:lstStyle/>
            <a:p>
              <a:pPr algn="ctr" fontAlgn="base">
                <a:spcBef>
                  <a:spcPct val="0"/>
                </a:spcBef>
                <a:spcAft>
                  <a:spcPct val="0"/>
                </a:spcAft>
              </a:pPr>
              <a:endParaRPr lang="en-US" altLang="zh-TW" sz="1100" smtClean="0">
                <a:solidFill>
                  <a:srgbClr val="000000"/>
                </a:solidFill>
                <a:latin typeface="Arial" charset="0"/>
                <a:ea typeface="新細明體" charset="0"/>
                <a:cs typeface="Arial" charset="0"/>
              </a:endParaRPr>
            </a:p>
          </p:txBody>
        </p:sp>
        <p:sp>
          <p:nvSpPr>
            <p:cNvPr id="659744" name="Line 288"/>
            <p:cNvSpPr>
              <a:spLocks noChangeShapeType="1"/>
            </p:cNvSpPr>
            <p:nvPr/>
          </p:nvSpPr>
          <p:spPr bwMode="auto">
            <a:xfrm>
              <a:off x="1245" y="1731"/>
              <a:ext cx="4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grpSp>
        <p:nvGrpSpPr>
          <p:cNvPr id="659745" name="Group 289"/>
          <p:cNvGrpSpPr>
            <a:grpSpLocks/>
          </p:cNvGrpSpPr>
          <p:nvPr/>
        </p:nvGrpSpPr>
        <p:grpSpPr bwMode="auto">
          <a:xfrm>
            <a:off x="827088" y="4883150"/>
            <a:ext cx="989012" cy="654050"/>
            <a:chOff x="1434" y="3142"/>
            <a:chExt cx="681" cy="516"/>
          </a:xfrm>
        </p:grpSpPr>
        <p:sp>
          <p:nvSpPr>
            <p:cNvPr id="659746" name="Rectangle 290"/>
            <p:cNvSpPr>
              <a:spLocks noChangeArrowheads="1"/>
            </p:cNvSpPr>
            <p:nvPr/>
          </p:nvSpPr>
          <p:spPr bwMode="auto">
            <a:xfrm>
              <a:off x="1632" y="3452"/>
              <a:ext cx="308"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7" name="Rectangle 291"/>
            <p:cNvSpPr>
              <a:spLocks noChangeArrowheads="1"/>
            </p:cNvSpPr>
            <p:nvPr/>
          </p:nvSpPr>
          <p:spPr bwMode="auto">
            <a:xfrm>
              <a:off x="1556" y="3376"/>
              <a:ext cx="384"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8" name="Rectangle 292"/>
            <p:cNvSpPr>
              <a:spLocks noChangeArrowheads="1"/>
            </p:cNvSpPr>
            <p:nvPr/>
          </p:nvSpPr>
          <p:spPr bwMode="auto">
            <a:xfrm>
              <a:off x="1632" y="3300"/>
              <a:ext cx="31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49" name="Rectangle 293"/>
            <p:cNvSpPr>
              <a:spLocks noChangeArrowheads="1"/>
            </p:cNvSpPr>
            <p:nvPr/>
          </p:nvSpPr>
          <p:spPr bwMode="auto">
            <a:xfrm>
              <a:off x="1632" y="3224"/>
              <a:ext cx="230" cy="68"/>
            </a:xfrm>
            <a:prstGeom prst="rect">
              <a:avLst/>
            </a:prstGeom>
            <a:solidFill>
              <a:srgbClr val="C0C0C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nvGrpSpPr>
            <p:cNvPr id="659750" name="Group 294"/>
            <p:cNvGrpSpPr>
              <a:grpSpLocks/>
            </p:cNvGrpSpPr>
            <p:nvPr/>
          </p:nvGrpSpPr>
          <p:grpSpPr bwMode="auto">
            <a:xfrm>
              <a:off x="1536" y="3170"/>
              <a:ext cx="462" cy="488"/>
              <a:chOff x="696" y="3170"/>
              <a:chExt cx="462" cy="488"/>
            </a:xfrm>
          </p:grpSpPr>
          <p:sp>
            <p:nvSpPr>
              <p:cNvPr id="659751" name="Oval 295"/>
              <p:cNvSpPr>
                <a:spLocks noChangeArrowheads="1"/>
              </p:cNvSpPr>
              <p:nvPr/>
            </p:nvSpPr>
            <p:spPr bwMode="auto">
              <a:xfrm>
                <a:off x="696" y="3170"/>
                <a:ext cx="462" cy="462"/>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2" name="Rectangle 296"/>
              <p:cNvSpPr>
                <a:spLocks noChangeArrowheads="1"/>
              </p:cNvSpPr>
              <p:nvPr/>
            </p:nvSpPr>
            <p:spPr bwMode="auto">
              <a:xfrm>
                <a:off x="698" y="3550"/>
                <a:ext cx="450" cy="108"/>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3" name="Line 297"/>
              <p:cNvSpPr>
                <a:spLocks noChangeShapeType="1"/>
              </p:cNvSpPr>
              <p:nvPr/>
            </p:nvSpPr>
            <p:spPr bwMode="auto">
              <a:xfrm>
                <a:off x="750" y="3552"/>
                <a:ext cx="35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54" name="Rectangle 298"/>
            <p:cNvSpPr>
              <a:spLocks noChangeArrowheads="1"/>
            </p:cNvSpPr>
            <p:nvPr/>
          </p:nvSpPr>
          <p:spPr bwMode="auto">
            <a:xfrm>
              <a:off x="1434" y="3142"/>
              <a:ext cx="681" cy="45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5" name="Line 299"/>
            <p:cNvSpPr>
              <a:spLocks noChangeShapeType="1"/>
            </p:cNvSpPr>
            <p:nvPr/>
          </p:nvSpPr>
          <p:spPr bwMode="auto">
            <a:xfrm>
              <a:off x="1624" y="3220"/>
              <a:ext cx="288"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6" name="Line 300"/>
            <p:cNvSpPr>
              <a:spLocks noChangeShapeType="1"/>
            </p:cNvSpPr>
            <p:nvPr/>
          </p:nvSpPr>
          <p:spPr bwMode="auto">
            <a:xfrm>
              <a:off x="1562" y="3296"/>
              <a:ext cx="410"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7" name="Line 301"/>
            <p:cNvSpPr>
              <a:spLocks noChangeShapeType="1"/>
            </p:cNvSpPr>
            <p:nvPr/>
          </p:nvSpPr>
          <p:spPr bwMode="auto">
            <a:xfrm>
              <a:off x="1542" y="3372"/>
              <a:ext cx="452"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8" name="Line 302"/>
            <p:cNvSpPr>
              <a:spLocks noChangeShapeType="1"/>
            </p:cNvSpPr>
            <p:nvPr/>
          </p:nvSpPr>
          <p:spPr bwMode="auto">
            <a:xfrm>
              <a:off x="1544" y="3448"/>
              <a:ext cx="446"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59" name="Line 303"/>
            <p:cNvSpPr>
              <a:spLocks noChangeShapeType="1"/>
            </p:cNvSpPr>
            <p:nvPr/>
          </p:nvSpPr>
          <p:spPr bwMode="auto">
            <a:xfrm>
              <a:off x="1574" y="3524"/>
              <a:ext cx="384"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0" name="Line 304"/>
            <p:cNvSpPr>
              <a:spLocks noChangeShapeType="1"/>
            </p:cNvSpPr>
            <p:nvPr/>
          </p:nvSpPr>
          <p:spPr bwMode="auto">
            <a:xfrm>
              <a:off x="1630" y="3220"/>
              <a:ext cx="0" cy="33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1" name="Line 305"/>
            <p:cNvSpPr>
              <a:spLocks noChangeShapeType="1"/>
            </p:cNvSpPr>
            <p:nvPr/>
          </p:nvSpPr>
          <p:spPr bwMode="auto">
            <a:xfrm flipV="1">
              <a:off x="1554" y="3312"/>
              <a:ext cx="0" cy="174"/>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2" name="Line 306"/>
            <p:cNvSpPr>
              <a:spLocks noChangeShapeType="1"/>
            </p:cNvSpPr>
            <p:nvPr/>
          </p:nvSpPr>
          <p:spPr bwMode="auto">
            <a:xfrm flipV="1">
              <a:off x="1708" y="3180"/>
              <a:ext cx="0" cy="372"/>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3" name="Line 307"/>
            <p:cNvSpPr>
              <a:spLocks noChangeShapeType="1"/>
            </p:cNvSpPr>
            <p:nvPr/>
          </p:nvSpPr>
          <p:spPr bwMode="auto">
            <a:xfrm flipV="1">
              <a:off x="1786" y="3174"/>
              <a:ext cx="0" cy="37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4" name="Line 308"/>
            <p:cNvSpPr>
              <a:spLocks noChangeShapeType="1"/>
            </p:cNvSpPr>
            <p:nvPr/>
          </p:nvSpPr>
          <p:spPr bwMode="auto">
            <a:xfrm flipV="1">
              <a:off x="1864" y="3192"/>
              <a:ext cx="0" cy="36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65" name="Line 309"/>
            <p:cNvSpPr>
              <a:spLocks noChangeShapeType="1"/>
            </p:cNvSpPr>
            <p:nvPr/>
          </p:nvSpPr>
          <p:spPr bwMode="auto">
            <a:xfrm flipV="1">
              <a:off x="1942" y="3252"/>
              <a:ext cx="0" cy="296"/>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grpSp>
      <p:sp>
        <p:nvSpPr>
          <p:cNvPr id="659766" name="Line 310"/>
          <p:cNvSpPr>
            <a:spLocks noChangeShapeType="1"/>
          </p:cNvSpPr>
          <p:nvPr/>
        </p:nvSpPr>
        <p:spPr bwMode="auto">
          <a:xfrm>
            <a:off x="1319213" y="5461000"/>
            <a:ext cx="0" cy="153988"/>
          </a:xfrm>
          <a:prstGeom prst="line">
            <a:avLst/>
          </a:prstGeom>
          <a:noFill/>
          <a:ln w="9525">
            <a:solidFill>
              <a:srgbClr val="969696"/>
            </a:solidFill>
            <a:round/>
            <a:headEnd/>
            <a:tailEnd type="stealth" w="lg"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eaLnBrk="0" fontAlgn="base" hangingPunct="0">
              <a:spcBef>
                <a:spcPct val="0"/>
              </a:spcBef>
              <a:spcAft>
                <a:spcPct val="0"/>
              </a:spcAft>
            </a:pPr>
            <a:endParaRPr lang="en-US" sz="1700" smtClean="0">
              <a:solidFill>
                <a:srgbClr val="000000"/>
              </a:solidFill>
              <a:latin typeface="Arial" charset="0"/>
              <a:ea typeface="ＭＳ Ｐゴシック" charset="0"/>
            </a:endParaRPr>
          </a:p>
        </p:txBody>
      </p:sp>
      <p:sp>
        <p:nvSpPr>
          <p:cNvPr id="659771" name="Text Box 315"/>
          <p:cNvSpPr txBox="1">
            <a:spLocks noChangeArrowheads="1"/>
          </p:cNvSpPr>
          <p:nvPr/>
        </p:nvSpPr>
        <p:spPr bwMode="auto">
          <a:xfrm rot="16200000">
            <a:off x="8243094" y="5526882"/>
            <a:ext cx="1244600" cy="207962"/>
          </a:xfrm>
          <a:prstGeom prst="rect">
            <a:avLst/>
          </a:pr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87281" tIns="43641" rIns="87281" bIns="43641">
            <a:spAutoFit/>
          </a:bodyPr>
          <a:lstStyle>
            <a:lvl1pPr algn="l" defTabSz="871538">
              <a:defRPr>
                <a:solidFill>
                  <a:schemeClr val="tx1"/>
                </a:solidFill>
                <a:latin typeface="Arial" charset="0"/>
                <a:ea typeface="ＭＳ Ｐゴシック" charset="0"/>
              </a:defRPr>
            </a:lvl1pPr>
            <a:lvl2pPr marL="436563" algn="l" defTabSz="871538">
              <a:defRPr>
                <a:solidFill>
                  <a:schemeClr val="tx1"/>
                </a:solidFill>
                <a:latin typeface="Arial" charset="0"/>
                <a:ea typeface="ＭＳ Ｐゴシック" charset="0"/>
              </a:defRPr>
            </a:lvl2pPr>
            <a:lvl3pPr marL="871538" algn="l" defTabSz="871538">
              <a:defRPr>
                <a:solidFill>
                  <a:schemeClr val="tx1"/>
                </a:solidFill>
                <a:latin typeface="Arial" charset="0"/>
                <a:ea typeface="ＭＳ Ｐゴシック" charset="0"/>
              </a:defRPr>
            </a:lvl3pPr>
            <a:lvl4pPr marL="1309688" algn="l" defTabSz="871538">
              <a:defRPr>
                <a:solidFill>
                  <a:schemeClr val="tx1"/>
                </a:solidFill>
                <a:latin typeface="Arial" charset="0"/>
                <a:ea typeface="ＭＳ Ｐゴシック" charset="0"/>
              </a:defRPr>
            </a:lvl4pPr>
            <a:lvl5pPr marL="1746250" algn="l" defTabSz="871538">
              <a:defRPr>
                <a:solidFill>
                  <a:schemeClr val="tx1"/>
                </a:solidFill>
                <a:latin typeface="Arial" charset="0"/>
                <a:ea typeface="ＭＳ Ｐゴシック" charset="0"/>
              </a:defRPr>
            </a:lvl5pPr>
            <a:lvl6pPr marL="2203450" defTabSz="871538" fontAlgn="base">
              <a:spcBef>
                <a:spcPct val="0"/>
              </a:spcBef>
              <a:spcAft>
                <a:spcPct val="0"/>
              </a:spcAft>
              <a:defRPr>
                <a:solidFill>
                  <a:schemeClr val="tx1"/>
                </a:solidFill>
                <a:latin typeface="Arial" charset="0"/>
                <a:ea typeface="ＭＳ Ｐゴシック" charset="0"/>
              </a:defRPr>
            </a:lvl6pPr>
            <a:lvl7pPr marL="2660650" defTabSz="871538" fontAlgn="base">
              <a:spcBef>
                <a:spcPct val="0"/>
              </a:spcBef>
              <a:spcAft>
                <a:spcPct val="0"/>
              </a:spcAft>
              <a:defRPr>
                <a:solidFill>
                  <a:schemeClr val="tx1"/>
                </a:solidFill>
                <a:latin typeface="Arial" charset="0"/>
                <a:ea typeface="ＭＳ Ｐゴシック" charset="0"/>
              </a:defRPr>
            </a:lvl7pPr>
            <a:lvl8pPr marL="3117850" defTabSz="871538" fontAlgn="base">
              <a:spcBef>
                <a:spcPct val="0"/>
              </a:spcBef>
              <a:spcAft>
                <a:spcPct val="0"/>
              </a:spcAft>
              <a:defRPr>
                <a:solidFill>
                  <a:schemeClr val="tx1"/>
                </a:solidFill>
                <a:latin typeface="Arial" charset="0"/>
                <a:ea typeface="ＭＳ Ｐゴシック" charset="0"/>
              </a:defRPr>
            </a:lvl8pPr>
            <a:lvl9pPr marL="3575050" defTabSz="871538" fontAlgn="base">
              <a:spcBef>
                <a:spcPct val="0"/>
              </a:spcBef>
              <a:spcAft>
                <a:spcPct val="0"/>
              </a:spcAft>
              <a:defRPr>
                <a:solidFill>
                  <a:schemeClr val="tx1"/>
                </a:solidFill>
                <a:latin typeface="Arial" charset="0"/>
                <a:ea typeface="ＭＳ Ｐゴシック" charset="0"/>
              </a:defRPr>
            </a:lvl9pPr>
          </a:lstStyle>
          <a:p>
            <a:pPr fontAlgn="base">
              <a:spcBef>
                <a:spcPct val="0"/>
              </a:spcBef>
              <a:spcAft>
                <a:spcPct val="0"/>
              </a:spcAft>
            </a:pPr>
            <a:r>
              <a:rPr lang="de-DE" sz="800" smtClean="0">
                <a:solidFill>
                  <a:srgbClr val="C0C0C0"/>
                </a:solidFill>
              </a:rPr>
              <a:t>© 2011 Springer Verlag</a:t>
            </a:r>
          </a:p>
        </p:txBody>
      </p:sp>
      <p:cxnSp>
        <p:nvCxnSpPr>
          <p:cNvPr id="8" name="Straight Connector 7"/>
          <p:cNvCxnSpPr/>
          <p:nvPr/>
        </p:nvCxnSpPr>
        <p:spPr bwMode="auto">
          <a:xfrm>
            <a:off x="3962400" y="3048000"/>
            <a:ext cx="2025650" cy="22224"/>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cxnSp>
        <p:nvCxnSpPr>
          <p:cNvPr id="323" name="Straight Connector 322"/>
          <p:cNvCxnSpPr/>
          <p:nvPr/>
        </p:nvCxnSpPr>
        <p:spPr bwMode="auto">
          <a:xfrm>
            <a:off x="3962400" y="3048000"/>
            <a:ext cx="2057400" cy="685800"/>
          </a:xfrm>
          <a:prstGeom prst="line">
            <a:avLst/>
          </a:prstGeom>
          <a:noFill/>
          <a:ln w="6350" cap="flat" cmpd="sng" algn="ctr">
            <a:solidFill>
              <a:srgbClr val="000000"/>
            </a:solidFill>
            <a:prstDash val="dash"/>
            <a:round/>
            <a:headEnd type="none" w="med" len="med"/>
            <a:tailEnd type="none" w="med" len="med"/>
          </a:ln>
          <a:effectLst/>
          <a:extLst>
            <a:ext uri="{909E8E84-426E-40dd-AFC4-6F175D3DCCD1}">
              <a14:hiddenFill xmlns="" xmlns:a14="http://schemas.microsoft.com/office/drawing/2010/main">
                <a:solidFill>
                  <a:srgbClr val="CCECFF"/>
                </a:solidFill>
              </a14:hiddenFill>
            </a:ext>
            <a:ext uri="{AF507438-7753-43e0-B8FC-AC1667EBCBE1}">
              <a14:hiddenEffects xmlns="" xmlns:a14="http://schemas.microsoft.com/office/drawing/2010/main">
                <a:effectLst>
                  <a:outerShdw blurRad="63500" dist="35921" dir="2700000" algn="ctr" rotWithShape="0">
                    <a:srgbClr val="808080"/>
                  </a:outerShdw>
                </a:effectLst>
              </a14:hiddenEffects>
            </a:ext>
          </a:extLst>
        </p:spPr>
      </p:cxnSp>
      <p:sp>
        <p:nvSpPr>
          <p:cNvPr id="11" name="TextBox 10"/>
          <p:cNvSpPr txBox="1"/>
          <p:nvPr/>
        </p:nvSpPr>
        <p:spPr>
          <a:xfrm>
            <a:off x="6019800" y="2895600"/>
            <a:ext cx="3124200" cy="923330"/>
          </a:xfrm>
          <a:prstGeom prst="rect">
            <a:avLst/>
          </a:prstGeom>
          <a:solidFill>
            <a:schemeClr val="bg1">
              <a:lumMod val="85000"/>
            </a:schemeClr>
          </a:solidFill>
          <a:ln>
            <a:solidFill>
              <a:srgbClr val="0000FF"/>
            </a:solidFill>
          </a:ln>
        </p:spPr>
        <p:txBody>
          <a:bodyPr wrap="square" rtlCol="0">
            <a:spAutoFit/>
          </a:bodyPr>
          <a:lstStyle/>
          <a:p>
            <a:r>
              <a:rPr lang="en-US" dirty="0" smtClean="0"/>
              <a:t>Transistor-level design of</a:t>
            </a:r>
          </a:p>
          <a:p>
            <a:r>
              <a:rPr lang="en-US" dirty="0" smtClean="0"/>
              <a:t>low level elements, e.g. </a:t>
            </a:r>
          </a:p>
          <a:p>
            <a:r>
              <a:rPr lang="en-US" dirty="0" smtClean="0"/>
              <a:t>SRAMs, IO, critical blocks,…</a:t>
            </a:r>
          </a:p>
        </p:txBody>
      </p:sp>
    </p:spTree>
    <p:extLst>
      <p:ext uri="{BB962C8B-B14F-4D97-AF65-F5344CB8AC3E}">
        <p14:creationId xmlns:p14="http://schemas.microsoft.com/office/powerpoint/2010/main" val="429202132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C103524819990">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10.xml><?xml version="1.0" encoding="utf-8"?>
<a:theme xmlns:a="http://schemas.openxmlformats.org/drawingml/2006/main" name="4_Präsentation Springer">
  <a:themeElements>
    <a:clrScheme name="">
      <a:dk1>
        <a:srgbClr val="000000"/>
      </a:dk1>
      <a:lt1>
        <a:srgbClr val="FFFFFF"/>
      </a:lt1>
      <a:dk2>
        <a:srgbClr val="FFFFFF"/>
      </a:dk2>
      <a:lt2>
        <a:srgbClr val="FFFFFF"/>
      </a:lt2>
      <a:accent1>
        <a:srgbClr val="7D95CA"/>
      </a:accent1>
      <a:accent2>
        <a:srgbClr val="1860AB"/>
      </a:accent2>
      <a:accent3>
        <a:srgbClr val="FFFFFF"/>
      </a:accent3>
      <a:accent4>
        <a:srgbClr val="000000"/>
      </a:accent4>
      <a:accent5>
        <a:srgbClr val="BFC8E1"/>
      </a:accent5>
      <a:accent6>
        <a:srgbClr val="15569B"/>
      </a:accent6>
      <a:hlink>
        <a:srgbClr val="4E80BA"/>
      </a:hlink>
      <a:folHlink>
        <a:srgbClr val="7D95CA"/>
      </a:folHlink>
    </a:clrScheme>
    <a:fontScheme name="Präsentation Spring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191084" tIns="44939" rIns="89877" bIns="67941" numCol="1" anchor="t" anchorCtr="0" compatLnSpc="1">
        <a:prstTxWarp prst="textNoShape">
          <a:avLst/>
        </a:prstTxWarp>
        <a:spAutoFit/>
      </a:bodyPr>
      <a:lstStyle>
        <a:defPPr marL="0" marR="0" indent="0" algn="ctr" defTabSz="898525" rtl="0" eaLnBrk="0" fontAlgn="base" latinLnBrk="0" hangingPunct="0">
          <a:lnSpc>
            <a:spcPts val="235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191084" tIns="44939" rIns="89877" bIns="67941" numCol="1" anchor="t" anchorCtr="0" compatLnSpc="1">
        <a:prstTxWarp prst="textNoShape">
          <a:avLst/>
        </a:prstTxWarp>
        <a:spAutoFit/>
      </a:bodyPr>
      <a:lstStyle>
        <a:defPPr marL="0" marR="0" indent="0" algn="ctr" defTabSz="898525" rtl="0" eaLnBrk="0" fontAlgn="base" latinLnBrk="0" hangingPunct="0">
          <a:lnSpc>
            <a:spcPts val="235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räsentation Springer 1">
        <a:dk1>
          <a:srgbClr val="000000"/>
        </a:dk1>
        <a:lt1>
          <a:srgbClr val="FFFFFF"/>
        </a:lt1>
        <a:dk2>
          <a:srgbClr val="104781"/>
        </a:dk2>
        <a:lt2>
          <a:srgbClr val="073668"/>
        </a:lt2>
        <a:accent1>
          <a:srgbClr val="18589C"/>
        </a:accent1>
        <a:accent2>
          <a:srgbClr val="2269B5"/>
        </a:accent2>
        <a:accent3>
          <a:srgbClr val="FFFFFF"/>
        </a:accent3>
        <a:accent4>
          <a:srgbClr val="000000"/>
        </a:accent4>
        <a:accent5>
          <a:srgbClr val="ABB4CB"/>
        </a:accent5>
        <a:accent6>
          <a:srgbClr val="1E5EA4"/>
        </a:accent6>
        <a:hlink>
          <a:srgbClr val="7D95CA"/>
        </a:hlink>
        <a:folHlink>
          <a:srgbClr val="EF2614"/>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purple05-97-00">
  <a:themeElements>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fontScheme name="purple05-97-00">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räsentation Springer">
  <a:themeElements>
    <a:clrScheme name="">
      <a:dk1>
        <a:srgbClr val="000000"/>
      </a:dk1>
      <a:lt1>
        <a:srgbClr val="FFFFFF"/>
      </a:lt1>
      <a:dk2>
        <a:srgbClr val="FFFFFF"/>
      </a:dk2>
      <a:lt2>
        <a:srgbClr val="FFFFFF"/>
      </a:lt2>
      <a:accent1>
        <a:srgbClr val="7D95CA"/>
      </a:accent1>
      <a:accent2>
        <a:srgbClr val="1860AB"/>
      </a:accent2>
      <a:accent3>
        <a:srgbClr val="FFFFFF"/>
      </a:accent3>
      <a:accent4>
        <a:srgbClr val="000000"/>
      </a:accent4>
      <a:accent5>
        <a:srgbClr val="BFC8E1"/>
      </a:accent5>
      <a:accent6>
        <a:srgbClr val="15569B"/>
      </a:accent6>
      <a:hlink>
        <a:srgbClr val="4E80BA"/>
      </a:hlink>
      <a:folHlink>
        <a:srgbClr val="7D95CA"/>
      </a:folHlink>
    </a:clrScheme>
    <a:fontScheme name="Präsentation Spring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räsentation Springer 1">
        <a:dk1>
          <a:srgbClr val="000000"/>
        </a:dk1>
        <a:lt1>
          <a:srgbClr val="FFFFFF"/>
        </a:lt1>
        <a:dk2>
          <a:srgbClr val="104781"/>
        </a:dk2>
        <a:lt2>
          <a:srgbClr val="073668"/>
        </a:lt2>
        <a:accent1>
          <a:srgbClr val="18589C"/>
        </a:accent1>
        <a:accent2>
          <a:srgbClr val="2269B5"/>
        </a:accent2>
        <a:accent3>
          <a:srgbClr val="FFFFFF"/>
        </a:accent3>
        <a:accent4>
          <a:srgbClr val="000000"/>
        </a:accent4>
        <a:accent5>
          <a:srgbClr val="ABB4CB"/>
        </a:accent5>
        <a:accent6>
          <a:srgbClr val="1E5EA4"/>
        </a:accent6>
        <a:hlink>
          <a:srgbClr val="7D95CA"/>
        </a:hlink>
        <a:folHlink>
          <a:srgbClr val="EF261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Präsentation Springer">
  <a:themeElements>
    <a:clrScheme name="">
      <a:dk1>
        <a:srgbClr val="000000"/>
      </a:dk1>
      <a:lt1>
        <a:srgbClr val="FFFFFF"/>
      </a:lt1>
      <a:dk2>
        <a:srgbClr val="FFFFFF"/>
      </a:dk2>
      <a:lt2>
        <a:srgbClr val="FFFFFF"/>
      </a:lt2>
      <a:accent1>
        <a:srgbClr val="7D95CA"/>
      </a:accent1>
      <a:accent2>
        <a:srgbClr val="1860AB"/>
      </a:accent2>
      <a:accent3>
        <a:srgbClr val="FFFFFF"/>
      </a:accent3>
      <a:accent4>
        <a:srgbClr val="000000"/>
      </a:accent4>
      <a:accent5>
        <a:srgbClr val="BFC8E1"/>
      </a:accent5>
      <a:accent6>
        <a:srgbClr val="15569B"/>
      </a:accent6>
      <a:hlink>
        <a:srgbClr val="4E80BA"/>
      </a:hlink>
      <a:folHlink>
        <a:srgbClr val="7D95CA"/>
      </a:folHlink>
    </a:clrScheme>
    <a:fontScheme name="Präsentation Spring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räsentation Springer 1">
        <a:dk1>
          <a:srgbClr val="000000"/>
        </a:dk1>
        <a:lt1>
          <a:srgbClr val="FFFFFF"/>
        </a:lt1>
        <a:dk2>
          <a:srgbClr val="104781"/>
        </a:dk2>
        <a:lt2>
          <a:srgbClr val="073668"/>
        </a:lt2>
        <a:accent1>
          <a:srgbClr val="18589C"/>
        </a:accent1>
        <a:accent2>
          <a:srgbClr val="2269B5"/>
        </a:accent2>
        <a:accent3>
          <a:srgbClr val="FFFFFF"/>
        </a:accent3>
        <a:accent4>
          <a:srgbClr val="000000"/>
        </a:accent4>
        <a:accent5>
          <a:srgbClr val="ABB4CB"/>
        </a:accent5>
        <a:accent6>
          <a:srgbClr val="1E5EA4"/>
        </a:accent6>
        <a:hlink>
          <a:srgbClr val="7D95CA"/>
        </a:hlink>
        <a:folHlink>
          <a:srgbClr val="EF261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purple05-97-00">
  <a:themeElements>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fontScheme name="purple05-97-00">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Präsentation Springer">
  <a:themeElements>
    <a:clrScheme name="">
      <a:dk1>
        <a:srgbClr val="000000"/>
      </a:dk1>
      <a:lt1>
        <a:srgbClr val="FFFFFF"/>
      </a:lt1>
      <a:dk2>
        <a:srgbClr val="FFFFFF"/>
      </a:dk2>
      <a:lt2>
        <a:srgbClr val="FFFFFF"/>
      </a:lt2>
      <a:accent1>
        <a:srgbClr val="7D95CA"/>
      </a:accent1>
      <a:accent2>
        <a:srgbClr val="1860AB"/>
      </a:accent2>
      <a:accent3>
        <a:srgbClr val="FFFFFF"/>
      </a:accent3>
      <a:accent4>
        <a:srgbClr val="000000"/>
      </a:accent4>
      <a:accent5>
        <a:srgbClr val="BFC8E1"/>
      </a:accent5>
      <a:accent6>
        <a:srgbClr val="15569B"/>
      </a:accent6>
      <a:hlink>
        <a:srgbClr val="4E80BA"/>
      </a:hlink>
      <a:folHlink>
        <a:srgbClr val="7D95CA"/>
      </a:folHlink>
    </a:clrScheme>
    <a:fontScheme name="Präsentation Spring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räsentation Springer 1">
        <a:dk1>
          <a:srgbClr val="000000"/>
        </a:dk1>
        <a:lt1>
          <a:srgbClr val="FFFFFF"/>
        </a:lt1>
        <a:dk2>
          <a:srgbClr val="104781"/>
        </a:dk2>
        <a:lt2>
          <a:srgbClr val="073668"/>
        </a:lt2>
        <a:accent1>
          <a:srgbClr val="18589C"/>
        </a:accent1>
        <a:accent2>
          <a:srgbClr val="2269B5"/>
        </a:accent2>
        <a:accent3>
          <a:srgbClr val="FFFFFF"/>
        </a:accent3>
        <a:accent4>
          <a:srgbClr val="000000"/>
        </a:accent4>
        <a:accent5>
          <a:srgbClr val="ABB4CB"/>
        </a:accent5>
        <a:accent6>
          <a:srgbClr val="1E5EA4"/>
        </a:accent6>
        <a:hlink>
          <a:srgbClr val="7D95CA"/>
        </a:hlink>
        <a:folHlink>
          <a:srgbClr val="EF2614"/>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purple05-97-00">
  <a:themeElements>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fontScheme name="purple05-97-00">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_purple05-97-00">
  <a:themeElements>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fontScheme name="purple05-97-00">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urple05-97-00 1">
        <a:dk1>
          <a:srgbClr val="003366"/>
        </a:dk1>
        <a:lt1>
          <a:srgbClr val="CCECFF"/>
        </a:lt1>
        <a:dk2>
          <a:srgbClr val="7D1F7F"/>
        </a:dk2>
        <a:lt2>
          <a:srgbClr val="000000"/>
        </a:lt2>
        <a:accent1>
          <a:srgbClr val="CC0A00"/>
        </a:accent1>
        <a:accent2>
          <a:srgbClr val="39B018"/>
        </a:accent2>
        <a:accent3>
          <a:srgbClr val="E2F4FF"/>
        </a:accent3>
        <a:accent4>
          <a:srgbClr val="002A56"/>
        </a:accent4>
        <a:accent5>
          <a:srgbClr val="E2AAAA"/>
        </a:accent5>
        <a:accent6>
          <a:srgbClr val="339F15"/>
        </a:accent6>
        <a:hlink>
          <a:srgbClr val="CC6600"/>
        </a:hlink>
        <a:folHlink>
          <a:srgbClr val="0B5AB1"/>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3_Präsentation Springer">
  <a:themeElements>
    <a:clrScheme name="">
      <a:dk1>
        <a:srgbClr val="000000"/>
      </a:dk1>
      <a:lt1>
        <a:srgbClr val="FFFFFF"/>
      </a:lt1>
      <a:dk2>
        <a:srgbClr val="FFFFFF"/>
      </a:dk2>
      <a:lt2>
        <a:srgbClr val="FFFFFF"/>
      </a:lt2>
      <a:accent1>
        <a:srgbClr val="7D95CA"/>
      </a:accent1>
      <a:accent2>
        <a:srgbClr val="1860AB"/>
      </a:accent2>
      <a:accent3>
        <a:srgbClr val="FFFFFF"/>
      </a:accent3>
      <a:accent4>
        <a:srgbClr val="000000"/>
      </a:accent4>
      <a:accent5>
        <a:srgbClr val="BFC8E1"/>
      </a:accent5>
      <a:accent6>
        <a:srgbClr val="15569B"/>
      </a:accent6>
      <a:hlink>
        <a:srgbClr val="4E80BA"/>
      </a:hlink>
      <a:folHlink>
        <a:srgbClr val="7D95CA"/>
      </a:folHlink>
    </a:clrScheme>
    <a:fontScheme name="Präsentation Spring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rgbClr val="CCECFF"/>
              </a:solidFill>
            </a14:hiddenFill>
          </a:ext>
          <a:ext uri="{91240B29-F687-4f45-9708-019B960494DF}">
            <a14:hiddenLine xmlns="" xmlns:a14="http://schemas.microsoft.com/office/drawing/2010/main" w="6350" cap="flat" cmpd="sng" algn="ctr">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rgbClr val="808080"/>
                </a:outerShdw>
              </a:effectLst>
            </a14:hiddenEffects>
          </a:ext>
        </a:extLst>
      </a:spPr>
      <a:bodyPr vert="horz" wrap="none" lIns="87281" tIns="43641" rIns="87281" bIns="43641" numCol="1" anchor="t" anchorCtr="0" compatLnSpc="1">
        <a:prstTxWarp prst="textNoShape">
          <a:avLst/>
        </a:prstTxWarp>
      </a:bodyPr>
      <a:lstStyle>
        <a:defPPr marL="0" marR="0" indent="0" algn="ctr" defTabSz="898525" rtl="0" eaLnBrk="0" fontAlgn="base" latinLnBrk="0" hangingPunct="0">
          <a:lnSpc>
            <a:spcPct val="100000"/>
          </a:lnSpc>
          <a:spcBef>
            <a:spcPct val="0"/>
          </a:spcBef>
          <a:spcAft>
            <a:spcPct val="0"/>
          </a:spcAft>
          <a:buClrTx/>
          <a:buSzTx/>
          <a:buFontTx/>
          <a:buNone/>
          <a:tabLst/>
          <a:defRPr kumimoji="0" lang="en-US" sz="1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räsentation Springer 1">
        <a:dk1>
          <a:srgbClr val="000000"/>
        </a:dk1>
        <a:lt1>
          <a:srgbClr val="FFFFFF"/>
        </a:lt1>
        <a:dk2>
          <a:srgbClr val="104781"/>
        </a:dk2>
        <a:lt2>
          <a:srgbClr val="073668"/>
        </a:lt2>
        <a:accent1>
          <a:srgbClr val="18589C"/>
        </a:accent1>
        <a:accent2>
          <a:srgbClr val="2269B5"/>
        </a:accent2>
        <a:accent3>
          <a:srgbClr val="FFFFFF"/>
        </a:accent3>
        <a:accent4>
          <a:srgbClr val="000000"/>
        </a:accent4>
        <a:accent5>
          <a:srgbClr val="ABB4CB"/>
        </a:accent5>
        <a:accent6>
          <a:srgbClr val="1E5EA4"/>
        </a:accent6>
        <a:hlink>
          <a:srgbClr val="7D95CA"/>
        </a:hlink>
        <a:folHlink>
          <a:srgbClr val="EF2614"/>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DDB1280-0676-4822-8A4D-E954834AE2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TC103524819990</Template>
  <TotalTime>0</TotalTime>
  <Words>1820</Words>
  <Application>Microsoft Office PowerPoint</Application>
  <PresentationFormat>On-screen Show (4:3)</PresentationFormat>
  <Paragraphs>779</Paragraphs>
  <Slides>41</Slides>
  <Notes>0</Notes>
  <HiddenSlides>0</HiddenSlides>
  <MMClips>0</MMClips>
  <ScaleCrop>false</ScaleCrop>
  <HeadingPairs>
    <vt:vector size="8" baseType="variant">
      <vt:variant>
        <vt:lpstr>Fonts Used</vt:lpstr>
      </vt:variant>
      <vt:variant>
        <vt:i4>13</vt:i4>
      </vt:variant>
      <vt:variant>
        <vt:lpstr>Theme</vt:lpstr>
      </vt:variant>
      <vt:variant>
        <vt:i4>10</vt:i4>
      </vt:variant>
      <vt:variant>
        <vt:lpstr>Embedded OLE Servers</vt:lpstr>
      </vt:variant>
      <vt:variant>
        <vt:i4>3</vt:i4>
      </vt:variant>
      <vt:variant>
        <vt:lpstr>Slide Titles</vt:lpstr>
      </vt:variant>
      <vt:variant>
        <vt:i4>41</vt:i4>
      </vt:variant>
    </vt:vector>
  </HeadingPairs>
  <TitlesOfParts>
    <vt:vector size="67" baseType="lpstr">
      <vt:lpstr>ＭＳ Ｐゴシック</vt:lpstr>
      <vt:lpstr>新細明體</vt:lpstr>
      <vt:lpstr>宋体</vt:lpstr>
      <vt:lpstr>Arial</vt:lpstr>
      <vt:lpstr>Arial Narrow</vt:lpstr>
      <vt:lpstr>Calibri</vt:lpstr>
      <vt:lpstr>Symbol</vt:lpstr>
      <vt:lpstr>Times</vt:lpstr>
      <vt:lpstr>Times New Roman</vt:lpstr>
      <vt:lpstr>Tw Cen MT</vt:lpstr>
      <vt:lpstr>Verdana</vt:lpstr>
      <vt:lpstr>Wingdings</vt:lpstr>
      <vt:lpstr>Wingdings 2</vt:lpstr>
      <vt:lpstr>TC103524819990</vt:lpstr>
      <vt:lpstr>purple05-97-00</vt:lpstr>
      <vt:lpstr>Präsentation Springer</vt:lpstr>
      <vt:lpstr>1_Präsentation Springer</vt:lpstr>
      <vt:lpstr>1_purple05-97-00</vt:lpstr>
      <vt:lpstr>2_Präsentation Springer</vt:lpstr>
      <vt:lpstr>2_purple05-97-00</vt:lpstr>
      <vt:lpstr>3_purple05-97-00</vt:lpstr>
      <vt:lpstr>3_Präsentation Springer</vt:lpstr>
      <vt:lpstr>4_Präsentation Springer</vt:lpstr>
      <vt:lpstr>Photo Editor-Foto</vt:lpstr>
      <vt:lpstr>Formel</vt:lpstr>
      <vt:lpstr>Equation</vt:lpstr>
      <vt:lpstr>PowerPoint Presentation</vt:lpstr>
      <vt:lpstr>Chapter 1 – Introduction</vt:lpstr>
      <vt:lpstr>1.1 Electronic Design Automation (EDA)</vt:lpstr>
      <vt:lpstr>1.1 Electronic Design Automation (EDA)</vt:lpstr>
      <vt:lpstr>1.1 Electronic Design Automation (EDA)</vt:lpstr>
      <vt:lpstr>1.2 VLSI Design Flow</vt:lpstr>
      <vt:lpstr>1.2 VLSI Design Flow</vt:lpstr>
      <vt:lpstr>1.2 VLSI Design Flow</vt:lpstr>
      <vt:lpstr>1.2 VLSI Design Flow</vt:lpstr>
      <vt:lpstr>1.2 VLSI Design Flow</vt:lpstr>
      <vt:lpstr>Physical Design</vt:lpstr>
      <vt:lpstr>1.2 VLSI Design Flow</vt:lpstr>
      <vt:lpstr>1.2 VLSI Design Flow</vt:lpstr>
      <vt:lpstr>1.2 VLSI Design Flow</vt:lpstr>
      <vt:lpstr>VLSI Design Styles</vt:lpstr>
      <vt:lpstr>Cell Based Design</vt:lpstr>
      <vt:lpstr>1.3 VLSI Design Styles</vt:lpstr>
      <vt:lpstr>1.3 VLSI Design Styles</vt:lpstr>
      <vt:lpstr>Cell Placement</vt:lpstr>
      <vt:lpstr>1.3 VLSI Design Styles</vt:lpstr>
      <vt:lpstr>Over-the-cell routing</vt:lpstr>
      <vt:lpstr>Routing Between Two Pins</vt:lpstr>
      <vt:lpstr>Cell Based Design</vt:lpstr>
      <vt:lpstr>Why Cell Based Design?</vt:lpstr>
      <vt:lpstr>Field Programmable Gate Array (FPGA)</vt:lpstr>
      <vt:lpstr>1.4. Design Rules</vt:lpstr>
      <vt:lpstr>1.4. Design Rules</vt:lpstr>
      <vt:lpstr>1.5 Physical Design Optimizations</vt:lpstr>
      <vt:lpstr>1.6 Algorithms and Complexity</vt:lpstr>
      <vt:lpstr>1.6 Algorithms and Complexity</vt:lpstr>
      <vt:lpstr>1.6 Algorithms and Complexity</vt:lpstr>
      <vt:lpstr>1.6 Algorithms and Complexity</vt:lpstr>
      <vt:lpstr>1.7 Graph Theory Terminology</vt:lpstr>
      <vt:lpstr>1.7 Graph Theory Terminology</vt:lpstr>
      <vt:lpstr>1.7 Graph Theory Terminology</vt:lpstr>
      <vt:lpstr>1.7 Graph Theory Terminology</vt:lpstr>
      <vt:lpstr>1.8 Common EDA Terminology</vt:lpstr>
      <vt:lpstr>1.8 Common EDA Terminology</vt:lpstr>
      <vt:lpstr>1.8 Common EDA Terminology</vt:lpstr>
      <vt:lpstr>1.8 Common EDA Terminology</vt:lpstr>
      <vt:lpstr>Next Lecture:  Netlist and System Partitioning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presentation for college course (globe design)</dc:title>
  <dc:creator/>
  <cp:keywords/>
  <cp:lastModifiedBy/>
  <cp:revision>1</cp:revision>
  <dcterms:modified xsi:type="dcterms:W3CDTF">2015-09-16T17:39:19Z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TC101671251033</vt:lpwstr>
  </property>
</Properties>
</file>