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300" r:id="rId3"/>
    <p:sldId id="294" r:id="rId4"/>
    <p:sldId id="295" r:id="rId5"/>
    <p:sldId id="296" r:id="rId6"/>
    <p:sldId id="301" r:id="rId7"/>
    <p:sldId id="297" r:id="rId8"/>
    <p:sldId id="298" r:id="rId9"/>
    <p:sldId id="303" r:id="rId10"/>
    <p:sldId id="292" r:id="rId11"/>
    <p:sldId id="293" r:id="rId12"/>
    <p:sldId id="258" r:id="rId13"/>
    <p:sldId id="304" r:id="rId14"/>
    <p:sldId id="259" r:id="rId15"/>
    <p:sldId id="260" r:id="rId16"/>
    <p:sldId id="261" r:id="rId17"/>
    <p:sldId id="262" r:id="rId18"/>
    <p:sldId id="305" r:id="rId19"/>
    <p:sldId id="264" r:id="rId20"/>
    <p:sldId id="263" r:id="rId21"/>
    <p:sldId id="265" r:id="rId22"/>
    <p:sldId id="266" r:id="rId23"/>
    <p:sldId id="307" r:id="rId24"/>
    <p:sldId id="287" r:id="rId25"/>
    <p:sldId id="288" r:id="rId26"/>
    <p:sldId id="283" r:id="rId27"/>
    <p:sldId id="267" r:id="rId28"/>
    <p:sldId id="268" r:id="rId29"/>
    <p:sldId id="269" r:id="rId30"/>
    <p:sldId id="308" r:id="rId31"/>
    <p:sldId id="286" r:id="rId32"/>
    <p:sldId id="270" r:id="rId33"/>
    <p:sldId id="271" r:id="rId34"/>
    <p:sldId id="272" r:id="rId35"/>
    <p:sldId id="273" r:id="rId36"/>
    <p:sldId id="274" r:id="rId37"/>
    <p:sldId id="275" r:id="rId38"/>
    <p:sldId id="276" r:id="rId39"/>
    <p:sldId id="278" r:id="rId40"/>
    <p:sldId id="310" r:id="rId41"/>
    <p:sldId id="282" r:id="rId42"/>
    <p:sldId id="309" r:id="rId4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726" y="39"/>
      </p:cViewPr>
      <p:guideLst/>
    </p:cSldViewPr>
  </p:slideViewPr>
  <p:notesTextViewPr>
    <p:cViewPr>
      <p:scale>
        <a:sx n="1" d="1"/>
        <a:sy n="1" d="1"/>
      </p:scale>
      <p:origin x="0" y="0"/>
    </p:cViewPr>
  </p:notesTextViewPr>
  <p:notesViewPr>
    <p:cSldViewPr snapToGrid="0">
      <p:cViewPr varScale="1">
        <p:scale>
          <a:sx n="46" d="100"/>
          <a:sy n="46" d="100"/>
        </p:scale>
        <p:origin x="2184" y="3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256542-20C1-4455-AF99-917401CFDD10}" type="datetimeFigureOut">
              <a:rPr lang="tr-TR" smtClean="0"/>
              <a:t>18.12.2017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E0FB15-A47F-41ED-9789-B6F94094A3F7}" type="slidenum">
              <a:rPr lang="tr-TR" smtClean="0"/>
              <a:t>‹#›</a:t>
            </a:fld>
            <a:endParaRPr lang="tr-TR"/>
          </a:p>
        </p:txBody>
      </p:sp>
    </p:spTree>
    <p:extLst>
      <p:ext uri="{BB962C8B-B14F-4D97-AF65-F5344CB8AC3E}">
        <p14:creationId xmlns:p14="http://schemas.microsoft.com/office/powerpoint/2010/main" val="4228404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FE0FB15-A47F-41ED-9789-B6F94094A3F7}" type="slidenum">
              <a:rPr lang="tr-TR" smtClean="0"/>
              <a:t>1</a:t>
            </a:fld>
            <a:endParaRPr lang="tr-TR"/>
          </a:p>
        </p:txBody>
      </p:sp>
    </p:spTree>
    <p:extLst>
      <p:ext uri="{BB962C8B-B14F-4D97-AF65-F5344CB8AC3E}">
        <p14:creationId xmlns:p14="http://schemas.microsoft.com/office/powerpoint/2010/main" val="1631105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9361B314-94C3-4C27-B11E-9D7D14A0506A}" type="datetime1">
              <a:rPr lang="tr-TR" smtClean="0"/>
              <a:t>18.12.2017</a:t>
            </a:fld>
            <a:endParaRPr lang="tr-TR"/>
          </a:p>
        </p:txBody>
      </p:sp>
      <p:sp>
        <p:nvSpPr>
          <p:cNvPr id="5" name="Altbilgi Yer Tutucusu 4"/>
          <p:cNvSpPr>
            <a:spLocks noGrp="1"/>
          </p:cNvSpPr>
          <p:nvPr>
            <p:ph type="ftr" sz="quarter" idx="11"/>
          </p:nvPr>
        </p:nvSpPr>
        <p:spPr/>
        <p:txBody>
          <a:bodyPr/>
          <a:lstStyle/>
          <a:p>
            <a:r>
              <a:rPr lang="tr-TR"/>
              <a:t>18.12.2017                  </a:t>
            </a:r>
          </a:p>
        </p:txBody>
      </p:sp>
      <p:sp>
        <p:nvSpPr>
          <p:cNvPr id="6" name="Slayt Numarası Yer Tutucusu 5"/>
          <p:cNvSpPr>
            <a:spLocks noGrp="1"/>
          </p:cNvSpPr>
          <p:nvPr>
            <p:ph type="sldNum" sz="quarter" idx="12"/>
          </p:nvPr>
        </p:nvSpPr>
        <p:spPr/>
        <p:txBody>
          <a:bodyPr/>
          <a:lstStyle/>
          <a:p>
            <a:fld id="{0697A02D-A1E2-415F-94AF-2DC5300D0C17}" type="slidenum">
              <a:rPr lang="tr-TR" smtClean="0"/>
              <a:t>‹#›</a:t>
            </a:fld>
            <a:endParaRPr lang="tr-TR"/>
          </a:p>
        </p:txBody>
      </p:sp>
    </p:spTree>
    <p:extLst>
      <p:ext uri="{BB962C8B-B14F-4D97-AF65-F5344CB8AC3E}">
        <p14:creationId xmlns:p14="http://schemas.microsoft.com/office/powerpoint/2010/main" val="274682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F413709-2650-42C6-BE05-FCB0EC30E72B}" type="datetime1">
              <a:rPr lang="tr-TR" smtClean="0"/>
              <a:t>18.12.2017</a:t>
            </a:fld>
            <a:endParaRPr lang="tr-TR"/>
          </a:p>
        </p:txBody>
      </p:sp>
      <p:sp>
        <p:nvSpPr>
          <p:cNvPr id="5" name="Altbilgi Yer Tutucusu 4"/>
          <p:cNvSpPr>
            <a:spLocks noGrp="1"/>
          </p:cNvSpPr>
          <p:nvPr>
            <p:ph type="ftr" sz="quarter" idx="11"/>
          </p:nvPr>
        </p:nvSpPr>
        <p:spPr/>
        <p:txBody>
          <a:bodyPr/>
          <a:lstStyle/>
          <a:p>
            <a:r>
              <a:rPr lang="tr-TR"/>
              <a:t>18.12.2017                  </a:t>
            </a:r>
          </a:p>
        </p:txBody>
      </p:sp>
      <p:sp>
        <p:nvSpPr>
          <p:cNvPr id="6" name="Slayt Numarası Yer Tutucusu 5"/>
          <p:cNvSpPr>
            <a:spLocks noGrp="1"/>
          </p:cNvSpPr>
          <p:nvPr>
            <p:ph type="sldNum" sz="quarter" idx="12"/>
          </p:nvPr>
        </p:nvSpPr>
        <p:spPr/>
        <p:txBody>
          <a:bodyPr/>
          <a:lstStyle/>
          <a:p>
            <a:fld id="{0697A02D-A1E2-415F-94AF-2DC5300D0C17}" type="slidenum">
              <a:rPr lang="tr-TR" smtClean="0"/>
              <a:t>‹#›</a:t>
            </a:fld>
            <a:endParaRPr lang="tr-TR"/>
          </a:p>
        </p:txBody>
      </p:sp>
    </p:spTree>
    <p:extLst>
      <p:ext uri="{BB962C8B-B14F-4D97-AF65-F5344CB8AC3E}">
        <p14:creationId xmlns:p14="http://schemas.microsoft.com/office/powerpoint/2010/main" val="2649097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BD35A37C-8A59-4BB3-9BEE-2B73145CE652}" type="datetime1">
              <a:rPr lang="tr-TR" smtClean="0"/>
              <a:t>18.12.2017</a:t>
            </a:fld>
            <a:endParaRPr lang="tr-TR"/>
          </a:p>
        </p:txBody>
      </p:sp>
      <p:sp>
        <p:nvSpPr>
          <p:cNvPr id="5" name="Altbilgi Yer Tutucusu 4"/>
          <p:cNvSpPr>
            <a:spLocks noGrp="1"/>
          </p:cNvSpPr>
          <p:nvPr>
            <p:ph type="ftr" sz="quarter" idx="11"/>
          </p:nvPr>
        </p:nvSpPr>
        <p:spPr/>
        <p:txBody>
          <a:bodyPr/>
          <a:lstStyle/>
          <a:p>
            <a:r>
              <a:rPr lang="tr-TR"/>
              <a:t>18.12.2017                  </a:t>
            </a:r>
          </a:p>
        </p:txBody>
      </p:sp>
      <p:sp>
        <p:nvSpPr>
          <p:cNvPr id="6" name="Slayt Numarası Yer Tutucusu 5"/>
          <p:cNvSpPr>
            <a:spLocks noGrp="1"/>
          </p:cNvSpPr>
          <p:nvPr>
            <p:ph type="sldNum" sz="quarter" idx="12"/>
          </p:nvPr>
        </p:nvSpPr>
        <p:spPr/>
        <p:txBody>
          <a:bodyPr/>
          <a:lstStyle/>
          <a:p>
            <a:fld id="{0697A02D-A1E2-415F-94AF-2DC5300D0C17}" type="slidenum">
              <a:rPr lang="tr-TR" smtClean="0"/>
              <a:t>‹#›</a:t>
            </a:fld>
            <a:endParaRPr lang="tr-TR"/>
          </a:p>
        </p:txBody>
      </p:sp>
    </p:spTree>
    <p:extLst>
      <p:ext uri="{BB962C8B-B14F-4D97-AF65-F5344CB8AC3E}">
        <p14:creationId xmlns:p14="http://schemas.microsoft.com/office/powerpoint/2010/main" val="804411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D1E6F22-217F-4E9E-8201-C3BF81B8F96B}" type="datetime1">
              <a:rPr lang="tr-TR" smtClean="0"/>
              <a:t>18.12.2017</a:t>
            </a:fld>
            <a:endParaRPr lang="tr-TR"/>
          </a:p>
        </p:txBody>
      </p:sp>
      <p:sp>
        <p:nvSpPr>
          <p:cNvPr id="5" name="Altbilgi Yer Tutucusu 4"/>
          <p:cNvSpPr>
            <a:spLocks noGrp="1"/>
          </p:cNvSpPr>
          <p:nvPr>
            <p:ph type="ftr" sz="quarter" idx="11"/>
          </p:nvPr>
        </p:nvSpPr>
        <p:spPr/>
        <p:txBody>
          <a:bodyPr/>
          <a:lstStyle/>
          <a:p>
            <a:r>
              <a:rPr lang="tr-TR"/>
              <a:t>18.12.2017                  </a:t>
            </a:r>
          </a:p>
        </p:txBody>
      </p:sp>
      <p:sp>
        <p:nvSpPr>
          <p:cNvPr id="6" name="Slayt Numarası Yer Tutucusu 5"/>
          <p:cNvSpPr>
            <a:spLocks noGrp="1"/>
          </p:cNvSpPr>
          <p:nvPr>
            <p:ph type="sldNum" sz="quarter" idx="12"/>
          </p:nvPr>
        </p:nvSpPr>
        <p:spPr/>
        <p:txBody>
          <a:bodyPr/>
          <a:lstStyle/>
          <a:p>
            <a:fld id="{0697A02D-A1E2-415F-94AF-2DC5300D0C17}" type="slidenum">
              <a:rPr lang="tr-TR" smtClean="0"/>
              <a:t>‹#›</a:t>
            </a:fld>
            <a:endParaRPr lang="tr-TR"/>
          </a:p>
        </p:txBody>
      </p:sp>
    </p:spTree>
    <p:extLst>
      <p:ext uri="{BB962C8B-B14F-4D97-AF65-F5344CB8AC3E}">
        <p14:creationId xmlns:p14="http://schemas.microsoft.com/office/powerpoint/2010/main" val="1215138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31BF38F1-3258-44C9-9891-B4A907AFFEE8}" type="datetime1">
              <a:rPr lang="tr-TR" smtClean="0"/>
              <a:t>18.12.2017</a:t>
            </a:fld>
            <a:endParaRPr lang="tr-TR"/>
          </a:p>
        </p:txBody>
      </p:sp>
      <p:sp>
        <p:nvSpPr>
          <p:cNvPr id="5" name="Altbilgi Yer Tutucusu 4"/>
          <p:cNvSpPr>
            <a:spLocks noGrp="1"/>
          </p:cNvSpPr>
          <p:nvPr>
            <p:ph type="ftr" sz="quarter" idx="11"/>
          </p:nvPr>
        </p:nvSpPr>
        <p:spPr/>
        <p:txBody>
          <a:bodyPr/>
          <a:lstStyle/>
          <a:p>
            <a:r>
              <a:rPr lang="tr-TR"/>
              <a:t>18.12.2017                  </a:t>
            </a:r>
          </a:p>
        </p:txBody>
      </p:sp>
      <p:sp>
        <p:nvSpPr>
          <p:cNvPr id="6" name="Slayt Numarası Yer Tutucusu 5"/>
          <p:cNvSpPr>
            <a:spLocks noGrp="1"/>
          </p:cNvSpPr>
          <p:nvPr>
            <p:ph type="sldNum" sz="quarter" idx="12"/>
          </p:nvPr>
        </p:nvSpPr>
        <p:spPr/>
        <p:txBody>
          <a:bodyPr/>
          <a:lstStyle/>
          <a:p>
            <a:fld id="{0697A02D-A1E2-415F-94AF-2DC5300D0C17}" type="slidenum">
              <a:rPr lang="tr-TR" smtClean="0"/>
              <a:t>‹#›</a:t>
            </a:fld>
            <a:endParaRPr lang="tr-TR"/>
          </a:p>
        </p:txBody>
      </p:sp>
    </p:spTree>
    <p:extLst>
      <p:ext uri="{BB962C8B-B14F-4D97-AF65-F5344CB8AC3E}">
        <p14:creationId xmlns:p14="http://schemas.microsoft.com/office/powerpoint/2010/main" val="1404573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6D560725-F082-4E5F-AB3F-E91390F21C43}" type="datetime1">
              <a:rPr lang="tr-TR" smtClean="0"/>
              <a:t>18.12.2017</a:t>
            </a:fld>
            <a:endParaRPr lang="tr-TR"/>
          </a:p>
        </p:txBody>
      </p:sp>
      <p:sp>
        <p:nvSpPr>
          <p:cNvPr id="6" name="Altbilgi Yer Tutucusu 5"/>
          <p:cNvSpPr>
            <a:spLocks noGrp="1"/>
          </p:cNvSpPr>
          <p:nvPr>
            <p:ph type="ftr" sz="quarter" idx="11"/>
          </p:nvPr>
        </p:nvSpPr>
        <p:spPr/>
        <p:txBody>
          <a:bodyPr/>
          <a:lstStyle/>
          <a:p>
            <a:r>
              <a:rPr lang="tr-TR"/>
              <a:t>18.12.2017                  </a:t>
            </a:r>
          </a:p>
        </p:txBody>
      </p:sp>
      <p:sp>
        <p:nvSpPr>
          <p:cNvPr id="7" name="Slayt Numarası Yer Tutucusu 6"/>
          <p:cNvSpPr>
            <a:spLocks noGrp="1"/>
          </p:cNvSpPr>
          <p:nvPr>
            <p:ph type="sldNum" sz="quarter" idx="12"/>
          </p:nvPr>
        </p:nvSpPr>
        <p:spPr/>
        <p:txBody>
          <a:bodyPr/>
          <a:lstStyle/>
          <a:p>
            <a:fld id="{0697A02D-A1E2-415F-94AF-2DC5300D0C17}" type="slidenum">
              <a:rPr lang="tr-TR" smtClean="0"/>
              <a:t>‹#›</a:t>
            </a:fld>
            <a:endParaRPr lang="tr-TR"/>
          </a:p>
        </p:txBody>
      </p:sp>
    </p:spTree>
    <p:extLst>
      <p:ext uri="{BB962C8B-B14F-4D97-AF65-F5344CB8AC3E}">
        <p14:creationId xmlns:p14="http://schemas.microsoft.com/office/powerpoint/2010/main" val="4105324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D23EB907-CF24-4D3E-A148-4347BD64F671}" type="datetime1">
              <a:rPr lang="tr-TR" smtClean="0"/>
              <a:t>18.12.2017</a:t>
            </a:fld>
            <a:endParaRPr lang="tr-TR"/>
          </a:p>
        </p:txBody>
      </p:sp>
      <p:sp>
        <p:nvSpPr>
          <p:cNvPr id="8" name="Altbilgi Yer Tutucusu 7"/>
          <p:cNvSpPr>
            <a:spLocks noGrp="1"/>
          </p:cNvSpPr>
          <p:nvPr>
            <p:ph type="ftr" sz="quarter" idx="11"/>
          </p:nvPr>
        </p:nvSpPr>
        <p:spPr/>
        <p:txBody>
          <a:bodyPr/>
          <a:lstStyle/>
          <a:p>
            <a:r>
              <a:rPr lang="tr-TR"/>
              <a:t>18.12.2017                  </a:t>
            </a:r>
          </a:p>
        </p:txBody>
      </p:sp>
      <p:sp>
        <p:nvSpPr>
          <p:cNvPr id="9" name="Slayt Numarası Yer Tutucusu 8"/>
          <p:cNvSpPr>
            <a:spLocks noGrp="1"/>
          </p:cNvSpPr>
          <p:nvPr>
            <p:ph type="sldNum" sz="quarter" idx="12"/>
          </p:nvPr>
        </p:nvSpPr>
        <p:spPr/>
        <p:txBody>
          <a:bodyPr/>
          <a:lstStyle/>
          <a:p>
            <a:fld id="{0697A02D-A1E2-415F-94AF-2DC5300D0C17}" type="slidenum">
              <a:rPr lang="tr-TR" smtClean="0"/>
              <a:t>‹#›</a:t>
            </a:fld>
            <a:endParaRPr lang="tr-TR"/>
          </a:p>
        </p:txBody>
      </p:sp>
    </p:spTree>
    <p:extLst>
      <p:ext uri="{BB962C8B-B14F-4D97-AF65-F5344CB8AC3E}">
        <p14:creationId xmlns:p14="http://schemas.microsoft.com/office/powerpoint/2010/main" val="3258333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655263A5-FB5D-4771-B777-E06303612064}" type="datetime1">
              <a:rPr lang="tr-TR" smtClean="0"/>
              <a:t>18.12.2017</a:t>
            </a:fld>
            <a:endParaRPr lang="tr-TR"/>
          </a:p>
        </p:txBody>
      </p:sp>
      <p:sp>
        <p:nvSpPr>
          <p:cNvPr id="4" name="Altbilgi Yer Tutucusu 3"/>
          <p:cNvSpPr>
            <a:spLocks noGrp="1"/>
          </p:cNvSpPr>
          <p:nvPr>
            <p:ph type="ftr" sz="quarter" idx="11"/>
          </p:nvPr>
        </p:nvSpPr>
        <p:spPr/>
        <p:txBody>
          <a:bodyPr/>
          <a:lstStyle/>
          <a:p>
            <a:r>
              <a:rPr lang="tr-TR"/>
              <a:t>18.12.2017                  </a:t>
            </a:r>
          </a:p>
        </p:txBody>
      </p:sp>
      <p:sp>
        <p:nvSpPr>
          <p:cNvPr id="5" name="Slayt Numarası Yer Tutucusu 4"/>
          <p:cNvSpPr>
            <a:spLocks noGrp="1"/>
          </p:cNvSpPr>
          <p:nvPr>
            <p:ph type="sldNum" sz="quarter" idx="12"/>
          </p:nvPr>
        </p:nvSpPr>
        <p:spPr/>
        <p:txBody>
          <a:bodyPr/>
          <a:lstStyle/>
          <a:p>
            <a:fld id="{0697A02D-A1E2-415F-94AF-2DC5300D0C17}" type="slidenum">
              <a:rPr lang="tr-TR" smtClean="0"/>
              <a:t>‹#›</a:t>
            </a:fld>
            <a:endParaRPr lang="tr-TR"/>
          </a:p>
        </p:txBody>
      </p:sp>
    </p:spTree>
    <p:extLst>
      <p:ext uri="{BB962C8B-B14F-4D97-AF65-F5344CB8AC3E}">
        <p14:creationId xmlns:p14="http://schemas.microsoft.com/office/powerpoint/2010/main" val="1537031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4457203-655E-474C-B372-4E67F213A5D7}" type="datetime1">
              <a:rPr lang="tr-TR" smtClean="0"/>
              <a:t>18.12.2017</a:t>
            </a:fld>
            <a:endParaRPr lang="tr-TR"/>
          </a:p>
        </p:txBody>
      </p:sp>
      <p:sp>
        <p:nvSpPr>
          <p:cNvPr id="3" name="Altbilgi Yer Tutucusu 2"/>
          <p:cNvSpPr>
            <a:spLocks noGrp="1"/>
          </p:cNvSpPr>
          <p:nvPr>
            <p:ph type="ftr" sz="quarter" idx="11"/>
          </p:nvPr>
        </p:nvSpPr>
        <p:spPr/>
        <p:txBody>
          <a:bodyPr/>
          <a:lstStyle/>
          <a:p>
            <a:r>
              <a:rPr lang="tr-TR"/>
              <a:t>18.12.2017                  </a:t>
            </a:r>
          </a:p>
        </p:txBody>
      </p:sp>
      <p:sp>
        <p:nvSpPr>
          <p:cNvPr id="4" name="Slayt Numarası Yer Tutucusu 3"/>
          <p:cNvSpPr>
            <a:spLocks noGrp="1"/>
          </p:cNvSpPr>
          <p:nvPr>
            <p:ph type="sldNum" sz="quarter" idx="12"/>
          </p:nvPr>
        </p:nvSpPr>
        <p:spPr/>
        <p:txBody>
          <a:bodyPr/>
          <a:lstStyle/>
          <a:p>
            <a:fld id="{0697A02D-A1E2-415F-94AF-2DC5300D0C17}" type="slidenum">
              <a:rPr lang="tr-TR" smtClean="0"/>
              <a:t>‹#›</a:t>
            </a:fld>
            <a:endParaRPr lang="tr-TR"/>
          </a:p>
        </p:txBody>
      </p:sp>
    </p:spTree>
    <p:extLst>
      <p:ext uri="{BB962C8B-B14F-4D97-AF65-F5344CB8AC3E}">
        <p14:creationId xmlns:p14="http://schemas.microsoft.com/office/powerpoint/2010/main" val="167246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BE0317C9-0519-4576-A2F1-DC15AB10711D}" type="datetime1">
              <a:rPr lang="tr-TR" smtClean="0"/>
              <a:t>18.12.2017</a:t>
            </a:fld>
            <a:endParaRPr lang="tr-TR"/>
          </a:p>
        </p:txBody>
      </p:sp>
      <p:sp>
        <p:nvSpPr>
          <p:cNvPr id="6" name="Altbilgi Yer Tutucusu 5"/>
          <p:cNvSpPr>
            <a:spLocks noGrp="1"/>
          </p:cNvSpPr>
          <p:nvPr>
            <p:ph type="ftr" sz="quarter" idx="11"/>
          </p:nvPr>
        </p:nvSpPr>
        <p:spPr/>
        <p:txBody>
          <a:bodyPr/>
          <a:lstStyle/>
          <a:p>
            <a:r>
              <a:rPr lang="tr-TR"/>
              <a:t>18.12.2017                  </a:t>
            </a:r>
          </a:p>
        </p:txBody>
      </p:sp>
      <p:sp>
        <p:nvSpPr>
          <p:cNvPr id="7" name="Slayt Numarası Yer Tutucusu 6"/>
          <p:cNvSpPr>
            <a:spLocks noGrp="1"/>
          </p:cNvSpPr>
          <p:nvPr>
            <p:ph type="sldNum" sz="quarter" idx="12"/>
          </p:nvPr>
        </p:nvSpPr>
        <p:spPr/>
        <p:txBody>
          <a:bodyPr/>
          <a:lstStyle/>
          <a:p>
            <a:fld id="{0697A02D-A1E2-415F-94AF-2DC5300D0C17}" type="slidenum">
              <a:rPr lang="tr-TR" smtClean="0"/>
              <a:t>‹#›</a:t>
            </a:fld>
            <a:endParaRPr lang="tr-TR"/>
          </a:p>
        </p:txBody>
      </p:sp>
    </p:spTree>
    <p:extLst>
      <p:ext uri="{BB962C8B-B14F-4D97-AF65-F5344CB8AC3E}">
        <p14:creationId xmlns:p14="http://schemas.microsoft.com/office/powerpoint/2010/main" val="3569311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3643D2CA-696A-425C-94A9-9C35C970D39B}" type="datetime1">
              <a:rPr lang="tr-TR" smtClean="0"/>
              <a:t>18.12.2017</a:t>
            </a:fld>
            <a:endParaRPr lang="tr-TR"/>
          </a:p>
        </p:txBody>
      </p:sp>
      <p:sp>
        <p:nvSpPr>
          <p:cNvPr id="6" name="Altbilgi Yer Tutucusu 5"/>
          <p:cNvSpPr>
            <a:spLocks noGrp="1"/>
          </p:cNvSpPr>
          <p:nvPr>
            <p:ph type="ftr" sz="quarter" idx="11"/>
          </p:nvPr>
        </p:nvSpPr>
        <p:spPr/>
        <p:txBody>
          <a:bodyPr/>
          <a:lstStyle/>
          <a:p>
            <a:r>
              <a:rPr lang="tr-TR"/>
              <a:t>18.12.2017                  </a:t>
            </a:r>
          </a:p>
        </p:txBody>
      </p:sp>
      <p:sp>
        <p:nvSpPr>
          <p:cNvPr id="7" name="Slayt Numarası Yer Tutucusu 6"/>
          <p:cNvSpPr>
            <a:spLocks noGrp="1"/>
          </p:cNvSpPr>
          <p:nvPr>
            <p:ph type="sldNum" sz="quarter" idx="12"/>
          </p:nvPr>
        </p:nvSpPr>
        <p:spPr/>
        <p:txBody>
          <a:bodyPr/>
          <a:lstStyle/>
          <a:p>
            <a:fld id="{0697A02D-A1E2-415F-94AF-2DC5300D0C17}" type="slidenum">
              <a:rPr lang="tr-TR" smtClean="0"/>
              <a:t>‹#›</a:t>
            </a:fld>
            <a:endParaRPr lang="tr-TR"/>
          </a:p>
        </p:txBody>
      </p:sp>
    </p:spTree>
    <p:extLst>
      <p:ext uri="{BB962C8B-B14F-4D97-AF65-F5344CB8AC3E}">
        <p14:creationId xmlns:p14="http://schemas.microsoft.com/office/powerpoint/2010/main" val="1313429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8DBED-B736-4D92-A7C9-38ECDC6F3A64}" type="datetime1">
              <a:rPr lang="tr-TR" smtClean="0"/>
              <a:t>18.12.2017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18.12.2017                  </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97A02D-A1E2-415F-94AF-2DC5300D0C17}" type="slidenum">
              <a:rPr lang="tr-TR" smtClean="0"/>
              <a:t>‹#›</a:t>
            </a:fld>
            <a:endParaRPr lang="tr-TR"/>
          </a:p>
        </p:txBody>
      </p:sp>
    </p:spTree>
    <p:extLst>
      <p:ext uri="{BB962C8B-B14F-4D97-AF65-F5344CB8AC3E}">
        <p14:creationId xmlns:p14="http://schemas.microsoft.com/office/powerpoint/2010/main" val="638263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an.dericioglu@ankarapaten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mailto:Ekin.dericioglu@ankarapatent.com" TargetMode="External"/><Relationship Id="rId4" Type="http://schemas.openxmlformats.org/officeDocument/2006/relationships/hyperlink" Target="mailto:mkaan@metu.edu.tr"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simple.wikipedia.org/wiki/Computer_science" TargetMode="External"/><Relationship Id="rId2" Type="http://schemas.openxmlformats.org/officeDocument/2006/relationships/hyperlink" Target="https://simple.wikipedia.org/wiki/Instruction_(computer_science)" TargetMode="Externa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simple.wikipedia.org/wiki/Programming_languag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imple.wikipedia.org/wiki/Operating_system" TargetMode="External"/><Relationship Id="rId2" Type="http://schemas.openxmlformats.org/officeDocument/2006/relationships/hyperlink" Target="https://simple.wikipedia.org/wiki/Computer_program" TargetMode="Externa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simple.wikipedia.org/wiki/Word_processor"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telif.gov.tr/Istege-Bagli-KayitTescil"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guven.com/Documents/Tasdix.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wto.org/english/docs_e/legal_e/27-trips_04d_e.htm"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t970935eu1.pdf" TargetMode="External"/><Relationship Id="rId2" Type="http://schemas.openxmlformats.org/officeDocument/2006/relationships/hyperlink" Target="EP0767419A1.pdf" TargetMode="Externa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US5841420%20PATENT.pdf"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GB2365573A%20Computer%20based%20cotton%20trading%20forum.pdf" TargetMode="External"/><Relationship Id="rId2" Type="http://schemas.openxmlformats.org/officeDocument/2006/relationships/hyperlink" Target="US2001011244A1.pdf" TargetMode="Externa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ropean-patent-office.org/"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8" Type="http://schemas.openxmlformats.org/officeDocument/2006/relationships/hyperlink" Target="http://www.spi.org/" TargetMode="External"/><Relationship Id="rId3" Type="http://schemas.openxmlformats.org/officeDocument/2006/relationships/hyperlink" Target="ftp://ftp.cordis.lu/pub/innovation-smes/docs/brochure_ipr_software_protection_en.pdf" TargetMode="External"/><Relationship Id="rId7" Type="http://schemas.openxmlformats.org/officeDocument/2006/relationships/hyperlink" Target="http://en.wikipedia.org/wiki/List_of_software_patents" TargetMode="External"/><Relationship Id="rId2" Type="http://schemas.openxmlformats.org/officeDocument/2006/relationships/hyperlink" Target="https://www.epo.org/news-issues/issues/software.html" TargetMode="External"/><Relationship Id="rId1" Type="http://schemas.openxmlformats.org/officeDocument/2006/relationships/slideLayout" Target="../slideLayouts/slideLayout7.xml"/><Relationship Id="rId6" Type="http://schemas.openxmlformats.org/officeDocument/2006/relationships/hyperlink" Target="http://en.wikipedia.org/wiki/Software_patent" TargetMode="External"/><Relationship Id="rId5" Type="http://schemas.openxmlformats.org/officeDocument/2006/relationships/hyperlink" Target="http://www.iusmentis.com/computerprograms/protection/" TargetMode="External"/><Relationship Id="rId10" Type="http://schemas.openxmlformats.org/officeDocument/2006/relationships/image" Target="../media/image1.png"/><Relationship Id="rId4" Type="http://schemas.openxmlformats.org/officeDocument/2006/relationships/hyperlink" Target="http://www.iusmentis.com/patents/software/" TargetMode="External"/><Relationship Id="rId9" Type="http://schemas.openxmlformats.org/officeDocument/2006/relationships/hyperlink" Target="http://www.wipo.int/edocs/mdocs/scp/en/scp_15/scp_15_3-annex2.pdf"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www.kaandericioglu.com/" TargetMode="External"/><Relationship Id="rId2" Type="http://schemas.openxmlformats.org/officeDocument/2006/relationships/hyperlink" Target="mailto:mkaan@metu.edu.tr" TargetMode="Externa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www.ankarapatent.com/"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wipo.int/edocs/pubdocs/en/sme/917/wipo_pub_917.pd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documents.epo.org/projects/babylon/eponet.nsf/0/56911A5DDF284B55C1257D81005FA359/$FILE/guidelines_for_examination_2014_en.pdf"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wipo.int/edocs/pubdocs/en/sme/917/wipo_pub_917.pdf"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694432" y="1214438"/>
            <a:ext cx="3121152" cy="2387600"/>
          </a:xfrm>
        </p:spPr>
        <p:txBody>
          <a:bodyPr>
            <a:normAutofit/>
          </a:bodyPr>
          <a:lstStyle/>
          <a:p>
            <a:r>
              <a:rPr lang="tr-TR" sz="4000" dirty="0"/>
              <a:t>HOW </a:t>
            </a:r>
            <a:br>
              <a:rPr lang="tr-TR" sz="4000" dirty="0"/>
            </a:br>
            <a:r>
              <a:rPr lang="tr-TR" sz="4000" dirty="0"/>
              <a:t>TO PROTECT </a:t>
            </a:r>
            <a:br>
              <a:rPr lang="tr-TR" sz="4000" dirty="0"/>
            </a:br>
            <a:r>
              <a:rPr lang="tr-TR" sz="4000" dirty="0"/>
              <a:t>COMPUTER</a:t>
            </a:r>
            <a:br>
              <a:rPr lang="tr-TR" sz="4000" dirty="0"/>
            </a:br>
            <a:r>
              <a:rPr lang="tr-TR" sz="4000" dirty="0"/>
              <a:t>PROGRAMS</a:t>
            </a:r>
          </a:p>
        </p:txBody>
      </p:sp>
      <p:sp>
        <p:nvSpPr>
          <p:cNvPr id="3" name="Alt Başlık 2"/>
          <p:cNvSpPr>
            <a:spLocks noGrp="1"/>
          </p:cNvSpPr>
          <p:nvPr>
            <p:ph type="subTitle" idx="1"/>
          </p:nvPr>
        </p:nvSpPr>
        <p:spPr>
          <a:xfrm>
            <a:off x="1524000" y="3602038"/>
            <a:ext cx="9144000" cy="2076386"/>
          </a:xfrm>
        </p:spPr>
        <p:txBody>
          <a:bodyPr>
            <a:normAutofit fontScale="47500" lnSpcReduction="20000"/>
          </a:bodyPr>
          <a:lstStyle/>
          <a:p>
            <a:endParaRPr lang="tr-TR" dirty="0"/>
          </a:p>
          <a:p>
            <a:r>
              <a:rPr lang="tr-TR" dirty="0"/>
              <a:t>M. KAAN DERİCİOĞLU/ EKİN DERİCİOĞLU KURT</a:t>
            </a:r>
          </a:p>
          <a:p>
            <a:r>
              <a:rPr lang="tr-TR" dirty="0"/>
              <a:t>Ankara Patent Bürosu Limited Şirketi</a:t>
            </a:r>
          </a:p>
          <a:p>
            <a:r>
              <a:rPr lang="tr-TR" dirty="0">
                <a:hlinkClick r:id="rId3"/>
              </a:rPr>
              <a:t>kaan.dericioglu@ankarapatent.com</a:t>
            </a:r>
            <a:endParaRPr lang="tr-TR" dirty="0"/>
          </a:p>
          <a:p>
            <a:r>
              <a:rPr lang="tr-TR" dirty="0">
                <a:hlinkClick r:id="rId4"/>
              </a:rPr>
              <a:t>mkaan@metu.edu.tr</a:t>
            </a:r>
            <a:r>
              <a:rPr lang="tr-TR" dirty="0"/>
              <a:t> </a:t>
            </a:r>
          </a:p>
          <a:p>
            <a:r>
              <a:rPr lang="tr-TR" dirty="0"/>
              <a:t>0532 614 1212</a:t>
            </a:r>
          </a:p>
          <a:p>
            <a:r>
              <a:rPr lang="tr-TR" dirty="0">
                <a:hlinkClick r:id="rId5"/>
              </a:rPr>
              <a:t>ekin.dericioglu@ankarapatent.com</a:t>
            </a:r>
            <a:r>
              <a:rPr lang="tr-TR" dirty="0"/>
              <a:t> </a:t>
            </a:r>
          </a:p>
          <a:p>
            <a:r>
              <a:rPr lang="tr-TR" dirty="0"/>
              <a:t>0532 211 8333</a:t>
            </a:r>
          </a:p>
        </p:txBody>
      </p:sp>
      <p:sp>
        <p:nvSpPr>
          <p:cNvPr id="4" name="Metin kutusu 3"/>
          <p:cNvSpPr txBox="1"/>
          <p:nvPr/>
        </p:nvSpPr>
        <p:spPr>
          <a:xfrm>
            <a:off x="6010066" y="1370192"/>
            <a:ext cx="3112070" cy="2308324"/>
          </a:xfrm>
          <a:prstGeom prst="rect">
            <a:avLst/>
          </a:prstGeom>
          <a:noFill/>
        </p:spPr>
        <p:txBody>
          <a:bodyPr wrap="none" rtlCol="0">
            <a:spAutoFit/>
          </a:bodyPr>
          <a:lstStyle/>
          <a:p>
            <a:pPr algn="ctr"/>
            <a:r>
              <a:rPr lang="tr-TR" sz="3600" dirty="0"/>
              <a:t>BİLGİSAYAR </a:t>
            </a:r>
          </a:p>
          <a:p>
            <a:pPr algn="ctr"/>
            <a:r>
              <a:rPr lang="tr-TR" sz="3600" dirty="0"/>
              <a:t>PROGRAMLARI </a:t>
            </a:r>
          </a:p>
          <a:p>
            <a:pPr algn="ctr"/>
            <a:r>
              <a:rPr lang="tr-TR" sz="3600" dirty="0"/>
              <a:t>NASIL </a:t>
            </a:r>
          </a:p>
          <a:p>
            <a:pPr algn="ctr"/>
            <a:r>
              <a:rPr lang="tr-TR" sz="3600" dirty="0"/>
              <a:t>KORUNUR?</a:t>
            </a:r>
          </a:p>
        </p:txBody>
      </p:sp>
      <p:sp>
        <p:nvSpPr>
          <p:cNvPr id="5" name="Altbilgi Yer Tutucusu 4"/>
          <p:cNvSpPr>
            <a:spLocks noGrp="1"/>
          </p:cNvSpPr>
          <p:nvPr>
            <p:ph type="ftr" sz="quarter" idx="11"/>
          </p:nvPr>
        </p:nvSpPr>
        <p:spPr/>
        <p:txBody>
          <a:bodyPr/>
          <a:lstStyle/>
          <a:p>
            <a:r>
              <a:rPr lang="tr-TR"/>
              <a:t>18.12.2017                  </a:t>
            </a:r>
            <a:endParaRPr lang="tr-TR" dirty="0"/>
          </a:p>
        </p:txBody>
      </p:sp>
      <p:pic>
        <p:nvPicPr>
          <p:cNvPr id="6" name="Resim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16546" y="112538"/>
            <a:ext cx="1625388" cy="762937"/>
          </a:xfrm>
          <a:prstGeom prst="rect">
            <a:avLst/>
          </a:prstGeom>
        </p:spPr>
      </p:pic>
    </p:spTree>
    <p:extLst>
      <p:ext uri="{BB962C8B-B14F-4D97-AF65-F5344CB8AC3E}">
        <p14:creationId xmlns:p14="http://schemas.microsoft.com/office/powerpoint/2010/main" val="956680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ilgi Yer Tutucusu 1"/>
          <p:cNvSpPr>
            <a:spLocks noGrp="1"/>
          </p:cNvSpPr>
          <p:nvPr>
            <p:ph type="ftr" sz="quarter" idx="11"/>
          </p:nvPr>
        </p:nvSpPr>
        <p:spPr/>
        <p:txBody>
          <a:bodyPr/>
          <a:lstStyle/>
          <a:p>
            <a:r>
              <a:rPr lang="tr-TR"/>
              <a:t>18.12.2017                  </a:t>
            </a:r>
          </a:p>
        </p:txBody>
      </p:sp>
      <p:sp>
        <p:nvSpPr>
          <p:cNvPr id="3" name="Dikdörtgen 2"/>
          <p:cNvSpPr/>
          <p:nvPr/>
        </p:nvSpPr>
        <p:spPr>
          <a:xfrm>
            <a:off x="1725854" y="1048481"/>
            <a:ext cx="3500155" cy="2554545"/>
          </a:xfrm>
          <a:prstGeom prst="rect">
            <a:avLst/>
          </a:prstGeom>
        </p:spPr>
        <p:txBody>
          <a:bodyPr wrap="square">
            <a:spAutoFit/>
          </a:bodyPr>
          <a:lstStyle/>
          <a:p>
            <a:r>
              <a:rPr lang="en-US" sz="2000" dirty="0">
                <a:solidFill>
                  <a:srgbClr val="222222"/>
                </a:solidFill>
                <a:latin typeface="Arial" panose="020B0604020202020204" pitchFamily="34" charset="0"/>
              </a:rPr>
              <a:t>A </a:t>
            </a:r>
            <a:r>
              <a:rPr lang="en-US" sz="2000" b="1" dirty="0">
                <a:solidFill>
                  <a:srgbClr val="222222"/>
                </a:solidFill>
                <a:latin typeface="Arial" panose="020B0604020202020204" pitchFamily="34" charset="0"/>
              </a:rPr>
              <a:t>computer program</a:t>
            </a:r>
            <a:r>
              <a:rPr lang="en-US" sz="2000" dirty="0">
                <a:solidFill>
                  <a:srgbClr val="222222"/>
                </a:solidFill>
                <a:latin typeface="Arial" panose="020B0604020202020204" pitchFamily="34" charset="0"/>
              </a:rPr>
              <a:t> is a list of </a:t>
            </a:r>
            <a:r>
              <a:rPr lang="en-US" sz="2000" dirty="0">
                <a:solidFill>
                  <a:srgbClr val="0B0080"/>
                </a:solidFill>
                <a:latin typeface="Arial" panose="020B0604020202020204" pitchFamily="34" charset="0"/>
                <a:hlinkClick r:id="rId2" tooltip="Instruction (computer science)"/>
              </a:rPr>
              <a:t>instructions</a:t>
            </a:r>
            <a:r>
              <a:rPr lang="en-US" sz="2000" dirty="0">
                <a:solidFill>
                  <a:srgbClr val="222222"/>
                </a:solidFill>
                <a:latin typeface="Arial" panose="020B0604020202020204" pitchFamily="34" charset="0"/>
              </a:rPr>
              <a:t> that tell a </a:t>
            </a:r>
            <a:r>
              <a:rPr lang="en-US" sz="2000" dirty="0">
                <a:solidFill>
                  <a:srgbClr val="0B0080"/>
                </a:solidFill>
                <a:latin typeface="Arial" panose="020B0604020202020204" pitchFamily="34" charset="0"/>
                <a:hlinkClick r:id="rId3" tooltip="Computer science"/>
              </a:rPr>
              <a:t>computer</a:t>
            </a:r>
            <a:r>
              <a:rPr lang="en-US" sz="2000" dirty="0">
                <a:solidFill>
                  <a:srgbClr val="222222"/>
                </a:solidFill>
                <a:latin typeface="Arial" panose="020B0604020202020204" pitchFamily="34" charset="0"/>
              </a:rPr>
              <a:t> what to do. Everything a computer does is done by using a computer program. A computer program is written in a </a:t>
            </a:r>
            <a:r>
              <a:rPr lang="en-US" sz="2000" dirty="0">
                <a:solidFill>
                  <a:srgbClr val="0B0080"/>
                </a:solidFill>
                <a:latin typeface="Arial" panose="020B0604020202020204" pitchFamily="34" charset="0"/>
                <a:hlinkClick r:id="rId4" tooltip="Programming language"/>
              </a:rPr>
              <a:t>programming language</a:t>
            </a:r>
            <a:r>
              <a:rPr lang="en-US" sz="2000" dirty="0">
                <a:solidFill>
                  <a:srgbClr val="222222"/>
                </a:solidFill>
                <a:latin typeface="Arial" panose="020B0604020202020204" pitchFamily="34" charset="0"/>
              </a:rPr>
              <a:t>.</a:t>
            </a:r>
            <a:endParaRPr lang="tr-TR" sz="2000" dirty="0"/>
          </a:p>
        </p:txBody>
      </p:sp>
      <p:sp>
        <p:nvSpPr>
          <p:cNvPr id="4" name="Dikdörtgen 3"/>
          <p:cNvSpPr/>
          <p:nvPr/>
        </p:nvSpPr>
        <p:spPr>
          <a:xfrm>
            <a:off x="6318039" y="1133978"/>
            <a:ext cx="3607137" cy="2246769"/>
          </a:xfrm>
          <a:prstGeom prst="rect">
            <a:avLst/>
          </a:prstGeom>
        </p:spPr>
        <p:txBody>
          <a:bodyPr wrap="square">
            <a:spAutoFit/>
          </a:bodyPr>
          <a:lstStyle/>
          <a:p>
            <a:r>
              <a:rPr lang="tr-TR" sz="2000" dirty="0"/>
              <a:t>Bir bilgisayar programı, bir bilgisayara ne yapılacağını anlatan talimatların bir listesidir. Bir bilgisayarın yaptığı her şey bir bilgisayar programı kullanılarak yapılır. Bir bilgisayar programı bir programlama dili ile yazılmıştır.</a:t>
            </a:r>
          </a:p>
        </p:txBody>
      </p:sp>
      <p:sp>
        <p:nvSpPr>
          <p:cNvPr id="5" name="Metin kutusu 4"/>
          <p:cNvSpPr txBox="1"/>
          <p:nvPr/>
        </p:nvSpPr>
        <p:spPr>
          <a:xfrm>
            <a:off x="2646310" y="4862670"/>
            <a:ext cx="2630528" cy="369332"/>
          </a:xfrm>
          <a:prstGeom prst="rect">
            <a:avLst/>
          </a:prstGeom>
          <a:noFill/>
        </p:spPr>
        <p:txBody>
          <a:bodyPr wrap="none" rtlCol="0">
            <a:spAutoFit/>
          </a:bodyPr>
          <a:lstStyle/>
          <a:p>
            <a:r>
              <a:rPr lang="tr-TR" dirty="0"/>
              <a:t>Source/Kaynak: Wikipedia</a:t>
            </a:r>
          </a:p>
        </p:txBody>
      </p:sp>
      <p:pic>
        <p:nvPicPr>
          <p:cNvPr id="6" name="Resim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1403937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ilgi Yer Tutucusu 1"/>
          <p:cNvSpPr>
            <a:spLocks noGrp="1"/>
          </p:cNvSpPr>
          <p:nvPr>
            <p:ph type="ftr" sz="quarter" idx="11"/>
          </p:nvPr>
        </p:nvSpPr>
        <p:spPr/>
        <p:txBody>
          <a:bodyPr/>
          <a:lstStyle/>
          <a:p>
            <a:r>
              <a:rPr lang="tr-TR"/>
              <a:t>18.12.2017                  </a:t>
            </a:r>
          </a:p>
        </p:txBody>
      </p:sp>
      <p:sp>
        <p:nvSpPr>
          <p:cNvPr id="3" name="Dikdörtgen 2"/>
          <p:cNvSpPr/>
          <p:nvPr/>
        </p:nvSpPr>
        <p:spPr>
          <a:xfrm>
            <a:off x="2811831" y="1335436"/>
            <a:ext cx="3358856" cy="3693319"/>
          </a:xfrm>
          <a:prstGeom prst="rect">
            <a:avLst/>
          </a:prstGeom>
        </p:spPr>
        <p:txBody>
          <a:bodyPr wrap="square">
            <a:spAutoFit/>
          </a:bodyPr>
          <a:lstStyle/>
          <a:p>
            <a:r>
              <a:rPr lang="en-US" b="1" dirty="0">
                <a:solidFill>
                  <a:srgbClr val="222222"/>
                </a:solidFill>
                <a:latin typeface="Arial" panose="020B0604020202020204" pitchFamily="34" charset="0"/>
              </a:rPr>
              <a:t>Computer software</a:t>
            </a:r>
            <a:r>
              <a:rPr lang="en-US" dirty="0">
                <a:solidFill>
                  <a:srgbClr val="222222"/>
                </a:solidFill>
                <a:latin typeface="Arial" panose="020B0604020202020204" pitchFamily="34" charset="0"/>
              </a:rPr>
              <a:t> (often called just </a:t>
            </a:r>
            <a:r>
              <a:rPr lang="en-US" b="1" dirty="0">
                <a:solidFill>
                  <a:srgbClr val="222222"/>
                </a:solidFill>
                <a:latin typeface="Arial" panose="020B0604020202020204" pitchFamily="34" charset="0"/>
              </a:rPr>
              <a:t>software</a:t>
            </a:r>
            <a:r>
              <a:rPr lang="en-US" dirty="0">
                <a:solidFill>
                  <a:srgbClr val="222222"/>
                </a:solidFill>
                <a:latin typeface="Arial" panose="020B0604020202020204" pitchFamily="34" charset="0"/>
              </a:rPr>
              <a:t>) is </a:t>
            </a:r>
            <a:r>
              <a:rPr lang="en-US" b="1" dirty="0">
                <a:solidFill>
                  <a:srgbClr val="222222"/>
                </a:solidFill>
                <a:latin typeface="Arial" panose="020B0604020202020204" pitchFamily="34" charset="0"/>
              </a:rPr>
              <a:t>a set of instructions and associated documentation that tells a computer </a:t>
            </a:r>
            <a:r>
              <a:rPr lang="en-US" dirty="0">
                <a:solidFill>
                  <a:srgbClr val="222222"/>
                </a:solidFill>
                <a:latin typeface="Arial" panose="020B0604020202020204" pitchFamily="34" charset="0"/>
              </a:rPr>
              <a:t>what to do or how to perform a task or it can mean all the software on a computer, including the </a:t>
            </a:r>
            <a:r>
              <a:rPr lang="en-US" dirty="0">
                <a:solidFill>
                  <a:srgbClr val="0B0080"/>
                </a:solidFill>
                <a:latin typeface="Arial" panose="020B0604020202020204" pitchFamily="34" charset="0"/>
                <a:hlinkClick r:id="rId2" tooltip="Computer program"/>
              </a:rPr>
              <a:t>applications</a:t>
            </a:r>
            <a:r>
              <a:rPr lang="en-US" dirty="0">
                <a:solidFill>
                  <a:srgbClr val="222222"/>
                </a:solidFill>
                <a:latin typeface="Arial" panose="020B0604020202020204" pitchFamily="34" charset="0"/>
              </a:rPr>
              <a:t> and the </a:t>
            </a:r>
            <a:r>
              <a:rPr lang="en-US" dirty="0">
                <a:solidFill>
                  <a:srgbClr val="0B0080"/>
                </a:solidFill>
                <a:latin typeface="Arial" panose="020B0604020202020204" pitchFamily="34" charset="0"/>
                <a:hlinkClick r:id="rId3" tooltip="Operating system"/>
              </a:rPr>
              <a:t>operating system</a:t>
            </a:r>
            <a:r>
              <a:rPr lang="en-US" dirty="0">
                <a:solidFill>
                  <a:srgbClr val="222222"/>
                </a:solidFill>
                <a:latin typeface="Arial" panose="020B0604020202020204" pitchFamily="34" charset="0"/>
              </a:rPr>
              <a:t>. Applications are programs that do a specific thing, such as a game or a </a:t>
            </a:r>
            <a:r>
              <a:rPr lang="en-US" dirty="0">
                <a:solidFill>
                  <a:srgbClr val="0B0080"/>
                </a:solidFill>
                <a:latin typeface="Arial" panose="020B0604020202020204" pitchFamily="34" charset="0"/>
                <a:hlinkClick r:id="rId4" tooltip="Word processor"/>
              </a:rPr>
              <a:t>word processor</a:t>
            </a:r>
            <a:r>
              <a:rPr lang="en-US" dirty="0">
                <a:solidFill>
                  <a:srgbClr val="222222"/>
                </a:solidFill>
                <a:latin typeface="Arial" panose="020B0604020202020204" pitchFamily="34" charset="0"/>
              </a:rPr>
              <a:t>. </a:t>
            </a:r>
            <a:endParaRPr lang="tr-TR" dirty="0"/>
          </a:p>
        </p:txBody>
      </p:sp>
      <p:sp>
        <p:nvSpPr>
          <p:cNvPr id="4" name="Dikdörtgen 3"/>
          <p:cNvSpPr/>
          <p:nvPr/>
        </p:nvSpPr>
        <p:spPr>
          <a:xfrm>
            <a:off x="6661192" y="1335436"/>
            <a:ext cx="3494099" cy="3693319"/>
          </a:xfrm>
          <a:prstGeom prst="rect">
            <a:avLst/>
          </a:prstGeom>
        </p:spPr>
        <p:txBody>
          <a:bodyPr wrap="square">
            <a:spAutoFit/>
          </a:bodyPr>
          <a:lstStyle/>
          <a:p>
            <a:r>
              <a:rPr lang="tr-TR" b="1" dirty="0"/>
              <a:t>Bilgisayar yazılımı </a:t>
            </a:r>
            <a:r>
              <a:rPr lang="tr-TR" dirty="0"/>
              <a:t>(genellikle yazılım olarak adlandırılır), </a:t>
            </a:r>
            <a:r>
              <a:rPr lang="tr-TR" b="1" dirty="0"/>
              <a:t>bir bilgisayara bir görevi gerçekleştirmesini veya bir görevi nasıl uygulayacağını belirten bir dizi talimat ve ilgili dokümantasyon </a:t>
            </a:r>
            <a:r>
              <a:rPr lang="tr-TR" dirty="0"/>
              <a:t>olup, uygulamalar ve işletim sistemi de dahil olmak üzere bir bilgisayardaki tüm yazılımlar anlamına gelebilir. Uygulamalar, oyun veya kelime işlemci gibi belirli bir şeyi yapan programlardır.</a:t>
            </a:r>
          </a:p>
        </p:txBody>
      </p:sp>
      <p:sp>
        <p:nvSpPr>
          <p:cNvPr id="5" name="Metin kutusu 4"/>
          <p:cNvSpPr txBox="1"/>
          <p:nvPr/>
        </p:nvSpPr>
        <p:spPr>
          <a:xfrm>
            <a:off x="2967259" y="5184721"/>
            <a:ext cx="2630528" cy="369332"/>
          </a:xfrm>
          <a:prstGeom prst="rect">
            <a:avLst/>
          </a:prstGeom>
          <a:noFill/>
        </p:spPr>
        <p:txBody>
          <a:bodyPr wrap="none" rtlCol="0">
            <a:spAutoFit/>
          </a:bodyPr>
          <a:lstStyle/>
          <a:p>
            <a:r>
              <a:rPr lang="tr-TR" dirty="0"/>
              <a:t>Source/Kaynak: Wikipedia</a:t>
            </a:r>
          </a:p>
        </p:txBody>
      </p:sp>
      <p:pic>
        <p:nvPicPr>
          <p:cNvPr id="6" name="Resim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4151356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944303" y="490395"/>
            <a:ext cx="8662737" cy="5693866"/>
          </a:xfrm>
          <a:prstGeom prst="rect">
            <a:avLst/>
          </a:prstGeom>
        </p:spPr>
        <p:txBody>
          <a:bodyPr wrap="square">
            <a:spAutoFit/>
          </a:bodyPr>
          <a:lstStyle/>
          <a:p>
            <a:pPr>
              <a:spcAft>
                <a:spcPts val="0"/>
              </a:spcAft>
            </a:pPr>
            <a:r>
              <a:rPr lang="tr-TR" b="1" dirty="0">
                <a:latin typeface="Times New Roman" panose="02020603050405020304" pitchFamily="18" charset="0"/>
                <a:ea typeface="Times New Roman" panose="02020603050405020304" pitchFamily="18" charset="0"/>
              </a:rPr>
              <a:t>Yasal Kaynaklar/Legal </a:t>
            </a:r>
            <a:r>
              <a:rPr lang="tr-TR" b="1" dirty="0" err="1">
                <a:latin typeface="Times New Roman" panose="02020603050405020304" pitchFamily="18" charset="0"/>
                <a:ea typeface="Times New Roman" panose="02020603050405020304" pitchFamily="18" charset="0"/>
              </a:rPr>
              <a:t>Sources</a:t>
            </a:r>
            <a:endParaRPr lang="tr-TR" dirty="0">
              <a:latin typeface="Times New Roman" panose="02020603050405020304" pitchFamily="18" charset="0"/>
              <a:ea typeface="Times New Roman" panose="02020603050405020304" pitchFamily="18" charset="0"/>
            </a:endParaRPr>
          </a:p>
          <a:p>
            <a:endParaRPr lang="tr-TR" sz="1100" dirty="0">
              <a:latin typeface="Arial" panose="020B0604020202020204" pitchFamily="34"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“WIPO Copyright Treaty” - WCT </a:t>
            </a:r>
            <a:r>
              <a:rPr lang="en-US" dirty="0">
                <a:latin typeface="Times New Roman" panose="02020603050405020304" pitchFamily="18" charset="0"/>
                <a:ea typeface="Times New Roman" panose="02020603050405020304" pitchFamily="18" charset="0"/>
              </a:rPr>
              <a:t>Article 4 - Computer Programs</a:t>
            </a:r>
            <a:endParaRPr lang="tr-TR" sz="1100" dirty="0">
              <a:latin typeface="Arial" panose="020B0604020202020204" pitchFamily="34" charset="0"/>
              <a:ea typeface="Times New Roman" panose="02020603050405020304" pitchFamily="18" charset="0"/>
            </a:endParaRPr>
          </a:p>
          <a:p>
            <a:r>
              <a:rPr lang="en-US" b="1" dirty="0">
                <a:latin typeface="Times New Roman" panose="02020603050405020304" pitchFamily="18" charset="0"/>
                <a:ea typeface="Times New Roman" panose="02020603050405020304" pitchFamily="18" charset="0"/>
              </a:rPr>
              <a:t>Computer programs are protected as literary works</a:t>
            </a:r>
            <a:r>
              <a:rPr lang="en-US" dirty="0">
                <a:latin typeface="Times New Roman" panose="02020603050405020304" pitchFamily="18" charset="0"/>
                <a:ea typeface="Times New Roman" panose="02020603050405020304" pitchFamily="18" charset="0"/>
              </a:rPr>
              <a:t> within the meaning of </a:t>
            </a:r>
            <a:r>
              <a:rPr lang="en-US" b="1" dirty="0">
                <a:latin typeface="Times New Roman" panose="02020603050405020304" pitchFamily="18" charset="0"/>
                <a:ea typeface="Times New Roman" panose="02020603050405020304" pitchFamily="18" charset="0"/>
              </a:rPr>
              <a:t>Article 2 of the Berne Convention</a:t>
            </a:r>
            <a:r>
              <a:rPr lang="en-US" dirty="0">
                <a:latin typeface="Times New Roman" panose="02020603050405020304" pitchFamily="18" charset="0"/>
                <a:ea typeface="Times New Roman" panose="02020603050405020304" pitchFamily="18" charset="0"/>
              </a:rPr>
              <a:t>. Such protection applies to computer programs, whatever may be the mode or form of their expression.</a:t>
            </a:r>
            <a:endParaRPr lang="tr-TR" sz="1100" dirty="0">
              <a:latin typeface="Arial" panose="020B0604020202020204" pitchFamily="34" charset="0"/>
              <a:ea typeface="Times New Roman" panose="02020603050405020304" pitchFamily="18" charset="0"/>
            </a:endParaRPr>
          </a:p>
          <a:p>
            <a:pPr>
              <a:spcAft>
                <a:spcPts val="0"/>
              </a:spcAft>
            </a:pPr>
            <a:endParaRPr lang="tr-TR" dirty="0">
              <a:latin typeface="Arial" panose="020B0604020202020204" pitchFamily="34" charset="0"/>
              <a:ea typeface="Times New Roman" panose="02020603050405020304" pitchFamily="18" charset="0"/>
            </a:endParaRPr>
          </a:p>
          <a:p>
            <a:pPr>
              <a:spcAft>
                <a:spcPts val="0"/>
              </a:spcAft>
            </a:pPr>
            <a:r>
              <a:rPr lang="en-GB" dirty="0">
                <a:latin typeface="Arial" panose="020B0604020202020204" pitchFamily="34" charset="0"/>
                <a:ea typeface="Times New Roman" panose="02020603050405020304" pitchFamily="18" charset="0"/>
              </a:rPr>
              <a:t>“World Trade Organization” </a:t>
            </a:r>
            <a:endParaRPr lang="tr-TR" sz="1100" dirty="0">
              <a:latin typeface="Arial" panose="020B0604020202020204" pitchFamily="34" charset="0"/>
              <a:ea typeface="Times New Roman" panose="02020603050405020304" pitchFamily="18" charset="0"/>
            </a:endParaRPr>
          </a:p>
          <a:p>
            <a:pPr>
              <a:spcAft>
                <a:spcPts val="0"/>
              </a:spcAft>
            </a:pPr>
            <a:r>
              <a:rPr lang="en-GB" dirty="0">
                <a:solidFill>
                  <a:srgbClr val="000000"/>
                </a:solidFill>
                <a:latin typeface="Times New Roman" panose="02020603050405020304" pitchFamily="18" charset="0"/>
                <a:ea typeface="Times New Roman" panose="02020603050405020304" pitchFamily="18" charset="0"/>
              </a:rPr>
              <a:t>TRIPS - Agreement on Trade-Related Aspects of Intellectual Property Rights</a:t>
            </a:r>
            <a:endParaRPr lang="tr-TR" sz="1100" dirty="0">
              <a:latin typeface="Arial" panose="020B0604020202020204" pitchFamily="34" charset="0"/>
              <a:ea typeface="Times New Roman" panose="02020603050405020304" pitchFamily="18" charset="0"/>
            </a:endParaRPr>
          </a:p>
          <a:p>
            <a:r>
              <a:rPr lang="en-US" dirty="0">
                <a:latin typeface="Arial" panose="020B0604020202020204" pitchFamily="34" charset="0"/>
                <a:ea typeface="Times New Roman" panose="02020603050405020304" pitchFamily="18" charset="0"/>
              </a:rPr>
              <a:t>TRIPS Article 10</a:t>
            </a:r>
            <a:r>
              <a:rPr lang="en-US" b="1" dirty="0">
                <a:latin typeface="Arial" panose="020B0604020202020204" pitchFamily="34" charset="0"/>
                <a:ea typeface="Times New Roman" panose="02020603050405020304" pitchFamily="18" charset="0"/>
              </a:rPr>
              <a:t> </a:t>
            </a:r>
            <a:br>
              <a:rPr lang="en-US" dirty="0">
                <a:latin typeface="Times New Roman" panose="02020603050405020304" pitchFamily="18" charset="0"/>
                <a:ea typeface="Times New Roman" panose="02020603050405020304" pitchFamily="18" charset="0"/>
              </a:rPr>
            </a:br>
            <a:r>
              <a:rPr lang="en-US" dirty="0">
                <a:latin typeface="Times New Roman" panose="02020603050405020304" pitchFamily="18" charset="0"/>
                <a:ea typeface="Times New Roman" panose="02020603050405020304" pitchFamily="18" charset="0"/>
              </a:rPr>
              <a:t>Computer Programs and Compilations of Data </a:t>
            </a:r>
            <a:endParaRPr lang="tr-TR" sz="1100" dirty="0">
              <a:latin typeface="Arial" panose="020B0604020202020204" pitchFamily="34" charset="0"/>
              <a:ea typeface="Times New Roman" panose="02020603050405020304" pitchFamily="18" charset="0"/>
            </a:endParaRPr>
          </a:p>
          <a:p>
            <a:r>
              <a:rPr lang="en-US" b="1" dirty="0">
                <a:latin typeface="Times New Roman" panose="02020603050405020304" pitchFamily="18" charset="0"/>
                <a:ea typeface="Times New Roman" panose="02020603050405020304" pitchFamily="18" charset="0"/>
              </a:rPr>
              <a:t>Computer programs,</a:t>
            </a:r>
            <a:r>
              <a:rPr lang="en-US" dirty="0">
                <a:latin typeface="Times New Roman" panose="02020603050405020304" pitchFamily="18" charset="0"/>
                <a:ea typeface="Times New Roman" panose="02020603050405020304" pitchFamily="18" charset="0"/>
              </a:rPr>
              <a:t> whether in source or object code, </a:t>
            </a:r>
            <a:r>
              <a:rPr lang="en-US" b="1" dirty="0">
                <a:latin typeface="Times New Roman" panose="02020603050405020304" pitchFamily="18" charset="0"/>
                <a:ea typeface="Times New Roman" panose="02020603050405020304" pitchFamily="18" charset="0"/>
              </a:rPr>
              <a:t>shall be protected as literary works</a:t>
            </a:r>
            <a:r>
              <a:rPr lang="en-US" dirty="0">
                <a:latin typeface="Times New Roman" panose="02020603050405020304" pitchFamily="18" charset="0"/>
                <a:ea typeface="Times New Roman" panose="02020603050405020304" pitchFamily="18" charset="0"/>
              </a:rPr>
              <a:t> under the Berne Convention (1971).</a:t>
            </a:r>
            <a:endParaRPr lang="tr-TR" dirty="0">
              <a:latin typeface="Times New Roman" panose="02020603050405020304" pitchFamily="18" charset="0"/>
              <a:ea typeface="Times New Roman" panose="02020603050405020304" pitchFamily="18" charset="0"/>
            </a:endParaRPr>
          </a:p>
          <a:p>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GB" b="1" dirty="0">
                <a:latin typeface="Times New Roman" panose="02020603050405020304" pitchFamily="18" charset="0"/>
                <a:cs typeface="Times New Roman" panose="02020603050405020304" pitchFamily="18" charset="0"/>
              </a:rPr>
              <a:t>Berne Convention for the Protection of Literary and Artistic Works</a:t>
            </a:r>
            <a:endParaRPr lang="tr-TR"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Article 2</a:t>
            </a:r>
            <a:endParaRPr lang="tr-TR"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[Protected Works: 1. </a:t>
            </a:r>
            <a:r>
              <a:rPr lang="en-GB" b="1" dirty="0">
                <a:latin typeface="Times New Roman" panose="02020603050405020304" pitchFamily="18" charset="0"/>
                <a:cs typeface="Times New Roman" panose="02020603050405020304" pitchFamily="18" charset="0"/>
              </a:rPr>
              <a:t>“Literary and artistic works”; </a:t>
            </a:r>
            <a:r>
              <a:rPr lang="en-GB" dirty="0">
                <a:latin typeface="Times New Roman" panose="02020603050405020304" pitchFamily="18" charset="0"/>
                <a:cs typeface="Times New Roman" panose="02020603050405020304" pitchFamily="18" charset="0"/>
              </a:rPr>
              <a:t>2. Possible requirement of fixation; 3. Derivative works; 4. Official texts; 5. Collections; 6. Obligation to protect; beneficiaries of protection; 7. Works of applied art and industrial designs; 8. News]</a:t>
            </a:r>
            <a:endParaRPr lang="tr-TR" dirty="0">
              <a:latin typeface="Times New Roman" panose="02020603050405020304" pitchFamily="18" charset="0"/>
              <a:cs typeface="Times New Roman" panose="02020603050405020304" pitchFamily="18" charset="0"/>
            </a:endParaRPr>
          </a:p>
          <a:p>
            <a:endParaRPr lang="tr-TR" sz="1100" dirty="0">
              <a:effectLst/>
              <a:latin typeface="Arial" panose="020B0604020202020204" pitchFamily="34" charset="0"/>
              <a:ea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a:t>18.12.2017                  </a:t>
            </a: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2610828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ilgi Yer Tutucusu 1"/>
          <p:cNvSpPr>
            <a:spLocks noGrp="1"/>
          </p:cNvSpPr>
          <p:nvPr>
            <p:ph type="ftr" sz="quarter" idx="11"/>
          </p:nvPr>
        </p:nvSpPr>
        <p:spPr/>
        <p:txBody>
          <a:bodyPr/>
          <a:lstStyle/>
          <a:p>
            <a:r>
              <a:rPr lang="tr-TR"/>
              <a:t>18.12.2017                  </a:t>
            </a:r>
          </a:p>
        </p:txBody>
      </p:sp>
      <p:sp>
        <p:nvSpPr>
          <p:cNvPr id="3" name="Dikdörtgen 2"/>
          <p:cNvSpPr/>
          <p:nvPr/>
        </p:nvSpPr>
        <p:spPr>
          <a:xfrm>
            <a:off x="1635020" y="2005271"/>
            <a:ext cx="3861977" cy="3416320"/>
          </a:xfrm>
          <a:prstGeom prst="rect">
            <a:avLst/>
          </a:prstGeom>
        </p:spPr>
        <p:txBody>
          <a:bodyPr wrap="square">
            <a:spAutoFit/>
          </a:bodyPr>
          <a:lstStyle/>
          <a:p>
            <a:r>
              <a:rPr lang="en-US" sz="2400" dirty="0"/>
              <a:t>In Turkey, under the Law on Intellectual and Artistic Works No. 5846, the computer programs expressed in every form and their preparatory designs are protected as works, provided that they produce the program in the next stage.</a:t>
            </a:r>
            <a:endParaRPr lang="tr-TR" sz="2400" dirty="0"/>
          </a:p>
        </p:txBody>
      </p:sp>
      <p:sp>
        <p:nvSpPr>
          <p:cNvPr id="4" name="Dikdörtgen 3"/>
          <p:cNvSpPr/>
          <p:nvPr/>
        </p:nvSpPr>
        <p:spPr>
          <a:xfrm>
            <a:off x="6293817" y="2065827"/>
            <a:ext cx="4430701" cy="3046988"/>
          </a:xfrm>
          <a:prstGeom prst="rect">
            <a:avLst/>
          </a:prstGeom>
        </p:spPr>
        <p:txBody>
          <a:bodyPr wrap="square">
            <a:spAutoFit/>
          </a:bodyPr>
          <a:lstStyle/>
          <a:p>
            <a:r>
              <a:rPr lang="tr-TR" sz="2400" dirty="0"/>
              <a:t>Türkiye’de 5846 Sayılı Fikir ve Sanat Eserleri Kanunu kapsamında, her biçim altında ifade edilen bilgisayar programları ve bir sonraki aşamada program sonucu doğurması koşuluyla bunların hazırlık tasarımları da eser olarak korunur.</a:t>
            </a: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175303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562103" y="1374457"/>
            <a:ext cx="4271417" cy="2862322"/>
          </a:xfrm>
          <a:prstGeom prst="rect">
            <a:avLst/>
          </a:prstGeom>
        </p:spPr>
        <p:txBody>
          <a:bodyPr wrap="square">
            <a:spAutoFit/>
          </a:bodyPr>
          <a:lstStyle/>
          <a:p>
            <a:endParaRPr lang="tr-TR"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5846 sayılı Fikri ve Sanat Eserleri Kanunu</a:t>
            </a:r>
            <a:endParaRPr lang="tr-TR" dirty="0">
              <a:latin typeface="Arial" panose="020B0604020202020204" pitchFamily="34" charset="0"/>
              <a:ea typeface="Times New Roman" panose="02020603050405020304" pitchFamily="18" charset="0"/>
            </a:endParaRPr>
          </a:p>
          <a:p>
            <a:endParaRPr lang="tr-TR"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MADDE 2 - İlim ve edebiyat eserleri şunlardır:</a:t>
            </a:r>
            <a:endParaRPr lang="tr-TR" dirty="0">
              <a:latin typeface="Arial" panose="020B0604020202020204" pitchFamily="34"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(Değişik: 4110 - 7.6.1995) “Herhangi bir şekilde dil ve yazı ile ifade olunan eserler ve her biçim altında ifade edilen </a:t>
            </a:r>
            <a:r>
              <a:rPr lang="tr-TR" b="1" dirty="0">
                <a:latin typeface="Times New Roman" panose="02020603050405020304" pitchFamily="18" charset="0"/>
                <a:ea typeface="Times New Roman" panose="02020603050405020304" pitchFamily="18" charset="0"/>
              </a:rPr>
              <a:t>bilgisayar programları</a:t>
            </a:r>
            <a:r>
              <a:rPr lang="tr-TR" dirty="0">
                <a:latin typeface="Times New Roman" panose="02020603050405020304" pitchFamily="18" charset="0"/>
                <a:ea typeface="Times New Roman" panose="02020603050405020304" pitchFamily="18" charset="0"/>
              </a:rPr>
              <a:t>……”</a:t>
            </a:r>
            <a:endParaRPr lang="tr-TR" dirty="0">
              <a:latin typeface="Arial" panose="020B0604020202020204" pitchFamily="34" charset="0"/>
              <a:ea typeface="Times New Roman" panose="02020603050405020304" pitchFamily="18" charset="0"/>
            </a:endParaRPr>
          </a:p>
          <a:p>
            <a:pPr algn="just">
              <a:spcAft>
                <a:spcPts val="0"/>
              </a:spcAft>
            </a:pPr>
            <a:endParaRPr lang="tr-TR" dirty="0">
              <a:latin typeface="Times New Roman" panose="02020603050405020304" pitchFamily="18" charset="0"/>
              <a:ea typeface="Times New Roman" panose="02020603050405020304" pitchFamily="18" charset="0"/>
            </a:endParaRPr>
          </a:p>
        </p:txBody>
      </p:sp>
      <p:sp>
        <p:nvSpPr>
          <p:cNvPr id="3" name="Altbilgi Yer Tutucusu 2"/>
          <p:cNvSpPr>
            <a:spLocks noGrp="1"/>
          </p:cNvSpPr>
          <p:nvPr>
            <p:ph type="ftr" sz="quarter" idx="11"/>
          </p:nvPr>
        </p:nvSpPr>
        <p:spPr/>
        <p:txBody>
          <a:bodyPr/>
          <a:lstStyle/>
          <a:p>
            <a:r>
              <a:rPr lang="tr-TR"/>
              <a:t>18.12.2017                  </a:t>
            </a:r>
          </a:p>
        </p:txBody>
      </p:sp>
      <p:sp>
        <p:nvSpPr>
          <p:cNvPr id="5" name="Dikdörtgen 4"/>
          <p:cNvSpPr/>
          <p:nvPr/>
        </p:nvSpPr>
        <p:spPr>
          <a:xfrm>
            <a:off x="1822744" y="1563209"/>
            <a:ext cx="3808992" cy="3416320"/>
          </a:xfrm>
          <a:prstGeom prst="rect">
            <a:avLst/>
          </a:prstGeom>
        </p:spPr>
        <p:txBody>
          <a:bodyPr wrap="square">
            <a:spAutoFit/>
          </a:bodyPr>
          <a:lstStyle/>
          <a:p>
            <a:r>
              <a:rPr lang="en-GB" dirty="0"/>
              <a:t>Law on Intellectual and Artistic Works</a:t>
            </a:r>
            <a:r>
              <a:rPr lang="tr-TR" dirty="0"/>
              <a:t> </a:t>
            </a:r>
            <a:r>
              <a:rPr lang="tr-TR" dirty="0" err="1"/>
              <a:t>Number</a:t>
            </a:r>
            <a:r>
              <a:rPr lang="tr-TR" dirty="0"/>
              <a:t> 5846</a:t>
            </a:r>
          </a:p>
          <a:p>
            <a:r>
              <a:rPr lang="en-GB" dirty="0"/>
              <a:t>  </a:t>
            </a:r>
            <a:endParaRPr lang="tr-TR" dirty="0"/>
          </a:p>
          <a:p>
            <a:r>
              <a:rPr lang="en-GB" dirty="0">
                <a:solidFill>
                  <a:srgbClr val="000000"/>
                </a:solidFill>
                <a:latin typeface="Verdana" panose="020B0604030504040204" pitchFamily="34" charset="0"/>
                <a:ea typeface="Arial Unicode MS"/>
                <a:cs typeface="Arial Unicode MS"/>
              </a:rPr>
              <a:t>Art. 2- ( Amendment: 7.6.1995- 4110/2) The following shall be deemed scientific or literary works:</a:t>
            </a:r>
            <a:endParaRPr lang="tr-TR" sz="2800" dirty="0">
              <a:solidFill>
                <a:srgbClr val="000000"/>
              </a:solidFill>
              <a:latin typeface="Arial Unicode MS"/>
              <a:ea typeface="Arial Unicode MS"/>
              <a:cs typeface="Arial Unicode MS"/>
            </a:endParaRPr>
          </a:p>
          <a:p>
            <a:r>
              <a:rPr lang="en-GB" dirty="0">
                <a:latin typeface="Verdana" panose="020B0604030504040204" pitchFamily="34" charset="0"/>
                <a:ea typeface="Times New Roman" panose="02020603050405020304" pitchFamily="18" charset="0"/>
                <a:cs typeface="Times New Roman" panose="02020603050405020304" pitchFamily="18" charset="0"/>
              </a:rPr>
              <a:t>1. all works of language and writing in any form of expression, </a:t>
            </a:r>
            <a:r>
              <a:rPr lang="en-GB" b="1" dirty="0">
                <a:latin typeface="Verdana" panose="020B0604030504040204" pitchFamily="34" charset="0"/>
                <a:ea typeface="Times New Roman" panose="02020603050405020304" pitchFamily="18" charset="0"/>
                <a:cs typeface="Times New Roman" panose="02020603050405020304" pitchFamily="18" charset="0"/>
              </a:rPr>
              <a:t>and computer programs</a:t>
            </a:r>
            <a:r>
              <a:rPr lang="en-GB" dirty="0">
                <a:latin typeface="Verdana" panose="020B0604030504040204" pitchFamily="34" charset="0"/>
                <a:ea typeface="Times New Roman" panose="02020603050405020304" pitchFamily="18" charset="0"/>
                <a:cs typeface="Times New Roman" panose="02020603050405020304" pitchFamily="18" charset="0"/>
              </a:rPr>
              <a:t> </a:t>
            </a:r>
            <a:r>
              <a:rPr lang="tr-TR" dirty="0">
                <a:latin typeface="Verdana" panose="020B0604030504040204" pitchFamily="34" charset="0"/>
                <a:ea typeface="Times New Roman" panose="02020603050405020304" pitchFamily="18" charset="0"/>
                <a:cs typeface="Times New Roman" panose="02020603050405020304" pitchFamily="18" charset="0"/>
              </a:rPr>
              <a:t>….</a:t>
            </a:r>
            <a:br>
              <a:rPr lang="en-GB" dirty="0">
                <a:latin typeface="Verdana" panose="020B0604030504040204" pitchFamily="34" charset="0"/>
                <a:ea typeface="Times New Roman" panose="02020603050405020304" pitchFamily="18" charset="0"/>
                <a:cs typeface="Times New Roman" panose="02020603050405020304" pitchFamily="18" charset="0"/>
              </a:rPr>
            </a:br>
            <a:endParaRPr lang="tr-TR"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1911180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303910" y="573541"/>
            <a:ext cx="4880837" cy="5909310"/>
          </a:xfrm>
          <a:prstGeom prst="rect">
            <a:avLst/>
          </a:prstGeom>
        </p:spPr>
        <p:txBody>
          <a:bodyPr wrap="square">
            <a:spAutoFit/>
          </a:bodyPr>
          <a:lstStyle/>
          <a:p>
            <a:pPr>
              <a:spcAft>
                <a:spcPts val="0"/>
              </a:spcAft>
            </a:pPr>
            <a:r>
              <a:rPr lang="tr-TR" b="1" dirty="0">
                <a:latin typeface="Times New Roman" panose="02020603050405020304" pitchFamily="18" charset="0"/>
                <a:ea typeface="Times New Roman" panose="02020603050405020304" pitchFamily="18" charset="0"/>
              </a:rPr>
              <a:t>Nasıl korunuyor?</a:t>
            </a:r>
            <a:endParaRPr lang="tr-TR" dirty="0">
              <a:latin typeface="Times New Roman" panose="02020603050405020304" pitchFamily="18" charset="0"/>
              <a:ea typeface="Times New Roman" panose="02020603050405020304" pitchFamily="18" charset="0"/>
            </a:endParaRPr>
          </a:p>
          <a:p>
            <a:pPr>
              <a:spcAft>
                <a:spcPts val="0"/>
              </a:spcAft>
            </a:pPr>
            <a:r>
              <a:rPr lang="tr-TR" b="1" dirty="0">
                <a:latin typeface="Times New Roman" panose="02020603050405020304" pitchFamily="18" charset="0"/>
                <a:ea typeface="Times New Roman" panose="02020603050405020304" pitchFamily="18" charset="0"/>
              </a:rPr>
              <a:t> </a:t>
            </a:r>
            <a:endParaRPr lang="tr-TR" dirty="0">
              <a:latin typeface="Times New Roman" panose="02020603050405020304" pitchFamily="18" charset="0"/>
              <a:ea typeface="Times New Roman" panose="02020603050405020304" pitchFamily="18" charset="0"/>
            </a:endParaRPr>
          </a:p>
          <a:p>
            <a:pPr>
              <a:spcAft>
                <a:spcPts val="0"/>
              </a:spcAft>
            </a:pPr>
            <a:r>
              <a:rPr lang="tr-TR" b="1" dirty="0">
                <a:latin typeface="Times New Roman" panose="02020603050405020304" pitchFamily="18" charset="0"/>
                <a:ea typeface="Times New Roman" panose="02020603050405020304" pitchFamily="18" charset="0"/>
              </a:rPr>
              <a:t>Manevi hak olarak;</a:t>
            </a:r>
          </a:p>
          <a:p>
            <a:pPr marL="285750" indent="-285750">
              <a:spcAft>
                <a:spcPts val="0"/>
              </a:spcAft>
              <a:buFontTx/>
              <a:buChar char="-"/>
            </a:pPr>
            <a:r>
              <a:rPr lang="tr-TR" dirty="0">
                <a:latin typeface="Times New Roman" panose="02020603050405020304" pitchFamily="18" charset="0"/>
                <a:ea typeface="Times New Roman" panose="02020603050405020304" pitchFamily="18" charset="0"/>
              </a:rPr>
              <a:t>topluma sunmak hakkı  </a:t>
            </a:r>
          </a:p>
          <a:p>
            <a:pPr marL="285750" indent="-285750">
              <a:spcAft>
                <a:spcPts val="0"/>
              </a:spcAft>
              <a:buFontTx/>
              <a:buChar char="-"/>
            </a:pPr>
            <a:r>
              <a:rPr lang="tr-TR" dirty="0">
                <a:latin typeface="Times New Roman" panose="02020603050405020304" pitchFamily="18" charset="0"/>
                <a:ea typeface="Times New Roman" panose="02020603050405020304" pitchFamily="18" charset="0"/>
              </a:rPr>
              <a:t>adının belirtilmesini istemek hakkı  </a:t>
            </a:r>
          </a:p>
          <a:p>
            <a:pPr marL="285750" indent="-285750">
              <a:spcAft>
                <a:spcPts val="0"/>
              </a:spcAft>
              <a:buFontTx/>
              <a:buChar char="-"/>
            </a:pPr>
            <a:r>
              <a:rPr lang="tr-TR" dirty="0">
                <a:latin typeface="Times New Roman" panose="02020603050405020304" pitchFamily="18" charset="0"/>
                <a:ea typeface="Times New Roman" panose="02020603050405020304" pitchFamily="18" charset="0"/>
              </a:rPr>
              <a:t>eserde değişiklik yapılmasını yasaklamak hakkı</a:t>
            </a:r>
          </a:p>
          <a:p>
            <a:pPr>
              <a:spcAft>
                <a:spcPts val="0"/>
              </a:spcAft>
            </a:pPr>
            <a:r>
              <a:rPr lang="tr-TR" dirty="0">
                <a:latin typeface="Times New Roman" panose="02020603050405020304" pitchFamily="18" charset="0"/>
                <a:ea typeface="Times New Roman" panose="02020603050405020304" pitchFamily="18" charset="0"/>
              </a:rPr>
              <a:t> </a:t>
            </a:r>
          </a:p>
          <a:p>
            <a:pPr>
              <a:spcAft>
                <a:spcPts val="0"/>
              </a:spcAft>
            </a:pPr>
            <a:r>
              <a:rPr lang="tr-TR" b="1" dirty="0">
                <a:latin typeface="Times New Roman" panose="02020603050405020304" pitchFamily="18" charset="0"/>
                <a:ea typeface="Times New Roman" panose="02020603050405020304" pitchFamily="18" charset="0"/>
              </a:rPr>
              <a:t>Ekonomik hak olarak;</a:t>
            </a:r>
          </a:p>
          <a:p>
            <a:pPr marL="285750" indent="-285750">
              <a:spcAft>
                <a:spcPts val="0"/>
              </a:spcAft>
              <a:buFontTx/>
              <a:buChar char="-"/>
            </a:pPr>
            <a:r>
              <a:rPr lang="tr-TR" dirty="0">
                <a:latin typeface="Times New Roman" panose="02020603050405020304" pitchFamily="18" charset="0"/>
                <a:ea typeface="Times New Roman" panose="02020603050405020304" pitchFamily="18" charset="0"/>
              </a:rPr>
              <a:t>işlemek hakkı  </a:t>
            </a:r>
          </a:p>
          <a:p>
            <a:pPr marL="285750" indent="-285750">
              <a:spcAft>
                <a:spcPts val="0"/>
              </a:spcAft>
              <a:buFontTx/>
              <a:buChar char="-"/>
            </a:pPr>
            <a:r>
              <a:rPr lang="tr-TR" dirty="0">
                <a:latin typeface="Times New Roman" panose="02020603050405020304" pitchFamily="18" charset="0"/>
                <a:ea typeface="Times New Roman" panose="02020603050405020304" pitchFamily="18" charset="0"/>
              </a:rPr>
              <a:t>çoğaltmak hakkı  </a:t>
            </a:r>
          </a:p>
          <a:p>
            <a:pPr marL="285750" indent="-285750">
              <a:spcAft>
                <a:spcPts val="0"/>
              </a:spcAft>
              <a:buFontTx/>
              <a:buChar char="-"/>
            </a:pPr>
            <a:r>
              <a:rPr lang="tr-TR" dirty="0">
                <a:latin typeface="Times New Roman" panose="02020603050405020304" pitchFamily="18" charset="0"/>
                <a:ea typeface="Times New Roman" panose="02020603050405020304" pitchFamily="18" charset="0"/>
              </a:rPr>
              <a:t>yaymak hakkı  </a:t>
            </a:r>
          </a:p>
          <a:p>
            <a:pPr marL="285750" indent="-285750">
              <a:spcAft>
                <a:spcPts val="0"/>
              </a:spcAft>
              <a:buFontTx/>
              <a:buChar char="-"/>
            </a:pPr>
            <a:r>
              <a:rPr lang="tr-TR" dirty="0">
                <a:latin typeface="Times New Roman" panose="02020603050405020304" pitchFamily="18" charset="0"/>
                <a:ea typeface="Times New Roman" panose="02020603050405020304" pitchFamily="18" charset="0"/>
              </a:rPr>
              <a:t>temsil hakkı  </a:t>
            </a:r>
          </a:p>
          <a:p>
            <a:pPr marL="285750" indent="-285750">
              <a:spcAft>
                <a:spcPts val="0"/>
              </a:spcAft>
              <a:buFontTx/>
              <a:buChar char="-"/>
            </a:pPr>
            <a:r>
              <a:rPr lang="tr-TR" dirty="0">
                <a:latin typeface="Times New Roman" panose="02020603050405020304" pitchFamily="18" charset="0"/>
                <a:ea typeface="Times New Roman" panose="02020603050405020304" pitchFamily="18" charset="0"/>
              </a:rPr>
              <a:t>işaret, ses, görüntü iletimine yarayan araçlarla, kamuya iletim hakkı</a:t>
            </a:r>
          </a:p>
          <a:p>
            <a:pPr>
              <a:spcAft>
                <a:spcPts val="0"/>
              </a:spcAft>
            </a:pPr>
            <a:r>
              <a:rPr lang="tr-TR" dirty="0">
                <a:latin typeface="Times New Roman" panose="02020603050405020304" pitchFamily="18" charset="0"/>
                <a:ea typeface="Times New Roman" panose="02020603050405020304" pitchFamily="18" charset="0"/>
              </a:rPr>
              <a:t> </a:t>
            </a:r>
          </a:p>
          <a:p>
            <a:pPr>
              <a:spcAft>
                <a:spcPts val="0"/>
              </a:spcAft>
            </a:pPr>
            <a:r>
              <a:rPr lang="tr-TR" dirty="0">
                <a:latin typeface="Times New Roman" panose="02020603050405020304" pitchFamily="18" charset="0"/>
                <a:ea typeface="Times New Roman" panose="02020603050405020304" pitchFamily="18" charset="0"/>
              </a:rPr>
              <a:t>En önemli hak türü olan </a:t>
            </a:r>
            <a:r>
              <a:rPr lang="tr-TR" b="1" dirty="0">
                <a:latin typeface="Times New Roman" panose="02020603050405020304" pitchFamily="18" charset="0"/>
                <a:ea typeface="Times New Roman" panose="02020603050405020304" pitchFamily="18" charset="0"/>
              </a:rPr>
              <a:t>çoğalmak hakkı </a:t>
            </a:r>
            <a:r>
              <a:rPr lang="tr-TR" dirty="0">
                <a:latin typeface="Times New Roman" panose="02020603050405020304" pitchFamily="18" charset="0"/>
                <a:ea typeface="Times New Roman" panose="02020603050405020304" pitchFamily="18" charset="0"/>
              </a:rPr>
              <a:t>nedeniyle birçok ülkenin kanunları </a:t>
            </a:r>
          </a:p>
          <a:p>
            <a:pPr>
              <a:spcAft>
                <a:spcPts val="0"/>
              </a:spcAft>
            </a:pPr>
            <a:r>
              <a:rPr lang="tr-TR" b="1" dirty="0">
                <a:latin typeface="Times New Roman" panose="02020603050405020304" pitchFamily="18" charset="0"/>
                <a:ea typeface="Times New Roman" panose="02020603050405020304" pitchFamily="18" charset="0"/>
              </a:rPr>
              <a:t>COPYRIGHT LAW</a:t>
            </a:r>
            <a:r>
              <a:rPr lang="tr-TR" dirty="0">
                <a:latin typeface="Times New Roman" panose="02020603050405020304" pitchFamily="18" charset="0"/>
                <a:ea typeface="Times New Roman" panose="02020603050405020304" pitchFamily="18" charset="0"/>
              </a:rPr>
              <a:t> olarak anılır ve © işareti ile ifade edilir. </a:t>
            </a:r>
          </a:p>
          <a:p>
            <a:pPr>
              <a:spcAft>
                <a:spcPts val="0"/>
              </a:spcAft>
            </a:pPr>
            <a:endParaRPr lang="tr-TR" dirty="0">
              <a:effectLst/>
              <a:latin typeface="Times New Roman" panose="02020603050405020304" pitchFamily="18" charset="0"/>
              <a:ea typeface="Times New Roman" panose="02020603050405020304" pitchFamily="18" charset="0"/>
            </a:endParaRPr>
          </a:p>
          <a:p>
            <a:pPr>
              <a:spcAft>
                <a:spcPts val="0"/>
              </a:spcAft>
            </a:pPr>
            <a:r>
              <a:rPr lang="tr-TR" dirty="0" err="1">
                <a:latin typeface="Times New Roman" panose="02020603050405020304" pitchFamily="18" charset="0"/>
                <a:ea typeface="Times New Roman" panose="02020603050405020304" pitchFamily="18" charset="0"/>
              </a:rPr>
              <a:t>Sample</a:t>
            </a:r>
            <a:r>
              <a:rPr lang="tr-TR" dirty="0">
                <a:effectLst/>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 2017 M. Kaan Dericioğlu</a:t>
            </a:r>
            <a:endParaRPr lang="tr-TR" dirty="0">
              <a:effectLst/>
              <a:latin typeface="Times New Roman" panose="02020603050405020304" pitchFamily="18" charset="0"/>
              <a:ea typeface="Times New Roman" panose="02020603050405020304" pitchFamily="18" charset="0"/>
            </a:endParaRPr>
          </a:p>
        </p:txBody>
      </p:sp>
      <p:sp>
        <p:nvSpPr>
          <p:cNvPr id="3" name="Altbilgi Yer Tutucusu 2"/>
          <p:cNvSpPr>
            <a:spLocks noGrp="1"/>
          </p:cNvSpPr>
          <p:nvPr>
            <p:ph type="ftr" sz="quarter" idx="11"/>
          </p:nvPr>
        </p:nvSpPr>
        <p:spPr/>
        <p:txBody>
          <a:bodyPr/>
          <a:lstStyle/>
          <a:p>
            <a:r>
              <a:rPr lang="tr-TR"/>
              <a:t>18.12.2017                  </a:t>
            </a:r>
          </a:p>
        </p:txBody>
      </p:sp>
      <p:sp>
        <p:nvSpPr>
          <p:cNvPr id="5" name="Dikdörtgen 4"/>
          <p:cNvSpPr/>
          <p:nvPr/>
        </p:nvSpPr>
        <p:spPr>
          <a:xfrm>
            <a:off x="1477202" y="702269"/>
            <a:ext cx="4069383" cy="5078313"/>
          </a:xfrm>
          <a:prstGeom prst="rect">
            <a:avLst/>
          </a:prstGeom>
        </p:spPr>
        <p:txBody>
          <a:bodyPr wrap="square">
            <a:spAutoFit/>
          </a:bodyPr>
          <a:lstStyle/>
          <a:p>
            <a:r>
              <a:rPr lang="en-US" b="1" dirty="0"/>
              <a:t>How is it protected?</a:t>
            </a:r>
          </a:p>
          <a:p>
            <a:endParaRPr lang="en-US" dirty="0"/>
          </a:p>
          <a:p>
            <a:r>
              <a:rPr lang="en-US" dirty="0"/>
              <a:t>As a </a:t>
            </a:r>
            <a:r>
              <a:rPr lang="tr-TR" dirty="0"/>
              <a:t>moral</a:t>
            </a:r>
            <a:r>
              <a:rPr lang="en-US" dirty="0"/>
              <a:t> right;</a:t>
            </a:r>
          </a:p>
          <a:p>
            <a:r>
              <a:rPr lang="tr-TR" dirty="0">
                <a:ea typeface="Times New Roman" panose="02020603050405020304" pitchFamily="18" charset="0"/>
                <a:cs typeface="Times New Roman" panose="02020603050405020304" pitchFamily="18" charset="0"/>
              </a:rPr>
              <a:t>- </a:t>
            </a:r>
            <a:r>
              <a:rPr lang="en-GB" dirty="0">
                <a:ea typeface="Times New Roman" panose="02020603050405020304" pitchFamily="18" charset="0"/>
                <a:cs typeface="Times New Roman" panose="02020603050405020304" pitchFamily="18" charset="0"/>
              </a:rPr>
              <a:t>Right of Communication to the Public</a:t>
            </a:r>
            <a:endParaRPr lang="tr-TR" dirty="0">
              <a:ea typeface="Times New Roman" panose="02020603050405020304" pitchFamily="18" charset="0"/>
              <a:cs typeface="Times New Roman" panose="02020603050405020304" pitchFamily="18" charset="0"/>
            </a:endParaRPr>
          </a:p>
          <a:p>
            <a:r>
              <a:rPr lang="tr-TR" dirty="0"/>
              <a:t>- </a:t>
            </a:r>
            <a:r>
              <a:rPr lang="en-GB" dirty="0"/>
              <a:t>Right to Be Named</a:t>
            </a:r>
            <a:endParaRPr lang="tr-TR" dirty="0"/>
          </a:p>
          <a:p>
            <a:r>
              <a:rPr lang="tr-TR" dirty="0"/>
              <a:t>- </a:t>
            </a:r>
            <a:r>
              <a:rPr lang="en-GB" dirty="0"/>
              <a:t>Prohibition of Modification</a:t>
            </a:r>
            <a:endParaRPr lang="tr-TR" dirty="0"/>
          </a:p>
          <a:p>
            <a:endParaRPr lang="en-US" dirty="0"/>
          </a:p>
          <a:p>
            <a:r>
              <a:rPr lang="en-US" dirty="0"/>
              <a:t>As an economic right;</a:t>
            </a:r>
          </a:p>
          <a:p>
            <a:r>
              <a:rPr lang="tr-TR" dirty="0"/>
              <a:t> - </a:t>
            </a:r>
            <a:r>
              <a:rPr lang="en-GB" dirty="0"/>
              <a:t>Right of Adaptation</a:t>
            </a:r>
            <a:endParaRPr lang="tr-TR" dirty="0"/>
          </a:p>
          <a:p>
            <a:r>
              <a:rPr lang="tr-TR" dirty="0"/>
              <a:t> - </a:t>
            </a:r>
            <a:r>
              <a:rPr lang="en-GB" dirty="0"/>
              <a:t>Right of Reproduction </a:t>
            </a:r>
            <a:endParaRPr lang="tr-TR" dirty="0"/>
          </a:p>
          <a:p>
            <a:r>
              <a:rPr lang="tr-TR" dirty="0"/>
              <a:t>- </a:t>
            </a:r>
            <a:r>
              <a:rPr lang="en-GB" dirty="0"/>
              <a:t>Right of Distribution</a:t>
            </a:r>
            <a:endParaRPr lang="tr-TR" dirty="0"/>
          </a:p>
          <a:p>
            <a:r>
              <a:rPr lang="tr-TR" dirty="0"/>
              <a:t>- </a:t>
            </a:r>
            <a:r>
              <a:rPr lang="en-GB" dirty="0"/>
              <a:t>Right of Performance</a:t>
            </a:r>
            <a:endParaRPr lang="tr-TR" dirty="0"/>
          </a:p>
          <a:p>
            <a:r>
              <a:rPr lang="tr-TR" dirty="0"/>
              <a:t>- </a:t>
            </a:r>
            <a:r>
              <a:rPr lang="en-GB" dirty="0"/>
              <a:t>Right of Broadcasting</a:t>
            </a:r>
            <a:endParaRPr lang="tr-TR" dirty="0">
              <a:cs typeface="Times New Roman" panose="02020603050405020304" pitchFamily="18" charset="0"/>
            </a:endParaRPr>
          </a:p>
          <a:p>
            <a:endParaRPr lang="en-US" dirty="0"/>
          </a:p>
          <a:p>
            <a:r>
              <a:rPr lang="en-US" dirty="0"/>
              <a:t>Because of the right to </a:t>
            </a:r>
            <a:r>
              <a:rPr lang="en-US" dirty="0" err="1"/>
              <a:t>reproduc</a:t>
            </a:r>
            <a:r>
              <a:rPr lang="tr-TR" dirty="0" err="1"/>
              <a:t>tion</a:t>
            </a:r>
            <a:r>
              <a:rPr lang="en-US" dirty="0"/>
              <a:t>, which is the most important type of rights,</a:t>
            </a:r>
            <a:r>
              <a:rPr lang="tr-TR" dirty="0"/>
              <a:t> i</a:t>
            </a:r>
            <a:r>
              <a:rPr lang="en-US" dirty="0"/>
              <a:t>t is referred to as COPYRIGHT LAW and is represented by the symbol ©.</a:t>
            </a:r>
            <a:endParaRPr lang="tr-TR"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193950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921584" y="829883"/>
            <a:ext cx="4103294" cy="4801314"/>
          </a:xfrm>
          <a:prstGeom prst="rect">
            <a:avLst/>
          </a:prstGeom>
        </p:spPr>
        <p:txBody>
          <a:bodyPr wrap="square">
            <a:spAutoFit/>
          </a:bodyPr>
          <a:lstStyle/>
          <a:p>
            <a:pPr>
              <a:spcAft>
                <a:spcPts val="0"/>
              </a:spcAft>
            </a:pPr>
            <a:r>
              <a:rPr lang="tr-TR" b="1" dirty="0">
                <a:latin typeface="Times New Roman" panose="02020603050405020304" pitchFamily="18" charset="0"/>
                <a:ea typeface="Times New Roman" panose="02020603050405020304" pitchFamily="18" charset="0"/>
              </a:rPr>
              <a:t>Korumanın koşulu:</a:t>
            </a:r>
            <a:endParaRPr lang="tr-TR" dirty="0">
              <a:latin typeface="Times New Roman" panose="02020603050405020304" pitchFamily="18" charset="0"/>
              <a:ea typeface="Times New Roman" panose="02020603050405020304" pitchFamily="18" charset="0"/>
            </a:endParaRPr>
          </a:p>
          <a:p>
            <a:pPr>
              <a:spcAft>
                <a:spcPts val="0"/>
              </a:spcAft>
            </a:pPr>
            <a:r>
              <a:rPr lang="tr-TR" b="1" dirty="0">
                <a:latin typeface="Times New Roman" panose="02020603050405020304" pitchFamily="18" charset="0"/>
                <a:ea typeface="Times New Roman" panose="02020603050405020304" pitchFamily="18" charset="0"/>
              </a:rPr>
              <a:t> </a:t>
            </a:r>
            <a:endParaRPr lang="tr-TR" dirty="0">
              <a:latin typeface="Times New Roman" panose="02020603050405020304" pitchFamily="18" charset="0"/>
              <a:ea typeface="Times New Roman" panose="02020603050405020304" pitchFamily="18" charset="0"/>
            </a:endParaRPr>
          </a:p>
          <a:p>
            <a:pPr>
              <a:spcAft>
                <a:spcPts val="0"/>
              </a:spcAft>
            </a:pPr>
            <a:r>
              <a:rPr lang="tr-TR" dirty="0">
                <a:latin typeface="Times New Roman" panose="02020603050405020304" pitchFamily="18" charset="0"/>
                <a:ea typeface="Times New Roman" panose="02020603050405020304" pitchFamily="18" charset="0"/>
              </a:rPr>
              <a:t>Eserlerin tümü yaratıldıkları andan başlayan ve herhangi bir kayıt gerektirmeyen bir korumadan yararlanır.</a:t>
            </a:r>
            <a:r>
              <a:rPr lang="tr-TR" b="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Bern Sözleşmesi bunu</a:t>
            </a:r>
            <a:r>
              <a:rPr lang="tr-TR" b="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sözleşmeye üye tüm ülkeler için sağlamıştır.</a:t>
            </a:r>
            <a:r>
              <a:rPr lang="tr-TR" b="1" dirty="0">
                <a:latin typeface="Times New Roman" panose="02020603050405020304" pitchFamily="18" charset="0"/>
                <a:ea typeface="Times New Roman" panose="02020603050405020304" pitchFamily="18" charset="0"/>
              </a:rPr>
              <a:t>  </a:t>
            </a:r>
            <a:endParaRPr lang="tr-TR" dirty="0">
              <a:latin typeface="Times New Roman" panose="02020603050405020304" pitchFamily="18" charset="0"/>
              <a:ea typeface="Times New Roman" panose="02020603050405020304" pitchFamily="18" charset="0"/>
            </a:endParaRPr>
          </a:p>
          <a:p>
            <a:pPr>
              <a:spcAft>
                <a:spcPts val="0"/>
              </a:spcAft>
            </a:pPr>
            <a:r>
              <a:rPr lang="tr-TR" b="1" dirty="0">
                <a:latin typeface="Times New Roman" panose="02020603050405020304" pitchFamily="18" charset="0"/>
                <a:ea typeface="Times New Roman" panose="02020603050405020304" pitchFamily="18" charset="0"/>
              </a:rPr>
              <a:t> </a:t>
            </a:r>
            <a:endParaRPr lang="tr-TR" dirty="0">
              <a:latin typeface="Times New Roman" panose="02020603050405020304" pitchFamily="18" charset="0"/>
              <a:ea typeface="Times New Roman" panose="02020603050405020304" pitchFamily="18" charset="0"/>
            </a:endParaRPr>
          </a:p>
          <a:p>
            <a:pPr>
              <a:spcAft>
                <a:spcPts val="0"/>
              </a:spcAft>
            </a:pPr>
            <a:r>
              <a:rPr lang="tr-TR" dirty="0">
                <a:latin typeface="Times New Roman" panose="02020603050405020304" pitchFamily="18" charset="0"/>
                <a:ea typeface="Times New Roman" panose="02020603050405020304" pitchFamily="18" charset="0"/>
              </a:rPr>
              <a:t>Edebiyat eserleri kapsamında olan bilgisayar programları oluşturuldukları anda otomatik olarak her ülkede korunacaktır. </a:t>
            </a:r>
          </a:p>
          <a:p>
            <a:pPr>
              <a:spcAft>
                <a:spcPts val="0"/>
              </a:spcAft>
            </a:pPr>
            <a:r>
              <a:rPr lang="tr-TR" dirty="0">
                <a:latin typeface="Times New Roman" panose="02020603050405020304" pitchFamily="18" charset="0"/>
                <a:ea typeface="Times New Roman" panose="02020603050405020304" pitchFamily="18" charset="0"/>
              </a:rPr>
              <a:t> </a:t>
            </a:r>
          </a:p>
          <a:p>
            <a:pPr>
              <a:spcAft>
                <a:spcPts val="0"/>
              </a:spcAft>
            </a:pPr>
            <a:r>
              <a:rPr lang="tr-TR" dirty="0">
                <a:latin typeface="Times New Roman" panose="02020603050405020304" pitchFamily="18" charset="0"/>
                <a:ea typeface="Times New Roman" panose="02020603050405020304" pitchFamily="18" charset="0"/>
              </a:rPr>
              <a:t>Ancak eserin oluşturulduğu zamanın belirlenmesi, hak sahipliği için önemli olduğu için bir kayıt sistemi uygulanmaktadır.  </a:t>
            </a:r>
            <a:endParaRPr lang="tr-TR" dirty="0">
              <a:effectLst/>
              <a:latin typeface="Times New Roman" panose="02020603050405020304" pitchFamily="18" charset="0"/>
              <a:ea typeface="Times New Roman" panose="02020603050405020304" pitchFamily="18" charset="0"/>
            </a:endParaRPr>
          </a:p>
        </p:txBody>
      </p:sp>
      <p:sp>
        <p:nvSpPr>
          <p:cNvPr id="3" name="Altbilgi Yer Tutucusu 2"/>
          <p:cNvSpPr>
            <a:spLocks noGrp="1"/>
          </p:cNvSpPr>
          <p:nvPr>
            <p:ph type="ftr" sz="quarter" idx="11"/>
          </p:nvPr>
        </p:nvSpPr>
        <p:spPr/>
        <p:txBody>
          <a:bodyPr/>
          <a:lstStyle/>
          <a:p>
            <a:r>
              <a:rPr lang="tr-TR"/>
              <a:t>18.12.2017                  </a:t>
            </a:r>
          </a:p>
        </p:txBody>
      </p:sp>
      <p:sp>
        <p:nvSpPr>
          <p:cNvPr id="5" name="Dikdörtgen 4"/>
          <p:cNvSpPr/>
          <p:nvPr/>
        </p:nvSpPr>
        <p:spPr>
          <a:xfrm>
            <a:off x="1681446" y="873832"/>
            <a:ext cx="4414554" cy="4801314"/>
          </a:xfrm>
          <a:prstGeom prst="rect">
            <a:avLst/>
          </a:prstGeom>
        </p:spPr>
        <p:txBody>
          <a:bodyPr wrap="square">
            <a:spAutoFit/>
          </a:bodyPr>
          <a:lstStyle/>
          <a:p>
            <a:r>
              <a:rPr lang="en-GB" dirty="0"/>
              <a:t>Requirements of protection:</a:t>
            </a:r>
          </a:p>
          <a:p>
            <a:endParaRPr lang="en-GB" dirty="0"/>
          </a:p>
          <a:p>
            <a:r>
              <a:rPr lang="en-GB" dirty="0"/>
              <a:t>All of the works benefit from a protection that does not require any registration, starting from the time they are created. The Bern Convention provides this for all the countries that are members of the con</a:t>
            </a:r>
            <a:r>
              <a:rPr lang="tr-TR" dirty="0" err="1"/>
              <a:t>vention</a:t>
            </a:r>
            <a:r>
              <a:rPr lang="en-GB" dirty="0"/>
              <a:t>.</a:t>
            </a:r>
          </a:p>
          <a:p>
            <a:endParaRPr lang="en-GB" dirty="0"/>
          </a:p>
          <a:p>
            <a:r>
              <a:rPr lang="en-GB" dirty="0"/>
              <a:t>They will automatically be protected in every country where computer programs are created as part of literary works.</a:t>
            </a:r>
          </a:p>
          <a:p>
            <a:endParaRPr lang="en-GB" dirty="0"/>
          </a:p>
          <a:p>
            <a:r>
              <a:rPr lang="en-GB" dirty="0"/>
              <a:t>However, a registration system is being implemented because the time when the work is created is important for the right to ownership.</a:t>
            </a: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1556080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933694" y="1151611"/>
            <a:ext cx="3913243" cy="4801314"/>
          </a:xfrm>
          <a:prstGeom prst="rect">
            <a:avLst/>
          </a:prstGeom>
        </p:spPr>
        <p:txBody>
          <a:bodyPr wrap="square">
            <a:spAutoFit/>
          </a:bodyPr>
          <a:lstStyle/>
          <a:p>
            <a:pPr>
              <a:spcAft>
                <a:spcPts val="0"/>
              </a:spcAft>
            </a:pPr>
            <a:r>
              <a:rPr lang="tr-TR" b="1" dirty="0">
                <a:latin typeface="Times New Roman" panose="02020603050405020304" pitchFamily="18" charset="0"/>
                <a:ea typeface="Times New Roman" panose="02020603050405020304" pitchFamily="18" charset="0"/>
              </a:rPr>
              <a:t>KAYIT İŞLEMLERİ</a:t>
            </a:r>
            <a:endParaRPr lang="tr-TR" dirty="0">
              <a:latin typeface="Times New Roman" panose="02020603050405020304" pitchFamily="18" charset="0"/>
              <a:ea typeface="Times New Roman" panose="02020603050405020304" pitchFamily="18" charset="0"/>
            </a:endParaRPr>
          </a:p>
          <a:p>
            <a:pPr algn="just">
              <a:spcAft>
                <a:spcPts val="0"/>
              </a:spcAft>
            </a:pPr>
            <a:r>
              <a:rPr lang="tr-TR" dirty="0">
                <a:latin typeface="Times New Roman" panose="02020603050405020304" pitchFamily="18" charset="0"/>
                <a:ea typeface="Times New Roman" panose="02020603050405020304" pitchFamily="18" charset="0"/>
              </a:rPr>
              <a:t> </a:t>
            </a:r>
          </a:p>
          <a:p>
            <a:pPr algn="just">
              <a:spcAft>
                <a:spcPts val="0"/>
              </a:spcAft>
            </a:pPr>
            <a:r>
              <a:rPr lang="tr-TR" dirty="0">
                <a:latin typeface="Times New Roman" panose="02020603050405020304" pitchFamily="18" charset="0"/>
                <a:ea typeface="Times New Roman" panose="02020603050405020304" pitchFamily="18" charset="0"/>
              </a:rPr>
              <a:t>Başta fikir ve sanat eseri sahipleri olmak üzere pek çok kişi, çalışmalarının ya da fikirlerinin çalınacağından, izinsiz kullanılacağından endişe eder. Bu nedenle </a:t>
            </a:r>
            <a:r>
              <a:rPr lang="tr-TR" b="1" dirty="0">
                <a:latin typeface="Times New Roman" panose="02020603050405020304" pitchFamily="18" charset="0"/>
                <a:ea typeface="Times New Roman" panose="02020603050405020304" pitchFamily="18" charset="0"/>
              </a:rPr>
              <a:t>zaman bilgisi</a:t>
            </a:r>
            <a:r>
              <a:rPr lang="tr-TR" dirty="0">
                <a:latin typeface="Times New Roman" panose="02020603050405020304" pitchFamily="18" charset="0"/>
                <a:ea typeface="Times New Roman" panose="02020603050405020304" pitchFamily="18" charset="0"/>
              </a:rPr>
              <a:t> elde etmek için çeşitli kurumlarda (Noter, Mahkeme)  kayıt ettirmek ya da kendi kendine taahhütlü olarak mektup göndermek gibi yöntemleri kullanır. </a:t>
            </a:r>
          </a:p>
          <a:p>
            <a:pPr algn="just">
              <a:spcAft>
                <a:spcPts val="0"/>
              </a:spcAft>
            </a:pPr>
            <a:endParaRPr lang="tr-TR"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Hak sahipliklerinin belirlenmesinde ispat kolaylığı sağlanması ve ekonomik haklara ilişkin yararlanma yetkilerinin belirlenmesi amacıyla, </a:t>
            </a:r>
            <a:r>
              <a:rPr lang="tr-TR" b="1" dirty="0">
                <a:latin typeface="Times New Roman" panose="02020603050405020304" pitchFamily="18" charset="0"/>
                <a:ea typeface="Times New Roman" panose="02020603050405020304" pitchFamily="18" charset="0"/>
              </a:rPr>
              <a:t>isteğe bağlı olarak</a:t>
            </a:r>
            <a:r>
              <a:rPr lang="tr-TR" dirty="0">
                <a:latin typeface="Times New Roman" panose="02020603050405020304" pitchFamily="18" charset="0"/>
                <a:ea typeface="Times New Roman" panose="02020603050405020304" pitchFamily="18" charset="0"/>
              </a:rPr>
              <a:t>, eserlerin kayıt işlemi yapılabilir. </a:t>
            </a:r>
            <a:endParaRPr lang="tr-TR" sz="1100" dirty="0">
              <a:effectLst/>
              <a:latin typeface="Arial" panose="020B0604020202020204" pitchFamily="34" charset="0"/>
              <a:ea typeface="Times New Roman" panose="02020603050405020304" pitchFamily="18" charset="0"/>
            </a:endParaRPr>
          </a:p>
        </p:txBody>
      </p:sp>
      <p:sp>
        <p:nvSpPr>
          <p:cNvPr id="3" name="Altbilgi Yer Tutucusu 2"/>
          <p:cNvSpPr>
            <a:spLocks noGrp="1"/>
          </p:cNvSpPr>
          <p:nvPr>
            <p:ph type="ftr" sz="quarter" idx="11"/>
          </p:nvPr>
        </p:nvSpPr>
        <p:spPr/>
        <p:txBody>
          <a:bodyPr/>
          <a:lstStyle/>
          <a:p>
            <a:r>
              <a:rPr lang="tr-TR"/>
              <a:t>18.12.2017                  </a:t>
            </a:r>
          </a:p>
        </p:txBody>
      </p:sp>
      <p:sp>
        <p:nvSpPr>
          <p:cNvPr id="5" name="Dikdörtgen 4"/>
          <p:cNvSpPr/>
          <p:nvPr/>
        </p:nvSpPr>
        <p:spPr>
          <a:xfrm>
            <a:off x="2363715" y="1229555"/>
            <a:ext cx="3607136" cy="4801314"/>
          </a:xfrm>
          <a:prstGeom prst="rect">
            <a:avLst/>
          </a:prstGeom>
        </p:spPr>
        <p:txBody>
          <a:bodyPr wrap="square">
            <a:spAutoFit/>
          </a:bodyPr>
          <a:lstStyle/>
          <a:p>
            <a:r>
              <a:rPr lang="en-GB" dirty="0"/>
              <a:t>REGISTRATION PROCEDURES</a:t>
            </a:r>
          </a:p>
          <a:p>
            <a:endParaRPr lang="en-GB" dirty="0"/>
          </a:p>
          <a:p>
            <a:r>
              <a:rPr lang="en-GB" dirty="0"/>
              <a:t>Many people, especially those who own ideas and art, are worried that their work or ideas will be stolen and used without permission. For this reason, it uses methods such as enrolling in various institutions (Notary, Court) to obtain time information or sending it by self-registered letter.</a:t>
            </a:r>
          </a:p>
          <a:p>
            <a:endParaRPr lang="en-GB" dirty="0"/>
          </a:p>
          <a:p>
            <a:r>
              <a:rPr lang="en-GB" dirty="0"/>
              <a:t>Registration of the works can be done </a:t>
            </a:r>
            <a:r>
              <a:rPr lang="en-GB" b="1" dirty="0"/>
              <a:t>op</a:t>
            </a:r>
            <a:r>
              <a:rPr lang="tr-TR" b="1" dirty="0"/>
              <a:t>t</a:t>
            </a:r>
            <a:r>
              <a:rPr lang="en-GB" b="1" dirty="0" err="1"/>
              <a:t>ionaly</a:t>
            </a:r>
            <a:r>
              <a:rPr lang="en-GB" dirty="0"/>
              <a:t>, in order to ensure the proof of the rights and to determine the powers to enjoy the economic rights.</a:t>
            </a: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3065375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ilgi Yer Tutucusu 1"/>
          <p:cNvSpPr>
            <a:spLocks noGrp="1"/>
          </p:cNvSpPr>
          <p:nvPr>
            <p:ph type="ftr" sz="quarter" idx="11"/>
          </p:nvPr>
        </p:nvSpPr>
        <p:spPr/>
        <p:txBody>
          <a:bodyPr/>
          <a:lstStyle/>
          <a:p>
            <a:r>
              <a:rPr lang="tr-TR"/>
              <a:t>18.12.2017                  </a:t>
            </a:r>
          </a:p>
        </p:txBody>
      </p:sp>
      <p:sp>
        <p:nvSpPr>
          <p:cNvPr id="3" name="Dikdörtgen 2"/>
          <p:cNvSpPr/>
          <p:nvPr/>
        </p:nvSpPr>
        <p:spPr>
          <a:xfrm>
            <a:off x="1768748" y="1110781"/>
            <a:ext cx="4539703" cy="5078313"/>
          </a:xfrm>
          <a:prstGeom prst="rect">
            <a:avLst/>
          </a:prstGeom>
        </p:spPr>
        <p:txBody>
          <a:bodyPr wrap="square">
            <a:spAutoFit/>
          </a:bodyPr>
          <a:lstStyle/>
          <a:p>
            <a:r>
              <a:rPr lang="en-US" b="1" dirty="0"/>
              <a:t>MINISTRY OF CULTURE</a:t>
            </a:r>
          </a:p>
          <a:p>
            <a:r>
              <a:rPr lang="tr-TR" b="1" dirty="0"/>
              <a:t>OPTIONALY </a:t>
            </a:r>
            <a:r>
              <a:rPr lang="en-US" b="1" dirty="0"/>
              <a:t>REGISTRATION</a:t>
            </a:r>
            <a:endParaRPr lang="tr-TR" b="1" dirty="0"/>
          </a:p>
          <a:p>
            <a:endParaRPr lang="en-US" b="1" dirty="0"/>
          </a:p>
          <a:p>
            <a:r>
              <a:rPr lang="en-US" dirty="0"/>
              <a:t>The On-demand Registration process, which is performed through the works, is a non-compulsory form based on a procedure in order to make it easy to determine who has been brought to the work. All rights on the work belong to the person who brought it to the genre and can not be taken through any institution. </a:t>
            </a:r>
            <a:r>
              <a:rPr lang="en-US" u="sng" dirty="0"/>
              <a:t>The process is never carried out through ideas and ideas are not protected.</a:t>
            </a:r>
          </a:p>
          <a:p>
            <a:endParaRPr lang="en-US" dirty="0"/>
          </a:p>
          <a:p>
            <a:r>
              <a:rPr lang="en-GB" dirty="0"/>
              <a:t>The document given as a result of the Optionally Registration process performed on the basis of the congratulations makes it easy to prove who is the person or person who brought the title to the title.</a:t>
            </a:r>
          </a:p>
        </p:txBody>
      </p:sp>
      <p:sp>
        <p:nvSpPr>
          <p:cNvPr id="4" name="Dikdörtgen 3"/>
          <p:cNvSpPr/>
          <p:nvPr/>
        </p:nvSpPr>
        <p:spPr>
          <a:xfrm>
            <a:off x="6632222" y="1001038"/>
            <a:ext cx="4735630" cy="5524589"/>
          </a:xfrm>
          <a:prstGeom prst="rect">
            <a:avLst/>
          </a:prstGeom>
        </p:spPr>
        <p:txBody>
          <a:bodyPr wrap="square">
            <a:spAutoFit/>
          </a:bodyPr>
          <a:lstStyle/>
          <a:p>
            <a:r>
              <a:rPr lang="tr-TR" b="1" dirty="0">
                <a:ea typeface="Times New Roman" panose="02020603050405020304" pitchFamily="18" charset="0"/>
              </a:rPr>
              <a:t>KÜLTÜR BAKANLIĞI </a:t>
            </a:r>
          </a:p>
          <a:p>
            <a:r>
              <a:rPr lang="tr-TR" b="1" dirty="0">
                <a:ea typeface="Times New Roman" panose="02020603050405020304" pitchFamily="18" charset="0"/>
              </a:rPr>
              <a:t>İSTEĞE BAĞLI KAYIT</a:t>
            </a:r>
          </a:p>
          <a:p>
            <a:endParaRPr lang="tr-TR" sz="1100" dirty="0">
              <a:ea typeface="Times New Roman" panose="02020603050405020304" pitchFamily="18" charset="0"/>
            </a:endParaRPr>
          </a:p>
          <a:p>
            <a:pPr algn="just">
              <a:spcAft>
                <a:spcPts val="0"/>
              </a:spcAft>
            </a:pPr>
            <a:r>
              <a:rPr lang="tr-TR" dirty="0">
                <a:solidFill>
                  <a:srgbClr val="000000"/>
                </a:solidFill>
                <a:ea typeface="Times New Roman" panose="02020603050405020304" pitchFamily="18" charset="0"/>
              </a:rPr>
              <a:t>Eserler üzerinden gerçekleştirilmekte olan İsteğe Bağlı Kayıt işlemi, eserin kimin tarafından meydana getirildiğini belirlemeye kolaylık sağlamak amacıyla yaptırılması zorunlu olmayan beyana dayalı bir işlemdir. Eser üzerindeki tüm haklar, onu meydana getiren kişiye aittir ve herhangi bir kurum aracılığıyla alınmaz. </a:t>
            </a:r>
            <a:r>
              <a:rPr lang="tr-TR" u="sng" dirty="0">
                <a:solidFill>
                  <a:srgbClr val="000000"/>
                </a:solidFill>
                <a:ea typeface="Times New Roman" panose="02020603050405020304" pitchFamily="18" charset="0"/>
              </a:rPr>
              <a:t>İşlem, kesinlikle fikirler üzerinden gerçekleştirilmez</a:t>
            </a:r>
            <a:r>
              <a:rPr lang="tr-TR" dirty="0">
                <a:solidFill>
                  <a:srgbClr val="000000"/>
                </a:solidFill>
                <a:ea typeface="Times New Roman" panose="02020603050405020304" pitchFamily="18" charset="0"/>
              </a:rPr>
              <a:t> ve  </a:t>
            </a:r>
            <a:r>
              <a:rPr lang="tr-TR" u="sng" dirty="0">
                <a:solidFill>
                  <a:srgbClr val="000000"/>
                </a:solidFill>
                <a:ea typeface="Times New Roman" panose="02020603050405020304" pitchFamily="18" charset="0"/>
              </a:rPr>
              <a:t>fikirler korunmaz.</a:t>
            </a:r>
            <a:endParaRPr lang="tr-TR" u="sng" dirty="0">
              <a:ea typeface="Times New Roman" panose="02020603050405020304" pitchFamily="18" charset="0"/>
            </a:endParaRPr>
          </a:p>
          <a:p>
            <a:pPr algn="just">
              <a:spcAft>
                <a:spcPts val="0"/>
              </a:spcAft>
            </a:pPr>
            <a:endParaRPr lang="tr-TR" dirty="0">
              <a:ea typeface="Times New Roman" panose="02020603050405020304" pitchFamily="18" charset="0"/>
            </a:endParaRPr>
          </a:p>
          <a:p>
            <a:pPr algn="just">
              <a:spcAft>
                <a:spcPts val="0"/>
              </a:spcAft>
            </a:pPr>
            <a:r>
              <a:rPr lang="tr-TR" dirty="0">
                <a:solidFill>
                  <a:srgbClr val="000000"/>
                </a:solidFill>
                <a:ea typeface="Times New Roman" panose="02020603050405020304" pitchFamily="18" charset="0"/>
              </a:rPr>
              <a:t>Beyana dayalı olarak gerçekleştirilen İsteğe Bağlı Kayıt işlemi sonucunda verilen belge, eser sahibinin yani eseri meydana getiren kişi ya da kişilerin kim olduğunun ispat edilmesinde kolaylık sağlar. </a:t>
            </a:r>
            <a:endParaRPr lang="tr-TR" dirty="0">
              <a:ea typeface="Times New Roman" panose="02020603050405020304" pitchFamily="18" charset="0"/>
            </a:endParaRPr>
          </a:p>
          <a:p>
            <a:pPr algn="just">
              <a:spcAft>
                <a:spcPts val="0"/>
              </a:spcAft>
            </a:pPr>
            <a:r>
              <a:rPr lang="tr-TR" dirty="0">
                <a:solidFill>
                  <a:srgbClr val="000000"/>
                </a:solidFill>
                <a:latin typeface="Times New Roman" panose="02020603050405020304" pitchFamily="18" charset="0"/>
                <a:ea typeface="Times New Roman" panose="02020603050405020304" pitchFamily="18" charset="0"/>
              </a:rPr>
              <a:t>  </a:t>
            </a:r>
            <a:endParaRPr lang="tr-TR" dirty="0">
              <a:latin typeface="Times New Roman" panose="02020603050405020304" pitchFamily="18" charset="0"/>
              <a:ea typeface="Times New Roman" panose="02020603050405020304" pitchFamily="18" charset="0"/>
            </a:endParaRPr>
          </a:p>
          <a:p>
            <a:pPr algn="just">
              <a:spcAft>
                <a:spcPts val="0"/>
              </a:spcAft>
            </a:pPr>
            <a:r>
              <a:rPr lang="tr-TR" u="sng" dirty="0">
                <a:solidFill>
                  <a:srgbClr val="000000"/>
                </a:solidFill>
                <a:latin typeface="Times New Roman" panose="02020603050405020304" pitchFamily="18" charset="0"/>
                <a:ea typeface="Times New Roman" panose="02020603050405020304" pitchFamily="18" charset="0"/>
                <a:hlinkClick r:id="rId2"/>
              </a:rPr>
              <a:t>http://www.telif.gov.tr/Istege-Bagli-KayitTescil</a:t>
            </a:r>
            <a:r>
              <a:rPr lang="tr-TR" dirty="0">
                <a:solidFill>
                  <a:srgbClr val="000000"/>
                </a:solidFill>
                <a:latin typeface="Times New Roman" panose="02020603050405020304" pitchFamily="18" charset="0"/>
                <a:ea typeface="Times New Roman" panose="02020603050405020304" pitchFamily="18" charset="0"/>
              </a:rPr>
              <a:t> </a:t>
            </a:r>
            <a:endParaRPr lang="tr-TR" dirty="0">
              <a:effectLst/>
              <a:latin typeface="Times New Roman" panose="02020603050405020304" pitchFamily="18" charset="0"/>
              <a:ea typeface="Times New Roman" panose="02020603050405020304" pitchFamily="18" charset="0"/>
            </a:endParaRPr>
          </a:p>
        </p:txBody>
      </p:sp>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66612" y="-12112"/>
            <a:ext cx="1625388" cy="762937"/>
          </a:xfrm>
          <a:prstGeom prst="rect">
            <a:avLst/>
          </a:prstGeom>
        </p:spPr>
      </p:pic>
    </p:spTree>
    <p:extLst>
      <p:ext uri="{BB962C8B-B14F-4D97-AF65-F5344CB8AC3E}">
        <p14:creationId xmlns:p14="http://schemas.microsoft.com/office/powerpoint/2010/main" val="817343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255464" y="1239832"/>
            <a:ext cx="4790003" cy="4150367"/>
          </a:xfrm>
          <a:prstGeom prst="rect">
            <a:avLst/>
          </a:prstGeom>
        </p:spPr>
        <p:txBody>
          <a:bodyPr wrap="square">
            <a:spAutoFit/>
          </a:bodyPr>
          <a:lstStyle/>
          <a:p>
            <a:pPr algn="just">
              <a:spcAft>
                <a:spcPts val="0"/>
              </a:spcAft>
            </a:pPr>
            <a:r>
              <a:rPr lang="tr-TR" b="1" dirty="0">
                <a:solidFill>
                  <a:srgbClr val="000000"/>
                </a:solidFill>
                <a:latin typeface="Times New Roman" panose="02020603050405020304" pitchFamily="18" charset="0"/>
                <a:ea typeface="Times New Roman" panose="02020603050405020304" pitchFamily="18" charset="0"/>
              </a:rPr>
              <a:t>ESER NİTELİĞİNDEKİ VERİLER İÇİN </a:t>
            </a:r>
          </a:p>
          <a:p>
            <a:pPr algn="just">
              <a:spcAft>
                <a:spcPts val="0"/>
              </a:spcAft>
            </a:pPr>
            <a:r>
              <a:rPr lang="tr-TR" b="1" dirty="0">
                <a:solidFill>
                  <a:srgbClr val="000000"/>
                </a:solidFill>
                <a:latin typeface="Times New Roman" panose="02020603050405020304" pitchFamily="18" charset="0"/>
                <a:ea typeface="Times New Roman" panose="02020603050405020304" pitchFamily="18" charset="0"/>
              </a:rPr>
              <a:t>ZAMAN DAMGASI - TASDİX </a:t>
            </a:r>
            <a:endParaRPr lang="tr-TR" dirty="0">
              <a:latin typeface="Times New Roman" panose="02020603050405020304" pitchFamily="18" charset="0"/>
              <a:ea typeface="Times New Roman" panose="02020603050405020304" pitchFamily="18" charset="0"/>
            </a:endParaRPr>
          </a:p>
          <a:p>
            <a:pPr algn="just">
              <a:lnSpc>
                <a:spcPct val="115000"/>
              </a:lnSpc>
              <a:spcAft>
                <a:spcPts val="0"/>
              </a:spcAft>
            </a:pPr>
            <a:r>
              <a:rPr lang="tr-TR" dirty="0">
                <a:solidFill>
                  <a:srgbClr val="000000"/>
                </a:solidFill>
                <a:latin typeface="Times New Roman" panose="02020603050405020304" pitchFamily="18" charset="0"/>
                <a:ea typeface="Times New Roman" panose="02020603050405020304" pitchFamily="18" charset="0"/>
              </a:rPr>
              <a:t> </a:t>
            </a:r>
            <a:endParaRPr lang="tr-TR" dirty="0">
              <a:latin typeface="Times New Roman" panose="02020603050405020304" pitchFamily="18" charset="0"/>
              <a:ea typeface="Times New Roman" panose="02020603050405020304" pitchFamily="18" charset="0"/>
            </a:endParaRPr>
          </a:p>
          <a:p>
            <a:pPr algn="just">
              <a:lnSpc>
                <a:spcPct val="115000"/>
              </a:lnSpc>
              <a:spcAft>
                <a:spcPts val="0"/>
              </a:spcAft>
            </a:pPr>
            <a:r>
              <a:rPr lang="tr-TR" dirty="0">
                <a:solidFill>
                  <a:srgbClr val="000000"/>
                </a:solidFill>
                <a:latin typeface="Times New Roman" panose="02020603050405020304" pitchFamily="18" charset="0"/>
                <a:ea typeface="Times New Roman" panose="02020603050405020304" pitchFamily="18" charset="0"/>
              </a:rPr>
              <a:t>Tasdix, bilgisayar ortamındaki verilerin elektronik olarak damgalandığı zamanı ve o tarihten itibaren üzerinde hiçbir değişiklik yapılmadığını gösteren, herhangi bir uyuşmazlıkta kanıt olarak gösterebilecek bir sayısal zaman damgası uygulamasıdır. </a:t>
            </a:r>
            <a:endParaRPr lang="tr-TR" dirty="0">
              <a:latin typeface="Times New Roman" panose="02020603050405020304" pitchFamily="18" charset="0"/>
              <a:ea typeface="Times New Roman" panose="02020603050405020304" pitchFamily="18" charset="0"/>
            </a:endParaRPr>
          </a:p>
          <a:p>
            <a:pPr algn="just">
              <a:lnSpc>
                <a:spcPct val="115000"/>
              </a:lnSpc>
              <a:spcAft>
                <a:spcPts val="0"/>
              </a:spcAft>
            </a:pPr>
            <a:r>
              <a:rPr lang="tr-TR" dirty="0">
                <a:solidFill>
                  <a:srgbClr val="000000"/>
                </a:solidFill>
                <a:latin typeface="Times New Roman" panose="02020603050405020304" pitchFamily="18" charset="0"/>
                <a:ea typeface="Times New Roman" panose="02020603050405020304" pitchFamily="18" charset="0"/>
              </a:rPr>
              <a:t>Mobil imza ile yapılacak tasdix işlemi sonucunda oluşan sertifikada, işlemin kimin tarafından yapıldığına ilişkin veriler de yer alır. </a:t>
            </a:r>
            <a:endParaRPr lang="tr-TR" dirty="0">
              <a:latin typeface="Times New Roman" panose="02020603050405020304" pitchFamily="18" charset="0"/>
              <a:ea typeface="Times New Roman" panose="02020603050405020304" pitchFamily="18" charset="0"/>
            </a:endParaRPr>
          </a:p>
          <a:p>
            <a:pPr algn="just">
              <a:lnSpc>
                <a:spcPct val="115000"/>
              </a:lnSpc>
              <a:spcAft>
                <a:spcPts val="0"/>
              </a:spcAft>
            </a:pPr>
            <a:r>
              <a:rPr lang="tr-TR" u="sng" dirty="0">
                <a:solidFill>
                  <a:srgbClr val="000000"/>
                </a:solidFill>
                <a:latin typeface="Times New Roman" panose="02020603050405020304" pitchFamily="18" charset="0"/>
                <a:ea typeface="Times New Roman" panose="02020603050405020304" pitchFamily="18" charset="0"/>
                <a:hlinkClick r:id="rId2"/>
              </a:rPr>
              <a:t>http://www.e-guven.com/Documents/Tasdix.pdf</a:t>
            </a:r>
            <a:r>
              <a:rPr lang="tr-TR" dirty="0">
                <a:solidFill>
                  <a:srgbClr val="000000"/>
                </a:solidFill>
                <a:latin typeface="Times New Roman" panose="02020603050405020304" pitchFamily="18" charset="0"/>
                <a:ea typeface="Times New Roman" panose="02020603050405020304" pitchFamily="18" charset="0"/>
              </a:rPr>
              <a:t> </a:t>
            </a:r>
            <a:endParaRPr lang="tr-TR" dirty="0">
              <a:effectLst/>
              <a:latin typeface="Times New Roman" panose="02020603050405020304" pitchFamily="18" charset="0"/>
              <a:ea typeface="Times New Roman" panose="02020603050405020304" pitchFamily="18" charset="0"/>
            </a:endParaRPr>
          </a:p>
        </p:txBody>
      </p:sp>
      <p:sp>
        <p:nvSpPr>
          <p:cNvPr id="5" name="Altbilgi Yer Tutucusu 4"/>
          <p:cNvSpPr>
            <a:spLocks noGrp="1"/>
          </p:cNvSpPr>
          <p:nvPr>
            <p:ph type="ftr" sz="quarter" idx="11"/>
          </p:nvPr>
        </p:nvSpPr>
        <p:spPr/>
        <p:txBody>
          <a:bodyPr/>
          <a:lstStyle/>
          <a:p>
            <a:r>
              <a:rPr lang="tr-TR"/>
              <a:t>18.12.2017                  </a:t>
            </a:r>
          </a:p>
        </p:txBody>
      </p:sp>
      <p:sp>
        <p:nvSpPr>
          <p:cNvPr id="7" name="Dikdörtgen 6"/>
          <p:cNvSpPr/>
          <p:nvPr/>
        </p:nvSpPr>
        <p:spPr>
          <a:xfrm>
            <a:off x="1877246" y="2310392"/>
            <a:ext cx="3796880" cy="3139321"/>
          </a:xfrm>
          <a:prstGeom prst="rect">
            <a:avLst/>
          </a:prstGeom>
        </p:spPr>
        <p:txBody>
          <a:bodyPr wrap="square">
            <a:spAutoFit/>
          </a:bodyPr>
          <a:lstStyle/>
          <a:p>
            <a:r>
              <a:rPr lang="en-US" dirty="0" err="1"/>
              <a:t>Tasdix</a:t>
            </a:r>
            <a:r>
              <a:rPr lang="en-US" dirty="0"/>
              <a:t> is a digital time-stamping application that can show as evidence in any dispute that the computer-generated data has been electronically stamped and that no changes have been made since then.</a:t>
            </a:r>
          </a:p>
          <a:p>
            <a:r>
              <a:rPr lang="en-US" dirty="0"/>
              <a:t>The certificate that is generated as a result of the </a:t>
            </a:r>
            <a:r>
              <a:rPr lang="en-US" dirty="0" err="1"/>
              <a:t>tasdix</a:t>
            </a:r>
            <a:r>
              <a:rPr lang="en-US" dirty="0"/>
              <a:t> transaction to be made with the mobile signature also contains the data about who made the transaction.</a:t>
            </a:r>
            <a:endParaRPr lang="tr-TR" dirty="0"/>
          </a:p>
        </p:txBody>
      </p:sp>
      <p:sp>
        <p:nvSpPr>
          <p:cNvPr id="8" name="Dikdörtgen 7"/>
          <p:cNvSpPr/>
          <p:nvPr/>
        </p:nvSpPr>
        <p:spPr>
          <a:xfrm>
            <a:off x="1970098" y="1239832"/>
            <a:ext cx="4067364" cy="646331"/>
          </a:xfrm>
          <a:prstGeom prst="rect">
            <a:avLst/>
          </a:prstGeom>
        </p:spPr>
        <p:txBody>
          <a:bodyPr wrap="square">
            <a:spAutoFit/>
          </a:bodyPr>
          <a:lstStyle/>
          <a:p>
            <a:r>
              <a:rPr lang="en-US" dirty="0"/>
              <a:t>FOR WORKSHEET QUALIFICATIONS</a:t>
            </a:r>
          </a:p>
          <a:p>
            <a:r>
              <a:rPr lang="en-US" dirty="0"/>
              <a:t>TIME </a:t>
            </a:r>
            <a:r>
              <a:rPr lang="tr-TR" dirty="0"/>
              <a:t>STAMP</a:t>
            </a:r>
            <a:r>
              <a:rPr lang="en-US" dirty="0"/>
              <a:t> - TASDIX</a:t>
            </a:r>
            <a:endParaRPr lang="tr-TR"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394535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ilgi Yer Tutucusu 2"/>
          <p:cNvSpPr>
            <a:spLocks noGrp="1"/>
          </p:cNvSpPr>
          <p:nvPr>
            <p:ph type="ftr" sz="quarter" idx="11"/>
          </p:nvPr>
        </p:nvSpPr>
        <p:spPr/>
        <p:txBody>
          <a:bodyPr/>
          <a:lstStyle/>
          <a:p>
            <a:r>
              <a:rPr lang="tr-TR"/>
              <a:t>18.12.2017                  </a:t>
            </a:r>
          </a:p>
        </p:txBody>
      </p:sp>
      <p:sp>
        <p:nvSpPr>
          <p:cNvPr id="4" name="Metin kutusu 3"/>
          <p:cNvSpPr txBox="1"/>
          <p:nvPr/>
        </p:nvSpPr>
        <p:spPr>
          <a:xfrm>
            <a:off x="6406856" y="1138458"/>
            <a:ext cx="3675767" cy="3785652"/>
          </a:xfrm>
          <a:prstGeom prst="rect">
            <a:avLst/>
          </a:prstGeom>
          <a:noFill/>
        </p:spPr>
        <p:txBody>
          <a:bodyPr wrap="square" rtlCol="0">
            <a:spAutoFit/>
          </a:bodyPr>
          <a:lstStyle/>
          <a:p>
            <a:r>
              <a:rPr lang="tr-TR" sz="2400" dirty="0"/>
              <a:t>Bilgisayar programlarının korunması kapsam olarak Fikri Haklar içinde yer alır.</a:t>
            </a:r>
          </a:p>
          <a:p>
            <a:endParaRPr lang="tr-TR" sz="2400" dirty="0"/>
          </a:p>
          <a:p>
            <a:r>
              <a:rPr lang="tr-TR" sz="2400" dirty="0"/>
              <a:t>Bu nedenle bilgisayar programlarının korunmasını açıklamadan önce fikri haklar ve bu kapsamdaki hak türlerine değinmekte yarar olacaktır.</a:t>
            </a:r>
          </a:p>
        </p:txBody>
      </p:sp>
      <p:sp>
        <p:nvSpPr>
          <p:cNvPr id="5" name="Dikdörtgen 4"/>
          <p:cNvSpPr/>
          <p:nvPr/>
        </p:nvSpPr>
        <p:spPr>
          <a:xfrm>
            <a:off x="2060933" y="1093133"/>
            <a:ext cx="3413356" cy="4893647"/>
          </a:xfrm>
          <a:prstGeom prst="rect">
            <a:avLst/>
          </a:prstGeom>
        </p:spPr>
        <p:txBody>
          <a:bodyPr wrap="square">
            <a:spAutoFit/>
          </a:bodyPr>
          <a:lstStyle/>
          <a:p>
            <a:r>
              <a:rPr lang="en-US" sz="2400" dirty="0"/>
              <a:t>The protection of computer programs is included in the Intellectual </a:t>
            </a:r>
            <a:r>
              <a:rPr lang="tr-TR" sz="2400" dirty="0" err="1"/>
              <a:t>Property</a:t>
            </a:r>
            <a:r>
              <a:rPr lang="tr-TR" sz="2400" dirty="0"/>
              <a:t> </a:t>
            </a:r>
            <a:r>
              <a:rPr lang="en-US" sz="2400" dirty="0"/>
              <a:t>as scope.</a:t>
            </a:r>
          </a:p>
          <a:p>
            <a:endParaRPr lang="en-US" sz="2400" dirty="0"/>
          </a:p>
          <a:p>
            <a:r>
              <a:rPr lang="en-GB" sz="2400" dirty="0"/>
              <a:t>For this reason, before explaining the protection of computer programs, it will be useful to refer to intellectual property and the types of rights in this context.</a:t>
            </a: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570740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8.jpeg"/>
          <p:cNvPicPr/>
          <p:nvPr/>
        </p:nvPicPr>
        <p:blipFill>
          <a:blip r:embed="rId2" cstate="print"/>
          <a:stretch>
            <a:fillRect/>
          </a:stretch>
        </p:blipFill>
        <p:spPr>
          <a:xfrm>
            <a:off x="6708807" y="535538"/>
            <a:ext cx="4427622" cy="5239619"/>
          </a:xfrm>
          <a:prstGeom prst="rect">
            <a:avLst/>
          </a:prstGeom>
        </p:spPr>
      </p:pic>
      <p:sp>
        <p:nvSpPr>
          <p:cNvPr id="4" name="Altbilgi Yer Tutucusu 3"/>
          <p:cNvSpPr>
            <a:spLocks noGrp="1"/>
          </p:cNvSpPr>
          <p:nvPr>
            <p:ph type="ftr" sz="quarter" idx="11"/>
          </p:nvPr>
        </p:nvSpPr>
        <p:spPr/>
        <p:txBody>
          <a:bodyPr/>
          <a:lstStyle/>
          <a:p>
            <a:r>
              <a:rPr lang="tr-TR"/>
              <a:t>18.12.2017                  </a:t>
            </a:r>
          </a:p>
        </p:txBody>
      </p:sp>
      <p:pic>
        <p:nvPicPr>
          <p:cNvPr id="6" name="Resim 5"/>
          <p:cNvPicPr>
            <a:picLocks noChangeAspect="1"/>
          </p:cNvPicPr>
          <p:nvPr/>
        </p:nvPicPr>
        <p:blipFill>
          <a:blip r:embed="rId3"/>
          <a:stretch>
            <a:fillRect/>
          </a:stretch>
        </p:blipFill>
        <p:spPr>
          <a:xfrm>
            <a:off x="2107359" y="288878"/>
            <a:ext cx="3545877" cy="4704050"/>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369409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169865" y="581341"/>
            <a:ext cx="5022135" cy="5632311"/>
          </a:xfrm>
          <a:prstGeom prst="rect">
            <a:avLst/>
          </a:prstGeom>
        </p:spPr>
        <p:txBody>
          <a:bodyPr wrap="square">
            <a:spAutoFit/>
          </a:bodyPr>
          <a:lstStyle/>
          <a:p>
            <a:pPr>
              <a:spcAft>
                <a:spcPts val="0"/>
              </a:spcAft>
            </a:pPr>
            <a:r>
              <a:rPr lang="tr-TR" dirty="0">
                <a:ea typeface="Times New Roman" panose="02020603050405020304" pitchFamily="18" charset="0"/>
              </a:rPr>
              <a:t>PATENT SİSTEMİ AÇISINDAN BİLGİSAYAR PROGRAMLARI</a:t>
            </a:r>
          </a:p>
          <a:p>
            <a:pPr marL="899160" indent="449580">
              <a:spcAft>
                <a:spcPts val="0"/>
              </a:spcAft>
            </a:pPr>
            <a:r>
              <a:rPr lang="tr-TR" dirty="0">
                <a:ea typeface="Times New Roman" panose="02020603050405020304" pitchFamily="18" charset="0"/>
              </a:rPr>
              <a:t> </a:t>
            </a:r>
          </a:p>
          <a:p>
            <a:pPr>
              <a:spcAft>
                <a:spcPts val="0"/>
              </a:spcAft>
            </a:pPr>
            <a:r>
              <a:rPr lang="tr-TR" dirty="0">
                <a:ea typeface="Times New Roman" panose="02020603050405020304" pitchFamily="18" charset="0"/>
              </a:rPr>
              <a:t>6769 sayılı Sınai Mülkiyet Kanunu’nun 82 inci maddesinde </a:t>
            </a:r>
            <a:r>
              <a:rPr lang="tr-TR" b="1" dirty="0">
                <a:ea typeface="Times New Roman" panose="02020603050405020304" pitchFamily="18" charset="0"/>
              </a:rPr>
              <a:t>bilgisayar programları patent verilemeyecek konular arasında belirtilmiştir.</a:t>
            </a:r>
          </a:p>
          <a:p>
            <a:pPr>
              <a:spcAft>
                <a:spcPts val="0"/>
              </a:spcAft>
            </a:pPr>
            <a:endParaRPr lang="tr-TR" dirty="0">
              <a:ea typeface="Times New Roman" panose="02020603050405020304" pitchFamily="18" charset="0"/>
            </a:endParaRPr>
          </a:p>
          <a:p>
            <a:pPr>
              <a:spcAft>
                <a:spcPts val="0"/>
              </a:spcAft>
            </a:pPr>
            <a:r>
              <a:rPr lang="tr-TR" dirty="0">
                <a:ea typeface="Times New Roman" panose="02020603050405020304" pitchFamily="18" charset="0"/>
              </a:rPr>
              <a:t>Patentlenebilir Buluşlar ve Patentlenebilirliğin İstisnaları </a:t>
            </a:r>
          </a:p>
          <a:p>
            <a:pPr>
              <a:spcAft>
                <a:spcPts val="0"/>
              </a:spcAft>
            </a:pPr>
            <a:r>
              <a:rPr lang="tr-TR" dirty="0">
                <a:ea typeface="Times New Roman" panose="02020603050405020304" pitchFamily="18" charset="0"/>
              </a:rPr>
              <a:t>MADDE 82: </a:t>
            </a:r>
          </a:p>
          <a:p>
            <a:pPr>
              <a:spcAft>
                <a:spcPts val="0"/>
              </a:spcAft>
            </a:pPr>
            <a:r>
              <a:rPr lang="tr-TR" dirty="0">
                <a:ea typeface="Times New Roman" panose="02020603050405020304" pitchFamily="18" charset="0"/>
              </a:rPr>
              <a:t>(1) Teknolojinin her alanındaki buluşlara yeni olması, buluş basamağı içermesi ve sanayiye uygulanabilir olması şartıyla patent verilir. </a:t>
            </a:r>
          </a:p>
          <a:p>
            <a:pPr>
              <a:spcAft>
                <a:spcPts val="0"/>
              </a:spcAft>
            </a:pPr>
            <a:r>
              <a:rPr lang="tr-TR" dirty="0">
                <a:ea typeface="Times New Roman" panose="02020603050405020304" pitchFamily="18" charset="0"/>
              </a:rPr>
              <a:t>(2) </a:t>
            </a:r>
            <a:r>
              <a:rPr lang="tr-TR" b="1" dirty="0">
                <a:ea typeface="Times New Roman" panose="02020603050405020304" pitchFamily="18" charset="0"/>
              </a:rPr>
              <a:t>Aşağıda belirtilenler buluş niteliğinde sayılmaz. </a:t>
            </a:r>
            <a:r>
              <a:rPr lang="tr-TR" dirty="0">
                <a:ea typeface="Times New Roman" panose="02020603050405020304" pitchFamily="18" charset="0"/>
              </a:rPr>
              <a:t>Patent başvurusu veya patentin aşağıda belirtilen konu veya faaliyetlerle ilgili olması hâlinde, sadece bu konu veya faaliyetlerin kendisi patentlenebilirliğin dışında kalır: </a:t>
            </a:r>
          </a:p>
          <a:p>
            <a:pPr>
              <a:spcAft>
                <a:spcPts val="0"/>
              </a:spcAft>
            </a:pPr>
            <a:r>
              <a:rPr lang="tr-TR" b="1" dirty="0">
                <a:ea typeface="Times New Roman" panose="02020603050405020304" pitchFamily="18" charset="0"/>
              </a:rPr>
              <a:t>…..</a:t>
            </a:r>
          </a:p>
          <a:p>
            <a:pPr>
              <a:spcAft>
                <a:spcPts val="0"/>
              </a:spcAft>
            </a:pPr>
            <a:r>
              <a:rPr lang="tr-TR" b="1" dirty="0">
                <a:ea typeface="Times New Roman" panose="02020603050405020304" pitchFamily="18" charset="0"/>
              </a:rPr>
              <a:t>Bilgisayar programları. </a:t>
            </a:r>
          </a:p>
        </p:txBody>
      </p:sp>
      <p:sp>
        <p:nvSpPr>
          <p:cNvPr id="3" name="Altbilgi Yer Tutucusu 2"/>
          <p:cNvSpPr>
            <a:spLocks noGrp="1"/>
          </p:cNvSpPr>
          <p:nvPr>
            <p:ph type="ftr" sz="quarter" idx="11"/>
          </p:nvPr>
        </p:nvSpPr>
        <p:spPr/>
        <p:txBody>
          <a:bodyPr/>
          <a:lstStyle/>
          <a:p>
            <a:r>
              <a:rPr lang="tr-TR"/>
              <a:t>18.12.2017                  </a:t>
            </a:r>
          </a:p>
        </p:txBody>
      </p:sp>
      <p:sp>
        <p:nvSpPr>
          <p:cNvPr id="5" name="Dikdörtgen 4"/>
          <p:cNvSpPr/>
          <p:nvPr/>
        </p:nvSpPr>
        <p:spPr>
          <a:xfrm>
            <a:off x="853843" y="658987"/>
            <a:ext cx="4955523" cy="5355312"/>
          </a:xfrm>
          <a:prstGeom prst="rect">
            <a:avLst/>
          </a:prstGeom>
        </p:spPr>
        <p:txBody>
          <a:bodyPr wrap="square">
            <a:spAutoFit/>
          </a:bodyPr>
          <a:lstStyle/>
          <a:p>
            <a:r>
              <a:rPr lang="en-GB" dirty="0"/>
              <a:t>COMPUTER PROGRAMS FOR THE PATENT SYSTEM</a:t>
            </a:r>
          </a:p>
          <a:p>
            <a:endParaRPr lang="en-GB" dirty="0"/>
          </a:p>
          <a:p>
            <a:r>
              <a:rPr lang="en-GB" dirty="0"/>
              <a:t>In Article 82 of the Industrial Property Law No. 6769, computer programs are mentioned as subjects that can not be patented.</a:t>
            </a:r>
          </a:p>
          <a:p>
            <a:endParaRPr lang="en-GB" dirty="0"/>
          </a:p>
          <a:p>
            <a:r>
              <a:rPr lang="en-GB" dirty="0"/>
              <a:t>Exceptions to Patentable Inventions and Patentability</a:t>
            </a:r>
          </a:p>
          <a:p>
            <a:r>
              <a:rPr lang="en-GB" dirty="0"/>
              <a:t>ARTICLE 82:</a:t>
            </a:r>
          </a:p>
          <a:p>
            <a:r>
              <a:rPr lang="en-GB" dirty="0"/>
              <a:t>(1) Patents are granted on the condition that the invention is new to all aspects of technology, including the inventing step and industrial application.</a:t>
            </a:r>
          </a:p>
          <a:p>
            <a:r>
              <a:rPr lang="en-GB" dirty="0"/>
              <a:t>(2) The following are not inventions. If the patent application or patent relates to the following subjects or activities, only the subject matter or activities themselves are outside the patentability:</a:t>
            </a:r>
          </a:p>
          <a:p>
            <a:r>
              <a:rPr lang="en-GB" dirty="0"/>
              <a:t>….</a:t>
            </a:r>
          </a:p>
          <a:p>
            <a:r>
              <a:rPr lang="en-GB" dirty="0"/>
              <a:t>Computer programs.</a:t>
            </a: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733588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70686" y="2136339"/>
            <a:ext cx="4436354" cy="2862322"/>
          </a:xfrm>
          <a:prstGeom prst="rect">
            <a:avLst/>
          </a:prstGeom>
        </p:spPr>
        <p:txBody>
          <a:bodyPr wrap="square">
            <a:spAutoFit/>
          </a:bodyPr>
          <a:lstStyle/>
          <a:p>
            <a:pPr algn="just">
              <a:spcAft>
                <a:spcPts val="0"/>
              </a:spcAft>
              <a:tabLst>
                <a:tab pos="449580" algn="l"/>
                <a:tab pos="857250" algn="l"/>
              </a:tabLst>
            </a:pPr>
            <a:r>
              <a:rPr lang="tr-TR" dirty="0">
                <a:latin typeface="Times New Roman" panose="02020603050405020304" pitchFamily="18" charset="0"/>
                <a:ea typeface="Bitstream Vera Sans"/>
                <a:cs typeface="Lucidasans"/>
              </a:rPr>
              <a:t>Yasal hükümlere göre patent ile korunamayacak bilgisayar programları;</a:t>
            </a:r>
            <a:endParaRPr lang="tr-TR" sz="1200" dirty="0">
              <a:latin typeface="Times New Roman" panose="02020603050405020304" pitchFamily="18" charset="0"/>
              <a:ea typeface="Bitstream Vera Sans"/>
            </a:endParaRPr>
          </a:p>
          <a:p>
            <a:pPr algn="just">
              <a:spcAft>
                <a:spcPts val="0"/>
              </a:spcAft>
              <a:tabLst>
                <a:tab pos="449580" algn="l"/>
                <a:tab pos="857250" algn="l"/>
              </a:tabLst>
            </a:pPr>
            <a:r>
              <a:rPr lang="tr-TR" dirty="0">
                <a:latin typeface="Times New Roman" panose="02020603050405020304" pitchFamily="18" charset="0"/>
                <a:ea typeface="Bitstream Vera Sans"/>
                <a:cs typeface="Lucidasans"/>
              </a:rPr>
              <a:t> </a:t>
            </a:r>
            <a:endParaRPr lang="tr-TR" sz="1200" dirty="0">
              <a:latin typeface="Times New Roman" panose="02020603050405020304" pitchFamily="18" charset="0"/>
              <a:ea typeface="Bitstream Vera Sans"/>
            </a:endParaRPr>
          </a:p>
          <a:p>
            <a:pPr marL="342900" lvl="0" indent="-342900" algn="just">
              <a:spcAft>
                <a:spcPts val="0"/>
              </a:spcAft>
              <a:buFont typeface="Times New Roman" panose="02020603050405020304" pitchFamily="18" charset="0"/>
              <a:buChar char="-"/>
              <a:tabLst>
                <a:tab pos="228600" algn="l"/>
              </a:tabLst>
            </a:pPr>
            <a:r>
              <a:rPr lang="tr-TR" dirty="0">
                <a:latin typeface="Times New Roman" panose="02020603050405020304" pitchFamily="18" charset="0"/>
                <a:ea typeface="Bitstream Vera Sans"/>
                <a:cs typeface="Lucidasans"/>
              </a:rPr>
              <a:t>bir yöntem olarak veya </a:t>
            </a:r>
            <a:endParaRPr lang="tr-TR" sz="1200" dirty="0">
              <a:latin typeface="Times New Roman" panose="02020603050405020304" pitchFamily="18" charset="0"/>
              <a:ea typeface="Bitstream Vera Sans"/>
            </a:endParaRPr>
          </a:p>
          <a:p>
            <a:pPr marL="342900" lvl="0" indent="-342900" algn="just">
              <a:spcAft>
                <a:spcPts val="0"/>
              </a:spcAft>
              <a:buFont typeface="Times New Roman" panose="02020603050405020304" pitchFamily="18" charset="0"/>
              <a:buChar char="-"/>
              <a:tabLst>
                <a:tab pos="228600" algn="l"/>
              </a:tabLst>
            </a:pPr>
            <a:r>
              <a:rPr lang="tr-TR" dirty="0">
                <a:latin typeface="Times New Roman" panose="02020603050405020304" pitchFamily="18" charset="0"/>
                <a:ea typeface="Bitstream Vera Sans"/>
                <a:cs typeface="Lucidasans"/>
              </a:rPr>
              <a:t>bir donanım ile birlikte</a:t>
            </a:r>
            <a:endParaRPr lang="tr-TR" sz="1200" dirty="0">
              <a:latin typeface="Times New Roman" panose="02020603050405020304" pitchFamily="18" charset="0"/>
              <a:ea typeface="Bitstream Vera Sans"/>
            </a:endParaRPr>
          </a:p>
          <a:p>
            <a:pPr algn="just">
              <a:spcAft>
                <a:spcPts val="0"/>
              </a:spcAft>
              <a:tabLst>
                <a:tab pos="449580" algn="l"/>
                <a:tab pos="857250" algn="l"/>
              </a:tabLst>
            </a:pPr>
            <a:r>
              <a:rPr lang="tr-TR" dirty="0">
                <a:latin typeface="Times New Roman" panose="02020603050405020304" pitchFamily="18" charset="0"/>
                <a:ea typeface="Bitstream Vera Sans"/>
                <a:cs typeface="Lucidasans"/>
              </a:rPr>
              <a:t> </a:t>
            </a:r>
            <a:endParaRPr lang="tr-TR" sz="1200" dirty="0">
              <a:latin typeface="Times New Roman" panose="02020603050405020304" pitchFamily="18" charset="0"/>
              <a:ea typeface="Bitstream Vera Sans"/>
            </a:endParaRPr>
          </a:p>
          <a:p>
            <a:pPr algn="just">
              <a:spcAft>
                <a:spcPts val="0"/>
              </a:spcAft>
              <a:tabLst>
                <a:tab pos="449580" algn="l"/>
                <a:tab pos="857250" algn="l"/>
              </a:tabLst>
            </a:pPr>
            <a:r>
              <a:rPr lang="tr-TR" dirty="0">
                <a:latin typeface="Times New Roman" panose="02020603050405020304" pitchFamily="18" charset="0"/>
                <a:ea typeface="Bitstream Vera Sans"/>
                <a:cs typeface="Lucidasans"/>
              </a:rPr>
              <a:t>tanımlanabilirse, patent verilebilirlik şartlarını da (yenilik, buluş basamağı, sanayiye uygulanabilirlik) karşılamak koşuluyla </a:t>
            </a:r>
            <a:r>
              <a:rPr lang="tr-TR" b="1" dirty="0">
                <a:latin typeface="Times New Roman" panose="02020603050405020304" pitchFamily="18" charset="0"/>
                <a:ea typeface="Bitstream Vera Sans"/>
                <a:cs typeface="Lucidasans"/>
              </a:rPr>
              <a:t>patent verilerek de korunabilir.</a:t>
            </a:r>
            <a:endParaRPr lang="tr-TR" sz="1200" dirty="0">
              <a:effectLst/>
              <a:latin typeface="Times New Roman" panose="02020603050405020304" pitchFamily="18" charset="0"/>
              <a:ea typeface="Bitstream Vera Sans"/>
            </a:endParaRPr>
          </a:p>
        </p:txBody>
      </p:sp>
      <p:sp>
        <p:nvSpPr>
          <p:cNvPr id="3" name="Altbilgi Yer Tutucusu 2"/>
          <p:cNvSpPr>
            <a:spLocks noGrp="1"/>
          </p:cNvSpPr>
          <p:nvPr>
            <p:ph type="ftr" sz="quarter" idx="11"/>
          </p:nvPr>
        </p:nvSpPr>
        <p:spPr/>
        <p:txBody>
          <a:bodyPr/>
          <a:lstStyle/>
          <a:p>
            <a:r>
              <a:rPr lang="tr-TR"/>
              <a:t>18.12.2017                  </a:t>
            </a:r>
            <a:endParaRPr lang="tr-TR" dirty="0"/>
          </a:p>
        </p:txBody>
      </p:sp>
      <p:sp>
        <p:nvSpPr>
          <p:cNvPr id="6" name="Dikdörtgen 5"/>
          <p:cNvSpPr/>
          <p:nvPr/>
        </p:nvSpPr>
        <p:spPr>
          <a:xfrm>
            <a:off x="1816689" y="2045504"/>
            <a:ext cx="3627321" cy="3416320"/>
          </a:xfrm>
          <a:prstGeom prst="rect">
            <a:avLst/>
          </a:prstGeom>
        </p:spPr>
        <p:txBody>
          <a:bodyPr wrap="square">
            <a:spAutoFit/>
          </a:bodyPr>
          <a:lstStyle/>
          <a:p>
            <a:r>
              <a:rPr lang="en-US" dirty="0"/>
              <a:t>Computer programs that are not protected by patents according to legal provisions;</a:t>
            </a:r>
          </a:p>
          <a:p>
            <a:endParaRPr lang="en-US" dirty="0"/>
          </a:p>
          <a:p>
            <a:r>
              <a:rPr lang="tr-TR" dirty="0"/>
              <a:t>- </a:t>
            </a:r>
            <a:r>
              <a:rPr lang="en-US" dirty="0"/>
              <a:t>As a method or</a:t>
            </a:r>
          </a:p>
          <a:p>
            <a:r>
              <a:rPr lang="tr-TR" dirty="0"/>
              <a:t>- </a:t>
            </a:r>
            <a:r>
              <a:rPr lang="en-US" dirty="0"/>
              <a:t>With a hardware</a:t>
            </a:r>
          </a:p>
          <a:p>
            <a:endParaRPr lang="en-US" dirty="0"/>
          </a:p>
          <a:p>
            <a:r>
              <a:rPr lang="en-US" dirty="0"/>
              <a:t>If it can be defined, it can also be </a:t>
            </a:r>
            <a:r>
              <a:rPr lang="en-US" b="1" dirty="0"/>
              <a:t>protected by granting a patent</a:t>
            </a:r>
            <a:r>
              <a:rPr lang="en-US" dirty="0"/>
              <a:t>, provided that the patentability conditions (novelty, </a:t>
            </a:r>
            <a:r>
              <a:rPr lang="en-US" dirty="0" err="1"/>
              <a:t>inventin</a:t>
            </a:r>
            <a:r>
              <a:rPr lang="tr-TR" dirty="0"/>
              <a:t>g</a:t>
            </a:r>
            <a:r>
              <a:rPr lang="en-US" dirty="0"/>
              <a:t> step, industrial applicability) are met.</a:t>
            </a:r>
            <a:endParaRPr lang="tr-TR" dirty="0"/>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1011233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6267576" y="1271748"/>
            <a:ext cx="4646434"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tr-TR" altLang="tr-TR" b="1" dirty="0">
                <a:latin typeface="Calibri" pitchFamily="34" charset="0"/>
              </a:rPr>
              <a:t>TİCARET SIRLARI </a:t>
            </a:r>
          </a:p>
          <a:p>
            <a:pPr algn="just" eaLnBrk="1" hangingPunct="1"/>
            <a:r>
              <a:rPr lang="tr-TR" altLang="tr-TR" dirty="0">
                <a:latin typeface="Calibri" pitchFamily="34" charset="0"/>
                <a:ea typeface="Calibri" pitchFamily="34" charset="0"/>
                <a:cs typeface="Times New Roman" pitchFamily="18" charset="0"/>
              </a:rPr>
              <a:t>Bilgisayar programlarının  bir başka koruma yöntemi de Ticaret Sırları kapsamında korumadır. Gizlilik anlaşması ile sunulan bir program şifre ve kripto uygulamaları ile desteklenerek açıklanmadan korunabilir.</a:t>
            </a:r>
          </a:p>
          <a:p>
            <a:pPr algn="just" eaLnBrk="1" hangingPunct="1"/>
            <a:endParaRPr lang="tr-TR" altLang="tr-TR" dirty="0">
              <a:latin typeface="Calibri" pitchFamily="34" charset="0"/>
              <a:ea typeface="Calibri" pitchFamily="34" charset="0"/>
              <a:cs typeface="Times New Roman" pitchFamily="18" charset="0"/>
            </a:endParaRPr>
          </a:p>
          <a:p>
            <a:pPr algn="just"/>
            <a:r>
              <a:rPr lang="tr-TR" altLang="tr-TR" dirty="0">
                <a:latin typeface="Calibri" pitchFamily="34" charset="0"/>
                <a:ea typeface="Calibri" pitchFamily="34" charset="0"/>
                <a:cs typeface="Times New Roman" pitchFamily="18" charset="0"/>
              </a:rPr>
              <a:t>Bir </a:t>
            </a:r>
            <a:r>
              <a:rPr lang="tr-TR" altLang="tr-TR" b="1" dirty="0">
                <a:latin typeface="Calibri" pitchFamily="34" charset="0"/>
                <a:ea typeface="Calibri" pitchFamily="34" charset="0"/>
                <a:cs typeface="Times New Roman" pitchFamily="18" charset="0"/>
              </a:rPr>
              <a:t>üründen veya yöntemden en verimli ve kolay biçimde yararlanabilmek için oluşturulan </a:t>
            </a:r>
            <a:r>
              <a:rPr lang="tr-TR" altLang="tr-TR" dirty="0">
                <a:latin typeface="Calibri" pitchFamily="34" charset="0"/>
                <a:ea typeface="Calibri" pitchFamily="34" charset="0"/>
                <a:cs typeface="Times New Roman" pitchFamily="18" charset="0"/>
              </a:rPr>
              <a:t>o konudaki </a:t>
            </a:r>
            <a:r>
              <a:rPr lang="tr-TR" altLang="tr-TR" b="1" dirty="0">
                <a:latin typeface="Calibri" pitchFamily="34" charset="0"/>
                <a:ea typeface="Calibri" pitchFamily="34" charset="0"/>
                <a:cs typeface="Times New Roman" pitchFamily="18" charset="0"/>
              </a:rPr>
              <a:t>deneyime</a:t>
            </a:r>
            <a:r>
              <a:rPr lang="tr-TR" altLang="tr-TR" dirty="0">
                <a:latin typeface="Calibri" pitchFamily="34" charset="0"/>
                <a:ea typeface="Calibri" pitchFamily="34" charset="0"/>
                <a:cs typeface="Times New Roman" pitchFamily="18" charset="0"/>
              </a:rPr>
              <a:t> ve </a:t>
            </a:r>
            <a:r>
              <a:rPr lang="tr-TR" altLang="tr-TR" b="1" dirty="0">
                <a:latin typeface="Calibri" pitchFamily="34" charset="0"/>
                <a:ea typeface="Calibri" pitchFamily="34" charset="0"/>
                <a:cs typeface="Times New Roman" pitchFamily="18" charset="0"/>
              </a:rPr>
              <a:t>uygulamaya dayalı</a:t>
            </a:r>
            <a:r>
              <a:rPr lang="tr-TR" altLang="tr-TR" dirty="0">
                <a:latin typeface="Calibri" pitchFamily="34" charset="0"/>
                <a:ea typeface="Calibri" pitchFamily="34" charset="0"/>
                <a:cs typeface="Times New Roman" pitchFamily="18" charset="0"/>
              </a:rPr>
              <a:t>, genellikle gizli olmakla birlikte, böyle bir nitelik taşıması zorunlu olmayan ve bir patent ile korunmayan, teknik </a:t>
            </a:r>
            <a:r>
              <a:rPr lang="tr-TR" altLang="tr-TR" b="1" dirty="0">
                <a:latin typeface="Calibri" pitchFamily="34" charset="0"/>
                <a:ea typeface="Calibri" pitchFamily="34" charset="0"/>
                <a:cs typeface="Times New Roman" pitchFamily="18" charset="0"/>
              </a:rPr>
              <a:t>bilgi birikimi </a:t>
            </a:r>
            <a:r>
              <a:rPr lang="tr-TR" altLang="tr-TR" dirty="0">
                <a:latin typeface="Calibri" pitchFamily="34" charset="0"/>
                <a:ea typeface="Calibri" pitchFamily="34" charset="0"/>
                <a:cs typeface="Times New Roman" pitchFamily="18" charset="0"/>
              </a:rPr>
              <a:t>olarak açıklanabilen Ticaret Sırları önemli bir hak konusunu oluşturur.</a:t>
            </a:r>
          </a:p>
        </p:txBody>
      </p:sp>
      <p:sp>
        <p:nvSpPr>
          <p:cNvPr id="2" name="Altbilgi Yer Tutucusu 1"/>
          <p:cNvSpPr>
            <a:spLocks noGrp="1"/>
          </p:cNvSpPr>
          <p:nvPr>
            <p:ph type="ftr" sz="quarter" idx="11"/>
          </p:nvPr>
        </p:nvSpPr>
        <p:spPr/>
        <p:txBody>
          <a:bodyPr/>
          <a:lstStyle/>
          <a:p>
            <a:r>
              <a:rPr lang="tr-TR"/>
              <a:t>18.12.2017                  </a:t>
            </a:r>
          </a:p>
        </p:txBody>
      </p:sp>
      <p:sp>
        <p:nvSpPr>
          <p:cNvPr id="3" name="Dikdörtgen 2"/>
          <p:cNvSpPr/>
          <p:nvPr/>
        </p:nvSpPr>
        <p:spPr>
          <a:xfrm>
            <a:off x="1576482" y="1362779"/>
            <a:ext cx="4297478" cy="4247317"/>
          </a:xfrm>
          <a:prstGeom prst="rect">
            <a:avLst/>
          </a:prstGeom>
        </p:spPr>
        <p:txBody>
          <a:bodyPr wrap="square">
            <a:spAutoFit/>
          </a:bodyPr>
          <a:lstStyle/>
          <a:p>
            <a:r>
              <a:rPr lang="en-US" dirty="0"/>
              <a:t>TRADE </a:t>
            </a:r>
            <a:r>
              <a:rPr lang="tr-TR" dirty="0"/>
              <a:t>SE</a:t>
            </a:r>
            <a:r>
              <a:rPr lang="en-US" dirty="0"/>
              <a:t>CR</a:t>
            </a:r>
            <a:r>
              <a:rPr lang="tr-TR" dirty="0"/>
              <a:t>ET</a:t>
            </a:r>
            <a:r>
              <a:rPr lang="en-US" dirty="0"/>
              <a:t>S</a:t>
            </a:r>
          </a:p>
          <a:p>
            <a:r>
              <a:rPr lang="en-US" dirty="0"/>
              <a:t>Another safeguard of computer programs is the protection of Trade Secrets. A program presented with a confidentiality agreement can be protected without explanation by being supported by password and crypto applications.</a:t>
            </a:r>
          </a:p>
          <a:p>
            <a:endParaRPr lang="en-US" dirty="0"/>
          </a:p>
          <a:p>
            <a:r>
              <a:rPr lang="en-US" dirty="0"/>
              <a:t>Trade Secrets, which can be described as technical know-how that are not necessarily mandatory and not patent protected, but usually hidden, based on the experience and practice in the most efficient and easy way to make use of a product or method in the most efficient and easy manner.</a:t>
            </a: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105311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6764137" y="1423437"/>
            <a:ext cx="3707811" cy="327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altLang="tr-TR" dirty="0">
              <a:latin typeface="Calibri" pitchFamily="34" charset="0"/>
              <a:ea typeface="Calibri" pitchFamily="34" charset="0"/>
              <a:cs typeface="Times New Roman" pitchFamily="18" charset="0"/>
            </a:endParaRPr>
          </a:p>
          <a:p>
            <a:r>
              <a:rPr lang="tr-TR" altLang="tr-TR" dirty="0">
                <a:latin typeface="Calibri" pitchFamily="34" charset="0"/>
                <a:ea typeface="Calibri" pitchFamily="34" charset="0"/>
                <a:cs typeface="Times New Roman" pitchFamily="18" charset="0"/>
              </a:rPr>
              <a:t>WTO-TRIPS metni bu konuyu </a:t>
            </a:r>
            <a:r>
              <a:rPr lang="tr-TR" altLang="tr-TR" b="1" dirty="0">
                <a:latin typeface="Calibri" pitchFamily="34" charset="0"/>
                <a:ea typeface="Calibri" pitchFamily="34" charset="0"/>
                <a:cs typeface="Times New Roman" pitchFamily="18" charset="0"/>
              </a:rPr>
              <a:t>“açıklanmamış bilgilerin korunması”</a:t>
            </a:r>
            <a:r>
              <a:rPr lang="tr-TR" altLang="tr-TR" dirty="0">
                <a:latin typeface="Calibri" pitchFamily="34" charset="0"/>
                <a:ea typeface="Calibri" pitchFamily="34" charset="0"/>
                <a:cs typeface="Times New Roman" pitchFamily="18" charset="0"/>
              </a:rPr>
              <a:t> başlığı altında Bölüm 7 de vermektedir. Madde 39’da Paris Sözleşmesi 10bis maddedeki </a:t>
            </a:r>
            <a:r>
              <a:rPr lang="tr-TR" altLang="tr-TR" b="1" dirty="0">
                <a:latin typeface="Calibri" pitchFamily="34" charset="0"/>
                <a:ea typeface="Calibri" pitchFamily="34" charset="0"/>
                <a:cs typeface="Times New Roman" pitchFamily="18" charset="0"/>
              </a:rPr>
              <a:t>“Haksız Rekabetin Korunması” </a:t>
            </a:r>
            <a:r>
              <a:rPr lang="tr-TR" altLang="tr-TR" dirty="0">
                <a:latin typeface="Calibri" pitchFamily="34" charset="0"/>
                <a:ea typeface="Calibri" pitchFamily="34" charset="0"/>
                <a:cs typeface="Times New Roman" pitchFamily="18" charset="0"/>
              </a:rPr>
              <a:t>kaynak gösterilmektedir. </a:t>
            </a:r>
          </a:p>
          <a:p>
            <a:r>
              <a:rPr lang="tr-TR" altLang="tr-TR" sz="2100" b="1" dirty="0">
                <a:latin typeface="Calibri" pitchFamily="34" charset="0"/>
                <a:ea typeface="Calibri" pitchFamily="34" charset="0"/>
                <a:cs typeface="Times New Roman" pitchFamily="18" charset="0"/>
              </a:rPr>
              <a:t>(</a:t>
            </a:r>
            <a:r>
              <a:rPr lang="tr-TR" altLang="tr-TR" sz="2100" u="sng" dirty="0">
                <a:latin typeface="Calibri" pitchFamily="34" charset="0"/>
                <a:ea typeface="Calibri" pitchFamily="34" charset="0"/>
                <a:cs typeface="Times New Roman" pitchFamily="18" charset="0"/>
                <a:hlinkClick r:id="rId2"/>
              </a:rPr>
              <a:t>http://www.wto.org/</a:t>
            </a:r>
            <a:r>
              <a:rPr lang="tr-TR" altLang="tr-TR" sz="2100" u="sng" dirty="0" err="1">
                <a:latin typeface="Calibri" pitchFamily="34" charset="0"/>
                <a:ea typeface="Calibri" pitchFamily="34" charset="0"/>
                <a:cs typeface="Times New Roman" pitchFamily="18" charset="0"/>
                <a:hlinkClick r:id="rId2"/>
              </a:rPr>
              <a:t>english</a:t>
            </a:r>
            <a:r>
              <a:rPr lang="tr-TR" altLang="tr-TR" sz="2100" u="sng" dirty="0">
                <a:latin typeface="Calibri" pitchFamily="34" charset="0"/>
                <a:ea typeface="Calibri" pitchFamily="34" charset="0"/>
                <a:cs typeface="Times New Roman" pitchFamily="18" charset="0"/>
                <a:hlinkClick r:id="rId2"/>
              </a:rPr>
              <a:t>/</a:t>
            </a:r>
            <a:r>
              <a:rPr lang="tr-TR" altLang="tr-TR" sz="2100" u="sng" dirty="0" err="1">
                <a:latin typeface="Calibri" pitchFamily="34" charset="0"/>
                <a:ea typeface="Calibri" pitchFamily="34" charset="0"/>
                <a:cs typeface="Times New Roman" pitchFamily="18" charset="0"/>
                <a:hlinkClick r:id="rId2"/>
              </a:rPr>
              <a:t>docs_e</a:t>
            </a:r>
            <a:r>
              <a:rPr lang="tr-TR" altLang="tr-TR" sz="2100" u="sng" dirty="0">
                <a:latin typeface="Calibri" pitchFamily="34" charset="0"/>
                <a:ea typeface="Calibri" pitchFamily="34" charset="0"/>
                <a:cs typeface="Times New Roman" pitchFamily="18" charset="0"/>
                <a:hlinkClick r:id="rId2"/>
              </a:rPr>
              <a:t>/</a:t>
            </a:r>
            <a:r>
              <a:rPr lang="tr-TR" altLang="tr-TR" sz="2100" u="sng" dirty="0" err="1">
                <a:latin typeface="Calibri" pitchFamily="34" charset="0"/>
                <a:ea typeface="Calibri" pitchFamily="34" charset="0"/>
                <a:cs typeface="Times New Roman" pitchFamily="18" charset="0"/>
                <a:hlinkClick r:id="rId2"/>
              </a:rPr>
              <a:t>legal_e</a:t>
            </a:r>
            <a:r>
              <a:rPr lang="tr-TR" altLang="tr-TR" sz="2100" u="sng" dirty="0">
                <a:latin typeface="Calibri" pitchFamily="34" charset="0"/>
                <a:ea typeface="Calibri" pitchFamily="34" charset="0"/>
                <a:cs typeface="Times New Roman" pitchFamily="18" charset="0"/>
                <a:hlinkClick r:id="rId2"/>
              </a:rPr>
              <a:t>/27-trips_04d_e.htm#7</a:t>
            </a:r>
            <a:r>
              <a:rPr lang="tr-TR" altLang="tr-TR" sz="2100" u="sng" dirty="0">
                <a:latin typeface="Calibri" pitchFamily="34" charset="0"/>
                <a:ea typeface="Calibri" pitchFamily="34" charset="0"/>
                <a:cs typeface="Times New Roman" pitchFamily="18" charset="0"/>
              </a:rPr>
              <a:t>)</a:t>
            </a:r>
            <a:r>
              <a:rPr lang="tr-TR" altLang="tr-TR" sz="2100" dirty="0">
                <a:latin typeface="Calibri" pitchFamily="34" charset="0"/>
                <a:ea typeface="Calibri" pitchFamily="34" charset="0"/>
                <a:cs typeface="Times New Roman" pitchFamily="18" charset="0"/>
              </a:rPr>
              <a:t> </a:t>
            </a:r>
            <a:r>
              <a:rPr lang="en-US" altLang="tr-TR" sz="2100" b="1" dirty="0">
                <a:latin typeface="Calibri" pitchFamily="34" charset="0"/>
                <a:ea typeface="Calibri" pitchFamily="34" charset="0"/>
                <a:cs typeface="Times New Roman" pitchFamily="18" charset="0"/>
              </a:rPr>
              <a:t> </a:t>
            </a:r>
            <a:r>
              <a:rPr lang="en-US" altLang="tr-TR" sz="2100" dirty="0">
                <a:latin typeface="Calibri" pitchFamily="34" charset="0"/>
                <a:ea typeface="Calibri" pitchFamily="34" charset="0"/>
                <a:cs typeface="Times New Roman" pitchFamily="18" charset="0"/>
              </a:rPr>
              <a:t> </a:t>
            </a:r>
            <a:endParaRPr lang="tr-TR" altLang="tr-TR" sz="2100" dirty="0">
              <a:latin typeface="Calibri" pitchFamily="34" charset="0"/>
              <a:ea typeface="Calibri" pitchFamily="34" charset="0"/>
              <a:cs typeface="Times New Roman" pitchFamily="18" charset="0"/>
            </a:endParaRPr>
          </a:p>
        </p:txBody>
      </p:sp>
      <p:sp>
        <p:nvSpPr>
          <p:cNvPr id="2" name="Altbilgi Yer Tutucusu 1"/>
          <p:cNvSpPr>
            <a:spLocks noGrp="1"/>
          </p:cNvSpPr>
          <p:nvPr>
            <p:ph type="ftr" sz="quarter" idx="11"/>
          </p:nvPr>
        </p:nvSpPr>
        <p:spPr/>
        <p:txBody>
          <a:bodyPr/>
          <a:lstStyle/>
          <a:p>
            <a:r>
              <a:rPr lang="tr-TR"/>
              <a:t>18.12.2017                  </a:t>
            </a:r>
          </a:p>
        </p:txBody>
      </p:sp>
      <p:sp>
        <p:nvSpPr>
          <p:cNvPr id="3" name="Dikdörtgen 2"/>
          <p:cNvSpPr/>
          <p:nvPr/>
        </p:nvSpPr>
        <p:spPr>
          <a:xfrm>
            <a:off x="3090389" y="1690378"/>
            <a:ext cx="2753293" cy="2308324"/>
          </a:xfrm>
          <a:prstGeom prst="rect">
            <a:avLst/>
          </a:prstGeom>
        </p:spPr>
        <p:txBody>
          <a:bodyPr wrap="square">
            <a:spAutoFit/>
          </a:bodyPr>
          <a:lstStyle/>
          <a:p>
            <a:r>
              <a:rPr lang="en-US" dirty="0"/>
              <a:t>The WTO-TRIPS text gives this chapter in Chapter 7 under the heading "Protection of </a:t>
            </a:r>
            <a:r>
              <a:rPr lang="tr-TR" dirty="0" err="1"/>
              <a:t>undisclosed</a:t>
            </a:r>
            <a:r>
              <a:rPr lang="en-US" dirty="0"/>
              <a:t> information". Article 39 of the Paris Convention 10bis "Protection of Unfair Competition" is the source.</a:t>
            </a:r>
            <a:endParaRPr lang="tr-TR" dirty="0"/>
          </a:p>
        </p:txBody>
      </p:sp>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2782167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Dikdörtgen"/>
          <p:cNvSpPr>
            <a:spLocks noChangeArrowheads="1"/>
          </p:cNvSpPr>
          <p:nvPr/>
        </p:nvSpPr>
        <p:spPr bwMode="auto">
          <a:xfrm>
            <a:off x="6951862" y="1692719"/>
            <a:ext cx="415904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tr-TR" altLang="tr-TR" b="1" dirty="0">
                <a:latin typeface="Calibri" pitchFamily="34" charset="0"/>
              </a:rPr>
              <a:t>TİCARET SIRLARI VE PATENT KORUMASI ARASINDAKİ FARK</a:t>
            </a:r>
          </a:p>
          <a:p>
            <a:pPr algn="just" eaLnBrk="1" hangingPunct="1"/>
            <a:endParaRPr lang="tr-TR" altLang="tr-TR" dirty="0">
              <a:latin typeface="Calibri" pitchFamily="34" charset="0"/>
            </a:endParaRPr>
          </a:p>
          <a:p>
            <a:pPr algn="just" eaLnBrk="1" hangingPunct="1"/>
            <a:r>
              <a:rPr lang="tr-TR" altLang="tr-TR" dirty="0">
                <a:latin typeface="Calibri" pitchFamily="34" charset="0"/>
              </a:rPr>
              <a:t>Patent olayında kişiler geliştirdikleri </a:t>
            </a:r>
            <a:r>
              <a:rPr lang="tr-TR" altLang="tr-TR" b="1" dirty="0">
                <a:latin typeface="Calibri" pitchFamily="34" charset="0"/>
              </a:rPr>
              <a:t>buluşu topluma açıklamalarının karşılığında</a:t>
            </a:r>
            <a:r>
              <a:rPr lang="tr-TR" altLang="tr-TR" dirty="0">
                <a:latin typeface="Calibri" pitchFamily="34" charset="0"/>
              </a:rPr>
              <a:t> kendilerine </a:t>
            </a:r>
            <a:r>
              <a:rPr lang="tr-TR" altLang="tr-TR" b="1" dirty="0">
                <a:latin typeface="Calibri" pitchFamily="34" charset="0"/>
              </a:rPr>
              <a:t>verilen patent ile</a:t>
            </a:r>
            <a:r>
              <a:rPr lang="tr-TR" altLang="tr-TR" dirty="0">
                <a:latin typeface="Calibri" pitchFamily="34" charset="0"/>
              </a:rPr>
              <a:t> korunurken, </a:t>
            </a:r>
            <a:r>
              <a:rPr lang="tr-TR" altLang="tr-TR" b="1" dirty="0">
                <a:latin typeface="Calibri" pitchFamily="34" charset="0"/>
              </a:rPr>
              <a:t>ticaret sırlarında bilgi gizli kaldığı sürece korunur.</a:t>
            </a:r>
            <a:r>
              <a:rPr lang="tr-TR" altLang="tr-TR" dirty="0">
                <a:latin typeface="Calibri" pitchFamily="34" charset="0"/>
              </a:rPr>
              <a:t> </a:t>
            </a:r>
          </a:p>
          <a:p>
            <a:pPr algn="just" eaLnBrk="1" hangingPunct="1"/>
            <a:endParaRPr lang="tr-TR" altLang="tr-TR" sz="2400" dirty="0">
              <a:latin typeface="Calibri" pitchFamily="34" charset="0"/>
            </a:endParaRPr>
          </a:p>
        </p:txBody>
      </p:sp>
      <p:sp>
        <p:nvSpPr>
          <p:cNvPr id="2" name="Altbilgi Yer Tutucusu 1"/>
          <p:cNvSpPr>
            <a:spLocks noGrp="1"/>
          </p:cNvSpPr>
          <p:nvPr>
            <p:ph type="ftr" sz="quarter" idx="11"/>
          </p:nvPr>
        </p:nvSpPr>
        <p:spPr/>
        <p:txBody>
          <a:bodyPr/>
          <a:lstStyle/>
          <a:p>
            <a:r>
              <a:rPr lang="tr-TR"/>
              <a:t>18.12.2017                  </a:t>
            </a:r>
          </a:p>
        </p:txBody>
      </p:sp>
      <p:sp>
        <p:nvSpPr>
          <p:cNvPr id="3" name="Dikdörtgen 2"/>
          <p:cNvSpPr/>
          <p:nvPr/>
        </p:nvSpPr>
        <p:spPr>
          <a:xfrm>
            <a:off x="1812651" y="1692719"/>
            <a:ext cx="4539703" cy="2308324"/>
          </a:xfrm>
          <a:prstGeom prst="rect">
            <a:avLst/>
          </a:prstGeom>
        </p:spPr>
        <p:txBody>
          <a:bodyPr wrap="square">
            <a:spAutoFit/>
          </a:bodyPr>
          <a:lstStyle/>
          <a:p>
            <a:r>
              <a:rPr lang="en-US" dirty="0"/>
              <a:t>DIFFERENCE BETWEEN TRADE </a:t>
            </a:r>
            <a:r>
              <a:rPr lang="tr-TR" dirty="0"/>
              <a:t>SECRETS </a:t>
            </a:r>
            <a:r>
              <a:rPr lang="en-US" dirty="0"/>
              <a:t>AND PATENT PROTECTION</a:t>
            </a:r>
          </a:p>
          <a:p>
            <a:endParaRPr lang="en-US" dirty="0"/>
          </a:p>
          <a:p>
            <a:r>
              <a:rPr lang="en-US" dirty="0"/>
              <a:t>In the case of a patent, the inventions developed by the inventors are protected by the patents granted to them in the case of collecting statements, while the information in trade secrets is kept confidential.</a:t>
            </a:r>
            <a:endParaRPr lang="tr-TR" dirty="0"/>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329684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Dikdörtgen 3"/>
          <p:cNvSpPr>
            <a:spLocks noChangeArrowheads="1"/>
          </p:cNvSpPr>
          <p:nvPr/>
        </p:nvSpPr>
        <p:spPr bwMode="auto">
          <a:xfrm>
            <a:off x="6697525" y="2651373"/>
            <a:ext cx="3992919"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altLang="tr-TR" sz="2400" dirty="0">
                <a:latin typeface="Times New Roman" panose="02020603050405020304" pitchFamily="18" charset="0"/>
                <a:cs typeface="Times New Roman" panose="02020603050405020304" pitchFamily="18" charset="0"/>
              </a:rPr>
              <a:t>Patent sisteminin konusu buluş olduğu için bilgisayar programlarının bir buluş özelliğinde sunulması gerekiyor.</a:t>
            </a: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
        <p:nvSpPr>
          <p:cNvPr id="4" name="Altbilgi Yer Tutucusu 2"/>
          <p:cNvSpPr>
            <a:spLocks noGrp="1"/>
          </p:cNvSpPr>
          <p:nvPr>
            <p:ph type="ftr" sz="quarter" idx="11"/>
          </p:nvPr>
        </p:nvSpPr>
        <p:spPr>
          <a:xfrm>
            <a:off x="4038600" y="6356350"/>
            <a:ext cx="4114800" cy="365125"/>
          </a:xfrm>
        </p:spPr>
        <p:txBody>
          <a:bodyPr/>
          <a:lstStyle/>
          <a:p>
            <a:r>
              <a:rPr lang="tr-TR"/>
              <a:t>18.12.2017                  </a:t>
            </a:r>
            <a:endParaRPr lang="tr-TR" dirty="0"/>
          </a:p>
        </p:txBody>
      </p:sp>
      <p:sp>
        <p:nvSpPr>
          <p:cNvPr id="2" name="Dikdörtgen 1"/>
          <p:cNvSpPr/>
          <p:nvPr/>
        </p:nvSpPr>
        <p:spPr>
          <a:xfrm>
            <a:off x="2914777" y="2584761"/>
            <a:ext cx="2995518" cy="2308324"/>
          </a:xfrm>
          <a:prstGeom prst="rect">
            <a:avLst/>
          </a:prstGeom>
        </p:spPr>
        <p:txBody>
          <a:bodyPr wrap="square">
            <a:spAutoFit/>
          </a:bodyPr>
          <a:lstStyle/>
          <a:p>
            <a:r>
              <a:rPr lang="en-US" sz="2400" dirty="0"/>
              <a:t>Since the patent system is the subject of invention, the computer programs have to be presented as an invention.</a:t>
            </a:r>
            <a:endParaRPr lang="tr-TR" sz="2400" dirty="0"/>
          </a:p>
        </p:txBody>
      </p:sp>
    </p:spTree>
    <p:extLst>
      <p:ext uri="{BB962C8B-B14F-4D97-AF65-F5344CB8AC3E}">
        <p14:creationId xmlns:p14="http://schemas.microsoft.com/office/powerpoint/2010/main" val="17941048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46791" y="1402887"/>
            <a:ext cx="4481168" cy="4524315"/>
          </a:xfrm>
          <a:prstGeom prst="rect">
            <a:avLst/>
          </a:prstGeom>
        </p:spPr>
        <p:txBody>
          <a:bodyPr wrap="square">
            <a:spAutoFit/>
          </a:bodyPr>
          <a:lstStyle/>
          <a:p>
            <a:pPr algn="just">
              <a:spcAft>
                <a:spcPts val="0"/>
              </a:spcAft>
              <a:tabLst>
                <a:tab pos="449580" algn="l"/>
                <a:tab pos="857250" algn="l"/>
              </a:tabLst>
            </a:pPr>
            <a:r>
              <a:rPr lang="tr-TR" b="1" dirty="0">
                <a:latin typeface="Times New Roman" panose="02020603050405020304" pitchFamily="18" charset="0"/>
                <a:ea typeface="Bitstream Vera Sans"/>
                <a:cs typeface="Lucidasans"/>
              </a:rPr>
              <a:t>ÖRNEKLER:</a:t>
            </a:r>
            <a:endParaRPr lang="tr-TR" sz="1200" dirty="0">
              <a:latin typeface="Times New Roman" panose="02020603050405020304" pitchFamily="18" charset="0"/>
              <a:ea typeface="Bitstream Vera Sans"/>
            </a:endParaRPr>
          </a:p>
          <a:p>
            <a:pPr algn="just">
              <a:spcAft>
                <a:spcPts val="0"/>
              </a:spcAft>
              <a:tabLst>
                <a:tab pos="449580" algn="l"/>
                <a:tab pos="857250" algn="l"/>
              </a:tabLst>
            </a:pPr>
            <a:r>
              <a:rPr lang="tr-TR" b="1" dirty="0">
                <a:latin typeface="Times New Roman" panose="02020603050405020304" pitchFamily="18" charset="0"/>
                <a:ea typeface="Bitstream Vera Sans"/>
                <a:cs typeface="Lucidasans"/>
              </a:rPr>
              <a:t> </a:t>
            </a:r>
            <a:endParaRPr lang="tr-TR" sz="1200" dirty="0">
              <a:latin typeface="Times New Roman" panose="02020603050405020304" pitchFamily="18" charset="0"/>
              <a:ea typeface="Bitstream Vera Sans"/>
            </a:endParaRPr>
          </a:p>
          <a:p>
            <a:pPr>
              <a:spcAft>
                <a:spcPts val="0"/>
              </a:spcAft>
            </a:pPr>
            <a:r>
              <a:rPr lang="tr-TR" dirty="0">
                <a:latin typeface="Times New Roman" panose="02020603050405020304" pitchFamily="18" charset="0"/>
                <a:ea typeface="Bitstream Vera Sans"/>
                <a:cs typeface="Lucidasans"/>
              </a:rPr>
              <a:t>1)Televizyonlarda yayından gelen renklerin karışması ile ilgili sorun.</a:t>
            </a:r>
            <a:endParaRPr lang="tr-TR" dirty="0">
              <a:latin typeface="Times New Roman" panose="02020603050405020304" pitchFamily="18" charset="0"/>
              <a:ea typeface="Times New Roman" panose="02020603050405020304" pitchFamily="18" charset="0"/>
            </a:endParaRPr>
          </a:p>
          <a:p>
            <a:pPr>
              <a:spcAft>
                <a:spcPts val="0"/>
              </a:spcAft>
            </a:pPr>
            <a:r>
              <a:rPr lang="tr-TR" dirty="0">
                <a:latin typeface="Times New Roman" panose="02020603050405020304" pitchFamily="18" charset="0"/>
                <a:ea typeface="Bitstream Vera Sans"/>
                <a:cs typeface="Lucidasans"/>
              </a:rPr>
              <a:t>Yayından gelen renk karışmasını önleyen bir program yöntem olarak tanımlanıp korunabilir.</a:t>
            </a:r>
            <a:endParaRPr lang="tr-TR" dirty="0">
              <a:latin typeface="Times New Roman" panose="02020603050405020304" pitchFamily="18" charset="0"/>
              <a:ea typeface="Times New Roman" panose="02020603050405020304" pitchFamily="18" charset="0"/>
            </a:endParaRPr>
          </a:p>
          <a:p>
            <a:pPr>
              <a:spcAft>
                <a:spcPts val="0"/>
              </a:spcAft>
            </a:pPr>
            <a:endParaRPr lang="tr-TR" dirty="0">
              <a:latin typeface="Times New Roman" panose="02020603050405020304" pitchFamily="18" charset="0"/>
              <a:ea typeface="Bitstream Vera Sans"/>
              <a:cs typeface="Lucidasans"/>
            </a:endParaRPr>
          </a:p>
          <a:p>
            <a:pPr>
              <a:spcAft>
                <a:spcPts val="0"/>
              </a:spcAft>
            </a:pPr>
            <a:r>
              <a:rPr lang="tr-TR" dirty="0">
                <a:latin typeface="Times New Roman" panose="02020603050405020304" pitchFamily="18" charset="0"/>
                <a:ea typeface="Bitstream Vera Sans"/>
                <a:cs typeface="Lucidasans"/>
              </a:rPr>
              <a:t>2) Kayıt cihazları tarafından kaydedilen ancak değiştirilme olasılıkları yüzünden mahkemelerde kanıt olarak kayıtlı seslerin kullanılamaması sorunu.</a:t>
            </a:r>
            <a:endParaRPr lang="tr-TR" dirty="0">
              <a:latin typeface="Times New Roman" panose="02020603050405020304" pitchFamily="18" charset="0"/>
              <a:ea typeface="Times New Roman" panose="02020603050405020304" pitchFamily="18" charset="0"/>
            </a:endParaRPr>
          </a:p>
          <a:p>
            <a:pPr>
              <a:spcAft>
                <a:spcPts val="0"/>
              </a:spcAft>
            </a:pPr>
            <a:r>
              <a:rPr lang="tr-TR" dirty="0">
                <a:latin typeface="Times New Roman" panose="02020603050405020304" pitchFamily="18" charset="0"/>
                <a:ea typeface="Bitstream Vera Sans"/>
                <a:cs typeface="Lucidasans"/>
              </a:rPr>
              <a:t>Seslerin daha sonra </a:t>
            </a:r>
            <a:r>
              <a:rPr lang="tr-TR" b="1" dirty="0">
                <a:latin typeface="Times New Roman" panose="02020603050405020304" pitchFamily="18" charset="0"/>
                <a:ea typeface="Bitstream Vera Sans"/>
                <a:cs typeface="Lucidasans"/>
              </a:rPr>
              <a:t>değiştirilememek üzere kayıt edilmesini sağlayan </a:t>
            </a:r>
            <a:r>
              <a:rPr lang="tr-TR" dirty="0">
                <a:latin typeface="Times New Roman" panose="02020603050405020304" pitchFamily="18" charset="0"/>
                <a:ea typeface="Bitstream Vera Sans"/>
                <a:cs typeface="Lucidasans"/>
              </a:rPr>
              <a:t>ve program ile geliştirilen </a:t>
            </a:r>
            <a:r>
              <a:rPr lang="tr-TR" b="1" dirty="0">
                <a:latin typeface="Times New Roman" panose="02020603050405020304" pitchFamily="18" charset="0"/>
                <a:ea typeface="Bitstream Vera Sans"/>
                <a:cs typeface="Lucidasans"/>
              </a:rPr>
              <a:t>ses kayıt cihazının </a:t>
            </a:r>
            <a:r>
              <a:rPr lang="tr-TR" dirty="0">
                <a:latin typeface="Times New Roman" panose="02020603050405020304" pitchFamily="18" charset="0"/>
                <a:ea typeface="Bitstream Vera Sans"/>
                <a:cs typeface="Lucidasans"/>
              </a:rPr>
              <a:t>patent ile korunabilmesi mümkündür.</a:t>
            </a:r>
            <a:endParaRPr lang="tr-TR" dirty="0">
              <a:effectLst/>
              <a:latin typeface="Times New Roman" panose="02020603050405020304" pitchFamily="18" charset="0"/>
              <a:ea typeface="Times New Roman" panose="02020603050405020304" pitchFamily="18" charset="0"/>
            </a:endParaRPr>
          </a:p>
        </p:txBody>
      </p:sp>
      <p:sp>
        <p:nvSpPr>
          <p:cNvPr id="3" name="Altbilgi Yer Tutucusu 2"/>
          <p:cNvSpPr>
            <a:spLocks noGrp="1"/>
          </p:cNvSpPr>
          <p:nvPr>
            <p:ph type="ftr" sz="quarter" idx="11"/>
          </p:nvPr>
        </p:nvSpPr>
        <p:spPr/>
        <p:txBody>
          <a:bodyPr/>
          <a:lstStyle/>
          <a:p>
            <a:r>
              <a:rPr lang="tr-TR"/>
              <a:t>18.12.2017                  </a:t>
            </a:r>
          </a:p>
        </p:txBody>
      </p:sp>
      <p:sp>
        <p:nvSpPr>
          <p:cNvPr id="5" name="Dikdörtgen 4"/>
          <p:cNvSpPr/>
          <p:nvPr/>
        </p:nvSpPr>
        <p:spPr>
          <a:xfrm>
            <a:off x="1465461" y="1467284"/>
            <a:ext cx="3996715" cy="4524315"/>
          </a:xfrm>
          <a:prstGeom prst="rect">
            <a:avLst/>
          </a:prstGeom>
        </p:spPr>
        <p:txBody>
          <a:bodyPr wrap="square">
            <a:spAutoFit/>
          </a:bodyPr>
          <a:lstStyle/>
          <a:p>
            <a:r>
              <a:rPr lang="en-US" dirty="0"/>
              <a:t>EXAMPLES:</a:t>
            </a:r>
          </a:p>
          <a:p>
            <a:endParaRPr lang="en-US" dirty="0"/>
          </a:p>
          <a:p>
            <a:r>
              <a:rPr lang="en-US" dirty="0"/>
              <a:t>1) The problem with the mixing of the colors coming from the televisions.</a:t>
            </a:r>
          </a:p>
          <a:p>
            <a:r>
              <a:rPr lang="en-US" dirty="0"/>
              <a:t>It can be defined and preserved as a program method that prevents color interference from the broadcast.</a:t>
            </a:r>
          </a:p>
          <a:p>
            <a:endParaRPr lang="en-US" dirty="0"/>
          </a:p>
          <a:p>
            <a:r>
              <a:rPr lang="en-US" dirty="0"/>
              <a:t>2) The problem that recorded voices recorded at the courts are not available due to the possibility of being recorded by recorders.</a:t>
            </a:r>
          </a:p>
          <a:p>
            <a:r>
              <a:rPr lang="en-US" dirty="0"/>
              <a:t>It is possible to protect the sound recorder developed by the program with the patent, which allows the sound to be recorded for later modification.</a:t>
            </a:r>
            <a:endParaRPr lang="tr-TR"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39190312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491634" y="2131526"/>
            <a:ext cx="4091343" cy="2585323"/>
          </a:xfrm>
          <a:prstGeom prst="rect">
            <a:avLst/>
          </a:prstGeom>
        </p:spPr>
        <p:txBody>
          <a:bodyPr wrap="square">
            <a:spAutoFit/>
          </a:bodyPr>
          <a:lstStyle/>
          <a:p>
            <a:pPr>
              <a:spcAft>
                <a:spcPts val="0"/>
              </a:spcAft>
            </a:pPr>
            <a:r>
              <a:rPr lang="tr-TR" dirty="0">
                <a:latin typeface="Times New Roman" panose="02020603050405020304" pitchFamily="18" charset="0"/>
                <a:ea typeface="Bitstream Vera Sans"/>
                <a:cs typeface="Lucidasans"/>
              </a:rPr>
              <a:t>3) Bir bilgisayar ekranında açılan birden çok pencerenin birbiri ile çakışmamasını sağlayan program patent almıştır.(IBM patenti) </a:t>
            </a:r>
          </a:p>
          <a:p>
            <a:pPr>
              <a:spcAft>
                <a:spcPts val="0"/>
              </a:spcAft>
            </a:pPr>
            <a:endParaRPr lang="tr-TR" u="sng" dirty="0">
              <a:solidFill>
                <a:srgbClr val="000099"/>
              </a:solidFill>
              <a:latin typeface="Times New Roman" panose="02020603050405020304" pitchFamily="18" charset="0"/>
              <a:ea typeface="Bitstream Vera Sans"/>
              <a:cs typeface="Lucidasans"/>
            </a:endParaRPr>
          </a:p>
          <a:p>
            <a:pPr>
              <a:spcAft>
                <a:spcPts val="0"/>
              </a:spcAft>
            </a:pPr>
            <a:r>
              <a:rPr lang="tr-TR" dirty="0">
                <a:latin typeface="Times New Roman" panose="02020603050405020304" pitchFamily="18" charset="0"/>
                <a:ea typeface="Bitstream Vera Sans"/>
                <a:cs typeface="Lucidasans"/>
              </a:rPr>
              <a:t> </a:t>
            </a:r>
            <a:r>
              <a:rPr lang="tr-TR" u="sng" dirty="0">
                <a:solidFill>
                  <a:srgbClr val="000099"/>
                </a:solidFill>
                <a:latin typeface="Times New Roman" panose="02020603050405020304" pitchFamily="18" charset="0"/>
                <a:ea typeface="Bitstream Vera Sans"/>
                <a:cs typeface="Lucidasans"/>
                <a:hlinkClick r:id="rId2" action="ppaction://hlinkfile"/>
              </a:rPr>
              <a:t>EP0767419</a:t>
            </a:r>
            <a:r>
              <a:rPr lang="tr-TR" dirty="0">
                <a:latin typeface="Times New Roman" panose="02020603050405020304" pitchFamily="18" charset="0"/>
                <a:ea typeface="Bitstream Vera Sans"/>
                <a:cs typeface="Lucidasans"/>
              </a:rPr>
              <a:t>, </a:t>
            </a:r>
            <a:r>
              <a:rPr lang="tr-TR" u="sng" dirty="0">
                <a:solidFill>
                  <a:srgbClr val="000099"/>
                </a:solidFill>
                <a:latin typeface="Times New Roman" panose="02020603050405020304" pitchFamily="18" charset="0"/>
                <a:ea typeface="Bitstream Vera Sans"/>
                <a:cs typeface="Lucidasans"/>
                <a:hlinkClick r:id="rId3" action="ppaction://hlinkfile"/>
              </a:rPr>
              <a:t>t970935 EPO DECISION</a:t>
            </a:r>
            <a:endParaRPr lang="tr-TR" dirty="0">
              <a:latin typeface="Times New Roman" panose="02020603050405020304" pitchFamily="18" charset="0"/>
              <a:ea typeface="Times New Roman" panose="02020603050405020304" pitchFamily="18" charset="0"/>
            </a:endParaRPr>
          </a:p>
          <a:p>
            <a:pPr>
              <a:spcAft>
                <a:spcPts val="0"/>
              </a:spcAft>
            </a:pPr>
            <a:endParaRPr lang="tr-TR" dirty="0">
              <a:latin typeface="Times New Roman" panose="02020603050405020304" pitchFamily="18" charset="0"/>
              <a:ea typeface="Bitstream Vera Sans"/>
              <a:cs typeface="Lucidasans"/>
            </a:endParaRPr>
          </a:p>
          <a:p>
            <a:pPr>
              <a:spcAft>
                <a:spcPts val="0"/>
              </a:spcAft>
            </a:pPr>
            <a:r>
              <a:rPr lang="tr-TR" dirty="0">
                <a:latin typeface="Times New Roman" panose="02020603050405020304" pitchFamily="18" charset="0"/>
                <a:ea typeface="Bitstream Vera Sans"/>
                <a:cs typeface="Lucidasans"/>
                <a:hlinkClick r:id="rId4" action="ppaction://hlinkfile"/>
              </a:rPr>
              <a:t>US5841420 PATENT</a:t>
            </a:r>
            <a:endParaRPr lang="tr-TR" dirty="0">
              <a:latin typeface="Times New Roman" panose="02020603050405020304" pitchFamily="18" charset="0"/>
              <a:ea typeface="Bitstream Vera Sans"/>
              <a:cs typeface="Lucidasans"/>
            </a:endParaRPr>
          </a:p>
          <a:p>
            <a:pPr>
              <a:spcAft>
                <a:spcPts val="0"/>
              </a:spcAft>
            </a:pPr>
            <a:endParaRPr lang="tr-TR" dirty="0">
              <a:effectLst/>
              <a:latin typeface="Times New Roman" panose="02020603050405020304" pitchFamily="18" charset="0"/>
              <a:ea typeface="Times New Roman" panose="02020603050405020304" pitchFamily="18" charset="0"/>
            </a:endParaRPr>
          </a:p>
        </p:txBody>
      </p:sp>
      <p:sp>
        <p:nvSpPr>
          <p:cNvPr id="3" name="Altbilgi Yer Tutucusu 2"/>
          <p:cNvSpPr>
            <a:spLocks noGrp="1"/>
          </p:cNvSpPr>
          <p:nvPr>
            <p:ph type="ftr" sz="quarter" idx="11"/>
          </p:nvPr>
        </p:nvSpPr>
        <p:spPr/>
        <p:txBody>
          <a:bodyPr/>
          <a:lstStyle/>
          <a:p>
            <a:r>
              <a:rPr lang="tr-TR"/>
              <a:t>18.12.2017                  </a:t>
            </a:r>
          </a:p>
        </p:txBody>
      </p:sp>
      <p:pic>
        <p:nvPicPr>
          <p:cNvPr id="4" name="Resim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
        <p:nvSpPr>
          <p:cNvPr id="5" name="Dikdörtgen 4"/>
          <p:cNvSpPr/>
          <p:nvPr/>
        </p:nvSpPr>
        <p:spPr>
          <a:xfrm>
            <a:off x="2854220" y="2245936"/>
            <a:ext cx="2862294" cy="1477328"/>
          </a:xfrm>
          <a:prstGeom prst="rect">
            <a:avLst/>
          </a:prstGeom>
        </p:spPr>
        <p:txBody>
          <a:bodyPr wrap="square">
            <a:spAutoFit/>
          </a:bodyPr>
          <a:lstStyle/>
          <a:p>
            <a:r>
              <a:rPr lang="en-US" dirty="0"/>
              <a:t>3) A program has been patented to allow multiple windows on one computer screen to not overlap each other (IBM pat</a:t>
            </a:r>
            <a:r>
              <a:rPr lang="tr-TR" dirty="0" err="1"/>
              <a:t>ent</a:t>
            </a:r>
            <a:r>
              <a:rPr lang="en-US" dirty="0"/>
              <a:t>)</a:t>
            </a:r>
            <a:endParaRPr lang="tr-TR" dirty="0"/>
          </a:p>
        </p:txBody>
      </p:sp>
    </p:spTree>
    <p:extLst>
      <p:ext uri="{BB962C8B-B14F-4D97-AF65-F5344CB8AC3E}">
        <p14:creationId xmlns:p14="http://schemas.microsoft.com/office/powerpoint/2010/main" val="25323577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44302" y="899469"/>
            <a:ext cx="8571297" cy="5078313"/>
          </a:xfrm>
          <a:prstGeom prst="rect">
            <a:avLst/>
          </a:prstGeom>
        </p:spPr>
        <p:txBody>
          <a:bodyPr wrap="square">
            <a:spAutoFit/>
          </a:bodyPr>
          <a:lstStyle/>
          <a:p>
            <a:pPr>
              <a:spcAft>
                <a:spcPts val="0"/>
              </a:spcAft>
            </a:pPr>
            <a:r>
              <a:rPr lang="tr-TR" dirty="0">
                <a:latin typeface="Times New Roman" panose="02020603050405020304" pitchFamily="18" charset="0"/>
                <a:ea typeface="Bitstream Vera Sans"/>
                <a:cs typeface="Lucidasans"/>
              </a:rPr>
              <a:t>5) Buluşlar patent dışında faydalı model belgesi olarak adlandırılan bir belge ile de korunabilir. </a:t>
            </a:r>
          </a:p>
          <a:p>
            <a:pPr>
              <a:spcAft>
                <a:spcPts val="0"/>
              </a:spcAft>
            </a:pPr>
            <a:endParaRPr lang="tr-TR" dirty="0">
              <a:latin typeface="Times New Roman" panose="02020603050405020304" pitchFamily="18" charset="0"/>
              <a:ea typeface="Bitstream Vera Sans"/>
              <a:cs typeface="Lucidasans"/>
            </a:endParaRPr>
          </a:p>
          <a:p>
            <a:pPr>
              <a:spcAft>
                <a:spcPts val="0"/>
              </a:spcAft>
            </a:pPr>
            <a:r>
              <a:rPr lang="tr-TR" dirty="0">
                <a:latin typeface="Times New Roman" panose="02020603050405020304" pitchFamily="18" charset="0"/>
                <a:ea typeface="Bitstream Vera Sans"/>
                <a:cs typeface="Lucidasans"/>
              </a:rPr>
              <a:t>Ancak bu korumada yöntemler kapsam dışında kalmıştır. </a:t>
            </a:r>
            <a:r>
              <a:rPr lang="tr-TR" dirty="0">
                <a:latin typeface="Times New Roman" panose="02020603050405020304" pitchFamily="18" charset="0"/>
                <a:ea typeface="Times New Roman" panose="02020603050405020304" pitchFamily="18" charset="0"/>
              </a:rPr>
              <a:t>Programlar da bir yönteme bağımlı olarak tanımlanmak zorunda olduklarından faydalı model belgesi ile korunamaz.</a:t>
            </a:r>
          </a:p>
          <a:p>
            <a:pPr>
              <a:spcAft>
                <a:spcPts val="0"/>
              </a:spcAft>
            </a:pPr>
            <a:endParaRPr lang="tr-TR" dirty="0">
              <a:latin typeface="Times New Roman" panose="02020603050405020304" pitchFamily="18" charset="0"/>
              <a:ea typeface="Times New Roman" panose="02020603050405020304" pitchFamily="18" charset="0"/>
            </a:endParaRPr>
          </a:p>
          <a:p>
            <a:pPr>
              <a:spcAft>
                <a:spcPts val="0"/>
              </a:spcAft>
            </a:pPr>
            <a:r>
              <a:rPr lang="tr-TR" dirty="0">
                <a:latin typeface="Times New Roman" panose="02020603050405020304" pitchFamily="18" charset="0"/>
                <a:ea typeface="Times New Roman" panose="02020603050405020304" pitchFamily="18" charset="0"/>
              </a:rPr>
              <a:t>Program eğer bir cihaz ve cihazın bileşenleri olarak tanımlanabiliyor ise faydalı model belgesi ile korunması mümkündür. </a:t>
            </a:r>
          </a:p>
          <a:p>
            <a:pPr>
              <a:spcAft>
                <a:spcPts val="0"/>
              </a:spcAft>
              <a:tabLst>
                <a:tab pos="228600" algn="l"/>
              </a:tabLst>
            </a:pPr>
            <a:endParaRPr lang="tr-TR" dirty="0">
              <a:latin typeface="Times New Roman" panose="02020603050405020304" pitchFamily="18" charset="0"/>
              <a:ea typeface="Times New Roman" panose="02020603050405020304" pitchFamily="18" charset="0"/>
            </a:endParaRPr>
          </a:p>
          <a:p>
            <a:pPr>
              <a:spcAft>
                <a:spcPts val="0"/>
              </a:spcAft>
              <a:tabLst>
                <a:tab pos="228600" algn="l"/>
              </a:tabLst>
            </a:pPr>
            <a:r>
              <a:rPr lang="tr-TR" dirty="0">
                <a:latin typeface="Times New Roman" panose="02020603050405020304" pitchFamily="18" charset="0"/>
                <a:ea typeface="Times New Roman" panose="02020603050405020304" pitchFamily="18" charset="0"/>
              </a:rPr>
              <a:t>Örnek: </a:t>
            </a:r>
            <a:r>
              <a:rPr lang="tr-TR" b="1" dirty="0">
                <a:latin typeface="Times New Roman" panose="02020603050405020304" pitchFamily="18" charset="0"/>
                <a:ea typeface="Times New Roman" panose="02020603050405020304" pitchFamily="18" charset="0"/>
              </a:rPr>
              <a:t>Bir taşınabilir telefonda telefon çaldığı zaman açış tuşuna basılıncaya kadar ekranda reklam gösterilmesini sağlayan sistem.</a:t>
            </a:r>
            <a:r>
              <a:rPr lang="tr-TR" dirty="0">
                <a:latin typeface="Times New Roman" panose="02020603050405020304" pitchFamily="18" charset="0"/>
                <a:ea typeface="Times New Roman" panose="02020603050405020304" pitchFamily="18" charset="0"/>
              </a:rPr>
              <a:t> Bu sistem bir yöntem ile sağlandığı için faydalı model belgesi verilmemiştir. </a:t>
            </a:r>
          </a:p>
          <a:p>
            <a:pPr>
              <a:spcAft>
                <a:spcPts val="0"/>
              </a:spcAft>
              <a:tabLst>
                <a:tab pos="228600" algn="l"/>
              </a:tabLst>
            </a:pPr>
            <a:endParaRPr lang="tr-TR" dirty="0">
              <a:latin typeface="Times New Roman" panose="02020603050405020304" pitchFamily="18" charset="0"/>
              <a:ea typeface="Times New Roman" panose="02020603050405020304" pitchFamily="18" charset="0"/>
            </a:endParaRPr>
          </a:p>
          <a:p>
            <a:pPr>
              <a:spcAft>
                <a:spcPts val="0"/>
              </a:spcAft>
              <a:tabLst>
                <a:tab pos="228600" algn="l"/>
              </a:tabLst>
            </a:pPr>
            <a:r>
              <a:rPr lang="tr-TR" dirty="0">
                <a:latin typeface="Times New Roman" panose="02020603050405020304" pitchFamily="18" charset="0"/>
                <a:ea typeface="Times New Roman" panose="02020603050405020304" pitchFamily="18" charset="0"/>
              </a:rPr>
              <a:t>Faydalı model belgesi alınabilmesi için yöntem yerine bir cihaz değişikliği yapılarak başvuru yenilenmiş ve faydalı model belgesi alınmıştır</a:t>
            </a:r>
            <a:r>
              <a:rPr lang="tr-TR" u="sng" dirty="0">
                <a:latin typeface="Times New Roman" panose="02020603050405020304" pitchFamily="18" charset="0"/>
                <a:ea typeface="Times New Roman" panose="02020603050405020304" pitchFamily="18" charset="0"/>
              </a:rPr>
              <a:t>. </a:t>
            </a:r>
          </a:p>
          <a:p>
            <a:pPr>
              <a:spcAft>
                <a:spcPts val="0"/>
              </a:spcAft>
              <a:tabLst>
                <a:tab pos="228600" algn="l"/>
              </a:tabLst>
            </a:pPr>
            <a:endParaRPr lang="tr-TR" b="1" u="sng" dirty="0">
              <a:latin typeface="Times New Roman" panose="02020603050405020304" pitchFamily="18" charset="0"/>
              <a:ea typeface="Times New Roman" panose="02020603050405020304" pitchFamily="18" charset="0"/>
            </a:endParaRPr>
          </a:p>
          <a:p>
            <a:pPr>
              <a:spcAft>
                <a:spcPts val="0"/>
              </a:spcAft>
              <a:tabLst>
                <a:tab pos="228600" algn="l"/>
              </a:tabLst>
            </a:pPr>
            <a:r>
              <a:rPr lang="tr-TR" b="1" u="sng" dirty="0">
                <a:latin typeface="Times New Roman" panose="02020603050405020304" pitchFamily="18" charset="0"/>
                <a:ea typeface="Times New Roman" panose="02020603050405020304" pitchFamily="18" charset="0"/>
              </a:rPr>
              <a:t>“Telefon çaldığı zaman açış tuşuna basılıncaya kadar ekranda reklam gösteren bir taşınabilir telefon</a:t>
            </a:r>
            <a:r>
              <a:rPr lang="tr-TR" b="1" dirty="0">
                <a:latin typeface="Times New Roman" panose="02020603050405020304" pitchFamily="18" charset="0"/>
                <a:ea typeface="Times New Roman" panose="02020603050405020304" pitchFamily="18" charset="0"/>
              </a:rPr>
              <a:t>”</a:t>
            </a:r>
            <a:endParaRPr lang="tr-TR" dirty="0">
              <a:effectLst/>
              <a:latin typeface="Times New Roman" panose="02020603050405020304" pitchFamily="18" charset="0"/>
              <a:ea typeface="Times New Roman" panose="02020603050405020304" pitchFamily="18" charset="0"/>
            </a:endParaRPr>
          </a:p>
        </p:txBody>
      </p:sp>
      <p:sp>
        <p:nvSpPr>
          <p:cNvPr id="3" name="Altbilgi Yer Tutucusu 2"/>
          <p:cNvSpPr>
            <a:spLocks noGrp="1"/>
          </p:cNvSpPr>
          <p:nvPr>
            <p:ph type="ftr" sz="quarter" idx="11"/>
          </p:nvPr>
        </p:nvSpPr>
        <p:spPr/>
        <p:txBody>
          <a:bodyPr/>
          <a:lstStyle/>
          <a:p>
            <a:r>
              <a:rPr lang="tr-TR"/>
              <a:t>18.12.2017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623481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73066" y="500625"/>
            <a:ext cx="4827734" cy="5078313"/>
          </a:xfrm>
          <a:prstGeom prst="rect">
            <a:avLst/>
          </a:prstGeom>
        </p:spPr>
        <p:txBody>
          <a:bodyPr wrap="square">
            <a:spAutoFit/>
          </a:bodyPr>
          <a:lstStyle/>
          <a:p>
            <a:r>
              <a:rPr lang="en-US" b="1" dirty="0"/>
              <a:t>What is Intellectual Property</a:t>
            </a:r>
            <a:r>
              <a:rPr lang="tr-TR" b="1" dirty="0"/>
              <a:t>?</a:t>
            </a:r>
          </a:p>
          <a:p>
            <a:endParaRPr lang="en-US" dirty="0"/>
          </a:p>
          <a:p>
            <a:r>
              <a:rPr lang="en-US" dirty="0"/>
              <a:t>Intellectual property refers to creations of the mind: inventions; literary and artistic works; and symbols, names and images used in commerce. </a:t>
            </a:r>
            <a:endParaRPr lang="tr-TR" dirty="0"/>
          </a:p>
          <a:p>
            <a:r>
              <a:rPr lang="en-US" b="1" dirty="0"/>
              <a:t>Intellectual property is divided into two categories:</a:t>
            </a:r>
          </a:p>
          <a:p>
            <a:r>
              <a:rPr lang="en-US" b="1" dirty="0"/>
              <a:t>Industrial Property </a:t>
            </a:r>
            <a:r>
              <a:rPr lang="en-US" dirty="0"/>
              <a:t>includes patents for inventions, trademarks, industrial designs and geographical indications.</a:t>
            </a:r>
          </a:p>
          <a:p>
            <a:r>
              <a:rPr lang="en-US" b="1" dirty="0"/>
              <a:t>Copyright</a:t>
            </a:r>
            <a:r>
              <a:rPr lang="en-US" dirty="0"/>
              <a:t> covers literary works (such as novels, poems and plays), films, music, artistic works (e.g., drawings, paintings, photographs and sculptures) and architectural design. </a:t>
            </a:r>
            <a:r>
              <a:rPr lang="en-US" b="1" dirty="0"/>
              <a:t>Rights related to copyright </a:t>
            </a:r>
            <a:r>
              <a:rPr lang="en-US" dirty="0"/>
              <a:t>include those of performing artists in their performances, producers of phonograms in their recordings, and broadcasters in their radio and television programs.</a:t>
            </a:r>
            <a:endParaRPr lang="tr-TR" dirty="0"/>
          </a:p>
        </p:txBody>
      </p:sp>
      <p:sp>
        <p:nvSpPr>
          <p:cNvPr id="3" name="Dikdörtgen 2"/>
          <p:cNvSpPr/>
          <p:nvPr/>
        </p:nvSpPr>
        <p:spPr>
          <a:xfrm>
            <a:off x="7002864" y="545842"/>
            <a:ext cx="4350936" cy="5355312"/>
          </a:xfrm>
          <a:prstGeom prst="rect">
            <a:avLst/>
          </a:prstGeom>
        </p:spPr>
        <p:txBody>
          <a:bodyPr wrap="square">
            <a:spAutoFit/>
          </a:bodyPr>
          <a:lstStyle/>
          <a:p>
            <a:r>
              <a:rPr lang="tr-TR" b="1" dirty="0"/>
              <a:t>Fikri Haklar Nedir?</a:t>
            </a:r>
          </a:p>
          <a:p>
            <a:endParaRPr lang="tr-TR" dirty="0"/>
          </a:p>
          <a:p>
            <a:r>
              <a:rPr lang="tr-TR" dirty="0"/>
              <a:t>Fikri haklar zihnin yaratılarına atıfta bulunur: buluşlar; edebiyat ve sanat eserleri; ticarette kullanılan simgeler, adlar ve resimler.</a:t>
            </a:r>
          </a:p>
          <a:p>
            <a:r>
              <a:rPr lang="tr-TR" dirty="0"/>
              <a:t> </a:t>
            </a:r>
          </a:p>
          <a:p>
            <a:r>
              <a:rPr lang="tr-TR" b="1" dirty="0"/>
              <a:t>Fikri haklar iki kategoriye ayrılır:</a:t>
            </a:r>
          </a:p>
          <a:p>
            <a:r>
              <a:rPr lang="tr-TR" b="1" dirty="0"/>
              <a:t>Sınai  Haklar </a:t>
            </a:r>
            <a:r>
              <a:rPr lang="tr-TR" dirty="0"/>
              <a:t>şunları içerir: </a:t>
            </a:r>
          </a:p>
          <a:p>
            <a:r>
              <a:rPr lang="tr-TR" dirty="0"/>
              <a:t>Buluşlar için patentler, markalar, endüstriyel tasarımlar ve coğrafi işaretler.</a:t>
            </a:r>
          </a:p>
          <a:p>
            <a:r>
              <a:rPr lang="tr-TR" b="1" dirty="0"/>
              <a:t>Eser sahibinin hakları, </a:t>
            </a:r>
            <a:r>
              <a:rPr lang="tr-TR" dirty="0"/>
              <a:t>edebiyat eserlerini (romanlar, şiirler ve oyunlar gibi), filmleri, müzikleri, sanat eserlerini (ör. çizimler, resimler, fotoğraflar ve heykeller) ve mimari tasarımları kapsar. </a:t>
            </a:r>
            <a:r>
              <a:rPr lang="tr-TR" b="1" dirty="0"/>
              <a:t>Eser sahibinin hakları ile bağlantılı haklar;</a:t>
            </a:r>
            <a:r>
              <a:rPr lang="tr-TR" dirty="0"/>
              <a:t> yorumcu sanatçıların yorumlarını, ses ve görüntü kayıt edicilerin kayıtlarını ve radyo ve televizyon kuruluşlarının yayınlarını kapsar.</a:t>
            </a:r>
          </a:p>
        </p:txBody>
      </p:sp>
      <p:sp>
        <p:nvSpPr>
          <p:cNvPr id="5" name="Alt Bilgi Yer Tutucusu 4"/>
          <p:cNvSpPr>
            <a:spLocks noGrp="1"/>
          </p:cNvSpPr>
          <p:nvPr>
            <p:ph type="ftr" sz="quarter" idx="11"/>
          </p:nvPr>
        </p:nvSpPr>
        <p:spPr/>
        <p:txBody>
          <a:bodyPr/>
          <a:lstStyle/>
          <a:p>
            <a:r>
              <a:rPr lang="en-US"/>
              <a:t>18.12.2017                  </a:t>
            </a:r>
            <a:endParaRPr lang="en-US"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19994838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ilgi Yer Tutucusu 1"/>
          <p:cNvSpPr>
            <a:spLocks noGrp="1"/>
          </p:cNvSpPr>
          <p:nvPr>
            <p:ph type="ftr" sz="quarter" idx="11"/>
          </p:nvPr>
        </p:nvSpPr>
        <p:spPr/>
        <p:txBody>
          <a:bodyPr/>
          <a:lstStyle/>
          <a:p>
            <a:r>
              <a:rPr lang="tr-TR"/>
              <a:t>18.12.2017                  </a:t>
            </a:r>
          </a:p>
        </p:txBody>
      </p:sp>
      <p:sp>
        <p:nvSpPr>
          <p:cNvPr id="3" name="Dikdörtgen 2"/>
          <p:cNvSpPr/>
          <p:nvPr/>
        </p:nvSpPr>
        <p:spPr>
          <a:xfrm>
            <a:off x="2121488" y="724039"/>
            <a:ext cx="7646241" cy="5632311"/>
          </a:xfrm>
          <a:prstGeom prst="rect">
            <a:avLst/>
          </a:prstGeom>
        </p:spPr>
        <p:txBody>
          <a:bodyPr wrap="square">
            <a:spAutoFit/>
          </a:bodyPr>
          <a:lstStyle/>
          <a:p>
            <a:r>
              <a:rPr lang="en-GB" dirty="0"/>
              <a:t>5) Inventions may also be protected by a certificate called a utility model certificate other than a patent.</a:t>
            </a:r>
          </a:p>
          <a:p>
            <a:endParaRPr lang="en-GB" dirty="0"/>
          </a:p>
          <a:p>
            <a:r>
              <a:rPr lang="en-GB" dirty="0"/>
              <a:t>However, methods in this protection are out of scope. Programs also need to be defined as a method dependent, so they can not be protected by utility model certificate.</a:t>
            </a:r>
          </a:p>
          <a:p>
            <a:endParaRPr lang="en-US" dirty="0"/>
          </a:p>
          <a:p>
            <a:r>
              <a:rPr lang="en-US" dirty="0"/>
              <a:t>If the program can be defined as components of a device and a device it is possible to protect it with a utility model </a:t>
            </a:r>
            <a:r>
              <a:rPr lang="tr-TR" dirty="0" err="1"/>
              <a:t>certificate</a:t>
            </a:r>
            <a:r>
              <a:rPr lang="en-US" dirty="0"/>
              <a:t>.</a:t>
            </a:r>
          </a:p>
          <a:p>
            <a:endParaRPr lang="en-US" dirty="0"/>
          </a:p>
          <a:p>
            <a:r>
              <a:rPr lang="en-US" dirty="0"/>
              <a:t>Example: A system that allows advertisements to be displayed on a mobile phone until the phone is switched on when the phone rings. Since this system is provided by a method, no useful model document has been given.</a:t>
            </a:r>
          </a:p>
          <a:p>
            <a:endParaRPr lang="en-US" dirty="0"/>
          </a:p>
          <a:p>
            <a:r>
              <a:rPr lang="en-US" dirty="0"/>
              <a:t>In order to be able to use the useful model document, a device change was made instead of the method and the application was renewed and useful model document was taken.</a:t>
            </a:r>
          </a:p>
          <a:p>
            <a:endParaRPr lang="en-US" dirty="0"/>
          </a:p>
          <a:p>
            <a:r>
              <a:rPr lang="en-US" dirty="0"/>
              <a:t>"A portable phone that displays advertisements on the screen until the phone is switched on when the phone rings"</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25121684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18.12.2017                  </a:t>
            </a:r>
          </a:p>
        </p:txBody>
      </p:sp>
      <p:sp>
        <p:nvSpPr>
          <p:cNvPr id="3" name="Dikdörtgen 2"/>
          <p:cNvSpPr/>
          <p:nvPr/>
        </p:nvSpPr>
        <p:spPr>
          <a:xfrm>
            <a:off x="6679359" y="409466"/>
            <a:ext cx="4205307" cy="5355312"/>
          </a:xfrm>
          <a:prstGeom prst="rect">
            <a:avLst/>
          </a:prstGeom>
        </p:spPr>
        <p:txBody>
          <a:bodyPr wrap="square">
            <a:spAutoFit/>
          </a:bodyPr>
          <a:lstStyle/>
          <a:p>
            <a:pPr>
              <a:spcBef>
                <a:spcPct val="0"/>
              </a:spcBef>
              <a:buClrTx/>
              <a:buSzTx/>
              <a:buFontTx/>
              <a:buNone/>
            </a:pPr>
            <a:r>
              <a:rPr lang="tr-TR" altLang="tr-TR" dirty="0">
                <a:cs typeface="Times New Roman" panose="02020603050405020304" pitchFamily="18" charset="0"/>
              </a:rPr>
              <a:t>Birleşik Devletlerde ve Avrupa Patenti Sistemi’nde bilgisayar programlarına, bazı özel durumlarda, patent verilmektedir.  </a:t>
            </a:r>
          </a:p>
          <a:p>
            <a:pPr>
              <a:spcBef>
                <a:spcPct val="0"/>
              </a:spcBef>
              <a:buClrTx/>
              <a:buSzTx/>
              <a:buFontTx/>
              <a:buNone/>
            </a:pPr>
            <a:endParaRPr lang="tr-TR" altLang="tr-TR" dirty="0">
              <a:cs typeface="Times New Roman" panose="02020603050405020304" pitchFamily="18" charset="0"/>
            </a:endParaRPr>
          </a:p>
          <a:p>
            <a:pPr>
              <a:spcBef>
                <a:spcPct val="0"/>
              </a:spcBef>
              <a:buClrTx/>
              <a:buSzTx/>
              <a:buFontTx/>
              <a:buNone/>
            </a:pPr>
            <a:r>
              <a:rPr lang="tr-TR" altLang="tr-TR" dirty="0">
                <a:cs typeface="Times New Roman" panose="02020603050405020304" pitchFamily="18" charset="0"/>
              </a:rPr>
              <a:t>Ancak patent başvurusu genellikle “Apparatus for ……”  vb.,  olarak sunulur. </a:t>
            </a:r>
          </a:p>
          <a:p>
            <a:pPr>
              <a:spcBef>
                <a:spcPct val="0"/>
              </a:spcBef>
              <a:buClrTx/>
              <a:buSzTx/>
              <a:buFontTx/>
              <a:buNone/>
            </a:pPr>
            <a:r>
              <a:rPr lang="tr-TR" altLang="tr-TR" dirty="0">
                <a:cs typeface="Times New Roman" panose="02020603050405020304" pitchFamily="18" charset="0"/>
              </a:rPr>
              <a:t>Bunun anlamı, “…… için cihaz” konusunda patent talep edilmekte ve genellikle kodlar belirtilmeden algoritmalar ve akım şemaları yardımı ile buluş tanımlanmaktadır. </a:t>
            </a:r>
          </a:p>
          <a:p>
            <a:pPr>
              <a:spcBef>
                <a:spcPct val="0"/>
              </a:spcBef>
              <a:buClrTx/>
              <a:buSzTx/>
              <a:buFontTx/>
              <a:buNone/>
            </a:pPr>
            <a:endParaRPr lang="tr-TR" altLang="tr-TR" dirty="0">
              <a:cs typeface="Times New Roman" panose="02020603050405020304" pitchFamily="18" charset="0"/>
            </a:endParaRPr>
          </a:p>
          <a:p>
            <a:pPr>
              <a:spcBef>
                <a:spcPct val="0"/>
              </a:spcBef>
              <a:buClrTx/>
              <a:buSzTx/>
              <a:buFontTx/>
              <a:buNone/>
            </a:pPr>
            <a:r>
              <a:rPr lang="tr-TR" altLang="tr-TR" dirty="0">
                <a:cs typeface="Times New Roman" panose="02020603050405020304" pitchFamily="18" charset="0"/>
                <a:hlinkClick r:id="rId2" action="ppaction://hlinkfile"/>
              </a:rPr>
              <a:t>US2001011244A1</a:t>
            </a:r>
            <a:r>
              <a:rPr lang="tr-TR" altLang="tr-TR" dirty="0">
                <a:cs typeface="Times New Roman" panose="02020603050405020304" pitchFamily="18" charset="0"/>
              </a:rPr>
              <a:t>   </a:t>
            </a:r>
            <a:r>
              <a:rPr lang="tr-TR" altLang="tr-TR" dirty="0">
                <a:cs typeface="Times New Roman" panose="02020603050405020304" pitchFamily="18" charset="0"/>
                <a:hlinkClick r:id="rId3" action="ppaction://hlinkfile"/>
              </a:rPr>
              <a:t>GB2365573A </a:t>
            </a:r>
            <a:endParaRPr lang="tr-TR" altLang="tr-TR" dirty="0">
              <a:cs typeface="Times New Roman" panose="02020603050405020304" pitchFamily="18" charset="0"/>
            </a:endParaRPr>
          </a:p>
          <a:p>
            <a:pPr>
              <a:spcBef>
                <a:spcPct val="0"/>
              </a:spcBef>
              <a:buClrTx/>
              <a:buSzTx/>
              <a:buFontTx/>
              <a:buNone/>
            </a:pPr>
            <a:endParaRPr lang="tr-TR" altLang="tr-TR" dirty="0">
              <a:cs typeface="Times New Roman" panose="02020603050405020304" pitchFamily="18" charset="0"/>
            </a:endParaRPr>
          </a:p>
          <a:p>
            <a:pPr>
              <a:spcBef>
                <a:spcPct val="0"/>
              </a:spcBef>
              <a:buClrTx/>
              <a:buSzTx/>
              <a:buFontTx/>
              <a:buNone/>
            </a:pPr>
            <a:r>
              <a:rPr lang="tr-TR" altLang="tr-TR" dirty="0">
                <a:cs typeface="Times New Roman" panose="02020603050405020304" pitchFamily="18" charset="0"/>
              </a:rPr>
              <a:t>Pamuk borsası oluşturulması ile ilgili bu patent başvurusunda «</a:t>
            </a:r>
            <a:r>
              <a:rPr lang="tr-TR" altLang="tr-TR" dirty="0" err="1">
                <a:cs typeface="Times New Roman" panose="02020603050405020304" pitchFamily="18" charset="0"/>
              </a:rPr>
              <a:t>apparatus</a:t>
            </a:r>
            <a:r>
              <a:rPr lang="tr-TR" altLang="tr-TR" dirty="0">
                <a:cs typeface="Times New Roman" panose="02020603050405020304" pitchFamily="18" charset="0"/>
              </a:rPr>
              <a:t>» kullanılmıştır.</a:t>
            </a:r>
          </a:p>
          <a:p>
            <a:pPr>
              <a:spcBef>
                <a:spcPct val="0"/>
              </a:spcBef>
              <a:buClrTx/>
              <a:buSzTx/>
              <a:buFontTx/>
              <a:buNone/>
            </a:pPr>
            <a:endParaRPr lang="tr-TR" altLang="tr-TR" dirty="0">
              <a:cs typeface="Times New Roman" panose="02020603050405020304" pitchFamily="18" charset="0"/>
            </a:endParaRPr>
          </a:p>
          <a:p>
            <a:pPr>
              <a:spcBef>
                <a:spcPct val="0"/>
              </a:spcBef>
              <a:buClrTx/>
              <a:buSzTx/>
              <a:buFontTx/>
              <a:buNone/>
            </a:pPr>
            <a:r>
              <a:rPr lang="tr-TR" altLang="tr-TR" dirty="0">
                <a:cs typeface="Times New Roman" panose="02020603050405020304" pitchFamily="18" charset="0"/>
              </a:rPr>
              <a:t> </a:t>
            </a:r>
          </a:p>
        </p:txBody>
      </p:sp>
      <p:pic>
        <p:nvPicPr>
          <p:cNvPr id="4" name="Resim 3"/>
          <p:cNvPicPr>
            <a:picLocks noChangeAspect="1"/>
          </p:cNvPicPr>
          <p:nvPr/>
        </p:nvPicPr>
        <p:blipFill>
          <a:blip r:embed="rId4"/>
          <a:stretch>
            <a:fillRect/>
          </a:stretch>
        </p:blipFill>
        <p:spPr>
          <a:xfrm>
            <a:off x="5573337" y="5235211"/>
            <a:ext cx="6329862" cy="1132129"/>
          </a:xfrm>
          <a:prstGeom prst="rect">
            <a:avLst/>
          </a:prstGeom>
        </p:spPr>
      </p:pic>
      <p:sp>
        <p:nvSpPr>
          <p:cNvPr id="5" name="Dikdörtgen 4"/>
          <p:cNvSpPr/>
          <p:nvPr/>
        </p:nvSpPr>
        <p:spPr>
          <a:xfrm>
            <a:off x="1556298" y="428253"/>
            <a:ext cx="3972492" cy="5355312"/>
          </a:xfrm>
          <a:prstGeom prst="rect">
            <a:avLst/>
          </a:prstGeom>
        </p:spPr>
        <p:txBody>
          <a:bodyPr wrap="square">
            <a:spAutoFit/>
          </a:bodyPr>
          <a:lstStyle/>
          <a:p>
            <a:r>
              <a:rPr lang="en-US" dirty="0"/>
              <a:t>In the United States and in the European Patent System, patents are granted to computer programs, in some special cases.</a:t>
            </a:r>
          </a:p>
          <a:p>
            <a:endParaRPr lang="en-US" dirty="0"/>
          </a:p>
          <a:p>
            <a:r>
              <a:rPr lang="en-US" dirty="0"/>
              <a:t>However, the patent application is generally referred to as "Apparatus for ......".</a:t>
            </a:r>
          </a:p>
          <a:p>
            <a:r>
              <a:rPr lang="en-US" dirty="0"/>
              <a:t>This means that the patent for "device for ......" is claimed, and the invention is generally described with the aid of algorithms and flow charts without the codes being specified.</a:t>
            </a:r>
          </a:p>
          <a:p>
            <a:endParaRPr lang="en-US" dirty="0"/>
          </a:p>
          <a:p>
            <a:r>
              <a:rPr lang="en-US" dirty="0"/>
              <a:t>US2001011244A1 GB2365573A</a:t>
            </a:r>
          </a:p>
          <a:p>
            <a:endParaRPr lang="en-US" dirty="0"/>
          </a:p>
          <a:p>
            <a:r>
              <a:rPr lang="en-US" dirty="0"/>
              <a:t>"Apparatus" has been used in this patent application relating to the creation of the cotton stock exchange.</a:t>
            </a:r>
            <a:endParaRPr lang="tr-TR" dirty="0"/>
          </a:p>
        </p:txBody>
      </p:sp>
      <p:pic>
        <p:nvPicPr>
          <p:cNvPr id="6" name="Resim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16856101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63551" y="908556"/>
            <a:ext cx="8638673" cy="923330"/>
          </a:xfrm>
          <a:prstGeom prst="rect">
            <a:avLst/>
          </a:prstGeom>
        </p:spPr>
        <p:txBody>
          <a:bodyPr wrap="square">
            <a:spAutoFit/>
          </a:bodyPr>
          <a:lstStyle/>
          <a:p>
            <a:pPr>
              <a:spcAft>
                <a:spcPts val="0"/>
              </a:spcAft>
              <a:tabLst>
                <a:tab pos="228600" algn="l"/>
              </a:tabLst>
            </a:pPr>
            <a:r>
              <a:rPr lang="tr-TR" dirty="0">
                <a:latin typeface="Times New Roman" panose="02020603050405020304" pitchFamily="18" charset="0"/>
                <a:ea typeface="Times New Roman" panose="02020603050405020304" pitchFamily="18" charset="0"/>
                <a:cs typeface="Lucidasans"/>
              </a:rPr>
              <a:t>Avrupa Patenti Sözleşmesi’nde (EPC-European Patent Convention) bilgisayar programları ve algoritmalarının patent ile korunamayacağı belirtilmiştir. </a:t>
            </a:r>
          </a:p>
          <a:p>
            <a:pPr>
              <a:spcAft>
                <a:spcPts val="0"/>
              </a:spcAft>
              <a:tabLst>
                <a:tab pos="228600" algn="l"/>
              </a:tabLst>
            </a:pPr>
            <a:r>
              <a:rPr lang="tr-TR" dirty="0">
                <a:latin typeface="Times New Roman" panose="02020603050405020304" pitchFamily="18" charset="0"/>
                <a:ea typeface="Times New Roman" panose="02020603050405020304" pitchFamily="18" charset="0"/>
                <a:cs typeface="Lucidasans"/>
              </a:rPr>
              <a:t>( EPC </a:t>
            </a:r>
            <a:r>
              <a:rPr lang="tr-TR" dirty="0" err="1">
                <a:latin typeface="Times New Roman" panose="02020603050405020304" pitchFamily="18" charset="0"/>
                <a:ea typeface="Times New Roman" panose="02020603050405020304" pitchFamily="18" charset="0"/>
                <a:cs typeface="Lucidasans"/>
              </a:rPr>
              <a:t>Article</a:t>
            </a:r>
            <a:r>
              <a:rPr lang="tr-TR" dirty="0">
                <a:latin typeface="Times New Roman" panose="02020603050405020304" pitchFamily="18" charset="0"/>
                <a:ea typeface="Times New Roman" panose="02020603050405020304" pitchFamily="18" charset="0"/>
                <a:cs typeface="Lucidasans"/>
              </a:rPr>
              <a:t> 52 </a:t>
            </a:r>
            <a:r>
              <a:rPr lang="tr-TR" dirty="0" err="1">
                <a:latin typeface="Times New Roman" panose="02020603050405020304" pitchFamily="18" charset="0"/>
                <a:ea typeface="Times New Roman" panose="02020603050405020304" pitchFamily="18" charset="0"/>
                <a:cs typeface="Lucidasans"/>
              </a:rPr>
              <a:t>Sec</a:t>
            </a:r>
            <a:r>
              <a:rPr lang="tr-TR" dirty="0">
                <a:latin typeface="Times New Roman" panose="02020603050405020304" pitchFamily="18" charset="0"/>
                <a:ea typeface="Times New Roman" panose="02020603050405020304" pitchFamily="18" charset="0"/>
                <a:cs typeface="Lucidasans"/>
              </a:rPr>
              <a:t>. C) </a:t>
            </a:r>
            <a:endParaRPr lang="tr-TR" dirty="0">
              <a:latin typeface="Times New Roman" panose="02020603050405020304" pitchFamily="18" charset="0"/>
              <a:ea typeface="Times New Roman" panose="02020603050405020304" pitchFamily="18" charset="0"/>
            </a:endParaRPr>
          </a:p>
        </p:txBody>
      </p:sp>
      <p:sp>
        <p:nvSpPr>
          <p:cNvPr id="3" name="Dikdörtgen 2"/>
          <p:cNvSpPr/>
          <p:nvPr/>
        </p:nvSpPr>
        <p:spPr>
          <a:xfrm>
            <a:off x="1946707" y="2641213"/>
            <a:ext cx="8672363" cy="2862322"/>
          </a:xfrm>
          <a:prstGeom prst="rect">
            <a:avLst/>
          </a:prstGeom>
        </p:spPr>
        <p:txBody>
          <a:bodyPr wrap="square">
            <a:spAutoFit/>
          </a:bodyPr>
          <a:lstStyle/>
          <a:p>
            <a:pPr>
              <a:spcAft>
                <a:spcPts val="0"/>
              </a:spcAft>
            </a:pPr>
            <a:r>
              <a:rPr lang="en-GB" sz="1200" u="sng" dirty="0">
                <a:solidFill>
                  <a:srgbClr val="0000FF"/>
                </a:solidFill>
                <a:latin typeface="Times New Roman" panose="02020603050405020304" pitchFamily="18" charset="0"/>
                <a:ea typeface="Bitstream Vera Sans"/>
                <a:hlinkClick r:id="rId2"/>
              </a:rPr>
              <a:t>http://www.european-patent-office.org</a:t>
            </a:r>
            <a:endParaRPr lang="tr-TR" sz="1200" dirty="0">
              <a:latin typeface="Times New Roman" panose="02020603050405020304" pitchFamily="18" charset="0"/>
              <a:ea typeface="Bitstream Vera Sans"/>
            </a:endParaRPr>
          </a:p>
          <a:p>
            <a:pPr>
              <a:spcAft>
                <a:spcPts val="0"/>
              </a:spcAft>
            </a:pPr>
            <a:endParaRPr lang="tr-TR" sz="1200" b="1" dirty="0">
              <a:latin typeface="Arial-BoldMT"/>
              <a:ea typeface="Times New Roman" panose="02020603050405020304" pitchFamily="18" charset="0"/>
              <a:cs typeface="Arial-BoldMT"/>
            </a:endParaRPr>
          </a:p>
          <a:p>
            <a:pPr>
              <a:spcAft>
                <a:spcPts val="0"/>
              </a:spcAft>
            </a:pPr>
            <a:r>
              <a:rPr lang="en-GB" sz="1200" b="1" dirty="0">
                <a:latin typeface="Arial-BoldMT"/>
                <a:ea typeface="Times New Roman" panose="02020603050405020304" pitchFamily="18" charset="0"/>
                <a:cs typeface="Arial-BoldMT"/>
              </a:rPr>
              <a:t>EPC Article 52</a:t>
            </a:r>
            <a:endParaRPr lang="tr-TR" sz="1200" dirty="0">
              <a:latin typeface="Times New Roman" panose="02020603050405020304" pitchFamily="18" charset="0"/>
              <a:ea typeface="Times New Roman" panose="02020603050405020304" pitchFamily="18" charset="0"/>
            </a:endParaRPr>
          </a:p>
          <a:p>
            <a:pPr>
              <a:spcAft>
                <a:spcPts val="0"/>
              </a:spcAft>
            </a:pPr>
            <a:r>
              <a:rPr lang="en-GB" sz="1200" b="1" dirty="0">
                <a:latin typeface="Arial-BoldMT"/>
                <a:ea typeface="Times New Roman" panose="02020603050405020304" pitchFamily="18" charset="0"/>
                <a:cs typeface="Arial-BoldMT"/>
              </a:rPr>
              <a:t>Patentable inventions</a:t>
            </a:r>
            <a:endParaRPr lang="tr-TR" sz="1200" dirty="0">
              <a:latin typeface="Times New Roman" panose="02020603050405020304" pitchFamily="18" charset="0"/>
              <a:ea typeface="Times New Roman" panose="02020603050405020304" pitchFamily="18" charset="0"/>
            </a:endParaRPr>
          </a:p>
          <a:p>
            <a:pPr>
              <a:spcAft>
                <a:spcPts val="0"/>
              </a:spcAft>
            </a:pPr>
            <a:r>
              <a:rPr lang="en-GB" sz="1200" dirty="0">
                <a:latin typeface="ArialMT"/>
                <a:ea typeface="Times New Roman" panose="02020603050405020304" pitchFamily="18" charset="0"/>
                <a:cs typeface="ArialMT"/>
              </a:rPr>
              <a:t> (1) European patents shall be granted for any inventions, in all fields of technology, provided that they are new, involve an inventive step and are susceptible of industrial application.</a:t>
            </a:r>
            <a:endParaRPr lang="tr-TR" sz="1200" dirty="0">
              <a:latin typeface="Times New Roman" panose="02020603050405020304" pitchFamily="18" charset="0"/>
              <a:ea typeface="Times New Roman" panose="02020603050405020304" pitchFamily="18" charset="0"/>
            </a:endParaRPr>
          </a:p>
          <a:p>
            <a:pPr>
              <a:spcAft>
                <a:spcPts val="0"/>
              </a:spcAft>
            </a:pPr>
            <a:r>
              <a:rPr lang="en-GB" sz="1200" b="1" dirty="0">
                <a:latin typeface="ArialMT"/>
                <a:ea typeface="Times New Roman" panose="02020603050405020304" pitchFamily="18" charset="0"/>
                <a:cs typeface="ArialMT"/>
              </a:rPr>
              <a:t> (2) The following in particular shall not be regarded as inventions within the meaning of paragraph 1:</a:t>
            </a:r>
            <a:endParaRPr lang="tr-TR" sz="1200" b="1" dirty="0">
              <a:latin typeface="Times New Roman" panose="02020603050405020304" pitchFamily="18" charset="0"/>
              <a:ea typeface="Times New Roman" panose="02020603050405020304" pitchFamily="18" charset="0"/>
            </a:endParaRPr>
          </a:p>
          <a:p>
            <a:pPr>
              <a:spcAft>
                <a:spcPts val="0"/>
              </a:spcAft>
            </a:pPr>
            <a:r>
              <a:rPr lang="en-GB" sz="1200" dirty="0">
                <a:latin typeface="ArialMT"/>
                <a:ea typeface="Times New Roman" panose="02020603050405020304" pitchFamily="18" charset="0"/>
                <a:cs typeface="ArialMT"/>
              </a:rPr>
              <a:t> (a) discoveries, scientific theories and mathematical methods;</a:t>
            </a:r>
            <a:endParaRPr lang="tr-TR" sz="1200" dirty="0">
              <a:latin typeface="Times New Roman" panose="02020603050405020304" pitchFamily="18" charset="0"/>
              <a:ea typeface="Times New Roman" panose="02020603050405020304" pitchFamily="18" charset="0"/>
            </a:endParaRPr>
          </a:p>
          <a:p>
            <a:pPr>
              <a:spcAft>
                <a:spcPts val="0"/>
              </a:spcAft>
            </a:pPr>
            <a:r>
              <a:rPr lang="en-GB" sz="1200" dirty="0">
                <a:latin typeface="ArialMT"/>
                <a:ea typeface="Times New Roman" panose="02020603050405020304" pitchFamily="18" charset="0"/>
                <a:cs typeface="ArialMT"/>
              </a:rPr>
              <a:t> (b) aesthetic creations;</a:t>
            </a:r>
            <a:endParaRPr lang="tr-TR" sz="1200" dirty="0">
              <a:latin typeface="Times New Roman" panose="02020603050405020304" pitchFamily="18" charset="0"/>
              <a:ea typeface="Times New Roman" panose="02020603050405020304" pitchFamily="18" charset="0"/>
            </a:endParaRPr>
          </a:p>
          <a:p>
            <a:pPr>
              <a:spcAft>
                <a:spcPts val="0"/>
              </a:spcAft>
            </a:pPr>
            <a:r>
              <a:rPr lang="en-GB" sz="1200" dirty="0">
                <a:latin typeface="ArialMT"/>
                <a:ea typeface="Times New Roman" panose="02020603050405020304" pitchFamily="18" charset="0"/>
                <a:cs typeface="ArialMT"/>
              </a:rPr>
              <a:t> (c) schemes, rules and methods for performing mental acts, playing games or doing business, </a:t>
            </a:r>
            <a:r>
              <a:rPr lang="en-GB" sz="1200" b="1" dirty="0">
                <a:latin typeface="ArialMT"/>
                <a:ea typeface="Times New Roman" panose="02020603050405020304" pitchFamily="18" charset="0"/>
                <a:cs typeface="ArialMT"/>
              </a:rPr>
              <a:t>and programs for computers;</a:t>
            </a:r>
            <a:endParaRPr lang="tr-TR" sz="1200" dirty="0">
              <a:latin typeface="Times New Roman" panose="02020603050405020304" pitchFamily="18" charset="0"/>
              <a:ea typeface="Times New Roman" panose="02020603050405020304" pitchFamily="18" charset="0"/>
            </a:endParaRPr>
          </a:p>
          <a:p>
            <a:pPr>
              <a:spcAft>
                <a:spcPts val="0"/>
              </a:spcAft>
            </a:pPr>
            <a:r>
              <a:rPr lang="en-GB" sz="1200" dirty="0">
                <a:latin typeface="ArialMT"/>
                <a:ea typeface="Times New Roman" panose="02020603050405020304" pitchFamily="18" charset="0"/>
                <a:cs typeface="ArialMT"/>
              </a:rPr>
              <a:t> (d) presentations of information.</a:t>
            </a:r>
            <a:endParaRPr lang="tr-TR" sz="1200" dirty="0">
              <a:latin typeface="Times New Roman" panose="02020603050405020304" pitchFamily="18" charset="0"/>
              <a:ea typeface="Times New Roman" panose="02020603050405020304" pitchFamily="18" charset="0"/>
            </a:endParaRPr>
          </a:p>
          <a:p>
            <a:pPr>
              <a:spcAft>
                <a:spcPts val="0"/>
              </a:spcAft>
            </a:pPr>
            <a:r>
              <a:rPr lang="en-GB" sz="1200" dirty="0">
                <a:latin typeface="ArialMT"/>
                <a:ea typeface="Times New Roman" panose="02020603050405020304" pitchFamily="18" charset="0"/>
                <a:cs typeface="ArialMT"/>
              </a:rPr>
              <a:t> (3) Paragraph 2 shall exclude the patentability of the subject-matter or activities referred to therein only to the extent to which a European patent application or European patent relates to such subject-matter or activities as such. (See decisions of the Enlarged Board of Appeal  G 1/98, G 1/03, G 2/03, G 3/08 (Annex I))</a:t>
            </a:r>
            <a:endParaRPr lang="tr-TR" sz="1200" dirty="0">
              <a:effectLst/>
              <a:latin typeface="Times New Roman" panose="02020603050405020304" pitchFamily="18" charset="0"/>
              <a:ea typeface="Times New Roman" panose="02020603050405020304" pitchFamily="18" charset="0"/>
            </a:endParaRPr>
          </a:p>
        </p:txBody>
      </p:sp>
      <p:sp>
        <p:nvSpPr>
          <p:cNvPr id="4" name="Altbilgi Yer Tutucusu 3"/>
          <p:cNvSpPr>
            <a:spLocks noGrp="1"/>
          </p:cNvSpPr>
          <p:nvPr>
            <p:ph type="ftr" sz="quarter" idx="11"/>
          </p:nvPr>
        </p:nvSpPr>
        <p:spPr/>
        <p:txBody>
          <a:bodyPr/>
          <a:lstStyle/>
          <a:p>
            <a:r>
              <a:rPr lang="tr-TR"/>
              <a:t>18.12.2017                  </a:t>
            </a:r>
          </a:p>
        </p:txBody>
      </p:sp>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
        <p:nvSpPr>
          <p:cNvPr id="6" name="Dikdörtgen 5"/>
          <p:cNvSpPr/>
          <p:nvPr/>
        </p:nvSpPr>
        <p:spPr>
          <a:xfrm>
            <a:off x="1978861" y="1831886"/>
            <a:ext cx="8461043" cy="646331"/>
          </a:xfrm>
          <a:prstGeom prst="rect">
            <a:avLst/>
          </a:prstGeom>
        </p:spPr>
        <p:txBody>
          <a:bodyPr wrap="square">
            <a:spAutoFit/>
          </a:bodyPr>
          <a:lstStyle/>
          <a:p>
            <a:r>
              <a:rPr lang="en-US" dirty="0"/>
              <a:t>It is stated in the European Patent Convention (EPC-European Patent Convention) that computer programs and algorithms can not be protected by a patent.</a:t>
            </a:r>
          </a:p>
        </p:txBody>
      </p:sp>
    </p:spTree>
    <p:extLst>
      <p:ext uri="{BB962C8B-B14F-4D97-AF65-F5344CB8AC3E}">
        <p14:creationId xmlns:p14="http://schemas.microsoft.com/office/powerpoint/2010/main" val="12930885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540079" y="1637437"/>
            <a:ext cx="3531738" cy="3416320"/>
          </a:xfrm>
          <a:prstGeom prst="rect">
            <a:avLst/>
          </a:prstGeom>
        </p:spPr>
        <p:txBody>
          <a:bodyPr wrap="square">
            <a:spAutoFit/>
          </a:bodyPr>
          <a:lstStyle/>
          <a:p>
            <a:pPr>
              <a:spcAft>
                <a:spcPts val="0"/>
              </a:spcAft>
              <a:tabLst>
                <a:tab pos="907415" algn="l"/>
              </a:tabLst>
            </a:pPr>
            <a:r>
              <a:rPr lang="tr-TR" dirty="0">
                <a:latin typeface="Times New Roman" panose="02020603050405020304" pitchFamily="18" charset="0"/>
                <a:ea typeface="Times New Roman" panose="02020603050405020304" pitchFamily="18" charset="0"/>
                <a:cs typeface="Lucidasans"/>
              </a:rPr>
              <a:t>Programlar bir metin kitabı gibi yalnız okunabilmekte ve analiz edilebilmektedir. Ayrıca bu programlar bir başka dile çevrilebilmektedir. Söz konusu durumun belgesiz koruma yolu, edebiyat eseri olarak korumadır. </a:t>
            </a:r>
          </a:p>
          <a:p>
            <a:pPr>
              <a:spcAft>
                <a:spcPts val="0"/>
              </a:spcAft>
              <a:tabLst>
                <a:tab pos="907415" algn="l"/>
              </a:tabLst>
            </a:pPr>
            <a:endParaRPr lang="tr-TR" dirty="0">
              <a:latin typeface="Times New Roman" panose="02020603050405020304" pitchFamily="18" charset="0"/>
              <a:ea typeface="Times New Roman" panose="02020603050405020304" pitchFamily="18" charset="0"/>
              <a:cs typeface="Lucidasans"/>
            </a:endParaRPr>
          </a:p>
          <a:p>
            <a:pPr>
              <a:spcAft>
                <a:spcPts val="0"/>
              </a:spcAft>
              <a:tabLst>
                <a:tab pos="907415" algn="l"/>
              </a:tabLst>
            </a:pPr>
            <a:r>
              <a:rPr lang="tr-TR" dirty="0">
                <a:latin typeface="Times New Roman" panose="02020603050405020304" pitchFamily="18" charset="0"/>
                <a:ea typeface="Times New Roman" panose="02020603050405020304" pitchFamily="18" charset="0"/>
                <a:cs typeface="Lucidasans"/>
              </a:rPr>
              <a:t>Ancak, patent korumasından farklı olarak </a:t>
            </a:r>
            <a:r>
              <a:rPr lang="tr-TR" b="1" u="sng" dirty="0">
                <a:solidFill>
                  <a:srgbClr val="000000"/>
                </a:solidFill>
                <a:latin typeface="Times New Roman" panose="02020603050405020304" pitchFamily="18" charset="0"/>
                <a:ea typeface="Arial" panose="020B0604020202020204" pitchFamily="34" charset="0"/>
                <a:cs typeface="Arial" panose="020B0604020202020204" pitchFamily="34" charset="0"/>
              </a:rPr>
              <a:t>“Edebiyat Eseri olarak korumak” (Copyright), işlevselliği değil ifadeyi korumaktadır.  </a:t>
            </a:r>
            <a:endParaRPr lang="tr-TR" dirty="0">
              <a:effectLst/>
              <a:latin typeface="Times New Roman" panose="02020603050405020304" pitchFamily="18" charset="0"/>
              <a:ea typeface="Times New Roman" panose="02020603050405020304" pitchFamily="18" charset="0"/>
            </a:endParaRPr>
          </a:p>
        </p:txBody>
      </p:sp>
      <p:sp>
        <p:nvSpPr>
          <p:cNvPr id="3" name="Altbilgi Yer Tutucusu 2"/>
          <p:cNvSpPr>
            <a:spLocks noGrp="1"/>
          </p:cNvSpPr>
          <p:nvPr>
            <p:ph type="ftr" sz="quarter" idx="11"/>
          </p:nvPr>
        </p:nvSpPr>
        <p:spPr/>
        <p:txBody>
          <a:bodyPr/>
          <a:lstStyle/>
          <a:p>
            <a:r>
              <a:rPr lang="tr-TR"/>
              <a:t>18.12.2017                  </a:t>
            </a:r>
          </a:p>
        </p:txBody>
      </p:sp>
      <p:sp>
        <p:nvSpPr>
          <p:cNvPr id="5" name="Dikdörtgen 4"/>
          <p:cNvSpPr/>
          <p:nvPr/>
        </p:nvSpPr>
        <p:spPr>
          <a:xfrm>
            <a:off x="2333436" y="1547382"/>
            <a:ext cx="3152964" cy="3693319"/>
          </a:xfrm>
          <a:prstGeom prst="rect">
            <a:avLst/>
          </a:prstGeom>
        </p:spPr>
        <p:txBody>
          <a:bodyPr wrap="square">
            <a:spAutoFit/>
          </a:bodyPr>
          <a:lstStyle/>
          <a:p>
            <a:r>
              <a:rPr lang="en-US" dirty="0"/>
              <a:t>Programs can be read and analyzed solely as a text book. In addition, these programs can be translated into another language. The state of the art protected the </a:t>
            </a:r>
            <a:r>
              <a:rPr lang="tr-TR" dirty="0" err="1"/>
              <a:t>certificate</a:t>
            </a:r>
            <a:r>
              <a:rPr lang="en-US" dirty="0"/>
              <a:t> without protection as a literary work.</a:t>
            </a:r>
          </a:p>
          <a:p>
            <a:endParaRPr lang="en-US" dirty="0"/>
          </a:p>
          <a:p>
            <a:r>
              <a:rPr lang="en-US" dirty="0"/>
              <a:t>However, unlike patent protection, "Protecting Literary Works" (Copyright) protects expression, not functionality.</a:t>
            </a:r>
            <a:endParaRPr lang="tr-TR"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3365528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949116" y="1506355"/>
            <a:ext cx="8633862" cy="2798914"/>
          </a:xfrm>
          <a:prstGeom prst="rect">
            <a:avLst/>
          </a:prstGeom>
        </p:spPr>
      </p:pic>
      <p:sp>
        <p:nvSpPr>
          <p:cNvPr id="2" name="Altbilgi Yer Tutucusu 1"/>
          <p:cNvSpPr>
            <a:spLocks noGrp="1"/>
          </p:cNvSpPr>
          <p:nvPr>
            <p:ph type="ftr" sz="quarter" idx="11"/>
          </p:nvPr>
        </p:nvSpPr>
        <p:spPr/>
        <p:txBody>
          <a:bodyPr/>
          <a:lstStyle/>
          <a:p>
            <a:r>
              <a:rPr lang="tr-TR"/>
              <a:t>18.12.2017                  </a:t>
            </a:r>
          </a:p>
        </p:txBody>
      </p:sp>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41712906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38740" y="1729051"/>
            <a:ext cx="8642074" cy="3693319"/>
          </a:xfrm>
          <a:prstGeom prst="rect">
            <a:avLst/>
          </a:prstGeom>
        </p:spPr>
        <p:txBody>
          <a:bodyPr wrap="square">
            <a:spAutoFit/>
          </a:bodyPr>
          <a:lstStyle/>
          <a:p>
            <a:pPr algn="just">
              <a:spcAft>
                <a:spcPts val="0"/>
              </a:spcAft>
              <a:tabLst>
                <a:tab pos="857250" algn="l"/>
              </a:tabLst>
            </a:pPr>
            <a:r>
              <a:rPr lang="tr-TR" dirty="0">
                <a:solidFill>
                  <a:srgbClr val="000000"/>
                </a:solidFill>
                <a:latin typeface="Times New Roman" panose="02020603050405020304" pitchFamily="18" charset="0"/>
                <a:ea typeface="Arial" panose="020B0604020202020204" pitchFamily="34" charset="0"/>
                <a:cs typeface="Arial" panose="020B0604020202020204" pitchFamily="34" charset="0"/>
              </a:rPr>
              <a:t>2) Komutlarının elektronik bir devrede gösterilmesi, programın bir cihaza uyarlanması, bir cihazda okunması ve yürütülmesi ile teknik sorunlar çözülebilirse, patent ile koruma bu aşamada mümkün olabilir.</a:t>
            </a:r>
            <a:endParaRPr lang="tr-TR" dirty="0">
              <a:latin typeface="Times New Roman" panose="02020603050405020304" pitchFamily="18" charset="0"/>
              <a:ea typeface="Times New Roman" panose="02020603050405020304" pitchFamily="18" charset="0"/>
            </a:endParaRPr>
          </a:p>
          <a:p>
            <a:pPr algn="just">
              <a:spcAft>
                <a:spcPts val="0"/>
              </a:spcAft>
              <a:tabLst>
                <a:tab pos="857250" algn="l"/>
              </a:tabLst>
            </a:pPr>
            <a:r>
              <a:rPr lang="tr-TR" dirty="0">
                <a:solidFill>
                  <a:srgbClr val="000000"/>
                </a:solidFill>
                <a:latin typeface="Times New Roman" panose="02020603050405020304" pitchFamily="18" charset="0"/>
                <a:ea typeface="Arial" panose="020B0604020202020204" pitchFamily="34" charset="0"/>
                <a:cs typeface="Arial" panose="020B0604020202020204" pitchFamily="34" charset="0"/>
              </a:rPr>
              <a:t> </a:t>
            </a:r>
            <a:endParaRPr lang="tr-TR" dirty="0">
              <a:latin typeface="Times New Roman" panose="02020603050405020304" pitchFamily="18" charset="0"/>
              <a:ea typeface="Times New Roman" panose="02020603050405020304" pitchFamily="18" charset="0"/>
            </a:endParaRPr>
          </a:p>
          <a:p>
            <a:pPr algn="just">
              <a:spcAft>
                <a:spcPts val="0"/>
              </a:spcAft>
              <a:tabLst>
                <a:tab pos="857250" algn="l"/>
              </a:tabLst>
            </a:pPr>
            <a:r>
              <a:rPr lang="tr-TR" dirty="0">
                <a:solidFill>
                  <a:srgbClr val="000000"/>
                </a:solidFill>
                <a:latin typeface="Times New Roman" panose="02020603050405020304" pitchFamily="18" charset="0"/>
                <a:ea typeface="Arial" panose="020B0604020202020204" pitchFamily="34" charset="0"/>
                <a:cs typeface="Arial" panose="020B0604020202020204" pitchFamily="34" charset="0"/>
              </a:rPr>
              <a:t>3) Eğer programın bilgisayarın çalışması ile doğrudan teknik bir ilişkisi var ise, konunun patent ile korunabilmesi mümkündür.</a:t>
            </a:r>
            <a:endParaRPr lang="tr-TR" dirty="0">
              <a:latin typeface="Times New Roman" panose="02020603050405020304" pitchFamily="18" charset="0"/>
              <a:ea typeface="Times New Roman" panose="02020603050405020304" pitchFamily="18" charset="0"/>
            </a:endParaRPr>
          </a:p>
          <a:p>
            <a:pPr algn="just">
              <a:spcAft>
                <a:spcPts val="0"/>
              </a:spcAft>
              <a:tabLst>
                <a:tab pos="857250" algn="l"/>
              </a:tabLst>
            </a:pPr>
            <a:endParaRPr lang="tr-TR" dirty="0">
              <a:solidFill>
                <a:srgbClr val="000000"/>
              </a:solidFill>
              <a:latin typeface="Times New Roman" panose="02020603050405020304" pitchFamily="18" charset="0"/>
              <a:ea typeface="Arial" panose="020B0604020202020204" pitchFamily="34" charset="0"/>
              <a:cs typeface="Arial" panose="020B0604020202020204" pitchFamily="34" charset="0"/>
            </a:endParaRPr>
          </a:p>
          <a:p>
            <a:pPr algn="just">
              <a:spcAft>
                <a:spcPts val="0"/>
              </a:spcAft>
              <a:tabLst>
                <a:tab pos="857250" algn="l"/>
              </a:tabLst>
            </a:pPr>
            <a:endParaRPr lang="tr-TR" dirty="0">
              <a:solidFill>
                <a:srgbClr val="000000"/>
              </a:solidFill>
              <a:latin typeface="Times New Roman" panose="02020603050405020304" pitchFamily="18" charset="0"/>
              <a:ea typeface="Arial" panose="020B0604020202020204" pitchFamily="34" charset="0"/>
              <a:cs typeface="Arial" panose="020B0604020202020204" pitchFamily="34" charset="0"/>
            </a:endParaRPr>
          </a:p>
          <a:p>
            <a:pPr algn="just">
              <a:spcAft>
                <a:spcPts val="0"/>
              </a:spcAft>
              <a:tabLst>
                <a:tab pos="857250" algn="l"/>
              </a:tabLst>
            </a:pPr>
            <a:endParaRPr lang="tr-TR" dirty="0">
              <a:solidFill>
                <a:srgbClr val="000000"/>
              </a:solidFill>
              <a:latin typeface="Times New Roman" panose="02020603050405020304" pitchFamily="18" charset="0"/>
              <a:ea typeface="Arial" panose="020B0604020202020204" pitchFamily="34" charset="0"/>
              <a:cs typeface="Arial" panose="020B0604020202020204" pitchFamily="34" charset="0"/>
            </a:endParaRPr>
          </a:p>
          <a:p>
            <a:pPr algn="just">
              <a:spcAft>
                <a:spcPts val="0"/>
              </a:spcAft>
              <a:tabLst>
                <a:tab pos="857250" algn="l"/>
              </a:tabLst>
            </a:pPr>
            <a:endParaRPr lang="tr-TR" dirty="0">
              <a:solidFill>
                <a:srgbClr val="000000"/>
              </a:solidFill>
              <a:latin typeface="Times New Roman" panose="02020603050405020304" pitchFamily="18" charset="0"/>
              <a:ea typeface="Arial" panose="020B0604020202020204" pitchFamily="34" charset="0"/>
              <a:cs typeface="Arial" panose="020B0604020202020204" pitchFamily="34" charset="0"/>
            </a:endParaRPr>
          </a:p>
          <a:p>
            <a:pPr algn="just">
              <a:spcAft>
                <a:spcPts val="0"/>
              </a:spcAft>
              <a:tabLst>
                <a:tab pos="857250" algn="l"/>
              </a:tabLst>
            </a:pPr>
            <a:endParaRPr lang="tr-TR" dirty="0">
              <a:solidFill>
                <a:srgbClr val="000000"/>
              </a:solidFill>
              <a:latin typeface="Times New Roman" panose="02020603050405020304" pitchFamily="18" charset="0"/>
              <a:ea typeface="Arial" panose="020B0604020202020204" pitchFamily="34" charset="0"/>
              <a:cs typeface="Arial" panose="020B0604020202020204" pitchFamily="34" charset="0"/>
            </a:endParaRPr>
          </a:p>
          <a:p>
            <a:pPr algn="just">
              <a:spcAft>
                <a:spcPts val="0"/>
              </a:spcAft>
              <a:tabLst>
                <a:tab pos="857250" algn="l"/>
              </a:tabLst>
            </a:pPr>
            <a:endParaRPr lang="tr-TR" dirty="0">
              <a:solidFill>
                <a:srgbClr val="000000"/>
              </a:solidFill>
              <a:latin typeface="Times New Roman" panose="02020603050405020304" pitchFamily="18" charset="0"/>
              <a:ea typeface="Arial" panose="020B0604020202020204" pitchFamily="34" charset="0"/>
              <a:cs typeface="Arial" panose="020B0604020202020204" pitchFamily="34" charset="0"/>
            </a:endParaRPr>
          </a:p>
          <a:p>
            <a:pPr algn="just">
              <a:spcAft>
                <a:spcPts val="0"/>
              </a:spcAft>
              <a:tabLst>
                <a:tab pos="857250" algn="l"/>
              </a:tabLst>
            </a:pPr>
            <a:r>
              <a:rPr lang="tr-TR" dirty="0">
                <a:solidFill>
                  <a:srgbClr val="000000"/>
                </a:solidFill>
                <a:latin typeface="Times New Roman" panose="02020603050405020304" pitchFamily="18" charset="0"/>
                <a:ea typeface="Arial" panose="020B0604020202020204" pitchFamily="34" charset="0"/>
                <a:cs typeface="Arial" panose="020B0604020202020204" pitchFamily="34" charset="0"/>
              </a:rPr>
              <a:t> </a:t>
            </a:r>
            <a:endParaRPr lang="tr-TR" dirty="0">
              <a:latin typeface="Times New Roman" panose="02020603050405020304" pitchFamily="18" charset="0"/>
              <a:ea typeface="Times New Roman" panose="02020603050405020304" pitchFamily="18" charset="0"/>
            </a:endParaRPr>
          </a:p>
        </p:txBody>
      </p:sp>
      <p:pic>
        <p:nvPicPr>
          <p:cNvPr id="3" name="Resim 2"/>
          <p:cNvPicPr>
            <a:picLocks noChangeAspect="1"/>
          </p:cNvPicPr>
          <p:nvPr/>
        </p:nvPicPr>
        <p:blipFill>
          <a:blip r:embed="rId2"/>
          <a:stretch>
            <a:fillRect/>
          </a:stretch>
        </p:blipFill>
        <p:spPr>
          <a:xfrm>
            <a:off x="1994273" y="3868402"/>
            <a:ext cx="8153579" cy="981266"/>
          </a:xfrm>
          <a:prstGeom prst="rect">
            <a:avLst/>
          </a:prstGeom>
        </p:spPr>
      </p:pic>
      <p:sp>
        <p:nvSpPr>
          <p:cNvPr id="4" name="Altbilgi Yer Tutucusu 3"/>
          <p:cNvSpPr>
            <a:spLocks noGrp="1"/>
          </p:cNvSpPr>
          <p:nvPr>
            <p:ph type="ftr" sz="quarter" idx="11"/>
          </p:nvPr>
        </p:nvSpPr>
        <p:spPr/>
        <p:txBody>
          <a:bodyPr/>
          <a:lstStyle/>
          <a:p>
            <a:r>
              <a:rPr lang="tr-TR"/>
              <a:t>18.12.2017                  </a:t>
            </a:r>
          </a:p>
        </p:txBody>
      </p:sp>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33152919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62977" y="2551837"/>
            <a:ext cx="8652013" cy="1200329"/>
          </a:xfrm>
          <a:prstGeom prst="rect">
            <a:avLst/>
          </a:prstGeom>
        </p:spPr>
        <p:txBody>
          <a:bodyPr wrap="square">
            <a:spAutoFit/>
          </a:bodyPr>
          <a:lstStyle/>
          <a:p>
            <a:pPr algn="just">
              <a:spcAft>
                <a:spcPts val="0"/>
              </a:spcAft>
              <a:tabLst>
                <a:tab pos="857250" algn="l"/>
              </a:tabLst>
            </a:pPr>
            <a:r>
              <a:rPr lang="tr-TR" dirty="0">
                <a:solidFill>
                  <a:srgbClr val="000000"/>
                </a:solidFill>
                <a:latin typeface="Times New Roman" panose="02020603050405020304" pitchFamily="18" charset="0"/>
                <a:ea typeface="Arial" panose="020B0604020202020204" pitchFamily="34" charset="0"/>
                <a:cs typeface="Arial" panose="020B0604020202020204" pitchFamily="34" charset="0"/>
              </a:rPr>
              <a:t>5)Bir bilgisayarda çalıştırıldığında, bilgisayar (hardware) ve yazılım (software) arasında gerçekleşen normal fiziksel etkileşimlerin ötesinde </a:t>
            </a:r>
            <a:r>
              <a:rPr lang="tr-TR" b="1" u="sng" dirty="0">
                <a:solidFill>
                  <a:srgbClr val="000000"/>
                </a:solidFill>
                <a:latin typeface="Times New Roman" panose="02020603050405020304" pitchFamily="18" charset="0"/>
                <a:ea typeface="Arial" panose="020B0604020202020204" pitchFamily="34" charset="0"/>
                <a:cs typeface="Arial" panose="020B0604020202020204" pitchFamily="34" charset="0"/>
              </a:rPr>
              <a:t>ayrıca</a:t>
            </a:r>
            <a:r>
              <a:rPr lang="tr-TR" dirty="0">
                <a:solidFill>
                  <a:srgbClr val="000000"/>
                </a:solidFill>
                <a:latin typeface="Times New Roman" panose="02020603050405020304" pitchFamily="18" charset="0"/>
                <a:ea typeface="Arial" panose="020B0604020202020204" pitchFamily="34" charset="0"/>
                <a:cs typeface="Arial" panose="020B0604020202020204" pitchFamily="34" charset="0"/>
              </a:rPr>
              <a:t> </a:t>
            </a:r>
            <a:r>
              <a:rPr lang="tr-TR" b="1" u="sng" dirty="0">
                <a:solidFill>
                  <a:srgbClr val="000000"/>
                </a:solidFill>
                <a:latin typeface="Times New Roman" panose="02020603050405020304" pitchFamily="18" charset="0"/>
                <a:ea typeface="Arial" panose="020B0604020202020204" pitchFamily="34" charset="0"/>
                <a:cs typeface="Arial" panose="020B0604020202020204" pitchFamily="34" charset="0"/>
              </a:rPr>
              <a:t>bir teknik etki</a:t>
            </a:r>
            <a:r>
              <a:rPr lang="tr-TR" dirty="0">
                <a:solidFill>
                  <a:srgbClr val="000000"/>
                </a:solidFill>
                <a:latin typeface="Times New Roman" panose="02020603050405020304" pitchFamily="18" charset="0"/>
                <a:ea typeface="Arial" panose="020B0604020202020204" pitchFamily="34" charset="0"/>
                <a:cs typeface="Arial" panose="020B0604020202020204" pitchFamily="34" charset="0"/>
              </a:rPr>
              <a:t> oluşturuluyor ise bilgisayar programı patent verilebilirlik kapsamında değerlendirilmelidir. </a:t>
            </a:r>
            <a:endParaRPr lang="tr-TR" dirty="0">
              <a:latin typeface="Times New Roman" panose="02020603050405020304" pitchFamily="18" charset="0"/>
              <a:ea typeface="Times New Roman" panose="02020603050405020304" pitchFamily="18" charset="0"/>
            </a:endParaRPr>
          </a:p>
          <a:p>
            <a:pPr algn="just">
              <a:spcAft>
                <a:spcPts val="0"/>
              </a:spcAft>
              <a:tabLst>
                <a:tab pos="857250" algn="l"/>
              </a:tabLst>
            </a:pPr>
            <a:r>
              <a:rPr lang="tr-TR" dirty="0">
                <a:solidFill>
                  <a:srgbClr val="000000"/>
                </a:solidFill>
                <a:latin typeface="Times New Roman" panose="02020603050405020304" pitchFamily="18" charset="0"/>
                <a:ea typeface="Arial" panose="020B0604020202020204" pitchFamily="34" charset="0"/>
                <a:cs typeface="Arial" panose="020B0604020202020204" pitchFamily="34" charset="0"/>
              </a:rPr>
              <a:t>(T1173/97 sayılı (IBM)  veri taşıyıcısı kararı)</a:t>
            </a:r>
            <a:endParaRPr lang="tr-TR" dirty="0">
              <a:effectLst/>
              <a:latin typeface="Times New Roman" panose="02020603050405020304" pitchFamily="18" charset="0"/>
              <a:ea typeface="Times New Roman" panose="02020603050405020304" pitchFamily="18" charset="0"/>
            </a:endParaRPr>
          </a:p>
        </p:txBody>
      </p:sp>
      <p:sp>
        <p:nvSpPr>
          <p:cNvPr id="3" name="Dikdörtgen 2"/>
          <p:cNvSpPr/>
          <p:nvPr/>
        </p:nvSpPr>
        <p:spPr>
          <a:xfrm>
            <a:off x="1962976" y="1628507"/>
            <a:ext cx="8652013" cy="646331"/>
          </a:xfrm>
          <a:prstGeom prst="rect">
            <a:avLst/>
          </a:prstGeom>
        </p:spPr>
        <p:txBody>
          <a:bodyPr wrap="square">
            <a:spAutoFit/>
          </a:bodyPr>
          <a:lstStyle/>
          <a:p>
            <a:pPr algn="just">
              <a:spcAft>
                <a:spcPts val="0"/>
              </a:spcAft>
              <a:tabLst>
                <a:tab pos="857250" algn="l"/>
              </a:tabLst>
            </a:pPr>
            <a:r>
              <a:rPr lang="tr-TR" dirty="0">
                <a:solidFill>
                  <a:srgbClr val="000000"/>
                </a:solidFill>
                <a:latin typeface="Times New Roman" panose="02020603050405020304" pitchFamily="18" charset="0"/>
                <a:ea typeface="Arial" panose="020B0604020202020204" pitchFamily="34" charset="0"/>
                <a:cs typeface="Arial" panose="020B0604020202020204" pitchFamily="34" charset="0"/>
              </a:rPr>
              <a:t>4)Program teknik yönler içeren bir sorunun çözümü ise patent konusu olabilir.  T769/92 sayılı karar yine bu konuya bir örnektir.</a:t>
            </a:r>
            <a:endParaRPr lang="tr-TR" dirty="0">
              <a:latin typeface="Times New Roman" panose="02020603050405020304" pitchFamily="18" charset="0"/>
              <a:ea typeface="Times New Roman" panose="02020603050405020304" pitchFamily="18" charset="0"/>
            </a:endParaRPr>
          </a:p>
        </p:txBody>
      </p:sp>
      <p:sp>
        <p:nvSpPr>
          <p:cNvPr id="4" name="Altbilgi Yer Tutucusu 3"/>
          <p:cNvSpPr>
            <a:spLocks noGrp="1"/>
          </p:cNvSpPr>
          <p:nvPr>
            <p:ph type="ftr" sz="quarter" idx="11"/>
          </p:nvPr>
        </p:nvSpPr>
        <p:spPr/>
        <p:txBody>
          <a:bodyPr/>
          <a:lstStyle/>
          <a:p>
            <a:r>
              <a:rPr lang="tr-TR"/>
              <a:t>18.12.2017                  </a:t>
            </a: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37200213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27582" y="1500450"/>
            <a:ext cx="8550582" cy="3970318"/>
          </a:xfrm>
          <a:prstGeom prst="rect">
            <a:avLst/>
          </a:prstGeom>
        </p:spPr>
        <p:txBody>
          <a:bodyPr wrap="square">
            <a:spAutoFit/>
          </a:bodyPr>
          <a:lstStyle/>
          <a:p>
            <a:pPr algn="just">
              <a:spcAft>
                <a:spcPts val="0"/>
              </a:spcAft>
            </a:pPr>
            <a:r>
              <a:rPr lang="tr-TR" b="1" dirty="0">
                <a:latin typeface="Times New Roman" panose="02020603050405020304" pitchFamily="18" charset="0"/>
                <a:ea typeface="Times New Roman" panose="02020603050405020304" pitchFamily="18" charset="0"/>
                <a:cs typeface="Lucidasans"/>
              </a:rPr>
              <a:t>AMERİKA BİRLEŞİK DEVLETLERİNDE DURUM </a:t>
            </a:r>
            <a:endParaRPr lang="tr-TR" dirty="0">
              <a:latin typeface="Times New Roman" panose="02020603050405020304" pitchFamily="18" charset="0"/>
              <a:ea typeface="Times New Roman" panose="02020603050405020304" pitchFamily="18" charset="0"/>
            </a:endParaRPr>
          </a:p>
          <a:p>
            <a:pPr algn="just">
              <a:spcAft>
                <a:spcPts val="0"/>
              </a:spcAft>
            </a:pPr>
            <a:r>
              <a:rPr lang="tr-TR" b="1" dirty="0">
                <a:latin typeface="Times New Roman" panose="02020603050405020304" pitchFamily="18" charset="0"/>
                <a:ea typeface="Times New Roman" panose="02020603050405020304" pitchFamily="18" charset="0"/>
                <a:cs typeface="Lucidasans"/>
              </a:rPr>
              <a:t> </a:t>
            </a:r>
            <a:endParaRPr lang="tr-TR" dirty="0">
              <a:latin typeface="Times New Roman" panose="02020603050405020304" pitchFamily="18" charset="0"/>
              <a:ea typeface="Times New Roman" panose="02020603050405020304" pitchFamily="18" charset="0"/>
            </a:endParaRPr>
          </a:p>
          <a:p>
            <a:pPr algn="just">
              <a:spcAft>
                <a:spcPts val="0"/>
              </a:spcAft>
            </a:pPr>
            <a:r>
              <a:rPr lang="tr-TR" dirty="0">
                <a:latin typeface="Times New Roman" panose="02020603050405020304" pitchFamily="18" charset="0"/>
                <a:ea typeface="Times New Roman" panose="02020603050405020304" pitchFamily="18" charset="0"/>
                <a:cs typeface="Lucidasans"/>
              </a:rPr>
              <a:t>Amerika Birleşik Devletlerinde programlar için patent koruması sağlanması diğer ülkelerdeki koruma sistemlerine göre daha esnektir. Teknik özelliği ve buluş basamağı olması halinde bilgisayar programlarına patent verilmektedir. (US Patent </a:t>
            </a:r>
            <a:r>
              <a:rPr lang="tr-TR" dirty="0" err="1">
                <a:latin typeface="Times New Roman" panose="02020603050405020304" pitchFamily="18" charset="0"/>
                <a:ea typeface="Times New Roman" panose="02020603050405020304" pitchFamily="18" charset="0"/>
                <a:cs typeface="Lucidasans"/>
              </a:rPr>
              <a:t>Act</a:t>
            </a:r>
            <a:r>
              <a:rPr lang="tr-TR" dirty="0">
                <a:latin typeface="Times New Roman" panose="02020603050405020304" pitchFamily="18" charset="0"/>
                <a:ea typeface="Times New Roman" panose="02020603050405020304" pitchFamily="18" charset="0"/>
                <a:cs typeface="Lucidasans"/>
              </a:rPr>
              <a:t>. </a:t>
            </a:r>
            <a:r>
              <a:rPr lang="tr-TR" dirty="0" err="1">
                <a:latin typeface="Times New Roman" panose="02020603050405020304" pitchFamily="18" charset="0"/>
                <a:ea typeface="Times New Roman" panose="02020603050405020304" pitchFamily="18" charset="0"/>
                <a:cs typeface="Lucidasans"/>
              </a:rPr>
              <a:t>Part</a:t>
            </a:r>
            <a:r>
              <a:rPr lang="tr-TR" dirty="0">
                <a:latin typeface="Times New Roman" panose="02020603050405020304" pitchFamily="18" charset="0"/>
                <a:ea typeface="Times New Roman" panose="02020603050405020304" pitchFamily="18" charset="0"/>
                <a:cs typeface="Lucidasans"/>
              </a:rPr>
              <a:t> II </a:t>
            </a:r>
            <a:r>
              <a:rPr lang="tr-TR" dirty="0" err="1">
                <a:latin typeface="Times New Roman" panose="02020603050405020304" pitchFamily="18" charset="0"/>
                <a:ea typeface="Times New Roman" panose="02020603050405020304" pitchFamily="18" charset="0"/>
                <a:cs typeface="Lucidasans"/>
              </a:rPr>
              <a:t>Ch</a:t>
            </a:r>
            <a:r>
              <a:rPr lang="tr-TR" dirty="0">
                <a:latin typeface="Times New Roman" panose="02020603050405020304" pitchFamily="18" charset="0"/>
                <a:ea typeface="Times New Roman" panose="02020603050405020304" pitchFamily="18" charset="0"/>
                <a:cs typeface="Lucidasans"/>
              </a:rPr>
              <a:t>. 10 </a:t>
            </a:r>
            <a:r>
              <a:rPr lang="tr-TR" dirty="0" err="1">
                <a:latin typeface="Times New Roman" panose="02020603050405020304" pitchFamily="18" charset="0"/>
                <a:ea typeface="Times New Roman" panose="02020603050405020304" pitchFamily="18" charset="0"/>
                <a:cs typeface="Lucidasans"/>
              </a:rPr>
              <a:t>Sect</a:t>
            </a:r>
            <a:r>
              <a:rPr lang="tr-TR" dirty="0">
                <a:latin typeface="Times New Roman" panose="02020603050405020304" pitchFamily="18" charset="0"/>
                <a:ea typeface="Times New Roman" panose="02020603050405020304" pitchFamily="18" charset="0"/>
                <a:cs typeface="Lucidasans"/>
              </a:rPr>
              <a:t>. 101)</a:t>
            </a:r>
            <a:endParaRPr lang="tr-TR" dirty="0">
              <a:latin typeface="Times New Roman" panose="02020603050405020304" pitchFamily="18" charset="0"/>
              <a:ea typeface="Times New Roman" panose="02020603050405020304" pitchFamily="18" charset="0"/>
            </a:endParaRPr>
          </a:p>
          <a:p>
            <a:pPr algn="just">
              <a:spcAft>
                <a:spcPts val="0"/>
              </a:spcAft>
            </a:pPr>
            <a:r>
              <a:rPr lang="tr-TR" dirty="0">
                <a:latin typeface="Times New Roman" panose="02020603050405020304" pitchFamily="18" charset="0"/>
                <a:ea typeface="Times New Roman" panose="02020603050405020304" pitchFamily="18" charset="0"/>
                <a:cs typeface="Lucidasans"/>
              </a:rPr>
              <a:t> </a:t>
            </a:r>
            <a:endParaRPr lang="tr-TR" dirty="0">
              <a:latin typeface="Times New Roman" panose="02020603050405020304" pitchFamily="18" charset="0"/>
              <a:ea typeface="Times New Roman" panose="02020603050405020304" pitchFamily="18" charset="0"/>
            </a:endParaRPr>
          </a:p>
          <a:p>
            <a:pPr>
              <a:spcAft>
                <a:spcPts val="0"/>
              </a:spcAft>
            </a:pPr>
            <a:r>
              <a:rPr lang="fr-FR" dirty="0">
                <a:latin typeface="Arial" panose="020B0604020202020204" pitchFamily="34" charset="0"/>
                <a:ea typeface="Times New Roman" panose="02020603050405020304" pitchFamily="18" charset="0"/>
              </a:rPr>
              <a:t>35 U.S.C. 101 Inventions patentable. </a:t>
            </a:r>
            <a:endParaRPr lang="tr-TR" dirty="0">
              <a:latin typeface="Times New Roman" panose="02020603050405020304" pitchFamily="18" charset="0"/>
              <a:ea typeface="Times New Roman" panose="02020603050405020304" pitchFamily="18" charset="0"/>
            </a:endParaRPr>
          </a:p>
          <a:p>
            <a:pPr>
              <a:spcAft>
                <a:spcPts val="0"/>
              </a:spcAft>
            </a:pPr>
            <a:r>
              <a:rPr lang="en-US" dirty="0">
                <a:latin typeface="Arial" panose="020B0604020202020204" pitchFamily="34" charset="0"/>
                <a:ea typeface="Times New Roman" panose="02020603050405020304" pitchFamily="18" charset="0"/>
              </a:rPr>
              <a:t>Whoever invents or discovers any new and useful process, machine, manufacture, or composition of matter, or any new and useful improvement thereof, may obtain a patent therefor, subject to the conditions and requirements of this title. </a:t>
            </a:r>
            <a:endParaRPr lang="tr-TR" dirty="0">
              <a:latin typeface="Times New Roman" panose="02020603050405020304" pitchFamily="18" charset="0"/>
              <a:ea typeface="Times New Roman" panose="02020603050405020304" pitchFamily="18" charset="0"/>
            </a:endParaRPr>
          </a:p>
          <a:p>
            <a:pPr>
              <a:spcAft>
                <a:spcPts val="0"/>
              </a:spcAft>
            </a:pPr>
            <a:r>
              <a:rPr lang="en-US" dirty="0">
                <a:latin typeface="Arial" panose="020B0604020202020204" pitchFamily="34" charset="0"/>
                <a:ea typeface="Times New Roman" panose="02020603050405020304" pitchFamily="18" charset="0"/>
              </a:rPr>
              <a:t>(Public Law 112-29, sec. 33, 125 Stat. 284 (Sept. 16, 2011) provided a limitation on the issuance of patents (see AIA § 33).) </a:t>
            </a:r>
            <a:endParaRPr lang="tr-TR" dirty="0">
              <a:latin typeface="Times New Roman" panose="02020603050405020304" pitchFamily="18" charset="0"/>
              <a:ea typeface="Times New Roman" panose="02020603050405020304" pitchFamily="18" charset="0"/>
            </a:endParaRPr>
          </a:p>
          <a:p>
            <a:pPr algn="just">
              <a:spcAft>
                <a:spcPts val="0"/>
              </a:spcAft>
            </a:pPr>
            <a:r>
              <a:rPr lang="tr-TR" dirty="0">
                <a:latin typeface="Times New Roman" panose="02020603050405020304" pitchFamily="18" charset="0"/>
                <a:ea typeface="Times New Roman" panose="02020603050405020304" pitchFamily="18" charset="0"/>
                <a:cs typeface="Lucidasans"/>
              </a:rPr>
              <a:t> </a:t>
            </a:r>
            <a:endParaRPr lang="tr-TR" dirty="0">
              <a:latin typeface="Times New Roman" panose="02020603050405020304" pitchFamily="18" charset="0"/>
              <a:ea typeface="Times New Roman" panose="02020603050405020304" pitchFamily="18" charset="0"/>
            </a:endParaRPr>
          </a:p>
        </p:txBody>
      </p:sp>
      <p:sp>
        <p:nvSpPr>
          <p:cNvPr id="3" name="Altbilgi Yer Tutucusu 2"/>
          <p:cNvSpPr>
            <a:spLocks noGrp="1"/>
          </p:cNvSpPr>
          <p:nvPr>
            <p:ph type="ftr" sz="quarter" idx="11"/>
          </p:nvPr>
        </p:nvSpPr>
        <p:spPr/>
        <p:txBody>
          <a:bodyPr/>
          <a:lstStyle/>
          <a:p>
            <a:r>
              <a:rPr lang="tr-TR"/>
              <a:t>18.12.2017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41814983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44302" y="1046097"/>
            <a:ext cx="8633861" cy="4555093"/>
          </a:xfrm>
          <a:prstGeom prst="rect">
            <a:avLst/>
          </a:prstGeom>
        </p:spPr>
        <p:txBody>
          <a:bodyPr wrap="square">
            <a:spAutoFit/>
          </a:bodyPr>
          <a:lstStyle/>
          <a:p>
            <a:pPr algn="just">
              <a:spcAft>
                <a:spcPts val="0"/>
              </a:spcAft>
              <a:tabLst>
                <a:tab pos="449580" algn="l"/>
                <a:tab pos="857250" algn="l"/>
              </a:tabLst>
            </a:pPr>
            <a:r>
              <a:rPr lang="tr-TR" dirty="0">
                <a:solidFill>
                  <a:srgbClr val="000000"/>
                </a:solidFill>
                <a:latin typeface="Times New Roman" panose="02020603050405020304" pitchFamily="18" charset="0"/>
                <a:ea typeface="Arial" panose="020B0604020202020204" pitchFamily="34" charset="0"/>
                <a:cs typeface="Arial" panose="020B0604020202020204" pitchFamily="34" charset="0"/>
              </a:rPr>
              <a:t>Birleşik Devletler Patent Kanununun bilgisayar programına ilişkin yapılacak bir patent başvurusu sırasında programın algoritması ya da açık kaynak kodunun ibraz edilmesi gerekmektedir.</a:t>
            </a:r>
            <a:endParaRPr lang="tr-TR" dirty="0">
              <a:latin typeface="Times New Roman" panose="02020603050405020304" pitchFamily="18" charset="0"/>
              <a:ea typeface="Times New Roman" panose="02020603050405020304" pitchFamily="18" charset="0"/>
            </a:endParaRPr>
          </a:p>
          <a:p>
            <a:pPr algn="just">
              <a:spcAft>
                <a:spcPts val="0"/>
              </a:spcAft>
              <a:tabLst>
                <a:tab pos="449580" algn="l"/>
                <a:tab pos="857250" algn="l"/>
              </a:tabLst>
            </a:pPr>
            <a:r>
              <a:rPr lang="tr-TR" dirty="0">
                <a:solidFill>
                  <a:srgbClr val="000000"/>
                </a:solidFill>
                <a:latin typeface="Times New Roman" panose="02020603050405020304" pitchFamily="18" charset="0"/>
                <a:ea typeface="Arial" panose="020B0604020202020204" pitchFamily="34" charset="0"/>
                <a:cs typeface="Arial" panose="020B0604020202020204" pitchFamily="34" charset="0"/>
              </a:rPr>
              <a:t> </a:t>
            </a:r>
            <a:endParaRPr lang="tr-TR" dirty="0">
              <a:latin typeface="Times New Roman" panose="02020603050405020304" pitchFamily="18" charset="0"/>
              <a:ea typeface="Times New Roman" panose="02020603050405020304" pitchFamily="18" charset="0"/>
            </a:endParaRPr>
          </a:p>
          <a:p>
            <a:pPr algn="just">
              <a:spcAft>
                <a:spcPts val="0"/>
              </a:spcAft>
              <a:tabLst>
                <a:tab pos="449580" algn="l"/>
                <a:tab pos="857250" algn="l"/>
              </a:tabLst>
            </a:pPr>
            <a:r>
              <a:rPr lang="tr-TR" dirty="0">
                <a:solidFill>
                  <a:srgbClr val="000000"/>
                </a:solidFill>
                <a:latin typeface="Times New Roman" panose="02020603050405020304" pitchFamily="18" charset="0"/>
                <a:ea typeface="Arial" panose="020B0604020202020204" pitchFamily="34" charset="0"/>
                <a:cs typeface="Arial" panose="020B0604020202020204" pitchFamily="34" charset="0"/>
              </a:rPr>
              <a:t> </a:t>
            </a:r>
            <a:r>
              <a:rPr lang="en-US" dirty="0">
                <a:solidFill>
                  <a:srgbClr val="000000"/>
                </a:solidFill>
                <a:latin typeface="Times New Roman" panose="02020603050405020304" pitchFamily="18" charset="0"/>
                <a:ea typeface="Arial" panose="020B0604020202020204" pitchFamily="34" charset="0"/>
                <a:cs typeface="Arial" panose="020B0604020202020204" pitchFamily="34" charset="0"/>
              </a:rPr>
              <a:t>(37 CFR 1.96 Submission of computer program listings) </a:t>
            </a:r>
            <a:endParaRPr lang="tr-TR" dirty="0">
              <a:latin typeface="Times New Roman" panose="02020603050405020304" pitchFamily="18" charset="0"/>
              <a:ea typeface="Times New Roman" panose="02020603050405020304" pitchFamily="18" charset="0"/>
            </a:endParaRPr>
          </a:p>
          <a:p>
            <a:pPr algn="just">
              <a:spcAft>
                <a:spcPts val="0"/>
              </a:spcAft>
              <a:tabLst>
                <a:tab pos="449580" algn="l"/>
                <a:tab pos="857250" algn="l"/>
              </a:tabLst>
            </a:pPr>
            <a:r>
              <a:rPr lang="en-US" dirty="0">
                <a:solidFill>
                  <a:srgbClr val="000000"/>
                </a:solidFill>
                <a:latin typeface="Times New Roman" panose="02020603050405020304" pitchFamily="18" charset="0"/>
                <a:ea typeface="Arial" panose="020B0604020202020204" pitchFamily="34" charset="0"/>
                <a:cs typeface="Arial" panose="020B0604020202020204" pitchFamily="34" charset="0"/>
              </a:rPr>
              <a:t> </a:t>
            </a:r>
            <a:endParaRPr lang="tr-TR" dirty="0">
              <a:latin typeface="Times New Roman" panose="02020603050405020304" pitchFamily="18" charset="0"/>
              <a:ea typeface="Times New Roman" panose="02020603050405020304" pitchFamily="18" charset="0"/>
            </a:endParaRPr>
          </a:p>
          <a:p>
            <a:pPr>
              <a:spcAft>
                <a:spcPts val="0"/>
              </a:spcAft>
            </a:pPr>
            <a:r>
              <a:rPr lang="en-US" dirty="0">
                <a:latin typeface="Times New Roman" panose="02020603050405020304" pitchFamily="18" charset="0"/>
                <a:ea typeface="Times New Roman" panose="02020603050405020304" pitchFamily="18" charset="0"/>
              </a:rPr>
              <a:t>§1.96 Submission of computer program listings.                                                                </a:t>
            </a:r>
            <a:endParaRPr lang="tr-TR" dirty="0">
              <a:latin typeface="Times New Roman" panose="02020603050405020304" pitchFamily="18" charset="0"/>
              <a:ea typeface="Times New Roman" panose="02020603050405020304" pitchFamily="18" charset="0"/>
            </a:endParaRPr>
          </a:p>
          <a:p>
            <a:pPr>
              <a:spcAft>
                <a:spcPts val="0"/>
              </a:spcAft>
            </a:pPr>
            <a:endParaRPr lang="tr-TR" dirty="0">
              <a:latin typeface="Times New Roman" panose="02020603050405020304" pitchFamily="18" charset="0"/>
              <a:ea typeface="Times New Roman" panose="02020603050405020304" pitchFamily="18" charset="0"/>
            </a:endParaRPr>
          </a:p>
          <a:p>
            <a:pPr>
              <a:spcAft>
                <a:spcPts val="0"/>
              </a:spcAft>
            </a:pPr>
            <a:r>
              <a:rPr lang="en-US" dirty="0">
                <a:latin typeface="Times New Roman" panose="02020603050405020304" pitchFamily="18" charset="0"/>
                <a:ea typeface="Times New Roman" panose="02020603050405020304" pitchFamily="18" charset="0"/>
              </a:rPr>
              <a:t>General. Descriptions of the operation and general content of computer program listings should appear in the description portion of the specification. A computer program listing for the purpose of this section is defined as a printout that lists in appropriate sequence the instructions, routines, and other contents of a program for a computer. The program listing may be either in machine or machine-independent (object or source) language which will cause a computer to perform a desired procedure or task such as solve a problem, regulate the flow of work in a computer, or control or monitor events. Computer program listings may be submitted in patent applications as set forth in paragraphs (b) and (c) of this section. </a:t>
            </a:r>
            <a:endParaRPr lang="tr-TR" dirty="0">
              <a:effectLst/>
              <a:latin typeface="Times New Roman" panose="02020603050405020304" pitchFamily="18" charset="0"/>
              <a:ea typeface="Times New Roman" panose="02020603050405020304" pitchFamily="18" charset="0"/>
            </a:endParaRPr>
          </a:p>
        </p:txBody>
      </p:sp>
      <p:sp>
        <p:nvSpPr>
          <p:cNvPr id="3" name="Altbilgi Yer Tutucusu 2"/>
          <p:cNvSpPr>
            <a:spLocks noGrp="1"/>
          </p:cNvSpPr>
          <p:nvPr>
            <p:ph type="ftr" sz="quarter" idx="11"/>
          </p:nvPr>
        </p:nvSpPr>
        <p:spPr/>
        <p:txBody>
          <a:bodyPr/>
          <a:lstStyle/>
          <a:p>
            <a:r>
              <a:rPr lang="tr-TR"/>
              <a:t>18.12.2017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24220426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82803" y="1720840"/>
            <a:ext cx="8619423" cy="2862322"/>
          </a:xfrm>
          <a:prstGeom prst="rect">
            <a:avLst/>
          </a:prstGeom>
        </p:spPr>
        <p:txBody>
          <a:bodyPr wrap="square">
            <a:spAutoFit/>
          </a:bodyPr>
          <a:lstStyle/>
          <a:p>
            <a:pPr>
              <a:spcAft>
                <a:spcPts val="0"/>
              </a:spcAft>
              <a:tabLst>
                <a:tab pos="449580" algn="l"/>
                <a:tab pos="857250" algn="l"/>
              </a:tabLst>
            </a:pPr>
            <a:r>
              <a:rPr lang="tr-TR" b="1" dirty="0">
                <a:latin typeface="Times New Roman" panose="02020603050405020304" pitchFamily="18" charset="0"/>
                <a:ea typeface="Times New Roman" panose="02020603050405020304" pitchFamily="18" charset="0"/>
              </a:rPr>
              <a:t>LİNKLER</a:t>
            </a:r>
            <a:endParaRPr lang="tr-TR" dirty="0">
              <a:latin typeface="Times New Roman" panose="02020603050405020304" pitchFamily="18" charset="0"/>
              <a:ea typeface="Times New Roman" panose="02020603050405020304" pitchFamily="18" charset="0"/>
            </a:endParaRPr>
          </a:p>
          <a:p>
            <a:pPr>
              <a:spcAft>
                <a:spcPts val="0"/>
              </a:spcAft>
            </a:pPr>
            <a:r>
              <a:rPr lang="tr-TR" dirty="0">
                <a:latin typeface="Times New Roman TUR" panose="02020603050405020304" pitchFamily="18" charset="0"/>
                <a:ea typeface="Times New Roman" panose="02020603050405020304" pitchFamily="18" charset="0"/>
              </a:rPr>
              <a:t> </a:t>
            </a:r>
            <a:endParaRPr lang="tr-TR" dirty="0">
              <a:latin typeface="Times New Roman" panose="02020603050405020304" pitchFamily="18" charset="0"/>
              <a:ea typeface="Times New Roman" panose="02020603050405020304" pitchFamily="18" charset="0"/>
            </a:endParaRPr>
          </a:p>
          <a:p>
            <a:pPr>
              <a:spcAft>
                <a:spcPts val="0"/>
              </a:spcAft>
            </a:pPr>
            <a:r>
              <a:rPr lang="tr-TR" u="sng" dirty="0">
                <a:solidFill>
                  <a:srgbClr val="000099"/>
                </a:solidFill>
                <a:latin typeface="Times New Roman" panose="02020603050405020304" pitchFamily="18" charset="0"/>
                <a:ea typeface="Times New Roman" panose="02020603050405020304" pitchFamily="18" charset="0"/>
                <a:hlinkClick r:id="rId2"/>
              </a:rPr>
              <a:t>https://www.epo.org/news-issues/issues/software.html</a:t>
            </a:r>
            <a:endParaRPr lang="tr-TR" dirty="0">
              <a:latin typeface="Times New Roman" panose="02020603050405020304" pitchFamily="18" charset="0"/>
              <a:ea typeface="Times New Roman" panose="02020603050405020304" pitchFamily="18" charset="0"/>
            </a:endParaRPr>
          </a:p>
          <a:p>
            <a:pPr>
              <a:spcAft>
                <a:spcPts val="0"/>
              </a:spcAft>
            </a:pPr>
            <a:r>
              <a:rPr lang="tr-TR" u="sng" dirty="0">
                <a:solidFill>
                  <a:srgbClr val="000099"/>
                </a:solidFill>
                <a:latin typeface="Times New Roman" panose="02020603050405020304" pitchFamily="18" charset="0"/>
                <a:ea typeface="Times New Roman" panose="02020603050405020304" pitchFamily="18" charset="0"/>
                <a:hlinkClick r:id="rId3"/>
              </a:rPr>
              <a:t>ftp://ftp.cordis.lu/pub/innovation-smes/docs/brochure_ipr_software_protection_en.pdf</a:t>
            </a:r>
            <a:r>
              <a:rPr lang="tr-TR" dirty="0">
                <a:latin typeface="Times New Roman" panose="02020603050405020304" pitchFamily="18" charset="0"/>
                <a:ea typeface="Times New Roman" panose="02020603050405020304" pitchFamily="18" charset="0"/>
              </a:rPr>
              <a:t> </a:t>
            </a:r>
          </a:p>
          <a:p>
            <a:pPr>
              <a:spcAft>
                <a:spcPts val="0"/>
              </a:spcAft>
            </a:pPr>
            <a:r>
              <a:rPr lang="tr-TR" u="sng" dirty="0">
                <a:solidFill>
                  <a:srgbClr val="0000FF"/>
                </a:solidFill>
                <a:latin typeface="Times New Roman TUR" panose="02020603050405020304" pitchFamily="18" charset="0"/>
                <a:ea typeface="Times New Roman" panose="02020603050405020304" pitchFamily="18" charset="0"/>
                <a:hlinkClick r:id="rId4"/>
              </a:rPr>
              <a:t>http://www.iusmentis.com/patents/software/</a:t>
            </a:r>
            <a:endParaRPr lang="tr-TR" dirty="0">
              <a:latin typeface="Times New Roman" panose="02020603050405020304" pitchFamily="18" charset="0"/>
              <a:ea typeface="Times New Roman" panose="02020603050405020304" pitchFamily="18" charset="0"/>
            </a:endParaRPr>
          </a:p>
          <a:p>
            <a:pPr>
              <a:spcAft>
                <a:spcPts val="0"/>
              </a:spcAft>
            </a:pPr>
            <a:r>
              <a:rPr lang="tr-TR" u="sng" dirty="0">
                <a:solidFill>
                  <a:srgbClr val="000099"/>
                </a:solidFill>
                <a:latin typeface="Times New Roman TUR" panose="02020603050405020304" pitchFamily="18" charset="0"/>
                <a:ea typeface="Times New Roman" panose="02020603050405020304" pitchFamily="18" charset="0"/>
                <a:hlinkClick r:id="rId5"/>
              </a:rPr>
              <a:t>http://www.iusmentis.com/computerprograms/protection/</a:t>
            </a:r>
            <a:r>
              <a:rPr lang="tr-TR" dirty="0">
                <a:latin typeface="Times New Roman TUR" panose="02020603050405020304" pitchFamily="18" charset="0"/>
                <a:ea typeface="Times New Roman" panose="02020603050405020304" pitchFamily="18" charset="0"/>
              </a:rPr>
              <a:t> </a:t>
            </a:r>
            <a:endParaRPr lang="tr-TR" dirty="0">
              <a:latin typeface="Times New Roman" panose="02020603050405020304" pitchFamily="18" charset="0"/>
              <a:ea typeface="Times New Roman" panose="02020603050405020304" pitchFamily="18" charset="0"/>
            </a:endParaRPr>
          </a:p>
          <a:p>
            <a:pPr>
              <a:spcAft>
                <a:spcPts val="0"/>
              </a:spcAft>
            </a:pPr>
            <a:r>
              <a:rPr lang="tr-TR" u="sng" dirty="0">
                <a:solidFill>
                  <a:srgbClr val="0000FF"/>
                </a:solidFill>
                <a:latin typeface="Times New Roman TUR" panose="02020603050405020304" pitchFamily="18" charset="0"/>
                <a:ea typeface="Times New Roman" panose="02020603050405020304" pitchFamily="18" charset="0"/>
                <a:hlinkClick r:id="rId6"/>
              </a:rPr>
              <a:t>http://en.wikipedia.org/wiki/Software_patent</a:t>
            </a:r>
            <a:endParaRPr lang="tr-TR" dirty="0">
              <a:latin typeface="Times New Roman" panose="02020603050405020304" pitchFamily="18" charset="0"/>
              <a:ea typeface="Times New Roman" panose="02020603050405020304" pitchFamily="18" charset="0"/>
            </a:endParaRPr>
          </a:p>
          <a:p>
            <a:pPr>
              <a:spcAft>
                <a:spcPts val="0"/>
              </a:spcAft>
            </a:pPr>
            <a:r>
              <a:rPr lang="tr-TR" u="sng" dirty="0">
                <a:solidFill>
                  <a:srgbClr val="000099"/>
                </a:solidFill>
                <a:latin typeface="Times New Roman TUR" panose="02020603050405020304" pitchFamily="18" charset="0"/>
                <a:ea typeface="Times New Roman" panose="02020603050405020304" pitchFamily="18" charset="0"/>
                <a:hlinkClick r:id="rId7"/>
              </a:rPr>
              <a:t>http://en.wikipedia.org/wiki/List_of_software_patents</a:t>
            </a:r>
            <a:r>
              <a:rPr lang="tr-TR" dirty="0">
                <a:latin typeface="Times New Roman TUR" panose="02020603050405020304" pitchFamily="18" charset="0"/>
                <a:ea typeface="Times New Roman" panose="02020603050405020304" pitchFamily="18" charset="0"/>
              </a:rPr>
              <a:t> </a:t>
            </a:r>
            <a:endParaRPr lang="tr-TR" dirty="0">
              <a:latin typeface="Times New Roman" panose="02020603050405020304" pitchFamily="18" charset="0"/>
              <a:ea typeface="Times New Roman" panose="02020603050405020304" pitchFamily="18" charset="0"/>
            </a:endParaRPr>
          </a:p>
          <a:p>
            <a:pPr>
              <a:spcAft>
                <a:spcPts val="0"/>
              </a:spcAft>
            </a:pPr>
            <a:r>
              <a:rPr lang="tr-TR" u="sng" dirty="0">
                <a:solidFill>
                  <a:srgbClr val="0000FF"/>
                </a:solidFill>
                <a:latin typeface="Times New Roman TUR" panose="02020603050405020304" pitchFamily="18" charset="0"/>
                <a:ea typeface="Times New Roman" panose="02020603050405020304" pitchFamily="18" charset="0"/>
                <a:hlinkClick r:id="rId8"/>
              </a:rPr>
              <a:t>http://www.spi.org/</a:t>
            </a:r>
            <a:endParaRPr lang="tr-TR" dirty="0">
              <a:latin typeface="Times New Roman" panose="02020603050405020304" pitchFamily="18" charset="0"/>
              <a:ea typeface="Times New Roman" panose="02020603050405020304" pitchFamily="18" charset="0"/>
            </a:endParaRPr>
          </a:p>
          <a:p>
            <a:pPr>
              <a:spcAft>
                <a:spcPts val="0"/>
              </a:spcAft>
            </a:pPr>
            <a:r>
              <a:rPr lang="tr-TR" u="sng" dirty="0">
                <a:solidFill>
                  <a:srgbClr val="000099"/>
                </a:solidFill>
                <a:latin typeface="Times New Roman" panose="02020603050405020304" pitchFamily="18" charset="0"/>
                <a:ea typeface="Times New Roman" panose="02020603050405020304" pitchFamily="18" charset="0"/>
                <a:hlinkClick r:id="rId9"/>
              </a:rPr>
              <a:t>http://www.wipo.int/edocs/mdocs/scp/en/scp_15/scp_15_3-annex2.pdf</a:t>
            </a:r>
            <a:endParaRPr lang="tr-TR" dirty="0">
              <a:effectLst/>
              <a:latin typeface="Times New Roman" panose="02020603050405020304" pitchFamily="18" charset="0"/>
              <a:ea typeface="Times New Roman" panose="02020603050405020304" pitchFamily="18" charset="0"/>
            </a:endParaRPr>
          </a:p>
        </p:txBody>
      </p:sp>
      <p:sp>
        <p:nvSpPr>
          <p:cNvPr id="3" name="Altbilgi Yer Tutucusu 2"/>
          <p:cNvSpPr>
            <a:spLocks noGrp="1"/>
          </p:cNvSpPr>
          <p:nvPr>
            <p:ph type="ftr" sz="quarter" idx="11"/>
          </p:nvPr>
        </p:nvSpPr>
        <p:spPr/>
        <p:txBody>
          <a:bodyPr/>
          <a:lstStyle/>
          <a:p>
            <a:r>
              <a:rPr lang="tr-TR"/>
              <a:t>18.12.2017                  </a:t>
            </a:r>
          </a:p>
        </p:txBody>
      </p:sp>
      <p:pic>
        <p:nvPicPr>
          <p:cNvPr id="4" name="Resim 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602226" y="-54501"/>
            <a:ext cx="1625388" cy="762937"/>
          </a:xfrm>
          <a:prstGeom prst="rect">
            <a:avLst/>
          </a:prstGeom>
        </p:spPr>
      </p:pic>
    </p:spTree>
    <p:extLst>
      <p:ext uri="{BB962C8B-B14F-4D97-AF65-F5344CB8AC3E}">
        <p14:creationId xmlns:p14="http://schemas.microsoft.com/office/powerpoint/2010/main" val="365221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71605" y="552316"/>
            <a:ext cx="3750591" cy="4524315"/>
          </a:xfrm>
          <a:prstGeom prst="rect">
            <a:avLst/>
          </a:prstGeom>
        </p:spPr>
        <p:txBody>
          <a:bodyPr wrap="square">
            <a:spAutoFit/>
          </a:bodyPr>
          <a:lstStyle/>
          <a:p>
            <a:r>
              <a:rPr lang="en-US" b="1" dirty="0"/>
              <a:t>Why promote and protect intellectual property?</a:t>
            </a:r>
            <a:endParaRPr lang="tr-TR" b="1" dirty="0"/>
          </a:p>
          <a:p>
            <a:endParaRPr lang="en-US" b="1" dirty="0"/>
          </a:p>
          <a:p>
            <a:r>
              <a:rPr lang="en-US" dirty="0"/>
              <a:t>There are several compelling reasons. </a:t>
            </a:r>
            <a:r>
              <a:rPr lang="en-US" b="1" dirty="0"/>
              <a:t>First, </a:t>
            </a:r>
            <a:r>
              <a:rPr lang="en-US" dirty="0"/>
              <a:t>the progress and well-being of humanity rest on its capacity to create and invent new works in the areas of technology and culture. </a:t>
            </a:r>
            <a:r>
              <a:rPr lang="en-US" b="1" dirty="0"/>
              <a:t>Second, </a:t>
            </a:r>
            <a:r>
              <a:rPr lang="en-US" dirty="0"/>
              <a:t>the legal protection of new creations encourages the commitment of additional resources for further innovation. </a:t>
            </a:r>
            <a:r>
              <a:rPr lang="en-US" b="1" dirty="0"/>
              <a:t>Third, </a:t>
            </a:r>
            <a:r>
              <a:rPr lang="en-US" u="sng" dirty="0"/>
              <a:t>the promotion and protection of intellectual property spurs economic growth, creates new jobs and industries, and enhances the quality and enjoyment of life</a:t>
            </a:r>
            <a:r>
              <a:rPr lang="en-US" dirty="0"/>
              <a:t>.</a:t>
            </a:r>
          </a:p>
        </p:txBody>
      </p:sp>
      <p:sp>
        <p:nvSpPr>
          <p:cNvPr id="3" name="Dikdörtgen 2"/>
          <p:cNvSpPr/>
          <p:nvPr/>
        </p:nvSpPr>
        <p:spPr>
          <a:xfrm>
            <a:off x="6397995" y="503091"/>
            <a:ext cx="3936570" cy="4524315"/>
          </a:xfrm>
          <a:prstGeom prst="rect">
            <a:avLst/>
          </a:prstGeom>
        </p:spPr>
        <p:txBody>
          <a:bodyPr wrap="square">
            <a:spAutoFit/>
          </a:bodyPr>
          <a:lstStyle/>
          <a:p>
            <a:r>
              <a:rPr lang="tr-TR" b="1" dirty="0"/>
              <a:t>Fikri hakların teşvik edilmesi ve korunması neden gerekiyor?</a:t>
            </a:r>
          </a:p>
          <a:p>
            <a:endParaRPr lang="tr-TR" b="1" dirty="0"/>
          </a:p>
          <a:p>
            <a:r>
              <a:rPr lang="tr-TR" dirty="0"/>
              <a:t>Birkaç zorlayıcı neden vardır. </a:t>
            </a:r>
          </a:p>
          <a:p>
            <a:r>
              <a:rPr lang="tr-TR" b="1" dirty="0"/>
              <a:t>Birincisi, </a:t>
            </a:r>
            <a:r>
              <a:rPr lang="tr-TR" dirty="0"/>
              <a:t>insanlığın ilerlemesi ve refahı, teknoloji ve kültür alanlarında yeni eserler yaratma ve icat etme kapasitesine dayanıyor. </a:t>
            </a:r>
          </a:p>
          <a:p>
            <a:r>
              <a:rPr lang="tr-TR" b="1" dirty="0"/>
              <a:t>İkincisi, </a:t>
            </a:r>
            <a:r>
              <a:rPr lang="tr-TR" dirty="0"/>
              <a:t>yeni ürünlerin yasal olarak korunması, daha fazla yenilik için ilave kaynakların taahhüt edilmesini teşvik eder. </a:t>
            </a:r>
          </a:p>
          <a:p>
            <a:r>
              <a:rPr lang="tr-TR" b="1" dirty="0"/>
              <a:t>Üçüncüsü</a:t>
            </a:r>
            <a:r>
              <a:rPr lang="tr-TR" dirty="0"/>
              <a:t>, </a:t>
            </a:r>
            <a:r>
              <a:rPr lang="tr-TR" u="sng" dirty="0"/>
              <a:t>fikri hakların  geliştirilmesi ve korunması ekonomik büyümeyi hızlandırır, yeni iş ve endüstriler yaratır ve yaşam kalitesini arttırır.</a:t>
            </a:r>
          </a:p>
        </p:txBody>
      </p:sp>
      <p:sp>
        <p:nvSpPr>
          <p:cNvPr id="5" name="Alt Bilgi Yer Tutucusu 4"/>
          <p:cNvSpPr>
            <a:spLocks noGrp="1"/>
          </p:cNvSpPr>
          <p:nvPr>
            <p:ph type="ftr" sz="quarter" idx="11"/>
          </p:nvPr>
        </p:nvSpPr>
        <p:spPr/>
        <p:txBody>
          <a:bodyPr/>
          <a:lstStyle/>
          <a:p>
            <a:r>
              <a:rPr lang="en-US"/>
              <a:t>18.12.2017                  </a:t>
            </a:r>
            <a:endParaRPr lang="en-US"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39778399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ilgi Yer Tutucusu 1"/>
          <p:cNvSpPr>
            <a:spLocks noGrp="1"/>
          </p:cNvSpPr>
          <p:nvPr>
            <p:ph type="ftr" sz="quarter" idx="11"/>
          </p:nvPr>
        </p:nvSpPr>
        <p:spPr/>
        <p:txBody>
          <a:bodyPr/>
          <a:lstStyle/>
          <a:p>
            <a:r>
              <a:rPr lang="tr-TR"/>
              <a:t>18.12.2017                  </a:t>
            </a:r>
          </a:p>
        </p:txBody>
      </p:sp>
      <p:sp>
        <p:nvSpPr>
          <p:cNvPr id="3" name="Metin kutusu 2"/>
          <p:cNvSpPr txBox="1"/>
          <p:nvPr/>
        </p:nvSpPr>
        <p:spPr>
          <a:xfrm>
            <a:off x="2010469" y="1653187"/>
            <a:ext cx="9707594" cy="3970318"/>
          </a:xfrm>
          <a:prstGeom prst="rect">
            <a:avLst/>
          </a:prstGeom>
          <a:noFill/>
        </p:spPr>
        <p:txBody>
          <a:bodyPr wrap="none" rtlCol="0">
            <a:spAutoFit/>
          </a:bodyPr>
          <a:lstStyle/>
          <a:p>
            <a:r>
              <a:rPr lang="tr-TR" dirty="0"/>
              <a:t>ÖZET</a:t>
            </a:r>
          </a:p>
          <a:p>
            <a:endParaRPr lang="tr-TR" dirty="0"/>
          </a:p>
          <a:p>
            <a:pPr marL="285750" indent="-285750">
              <a:buFontTx/>
              <a:buChar char="-"/>
            </a:pPr>
            <a:r>
              <a:rPr lang="tr-TR" dirty="0"/>
              <a:t>BİLGİSYAR PROGRAMLARI </a:t>
            </a:r>
            <a:r>
              <a:rPr lang="tr-TR" b="1" dirty="0"/>
              <a:t>EDEBİYAT ESERİ</a:t>
            </a:r>
            <a:r>
              <a:rPr lang="tr-TR" dirty="0"/>
              <a:t> OLARAK KABUL EDİLİR VE KORUNUR.</a:t>
            </a:r>
          </a:p>
          <a:p>
            <a:pPr marL="285750" indent="-285750">
              <a:buFontTx/>
              <a:buChar char="-"/>
            </a:pPr>
            <a:r>
              <a:rPr lang="tr-TR" dirty="0"/>
              <a:t>EDEBİYAT ESERLERİ BERN SÖZLEŞMESİNE GÖRE YARATILDIKLARI ANDAN BAŞLAYAN </a:t>
            </a:r>
          </a:p>
          <a:p>
            <a:r>
              <a:rPr lang="tr-TR" dirty="0"/>
              <a:t>      BİR ULUSLARARASI KORUMADAN YARARLANIR. </a:t>
            </a:r>
            <a:r>
              <a:rPr lang="tr-TR" b="1" dirty="0"/>
              <a:t>HERHANGİ BİR KAYIT GEREKMEZ</a:t>
            </a:r>
            <a:r>
              <a:rPr lang="tr-TR" dirty="0"/>
              <a:t>.</a:t>
            </a:r>
          </a:p>
          <a:p>
            <a:pPr marL="285750" indent="-285750">
              <a:buFontTx/>
              <a:buChar char="-"/>
            </a:pPr>
            <a:r>
              <a:rPr lang="tr-TR" dirty="0"/>
              <a:t>BİLGİSAYAR PROGRAMI YAZANLARIN, KANIT OLUŞTURMAK AMACIYLA </a:t>
            </a:r>
            <a:r>
              <a:rPr lang="tr-TR" b="1" dirty="0"/>
              <a:t>ZAMAN DAMGASI </a:t>
            </a:r>
          </a:p>
          <a:p>
            <a:pPr marL="285750" indent="-285750">
              <a:buFontTx/>
              <a:buChar char="-"/>
            </a:pPr>
            <a:r>
              <a:rPr lang="tr-TR" dirty="0"/>
              <a:t>ALMALARINDA YARAR VARDIR. (TASDIX GİBİ) </a:t>
            </a:r>
          </a:p>
          <a:p>
            <a:pPr marL="285750" indent="-285750">
              <a:buFontTx/>
              <a:buChar char="-"/>
            </a:pPr>
            <a:r>
              <a:rPr lang="tr-TR" b="1" dirty="0"/>
              <a:t>İLGİLİ KOŞULLARI SAĞLAYAN </a:t>
            </a:r>
            <a:r>
              <a:rPr lang="tr-TR" dirty="0"/>
              <a:t>BİLGİSAYAR PROGRAMLARI </a:t>
            </a:r>
            <a:r>
              <a:rPr lang="tr-TR" b="1" dirty="0"/>
              <a:t>PATENT VEYA FAYDALI MODEL </a:t>
            </a:r>
          </a:p>
          <a:p>
            <a:r>
              <a:rPr lang="tr-TR" b="1" dirty="0"/>
              <a:t>      BELGESİ VEYA TİCARET SIRRI</a:t>
            </a:r>
            <a:r>
              <a:rPr lang="tr-TR" dirty="0"/>
              <a:t> OLARAK KORUNUR.</a:t>
            </a:r>
          </a:p>
          <a:p>
            <a:pPr marL="285750" indent="-285750">
              <a:buFontTx/>
              <a:buChar char="-"/>
            </a:pPr>
            <a:r>
              <a:rPr lang="tr-TR" dirty="0"/>
              <a:t>BİLGİSAYAR PROGRAMI, </a:t>
            </a:r>
            <a:r>
              <a:rPr lang="tr-TR" b="1" dirty="0"/>
              <a:t>TİCARET SIRLARINDA, BİLGİ GİZLİ TUTULURSA, HAKSIZ REKABET</a:t>
            </a:r>
          </a:p>
          <a:p>
            <a:r>
              <a:rPr lang="tr-TR" b="1" dirty="0"/>
              <a:t>      HÜKÜMLERİNE</a:t>
            </a:r>
            <a:r>
              <a:rPr lang="tr-TR" dirty="0"/>
              <a:t> GÖRE KORUNUR.</a:t>
            </a:r>
          </a:p>
          <a:p>
            <a:pPr marL="285750" indent="-285750">
              <a:buFontTx/>
              <a:buChar char="-"/>
            </a:pPr>
            <a:r>
              <a:rPr lang="tr-TR" dirty="0"/>
              <a:t>BİLGİSAYAR PROGRAMLARI, TEKNİK BİR SORUNU  AÇIKLAR VE ALGORİTMA,  AKIM ŞEMALARI İLE </a:t>
            </a:r>
          </a:p>
          <a:p>
            <a:r>
              <a:rPr lang="tr-TR" dirty="0"/>
              <a:t>      ÇÖZERSE, </a:t>
            </a:r>
            <a:r>
              <a:rPr lang="tr-TR" b="1" dirty="0"/>
              <a:t>PATENT İLE DE KORUNUR.</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2226" y="-54501"/>
            <a:ext cx="1625388" cy="762937"/>
          </a:xfrm>
          <a:prstGeom prst="rect">
            <a:avLst/>
          </a:prstGeom>
        </p:spPr>
      </p:pic>
    </p:spTree>
    <p:extLst>
      <p:ext uri="{BB962C8B-B14F-4D97-AF65-F5344CB8AC3E}">
        <p14:creationId xmlns:p14="http://schemas.microsoft.com/office/powerpoint/2010/main" val="19395047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262922" y="1467598"/>
            <a:ext cx="10117078" cy="3581109"/>
          </a:xfrm>
          <a:prstGeom prst="rect">
            <a:avLst/>
          </a:prstGeom>
        </p:spPr>
        <p:txBody>
          <a:bodyPr wrap="square">
            <a:spAutoFit/>
          </a:bodyPr>
          <a:lstStyle/>
          <a:p>
            <a:pPr algn="ct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M. Kaan</a:t>
            </a:r>
            <a:r>
              <a:rPr lang="tr-TR" b="1" spc="-15" dirty="0">
                <a:latin typeface="Times New Roman" panose="02020603050405020304" pitchFamily="18" charset="0"/>
                <a:ea typeface="Calibri" panose="020F0502020204030204" pitchFamily="34" charset="0"/>
                <a:cs typeface="Times New Roman" panose="02020603050405020304" pitchFamily="18" charset="0"/>
              </a:rPr>
              <a:t> </a:t>
            </a:r>
            <a:r>
              <a:rPr lang="tr-TR" b="1" dirty="0">
                <a:latin typeface="Times New Roman" panose="02020603050405020304" pitchFamily="18" charset="0"/>
                <a:ea typeface="Calibri" panose="020F0502020204030204" pitchFamily="34" charset="0"/>
                <a:cs typeface="Times New Roman" panose="02020603050405020304" pitchFamily="18" charset="0"/>
              </a:rPr>
              <a:t>DERİCİOĞLU</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ctr">
              <a:spcBef>
                <a:spcPts val="5"/>
              </a:spcBef>
              <a:spcAft>
                <a:spcPts val="0"/>
              </a:spcAf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3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Patent ve Marka</a:t>
            </a:r>
            <a:r>
              <a:rPr lang="tr-TR" spc="-15" dirty="0">
                <a:latin typeface="Times New Roman" panose="02020603050405020304" pitchFamily="18" charset="0"/>
                <a:ea typeface="Calibri" panose="020F0502020204030204" pitchFamily="34" charset="0"/>
                <a:cs typeface="Times New Roman" panose="02020603050405020304" pitchFamily="18" charset="0"/>
              </a:rPr>
              <a:t> </a:t>
            </a:r>
            <a:r>
              <a:rPr lang="tr-TR" spc="-25" dirty="0">
                <a:latin typeface="Times New Roman" panose="02020603050405020304" pitchFamily="18" charset="0"/>
                <a:ea typeface="Calibri" panose="020F0502020204030204" pitchFamily="34" charset="0"/>
                <a:cs typeface="Times New Roman" panose="02020603050405020304" pitchFamily="18" charset="0"/>
              </a:rPr>
              <a:t>Vekili </a:t>
            </a:r>
          </a:p>
          <a:p>
            <a:pPr algn="ctr">
              <a:lnSpc>
                <a:spcPct val="103000"/>
              </a:lnSpc>
              <a:spcAft>
                <a:spcPts val="0"/>
              </a:spcAft>
            </a:pPr>
            <a:r>
              <a:rPr lang="tr-TR" spc="-20" dirty="0">
                <a:latin typeface="Times New Roman" panose="02020603050405020304" pitchFamily="18" charset="0"/>
                <a:ea typeface="Calibri" panose="020F0502020204030204" pitchFamily="34" charset="0"/>
                <a:cs typeface="Times New Roman" panose="02020603050405020304" pitchFamily="18" charset="0"/>
              </a:rPr>
              <a:t>Avrupa </a:t>
            </a:r>
            <a:r>
              <a:rPr lang="tr-TR" dirty="0">
                <a:latin typeface="Times New Roman" panose="02020603050405020304" pitchFamily="18" charset="0"/>
                <a:ea typeface="Calibri" panose="020F0502020204030204" pitchFamily="34" charset="0"/>
                <a:cs typeface="Times New Roman" panose="02020603050405020304" pitchFamily="18" charset="0"/>
              </a:rPr>
              <a:t>Patent</a:t>
            </a:r>
            <a:r>
              <a:rPr lang="tr-TR" spc="35" dirty="0">
                <a:latin typeface="Times New Roman" panose="02020603050405020304" pitchFamily="18" charset="0"/>
                <a:ea typeface="Calibri" panose="020F0502020204030204" pitchFamily="34" charset="0"/>
                <a:cs typeface="Times New Roman" panose="02020603050405020304" pitchFamily="18" charset="0"/>
              </a:rPr>
              <a:t> </a:t>
            </a:r>
            <a:r>
              <a:rPr lang="tr-TR" spc="-25" dirty="0">
                <a:latin typeface="Times New Roman" panose="02020603050405020304" pitchFamily="18" charset="0"/>
                <a:ea typeface="Calibri" panose="020F0502020204030204" pitchFamily="34" charset="0"/>
                <a:cs typeface="Times New Roman" panose="02020603050405020304" pitchFamily="18" charset="0"/>
              </a:rPr>
              <a:t>Vekili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3000"/>
              </a:lnSpc>
              <a:spcBef>
                <a:spcPts val="5"/>
              </a:spcBef>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Ankara Patent Bürosu Limited Şirketi Kurucu Ortağı ve Yönetim Kurulu Başkanı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3000"/>
              </a:lnSpc>
              <a:spcBef>
                <a:spcPts val="5"/>
              </a:spcBef>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ODTÜ Mimarlık Fakültesi Endüstri Ürünleri </a:t>
            </a:r>
            <a:r>
              <a:rPr lang="tr-TR" spc="-15" dirty="0">
                <a:latin typeface="Times New Roman" panose="02020603050405020304" pitchFamily="18" charset="0"/>
                <a:ea typeface="Calibri" panose="020F0502020204030204" pitchFamily="34" charset="0"/>
                <a:cs typeface="Times New Roman" panose="02020603050405020304" pitchFamily="18" charset="0"/>
              </a:rPr>
              <a:t>Tasarımı </a:t>
            </a:r>
            <a:r>
              <a:rPr lang="tr-TR" dirty="0">
                <a:latin typeface="Times New Roman" panose="02020603050405020304" pitchFamily="18" charset="0"/>
                <a:ea typeface="Calibri" panose="020F0502020204030204" pitchFamily="34" charset="0"/>
                <a:cs typeface="Times New Roman" panose="02020603050405020304" pitchFamily="18" charset="0"/>
              </a:rPr>
              <a:t>Bölümü Öğretim</a:t>
            </a:r>
            <a:r>
              <a:rPr lang="tr-TR" spc="35"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Görevlisi</a:t>
            </a:r>
          </a:p>
          <a:p>
            <a:pPr algn="ctr">
              <a:lnSpc>
                <a:spcPct val="103000"/>
              </a:lnSpc>
              <a:spcBef>
                <a:spcPts val="5"/>
              </a:spcBef>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EGE Üniversitesi EBİLTEM Danışma Kurulu Üyesi</a:t>
            </a:r>
          </a:p>
          <a:p>
            <a:pPr algn="ctr">
              <a:spcBef>
                <a:spcPts val="5"/>
              </a:spcBef>
              <a:spcAft>
                <a:spcPts val="0"/>
              </a:spcAft>
            </a:pPr>
            <a:r>
              <a:rPr lang="tr-TR" sz="1600" dirty="0">
                <a:effectLst/>
                <a:latin typeface="Times New Roman" panose="02020603050405020304" pitchFamily="18" charset="0"/>
                <a:ea typeface="Calibri" panose="020F0502020204030204" pitchFamily="34" charset="0"/>
                <a:cs typeface="Times New Roman" panose="02020603050405020304" pitchFamily="18" charset="0"/>
              </a:rPr>
              <a:t>Ankara Üniversitesi Sosyal Bilimler Enst</a:t>
            </a:r>
            <a:r>
              <a:rPr lang="tr-TR" sz="1600" dirty="0">
                <a:latin typeface="Times New Roman" panose="02020603050405020304" pitchFamily="18" charset="0"/>
                <a:ea typeface="Calibri" panose="020F0502020204030204" pitchFamily="34" charset="0"/>
                <a:cs typeface="Times New Roman" panose="02020603050405020304" pitchFamily="18" charset="0"/>
              </a:rPr>
              <a:t>itüsü Fikri Haklar Yüksek Lisans Programı Öğretim Görevlisi</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Bef>
                <a:spcPts val="5"/>
              </a:spcBef>
              <a:spcAft>
                <a:spcPts val="0"/>
              </a:spcAft>
            </a:pPr>
            <a:endParaRPr lang="tr-TR" sz="1600" dirty="0">
              <a:latin typeface="Times New Roman" panose="02020603050405020304" pitchFamily="18" charset="0"/>
              <a:ea typeface="Calibri" panose="020F0502020204030204" pitchFamily="34" charset="0"/>
              <a:cs typeface="Times New Roman" panose="02020603050405020304" pitchFamily="18" charset="0"/>
              <a:hlinkClick r:id="" action="ppaction://noaction"/>
            </a:endParaRPr>
          </a:p>
          <a:p>
            <a:pPr algn="ctr">
              <a:spcBef>
                <a:spcPts val="5"/>
              </a:spcBef>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hlinkClick r:id="" action="ppaction://noaction"/>
              </a:rPr>
              <a:t>kaan.dericioglu@ankarapatent.com</a:t>
            </a:r>
            <a:endParaRPr lang="tr-TR" sz="1600" dirty="0">
              <a:latin typeface="Times New Roman" panose="02020603050405020304" pitchFamily="18" charset="0"/>
              <a:ea typeface="Calibri" panose="020F0502020204030204" pitchFamily="34" charset="0"/>
              <a:cs typeface="Times New Roman" panose="02020603050405020304" pitchFamily="18" charset="0"/>
            </a:endParaRPr>
          </a:p>
          <a:p>
            <a:pPr algn="ctr">
              <a:spcBef>
                <a:spcPts val="5"/>
              </a:spcBef>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hlinkClick r:id="rId2"/>
              </a:rPr>
              <a:t>mkaan@metu.edu.tr</a:t>
            </a:r>
            <a:r>
              <a:rPr lang="tr-TR" sz="1600" dirty="0">
                <a:latin typeface="Times New Roman" panose="02020603050405020304" pitchFamily="18" charset="0"/>
                <a:ea typeface="Calibri" panose="020F0502020204030204" pitchFamily="34" charset="0"/>
                <a:cs typeface="Times New Roman" panose="02020603050405020304" pitchFamily="18" charset="0"/>
              </a:rPr>
              <a:t> </a:t>
            </a:r>
          </a:p>
          <a:p>
            <a:pPr algn="ctr">
              <a:spcBef>
                <a:spcPts val="5"/>
              </a:spcBef>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hlinkClick r:id="rId3"/>
              </a:rPr>
              <a:t>www.kaandericioglu.com</a:t>
            </a:r>
            <a:r>
              <a:rPr lang="tr-TR" sz="1600" dirty="0">
                <a:latin typeface="Times New Roman" panose="02020603050405020304" pitchFamily="18" charset="0"/>
                <a:ea typeface="Calibri" panose="020F0502020204030204" pitchFamily="34" charset="0"/>
                <a:cs typeface="Times New Roman" panose="02020603050405020304" pitchFamily="18" charset="0"/>
              </a:rPr>
              <a:t>  </a:t>
            </a:r>
          </a:p>
          <a:p>
            <a:pPr algn="ctr">
              <a:spcBef>
                <a:spcPts val="5"/>
              </a:spcBef>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hlinkClick r:id="rId4"/>
              </a:rPr>
              <a:t>www.ankarapatent.com</a:t>
            </a:r>
            <a:r>
              <a:rPr lang="tr-TR" sz="1600" dirty="0">
                <a:latin typeface="Times New Roman" panose="02020603050405020304" pitchFamily="18" charset="0"/>
                <a:ea typeface="Calibri" panose="020F0502020204030204" pitchFamily="34" charset="0"/>
                <a:cs typeface="Times New Roman" panose="02020603050405020304" pitchFamily="18" charset="0"/>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Altbilgi Yer Tutucusu 3"/>
          <p:cNvSpPr>
            <a:spLocks noGrp="1"/>
          </p:cNvSpPr>
          <p:nvPr>
            <p:ph type="ftr" sz="quarter" idx="11"/>
          </p:nvPr>
        </p:nvSpPr>
        <p:spPr/>
        <p:txBody>
          <a:bodyPr/>
          <a:lstStyle/>
          <a:p>
            <a:r>
              <a:rPr lang="tr-TR"/>
              <a:t>18.12.2017                  </a:t>
            </a:r>
          </a:p>
        </p:txBody>
      </p:sp>
      <p:pic>
        <p:nvPicPr>
          <p:cNvPr id="5" name="Resim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08767" y="159955"/>
            <a:ext cx="1625388" cy="762937"/>
          </a:xfrm>
          <a:prstGeom prst="rect">
            <a:avLst/>
          </a:prstGeom>
        </p:spPr>
      </p:pic>
    </p:spTree>
    <p:extLst>
      <p:ext uri="{BB962C8B-B14F-4D97-AF65-F5344CB8AC3E}">
        <p14:creationId xmlns:p14="http://schemas.microsoft.com/office/powerpoint/2010/main" val="32800241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ilgi Yer Tutucusu 1"/>
          <p:cNvSpPr>
            <a:spLocks noGrp="1"/>
          </p:cNvSpPr>
          <p:nvPr>
            <p:ph type="ftr" sz="quarter" idx="11"/>
          </p:nvPr>
        </p:nvSpPr>
        <p:spPr/>
        <p:txBody>
          <a:bodyPr/>
          <a:lstStyle/>
          <a:p>
            <a:r>
              <a:rPr lang="tr-TR"/>
              <a:t>18.12.2017                  </a:t>
            </a:r>
          </a:p>
        </p:txBody>
      </p:sp>
      <p:sp>
        <p:nvSpPr>
          <p:cNvPr id="3" name="Metin kutusu 2"/>
          <p:cNvSpPr txBox="1"/>
          <p:nvPr/>
        </p:nvSpPr>
        <p:spPr>
          <a:xfrm>
            <a:off x="1574464" y="1265626"/>
            <a:ext cx="10402720" cy="4524315"/>
          </a:xfrm>
          <a:prstGeom prst="rect">
            <a:avLst/>
          </a:prstGeom>
          <a:noFill/>
        </p:spPr>
        <p:txBody>
          <a:bodyPr wrap="none" rtlCol="0">
            <a:spAutoFit/>
          </a:bodyPr>
          <a:lstStyle/>
          <a:p>
            <a:r>
              <a:rPr lang="tr-TR" dirty="0"/>
              <a:t>QUESTIONS/SORULAR</a:t>
            </a:r>
          </a:p>
          <a:p>
            <a:endParaRPr lang="tr-TR" dirty="0"/>
          </a:p>
          <a:p>
            <a:r>
              <a:rPr lang="en-US" dirty="0"/>
              <a:t>WHAT IS THE SCOPE OF PROTECTION OF COMPUTER PROGRAMS ACCORDING TO INTERNATIONAL TREATIES?</a:t>
            </a:r>
            <a:endParaRPr lang="tr-TR" dirty="0"/>
          </a:p>
          <a:p>
            <a:br>
              <a:rPr lang="en-US" dirty="0"/>
            </a:br>
            <a:r>
              <a:rPr lang="en-US" dirty="0"/>
              <a:t>WHAT ARE THE OTHER TWO FIELDS PROVIDING PROTECTION OF COMPUTER PROGRAMS AS PROVISIONALLY?</a:t>
            </a:r>
            <a:endParaRPr lang="tr-TR"/>
          </a:p>
          <a:p>
            <a:br>
              <a:rPr lang="en-US" dirty="0"/>
            </a:br>
            <a:r>
              <a:rPr lang="en-US" dirty="0"/>
              <a:t>WHICH LAW WOULD PROTECT COMPUTER PROGRAMS ASLITERARY AND ARTISTIC WORK IN TURKEY?</a:t>
            </a:r>
            <a:endParaRPr lang="tr-TR" dirty="0"/>
          </a:p>
          <a:p>
            <a:endParaRPr lang="tr-TR" dirty="0"/>
          </a:p>
          <a:p>
            <a:endParaRPr lang="tr-TR" dirty="0"/>
          </a:p>
          <a:p>
            <a:endParaRPr lang="tr-TR" dirty="0"/>
          </a:p>
          <a:p>
            <a:r>
              <a:rPr lang="tr-TR" dirty="0"/>
              <a:t>BİLGİSAYAR PROGRAMLARI ULUSLARARASI ANDLAŞMALARA GÖRE HANGİ KAPSAMDA KORUNUR?</a:t>
            </a:r>
          </a:p>
          <a:p>
            <a:endParaRPr lang="tr-TR" dirty="0"/>
          </a:p>
          <a:p>
            <a:r>
              <a:rPr lang="tr-TR" dirty="0"/>
              <a:t>BİLGİSAYAR PROGRAMLARININ, KOŞULLU OLARAK, KORUNMASINI SAĞLAYAN DİĞER İKİ ALAN HANGİLERİDİR?</a:t>
            </a:r>
          </a:p>
          <a:p>
            <a:endParaRPr lang="tr-TR" dirty="0"/>
          </a:p>
          <a:p>
            <a:r>
              <a:rPr lang="tr-TR" dirty="0"/>
              <a:t>BİLGİSAYAR PROGRAMLARI </a:t>
            </a:r>
            <a:r>
              <a:rPr lang="tr-TR" dirty="0" err="1"/>
              <a:t>TÜRKiYE’DE</a:t>
            </a:r>
            <a:r>
              <a:rPr lang="tr-TR" dirty="0"/>
              <a:t> HANGİ KANUNA GÖRE ESER OLARAK KORUNUR?</a:t>
            </a:r>
          </a:p>
          <a:p>
            <a:endParaRPr lang="tr-TR" dirty="0"/>
          </a:p>
        </p:txBody>
      </p:sp>
    </p:spTree>
    <p:extLst>
      <p:ext uri="{BB962C8B-B14F-4D97-AF65-F5344CB8AC3E}">
        <p14:creationId xmlns:p14="http://schemas.microsoft.com/office/powerpoint/2010/main" val="4193101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79576" y="764705"/>
            <a:ext cx="3888432" cy="4893647"/>
          </a:xfrm>
          <a:prstGeom prst="rect">
            <a:avLst/>
          </a:prstGeom>
        </p:spPr>
        <p:txBody>
          <a:bodyPr wrap="square">
            <a:spAutoFit/>
          </a:bodyPr>
          <a:lstStyle/>
          <a:p>
            <a:r>
              <a:rPr lang="tr-TR" sz="2400" b="1" dirty="0" err="1"/>
              <a:t>What</a:t>
            </a:r>
            <a:r>
              <a:rPr lang="tr-TR" sz="2400" b="1" dirty="0"/>
              <a:t> is an </a:t>
            </a:r>
            <a:r>
              <a:rPr lang="tr-TR" sz="2400" b="1" dirty="0" err="1"/>
              <a:t>invention</a:t>
            </a:r>
            <a:r>
              <a:rPr lang="tr-TR" sz="2400" b="1" dirty="0"/>
              <a:t>?</a:t>
            </a:r>
          </a:p>
          <a:p>
            <a:endParaRPr lang="tr-TR" sz="2400" b="1" dirty="0"/>
          </a:p>
          <a:p>
            <a:r>
              <a:rPr lang="en-US" sz="2400" dirty="0"/>
              <a:t>In patent jargon, an </a:t>
            </a:r>
            <a:r>
              <a:rPr lang="en-US" sz="2400" b="1" dirty="0"/>
              <a:t>invention </a:t>
            </a:r>
            <a:r>
              <a:rPr lang="en-US" sz="2400" dirty="0"/>
              <a:t>is generally</a:t>
            </a:r>
            <a:r>
              <a:rPr lang="tr-TR" sz="2400" dirty="0"/>
              <a:t> </a:t>
            </a:r>
            <a:r>
              <a:rPr lang="en-US" sz="2400" dirty="0"/>
              <a:t>defined as a </a:t>
            </a:r>
            <a:r>
              <a:rPr lang="en-US" sz="2400" b="1" dirty="0"/>
              <a:t>new and inventive solution</a:t>
            </a:r>
          </a:p>
          <a:p>
            <a:r>
              <a:rPr lang="en-US" sz="2400" b="1" dirty="0"/>
              <a:t>to a technical problem</a:t>
            </a:r>
            <a:r>
              <a:rPr lang="en-US" sz="2400" dirty="0"/>
              <a:t>. </a:t>
            </a:r>
            <a:endParaRPr lang="tr-TR" sz="2400" dirty="0"/>
          </a:p>
          <a:p>
            <a:r>
              <a:rPr lang="en-US" sz="2400" dirty="0"/>
              <a:t>It may related</a:t>
            </a:r>
            <a:r>
              <a:rPr lang="tr-TR" sz="2400" dirty="0"/>
              <a:t> </a:t>
            </a:r>
            <a:r>
              <a:rPr lang="en-US" sz="2400" dirty="0"/>
              <a:t>to the creation of an entirely new device,</a:t>
            </a:r>
          </a:p>
          <a:p>
            <a:r>
              <a:rPr lang="en-US" sz="2400" dirty="0"/>
              <a:t>product, method or process, or may simply</a:t>
            </a:r>
          </a:p>
          <a:p>
            <a:r>
              <a:rPr lang="en-US" sz="2400" dirty="0"/>
              <a:t>be an </a:t>
            </a:r>
            <a:r>
              <a:rPr lang="en-US" sz="2400" b="1" dirty="0"/>
              <a:t>incremental improvement </a:t>
            </a:r>
            <a:r>
              <a:rPr lang="en-US" sz="2400" dirty="0"/>
              <a:t>to a known</a:t>
            </a:r>
          </a:p>
          <a:p>
            <a:r>
              <a:rPr lang="tr-TR" sz="2400" dirty="0"/>
              <a:t>product </a:t>
            </a:r>
            <a:r>
              <a:rPr lang="tr-TR" sz="2400" dirty="0" err="1"/>
              <a:t>or</a:t>
            </a:r>
            <a:r>
              <a:rPr lang="tr-TR" sz="2400" dirty="0"/>
              <a:t> process.</a:t>
            </a:r>
          </a:p>
        </p:txBody>
      </p:sp>
      <p:sp>
        <p:nvSpPr>
          <p:cNvPr id="3" name="Metin kutusu 2"/>
          <p:cNvSpPr txBox="1"/>
          <p:nvPr/>
        </p:nvSpPr>
        <p:spPr>
          <a:xfrm>
            <a:off x="6672064" y="764705"/>
            <a:ext cx="3744417" cy="4893647"/>
          </a:xfrm>
          <a:prstGeom prst="rect">
            <a:avLst/>
          </a:prstGeom>
          <a:noFill/>
        </p:spPr>
        <p:txBody>
          <a:bodyPr wrap="square" rtlCol="0">
            <a:spAutoFit/>
          </a:bodyPr>
          <a:lstStyle/>
          <a:p>
            <a:r>
              <a:rPr lang="tr-TR" sz="2400" b="1" dirty="0"/>
              <a:t>Buluş nedir?</a:t>
            </a:r>
          </a:p>
          <a:p>
            <a:br>
              <a:rPr lang="tr-TR" sz="2400" dirty="0"/>
            </a:br>
            <a:r>
              <a:rPr lang="tr-TR" sz="2400" dirty="0"/>
              <a:t>Patent dilinde bir </a:t>
            </a:r>
            <a:r>
              <a:rPr lang="tr-TR" sz="2400" b="1" dirty="0"/>
              <a:t>buluş</a:t>
            </a:r>
            <a:r>
              <a:rPr lang="tr-TR" sz="2400" dirty="0"/>
              <a:t>, genellikle </a:t>
            </a:r>
            <a:r>
              <a:rPr lang="tr-TR" sz="2400" b="1" dirty="0"/>
              <a:t>teknik bir sorunun</a:t>
            </a:r>
            <a:r>
              <a:rPr lang="tr-TR" sz="2400" dirty="0"/>
              <a:t>, </a:t>
            </a:r>
            <a:r>
              <a:rPr lang="tr-TR" sz="2400" b="1" dirty="0"/>
              <a:t>yeni ve yaratıcı bir çözümü </a:t>
            </a:r>
            <a:r>
              <a:rPr lang="tr-TR" sz="2400" dirty="0"/>
              <a:t>olarak tanımlanır.</a:t>
            </a:r>
          </a:p>
          <a:p>
            <a:r>
              <a:rPr lang="tr-TR" sz="2400" dirty="0"/>
              <a:t>Bu tamamen </a:t>
            </a:r>
            <a:r>
              <a:rPr lang="tr-TR" sz="2400" b="1" dirty="0"/>
              <a:t>yeni bir cihazın, ürünün, yöntemin veya  sürecin yaratılması</a:t>
            </a:r>
            <a:r>
              <a:rPr lang="tr-TR" sz="2400" dirty="0"/>
              <a:t> veya </a:t>
            </a:r>
            <a:r>
              <a:rPr lang="tr-TR" sz="2400" b="1" dirty="0"/>
              <a:t>bilinen bir ürünün veya sürecin </a:t>
            </a:r>
            <a:r>
              <a:rPr lang="tr-TR" sz="2400" dirty="0"/>
              <a:t>sadece bir </a:t>
            </a:r>
            <a:r>
              <a:rPr lang="tr-TR" sz="2400" b="1" dirty="0"/>
              <a:t>artımsal geliştirilmesi </a:t>
            </a:r>
            <a:r>
              <a:rPr lang="tr-TR" sz="2400" dirty="0"/>
              <a:t>olabilir.</a:t>
            </a:r>
          </a:p>
        </p:txBody>
      </p:sp>
      <p:sp>
        <p:nvSpPr>
          <p:cNvPr id="5" name="Dikdörtgen 4"/>
          <p:cNvSpPr/>
          <p:nvPr/>
        </p:nvSpPr>
        <p:spPr>
          <a:xfrm>
            <a:off x="2148398" y="5987018"/>
            <a:ext cx="6737541" cy="369332"/>
          </a:xfrm>
          <a:prstGeom prst="rect">
            <a:avLst/>
          </a:prstGeom>
        </p:spPr>
        <p:txBody>
          <a:bodyPr wrap="square">
            <a:spAutoFit/>
          </a:bodyPr>
          <a:lstStyle/>
          <a:p>
            <a:r>
              <a:rPr lang="tr-TR" dirty="0">
                <a:hlinkClick r:id="rId2"/>
              </a:rPr>
              <a:t>http://www.wipo.int/edocs/pubdocs/en/sme/917/wipo_pub_917.pdf</a:t>
            </a:r>
            <a:r>
              <a:rPr lang="tr-TR" dirty="0"/>
              <a:t> </a:t>
            </a:r>
          </a:p>
        </p:txBody>
      </p:sp>
      <p:sp>
        <p:nvSpPr>
          <p:cNvPr id="6" name="Altbilgi Yer Tutucusu 5"/>
          <p:cNvSpPr>
            <a:spLocks noGrp="1"/>
          </p:cNvSpPr>
          <p:nvPr>
            <p:ph type="ftr" sz="quarter" idx="11"/>
          </p:nvPr>
        </p:nvSpPr>
        <p:spPr/>
        <p:txBody>
          <a:bodyPr/>
          <a:lstStyle/>
          <a:p>
            <a:r>
              <a:rPr lang="tr-TR"/>
              <a:t>18.12.2017                  </a:t>
            </a: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685276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ilgi Yer Tutucusu 1"/>
          <p:cNvSpPr>
            <a:spLocks noGrp="1"/>
          </p:cNvSpPr>
          <p:nvPr>
            <p:ph type="ftr" sz="quarter" idx="11"/>
          </p:nvPr>
        </p:nvSpPr>
        <p:spPr/>
        <p:txBody>
          <a:bodyPr/>
          <a:lstStyle/>
          <a:p>
            <a:r>
              <a:rPr lang="tr-TR"/>
              <a:t>18.12.2017                  </a:t>
            </a:r>
          </a:p>
        </p:txBody>
      </p:sp>
      <p:sp>
        <p:nvSpPr>
          <p:cNvPr id="3" name="Dikdörtgen 2"/>
          <p:cNvSpPr/>
          <p:nvPr/>
        </p:nvSpPr>
        <p:spPr>
          <a:xfrm>
            <a:off x="2533272" y="1363374"/>
            <a:ext cx="2729070" cy="2862322"/>
          </a:xfrm>
          <a:prstGeom prst="rect">
            <a:avLst/>
          </a:prstGeom>
        </p:spPr>
        <p:txBody>
          <a:bodyPr wrap="square">
            <a:spAutoFit/>
          </a:bodyPr>
          <a:lstStyle/>
          <a:p>
            <a:r>
              <a:rPr lang="en-GB" dirty="0"/>
              <a:t>According to Article 52 (1) of the European Patent Convention, there must first be an invention, then the invention must meet the criteria for patenting. If an invention is not the case, the existence of patentability criteria will not be investigated.</a:t>
            </a:r>
          </a:p>
        </p:txBody>
      </p:sp>
      <p:sp>
        <p:nvSpPr>
          <p:cNvPr id="4" name="Dikdörtgen 3"/>
          <p:cNvSpPr/>
          <p:nvPr/>
        </p:nvSpPr>
        <p:spPr>
          <a:xfrm>
            <a:off x="5809369" y="1363374"/>
            <a:ext cx="3116630" cy="2585323"/>
          </a:xfrm>
          <a:prstGeom prst="rect">
            <a:avLst/>
          </a:prstGeom>
        </p:spPr>
        <p:txBody>
          <a:bodyPr wrap="square">
            <a:spAutoFit/>
          </a:bodyPr>
          <a:lstStyle/>
          <a:p>
            <a:pPr lvl="0" eaLnBrk="0" fontAlgn="base" hangingPunct="0">
              <a:spcBef>
                <a:spcPct val="0"/>
              </a:spcBef>
              <a:spcAft>
                <a:spcPct val="0"/>
              </a:spcAft>
            </a:pPr>
            <a:r>
              <a:rPr lang="tr-TR" altLang="tr-TR" dirty="0">
                <a:latin typeface="Calibri" panose="020F0502020204030204" pitchFamily="34" charset="0"/>
                <a:ea typeface="Arial" panose="020B0604020202020204" pitchFamily="34" charset="0"/>
                <a:cs typeface="Times New Roman" panose="02020603050405020304" pitchFamily="18" charset="0"/>
              </a:rPr>
              <a:t>Avrupa Patenti Sözleşmesi’nin 52(1) maddesi hükmüne göre önce bir </a:t>
            </a:r>
            <a:r>
              <a:rPr lang="tr-TR" altLang="tr-TR" b="1" dirty="0">
                <a:latin typeface="Calibri" panose="020F0502020204030204" pitchFamily="34" charset="0"/>
                <a:ea typeface="Arial" panose="020B0604020202020204" pitchFamily="34" charset="0"/>
                <a:cs typeface="Times New Roman" panose="02020603050405020304" pitchFamily="18" charset="0"/>
              </a:rPr>
              <a:t>buluş </a:t>
            </a:r>
            <a:r>
              <a:rPr lang="tr-TR" altLang="tr-TR" dirty="0">
                <a:latin typeface="Calibri" panose="020F0502020204030204" pitchFamily="34" charset="0"/>
                <a:ea typeface="Arial" panose="020B0604020202020204" pitchFamily="34" charset="0"/>
                <a:cs typeface="Times New Roman" panose="02020603050405020304" pitchFamily="18" charset="0"/>
              </a:rPr>
              <a:t>olmalı, daha sonra </a:t>
            </a:r>
            <a:r>
              <a:rPr lang="tr-TR" altLang="tr-TR" b="1" dirty="0">
                <a:latin typeface="Calibri" panose="020F0502020204030204" pitchFamily="34" charset="0"/>
                <a:ea typeface="Arial" panose="020B0604020202020204" pitchFamily="34" charset="0"/>
                <a:cs typeface="Times New Roman" panose="02020603050405020304" pitchFamily="18" charset="0"/>
              </a:rPr>
              <a:t>bu buluş, patent verilebilmesi için gerekli </a:t>
            </a:r>
            <a:r>
              <a:rPr lang="tr-TR" altLang="tr-TR" dirty="0">
                <a:latin typeface="Calibri" panose="020F0502020204030204" pitchFamily="34" charset="0"/>
                <a:ea typeface="Arial" panose="020B0604020202020204" pitchFamily="34" charset="0"/>
                <a:cs typeface="Times New Roman" panose="02020603050405020304" pitchFamily="18" charset="0"/>
              </a:rPr>
              <a:t>ölçütleri karşılamalıdır. </a:t>
            </a:r>
            <a:r>
              <a:rPr lang="tr-TR" altLang="tr-TR" b="1" dirty="0">
                <a:latin typeface="Calibri" panose="020F0502020204030204" pitchFamily="34" charset="0"/>
                <a:ea typeface="Arial" panose="020B0604020202020204" pitchFamily="34" charset="0"/>
                <a:cs typeface="Times New Roman" panose="02020603050405020304" pitchFamily="18" charset="0"/>
              </a:rPr>
              <a:t>Eğer bir buluş söz konusu değilse, </a:t>
            </a:r>
            <a:r>
              <a:rPr lang="tr-TR" altLang="tr-TR" dirty="0">
                <a:latin typeface="Calibri" panose="020F0502020204030204" pitchFamily="34" charset="0"/>
                <a:ea typeface="Arial" panose="020B0604020202020204" pitchFamily="34" charset="0"/>
                <a:cs typeface="Times New Roman" panose="02020603050405020304" pitchFamily="18" charset="0"/>
              </a:rPr>
              <a:t>patent verilebilirlik ölçütlerinin varlığı araştırılmayacaktır.</a:t>
            </a:r>
            <a:endParaRPr lang="tr-TR" altLang="tr-TR" sz="400" dirty="0"/>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722780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Resim 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5606" y="853845"/>
            <a:ext cx="8318809" cy="401488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2569578" y="1403767"/>
            <a:ext cx="10004385" cy="907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tr-TR"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tr-TR" altLang="tr-TR" sz="1200" b="0" i="0" u="none" strike="noStrike" cap="none" normalizeH="0" baseline="0">
              <a:ln>
                <a:noFill/>
              </a:ln>
              <a:solidFill>
                <a:schemeClr val="tx1"/>
              </a:solidFill>
              <a:effectLst/>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200" b="0"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4" name="Dikdörtgen 3"/>
          <p:cNvSpPr/>
          <p:nvPr/>
        </p:nvSpPr>
        <p:spPr>
          <a:xfrm>
            <a:off x="1944779" y="5243206"/>
            <a:ext cx="9112799" cy="738664"/>
          </a:xfrm>
          <a:prstGeom prst="rect">
            <a:avLst/>
          </a:prstGeom>
        </p:spPr>
        <p:txBody>
          <a:bodyPr wrap="square">
            <a:spAutoFit/>
          </a:bodyPr>
          <a:lstStyle/>
          <a:p>
            <a:pPr lvl="0" eaLnBrk="0" fontAlgn="base" hangingPunct="0">
              <a:spcBef>
                <a:spcPct val="0"/>
              </a:spcBef>
              <a:spcAft>
                <a:spcPct val="0"/>
              </a:spcAft>
            </a:pPr>
            <a:r>
              <a:rPr lang="tr-TR" altLang="tr-TR" sz="1400" dirty="0">
                <a:latin typeface="Arial" panose="020B0604020202020204" pitchFamily="34" charset="0"/>
                <a:ea typeface="Arial" panose="020B0604020202020204" pitchFamily="34" charset="0"/>
                <a:cs typeface="Times New Roman" panose="02020603050405020304" pitchFamily="18" charset="0"/>
              </a:rPr>
              <a:t>Kaynak: </a:t>
            </a:r>
            <a:r>
              <a:rPr lang="tr-TR" altLang="tr-TR" sz="1400" u="sng" dirty="0">
                <a:solidFill>
                  <a:srgbClr val="0462C1"/>
                </a:solidFill>
                <a:latin typeface="Arial" panose="020B0604020202020204" pitchFamily="34" charset="0"/>
                <a:ea typeface="Arial" panose="020B0604020202020204" pitchFamily="34" charset="0"/>
                <a:cs typeface="Times New Roman" panose="02020603050405020304" pitchFamily="18" charset="0"/>
                <a:hlinkClick r:id="rId3"/>
              </a:rPr>
              <a:t>http://documents.epo.org/projects/babylon/eponet.nsf/0/56911A5D DF284B55C1257D81005FA359/$FILE/</a:t>
            </a:r>
            <a:r>
              <a:rPr lang="tr-TR" altLang="tr-TR" sz="1400" u="sng" dirty="0" err="1">
                <a:solidFill>
                  <a:srgbClr val="0462C1"/>
                </a:solidFill>
                <a:latin typeface="Arial" panose="020B0604020202020204" pitchFamily="34" charset="0"/>
                <a:ea typeface="Arial" panose="020B0604020202020204" pitchFamily="34" charset="0"/>
                <a:cs typeface="Times New Roman" panose="02020603050405020304" pitchFamily="18" charset="0"/>
                <a:hlinkClick r:id="rId3"/>
              </a:rPr>
              <a:t>guidelines_for_examination</a:t>
            </a:r>
            <a:endParaRPr lang="tr-TR" altLang="tr-TR" sz="1400" dirty="0">
              <a:latin typeface="Arial" panose="020B0604020202020204" pitchFamily="34" charset="0"/>
            </a:endParaRPr>
          </a:p>
          <a:p>
            <a:pPr lvl="0" eaLnBrk="0" fontAlgn="base" hangingPunct="0">
              <a:spcBef>
                <a:spcPct val="0"/>
              </a:spcBef>
              <a:spcAft>
                <a:spcPct val="0"/>
              </a:spcAft>
            </a:pPr>
            <a:r>
              <a:rPr lang="tr-TR" altLang="tr-TR" sz="1400" u="sng" dirty="0">
                <a:solidFill>
                  <a:srgbClr val="0462C1"/>
                </a:solidFill>
                <a:latin typeface="Arial" panose="020B0604020202020204" pitchFamily="34" charset="0"/>
                <a:ea typeface="Arial" panose="020B0604020202020204" pitchFamily="34" charset="0"/>
                <a:cs typeface="Times New Roman" panose="02020603050405020304" pitchFamily="18" charset="0"/>
                <a:hlinkClick r:id="rId3"/>
              </a:rPr>
              <a:t>_2014_en.pdf</a:t>
            </a:r>
            <a:endParaRPr lang="tr-TR" altLang="tr-TR" sz="1400" dirty="0">
              <a:latin typeface="Arial" panose="020B0604020202020204" pitchFamily="34" charset="0"/>
            </a:endParaRPr>
          </a:p>
        </p:txBody>
      </p:sp>
      <p:sp>
        <p:nvSpPr>
          <p:cNvPr id="5" name="Altbilgi Yer Tutucusu 4"/>
          <p:cNvSpPr>
            <a:spLocks noGrp="1"/>
          </p:cNvSpPr>
          <p:nvPr>
            <p:ph type="ftr" sz="quarter" idx="11"/>
          </p:nvPr>
        </p:nvSpPr>
        <p:spPr/>
        <p:txBody>
          <a:bodyPr/>
          <a:lstStyle/>
          <a:p>
            <a:r>
              <a:rPr lang="tr-TR"/>
              <a:t>18.12.2017                  </a:t>
            </a:r>
          </a:p>
        </p:txBody>
      </p:sp>
      <p:pic>
        <p:nvPicPr>
          <p:cNvPr id="6" name="Resi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1823529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487749" y="1484784"/>
            <a:ext cx="3816424" cy="4093428"/>
          </a:xfrm>
          <a:prstGeom prst="rect">
            <a:avLst/>
          </a:prstGeom>
          <a:noFill/>
        </p:spPr>
        <p:txBody>
          <a:bodyPr wrap="square" rtlCol="0">
            <a:spAutoFit/>
          </a:bodyPr>
          <a:lstStyle/>
          <a:p>
            <a:endParaRPr lang="tr-TR" sz="2400" dirty="0"/>
          </a:p>
          <a:p>
            <a:endParaRPr lang="tr-TR" sz="2400" dirty="0"/>
          </a:p>
          <a:p>
            <a:r>
              <a:rPr lang="tr-TR" sz="2400" b="1" dirty="0" err="1"/>
              <a:t>What</a:t>
            </a:r>
            <a:r>
              <a:rPr lang="tr-TR" sz="2400" b="1" dirty="0"/>
              <a:t> is a patent?</a:t>
            </a:r>
          </a:p>
          <a:p>
            <a:endParaRPr lang="tr-TR" sz="2400" b="1" dirty="0"/>
          </a:p>
          <a:p>
            <a:r>
              <a:rPr lang="en-US" sz="2400" dirty="0"/>
              <a:t>A patent is an exclusive right granted by</a:t>
            </a:r>
            <a:r>
              <a:rPr lang="tr-TR" sz="2400" dirty="0"/>
              <a:t> </a:t>
            </a:r>
            <a:r>
              <a:rPr lang="en-US" sz="2400" dirty="0"/>
              <a:t>the State for an </a:t>
            </a:r>
            <a:r>
              <a:rPr lang="en-US" sz="2400" b="1" dirty="0"/>
              <a:t>invention </a:t>
            </a:r>
            <a:r>
              <a:rPr lang="en-US" sz="2400" dirty="0"/>
              <a:t>that is </a:t>
            </a:r>
            <a:r>
              <a:rPr lang="en-US" sz="2400" b="1" dirty="0"/>
              <a:t>new,</a:t>
            </a:r>
          </a:p>
          <a:p>
            <a:r>
              <a:rPr lang="en-US" sz="2400" b="1" dirty="0"/>
              <a:t>involves an inventive step </a:t>
            </a:r>
            <a:r>
              <a:rPr lang="en-US" sz="2400" dirty="0"/>
              <a:t>and is</a:t>
            </a:r>
            <a:r>
              <a:rPr lang="tr-TR" sz="2400" dirty="0"/>
              <a:t> </a:t>
            </a:r>
            <a:r>
              <a:rPr lang="tr-TR" sz="2400" b="1" dirty="0" err="1"/>
              <a:t>capable</a:t>
            </a:r>
            <a:r>
              <a:rPr lang="tr-TR" sz="2400" b="1" dirty="0"/>
              <a:t> of </a:t>
            </a:r>
            <a:r>
              <a:rPr lang="tr-TR" sz="2400" b="1" dirty="0" err="1"/>
              <a:t>industrial</a:t>
            </a:r>
            <a:r>
              <a:rPr lang="tr-TR" sz="2400" b="1" dirty="0"/>
              <a:t> application.</a:t>
            </a:r>
          </a:p>
          <a:p>
            <a:endParaRPr lang="tr-TR" sz="2000" dirty="0"/>
          </a:p>
        </p:txBody>
      </p:sp>
      <p:sp>
        <p:nvSpPr>
          <p:cNvPr id="3" name="Metin kutusu 2"/>
          <p:cNvSpPr txBox="1"/>
          <p:nvPr/>
        </p:nvSpPr>
        <p:spPr>
          <a:xfrm>
            <a:off x="6328625" y="2204864"/>
            <a:ext cx="3968292" cy="2677656"/>
          </a:xfrm>
          <a:prstGeom prst="rect">
            <a:avLst/>
          </a:prstGeom>
          <a:noFill/>
        </p:spPr>
        <p:txBody>
          <a:bodyPr wrap="square" rtlCol="0">
            <a:spAutoFit/>
          </a:bodyPr>
          <a:lstStyle/>
          <a:p>
            <a:r>
              <a:rPr lang="tr-TR" sz="2400" b="1" dirty="0"/>
              <a:t>Patent nedir?</a:t>
            </a:r>
          </a:p>
          <a:p>
            <a:endParaRPr lang="tr-TR" sz="2400" b="1" dirty="0"/>
          </a:p>
          <a:p>
            <a:r>
              <a:rPr lang="tr-TR" sz="2400" dirty="0"/>
              <a:t>Bir patent, </a:t>
            </a:r>
            <a:r>
              <a:rPr lang="tr-TR" sz="2400" b="1" dirty="0"/>
              <a:t>yeni</a:t>
            </a:r>
            <a:r>
              <a:rPr lang="tr-TR" sz="2400" dirty="0"/>
              <a:t> olan, </a:t>
            </a:r>
            <a:r>
              <a:rPr lang="tr-TR" sz="2400" b="1" dirty="0"/>
              <a:t>bir buluş </a:t>
            </a:r>
          </a:p>
          <a:p>
            <a:r>
              <a:rPr lang="tr-TR" sz="2400" b="1" dirty="0"/>
              <a:t>basamağı içeren </a:t>
            </a:r>
            <a:r>
              <a:rPr lang="tr-TR" sz="2400" dirty="0"/>
              <a:t>ve  </a:t>
            </a:r>
            <a:r>
              <a:rPr lang="tr-TR" sz="2400" b="1" dirty="0"/>
              <a:t>sanayiye </a:t>
            </a:r>
          </a:p>
          <a:p>
            <a:r>
              <a:rPr lang="tr-TR" sz="2400" b="1" dirty="0"/>
              <a:t>uygulanabilir</a:t>
            </a:r>
            <a:r>
              <a:rPr lang="tr-TR" sz="2400" dirty="0"/>
              <a:t> buluşlara  </a:t>
            </a:r>
          </a:p>
          <a:p>
            <a:r>
              <a:rPr lang="tr-TR" sz="2400" dirty="0"/>
              <a:t>Devlet tarafından </a:t>
            </a:r>
            <a:r>
              <a:rPr lang="tr-TR" sz="2400" b="1" dirty="0"/>
              <a:t>münhasır bir hak</a:t>
            </a:r>
            <a:r>
              <a:rPr lang="tr-TR" sz="2400" dirty="0"/>
              <a:t> verir. </a:t>
            </a:r>
          </a:p>
        </p:txBody>
      </p:sp>
      <p:sp>
        <p:nvSpPr>
          <p:cNvPr id="5" name="Dikdörtgen 4"/>
          <p:cNvSpPr/>
          <p:nvPr/>
        </p:nvSpPr>
        <p:spPr>
          <a:xfrm>
            <a:off x="2759602" y="5434769"/>
            <a:ext cx="6737541" cy="369332"/>
          </a:xfrm>
          <a:prstGeom prst="rect">
            <a:avLst/>
          </a:prstGeom>
        </p:spPr>
        <p:txBody>
          <a:bodyPr wrap="square">
            <a:spAutoFit/>
          </a:bodyPr>
          <a:lstStyle/>
          <a:p>
            <a:r>
              <a:rPr lang="tr-TR" dirty="0">
                <a:hlinkClick r:id="rId2"/>
              </a:rPr>
              <a:t>http://www.wipo.int/edocs/pubdocs/en/sme/917/wipo_pub_917.pdf</a:t>
            </a:r>
            <a:r>
              <a:rPr lang="tr-TR" dirty="0"/>
              <a:t> </a:t>
            </a:r>
          </a:p>
        </p:txBody>
      </p:sp>
      <p:sp>
        <p:nvSpPr>
          <p:cNvPr id="6" name="Altbilgi Yer Tutucusu 5"/>
          <p:cNvSpPr>
            <a:spLocks noGrp="1"/>
          </p:cNvSpPr>
          <p:nvPr>
            <p:ph type="ftr" sz="quarter" idx="11"/>
          </p:nvPr>
        </p:nvSpPr>
        <p:spPr/>
        <p:txBody>
          <a:bodyPr/>
          <a:lstStyle/>
          <a:p>
            <a:r>
              <a:rPr lang="tr-TR"/>
              <a:t>18.12.2017                  </a:t>
            </a: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Tree>
    <p:extLst>
      <p:ext uri="{BB962C8B-B14F-4D97-AF65-F5344CB8AC3E}">
        <p14:creationId xmlns:p14="http://schemas.microsoft.com/office/powerpoint/2010/main" val="2318373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01159" y="1083135"/>
            <a:ext cx="4566582" cy="4524315"/>
          </a:xfrm>
          <a:prstGeom prst="rect">
            <a:avLst/>
          </a:prstGeom>
        </p:spPr>
        <p:txBody>
          <a:bodyPr wrap="square">
            <a:spAutoFit/>
          </a:bodyPr>
          <a:lstStyle/>
          <a:p>
            <a:endParaRPr lang="tr-TR" b="1" dirty="0"/>
          </a:p>
          <a:p>
            <a:r>
              <a:rPr lang="en-US" dirty="0"/>
              <a:t>Some questions about the invention:</a:t>
            </a:r>
          </a:p>
          <a:p>
            <a:r>
              <a:rPr lang="en-US" dirty="0"/>
              <a:t>• What the invention is? (Device, system, component, method, use…)</a:t>
            </a:r>
          </a:p>
          <a:p>
            <a:r>
              <a:rPr lang="en-US" dirty="0"/>
              <a:t>• Which problem does the invention solve?</a:t>
            </a:r>
          </a:p>
          <a:p>
            <a:r>
              <a:rPr lang="en-US" dirty="0"/>
              <a:t>• How does the invention work? Drawings?</a:t>
            </a:r>
          </a:p>
          <a:p>
            <a:r>
              <a:rPr lang="en-US" dirty="0"/>
              <a:t>• What is the prior art known to the inventor?</a:t>
            </a:r>
          </a:p>
          <a:p>
            <a:r>
              <a:rPr lang="en-US" dirty="0"/>
              <a:t>• What are the disadvantages of the prior art?</a:t>
            </a:r>
          </a:p>
          <a:p>
            <a:r>
              <a:rPr lang="en-US" dirty="0"/>
              <a:t>• How does the invention overcome these disadvantages?</a:t>
            </a:r>
          </a:p>
          <a:p>
            <a:r>
              <a:rPr lang="en-US" dirty="0"/>
              <a:t>• Does the invention have any other advantages? Some</a:t>
            </a:r>
            <a:r>
              <a:rPr lang="tr-TR" dirty="0"/>
              <a:t> </a:t>
            </a:r>
            <a:r>
              <a:rPr lang="tr-TR" dirty="0" err="1"/>
              <a:t>disadvantages</a:t>
            </a:r>
            <a:r>
              <a:rPr lang="tr-TR" dirty="0"/>
              <a:t>?</a:t>
            </a:r>
          </a:p>
          <a:p>
            <a:r>
              <a:rPr lang="en-US" dirty="0"/>
              <a:t>• Are there several ways for carrying out the invention? What are</a:t>
            </a:r>
            <a:r>
              <a:rPr lang="tr-TR" dirty="0"/>
              <a:t> </a:t>
            </a:r>
            <a:r>
              <a:rPr lang="tr-TR" dirty="0" err="1"/>
              <a:t>they</a:t>
            </a:r>
            <a:r>
              <a:rPr lang="tr-TR" dirty="0"/>
              <a:t>?</a:t>
            </a:r>
          </a:p>
          <a:p>
            <a:r>
              <a:rPr lang="en-US" dirty="0"/>
              <a:t>• What is the best mode for carrying out the invention and why?</a:t>
            </a:r>
            <a:endParaRPr lang="tr-TR" dirty="0"/>
          </a:p>
        </p:txBody>
      </p:sp>
      <p:sp>
        <p:nvSpPr>
          <p:cNvPr id="3" name="Dikdörtgen 2"/>
          <p:cNvSpPr/>
          <p:nvPr/>
        </p:nvSpPr>
        <p:spPr>
          <a:xfrm>
            <a:off x="6334188" y="1468994"/>
            <a:ext cx="4989840" cy="4662815"/>
          </a:xfrm>
          <a:prstGeom prst="rect">
            <a:avLst/>
          </a:prstGeom>
        </p:spPr>
        <p:txBody>
          <a:bodyPr wrap="square">
            <a:spAutoFit/>
          </a:bodyPr>
          <a:lstStyle/>
          <a:p>
            <a:r>
              <a:rPr lang="tr-TR" dirty="0">
                <a:latin typeface="Calibri" panose="020F0502020204030204" pitchFamily="34" charset="0"/>
                <a:ea typeface="Calibri" panose="020F0502020204030204" pitchFamily="34" charset="0"/>
                <a:cs typeface="Arial" panose="020B0604020202020204" pitchFamily="34" charset="0"/>
              </a:rPr>
              <a:t>Buluşla ilgili bazı sorular:</a:t>
            </a:r>
          </a:p>
          <a:p>
            <a:r>
              <a:rPr lang="tr-TR" dirty="0">
                <a:latin typeface="Calibri" panose="020F0502020204030204" pitchFamily="34" charset="0"/>
                <a:ea typeface="Calibri" panose="020F0502020204030204" pitchFamily="34" charset="0"/>
                <a:cs typeface="Arial" panose="020B0604020202020204" pitchFamily="34" charset="0"/>
              </a:rPr>
              <a:t>• Buluş nedir? (Cihaz, sistem, bileşen, yöntem, kullanım…)</a:t>
            </a:r>
          </a:p>
          <a:p>
            <a:r>
              <a:rPr lang="tr-TR" dirty="0">
                <a:latin typeface="Calibri" panose="020F0502020204030204" pitchFamily="34" charset="0"/>
                <a:ea typeface="Calibri" panose="020F0502020204030204" pitchFamily="34" charset="0"/>
                <a:cs typeface="Arial" panose="020B0604020202020204" pitchFamily="34" charset="0"/>
              </a:rPr>
              <a:t>• Buluş hangi problemi çözüyor?</a:t>
            </a:r>
          </a:p>
          <a:p>
            <a:r>
              <a:rPr lang="tr-TR" dirty="0">
                <a:latin typeface="Calibri" panose="020F0502020204030204" pitchFamily="34" charset="0"/>
                <a:ea typeface="Calibri" panose="020F0502020204030204" pitchFamily="34" charset="0"/>
                <a:cs typeface="Arial" panose="020B0604020202020204" pitchFamily="34" charset="0"/>
              </a:rPr>
              <a:t>• Buluş nasıl çalışıyor? </a:t>
            </a:r>
          </a:p>
          <a:p>
            <a:r>
              <a:rPr lang="tr-TR" dirty="0">
                <a:latin typeface="Calibri" panose="020F0502020204030204" pitchFamily="34" charset="0"/>
                <a:ea typeface="Calibri" panose="020F0502020204030204" pitchFamily="34" charset="0"/>
                <a:cs typeface="Arial" panose="020B0604020202020204" pitchFamily="34" charset="0"/>
              </a:rPr>
              <a:t>• Buluşçunun önceki teknik ile ilgili bilgisi nedir?</a:t>
            </a:r>
          </a:p>
          <a:p>
            <a:r>
              <a:rPr lang="tr-TR" dirty="0">
                <a:latin typeface="Calibri" panose="020F0502020204030204" pitchFamily="34" charset="0"/>
                <a:ea typeface="Calibri" panose="020F0502020204030204" pitchFamily="34" charset="0"/>
                <a:cs typeface="Arial" panose="020B0604020202020204" pitchFamily="34" charset="0"/>
              </a:rPr>
              <a:t>• Önceki tekniğin dezavantajları nelerdir?</a:t>
            </a:r>
          </a:p>
          <a:p>
            <a:r>
              <a:rPr lang="tr-TR" dirty="0">
                <a:latin typeface="Calibri" panose="020F0502020204030204" pitchFamily="34" charset="0"/>
                <a:ea typeface="Calibri" panose="020F0502020204030204" pitchFamily="34" charset="0"/>
                <a:cs typeface="Arial" panose="020B0604020202020204" pitchFamily="34" charset="0"/>
              </a:rPr>
              <a:t>• Buluş bu dezavantajların üstesinden nasıl geliyor?</a:t>
            </a:r>
          </a:p>
          <a:p>
            <a:r>
              <a:rPr lang="fr-FR" dirty="0">
                <a:latin typeface="Calibri" panose="020F0502020204030204" pitchFamily="34" charset="0"/>
                <a:ea typeface="Calibri" panose="020F0502020204030204" pitchFamily="34" charset="0"/>
                <a:cs typeface="Arial" panose="020B0604020202020204" pitchFamily="34" charset="0"/>
              </a:rPr>
              <a:t>• </a:t>
            </a:r>
            <a:r>
              <a:rPr lang="tr-TR" dirty="0">
                <a:latin typeface="Calibri" panose="020F0502020204030204" pitchFamily="34" charset="0"/>
                <a:ea typeface="Calibri" panose="020F0502020204030204" pitchFamily="34" charset="0"/>
                <a:cs typeface="Arial" panose="020B0604020202020204" pitchFamily="34" charset="0"/>
              </a:rPr>
              <a:t>Buluşun başka avantajları var mı</a:t>
            </a:r>
            <a:r>
              <a:rPr lang="fr-FR" dirty="0">
                <a:latin typeface="Calibri" panose="020F0502020204030204" pitchFamily="34" charset="0"/>
                <a:ea typeface="Calibri" panose="020F0502020204030204" pitchFamily="34" charset="0"/>
                <a:cs typeface="Arial" panose="020B0604020202020204" pitchFamily="34" charset="0"/>
              </a:rPr>
              <a:t>? </a:t>
            </a:r>
            <a:endParaRPr lang="tr-TR" dirty="0">
              <a:latin typeface="Calibri" panose="020F0502020204030204" pitchFamily="34" charset="0"/>
              <a:ea typeface="Calibri" panose="020F0502020204030204" pitchFamily="34" charset="0"/>
              <a:cs typeface="Arial" panose="020B0604020202020204" pitchFamily="34" charset="0"/>
            </a:endParaRPr>
          </a:p>
          <a:p>
            <a:r>
              <a:rPr lang="fr-FR" dirty="0">
                <a:latin typeface="Calibri" panose="020F0502020204030204" pitchFamily="34" charset="0"/>
                <a:ea typeface="Calibri" panose="020F0502020204030204" pitchFamily="34" charset="0"/>
                <a:cs typeface="Arial" panose="020B0604020202020204" pitchFamily="34" charset="0"/>
              </a:rPr>
              <a:t>• </a:t>
            </a:r>
            <a:r>
              <a:rPr lang="tr-TR" dirty="0">
                <a:latin typeface="Calibri" panose="020F0502020204030204" pitchFamily="34" charset="0"/>
                <a:ea typeface="Calibri" panose="020F0502020204030204" pitchFamily="34" charset="0"/>
                <a:cs typeface="Arial" panose="020B0604020202020204" pitchFamily="34" charset="0"/>
              </a:rPr>
              <a:t>Dezavantajları nedir?</a:t>
            </a:r>
          </a:p>
          <a:p>
            <a:r>
              <a:rPr lang="fr-FR" dirty="0">
                <a:latin typeface="Calibri" panose="020F0502020204030204" pitchFamily="34" charset="0"/>
                <a:ea typeface="Calibri" panose="020F0502020204030204" pitchFamily="34" charset="0"/>
                <a:cs typeface="Arial" panose="020B0604020202020204" pitchFamily="34" charset="0"/>
              </a:rPr>
              <a:t>• </a:t>
            </a:r>
            <a:r>
              <a:rPr lang="tr-TR" dirty="0">
                <a:latin typeface="Calibri" panose="020F0502020204030204" pitchFamily="34" charset="0"/>
                <a:ea typeface="Calibri" panose="020F0502020204030204" pitchFamily="34" charset="0"/>
                <a:cs typeface="Arial" panose="020B0604020202020204" pitchFamily="34" charset="0"/>
              </a:rPr>
              <a:t>Buluşu gerçekleştirmek için başka yollar var mıdır</a:t>
            </a:r>
            <a:r>
              <a:rPr lang="fr-FR" dirty="0">
                <a:latin typeface="Calibri" panose="020F0502020204030204" pitchFamily="34" charset="0"/>
                <a:ea typeface="Calibri" panose="020F0502020204030204" pitchFamily="34" charset="0"/>
                <a:cs typeface="Arial" panose="020B0604020202020204" pitchFamily="34" charset="0"/>
              </a:rPr>
              <a:t>? </a:t>
            </a:r>
            <a:r>
              <a:rPr lang="tr-TR" dirty="0">
                <a:latin typeface="Calibri" panose="020F0502020204030204" pitchFamily="34" charset="0"/>
                <a:ea typeface="Calibri" panose="020F0502020204030204" pitchFamily="34" charset="0"/>
                <a:cs typeface="Arial" panose="020B0604020202020204" pitchFamily="34" charset="0"/>
              </a:rPr>
              <a:t>  Varsa bu yollar nelerdir? </a:t>
            </a:r>
          </a:p>
          <a:p>
            <a:r>
              <a:rPr lang="tr-TR" dirty="0">
                <a:latin typeface="Calibri" panose="020F0502020204030204" pitchFamily="34" charset="0"/>
                <a:ea typeface="Calibri" panose="020F0502020204030204" pitchFamily="34" charset="0"/>
                <a:cs typeface="Arial" panose="020B0604020202020204" pitchFamily="34" charset="0"/>
              </a:rPr>
              <a:t>• Buluşu gerçekleştirmek için en iyi yol nedir ve neden en iyi yoldur?</a:t>
            </a:r>
          </a:p>
          <a:p>
            <a:endParaRPr lang="tr-TR" dirty="0"/>
          </a:p>
          <a:p>
            <a:pPr>
              <a:lnSpc>
                <a:spcPct val="150000"/>
              </a:lnSpc>
            </a:pPr>
            <a:endParaRPr lang="tr-TR" dirty="0">
              <a:latin typeface="Calibri" panose="020F0502020204030204" pitchFamily="34" charset="0"/>
              <a:ea typeface="Calibri" panose="020F0502020204030204" pitchFamily="34" charset="0"/>
              <a:cs typeface="Arial" panose="020B0604020202020204" pitchFamily="34" charset="0"/>
            </a:endParaRPr>
          </a:p>
        </p:txBody>
      </p:sp>
      <p:sp>
        <p:nvSpPr>
          <p:cNvPr id="4" name="Dikdörtgen 3"/>
          <p:cNvSpPr/>
          <p:nvPr/>
        </p:nvSpPr>
        <p:spPr>
          <a:xfrm>
            <a:off x="1653187" y="5650759"/>
            <a:ext cx="9362003" cy="923330"/>
          </a:xfrm>
          <a:prstGeom prst="rect">
            <a:avLst/>
          </a:prstGeom>
        </p:spPr>
        <p:txBody>
          <a:bodyPr wrap="square">
            <a:spAutoFit/>
          </a:bodyPr>
          <a:lstStyle/>
          <a:p>
            <a:r>
              <a:rPr lang="tr-TR" dirty="0"/>
              <a:t>Kaynak: </a:t>
            </a:r>
          </a:p>
          <a:p>
            <a:r>
              <a:rPr lang="tr-TR" dirty="0"/>
              <a:t>«</a:t>
            </a:r>
            <a:r>
              <a:rPr lang="tr-TR" dirty="0" err="1"/>
              <a:t>Pre-Drafting</a:t>
            </a:r>
            <a:r>
              <a:rPr lang="tr-TR" dirty="0"/>
              <a:t> </a:t>
            </a:r>
            <a:r>
              <a:rPr lang="tr-TR" dirty="0" err="1"/>
              <a:t>and</a:t>
            </a:r>
            <a:r>
              <a:rPr lang="tr-TR" dirty="0"/>
              <a:t> </a:t>
            </a:r>
            <a:r>
              <a:rPr lang="tr-TR" dirty="0" err="1"/>
              <a:t>Drafting</a:t>
            </a:r>
            <a:r>
              <a:rPr lang="tr-TR" dirty="0"/>
              <a:t> of Application – </a:t>
            </a:r>
            <a:r>
              <a:rPr lang="tr-TR" dirty="0" err="1"/>
              <a:t>Kaisa</a:t>
            </a:r>
            <a:r>
              <a:rPr lang="tr-TR" dirty="0"/>
              <a:t> </a:t>
            </a:r>
            <a:r>
              <a:rPr lang="tr-TR" dirty="0" err="1"/>
              <a:t>Suominen</a:t>
            </a:r>
            <a:r>
              <a:rPr lang="tr-TR" dirty="0"/>
              <a:t> &amp; </a:t>
            </a:r>
            <a:r>
              <a:rPr lang="tr-TR" dirty="0" err="1"/>
              <a:t>Erich</a:t>
            </a:r>
            <a:r>
              <a:rPr lang="tr-TR" dirty="0"/>
              <a:t> </a:t>
            </a:r>
            <a:r>
              <a:rPr lang="tr-TR" dirty="0" err="1"/>
              <a:t>Waeckerlin</a:t>
            </a:r>
            <a:r>
              <a:rPr lang="tr-TR" dirty="0"/>
              <a:t>» </a:t>
            </a:r>
          </a:p>
          <a:p>
            <a:r>
              <a:rPr lang="tr-TR" dirty="0" err="1"/>
              <a:t>epi</a:t>
            </a:r>
            <a:r>
              <a:rPr lang="tr-TR" dirty="0"/>
              <a:t> </a:t>
            </a:r>
            <a:r>
              <a:rPr lang="tr-TR" dirty="0" err="1"/>
              <a:t>Seminar</a:t>
            </a:r>
            <a:r>
              <a:rPr lang="tr-TR" dirty="0"/>
              <a:t> in Istanbul, 12-13 May 2014</a:t>
            </a: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612" y="0"/>
            <a:ext cx="1625388" cy="762937"/>
          </a:xfrm>
          <a:prstGeom prst="rect">
            <a:avLst/>
          </a:prstGeom>
        </p:spPr>
      </p:pic>
      <p:sp>
        <p:nvSpPr>
          <p:cNvPr id="6" name="Alt Bilgi Yer Tutucusu 5">
            <a:extLst>
              <a:ext uri="{FF2B5EF4-FFF2-40B4-BE49-F238E27FC236}">
                <a16:creationId xmlns:a16="http://schemas.microsoft.com/office/drawing/2014/main" id="{A2587E9D-E305-4A9D-ACA6-D0650FD39C37}"/>
              </a:ext>
            </a:extLst>
          </p:cNvPr>
          <p:cNvSpPr>
            <a:spLocks noGrp="1"/>
          </p:cNvSpPr>
          <p:nvPr>
            <p:ph type="ftr" sz="quarter" idx="11"/>
          </p:nvPr>
        </p:nvSpPr>
        <p:spPr/>
        <p:txBody>
          <a:bodyPr/>
          <a:lstStyle/>
          <a:p>
            <a:r>
              <a:rPr lang="tr-TR"/>
              <a:t>18.12.2017                  </a:t>
            </a:r>
          </a:p>
        </p:txBody>
      </p:sp>
    </p:spTree>
    <p:extLst>
      <p:ext uri="{BB962C8B-B14F-4D97-AF65-F5344CB8AC3E}">
        <p14:creationId xmlns:p14="http://schemas.microsoft.com/office/powerpoint/2010/main" val="403595714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645</TotalTime>
  <Words>3595</Words>
  <Application>Microsoft Office PowerPoint</Application>
  <PresentationFormat>Geniş ekran</PresentationFormat>
  <Paragraphs>462</Paragraphs>
  <Slides>42</Slides>
  <Notes>1</Notes>
  <HiddenSlides>0</HiddenSlides>
  <MMClips>0</MMClips>
  <ScaleCrop>false</ScaleCrop>
  <HeadingPairs>
    <vt:vector size="6" baseType="variant">
      <vt:variant>
        <vt:lpstr>Kullanılan Yazı Tipleri</vt:lpstr>
      </vt:variant>
      <vt:variant>
        <vt:i4>11</vt:i4>
      </vt:variant>
      <vt:variant>
        <vt:lpstr>Tema</vt:lpstr>
      </vt:variant>
      <vt:variant>
        <vt:i4>1</vt:i4>
      </vt:variant>
      <vt:variant>
        <vt:lpstr>Slayt Başlıkları</vt:lpstr>
      </vt:variant>
      <vt:variant>
        <vt:i4>42</vt:i4>
      </vt:variant>
    </vt:vector>
  </HeadingPairs>
  <TitlesOfParts>
    <vt:vector size="54" baseType="lpstr">
      <vt:lpstr>Arial</vt:lpstr>
      <vt:lpstr>Arial Unicode MS</vt:lpstr>
      <vt:lpstr>Arial-BoldMT</vt:lpstr>
      <vt:lpstr>ArialMT</vt:lpstr>
      <vt:lpstr>Bitstream Vera Sans</vt:lpstr>
      <vt:lpstr>Calibri</vt:lpstr>
      <vt:lpstr>Calibri Light</vt:lpstr>
      <vt:lpstr>Lucidasans</vt:lpstr>
      <vt:lpstr>Times New Roman</vt:lpstr>
      <vt:lpstr>Times New Roman TUR</vt:lpstr>
      <vt:lpstr>Verdana</vt:lpstr>
      <vt:lpstr>Office Teması</vt:lpstr>
      <vt:lpstr>HOW  TO PROTECT  COMPUTER PROGRAMS</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PROTECT  SOFTWARE</dc:title>
  <dc:creator>Mehmet Kaan Dericioğlu</dc:creator>
  <cp:lastModifiedBy>Mehmet Kaan Dericioğlu</cp:lastModifiedBy>
  <cp:revision>65</cp:revision>
  <dcterms:created xsi:type="dcterms:W3CDTF">2015-10-22T18:44:04Z</dcterms:created>
  <dcterms:modified xsi:type="dcterms:W3CDTF">2017-12-18T10:07:35Z</dcterms:modified>
</cp:coreProperties>
</file>