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notesSlides/notesSlide18.xml" ContentType="application/vnd.openxmlformats-officedocument.presentationml.notesSlide+xml"/>
  <Default Extension="wmf" ContentType="image/x-wmf"/>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1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7" r:id="rId1"/>
  </p:sldMasterIdLst>
  <p:notesMasterIdLst>
    <p:notesMasterId r:id="rId58"/>
  </p:notesMasterIdLst>
  <p:handoutMasterIdLst>
    <p:handoutMasterId r:id="rId59"/>
  </p:handoutMasterIdLst>
  <p:sldIdLst>
    <p:sldId id="445" r:id="rId2"/>
    <p:sldId id="431" r:id="rId3"/>
    <p:sldId id="268" r:id="rId4"/>
    <p:sldId id="269" r:id="rId5"/>
    <p:sldId id="276" r:id="rId6"/>
    <p:sldId id="271" r:id="rId7"/>
    <p:sldId id="272" r:id="rId8"/>
    <p:sldId id="434" r:id="rId9"/>
    <p:sldId id="273" r:id="rId10"/>
    <p:sldId id="274" r:id="rId11"/>
    <p:sldId id="275" r:id="rId12"/>
    <p:sldId id="289" r:id="rId13"/>
    <p:sldId id="367" r:id="rId14"/>
    <p:sldId id="346" r:id="rId15"/>
    <p:sldId id="376" r:id="rId16"/>
    <p:sldId id="293" r:id="rId17"/>
    <p:sldId id="277" r:id="rId18"/>
    <p:sldId id="278" r:id="rId19"/>
    <p:sldId id="348" r:id="rId20"/>
    <p:sldId id="388" r:id="rId21"/>
    <p:sldId id="334" r:id="rId22"/>
    <p:sldId id="336" r:id="rId23"/>
    <p:sldId id="435" r:id="rId24"/>
    <p:sldId id="279" r:id="rId25"/>
    <p:sldId id="281" r:id="rId26"/>
    <p:sldId id="386" r:id="rId27"/>
    <p:sldId id="282" r:id="rId28"/>
    <p:sldId id="283" r:id="rId29"/>
    <p:sldId id="384" r:id="rId30"/>
    <p:sldId id="290" r:id="rId31"/>
    <p:sldId id="385" r:id="rId32"/>
    <p:sldId id="436" r:id="rId33"/>
    <p:sldId id="395" r:id="rId34"/>
    <p:sldId id="397" r:id="rId35"/>
    <p:sldId id="396" r:id="rId36"/>
    <p:sldId id="398" r:id="rId37"/>
    <p:sldId id="399" r:id="rId38"/>
    <p:sldId id="437" r:id="rId39"/>
    <p:sldId id="446" r:id="rId40"/>
    <p:sldId id="438" r:id="rId41"/>
    <p:sldId id="401" r:id="rId42"/>
    <p:sldId id="402" r:id="rId43"/>
    <p:sldId id="403" r:id="rId44"/>
    <p:sldId id="404" r:id="rId45"/>
    <p:sldId id="405" r:id="rId46"/>
    <p:sldId id="406" r:id="rId47"/>
    <p:sldId id="442" r:id="rId48"/>
    <p:sldId id="410" r:id="rId49"/>
    <p:sldId id="427" r:id="rId50"/>
    <p:sldId id="412" r:id="rId51"/>
    <p:sldId id="443" r:id="rId52"/>
    <p:sldId id="422" r:id="rId53"/>
    <p:sldId id="424" r:id="rId54"/>
    <p:sldId id="425" r:id="rId55"/>
    <p:sldId id="415" r:id="rId56"/>
    <p:sldId id="444" r:id="rId57"/>
  </p:sldIdLst>
  <p:sldSz cx="9144000" cy="6858000" type="screen4x3"/>
  <p:notesSz cx="6858000" cy="9144000"/>
  <p:kinsoku lang="ja-JP" invalStChars="、。，．・：；？！゛゜ヽヾゝゞ々ー’”）〕］｝〉》」』】°‰′″℃￠％ぁぃぅぇぉっゃゅょゎァィゥェォッャュョヮヵヶ!%),.:;?]}｡｣､･ｧｨｩｪｫｬｭｮｯｰﾞﾟ" invalEndChars="‘“（〔［｛〈《「『【￥＄$([\{｢￡"/>
  <p:defaultTextStyle>
    <a:defPPr>
      <a:defRPr lang="en-US"/>
    </a:defPPr>
    <a:lvl1pPr algn="l" rtl="0" fontAlgn="base">
      <a:spcBef>
        <a:spcPct val="0"/>
      </a:spcBef>
      <a:spcAft>
        <a:spcPct val="0"/>
      </a:spcAft>
      <a:defRPr b="1" kern="1200">
        <a:solidFill>
          <a:schemeClr val="tx1"/>
        </a:solidFill>
        <a:latin typeface="Times" pitchFamily="18" charset="0"/>
        <a:ea typeface="ＭＳ Ｐゴシック"/>
        <a:cs typeface="ＭＳ Ｐゴシック"/>
      </a:defRPr>
    </a:lvl1pPr>
    <a:lvl2pPr marL="457200" algn="l" rtl="0" fontAlgn="base">
      <a:spcBef>
        <a:spcPct val="0"/>
      </a:spcBef>
      <a:spcAft>
        <a:spcPct val="0"/>
      </a:spcAft>
      <a:defRPr b="1" kern="1200">
        <a:solidFill>
          <a:schemeClr val="tx1"/>
        </a:solidFill>
        <a:latin typeface="Times" pitchFamily="18" charset="0"/>
        <a:ea typeface="ＭＳ Ｐゴシック"/>
        <a:cs typeface="ＭＳ Ｐゴシック"/>
      </a:defRPr>
    </a:lvl2pPr>
    <a:lvl3pPr marL="914400" algn="l" rtl="0" fontAlgn="base">
      <a:spcBef>
        <a:spcPct val="0"/>
      </a:spcBef>
      <a:spcAft>
        <a:spcPct val="0"/>
      </a:spcAft>
      <a:defRPr b="1" kern="1200">
        <a:solidFill>
          <a:schemeClr val="tx1"/>
        </a:solidFill>
        <a:latin typeface="Times" pitchFamily="18" charset="0"/>
        <a:ea typeface="ＭＳ Ｐゴシック"/>
        <a:cs typeface="ＭＳ Ｐゴシック"/>
      </a:defRPr>
    </a:lvl3pPr>
    <a:lvl4pPr marL="1371600" algn="l" rtl="0" fontAlgn="base">
      <a:spcBef>
        <a:spcPct val="0"/>
      </a:spcBef>
      <a:spcAft>
        <a:spcPct val="0"/>
      </a:spcAft>
      <a:defRPr b="1" kern="1200">
        <a:solidFill>
          <a:schemeClr val="tx1"/>
        </a:solidFill>
        <a:latin typeface="Times" pitchFamily="18" charset="0"/>
        <a:ea typeface="ＭＳ Ｐゴシック"/>
        <a:cs typeface="ＭＳ Ｐゴシック"/>
      </a:defRPr>
    </a:lvl4pPr>
    <a:lvl5pPr marL="1828800" algn="l" rtl="0" fontAlgn="base">
      <a:spcBef>
        <a:spcPct val="0"/>
      </a:spcBef>
      <a:spcAft>
        <a:spcPct val="0"/>
      </a:spcAft>
      <a:defRPr b="1" kern="1200">
        <a:solidFill>
          <a:schemeClr val="tx1"/>
        </a:solidFill>
        <a:latin typeface="Times" pitchFamily="18" charset="0"/>
        <a:ea typeface="ＭＳ Ｐゴシック"/>
        <a:cs typeface="ＭＳ Ｐゴシック"/>
      </a:defRPr>
    </a:lvl5pPr>
    <a:lvl6pPr marL="2286000" algn="l" defTabSz="914400" rtl="0" eaLnBrk="1" latinLnBrk="0" hangingPunct="1">
      <a:defRPr b="1" kern="1200">
        <a:solidFill>
          <a:schemeClr val="tx1"/>
        </a:solidFill>
        <a:latin typeface="Times" pitchFamily="18" charset="0"/>
        <a:ea typeface="ＭＳ Ｐゴシック"/>
        <a:cs typeface="ＭＳ Ｐゴシック"/>
      </a:defRPr>
    </a:lvl6pPr>
    <a:lvl7pPr marL="2743200" algn="l" defTabSz="914400" rtl="0" eaLnBrk="1" latinLnBrk="0" hangingPunct="1">
      <a:defRPr b="1" kern="1200">
        <a:solidFill>
          <a:schemeClr val="tx1"/>
        </a:solidFill>
        <a:latin typeface="Times" pitchFamily="18" charset="0"/>
        <a:ea typeface="ＭＳ Ｐゴシック"/>
        <a:cs typeface="ＭＳ Ｐゴシック"/>
      </a:defRPr>
    </a:lvl7pPr>
    <a:lvl8pPr marL="3200400" algn="l" defTabSz="914400" rtl="0" eaLnBrk="1" latinLnBrk="0" hangingPunct="1">
      <a:defRPr b="1" kern="1200">
        <a:solidFill>
          <a:schemeClr val="tx1"/>
        </a:solidFill>
        <a:latin typeface="Times" pitchFamily="18" charset="0"/>
        <a:ea typeface="ＭＳ Ｐゴシック"/>
        <a:cs typeface="ＭＳ Ｐゴシック"/>
      </a:defRPr>
    </a:lvl8pPr>
    <a:lvl9pPr marL="3657600" algn="l" defTabSz="914400" rtl="0" eaLnBrk="1" latinLnBrk="0" hangingPunct="1">
      <a:defRPr b="1" kern="1200">
        <a:solidFill>
          <a:schemeClr val="tx1"/>
        </a:solidFill>
        <a:latin typeface="Times" pitchFamily="18" charset="0"/>
        <a:ea typeface="ＭＳ Ｐゴシック"/>
        <a:cs typeface="ＭＳ Ｐゴシック"/>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showPr>
  <p:clrMru>
    <a:srgbClr val="B5995C"/>
    <a:srgbClr val="FF9966"/>
    <a:srgbClr val="0000CC"/>
    <a:srgbClr val="FF0000"/>
    <a:srgbClr val="FF9999"/>
    <a:srgbClr val="00FF00"/>
    <a:srgbClr val="2B0122"/>
    <a:srgbClr val="000548"/>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286" autoAdjust="0"/>
  </p:normalViewPr>
  <p:slideViewPr>
    <p:cSldViewPr snapToGrid="0" snapToObjects="1">
      <p:cViewPr>
        <p:scale>
          <a:sx n="80" d="100"/>
          <a:sy n="80" d="100"/>
        </p:scale>
        <p:origin x="-1188" y="-162"/>
      </p:cViewPr>
      <p:guideLst>
        <p:guide orient="horz" pos="2160"/>
        <p:guide pos="2880"/>
      </p:guideLst>
    </p:cSldViewPr>
  </p:slideViewPr>
  <p:outlineViewPr>
    <p:cViewPr>
      <p:scale>
        <a:sx n="50" d="100"/>
        <a:sy n="50"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 r:id="rId15" collapse="1"/>
      <p:sld r:id="rId16" collapse="1"/>
      <p:sld r:id="rId17" collapse="1"/>
      <p:sld r:id="rId18" collapse="1"/>
      <p:sld r:id="rId19" collapse="1"/>
      <p:sld r:id="rId20" collapse="1"/>
      <p:sld r:id="rId21" collapse="1"/>
      <p:sld r:id="rId22" collapse="1"/>
      <p:sld r:id="rId23" collapse="1"/>
      <p:sld r:id="rId24" collapse="1"/>
      <p:sld r:id="rId25" collapse="1"/>
      <p:sld r:id="rId26" collapse="1"/>
      <p:sld r:id="rId27" collapse="1"/>
      <p:sld r:id="rId28" collapse="1"/>
      <p:sld r:id="rId29" collapse="1"/>
      <p:sld r:id="rId30" collapse="1"/>
      <p:sld r:id="rId31" collapse="1"/>
      <p:sld r:id="rId32" collapse="1"/>
      <p:sld r:id="rId33" collapse="1"/>
      <p:sld r:id="rId34" collapse="1"/>
      <p:sld r:id="rId35" collapse="1"/>
      <p:sld r:id="rId36" collapse="1"/>
    </p:sldLst>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p:scale>
          <a:sx n="100" d="100"/>
          <a:sy n="100" d="100"/>
        </p:scale>
        <p:origin x="-1200" y="-104"/>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handoutMaster" Target="handoutMasters/handoutMaster1.xml"/></Relationships>
</file>

<file path=ppt/_rels/viewProps.xml.rels><?xml version="1.0" encoding="UTF-8" standalone="yes"?>
<Relationships xmlns="http://schemas.openxmlformats.org/package/2006/relationships"><Relationship Id="rId8" Type="http://schemas.openxmlformats.org/officeDocument/2006/relationships/slide" Target="slides/slide14.xml"/><Relationship Id="rId13" Type="http://schemas.openxmlformats.org/officeDocument/2006/relationships/slide" Target="slides/slide23.xml"/><Relationship Id="rId18" Type="http://schemas.openxmlformats.org/officeDocument/2006/relationships/slide" Target="slides/slide29.xml"/><Relationship Id="rId26" Type="http://schemas.openxmlformats.org/officeDocument/2006/relationships/slide" Target="slides/slide37.xml"/><Relationship Id="rId3" Type="http://schemas.openxmlformats.org/officeDocument/2006/relationships/slide" Target="slides/slide5.xml"/><Relationship Id="rId21" Type="http://schemas.openxmlformats.org/officeDocument/2006/relationships/slide" Target="slides/slide32.xml"/><Relationship Id="rId34" Type="http://schemas.openxmlformats.org/officeDocument/2006/relationships/slide" Target="slides/slide48.xml"/><Relationship Id="rId7" Type="http://schemas.openxmlformats.org/officeDocument/2006/relationships/slide" Target="slides/slide12.xml"/><Relationship Id="rId12" Type="http://schemas.openxmlformats.org/officeDocument/2006/relationships/slide" Target="slides/slide18.xml"/><Relationship Id="rId17" Type="http://schemas.openxmlformats.org/officeDocument/2006/relationships/slide" Target="slides/slide28.xml"/><Relationship Id="rId25" Type="http://schemas.openxmlformats.org/officeDocument/2006/relationships/slide" Target="slides/slide36.xml"/><Relationship Id="rId33" Type="http://schemas.openxmlformats.org/officeDocument/2006/relationships/slide" Target="slides/slide45.xml"/><Relationship Id="rId2" Type="http://schemas.openxmlformats.org/officeDocument/2006/relationships/slide" Target="slides/slide4.xml"/><Relationship Id="rId16" Type="http://schemas.openxmlformats.org/officeDocument/2006/relationships/slide" Target="slides/slide27.xml"/><Relationship Id="rId20" Type="http://schemas.openxmlformats.org/officeDocument/2006/relationships/slide" Target="slides/slide31.xml"/><Relationship Id="rId29" Type="http://schemas.openxmlformats.org/officeDocument/2006/relationships/slide" Target="slides/slide40.xml"/><Relationship Id="rId1" Type="http://schemas.openxmlformats.org/officeDocument/2006/relationships/slide" Target="slides/slide3.xml"/><Relationship Id="rId6" Type="http://schemas.openxmlformats.org/officeDocument/2006/relationships/slide" Target="slides/slide11.xml"/><Relationship Id="rId11" Type="http://schemas.openxmlformats.org/officeDocument/2006/relationships/slide" Target="slides/slide17.xml"/><Relationship Id="rId24" Type="http://schemas.openxmlformats.org/officeDocument/2006/relationships/slide" Target="slides/slide35.xml"/><Relationship Id="rId32" Type="http://schemas.openxmlformats.org/officeDocument/2006/relationships/slide" Target="slides/slide43.xml"/><Relationship Id="rId5" Type="http://schemas.openxmlformats.org/officeDocument/2006/relationships/slide" Target="slides/slide9.xml"/><Relationship Id="rId15" Type="http://schemas.openxmlformats.org/officeDocument/2006/relationships/slide" Target="slides/slide25.xml"/><Relationship Id="rId23" Type="http://schemas.openxmlformats.org/officeDocument/2006/relationships/slide" Target="slides/slide34.xml"/><Relationship Id="rId28" Type="http://schemas.openxmlformats.org/officeDocument/2006/relationships/slide" Target="slides/slide39.xml"/><Relationship Id="rId36" Type="http://schemas.openxmlformats.org/officeDocument/2006/relationships/slide" Target="slides/slide55.xml"/><Relationship Id="rId10" Type="http://schemas.openxmlformats.org/officeDocument/2006/relationships/slide" Target="slides/slide16.xml"/><Relationship Id="rId19" Type="http://schemas.openxmlformats.org/officeDocument/2006/relationships/slide" Target="slides/slide30.xml"/><Relationship Id="rId31" Type="http://schemas.openxmlformats.org/officeDocument/2006/relationships/slide" Target="slides/slide42.xml"/><Relationship Id="rId4" Type="http://schemas.openxmlformats.org/officeDocument/2006/relationships/slide" Target="slides/slide7.xml"/><Relationship Id="rId9" Type="http://schemas.openxmlformats.org/officeDocument/2006/relationships/slide" Target="slides/slide15.xml"/><Relationship Id="rId14" Type="http://schemas.openxmlformats.org/officeDocument/2006/relationships/slide" Target="slides/slide24.xml"/><Relationship Id="rId22" Type="http://schemas.openxmlformats.org/officeDocument/2006/relationships/slide" Target="slides/slide33.xml"/><Relationship Id="rId27" Type="http://schemas.openxmlformats.org/officeDocument/2006/relationships/slide" Target="slides/slide38.xml"/><Relationship Id="rId30" Type="http://schemas.openxmlformats.org/officeDocument/2006/relationships/slide" Target="slides/slide41.xml"/><Relationship Id="rId35" Type="http://schemas.openxmlformats.org/officeDocument/2006/relationships/slide" Target="slides/slide5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3021013" y="8710613"/>
            <a:ext cx="815975" cy="260350"/>
          </a:xfrm>
          <a:prstGeom prst="rect">
            <a:avLst/>
          </a:prstGeom>
          <a:noFill/>
          <a:ln w="12700">
            <a:noFill/>
            <a:miter lim="800000"/>
            <a:headEnd/>
            <a:tailEnd/>
          </a:ln>
          <a:effectLst/>
        </p:spPr>
        <p:txBody>
          <a:bodyPr wrap="none" lIns="87312" tIns="44450" rIns="87312" bIns="44450">
            <a:spAutoFit/>
          </a:bodyPr>
          <a:lstStyle/>
          <a:p>
            <a:pPr algn="ctr" defTabSz="868363" eaLnBrk="0" hangingPunct="0">
              <a:lnSpc>
                <a:spcPct val="90000"/>
              </a:lnSpc>
              <a:defRPr/>
            </a:pPr>
            <a:r>
              <a:rPr lang="en-US" sz="1200" b="0">
                <a:latin typeface="Book Antiqua" pitchFamily="18" charset="0"/>
                <a:ea typeface="ＭＳ Ｐゴシック" charset="-128"/>
                <a:cs typeface="+mn-cs"/>
              </a:rPr>
              <a:t>Page </a:t>
            </a:r>
            <a:fld id="{807A22B7-A5B0-442C-8297-CE53606EAA44}" type="slidenum">
              <a:rPr lang="en-US" sz="1200" b="0">
                <a:latin typeface="Book Antiqua" pitchFamily="18" charset="0"/>
                <a:ea typeface="ＭＳ Ｐゴシック" charset="-128"/>
                <a:cs typeface="+mn-cs"/>
              </a:rPr>
              <a:pPr algn="ctr" defTabSz="868363" eaLnBrk="0" hangingPunct="0">
                <a:lnSpc>
                  <a:spcPct val="90000"/>
                </a:lnSpc>
                <a:defRPr/>
              </a:pPr>
              <a:t>‹#›</a:t>
            </a:fld>
            <a:endParaRPr lang="en-US" sz="1200" b="0">
              <a:latin typeface="Book Antiqua" pitchFamily="18" charset="0"/>
              <a:ea typeface="ＭＳ Ｐゴシック" charset="-128"/>
              <a:cs typeface="+mn-cs"/>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457200" y="3294063"/>
            <a:ext cx="5986463" cy="5240337"/>
          </a:xfrm>
          <a:prstGeom prst="rect">
            <a:avLst/>
          </a:prstGeom>
          <a:noFill/>
          <a:ln w="12700">
            <a:noFill/>
            <a:miter lim="800000"/>
            <a:headEnd/>
            <a:tailEnd/>
          </a:ln>
          <a:effectLst/>
        </p:spPr>
        <p:txBody>
          <a:bodyPr vert="horz" wrap="square" lIns="90487" tIns="44450" rIns="90487" bIns="44450" numCol="1" anchor="t" anchorCtr="0" compatLnSpc="1">
            <a:prstTxWarp prst="textNoShape">
              <a:avLst/>
            </a:prstTxWarp>
          </a:bodyPr>
          <a:lstStyle/>
          <a:p>
            <a:pPr lvl="0"/>
            <a:r>
              <a:rPr lang="en-US" noProof="0" smtClean="0"/>
              <a:t>Body Text</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51" name="Rectangle 3"/>
          <p:cNvSpPr>
            <a:spLocks noChangeArrowheads="1"/>
          </p:cNvSpPr>
          <p:nvPr/>
        </p:nvSpPr>
        <p:spPr bwMode="auto">
          <a:xfrm>
            <a:off x="3062288" y="8710613"/>
            <a:ext cx="731837" cy="254000"/>
          </a:xfrm>
          <a:prstGeom prst="rect">
            <a:avLst/>
          </a:prstGeom>
          <a:noFill/>
          <a:ln w="12700">
            <a:noFill/>
            <a:miter lim="800000"/>
            <a:headEnd/>
            <a:tailEnd/>
          </a:ln>
          <a:effectLst/>
        </p:spPr>
        <p:txBody>
          <a:bodyPr wrap="none" lIns="87312" tIns="44450" rIns="87312" bIns="44450">
            <a:spAutoFit/>
          </a:bodyPr>
          <a:lstStyle/>
          <a:p>
            <a:pPr algn="ctr" defTabSz="868363" eaLnBrk="0" hangingPunct="0">
              <a:lnSpc>
                <a:spcPct val="90000"/>
              </a:lnSpc>
              <a:defRPr/>
            </a:pPr>
            <a:r>
              <a:rPr lang="en-US" sz="1200" b="0">
                <a:latin typeface="Book Antiqua" pitchFamily="18" charset="0"/>
                <a:ea typeface="ＭＳ Ｐゴシック" charset="-128"/>
                <a:cs typeface="+mn-cs"/>
              </a:rPr>
              <a:t>Page </a:t>
            </a:r>
            <a:fld id="{23746F3F-ADE9-4A7E-9E98-923643A85586}" type="slidenum">
              <a:rPr lang="en-US" sz="1200" b="0">
                <a:latin typeface="Book Antiqua" pitchFamily="18" charset="0"/>
                <a:ea typeface="ＭＳ Ｐゴシック" charset="-128"/>
                <a:cs typeface="+mn-cs"/>
              </a:rPr>
              <a:pPr algn="ctr" defTabSz="868363" eaLnBrk="0" hangingPunct="0">
                <a:lnSpc>
                  <a:spcPct val="90000"/>
                </a:lnSpc>
                <a:defRPr/>
              </a:pPr>
              <a:t>‹#›</a:t>
            </a:fld>
            <a:endParaRPr lang="en-US" sz="1200" b="0">
              <a:latin typeface="Book Antiqua" pitchFamily="18" charset="0"/>
              <a:ea typeface="ＭＳ Ｐゴシック" charset="-128"/>
              <a:cs typeface="+mn-cs"/>
            </a:endParaRPr>
          </a:p>
        </p:txBody>
      </p:sp>
      <p:sp>
        <p:nvSpPr>
          <p:cNvPr id="60420" name="Rectangle 4"/>
          <p:cNvSpPr>
            <a:spLocks noGrp="1" noRot="1" noChangeAspect="1" noChangeArrowheads="1" noTextEdit="1"/>
          </p:cNvSpPr>
          <p:nvPr>
            <p:ph type="sldImg" idx="2"/>
          </p:nvPr>
        </p:nvSpPr>
        <p:spPr bwMode="auto">
          <a:xfrm>
            <a:off x="1292225" y="31750"/>
            <a:ext cx="4162425" cy="3122613"/>
          </a:xfrm>
          <a:prstGeom prst="rect">
            <a:avLst/>
          </a:prstGeom>
          <a:noFill/>
          <a:ln w="12700">
            <a:solidFill>
              <a:schemeClr val="tx1"/>
            </a:solidFill>
            <a:miter lim="800000"/>
            <a:headEnd/>
            <a:tailEnd/>
          </a:ln>
        </p:spPr>
      </p:sp>
    </p:spTree>
  </p:cSld>
  <p:clrMap bg1="lt1" tx1="dk1" bg2="lt2" tx2="dk2" accent1="accent1" accent2="accent2" accent3="accent3" accent4="accent4" accent5="accent5" accent6="accent6" hlink="hlink" folHlink="folHlink"/>
  <p:notesStyle>
    <a:lvl1pPr algn="l" rtl="0" eaLnBrk="0" fontAlgn="base" hangingPunct="0">
      <a:lnSpc>
        <a:spcPct val="90000"/>
      </a:lnSpc>
      <a:spcBef>
        <a:spcPct val="40000"/>
      </a:spcBef>
      <a:spcAft>
        <a:spcPct val="0"/>
      </a:spcAft>
      <a:defRPr sz="1000" kern="1200">
        <a:solidFill>
          <a:schemeClr val="tx1"/>
        </a:solidFill>
        <a:latin typeface="Times" pitchFamily="-108" charset="0"/>
        <a:ea typeface="ＭＳ Ｐゴシック" pitchFamily="-108" charset="-128"/>
        <a:cs typeface="ＭＳ Ｐゴシック" pitchFamily="-108" charset="-128"/>
      </a:defRPr>
    </a:lvl1pPr>
    <a:lvl2pPr marL="457200" algn="l" rtl="0" eaLnBrk="0" fontAlgn="base" hangingPunct="0">
      <a:lnSpc>
        <a:spcPct val="90000"/>
      </a:lnSpc>
      <a:spcBef>
        <a:spcPct val="40000"/>
      </a:spcBef>
      <a:spcAft>
        <a:spcPct val="0"/>
      </a:spcAft>
      <a:defRPr sz="1000" kern="1200">
        <a:solidFill>
          <a:schemeClr val="tx1"/>
        </a:solidFill>
        <a:latin typeface="Times" pitchFamily="-108" charset="0"/>
        <a:ea typeface="ＭＳ Ｐゴシック" pitchFamily="-108" charset="-128"/>
        <a:cs typeface="ＭＳ Ｐゴシック"/>
      </a:defRPr>
    </a:lvl2pPr>
    <a:lvl3pPr marL="914400" algn="l" rtl="0" eaLnBrk="0" fontAlgn="base" hangingPunct="0">
      <a:lnSpc>
        <a:spcPct val="90000"/>
      </a:lnSpc>
      <a:spcBef>
        <a:spcPct val="40000"/>
      </a:spcBef>
      <a:spcAft>
        <a:spcPct val="0"/>
      </a:spcAft>
      <a:defRPr sz="1000" kern="1200">
        <a:solidFill>
          <a:schemeClr val="tx1"/>
        </a:solidFill>
        <a:latin typeface="Times" pitchFamily="-108" charset="0"/>
        <a:ea typeface="ＭＳ Ｐゴシック" pitchFamily="-108" charset="-128"/>
        <a:cs typeface="ＭＳ Ｐゴシック"/>
      </a:defRPr>
    </a:lvl3pPr>
    <a:lvl4pPr marL="1371600" algn="l" rtl="0" eaLnBrk="0" fontAlgn="base" hangingPunct="0">
      <a:lnSpc>
        <a:spcPct val="90000"/>
      </a:lnSpc>
      <a:spcBef>
        <a:spcPct val="40000"/>
      </a:spcBef>
      <a:spcAft>
        <a:spcPct val="0"/>
      </a:spcAft>
      <a:defRPr sz="1000" kern="1200">
        <a:solidFill>
          <a:schemeClr val="tx1"/>
        </a:solidFill>
        <a:latin typeface="Times" pitchFamily="-108" charset="0"/>
        <a:ea typeface="ＭＳ Ｐゴシック" pitchFamily="-108" charset="-128"/>
        <a:cs typeface="ＭＳ Ｐゴシック"/>
      </a:defRPr>
    </a:lvl4pPr>
    <a:lvl5pPr marL="1828800" algn="l" rtl="0" eaLnBrk="0" fontAlgn="base" hangingPunct="0">
      <a:lnSpc>
        <a:spcPct val="90000"/>
      </a:lnSpc>
      <a:spcBef>
        <a:spcPct val="40000"/>
      </a:spcBef>
      <a:spcAft>
        <a:spcPct val="0"/>
      </a:spcAft>
      <a:defRPr sz="1000" kern="1200">
        <a:solidFill>
          <a:schemeClr val="tx1"/>
        </a:solidFill>
        <a:latin typeface="Times" pitchFamily="-108" charset="0"/>
        <a:ea typeface="ＭＳ Ｐゴシック" pitchFamily="-108" charset="-128"/>
        <a:cs typeface="ＭＳ Ｐゴシック"/>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en.wikipedia.org/wiki/Sophie's_World" TargetMode="External"/><Relationship Id="rId2" Type="http://schemas.openxmlformats.org/officeDocument/2006/relationships/slide" Target="../slides/slide3.xml"/><Relationship Id="rId1" Type="http://schemas.openxmlformats.org/officeDocument/2006/relationships/notesMaster" Target="../notesMasters/notesMaster1.xml"/><Relationship Id="rId6" Type="http://schemas.openxmlformats.org/officeDocument/2006/relationships/hyperlink" Target="http://en.wikipedia.org/wiki/Germany" TargetMode="External"/><Relationship Id="rId5" Type="http://schemas.openxmlformats.org/officeDocument/2006/relationships/hyperlink" Target="http://en.wikipedia.org/wiki/Jostein_Gaarder" TargetMode="External"/><Relationship Id="rId4" Type="http://schemas.openxmlformats.org/officeDocument/2006/relationships/hyperlink" Target="http://en.wikipedia.org/w/index.php?title=Special:Booksources&amp;isbn=0425152251" TargetMode="Externa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body" idx="1"/>
          </p:nvPr>
        </p:nvSpPr>
        <p:spPr>
          <a:noFill/>
          <a:ln w="9525"/>
        </p:spPr>
        <p:txBody>
          <a:bodyPr/>
          <a:lstStyle/>
          <a:p>
            <a:r>
              <a:rPr lang="en-US" smtClean="0">
                <a:latin typeface="Times" pitchFamily="18" charset="0"/>
                <a:ea typeface="ＭＳ Ｐゴシック"/>
                <a:cs typeface="ＭＳ Ｐゴシック"/>
              </a:rPr>
              <a:t>Compared with Requirements Analysis System design is messy.</a:t>
            </a:r>
          </a:p>
          <a:p>
            <a:r>
              <a:rPr lang="en-US" smtClean="0">
                <a:latin typeface="Times" pitchFamily="18" charset="0"/>
                <a:ea typeface="ＭＳ Ｐゴシック"/>
                <a:cs typeface="ＭＳ Ｐゴシック"/>
              </a:rPr>
              <a:t>One of the reasons is that the analysis depends on the application domain. When entering design, we add the implementation domain. We worry about how to map the application domain expressed in the system model (object model, dynamic model, functional model) into the existing hardware. </a:t>
            </a:r>
          </a:p>
          <a:p>
            <a:r>
              <a:rPr lang="en-US" smtClean="0">
                <a:latin typeface="Times" pitchFamily="18" charset="0"/>
                <a:ea typeface="ＭＳ Ｐゴシック"/>
                <a:cs typeface="ＭＳ Ｐゴシック"/>
              </a:rPr>
              <a:t>Unfortunately this is not a well known science. Again only heuristics are known. Unfortunately even these heuristics have a half-life of 2-5 years. One of the problems is that we are still making incredible progress in computer science which is driven by technology</a:t>
            </a:r>
          </a:p>
          <a:p>
            <a:r>
              <a:rPr lang="en-US" smtClean="0">
                <a:latin typeface="Times" pitchFamily="18" charset="0"/>
                <a:ea typeface="ＭＳ Ｐゴシック"/>
                <a:cs typeface="ＭＳ Ｐゴシック"/>
              </a:rPr>
              <a:t>20 years ago we every analysis was mapped on a main frame. It was too expensive to waste cycles.</a:t>
            </a:r>
          </a:p>
          <a:p>
            <a:r>
              <a:rPr lang="en-US" smtClean="0">
                <a:latin typeface="Times" pitchFamily="18" charset="0"/>
                <a:ea typeface="ＭＳ Ｐゴシック"/>
                <a:cs typeface="ＭＳ Ｐゴシック"/>
              </a:rPr>
              <a:t>With the advence of minis and LAN networks, people started talking about client/server architectures and mapped their analysis onto distributed networks of computers</a:t>
            </a:r>
          </a:p>
          <a:p>
            <a:r>
              <a:rPr lang="en-US" smtClean="0">
                <a:latin typeface="Times" pitchFamily="18" charset="0"/>
                <a:ea typeface="ＭＳ Ｐゴシック"/>
                <a:cs typeface="ＭＳ Ｐゴシック"/>
              </a:rPr>
              <a:t>One of the questions a designer faces is performance vs reliability. If a certain design needs to be optimized because the response time is too slow, what should the designer do? Pick a Cray or a network of Sun workstations</a:t>
            </a:r>
          </a:p>
          <a:p>
            <a:endParaRPr lang="en-US" smtClean="0">
              <a:latin typeface="Times" pitchFamily="18" charset="0"/>
              <a:ea typeface="ＭＳ Ｐゴシック"/>
              <a:cs typeface="ＭＳ Ｐゴシック"/>
            </a:endParaRPr>
          </a:p>
          <a:p>
            <a:r>
              <a:rPr lang="en-US" smtClean="0">
                <a:latin typeface="Helvetica" pitchFamily="34" charset="0"/>
                <a:ea typeface="ＭＳ Ｐゴシック"/>
                <a:cs typeface="ＭＳ Ｐゴシック"/>
              </a:rPr>
              <a:t>Gaarder was born into a pedagogical family. His best known work is the novel </a:t>
            </a:r>
            <a:r>
              <a:rPr lang="en-US" i="1" smtClean="0">
                <a:solidFill>
                  <a:srgbClr val="0028B8"/>
                </a:solidFill>
                <a:latin typeface="Arial" pitchFamily="34" charset="0"/>
                <a:ea typeface="ＭＳ Ｐゴシック"/>
                <a:cs typeface="ＭＳ Ｐゴシック"/>
                <a:hlinkClick r:id="rId3"/>
              </a:rPr>
              <a:t>Sophie's World</a:t>
            </a:r>
            <a:r>
              <a:rPr lang="en-US" smtClean="0">
                <a:latin typeface="Helvetica" pitchFamily="34" charset="0"/>
                <a:ea typeface="ＭＳ Ｐゴシック"/>
                <a:cs typeface="ＭＳ Ｐゴシック"/>
              </a:rPr>
              <a:t>, subtitled </a:t>
            </a:r>
            <a:r>
              <a:rPr lang="en-US" i="1" smtClean="0">
                <a:latin typeface="Arial" pitchFamily="34" charset="0"/>
                <a:ea typeface="ＭＳ Ｐゴシック"/>
                <a:cs typeface="ＭＳ Ｐゴシック"/>
              </a:rPr>
              <a:t>A Novel about the History of Philosophy</a:t>
            </a:r>
            <a:r>
              <a:rPr lang="en-US" smtClean="0">
                <a:latin typeface="Helvetica" pitchFamily="34" charset="0"/>
                <a:ea typeface="ＭＳ Ｐゴシック"/>
                <a:cs typeface="ＭＳ Ｐゴシック"/>
              </a:rPr>
              <a:t> (</a:t>
            </a:r>
            <a:r>
              <a:rPr lang="en-US" smtClean="0">
                <a:solidFill>
                  <a:srgbClr val="0028B8"/>
                </a:solidFill>
                <a:latin typeface="Helvetica" pitchFamily="34" charset="0"/>
                <a:ea typeface="ＭＳ Ｐゴシック"/>
                <a:cs typeface="ＭＳ Ｐゴシック"/>
                <a:hlinkClick r:id="rId4"/>
              </a:rPr>
              <a:t>ISBN 0-425-15225-1</a:t>
            </a:r>
            <a:r>
              <a:rPr lang="en-US" smtClean="0">
                <a:latin typeface="Helvetica" pitchFamily="34" charset="0"/>
                <a:ea typeface="ＭＳ Ｐゴシック"/>
                <a:cs typeface="ＭＳ Ｐゴシック"/>
              </a:rPr>
              <a:t>). This popular work has been translated into fifty-three languages; there are over thirty million copies in print,</a:t>
            </a:r>
            <a:r>
              <a:rPr lang="en-US" smtClean="0">
                <a:solidFill>
                  <a:srgbClr val="0028B8"/>
                </a:solidFill>
                <a:latin typeface="Helvetica" pitchFamily="34" charset="0"/>
                <a:ea typeface="ＭＳ Ｐゴシック"/>
                <a:cs typeface="ＭＳ Ｐゴシック"/>
                <a:hlinkClick r:id="rId5"/>
              </a:rPr>
              <a:t>[1]</a:t>
            </a:r>
            <a:r>
              <a:rPr lang="en-US" smtClean="0">
                <a:latin typeface="Helvetica" pitchFamily="34" charset="0"/>
                <a:ea typeface="ＭＳ Ｐゴシック"/>
                <a:cs typeface="ＭＳ Ｐゴシック"/>
              </a:rPr>
              <a:t> with three million copies sold in </a:t>
            </a:r>
            <a:r>
              <a:rPr lang="en-US" smtClean="0">
                <a:solidFill>
                  <a:srgbClr val="0028B8"/>
                </a:solidFill>
                <a:latin typeface="Helvetica" pitchFamily="34" charset="0"/>
                <a:ea typeface="ＭＳ Ｐゴシック"/>
                <a:cs typeface="ＭＳ Ｐゴシック"/>
                <a:hlinkClick r:id="rId6"/>
              </a:rPr>
              <a:t>Germany</a:t>
            </a:r>
            <a:r>
              <a:rPr lang="en-US" smtClean="0">
                <a:latin typeface="Helvetica" pitchFamily="34" charset="0"/>
                <a:ea typeface="ＭＳ Ｐゴシック"/>
                <a:cs typeface="ＭＳ Ｐゴシック"/>
              </a:rPr>
              <a:t> alone.</a:t>
            </a:r>
          </a:p>
        </p:txBody>
      </p:sp>
      <p:sp>
        <p:nvSpPr>
          <p:cNvPr id="61443" name="Rectangle 3"/>
          <p:cNvSpPr>
            <a:spLocks noGrp="1" noRot="1" noChangeAspect="1" noChangeArrowheads="1" noTextEdit="1"/>
          </p:cNvSpPr>
          <p:nvPr>
            <p:ph type="sldImg"/>
          </p:nvPr>
        </p:nvSpPr>
        <p:spPr>
          <a:ln cap="flat"/>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body" idx="1"/>
          </p:nvPr>
        </p:nvSpPr>
        <p:spPr>
          <a:noFill/>
          <a:ln w="9525"/>
        </p:spPr>
        <p:txBody>
          <a:bodyPr/>
          <a:lstStyle/>
          <a:p>
            <a:r>
              <a:rPr lang="en-US" smtClean="0">
                <a:latin typeface="Times" pitchFamily="18" charset="0"/>
                <a:ea typeface="ＭＳ Ｐゴシック"/>
                <a:cs typeface="ＭＳ Ｐゴシック"/>
              </a:rPr>
              <a:t>Relation of subsystems to each other is similar to object model</a:t>
            </a:r>
          </a:p>
          <a:p>
            <a:r>
              <a:rPr lang="en-US" smtClean="0">
                <a:latin typeface="Times" pitchFamily="18" charset="0"/>
                <a:ea typeface="ＭＳ Ｐゴシック"/>
                <a:cs typeface="ＭＳ Ｐゴシック"/>
              </a:rPr>
              <a:t>System topology is similar functional model!</a:t>
            </a:r>
          </a:p>
          <a:p>
            <a:r>
              <a:rPr lang="en-US" smtClean="0">
                <a:latin typeface="Times" pitchFamily="18" charset="0"/>
                <a:ea typeface="ＭＳ Ｐゴシック"/>
                <a:cs typeface="ＭＳ Ｐゴシック"/>
              </a:rPr>
              <a:t>A service is a group of operations  provided by the subsystem</a:t>
            </a:r>
          </a:p>
          <a:p>
            <a:r>
              <a:rPr lang="en-US" smtClean="0">
                <a:solidFill>
                  <a:srgbClr val="FF9966"/>
                </a:solidFill>
                <a:latin typeface="Times" pitchFamily="18" charset="0"/>
                <a:ea typeface="ＭＳ Ｐゴシック"/>
                <a:cs typeface="ＭＳ Ｐゴシック"/>
              </a:rPr>
              <a:t>Services are defined during system design</a:t>
            </a:r>
            <a:r>
              <a:rPr lang="en-US" smtClean="0">
                <a:latin typeface="Times" pitchFamily="18" charset="0"/>
                <a:ea typeface="ＭＳ Ｐゴシック"/>
                <a:cs typeface="ＭＳ Ｐゴシック"/>
              </a:rPr>
              <a:t> and refined as subsystem interfaces during object design.</a:t>
            </a:r>
          </a:p>
          <a:p>
            <a:endParaRPr lang="en-US" smtClean="0">
              <a:latin typeface="Times" pitchFamily="18" charset="0"/>
              <a:ea typeface="ＭＳ Ｐゴシック"/>
              <a:cs typeface="ＭＳ Ｐゴシック"/>
            </a:endParaRPr>
          </a:p>
        </p:txBody>
      </p:sp>
      <p:sp>
        <p:nvSpPr>
          <p:cNvPr id="70659" name="Rectangle 3"/>
          <p:cNvSpPr>
            <a:spLocks noGrp="1" noRot="1" noChangeAspect="1" noChangeArrowheads="1" noTextEdit="1"/>
          </p:cNvSpPr>
          <p:nvPr>
            <p:ph type="sldImg"/>
          </p:nvPr>
        </p:nvSpPr>
        <p:spPr>
          <a:ln cap="flat"/>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Rot="1" noChangeAspect="1" noChangeArrowheads="1" noTextEdit="1"/>
          </p:cNvSpPr>
          <p:nvPr>
            <p:ph type="sldImg"/>
          </p:nvPr>
        </p:nvSpPr>
        <p:spPr>
          <a:ln/>
        </p:spPr>
      </p:sp>
      <p:sp>
        <p:nvSpPr>
          <p:cNvPr id="71683" name="Rectangle 3"/>
          <p:cNvSpPr>
            <a:spLocks noGrp="1" noChangeArrowheads="1"/>
          </p:cNvSpPr>
          <p:nvPr>
            <p:ph type="body" idx="1"/>
          </p:nvPr>
        </p:nvSpPr>
        <p:spPr>
          <a:noFill/>
          <a:ln w="9525"/>
        </p:spPr>
        <p:txBody>
          <a:bodyPr/>
          <a:lstStyle/>
          <a:p>
            <a:endParaRPr lang="en-US" smtClean="0">
              <a:latin typeface="Times" pitchFamily="18" charset="0"/>
              <a:ea typeface="ＭＳ Ｐゴシック"/>
              <a:cs typeface="ＭＳ Ｐゴシック"/>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a:noFill/>
          <a:ln w="9525"/>
        </p:spPr>
        <p:txBody>
          <a:bodyPr/>
          <a:lstStyle/>
          <a:p>
            <a:endParaRPr lang="en-US" smtClean="0">
              <a:latin typeface="Times" pitchFamily="18" charset="0"/>
              <a:ea typeface="ＭＳ Ｐゴシック"/>
              <a:cs typeface="ＭＳ Ｐゴシック"/>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Rot="1" noChangeAspect="1" noChangeArrowheads="1" noTextEdit="1"/>
          </p:cNvSpPr>
          <p:nvPr>
            <p:ph type="sldImg"/>
          </p:nvPr>
        </p:nvSpPr>
        <p:spPr>
          <a:ln/>
        </p:spPr>
      </p:sp>
      <p:sp>
        <p:nvSpPr>
          <p:cNvPr id="73731" name="Rectangle 3"/>
          <p:cNvSpPr>
            <a:spLocks noGrp="1" noChangeArrowheads="1"/>
          </p:cNvSpPr>
          <p:nvPr>
            <p:ph type="body" idx="1"/>
          </p:nvPr>
        </p:nvSpPr>
        <p:spPr>
          <a:noFill/>
          <a:ln w="9525"/>
        </p:spPr>
        <p:txBody>
          <a:bodyPr/>
          <a:lstStyle/>
          <a:p>
            <a:endParaRPr lang="en-US" smtClean="0">
              <a:latin typeface="Times" pitchFamily="18" charset="0"/>
              <a:ea typeface="ＭＳ Ｐゴシック"/>
              <a:cs typeface="ＭＳ Ｐゴシック"/>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a:noFill/>
          <a:ln w="9525"/>
        </p:spPr>
        <p:txBody>
          <a:bodyPr/>
          <a:lstStyle/>
          <a:p>
            <a:r>
              <a:rPr lang="en-US" smtClean="0">
                <a:latin typeface="Times" pitchFamily="18" charset="0"/>
                <a:ea typeface="ＭＳ Ｐゴシック"/>
                <a:cs typeface="ＭＳ Ｐゴシック"/>
              </a:rPr>
              <a:t>We will use the Facade design pattern to model the subsystem interface object</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body" idx="1"/>
          </p:nvPr>
        </p:nvSpPr>
        <p:spPr>
          <a:noFill/>
          <a:ln w="9525"/>
        </p:spPr>
        <p:txBody>
          <a:bodyPr/>
          <a:lstStyle/>
          <a:p>
            <a:r>
              <a:rPr lang="en-US" smtClean="0">
                <a:latin typeface="Times" pitchFamily="18" charset="0"/>
                <a:ea typeface="ＭＳ Ｐゴシック"/>
                <a:cs typeface="ＭＳ Ｐゴシック"/>
              </a:rPr>
              <a:t>A large system should be  decomposed into subsystems using both, layers and partitions</a:t>
            </a:r>
          </a:p>
          <a:p>
            <a:r>
              <a:rPr lang="en-US" smtClean="0">
                <a:latin typeface="Times" pitchFamily="18" charset="0"/>
                <a:ea typeface="ＭＳ Ｐゴシック"/>
                <a:cs typeface="ＭＳ Ｐゴシック"/>
              </a:rPr>
              <a:t>Layering and partitioning are techniques to achieve low coupling!!!</a:t>
            </a:r>
          </a:p>
          <a:p>
            <a:r>
              <a:rPr lang="en-US" smtClean="0">
                <a:latin typeface="Times" pitchFamily="18" charset="0"/>
                <a:ea typeface="ＭＳ Ｐゴシック"/>
                <a:cs typeface="ＭＳ Ｐゴシック"/>
              </a:rPr>
              <a:t>In an object-oriented design, each subsystem  makes its layer a subclass of the generic layer class provided by the UI subsystem. </a:t>
            </a:r>
          </a:p>
          <a:p>
            <a:r>
              <a:rPr lang="en-US" smtClean="0">
                <a:latin typeface="Times" pitchFamily="18" charset="0"/>
                <a:ea typeface="ＭＳ Ｐゴシック"/>
                <a:cs typeface="ＭＳ Ｐゴシック"/>
              </a:rPr>
              <a:t>In JEWEL, each individual subsystem provides its own zoom and refresh methods.</a:t>
            </a:r>
          </a:p>
          <a:p>
            <a:r>
              <a:rPr lang="en-US" smtClean="0">
                <a:latin typeface="Times" pitchFamily="18" charset="0"/>
                <a:ea typeface="ＭＳ Ｐゴシック"/>
                <a:cs typeface="ＭＳ Ｐゴシック"/>
              </a:rPr>
              <a:t> Ideally the refresh method will be called for every draw operation. The UI subsystem is responsible for knowing when to call for a refresh (but  the UI group will not have to implement it itself: it is a callback method implemented by the visualization and GIS group). All the interfaces with UI (such as how UI will provide the other groups with selection information) should be well documented and agreed on by all groups.</a:t>
            </a:r>
          </a:p>
        </p:txBody>
      </p:sp>
      <p:sp>
        <p:nvSpPr>
          <p:cNvPr id="75779" name="Rectangle 3"/>
          <p:cNvSpPr>
            <a:spLocks noGrp="1" noRot="1" noChangeAspect="1" noChangeArrowheads="1" noTextEdit="1"/>
          </p:cNvSpPr>
          <p:nvPr>
            <p:ph type="sldImg"/>
          </p:nvPr>
        </p:nvSpPr>
        <p:spPr>
          <a:ln cap="flat"/>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a:noFill/>
          <a:ln w="9525"/>
        </p:spPr>
        <p:txBody>
          <a:bodyPr/>
          <a:lstStyle/>
          <a:p>
            <a:r>
              <a:rPr lang="en-US" smtClean="0">
                <a:latin typeface="Times" pitchFamily="18" charset="0"/>
                <a:ea typeface="ＭＳ Ｐゴシック"/>
                <a:cs typeface="ＭＳ Ｐゴシック"/>
              </a:rPr>
              <a:t>Example: Peer-to-Peer systems</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a:noFill/>
          <a:ln w="9525"/>
        </p:spPr>
        <p:txBody>
          <a:bodyPr/>
          <a:lstStyle/>
          <a:p>
            <a:r>
              <a:rPr lang="en-US" smtClean="0">
                <a:latin typeface="Times" pitchFamily="18" charset="0"/>
                <a:ea typeface="ＭＳ Ｐゴシック"/>
                <a:cs typeface="ＭＳ Ｐゴシック"/>
              </a:rPr>
              <a:t>Subsystem Decomposition Heuristics</a:t>
            </a:r>
          </a:p>
          <a:p>
            <a:r>
              <a:rPr lang="en-US" smtClean="0">
                <a:latin typeface="Times" pitchFamily="18" charset="0"/>
                <a:ea typeface="ＭＳ Ｐゴシック"/>
                <a:cs typeface="ＭＳ Ｐゴシック"/>
              </a:rPr>
              <a:t>	- No more than 7+/-2 subsystems</a:t>
            </a:r>
          </a:p>
          <a:p>
            <a:pPr lvl="1"/>
            <a:r>
              <a:rPr lang="en-US" smtClean="0">
                <a:latin typeface="Times" pitchFamily="18" charset="0"/>
                <a:ea typeface="ＭＳ Ｐゴシック"/>
              </a:rPr>
              <a:t>More subsystems increase coherence but also complexity (more services)</a:t>
            </a:r>
          </a:p>
          <a:p>
            <a:r>
              <a:rPr lang="en-US" smtClean="0">
                <a:latin typeface="Times" pitchFamily="18" charset="0"/>
                <a:ea typeface="ＭＳ Ｐゴシック"/>
                <a:cs typeface="ＭＳ Ｐゴシック"/>
              </a:rPr>
              <a:t>    - No more than 4+/-2 layers</a:t>
            </a:r>
          </a:p>
          <a:p>
            <a:pPr lvl="1"/>
            <a:r>
              <a:rPr lang="en-US" smtClean="0">
                <a:latin typeface="Times" pitchFamily="18" charset="0"/>
                <a:ea typeface="ＭＳ Ｐゴシック"/>
              </a:rPr>
              <a:t>Good design: Try to find 3 layers!!!! In many cases this is possible. 3-tier-architectures are an example</a:t>
            </a:r>
          </a:p>
          <a:p>
            <a:endParaRPr lang="en-US" smtClean="0">
              <a:latin typeface="Times" pitchFamily="18" charset="0"/>
              <a:ea typeface="ＭＳ Ｐゴシック"/>
              <a:cs typeface="ＭＳ Ｐゴシック"/>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Rot="1" noChangeAspect="1" noChangeArrowheads="1" noTextEdit="1"/>
          </p:cNvSpPr>
          <p:nvPr>
            <p:ph type="sldImg"/>
          </p:nvPr>
        </p:nvSpPr>
        <p:spPr>
          <a:ln/>
        </p:spPr>
      </p:sp>
      <p:sp>
        <p:nvSpPr>
          <p:cNvPr id="78851" name="Rectangle 3"/>
          <p:cNvSpPr>
            <a:spLocks noGrp="1" noChangeArrowheads="1"/>
          </p:cNvSpPr>
          <p:nvPr>
            <p:ph type="body" idx="1"/>
          </p:nvPr>
        </p:nvSpPr>
        <p:spPr>
          <a:noFill/>
          <a:ln w="9525"/>
        </p:spPr>
        <p:txBody>
          <a:bodyPr/>
          <a:lstStyle/>
          <a:p>
            <a:r>
              <a:rPr lang="en-US" smtClean="0">
                <a:latin typeface="Times" pitchFamily="18" charset="0"/>
                <a:ea typeface="ＭＳ Ｐゴシック"/>
                <a:cs typeface="ＭＳ Ｐゴシック"/>
              </a:rPr>
              <a:t>New type of association: The dashed line means “depends on at runtime”. The solid line means “depends on at compile time”.</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Rot="1" noChangeAspect="1" noChangeArrowheads="1" noTextEdit="1"/>
          </p:cNvSpPr>
          <p:nvPr>
            <p:ph type="sldImg"/>
          </p:nvPr>
        </p:nvSpPr>
        <p:spPr>
          <a:ln/>
        </p:spPr>
      </p:sp>
      <p:sp>
        <p:nvSpPr>
          <p:cNvPr id="79875" name="Rectangle 3"/>
          <p:cNvSpPr>
            <a:spLocks noGrp="1" noChangeArrowheads="1"/>
          </p:cNvSpPr>
          <p:nvPr>
            <p:ph type="body" idx="1"/>
          </p:nvPr>
        </p:nvSpPr>
        <p:spPr>
          <a:noFill/>
          <a:ln w="9525"/>
        </p:spPr>
        <p:txBody>
          <a:bodyPr/>
          <a:lstStyle/>
          <a:p>
            <a:r>
              <a:rPr lang="en-US" smtClean="0">
                <a:latin typeface="Times" pitchFamily="18" charset="0"/>
                <a:ea typeface="ＭＳ Ｐゴシック"/>
                <a:cs typeface="ＭＳ Ｐゴシック"/>
              </a:rPr>
              <a:t>Why is this decomposition bad? It has high coupling, almost every subsystem relies on every other subsystem. </a:t>
            </a:r>
          </a:p>
          <a:p>
            <a:r>
              <a:rPr lang="en-US" sz="1800" b="1" smtClean="0">
                <a:latin typeface="Times" pitchFamily="18" charset="0"/>
                <a:ea typeface="ＭＳ Ｐゴシック"/>
                <a:cs typeface="ＭＳ Ｐゴシック"/>
              </a:rPr>
              <a:t>Too much “ravioli”…..!</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ln/>
        </p:spPr>
      </p:sp>
      <p:sp>
        <p:nvSpPr>
          <p:cNvPr id="62467" name="Rectangle 3"/>
          <p:cNvSpPr>
            <a:spLocks noGrp="1" noChangeArrowheads="1"/>
          </p:cNvSpPr>
          <p:nvPr>
            <p:ph type="body" idx="1"/>
          </p:nvPr>
        </p:nvSpPr>
        <p:spPr>
          <a:noFill/>
          <a:ln w="9525"/>
        </p:spPr>
        <p:txBody>
          <a:bodyPr/>
          <a:lstStyle/>
          <a:p>
            <a:r>
              <a:rPr lang="en-US" smtClean="0">
                <a:latin typeface="Times" pitchFamily="18" charset="0"/>
                <a:ea typeface="ＭＳ Ｐゴシック"/>
                <a:cs typeface="ＭＳ Ｐゴシック"/>
              </a:rPr>
              <a:t>What I teach today will be out of date in 3 years</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Rot="1" noChangeAspect="1" noChangeArrowheads="1" noTextEdit="1"/>
          </p:cNvSpPr>
          <p:nvPr>
            <p:ph type="sldImg"/>
          </p:nvPr>
        </p:nvSpPr>
        <p:spPr>
          <a:ln/>
        </p:spPr>
      </p:sp>
      <p:sp>
        <p:nvSpPr>
          <p:cNvPr id="80899" name="Rectangle 3"/>
          <p:cNvSpPr>
            <a:spLocks noGrp="1" noChangeArrowheads="1"/>
          </p:cNvSpPr>
          <p:nvPr>
            <p:ph type="body" idx="1"/>
          </p:nvPr>
        </p:nvSpPr>
        <p:spPr>
          <a:noFill/>
          <a:ln w="9525"/>
        </p:spPr>
        <p:txBody>
          <a:bodyPr/>
          <a:lstStyle/>
          <a:p>
            <a:r>
              <a:rPr lang="en-US" sz="2000" smtClean="0">
                <a:latin typeface="Verdana" pitchFamily="34" charset="0"/>
                <a:ea typeface="ＭＳ Ｐゴシック"/>
                <a:cs typeface="ＭＳ Ｐゴシック"/>
              </a:rPr>
              <a:t>The Subsystem Interface Objects publish the service </a:t>
            </a:r>
            <a:br>
              <a:rPr lang="en-US" sz="2000" smtClean="0">
                <a:latin typeface="Verdana" pitchFamily="34" charset="0"/>
                <a:ea typeface="ＭＳ Ｐゴシック"/>
                <a:cs typeface="ＭＳ Ｐゴシック"/>
              </a:rPr>
            </a:br>
            <a:r>
              <a:rPr lang="en-US" sz="2000" smtClean="0">
                <a:latin typeface="Verdana" pitchFamily="34" charset="0"/>
                <a:ea typeface="ＭＳ Ｐゴシック"/>
                <a:cs typeface="ＭＳ Ｐゴシック"/>
              </a:rPr>
              <a:t>(= Set of public operations)  provided by the subsystem</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body" idx="1"/>
          </p:nvPr>
        </p:nvSpPr>
        <p:spPr>
          <a:noFill/>
          <a:ln w="9525"/>
        </p:spPr>
        <p:txBody>
          <a:bodyPr/>
          <a:lstStyle/>
          <a:p>
            <a:r>
              <a:rPr lang="en-US" smtClean="0">
                <a:latin typeface="Times" pitchFamily="18" charset="0"/>
                <a:ea typeface="ＭＳ Ｐゴシック"/>
                <a:cs typeface="ＭＳ Ｐゴシック"/>
              </a:rPr>
              <a:t>A virtual machine can be seen  a collection of classes instead of a single class. This module uses services provided by lower level virtual machines and provides a service to higher level machines</a:t>
            </a:r>
          </a:p>
          <a:p>
            <a:r>
              <a:rPr lang="en-US" smtClean="0">
                <a:latin typeface="Times" pitchFamily="18" charset="0"/>
                <a:ea typeface="ＭＳ Ｐゴシック"/>
                <a:cs typeface="ＭＳ Ｐゴシック"/>
              </a:rPr>
              <a:t>Key concept in structuring and providing abstraction, but slightly out of out of date, cannot deal with distributed architectures. Works still well for single processor architectures (tasks)</a:t>
            </a:r>
          </a:p>
          <a:p>
            <a:endParaRPr lang="en-US" smtClean="0">
              <a:latin typeface="Times" pitchFamily="18" charset="0"/>
              <a:ea typeface="ＭＳ Ｐゴシック"/>
              <a:cs typeface="ＭＳ Ｐゴシック"/>
            </a:endParaRPr>
          </a:p>
        </p:txBody>
      </p:sp>
      <p:sp>
        <p:nvSpPr>
          <p:cNvPr id="81923" name="Rectangle 3"/>
          <p:cNvSpPr>
            <a:spLocks noGrp="1" noRot="1" noChangeAspect="1" noChangeArrowheads="1" noTextEdit="1"/>
          </p:cNvSpPr>
          <p:nvPr>
            <p:ph type="sldImg"/>
          </p:nvPr>
        </p:nvSpPr>
        <p:spPr>
          <a:ln cap="flat"/>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a:noFill/>
          <a:ln w="9525"/>
        </p:spPr>
        <p:txBody>
          <a:bodyPr/>
          <a:lstStyle/>
          <a:p>
            <a:endParaRPr lang="en-US" smtClean="0">
              <a:latin typeface="Times" pitchFamily="18" charset="0"/>
              <a:ea typeface="ＭＳ Ｐゴシック"/>
              <a:cs typeface="ＭＳ Ｐゴシック"/>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Rot="1" noChangeAspect="1" noChangeArrowheads="1" noTextEdit="1"/>
          </p:cNvSpPr>
          <p:nvPr>
            <p:ph type="sldImg"/>
          </p:nvPr>
        </p:nvSpPr>
        <p:spPr>
          <a:ln/>
        </p:spPr>
      </p:sp>
      <p:sp>
        <p:nvSpPr>
          <p:cNvPr id="83971" name="Rectangle 3"/>
          <p:cNvSpPr>
            <a:spLocks noGrp="1" noChangeArrowheads="1"/>
          </p:cNvSpPr>
          <p:nvPr>
            <p:ph type="body" idx="1"/>
          </p:nvPr>
        </p:nvSpPr>
        <p:spPr>
          <a:noFill/>
          <a:ln w="9525"/>
        </p:spPr>
        <p:txBody>
          <a:bodyPr/>
          <a:lstStyle/>
          <a:p>
            <a:endParaRPr lang="en-US" smtClean="0">
              <a:latin typeface="Times" pitchFamily="18" charset="0"/>
              <a:ea typeface="ＭＳ Ｐゴシック"/>
              <a:cs typeface="ＭＳ Ｐゴシック"/>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Rot="1" noChangeAspect="1" noChangeArrowheads="1" noTextEdit="1"/>
          </p:cNvSpPr>
          <p:nvPr>
            <p:ph type="sldImg"/>
          </p:nvPr>
        </p:nvSpPr>
        <p:spPr>
          <a:ln/>
        </p:spPr>
      </p:sp>
      <p:sp>
        <p:nvSpPr>
          <p:cNvPr id="84995" name="Rectangle 3"/>
          <p:cNvSpPr>
            <a:spLocks noGrp="1" noChangeArrowheads="1"/>
          </p:cNvSpPr>
          <p:nvPr>
            <p:ph type="body" idx="1"/>
          </p:nvPr>
        </p:nvSpPr>
        <p:spPr>
          <a:noFill/>
          <a:ln w="9525"/>
        </p:spPr>
        <p:txBody>
          <a:bodyPr/>
          <a:lstStyle/>
          <a:p>
            <a:endParaRPr lang="en-US" smtClean="0">
              <a:latin typeface="Times" pitchFamily="18" charset="0"/>
              <a:ea typeface="ＭＳ Ｐゴシック"/>
              <a:cs typeface="ＭＳ Ｐゴシック"/>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Rot="1" noChangeAspect="1" noChangeArrowheads="1" noTextEdit="1"/>
          </p:cNvSpPr>
          <p:nvPr>
            <p:ph type="sldImg"/>
          </p:nvPr>
        </p:nvSpPr>
        <p:spPr>
          <a:ln/>
        </p:spPr>
      </p:sp>
      <p:sp>
        <p:nvSpPr>
          <p:cNvPr id="86019" name="Rectangle 3"/>
          <p:cNvSpPr>
            <a:spLocks noGrp="1" noChangeArrowheads="1"/>
          </p:cNvSpPr>
          <p:nvPr>
            <p:ph type="body" idx="1"/>
          </p:nvPr>
        </p:nvSpPr>
        <p:spPr>
          <a:noFill/>
          <a:ln w="9525"/>
        </p:spPr>
        <p:txBody>
          <a:bodyPr/>
          <a:lstStyle/>
          <a:p>
            <a:endParaRPr lang="en-US" smtClean="0">
              <a:latin typeface="Times" pitchFamily="18" charset="0"/>
              <a:ea typeface="ＭＳ Ｐゴシック"/>
              <a:cs typeface="ＭＳ Ｐゴシック"/>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Rot="1" noChangeAspect="1" noChangeArrowheads="1" noTextEdit="1"/>
          </p:cNvSpPr>
          <p:nvPr>
            <p:ph type="sldImg"/>
          </p:nvPr>
        </p:nvSpPr>
        <p:spPr>
          <a:ln/>
        </p:spPr>
      </p:sp>
      <p:sp>
        <p:nvSpPr>
          <p:cNvPr id="87043" name="Rectangle 3"/>
          <p:cNvSpPr>
            <a:spLocks noGrp="1" noChangeArrowheads="1"/>
          </p:cNvSpPr>
          <p:nvPr>
            <p:ph type="body" idx="1"/>
          </p:nvPr>
        </p:nvSpPr>
        <p:spPr>
          <a:noFill/>
          <a:ln w="9525"/>
        </p:spPr>
        <p:txBody>
          <a:bodyPr/>
          <a:lstStyle/>
          <a:p>
            <a:endParaRPr lang="en-US" smtClean="0">
              <a:latin typeface="Times" pitchFamily="18" charset="0"/>
              <a:ea typeface="ＭＳ Ｐゴシック"/>
              <a:cs typeface="ＭＳ Ｐゴシック"/>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Rot="1" noChangeAspect="1" noChangeArrowheads="1" noTextEdit="1"/>
          </p:cNvSpPr>
          <p:nvPr>
            <p:ph type="sldImg"/>
          </p:nvPr>
        </p:nvSpPr>
        <p:spPr>
          <a:ln/>
        </p:spPr>
      </p:sp>
      <p:sp>
        <p:nvSpPr>
          <p:cNvPr id="88067" name="Rectangle 3"/>
          <p:cNvSpPr>
            <a:spLocks noGrp="1" noChangeArrowheads="1"/>
          </p:cNvSpPr>
          <p:nvPr>
            <p:ph type="body" idx="1"/>
          </p:nvPr>
        </p:nvSpPr>
        <p:spPr>
          <a:noFill/>
          <a:ln w="9525"/>
        </p:spPr>
        <p:txBody>
          <a:bodyPr/>
          <a:lstStyle/>
          <a:p>
            <a:endParaRPr lang="en-US" smtClean="0">
              <a:latin typeface="Times" pitchFamily="18" charset="0"/>
              <a:ea typeface="ＭＳ Ｐゴシック"/>
              <a:cs typeface="ＭＳ Ｐゴシック"/>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Rot="1" noChangeAspect="1" noChangeArrowheads="1" noTextEdit="1"/>
          </p:cNvSpPr>
          <p:nvPr>
            <p:ph type="sldImg"/>
          </p:nvPr>
        </p:nvSpPr>
        <p:spPr>
          <a:ln/>
        </p:spPr>
      </p:sp>
      <p:sp>
        <p:nvSpPr>
          <p:cNvPr id="89091" name="Rectangle 3"/>
          <p:cNvSpPr>
            <a:spLocks noGrp="1" noChangeArrowheads="1"/>
          </p:cNvSpPr>
          <p:nvPr>
            <p:ph type="body" idx="1"/>
          </p:nvPr>
        </p:nvSpPr>
        <p:spPr>
          <a:noFill/>
          <a:ln w="9525"/>
        </p:spPr>
        <p:txBody>
          <a:bodyPr/>
          <a:lstStyle/>
          <a:p>
            <a:endParaRPr lang="en-US" smtClean="0">
              <a:latin typeface="Times" pitchFamily="18" charset="0"/>
              <a:ea typeface="ＭＳ Ｐゴシック"/>
              <a:cs typeface="ＭＳ Ｐゴシック"/>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Rot="1" noChangeAspect="1" noChangeArrowheads="1" noTextEdit="1"/>
          </p:cNvSpPr>
          <p:nvPr>
            <p:ph type="sldImg"/>
          </p:nvPr>
        </p:nvSpPr>
        <p:spPr>
          <a:ln/>
        </p:spPr>
      </p:sp>
      <p:sp>
        <p:nvSpPr>
          <p:cNvPr id="90115" name="Rectangle 3"/>
          <p:cNvSpPr>
            <a:spLocks noGrp="1" noChangeArrowheads="1"/>
          </p:cNvSpPr>
          <p:nvPr>
            <p:ph type="body" idx="1"/>
          </p:nvPr>
        </p:nvSpPr>
        <p:spPr>
          <a:noFill/>
          <a:ln w="9525"/>
        </p:spPr>
        <p:txBody>
          <a:bodyPr/>
          <a:lstStyle/>
          <a:p>
            <a:endParaRPr lang="en-US" smtClean="0">
              <a:latin typeface="Times" pitchFamily="18" charset="0"/>
              <a:ea typeface="ＭＳ Ｐゴシック"/>
              <a:cs typeface="ＭＳ Ｐゴシック"/>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a:noFill/>
          <a:ln w="9525"/>
        </p:spPr>
        <p:txBody>
          <a:bodyPr/>
          <a:lstStyle/>
          <a:p>
            <a:endParaRPr lang="en-US" smtClean="0">
              <a:latin typeface="Times" pitchFamily="18" charset="0"/>
              <a:ea typeface="ＭＳ Ｐゴシック"/>
              <a:cs typeface="ＭＳ Ｐゴシック"/>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Rot="1" noChangeAspect="1" noChangeArrowheads="1" noTextEdit="1"/>
          </p:cNvSpPr>
          <p:nvPr>
            <p:ph type="sldImg"/>
          </p:nvPr>
        </p:nvSpPr>
        <p:spPr>
          <a:solidFill>
            <a:srgbClr val="FFFFFF"/>
          </a:solidFill>
          <a:ln/>
        </p:spPr>
      </p:sp>
      <p:sp>
        <p:nvSpPr>
          <p:cNvPr id="91139" name="Rectangle 3"/>
          <p:cNvSpPr>
            <a:spLocks noGrp="1" noChangeArrowheads="1"/>
          </p:cNvSpPr>
          <p:nvPr>
            <p:ph type="body" idx="1"/>
          </p:nvPr>
        </p:nvSpPr>
        <p:spPr>
          <a:solidFill>
            <a:srgbClr val="FFFFFF"/>
          </a:solidFill>
          <a:ln>
            <a:solidFill>
              <a:srgbClr val="000000"/>
            </a:solidFill>
          </a:ln>
        </p:spPr>
        <p:txBody>
          <a:bodyPr/>
          <a:lstStyle/>
          <a:p>
            <a:endParaRPr lang="en-US" smtClean="0">
              <a:latin typeface="Times" pitchFamily="18" charset="0"/>
              <a:ea typeface="ＭＳ Ｐゴシック"/>
              <a:cs typeface="ＭＳ Ｐゴシック"/>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Rot="1" noChangeAspect="1" noChangeArrowheads="1" noTextEdit="1"/>
          </p:cNvSpPr>
          <p:nvPr>
            <p:ph type="sldImg"/>
          </p:nvPr>
        </p:nvSpPr>
        <p:spPr>
          <a:solidFill>
            <a:srgbClr val="FFFFFF"/>
          </a:solidFill>
          <a:ln/>
        </p:spPr>
      </p:sp>
      <p:sp>
        <p:nvSpPr>
          <p:cNvPr id="92163" name="Rectangle 3"/>
          <p:cNvSpPr>
            <a:spLocks noGrp="1" noChangeArrowheads="1"/>
          </p:cNvSpPr>
          <p:nvPr>
            <p:ph type="body" idx="1"/>
          </p:nvPr>
        </p:nvSpPr>
        <p:spPr>
          <a:solidFill>
            <a:srgbClr val="FFFFFF"/>
          </a:solidFill>
          <a:ln>
            <a:solidFill>
              <a:srgbClr val="000000"/>
            </a:solidFill>
          </a:ln>
        </p:spPr>
        <p:txBody>
          <a:bodyPr/>
          <a:lstStyle/>
          <a:p>
            <a:endParaRPr lang="en-US" smtClean="0">
              <a:latin typeface="Times" pitchFamily="18" charset="0"/>
              <a:ea typeface="ＭＳ Ｐゴシック"/>
              <a:cs typeface="ＭＳ Ｐゴシック"/>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body" idx="1"/>
          </p:nvPr>
        </p:nvSpPr>
        <p:spPr>
          <a:noFill/>
          <a:ln w="9525"/>
        </p:spPr>
        <p:txBody>
          <a:bodyPr/>
          <a:lstStyle/>
          <a:p>
            <a:endParaRPr lang="en-US" smtClean="0">
              <a:latin typeface="Times" pitchFamily="18" charset="0"/>
              <a:ea typeface="ＭＳ Ｐゴシック"/>
              <a:cs typeface="ＭＳ Ｐゴシック"/>
            </a:endParaRPr>
          </a:p>
        </p:txBody>
      </p:sp>
      <p:sp>
        <p:nvSpPr>
          <p:cNvPr id="93187" name="Rectangle 3"/>
          <p:cNvSpPr>
            <a:spLocks noGrp="1" noRot="1" noChangeAspect="1" noChangeArrowheads="1" noTextEdit="1"/>
          </p:cNvSpPr>
          <p:nvPr>
            <p:ph type="sldImg"/>
          </p:nvPr>
        </p:nvSpPr>
        <p:spPr>
          <a:ln cap="flat"/>
        </p:spPr>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Rot="1" noChangeAspect="1" noChangeArrowheads="1" noTextEdit="1"/>
          </p:cNvSpPr>
          <p:nvPr>
            <p:ph type="sldImg"/>
          </p:nvPr>
        </p:nvSpPr>
        <p:spPr>
          <a:solidFill>
            <a:srgbClr val="FFFFFF"/>
          </a:solidFill>
          <a:ln/>
        </p:spPr>
      </p:sp>
      <p:sp>
        <p:nvSpPr>
          <p:cNvPr id="94211" name="Rectangle 3"/>
          <p:cNvSpPr>
            <a:spLocks noGrp="1" noChangeArrowheads="1"/>
          </p:cNvSpPr>
          <p:nvPr>
            <p:ph type="body" idx="1"/>
          </p:nvPr>
        </p:nvSpPr>
        <p:spPr>
          <a:solidFill>
            <a:srgbClr val="FFFFFF"/>
          </a:solidFill>
          <a:ln>
            <a:solidFill>
              <a:srgbClr val="000000"/>
            </a:solidFill>
          </a:ln>
        </p:spPr>
        <p:txBody>
          <a:bodyPr/>
          <a:lstStyle/>
          <a:p>
            <a:endParaRPr lang="en-US" smtClean="0">
              <a:latin typeface="Times" pitchFamily="18" charset="0"/>
              <a:ea typeface="ＭＳ Ｐゴシック"/>
              <a:cs typeface="ＭＳ Ｐゴシック"/>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Rot="1" noChangeAspect="1" noChangeArrowheads="1" noTextEdit="1"/>
          </p:cNvSpPr>
          <p:nvPr>
            <p:ph type="sldImg"/>
          </p:nvPr>
        </p:nvSpPr>
        <p:spPr>
          <a:solidFill>
            <a:srgbClr val="FFFFFF"/>
          </a:solidFill>
          <a:ln/>
        </p:spPr>
      </p:sp>
      <p:sp>
        <p:nvSpPr>
          <p:cNvPr id="95235" name="Rectangle 3"/>
          <p:cNvSpPr>
            <a:spLocks noGrp="1" noChangeArrowheads="1"/>
          </p:cNvSpPr>
          <p:nvPr>
            <p:ph type="body" idx="1"/>
          </p:nvPr>
        </p:nvSpPr>
        <p:spPr>
          <a:solidFill>
            <a:srgbClr val="FFFFFF"/>
          </a:solidFill>
          <a:ln>
            <a:solidFill>
              <a:srgbClr val="000000"/>
            </a:solidFill>
          </a:ln>
        </p:spPr>
        <p:txBody>
          <a:bodyPr/>
          <a:lstStyle/>
          <a:p>
            <a:endParaRPr lang="en-US" smtClean="0">
              <a:latin typeface="Times" pitchFamily="18" charset="0"/>
              <a:ea typeface="ＭＳ Ｐゴシック"/>
              <a:cs typeface="ＭＳ Ｐゴシック"/>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Rot="1" noChangeAspect="1" noChangeArrowheads="1" noTextEdit="1"/>
          </p:cNvSpPr>
          <p:nvPr>
            <p:ph type="sldImg"/>
          </p:nvPr>
        </p:nvSpPr>
        <p:spPr>
          <a:solidFill>
            <a:srgbClr val="FFFFFF"/>
          </a:solidFill>
          <a:ln/>
        </p:spPr>
      </p:sp>
      <p:sp>
        <p:nvSpPr>
          <p:cNvPr id="96259" name="Rectangle 3"/>
          <p:cNvSpPr>
            <a:spLocks noGrp="1" noChangeArrowheads="1"/>
          </p:cNvSpPr>
          <p:nvPr>
            <p:ph type="body" idx="1"/>
          </p:nvPr>
        </p:nvSpPr>
        <p:spPr>
          <a:solidFill>
            <a:srgbClr val="FFFFFF"/>
          </a:solidFill>
          <a:ln>
            <a:solidFill>
              <a:srgbClr val="000000"/>
            </a:solidFill>
          </a:ln>
        </p:spPr>
        <p:txBody>
          <a:bodyPr/>
          <a:lstStyle/>
          <a:p>
            <a:endParaRPr lang="en-US" smtClean="0">
              <a:latin typeface="Times" pitchFamily="18" charset="0"/>
              <a:ea typeface="ＭＳ Ｐゴシック"/>
              <a:cs typeface="ＭＳ Ｐゴシック"/>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Rot="1" noChangeAspect="1" noChangeArrowheads="1" noTextEdit="1"/>
          </p:cNvSpPr>
          <p:nvPr>
            <p:ph type="sldImg"/>
          </p:nvPr>
        </p:nvSpPr>
        <p:spPr>
          <a:solidFill>
            <a:srgbClr val="FFFFFF"/>
          </a:solidFill>
          <a:ln/>
        </p:spPr>
      </p:sp>
      <p:sp>
        <p:nvSpPr>
          <p:cNvPr id="97283" name="Rectangle 3"/>
          <p:cNvSpPr>
            <a:spLocks noGrp="1" noChangeArrowheads="1"/>
          </p:cNvSpPr>
          <p:nvPr>
            <p:ph type="body" idx="1"/>
          </p:nvPr>
        </p:nvSpPr>
        <p:spPr>
          <a:solidFill>
            <a:srgbClr val="FFFFFF"/>
          </a:solidFill>
          <a:ln>
            <a:solidFill>
              <a:srgbClr val="000000"/>
            </a:solidFill>
          </a:ln>
        </p:spPr>
        <p:txBody>
          <a:bodyPr/>
          <a:lstStyle/>
          <a:p>
            <a:endParaRPr lang="en-US" smtClean="0">
              <a:latin typeface="Times" pitchFamily="18" charset="0"/>
              <a:ea typeface="ＭＳ Ｐゴシック"/>
              <a:cs typeface="ＭＳ Ｐゴシック"/>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Rot="1" noChangeAspect="1" noChangeArrowheads="1" noTextEdit="1"/>
          </p:cNvSpPr>
          <p:nvPr>
            <p:ph type="sldImg"/>
          </p:nvPr>
        </p:nvSpPr>
        <p:spPr>
          <a:solidFill>
            <a:srgbClr val="FFFFFF"/>
          </a:solidFill>
          <a:ln/>
        </p:spPr>
      </p:sp>
      <p:sp>
        <p:nvSpPr>
          <p:cNvPr id="98307" name="Rectangle 3"/>
          <p:cNvSpPr>
            <a:spLocks noGrp="1" noChangeArrowheads="1"/>
          </p:cNvSpPr>
          <p:nvPr>
            <p:ph type="body" idx="1"/>
          </p:nvPr>
        </p:nvSpPr>
        <p:spPr>
          <a:solidFill>
            <a:srgbClr val="FFFFFF"/>
          </a:solidFill>
          <a:ln>
            <a:solidFill>
              <a:srgbClr val="000000"/>
            </a:solidFill>
          </a:ln>
        </p:spPr>
        <p:txBody>
          <a:bodyPr/>
          <a:lstStyle/>
          <a:p>
            <a:r>
              <a:rPr lang="en-US" sz="2400" smtClean="0">
                <a:latin typeface="Verdana" pitchFamily="34" charset="0"/>
                <a:ea typeface="ＭＳ Ｐゴシック"/>
                <a:cs typeface="ＭＳ Ｐゴシック"/>
              </a:rPr>
              <a:t>More difficult because of possibility of deadlocks</a:t>
            </a:r>
          </a:p>
          <a:p>
            <a:r>
              <a:rPr lang="en-US" sz="2400" smtClean="0">
                <a:solidFill>
                  <a:schemeClr val="tx2"/>
                </a:solidFill>
                <a:latin typeface="Century Gothic" pitchFamily="34" charset="0"/>
                <a:ea typeface="ＭＳ Ｐゴシック"/>
                <a:cs typeface="ＭＳ Ｐゴシック"/>
              </a:rPr>
              <a:t>“A Peer is either a Client or a Server</a:t>
            </a:r>
            <a:r>
              <a:rPr lang="en-US" smtClean="0">
                <a:latin typeface="Times" pitchFamily="18" charset="0"/>
                <a:ea typeface="ＭＳ Ｐゴシック"/>
                <a:cs typeface="ＭＳ Ｐゴシック"/>
              </a:rPr>
              <a:t>”What is the corresponding UML model? </a:t>
            </a:r>
          </a:p>
          <a:p>
            <a:r>
              <a:rPr lang="en-US" smtClean="0">
                <a:latin typeface="Times" pitchFamily="18" charset="0"/>
                <a:ea typeface="ＭＳ Ｐゴシック"/>
                <a:cs typeface="ＭＳ Ｐゴシック"/>
              </a:rPr>
              <a:t>Make a hint that leads to the answer, that Peer is a superclass for client and server! Use the phrase “either or” and refer to Abbott’s technique!</a:t>
            </a: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Rot="1" noChangeAspect="1" noChangeArrowheads="1" noTextEdit="1"/>
          </p:cNvSpPr>
          <p:nvPr>
            <p:ph type="sldImg"/>
          </p:nvPr>
        </p:nvSpPr>
        <p:spPr>
          <a:solidFill>
            <a:srgbClr val="FFFFFF"/>
          </a:solidFill>
          <a:ln/>
        </p:spPr>
      </p:sp>
      <p:sp>
        <p:nvSpPr>
          <p:cNvPr id="99331" name="Rectangle 3"/>
          <p:cNvSpPr>
            <a:spLocks noGrp="1" noChangeArrowheads="1"/>
          </p:cNvSpPr>
          <p:nvPr>
            <p:ph type="body" idx="1"/>
          </p:nvPr>
        </p:nvSpPr>
        <p:spPr>
          <a:solidFill>
            <a:srgbClr val="FFFFFF"/>
          </a:solidFill>
          <a:ln>
            <a:solidFill>
              <a:srgbClr val="000000"/>
            </a:solidFill>
          </a:ln>
        </p:spPr>
        <p:txBody>
          <a:bodyPr/>
          <a:lstStyle/>
          <a:p>
            <a:endParaRPr lang="en-US" smtClean="0">
              <a:latin typeface="Times" pitchFamily="18" charset="0"/>
              <a:ea typeface="ＭＳ Ｐゴシック"/>
              <a:cs typeface="ＭＳ Ｐゴシック"/>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Rot="1" noChangeAspect="1" noChangeArrowheads="1" noTextEdit="1"/>
          </p:cNvSpPr>
          <p:nvPr>
            <p:ph type="sldImg"/>
          </p:nvPr>
        </p:nvSpPr>
        <p:spPr>
          <a:solidFill>
            <a:srgbClr val="FFFFFF"/>
          </a:solidFill>
          <a:ln/>
        </p:spPr>
      </p:sp>
      <p:sp>
        <p:nvSpPr>
          <p:cNvPr id="100355" name="Rectangle 3"/>
          <p:cNvSpPr>
            <a:spLocks noGrp="1" noChangeArrowheads="1"/>
          </p:cNvSpPr>
          <p:nvPr>
            <p:ph type="body" idx="1"/>
          </p:nvPr>
        </p:nvSpPr>
        <p:spPr>
          <a:solidFill>
            <a:srgbClr val="FFFFFF"/>
          </a:solidFill>
          <a:ln>
            <a:solidFill>
              <a:srgbClr val="000000"/>
            </a:solidFill>
          </a:ln>
        </p:spPr>
        <p:txBody>
          <a:bodyPr/>
          <a:lstStyle/>
          <a:p>
            <a:endParaRPr lang="en-US" smtClean="0">
              <a:latin typeface="Times" pitchFamily="18" charset="0"/>
              <a:ea typeface="ＭＳ Ｐゴシック"/>
              <a:cs typeface="ＭＳ Ｐゴシック"/>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body" idx="1"/>
          </p:nvPr>
        </p:nvSpPr>
        <p:spPr>
          <a:xfrm>
            <a:off x="838200" y="3810000"/>
            <a:ext cx="5105400" cy="4724400"/>
          </a:xfrm>
          <a:noFill/>
          <a:ln w="9525"/>
        </p:spPr>
        <p:txBody>
          <a:bodyPr/>
          <a:lstStyle/>
          <a:p>
            <a:r>
              <a:rPr lang="en-US" smtClean="0">
                <a:latin typeface="Times" pitchFamily="18" charset="0"/>
                <a:ea typeface="ＭＳ Ｐゴシック"/>
                <a:cs typeface="ＭＳ Ｐゴシック"/>
              </a:rPr>
              <a:t>1. Design goals</a:t>
            </a:r>
          </a:p>
          <a:p>
            <a:r>
              <a:rPr lang="en-US" smtClean="0">
                <a:latin typeface="Times" pitchFamily="18" charset="0"/>
                <a:ea typeface="ＭＳ Ｐゴシック"/>
                <a:cs typeface="ＭＳ Ｐゴシック"/>
              </a:rPr>
              <a:t>2. System decomposition</a:t>
            </a:r>
          </a:p>
          <a:p>
            <a:r>
              <a:rPr lang="en-US" smtClean="0">
                <a:latin typeface="Times" pitchFamily="18" charset="0"/>
                <a:ea typeface="ＭＳ Ｐゴシック"/>
                <a:cs typeface="ＭＳ Ｐゴシック"/>
              </a:rPr>
              <a:t>      Breaking the system into subsystems, Layers and partitions, System information flow (topology)</a:t>
            </a:r>
          </a:p>
          <a:p>
            <a:r>
              <a:rPr lang="en-US" smtClean="0">
                <a:latin typeface="Times" pitchFamily="18" charset="0"/>
                <a:ea typeface="ＭＳ Ｐゴシック"/>
                <a:cs typeface="ＭＳ Ｐゴシック"/>
              </a:rPr>
              <a:t>3. Identification of concurrency</a:t>
            </a:r>
          </a:p>
          <a:p>
            <a:r>
              <a:rPr lang="en-US" smtClean="0">
                <a:latin typeface="Times" pitchFamily="18" charset="0"/>
                <a:ea typeface="ＭＳ Ｐゴシック"/>
                <a:cs typeface="ＭＳ Ｐゴシック"/>
              </a:rPr>
              <a:t>    Threads of control</a:t>
            </a:r>
          </a:p>
          <a:p>
            <a:r>
              <a:rPr lang="en-US" smtClean="0">
                <a:latin typeface="Times" pitchFamily="18" charset="0"/>
                <a:ea typeface="ＭＳ Ｐゴシック"/>
                <a:cs typeface="ＭＳ Ｐゴシック"/>
              </a:rPr>
              <a:t>4. Hardware/software allocation</a:t>
            </a:r>
          </a:p>
          <a:p>
            <a:r>
              <a:rPr lang="en-US" smtClean="0">
                <a:latin typeface="Times" pitchFamily="18" charset="0"/>
                <a:ea typeface="ＭＳ Ｐゴシック"/>
                <a:cs typeface="ＭＳ Ｐゴシック"/>
              </a:rPr>
              <a:t>  Estimate hardware requirements,  Hardware/software trade-offs,   Describe processor allocation, Physical connectivity (existing hardware)</a:t>
            </a:r>
          </a:p>
          <a:p>
            <a:r>
              <a:rPr lang="en-US" smtClean="0">
                <a:latin typeface="Times" pitchFamily="18" charset="0"/>
                <a:ea typeface="ＭＳ Ｐゴシック"/>
                <a:cs typeface="ＭＳ Ｐゴシック"/>
              </a:rPr>
              <a:t>5. Data management</a:t>
            </a:r>
          </a:p>
          <a:p>
            <a:r>
              <a:rPr lang="en-US" smtClean="0">
                <a:latin typeface="Times" pitchFamily="18" charset="0"/>
                <a:ea typeface="ＭＳ Ｐゴシック"/>
                <a:cs typeface="ＭＳ Ｐゴシック"/>
              </a:rPr>
              <a:t>   Data structures implemented in memory or secondary storage</a:t>
            </a:r>
          </a:p>
          <a:p>
            <a:r>
              <a:rPr lang="en-US" smtClean="0">
                <a:latin typeface="Times" pitchFamily="18" charset="0"/>
                <a:ea typeface="ＭＳ Ｐゴシック"/>
                <a:cs typeface="ＭＳ Ｐゴシック"/>
              </a:rPr>
              <a:t>6. Global resource handling</a:t>
            </a:r>
          </a:p>
          <a:p>
            <a:r>
              <a:rPr lang="en-US" smtClean="0">
                <a:latin typeface="Times" pitchFamily="18" charset="0"/>
                <a:ea typeface="ＭＳ Ｐゴシック"/>
                <a:cs typeface="ＭＳ Ｐゴシック"/>
              </a:rPr>
              <a:t>     Choose access control</a:t>
            </a:r>
          </a:p>
          <a:p>
            <a:r>
              <a:rPr lang="en-US" smtClean="0">
                <a:latin typeface="Times" pitchFamily="18" charset="0"/>
                <a:ea typeface="ＭＳ Ｐゴシック"/>
                <a:cs typeface="ＭＳ Ｐゴシック"/>
              </a:rPr>
              <a:t>7. Software control implementation</a:t>
            </a:r>
          </a:p>
          <a:p>
            <a:r>
              <a:rPr lang="en-US" smtClean="0">
                <a:latin typeface="Times" pitchFamily="18" charset="0"/>
                <a:ea typeface="ＭＳ Ｐゴシック"/>
                <a:cs typeface="ＭＳ Ｐゴシック"/>
              </a:rPr>
              <a:t>    Procedure-based, event-based, concurrent systems</a:t>
            </a:r>
          </a:p>
          <a:p>
            <a:r>
              <a:rPr lang="en-US" smtClean="0">
                <a:latin typeface="Times" pitchFamily="18" charset="0"/>
                <a:ea typeface="ＭＳ Ｐゴシック"/>
                <a:cs typeface="ＭＳ Ｐゴシック"/>
              </a:rPr>
              <a:t>8. Boundary conditions</a:t>
            </a:r>
          </a:p>
          <a:p>
            <a:r>
              <a:rPr lang="en-US" smtClean="0">
                <a:latin typeface="Times" pitchFamily="18" charset="0"/>
                <a:ea typeface="ＭＳ Ｐゴシック"/>
                <a:cs typeface="ＭＳ Ｐゴシック"/>
              </a:rPr>
              <a:t>   Describe behavior at initialization, termination and failure</a:t>
            </a:r>
          </a:p>
          <a:p>
            <a:r>
              <a:rPr lang="en-US" smtClean="0">
                <a:latin typeface="Times" pitchFamily="18" charset="0"/>
                <a:ea typeface="ＭＳ Ｐゴシック"/>
                <a:cs typeface="ＭＳ Ｐゴシック"/>
              </a:rPr>
              <a:t>9. Feasibility </a:t>
            </a:r>
          </a:p>
          <a:p>
            <a:r>
              <a:rPr lang="en-US" smtClean="0">
                <a:latin typeface="Times" pitchFamily="18" charset="0"/>
                <a:ea typeface="ＭＳ Ｐゴシック"/>
                <a:cs typeface="ＭＳ Ｐゴシック"/>
              </a:rPr>
              <a:t> Discuss design alternatives, Technological constraints that drive the design, What if the constraints change?</a:t>
            </a:r>
          </a:p>
        </p:txBody>
      </p:sp>
      <p:sp>
        <p:nvSpPr>
          <p:cNvPr id="64515" name="Rectangle 3"/>
          <p:cNvSpPr>
            <a:spLocks noGrp="1" noRot="1" noChangeAspect="1" noChangeArrowheads="1" noTextEdit="1"/>
          </p:cNvSpPr>
          <p:nvPr>
            <p:ph type="sldImg"/>
          </p:nvPr>
        </p:nvSpPr>
        <p:spPr>
          <a:xfrm>
            <a:off x="1227138" y="158750"/>
            <a:ext cx="4098925" cy="3073400"/>
          </a:xfrm>
          <a:ln cap="flat"/>
        </p:spPr>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Rot="1" noChangeAspect="1" noChangeArrowheads="1" noTextEdit="1"/>
          </p:cNvSpPr>
          <p:nvPr>
            <p:ph type="sldImg"/>
          </p:nvPr>
        </p:nvSpPr>
        <p:spPr>
          <a:solidFill>
            <a:srgbClr val="FFFFFF"/>
          </a:solidFill>
          <a:ln/>
        </p:spPr>
      </p:sp>
      <p:sp>
        <p:nvSpPr>
          <p:cNvPr id="101379" name="Rectangle 3"/>
          <p:cNvSpPr>
            <a:spLocks noGrp="1" noChangeArrowheads="1"/>
          </p:cNvSpPr>
          <p:nvPr>
            <p:ph type="body" idx="1"/>
          </p:nvPr>
        </p:nvSpPr>
        <p:spPr>
          <a:solidFill>
            <a:srgbClr val="FFFFFF"/>
          </a:solidFill>
          <a:ln>
            <a:solidFill>
              <a:srgbClr val="000000"/>
            </a:solidFill>
          </a:ln>
        </p:spPr>
        <p:txBody>
          <a:bodyPr/>
          <a:lstStyle/>
          <a:p>
            <a:endParaRPr lang="en-US" smtClean="0">
              <a:latin typeface="Times" pitchFamily="18" charset="0"/>
              <a:ea typeface="ＭＳ Ｐゴシック"/>
              <a:cs typeface="ＭＳ Ｐゴシック"/>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Rot="1" noChangeAspect="1" noChangeArrowheads="1" noTextEdit="1"/>
          </p:cNvSpPr>
          <p:nvPr>
            <p:ph type="sldImg"/>
          </p:nvPr>
        </p:nvSpPr>
        <p:spPr>
          <a:solidFill>
            <a:srgbClr val="FFFFFF"/>
          </a:solidFill>
          <a:ln/>
        </p:spPr>
      </p:sp>
      <p:sp>
        <p:nvSpPr>
          <p:cNvPr id="102403" name="Rectangle 3"/>
          <p:cNvSpPr>
            <a:spLocks noGrp="1" noChangeArrowheads="1"/>
          </p:cNvSpPr>
          <p:nvPr>
            <p:ph type="body" idx="1"/>
          </p:nvPr>
        </p:nvSpPr>
        <p:spPr>
          <a:solidFill>
            <a:srgbClr val="FFFFFF"/>
          </a:solidFill>
          <a:ln>
            <a:solidFill>
              <a:srgbClr val="000000"/>
            </a:solidFill>
          </a:ln>
        </p:spPr>
        <p:txBody>
          <a:bodyPr/>
          <a:lstStyle/>
          <a:p>
            <a:endParaRPr lang="en-US" smtClean="0">
              <a:latin typeface="Times" pitchFamily="18" charset="0"/>
              <a:ea typeface="ＭＳ Ｐゴシック"/>
              <a:cs typeface="ＭＳ Ｐゴシック"/>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Rot="1" noChangeAspect="1" noChangeArrowheads="1" noTextEdit="1"/>
          </p:cNvSpPr>
          <p:nvPr>
            <p:ph type="sldImg"/>
          </p:nvPr>
        </p:nvSpPr>
        <p:spPr>
          <a:solidFill>
            <a:srgbClr val="FFFFFF"/>
          </a:solidFill>
          <a:ln/>
        </p:spPr>
      </p:sp>
      <p:sp>
        <p:nvSpPr>
          <p:cNvPr id="103427" name="Rectangle 3"/>
          <p:cNvSpPr>
            <a:spLocks noGrp="1" noChangeArrowheads="1"/>
          </p:cNvSpPr>
          <p:nvPr>
            <p:ph type="body" idx="1"/>
          </p:nvPr>
        </p:nvSpPr>
        <p:spPr>
          <a:solidFill>
            <a:srgbClr val="FFFFFF"/>
          </a:solidFill>
          <a:ln>
            <a:solidFill>
              <a:srgbClr val="000000"/>
            </a:solidFill>
          </a:ln>
        </p:spPr>
        <p:txBody>
          <a:bodyPr/>
          <a:lstStyle/>
          <a:p>
            <a:endParaRPr lang="en-US" smtClean="0">
              <a:latin typeface="Times" pitchFamily="18" charset="0"/>
              <a:ea typeface="ＭＳ Ｐゴシック"/>
              <a:cs typeface="ＭＳ Ｐゴシック"/>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Rot="1" noChangeAspect="1" noChangeArrowheads="1" noTextEdit="1"/>
          </p:cNvSpPr>
          <p:nvPr>
            <p:ph type="sldImg"/>
          </p:nvPr>
        </p:nvSpPr>
        <p:spPr>
          <a:solidFill>
            <a:srgbClr val="FFFFFF"/>
          </a:solidFill>
          <a:ln/>
        </p:spPr>
      </p:sp>
      <p:sp>
        <p:nvSpPr>
          <p:cNvPr id="104451" name="Rectangle 3"/>
          <p:cNvSpPr>
            <a:spLocks noGrp="1" noChangeArrowheads="1"/>
          </p:cNvSpPr>
          <p:nvPr>
            <p:ph type="body" idx="1"/>
          </p:nvPr>
        </p:nvSpPr>
        <p:spPr>
          <a:solidFill>
            <a:srgbClr val="FFFFFF"/>
          </a:solidFill>
          <a:ln>
            <a:solidFill>
              <a:srgbClr val="000000"/>
            </a:solidFill>
          </a:ln>
        </p:spPr>
        <p:txBody>
          <a:bodyPr/>
          <a:lstStyle/>
          <a:p>
            <a:pPr>
              <a:lnSpc>
                <a:spcPct val="100000"/>
              </a:lnSpc>
              <a:spcBef>
                <a:spcPct val="0"/>
              </a:spcBef>
            </a:pPr>
            <a:r>
              <a:rPr lang="en-US" sz="2000" smtClean="0">
                <a:latin typeface="Times" pitchFamily="18" charset="0"/>
                <a:ea typeface="ＭＳ Ｐゴシック"/>
                <a:cs typeface="ＭＳ Ｐゴシック"/>
              </a:rPr>
              <a:t>The MVC style is a special case of the repository architectural style:</a:t>
            </a:r>
            <a:endParaRPr lang="en-US" sz="2400" smtClean="0">
              <a:latin typeface="Times" pitchFamily="18" charset="0"/>
              <a:ea typeface="ＭＳ Ｐゴシック"/>
              <a:cs typeface="ＭＳ Ｐゴシック"/>
            </a:endParaRPr>
          </a:p>
          <a:p>
            <a:pPr lvl="1">
              <a:lnSpc>
                <a:spcPct val="100000"/>
              </a:lnSpc>
              <a:spcBef>
                <a:spcPct val="0"/>
              </a:spcBef>
            </a:pPr>
            <a:r>
              <a:rPr lang="en-US" sz="2400" smtClean="0">
                <a:latin typeface="Times" pitchFamily="18" charset="0"/>
                <a:ea typeface="ＭＳ Ｐゴシック"/>
              </a:rPr>
              <a:t>Model subsystem implements the Repository, the Controller subsystem explicitly dictates the control flow</a:t>
            </a:r>
          </a:p>
          <a:p>
            <a:pPr>
              <a:lnSpc>
                <a:spcPct val="100000"/>
              </a:lnSpc>
              <a:spcBef>
                <a:spcPct val="0"/>
              </a:spcBef>
            </a:pPr>
            <a:r>
              <a:rPr lang="en-US" sz="2400" smtClean="0">
                <a:latin typeface="Times" pitchFamily="18" charset="0"/>
                <a:ea typeface="ＭＳ Ｐゴシック"/>
                <a:cs typeface="ＭＳ Ｐゴシック"/>
              </a:rPr>
              <a:t>Example: Filesystem based on MVC</a:t>
            </a:r>
          </a:p>
          <a:p>
            <a:endParaRPr lang="en-US" smtClean="0">
              <a:latin typeface="Times" pitchFamily="18" charset="0"/>
              <a:ea typeface="ＭＳ Ｐゴシック"/>
              <a:cs typeface="ＭＳ Ｐゴシック"/>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Rot="1" noChangeAspect="1" noChangeArrowheads="1" noTextEdit="1"/>
          </p:cNvSpPr>
          <p:nvPr>
            <p:ph type="sldImg"/>
          </p:nvPr>
        </p:nvSpPr>
        <p:spPr>
          <a:ln/>
        </p:spPr>
      </p:sp>
      <p:sp>
        <p:nvSpPr>
          <p:cNvPr id="105475" name="Rectangle 3"/>
          <p:cNvSpPr>
            <a:spLocks noGrp="1" noChangeArrowheads="1"/>
          </p:cNvSpPr>
          <p:nvPr>
            <p:ph type="body" idx="1"/>
          </p:nvPr>
        </p:nvSpPr>
        <p:spPr>
          <a:noFill/>
          <a:ln w="9525"/>
        </p:spPr>
        <p:txBody>
          <a:bodyPr/>
          <a:lstStyle/>
          <a:p>
            <a:endParaRPr lang="en-US" smtClean="0">
              <a:latin typeface="Times" pitchFamily="18" charset="0"/>
              <a:ea typeface="ＭＳ Ｐゴシック"/>
              <a:cs typeface="ＭＳ Ｐゴシック"/>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Rot="1" noChangeAspect="1" noChangeArrowheads="1" noTextEdit="1"/>
          </p:cNvSpPr>
          <p:nvPr>
            <p:ph type="sldImg"/>
          </p:nvPr>
        </p:nvSpPr>
        <p:spPr>
          <a:solidFill>
            <a:srgbClr val="FFFFFF"/>
          </a:solidFill>
          <a:ln/>
        </p:spPr>
      </p:sp>
      <p:sp>
        <p:nvSpPr>
          <p:cNvPr id="106499" name="Rectangle 3"/>
          <p:cNvSpPr>
            <a:spLocks noGrp="1" noChangeArrowheads="1"/>
          </p:cNvSpPr>
          <p:nvPr>
            <p:ph type="body" idx="1"/>
          </p:nvPr>
        </p:nvSpPr>
        <p:spPr>
          <a:solidFill>
            <a:srgbClr val="FFFFFF"/>
          </a:solidFill>
          <a:ln>
            <a:solidFill>
              <a:srgbClr val="000000"/>
            </a:solidFill>
          </a:ln>
        </p:spPr>
        <p:txBody>
          <a:bodyPr/>
          <a:lstStyle/>
          <a:p>
            <a:endParaRPr lang="en-US" smtClean="0">
              <a:latin typeface="Times" pitchFamily="18" charset="0"/>
              <a:ea typeface="ＭＳ Ｐゴシック"/>
              <a:cs typeface="ＭＳ Ｐゴシック"/>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Rot="1" noChangeAspect="1" noChangeArrowheads="1" noTextEdit="1"/>
          </p:cNvSpPr>
          <p:nvPr>
            <p:ph type="sldImg"/>
          </p:nvPr>
        </p:nvSpPr>
        <p:spPr>
          <a:ln/>
        </p:spPr>
      </p:sp>
      <p:sp>
        <p:nvSpPr>
          <p:cNvPr id="107523" name="Rectangle 3"/>
          <p:cNvSpPr>
            <a:spLocks noGrp="1" noChangeArrowheads="1"/>
          </p:cNvSpPr>
          <p:nvPr>
            <p:ph type="body" idx="1"/>
          </p:nvPr>
        </p:nvSpPr>
        <p:spPr>
          <a:noFill/>
          <a:ln w="9525"/>
        </p:spPr>
        <p:txBody>
          <a:bodyPr/>
          <a:lstStyle/>
          <a:p>
            <a:r>
              <a:rPr lang="en-US" smtClean="0">
                <a:latin typeface="Times" pitchFamily="18" charset="0"/>
                <a:ea typeface="ＭＳ Ｐゴシック"/>
                <a:cs typeface="ＭＳ Ｐゴシック"/>
              </a:rPr>
              <a:t>Appeared first in 1965, proposed by Dijkstra, 1965, in the design of the T.H.E. system. </a:t>
            </a: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Rot="1" noChangeAspect="1" noChangeArrowheads="1" noTextEdit="1"/>
          </p:cNvSpPr>
          <p:nvPr>
            <p:ph type="sldImg"/>
          </p:nvPr>
        </p:nvSpPr>
        <p:spPr>
          <a:solidFill>
            <a:srgbClr val="FFFFFF"/>
          </a:solidFill>
          <a:ln/>
        </p:spPr>
      </p:sp>
      <p:sp>
        <p:nvSpPr>
          <p:cNvPr id="108547" name="Rectangle 3"/>
          <p:cNvSpPr>
            <a:spLocks noGrp="1" noChangeArrowheads="1"/>
          </p:cNvSpPr>
          <p:nvPr>
            <p:ph type="body" idx="1"/>
          </p:nvPr>
        </p:nvSpPr>
        <p:spPr>
          <a:solidFill>
            <a:srgbClr val="FFFFFF"/>
          </a:solidFill>
          <a:ln>
            <a:solidFill>
              <a:srgbClr val="000000"/>
            </a:solidFill>
          </a:ln>
        </p:spPr>
        <p:txBody>
          <a:bodyPr/>
          <a:lstStyle/>
          <a:p>
            <a:endParaRPr lang="en-US" smtClean="0">
              <a:latin typeface="Times" pitchFamily="18" charset="0"/>
              <a:ea typeface="ＭＳ Ｐゴシック"/>
              <a:cs typeface="ＭＳ Ｐゴシック"/>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body" idx="1"/>
          </p:nvPr>
        </p:nvSpPr>
        <p:spPr>
          <a:noFill/>
          <a:ln w="9525"/>
        </p:spPr>
        <p:txBody>
          <a:bodyPr/>
          <a:lstStyle/>
          <a:p>
            <a:r>
              <a:rPr lang="en-US" smtClean="0">
                <a:latin typeface="Times" pitchFamily="18" charset="0"/>
                <a:ea typeface="ＭＳ Ｐゴシック"/>
                <a:cs typeface="ＭＳ Ｐゴシック"/>
              </a:rPr>
              <a:t>In Requirements analysis we have beautifully built 3 descriptions of the problem, the models. </a:t>
            </a:r>
          </a:p>
          <a:p>
            <a:r>
              <a:rPr lang="en-US" smtClean="0">
                <a:latin typeface="Times" pitchFamily="18" charset="0"/>
                <a:ea typeface="ＭＳ Ｐゴシック"/>
                <a:cs typeface="ＭＳ Ｐゴシック"/>
              </a:rPr>
              <a:t>Where do the models go in system design? The above list of system design issues looks a little bit random.</a:t>
            </a:r>
          </a:p>
          <a:p>
            <a:r>
              <a:rPr lang="en-US" smtClean="0">
                <a:latin typeface="Times" pitchFamily="18" charset="0"/>
                <a:ea typeface="ＭＳ Ｐゴシック"/>
                <a:cs typeface="ＭＳ Ｐゴシック"/>
              </a:rPr>
              <a:t> But there is a reason behind it:</a:t>
            </a:r>
          </a:p>
          <a:p>
            <a:r>
              <a:rPr lang="en-US" smtClean="0">
                <a:latin typeface="Times" pitchFamily="18" charset="0"/>
                <a:ea typeface="ＭＳ Ｐゴシック"/>
                <a:cs typeface="ＭＳ Ｐゴシック"/>
              </a:rPr>
              <a:t>Nonfunctional Requirements </a:t>
            </a:r>
          </a:p>
          <a:p>
            <a:pPr lvl="1"/>
            <a:r>
              <a:rPr lang="en-US" smtClean="0">
                <a:latin typeface="Times" pitchFamily="18" charset="0"/>
                <a:ea typeface="ＭＳ Ｐゴシック"/>
              </a:rPr>
              <a:t>=&gt; Definition of Design Goals </a:t>
            </a:r>
          </a:p>
          <a:p>
            <a:r>
              <a:rPr lang="en-US" smtClean="0">
                <a:latin typeface="Times" pitchFamily="18" charset="0"/>
                <a:ea typeface="ＭＳ Ｐゴシック"/>
                <a:cs typeface="ＭＳ Ｐゴシック"/>
              </a:rPr>
              <a:t>Functional model </a:t>
            </a:r>
          </a:p>
          <a:p>
            <a:pPr lvl="1"/>
            <a:r>
              <a:rPr lang="en-US" smtClean="0">
                <a:latin typeface="Times" pitchFamily="18" charset="0"/>
                <a:ea typeface="ＭＳ Ｐゴシック"/>
              </a:rPr>
              <a:t>=&gt; Subsystem Decomposition (Subsystems based on functional requirements, coherence &amp; coupling)</a:t>
            </a:r>
          </a:p>
          <a:p>
            <a:r>
              <a:rPr lang="en-US" smtClean="0">
                <a:latin typeface="Times" pitchFamily="18" charset="0"/>
                <a:ea typeface="ＭＳ Ｐゴシック"/>
                <a:cs typeface="ＭＳ Ｐゴシック"/>
              </a:rPr>
              <a:t>Object model </a:t>
            </a:r>
          </a:p>
          <a:p>
            <a:pPr lvl="1"/>
            <a:r>
              <a:rPr lang="en-US" smtClean="0">
                <a:latin typeface="Times" pitchFamily="18" charset="0"/>
                <a:ea typeface="ＭＳ Ｐゴシック"/>
              </a:rPr>
              <a:t>=&gt; Hardware/software Mapping  and Data Management (Persistent objects)</a:t>
            </a:r>
          </a:p>
          <a:p>
            <a:r>
              <a:rPr lang="en-US" smtClean="0">
                <a:latin typeface="Times" pitchFamily="18" charset="0"/>
                <a:ea typeface="ＭＳ Ｐゴシック"/>
                <a:cs typeface="ＭＳ Ｐゴシック"/>
              </a:rPr>
              <a:t>Dynamic model </a:t>
            </a:r>
          </a:p>
          <a:p>
            <a:pPr lvl="1"/>
            <a:r>
              <a:rPr lang="en-US" smtClean="0">
                <a:latin typeface="Times" pitchFamily="18" charset="0"/>
                <a:ea typeface="ＭＳ Ｐゴシック"/>
              </a:rPr>
              <a:t>=&gt; Identification of Concurrency, Global Resource Handling, Software Control</a:t>
            </a:r>
          </a:p>
          <a:p>
            <a:r>
              <a:rPr lang="en-US" smtClean="0">
                <a:latin typeface="Times" pitchFamily="18" charset="0"/>
                <a:ea typeface="ＭＳ Ｐゴシック"/>
                <a:cs typeface="ＭＳ Ｐゴシック"/>
              </a:rPr>
              <a:t> Finally: From the Subsystem Decomposition</a:t>
            </a:r>
          </a:p>
          <a:p>
            <a:pPr lvl="1"/>
            <a:r>
              <a:rPr lang="en-US" smtClean="0">
                <a:latin typeface="Times" pitchFamily="18" charset="0"/>
                <a:ea typeface="ＭＳ Ｐゴシック"/>
              </a:rPr>
              <a:t>=&gt; Boundary conditions</a:t>
            </a:r>
          </a:p>
          <a:p>
            <a:endParaRPr lang="en-US" smtClean="0">
              <a:latin typeface="Times" pitchFamily="18" charset="0"/>
              <a:ea typeface="ＭＳ Ｐゴシック"/>
              <a:cs typeface="ＭＳ Ｐゴシック"/>
            </a:endParaRPr>
          </a:p>
          <a:p>
            <a:endParaRPr lang="en-US" smtClean="0">
              <a:latin typeface="Times" pitchFamily="18" charset="0"/>
              <a:ea typeface="ＭＳ Ｐゴシック"/>
              <a:cs typeface="ＭＳ Ｐゴシック"/>
            </a:endParaRPr>
          </a:p>
        </p:txBody>
      </p:sp>
      <p:sp>
        <p:nvSpPr>
          <p:cNvPr id="65539" name="Rectangle 3"/>
          <p:cNvSpPr>
            <a:spLocks noGrp="1" noRot="1" noChangeAspect="1" noChangeArrowheads="1" noTextEdit="1"/>
          </p:cNvSpPr>
          <p:nvPr>
            <p:ph type="sldImg"/>
          </p:nvPr>
        </p:nvSpPr>
        <p:spPr>
          <a:ln cap="flat"/>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body" idx="1"/>
          </p:nvPr>
        </p:nvSpPr>
        <p:spPr>
          <a:xfrm>
            <a:off x="838200" y="3810000"/>
            <a:ext cx="5105400" cy="4724400"/>
          </a:xfrm>
          <a:noFill/>
          <a:ln w="9525"/>
        </p:spPr>
        <p:txBody>
          <a:bodyPr/>
          <a:lstStyle/>
          <a:p>
            <a:r>
              <a:rPr lang="en-US" smtClean="0">
                <a:latin typeface="Times" pitchFamily="18" charset="0"/>
                <a:ea typeface="ＭＳ Ｐゴシック"/>
                <a:cs typeface="ＭＳ Ｐゴシック"/>
              </a:rPr>
              <a:t>1. Design goals</a:t>
            </a:r>
          </a:p>
          <a:p>
            <a:r>
              <a:rPr lang="en-US" smtClean="0">
                <a:latin typeface="Times" pitchFamily="18" charset="0"/>
                <a:ea typeface="ＭＳ Ｐゴシック"/>
                <a:cs typeface="ＭＳ Ｐゴシック"/>
              </a:rPr>
              <a:t>2. System decomposition</a:t>
            </a:r>
          </a:p>
          <a:p>
            <a:r>
              <a:rPr lang="en-US" smtClean="0">
                <a:latin typeface="Times" pitchFamily="18" charset="0"/>
                <a:ea typeface="ＭＳ Ｐゴシック"/>
                <a:cs typeface="ＭＳ Ｐゴシック"/>
              </a:rPr>
              <a:t>      Breaking the system into subsystems, Layers and partitions, System information flow (topology)</a:t>
            </a:r>
          </a:p>
          <a:p>
            <a:r>
              <a:rPr lang="en-US" smtClean="0">
                <a:latin typeface="Times" pitchFamily="18" charset="0"/>
                <a:ea typeface="ＭＳ Ｐゴシック"/>
                <a:cs typeface="ＭＳ Ｐゴシック"/>
              </a:rPr>
              <a:t>3. Identification of concurrency</a:t>
            </a:r>
          </a:p>
          <a:p>
            <a:r>
              <a:rPr lang="en-US" smtClean="0">
                <a:latin typeface="Times" pitchFamily="18" charset="0"/>
                <a:ea typeface="ＭＳ Ｐゴシック"/>
                <a:cs typeface="ＭＳ Ｐゴシック"/>
              </a:rPr>
              <a:t>    Threads of control</a:t>
            </a:r>
          </a:p>
          <a:p>
            <a:r>
              <a:rPr lang="en-US" smtClean="0">
                <a:latin typeface="Times" pitchFamily="18" charset="0"/>
                <a:ea typeface="ＭＳ Ｐゴシック"/>
                <a:cs typeface="ＭＳ Ｐゴシック"/>
              </a:rPr>
              <a:t>4. Hardware/software allocation</a:t>
            </a:r>
          </a:p>
          <a:p>
            <a:r>
              <a:rPr lang="en-US" smtClean="0">
                <a:latin typeface="Times" pitchFamily="18" charset="0"/>
                <a:ea typeface="ＭＳ Ｐゴシック"/>
                <a:cs typeface="ＭＳ Ｐゴシック"/>
              </a:rPr>
              <a:t>  Estimate hardware requirements,  Hardware/software trade-offs,   Describe processor allocation, Physical connectivity (existing hardware)</a:t>
            </a:r>
          </a:p>
          <a:p>
            <a:r>
              <a:rPr lang="en-US" smtClean="0">
                <a:latin typeface="Times" pitchFamily="18" charset="0"/>
                <a:ea typeface="ＭＳ Ｐゴシック"/>
                <a:cs typeface="ＭＳ Ｐゴシック"/>
              </a:rPr>
              <a:t>5. Data management</a:t>
            </a:r>
          </a:p>
          <a:p>
            <a:r>
              <a:rPr lang="en-US" smtClean="0">
                <a:latin typeface="Times" pitchFamily="18" charset="0"/>
                <a:ea typeface="ＭＳ Ｐゴシック"/>
                <a:cs typeface="ＭＳ Ｐゴシック"/>
              </a:rPr>
              <a:t>   Data structures implemented in memory or secondary storage</a:t>
            </a:r>
          </a:p>
          <a:p>
            <a:r>
              <a:rPr lang="en-US" smtClean="0">
                <a:latin typeface="Times" pitchFamily="18" charset="0"/>
                <a:ea typeface="ＭＳ Ｐゴシック"/>
                <a:cs typeface="ＭＳ Ｐゴシック"/>
              </a:rPr>
              <a:t>6. Global resource handling</a:t>
            </a:r>
          </a:p>
          <a:p>
            <a:r>
              <a:rPr lang="en-US" smtClean="0">
                <a:latin typeface="Times" pitchFamily="18" charset="0"/>
                <a:ea typeface="ＭＳ Ｐゴシック"/>
                <a:cs typeface="ＭＳ Ｐゴシック"/>
              </a:rPr>
              <a:t>     Choose access control</a:t>
            </a:r>
          </a:p>
          <a:p>
            <a:r>
              <a:rPr lang="en-US" smtClean="0">
                <a:latin typeface="Times" pitchFamily="18" charset="0"/>
                <a:ea typeface="ＭＳ Ｐゴシック"/>
                <a:cs typeface="ＭＳ Ｐゴシック"/>
              </a:rPr>
              <a:t>7. Software control implementation</a:t>
            </a:r>
          </a:p>
          <a:p>
            <a:r>
              <a:rPr lang="en-US" smtClean="0">
                <a:latin typeface="Times" pitchFamily="18" charset="0"/>
                <a:ea typeface="ＭＳ Ｐゴシック"/>
                <a:cs typeface="ＭＳ Ｐゴシック"/>
              </a:rPr>
              <a:t>    Procedure-based, event-based, concurrent systems</a:t>
            </a:r>
          </a:p>
          <a:p>
            <a:r>
              <a:rPr lang="en-US" smtClean="0">
                <a:latin typeface="Times" pitchFamily="18" charset="0"/>
                <a:ea typeface="ＭＳ Ｐゴシック"/>
                <a:cs typeface="ＭＳ Ｐゴシック"/>
              </a:rPr>
              <a:t>8. Boundary conditions</a:t>
            </a:r>
          </a:p>
          <a:p>
            <a:r>
              <a:rPr lang="en-US" smtClean="0">
                <a:latin typeface="Times" pitchFamily="18" charset="0"/>
                <a:ea typeface="ＭＳ Ｐゴシック"/>
                <a:cs typeface="ＭＳ Ｐゴシック"/>
              </a:rPr>
              <a:t>   Describe behavior at initialization, termination and failure</a:t>
            </a:r>
          </a:p>
          <a:p>
            <a:r>
              <a:rPr lang="en-US" smtClean="0">
                <a:latin typeface="Times" pitchFamily="18" charset="0"/>
                <a:ea typeface="ＭＳ Ｐゴシック"/>
                <a:cs typeface="ＭＳ Ｐゴシック"/>
              </a:rPr>
              <a:t>9. Feasibility </a:t>
            </a:r>
          </a:p>
          <a:p>
            <a:r>
              <a:rPr lang="en-US" smtClean="0">
                <a:latin typeface="Times" pitchFamily="18" charset="0"/>
                <a:ea typeface="ＭＳ Ｐゴシック"/>
                <a:cs typeface="ＭＳ Ｐゴシック"/>
              </a:rPr>
              <a:t> Discuss design alternatives, Technological constraints that drive the design, What if the constraints change?</a:t>
            </a:r>
          </a:p>
        </p:txBody>
      </p:sp>
      <p:sp>
        <p:nvSpPr>
          <p:cNvPr id="66563" name="Rectangle 3"/>
          <p:cNvSpPr>
            <a:spLocks noGrp="1" noRot="1" noChangeAspect="1" noChangeArrowheads="1" noTextEdit="1"/>
          </p:cNvSpPr>
          <p:nvPr>
            <p:ph type="sldImg"/>
          </p:nvPr>
        </p:nvSpPr>
        <p:spPr>
          <a:xfrm>
            <a:off x="1227138" y="158750"/>
            <a:ext cx="4098925" cy="3073400"/>
          </a:xfrm>
          <a:ln cap="flat"/>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body" idx="1"/>
          </p:nvPr>
        </p:nvSpPr>
        <p:spPr>
          <a:noFill/>
          <a:ln w="9525"/>
        </p:spPr>
        <p:txBody>
          <a:bodyPr/>
          <a:lstStyle/>
          <a:p>
            <a:endParaRPr lang="en-US" smtClean="0">
              <a:latin typeface="Times" pitchFamily="18" charset="0"/>
              <a:ea typeface="ＭＳ Ｐゴシック"/>
              <a:cs typeface="ＭＳ Ｐゴシック"/>
            </a:endParaRPr>
          </a:p>
        </p:txBody>
      </p:sp>
      <p:sp>
        <p:nvSpPr>
          <p:cNvPr id="67587" name="Rectangle 3"/>
          <p:cNvSpPr>
            <a:spLocks noGrp="1" noRot="1" noChangeAspect="1" noChangeArrowheads="1" noTextEdit="1"/>
          </p:cNvSpPr>
          <p:nvPr>
            <p:ph type="sldImg"/>
          </p:nvPr>
        </p:nvSpPr>
        <p:spPr>
          <a:ln cap="flat"/>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body" idx="1"/>
          </p:nvPr>
        </p:nvSpPr>
        <p:spPr>
          <a:noFill/>
          <a:ln w="9525"/>
        </p:spPr>
        <p:txBody>
          <a:bodyPr/>
          <a:lstStyle/>
          <a:p>
            <a:pPr>
              <a:lnSpc>
                <a:spcPct val="100000"/>
              </a:lnSpc>
              <a:spcBef>
                <a:spcPct val="0"/>
              </a:spcBef>
            </a:pPr>
            <a:r>
              <a:rPr lang="en-US" sz="1800" b="1" smtClean="0">
                <a:latin typeface="Times" pitchFamily="18" charset="0"/>
                <a:ea typeface="ＭＳ Ｐゴシック"/>
                <a:cs typeface="ＭＳ Ｐゴシック"/>
              </a:rPr>
              <a:t>Nielson</a:t>
            </a:r>
          </a:p>
          <a:p>
            <a:pPr>
              <a:lnSpc>
                <a:spcPct val="100000"/>
              </a:lnSpc>
              <a:spcBef>
                <a:spcPct val="0"/>
              </a:spcBef>
            </a:pPr>
            <a:r>
              <a:rPr lang="en-US" sz="1800" b="1" i="1" smtClean="0">
                <a:latin typeface="Times" pitchFamily="18" charset="0"/>
                <a:ea typeface="ＭＳ Ｐゴシック"/>
                <a:cs typeface="ＭＳ Ｐゴシック"/>
              </a:rPr>
              <a:t>Usability Engineering</a:t>
            </a:r>
          </a:p>
          <a:p>
            <a:pPr>
              <a:lnSpc>
                <a:spcPct val="100000"/>
              </a:lnSpc>
              <a:spcBef>
                <a:spcPct val="0"/>
              </a:spcBef>
            </a:pPr>
            <a:r>
              <a:rPr lang="en-US" sz="1800" b="1" smtClean="0">
                <a:latin typeface="Times" pitchFamily="18" charset="0"/>
                <a:ea typeface="ＭＳ Ｐゴシック"/>
                <a:cs typeface="ＭＳ Ｐゴシック"/>
              </a:rPr>
              <a:t>Rubin</a:t>
            </a:r>
          </a:p>
          <a:p>
            <a:pPr>
              <a:lnSpc>
                <a:spcPct val="100000"/>
              </a:lnSpc>
              <a:spcBef>
                <a:spcPct val="0"/>
              </a:spcBef>
            </a:pPr>
            <a:r>
              <a:rPr lang="en-US" sz="1800" b="1" i="1" smtClean="0">
                <a:latin typeface="Times" pitchFamily="18" charset="0"/>
                <a:ea typeface="ＭＳ Ｐゴシック"/>
                <a:cs typeface="ＭＳ Ｐゴシック"/>
              </a:rPr>
              <a:t>Task Analysis</a:t>
            </a:r>
          </a:p>
          <a:p>
            <a:endParaRPr lang="en-US" smtClean="0">
              <a:latin typeface="Times" pitchFamily="18" charset="0"/>
              <a:ea typeface="ＭＳ Ｐゴシック"/>
              <a:cs typeface="ＭＳ Ｐゴシック"/>
            </a:endParaRPr>
          </a:p>
        </p:txBody>
      </p:sp>
      <p:sp>
        <p:nvSpPr>
          <p:cNvPr id="68611" name="Rectangle 3"/>
          <p:cNvSpPr>
            <a:spLocks noGrp="1" noRot="1" noChangeAspect="1" noChangeArrowheads="1" noTextEdit="1"/>
          </p:cNvSpPr>
          <p:nvPr>
            <p:ph type="sldImg"/>
          </p:nvPr>
        </p:nvSpPr>
        <p:spPr>
          <a:ln cap="flat"/>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body" idx="1"/>
          </p:nvPr>
        </p:nvSpPr>
        <p:spPr>
          <a:noFill/>
          <a:ln w="9525"/>
        </p:spPr>
        <p:txBody>
          <a:bodyPr/>
          <a:lstStyle/>
          <a:p>
            <a:r>
              <a:rPr lang="en-US" smtClean="0">
                <a:latin typeface="Times" pitchFamily="18" charset="0"/>
                <a:ea typeface="ＭＳ Ｐゴシック"/>
                <a:cs typeface="ＭＳ Ｐゴシック"/>
              </a:rPr>
              <a:t>Example: Functionality vs usability. Is a system with 100 functions usable? How about a large scale menu?</a:t>
            </a:r>
          </a:p>
          <a:p>
            <a:r>
              <a:rPr lang="en-US" smtClean="0">
                <a:latin typeface="Times" pitchFamily="18" charset="0"/>
                <a:ea typeface="ＭＳ Ｐゴシック"/>
                <a:cs typeface="ＭＳ Ｐゴシック"/>
              </a:rPr>
              <a:t>Low Cost vs Robustness: A low cost system does not check for errors when the user is entering wrong data </a:t>
            </a:r>
          </a:p>
          <a:p>
            <a:r>
              <a:rPr lang="en-US" smtClean="0">
                <a:latin typeface="Times" pitchFamily="18" charset="0"/>
                <a:ea typeface="ＭＳ Ｐゴシック"/>
                <a:cs typeface="ＭＳ Ｐゴシック"/>
              </a:rPr>
              <a:t>(ebay Entry 5.00 vs 5,00). Let‘s say you bid for 5, 00 Euro</a:t>
            </a:r>
          </a:p>
          <a:p>
            <a:r>
              <a:rPr lang="en-US" smtClean="0">
                <a:latin typeface="Times" pitchFamily="18" charset="0"/>
                <a:ea typeface="ＭＳ Ｐゴシック"/>
                <a:cs typeface="ＭＳ Ｐゴシック"/>
              </a:rPr>
              <a:t> In Germany 5,00 is 5 Euros, if the entry routine expects a „.“, then the „,“ might be overlooked,</a:t>
            </a:r>
          </a:p>
          <a:p>
            <a:r>
              <a:rPr lang="en-US" smtClean="0">
                <a:latin typeface="Times" pitchFamily="18" charset="0"/>
                <a:ea typeface="ＭＳ Ｐゴシック"/>
                <a:cs typeface="ＭＳ Ｐゴシック"/>
              </a:rPr>
              <a:t> and you have bidden. for 500 Dollars!</a:t>
            </a:r>
          </a:p>
          <a:p>
            <a:endParaRPr lang="en-US" smtClean="0">
              <a:latin typeface="Times" pitchFamily="18" charset="0"/>
              <a:ea typeface="ＭＳ Ｐゴシック"/>
              <a:cs typeface="ＭＳ Ｐゴシック"/>
            </a:endParaRPr>
          </a:p>
          <a:p>
            <a:r>
              <a:rPr lang="en-US" smtClean="0">
                <a:latin typeface="Times" pitchFamily="18" charset="0"/>
                <a:ea typeface="ＭＳ Ｐゴシック"/>
                <a:cs typeface="ＭＳ Ｐゴシック"/>
              </a:rPr>
              <a:t>Efficiency vs Portability: Can you build a portable real-time game? How do you get high framerates. Special graphics routines that access the display buffer! That is usually not portable. If you write portable graphics code, say with the OpenGL, then you sometimes might not get the response times you are looking for. All special graphics code is still hand-tailored for a specific machine or graphics processor.</a:t>
            </a:r>
          </a:p>
          <a:p>
            <a:endParaRPr lang="en-US" smtClean="0">
              <a:latin typeface="Times" pitchFamily="18" charset="0"/>
              <a:ea typeface="ＭＳ Ｐゴシック"/>
              <a:cs typeface="ＭＳ Ｐゴシック"/>
            </a:endParaRPr>
          </a:p>
          <a:p>
            <a:r>
              <a:rPr lang="en-US" smtClean="0">
                <a:latin typeface="Times" pitchFamily="18" charset="0"/>
                <a:ea typeface="ＭＳ Ｐゴシック"/>
                <a:cs typeface="ＭＳ Ｐゴシック"/>
              </a:rPr>
              <a:t>Rapid development vs. functionality: Let’s say your development time is 5 weeks, you have 5 programmers, your design window is 2 weeks, after design 3 programmers are leaving your company, and your delivery deadline cannot be moved. You are going to reduce the functionality.  Not all the use cases in your model can be implemented nor delivered.</a:t>
            </a:r>
          </a:p>
          <a:p>
            <a:r>
              <a:rPr lang="en-US" smtClean="0">
                <a:latin typeface="Times" pitchFamily="18" charset="0"/>
                <a:ea typeface="ＭＳ Ｐゴシック"/>
                <a:cs typeface="ＭＳ Ｐゴシック"/>
              </a:rPr>
              <a:t>Cost vs. Reusability:  This is an interesting trade-off, whose validity is changing right now. In the past, if you tried to make your design reusable you had to add extra effort. Recode your data structures (move from array of int to array of Generic). Moving from a 1-1 association to a many-many association involved more coding and more testing. Nowadays, with design patterns, this trade-off is changing a little bit. You can get reusability pretty cheap if you use design patterns!</a:t>
            </a:r>
          </a:p>
          <a:p>
            <a:endParaRPr lang="en-US" smtClean="0">
              <a:latin typeface="Times" pitchFamily="18" charset="0"/>
              <a:ea typeface="ＭＳ Ｐゴシック"/>
              <a:cs typeface="ＭＳ Ｐゴシック"/>
            </a:endParaRPr>
          </a:p>
          <a:p>
            <a:r>
              <a:rPr lang="en-US" smtClean="0">
                <a:latin typeface="Times" pitchFamily="18" charset="0"/>
                <a:ea typeface="ＭＳ Ｐゴシック"/>
                <a:cs typeface="ＭＳ Ｐゴシック"/>
              </a:rPr>
              <a:t>Backward Compatibility vs Readability. </a:t>
            </a:r>
          </a:p>
          <a:p>
            <a:r>
              <a:rPr lang="en-US" smtClean="0">
                <a:latin typeface="Times" pitchFamily="18" charset="0"/>
                <a:ea typeface="ＭＳ Ｐゴシック"/>
                <a:cs typeface="ＭＳ Ｐゴシック"/>
              </a:rPr>
              <a:t>The same applies to this trade-off. In the past you would guarantee backward compatibility by introducing special switches. </a:t>
            </a:r>
          </a:p>
          <a:p>
            <a:r>
              <a:rPr lang="en-US" smtClean="0">
                <a:latin typeface="Times" pitchFamily="18" charset="0"/>
                <a:ea typeface="ＭＳ Ｐゴシック"/>
                <a:cs typeface="ＭＳ Ｐゴシック"/>
              </a:rPr>
              <a:t>#Ifdef OldSystem then WriteToPaperTapeWriter </a:t>
            </a:r>
          </a:p>
          <a:p>
            <a:r>
              <a:rPr lang="en-US" smtClean="0">
                <a:latin typeface="Times" pitchFamily="18" charset="0"/>
                <a:ea typeface="ＭＳ Ｐゴシック"/>
                <a:cs typeface="ＭＳ Ｐゴシック"/>
              </a:rPr>
              <a:t>#Ifdef Newsystems then WritetoCD-R</a:t>
            </a:r>
          </a:p>
          <a:p>
            <a:r>
              <a:rPr lang="en-US" smtClean="0">
                <a:latin typeface="Times" pitchFamily="18" charset="0"/>
                <a:ea typeface="ＭＳ Ｐゴシック"/>
                <a:cs typeface="ＭＳ Ｐゴシック"/>
              </a:rPr>
              <a:t>Nowadays, again with the use of design patterns, for example, the bridge pattern, you can keep a system backward compatibile and still keep it readable!</a:t>
            </a:r>
          </a:p>
          <a:p>
            <a:endParaRPr lang="en-US" smtClean="0">
              <a:latin typeface="Times" pitchFamily="18" charset="0"/>
              <a:ea typeface="ＭＳ Ｐゴシック"/>
              <a:cs typeface="ＭＳ Ｐゴシック"/>
            </a:endParaRPr>
          </a:p>
        </p:txBody>
      </p:sp>
      <p:sp>
        <p:nvSpPr>
          <p:cNvPr id="69635" name="Rectangle 3"/>
          <p:cNvSpPr>
            <a:spLocks noGrp="1" noRot="1" noChangeAspect="1" noChangeArrowheads="1" noTextEdit="1"/>
          </p:cNvSpPr>
          <p:nvPr>
            <p:ph type="sldImg"/>
          </p:nvPr>
        </p:nvSpPr>
        <p:spPr>
          <a:ln cap="flat"/>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en-US"/>
              <a:t>Mastertitelformat bearbeiten</a:t>
            </a:r>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Master-Untertitelformat bearbeiten</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Mastertitelformat bearbeiten</a:t>
            </a:r>
          </a:p>
        </p:txBody>
      </p:sp>
      <p:sp>
        <p:nvSpPr>
          <p:cNvPr id="3" name="Vertikaler Textplatzhalter 2"/>
          <p:cNvSpPr>
            <a:spLocks noGrp="1"/>
          </p:cNvSpPr>
          <p:nvPr>
            <p:ph type="body" orient="vert" idx="1"/>
          </p:nvPr>
        </p:nvSpPr>
        <p:spPr/>
        <p:txBody>
          <a:bodyPr vert="eaVert"/>
          <a:lstStyle/>
          <a:p>
            <a:pPr lvl="0"/>
            <a:r>
              <a:rPr lang="en-US"/>
              <a:t>Mastertextformat bearbeiten</a:t>
            </a:r>
          </a:p>
          <a:p>
            <a:pPr lvl="1"/>
            <a:r>
              <a:rPr lang="en-US"/>
              <a:t>Zweite Ebene</a:t>
            </a:r>
          </a:p>
          <a:p>
            <a:pPr lvl="2"/>
            <a:r>
              <a:rPr lang="en-US"/>
              <a:t>Dritte Ebene</a:t>
            </a:r>
          </a:p>
          <a:p>
            <a:pPr lvl="3"/>
            <a:r>
              <a:rPr lang="en-US"/>
              <a:t>Vierte Ebene</a:t>
            </a:r>
          </a:p>
          <a:p>
            <a:pPr lvl="4"/>
            <a:r>
              <a:rPr lang="en-US"/>
              <a:t>Fünfte Ebene</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534150" y="222250"/>
            <a:ext cx="2038350" cy="5873750"/>
          </a:xfrm>
        </p:spPr>
        <p:txBody>
          <a:bodyPr vert="eaVert"/>
          <a:lstStyle/>
          <a:p>
            <a:r>
              <a:rPr lang="en-US"/>
              <a:t>Mastertitelformat bearbeiten</a:t>
            </a:r>
          </a:p>
        </p:txBody>
      </p:sp>
      <p:sp>
        <p:nvSpPr>
          <p:cNvPr id="3" name="Vertikaler Textplatzhalter 2"/>
          <p:cNvSpPr>
            <a:spLocks noGrp="1"/>
          </p:cNvSpPr>
          <p:nvPr>
            <p:ph type="body" orient="vert" idx="1"/>
          </p:nvPr>
        </p:nvSpPr>
        <p:spPr>
          <a:xfrm>
            <a:off x="419100" y="222250"/>
            <a:ext cx="5962650" cy="5873750"/>
          </a:xfrm>
        </p:spPr>
        <p:txBody>
          <a:bodyPr vert="eaVert"/>
          <a:lstStyle/>
          <a:p>
            <a:pPr lvl="0"/>
            <a:r>
              <a:rPr lang="en-US"/>
              <a:t>Mastertextformat bearbeiten</a:t>
            </a:r>
          </a:p>
          <a:p>
            <a:pPr lvl="1"/>
            <a:r>
              <a:rPr lang="en-US"/>
              <a:t>Zweite Ebene</a:t>
            </a:r>
          </a:p>
          <a:p>
            <a:pPr lvl="2"/>
            <a:r>
              <a:rPr lang="en-US"/>
              <a:t>Dritte Ebene</a:t>
            </a:r>
          </a:p>
          <a:p>
            <a:pPr lvl="3"/>
            <a:r>
              <a:rPr lang="en-US"/>
              <a:t>Vierte Ebene</a:t>
            </a:r>
          </a:p>
          <a:p>
            <a:pPr lvl="4"/>
            <a:r>
              <a:rPr lang="en-US"/>
              <a:t>Fünfte Ebene</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el, Text und ClipArt">
    <p:spTree>
      <p:nvGrpSpPr>
        <p:cNvPr id="1" name=""/>
        <p:cNvGrpSpPr/>
        <p:nvPr/>
      </p:nvGrpSpPr>
      <p:grpSpPr>
        <a:xfrm>
          <a:off x="0" y="0"/>
          <a:ext cx="0" cy="0"/>
          <a:chOff x="0" y="0"/>
          <a:chExt cx="0" cy="0"/>
        </a:xfrm>
      </p:grpSpPr>
      <p:sp>
        <p:nvSpPr>
          <p:cNvPr id="2" name="Titel 1"/>
          <p:cNvSpPr>
            <a:spLocks noGrp="1"/>
          </p:cNvSpPr>
          <p:nvPr>
            <p:ph type="title"/>
          </p:nvPr>
        </p:nvSpPr>
        <p:spPr>
          <a:xfrm>
            <a:off x="419100" y="222250"/>
            <a:ext cx="8153400" cy="863600"/>
          </a:xfrm>
        </p:spPr>
        <p:txBody>
          <a:bodyPr/>
          <a:lstStyle/>
          <a:p>
            <a:r>
              <a:rPr lang="en-US"/>
              <a:t>Mastertitelformat bearbeiten</a:t>
            </a:r>
          </a:p>
        </p:txBody>
      </p:sp>
      <p:sp>
        <p:nvSpPr>
          <p:cNvPr id="3" name="Textplatzhalter 2"/>
          <p:cNvSpPr>
            <a:spLocks noGrp="1"/>
          </p:cNvSpPr>
          <p:nvPr>
            <p:ph type="body" sz="half" idx="1"/>
          </p:nvPr>
        </p:nvSpPr>
        <p:spPr>
          <a:xfrm>
            <a:off x="533400" y="1295400"/>
            <a:ext cx="3924300" cy="4800600"/>
          </a:xfrm>
        </p:spPr>
        <p:txBody>
          <a:bodyPr/>
          <a:lstStyle/>
          <a:p>
            <a:pPr lvl="0"/>
            <a:r>
              <a:rPr lang="en-US"/>
              <a:t>Mastertextformat bearbeiten</a:t>
            </a:r>
          </a:p>
          <a:p>
            <a:pPr lvl="1"/>
            <a:r>
              <a:rPr lang="en-US"/>
              <a:t>Zweite Ebene</a:t>
            </a:r>
          </a:p>
          <a:p>
            <a:pPr lvl="2"/>
            <a:r>
              <a:rPr lang="en-US"/>
              <a:t>Dritte Ebene</a:t>
            </a:r>
          </a:p>
          <a:p>
            <a:pPr lvl="3"/>
            <a:r>
              <a:rPr lang="en-US"/>
              <a:t>Vierte Ebene</a:t>
            </a:r>
          </a:p>
          <a:p>
            <a:pPr lvl="4"/>
            <a:r>
              <a:rPr lang="en-US"/>
              <a:t>Fünfte Ebene</a:t>
            </a:r>
          </a:p>
        </p:txBody>
      </p:sp>
      <p:sp>
        <p:nvSpPr>
          <p:cNvPr id="4" name="ClipArt-Platzhalter 3"/>
          <p:cNvSpPr>
            <a:spLocks noGrp="1"/>
          </p:cNvSpPr>
          <p:nvPr>
            <p:ph type="clipArt" sz="half" idx="2"/>
          </p:nvPr>
        </p:nvSpPr>
        <p:spPr>
          <a:xfrm>
            <a:off x="4610100" y="1295400"/>
            <a:ext cx="3924300" cy="4800600"/>
          </a:xfrm>
        </p:spPr>
        <p:txBody>
          <a:bodyPr/>
          <a:lstStyle/>
          <a:p>
            <a:pPr lvl="0"/>
            <a:endParaRPr lang="en-US" noProof="0" smtClean="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cSld name="1_Titelfolie">
    <p:spTree>
      <p:nvGrpSpPr>
        <p:cNvPr id="1" name=""/>
        <p:cNvGrpSpPr/>
        <p:nvPr/>
      </p:nvGrpSpPr>
      <p:grpSpPr>
        <a:xfrm>
          <a:off x="0" y="0"/>
          <a:ext cx="0" cy="0"/>
          <a:chOff x="0" y="0"/>
          <a:chExt cx="0" cy="0"/>
        </a:xfrm>
      </p:grpSpPr>
      <p:sp>
        <p:nvSpPr>
          <p:cNvPr id="3" name="Rectangle 2"/>
          <p:cNvSpPr>
            <a:spLocks noChangeArrowheads="1"/>
          </p:cNvSpPr>
          <p:nvPr/>
        </p:nvSpPr>
        <p:spPr bwMode="auto">
          <a:xfrm rot="16200000">
            <a:off x="-2289969" y="2955132"/>
            <a:ext cx="6416675" cy="474662"/>
          </a:xfrm>
          <a:prstGeom prst="rect">
            <a:avLst/>
          </a:prstGeom>
          <a:noFill/>
          <a:ln w="12700">
            <a:noFill/>
            <a:miter lim="800000"/>
            <a:headEnd/>
            <a:tailEnd/>
          </a:ln>
          <a:effectLst/>
        </p:spPr>
        <p:txBody>
          <a:bodyPr lIns="0" tIns="0" rIns="0" bIns="0" anchor="ctr"/>
          <a:lstStyle/>
          <a:p>
            <a:pPr eaLnBrk="0" hangingPunct="0">
              <a:defRPr/>
            </a:pPr>
            <a:r>
              <a:rPr lang="en-US" sz="2400" b="0">
                <a:latin typeface="Times" charset="0"/>
                <a:ea typeface="ＭＳ Ｐゴシック" charset="-128"/>
                <a:cs typeface="+mn-cs"/>
              </a:rPr>
              <a:t>Using UML, Patterns, and Java</a:t>
            </a:r>
          </a:p>
        </p:txBody>
      </p:sp>
      <p:sp>
        <p:nvSpPr>
          <p:cNvPr id="4" name="Text Box 5"/>
          <p:cNvSpPr txBox="1">
            <a:spLocks noChangeArrowheads="1"/>
          </p:cNvSpPr>
          <p:nvPr/>
        </p:nvSpPr>
        <p:spPr bwMode="auto">
          <a:xfrm rot="16200000">
            <a:off x="-2644774" y="3160712"/>
            <a:ext cx="6405562" cy="519113"/>
          </a:xfrm>
          <a:prstGeom prst="rect">
            <a:avLst/>
          </a:prstGeom>
          <a:noFill/>
          <a:ln w="12700">
            <a:noFill/>
            <a:miter lim="800000"/>
            <a:headEnd/>
            <a:tailEnd/>
          </a:ln>
          <a:effectLst/>
        </p:spPr>
        <p:txBody>
          <a:bodyPr>
            <a:spAutoFit/>
          </a:bodyPr>
          <a:lstStyle/>
          <a:p>
            <a:pPr algn="ctr" eaLnBrk="0" hangingPunct="0">
              <a:spcBef>
                <a:spcPct val="50000"/>
              </a:spcBef>
              <a:defRPr/>
            </a:pPr>
            <a:r>
              <a:rPr lang="en-US" sz="2800">
                <a:latin typeface="Times" charset="0"/>
                <a:ea typeface="ＭＳ Ｐゴシック" charset="-128"/>
                <a:cs typeface="+mn-cs"/>
              </a:rPr>
              <a:t>Object-Oriented Software Engineering</a:t>
            </a:r>
            <a:endParaRPr lang="en-US" sz="2400" b="0">
              <a:latin typeface="Times" charset="0"/>
              <a:ea typeface="ＭＳ Ｐゴシック" charset="-128"/>
              <a:cs typeface="+mn-cs"/>
            </a:endParaRPr>
          </a:p>
        </p:txBody>
      </p:sp>
      <p:sp>
        <p:nvSpPr>
          <p:cNvPr id="163843" name="Rectangle 3"/>
          <p:cNvSpPr>
            <a:spLocks noGrp="1" noChangeArrowheads="1"/>
          </p:cNvSpPr>
          <p:nvPr>
            <p:ph type="ctrTitle"/>
          </p:nvPr>
        </p:nvSpPr>
        <p:spPr>
          <a:xfrm>
            <a:off x="1485900" y="320675"/>
            <a:ext cx="5638800" cy="2143125"/>
          </a:xfrm>
        </p:spPr>
        <p:txBody>
          <a:bodyPr/>
          <a:lstStyle>
            <a:lvl1pPr algn="ctr">
              <a:defRPr sz="2400" i="0"/>
            </a:lvl1pPr>
          </a:lstStyle>
          <a:p>
            <a:r>
              <a:rPr lang="de-DE"/>
              <a:t>Click to edit Master title style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Mastertitelformat bearbeiten</a:t>
            </a:r>
          </a:p>
        </p:txBody>
      </p:sp>
      <p:sp>
        <p:nvSpPr>
          <p:cNvPr id="3" name="Inhaltsplatzhalter 2"/>
          <p:cNvSpPr>
            <a:spLocks noGrp="1"/>
          </p:cNvSpPr>
          <p:nvPr>
            <p:ph idx="1"/>
          </p:nvPr>
        </p:nvSpPr>
        <p:spPr/>
        <p:txBody>
          <a:bodyPr/>
          <a:lstStyle/>
          <a:p>
            <a:pPr lvl="0"/>
            <a:r>
              <a:rPr lang="en-US"/>
              <a:t>Mastertextformat bearbeiten</a:t>
            </a:r>
          </a:p>
          <a:p>
            <a:pPr lvl="1"/>
            <a:r>
              <a:rPr lang="en-US"/>
              <a:t>Zweite Ebene</a:t>
            </a:r>
          </a:p>
          <a:p>
            <a:pPr lvl="2"/>
            <a:r>
              <a:rPr lang="en-US"/>
              <a:t>Dritte Ebene</a:t>
            </a:r>
          </a:p>
          <a:p>
            <a:pPr lvl="3"/>
            <a:r>
              <a:rPr lang="en-US"/>
              <a:t>Vierte Ebene</a:t>
            </a:r>
          </a:p>
          <a:p>
            <a:pPr lvl="4"/>
            <a:r>
              <a:rPr lang="en-US"/>
              <a:t>Fünfte Ebene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en-US"/>
              <a:t>Mastertitelformat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Mastertextformat bearbeiten</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Mastertitelformat bearbeiten</a:t>
            </a:r>
          </a:p>
        </p:txBody>
      </p:sp>
      <p:sp>
        <p:nvSpPr>
          <p:cNvPr id="3" name="Inhaltsplatzhalter 2"/>
          <p:cNvSpPr>
            <a:spLocks noGrp="1"/>
          </p:cNvSpPr>
          <p:nvPr>
            <p:ph sz="half" idx="1"/>
          </p:nvPr>
        </p:nvSpPr>
        <p:spPr>
          <a:xfrm>
            <a:off x="533400" y="1295400"/>
            <a:ext cx="39243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Mastertextformat bearbeiten</a:t>
            </a:r>
          </a:p>
          <a:p>
            <a:pPr lvl="1"/>
            <a:r>
              <a:rPr lang="en-US"/>
              <a:t>Zweite Ebene</a:t>
            </a:r>
          </a:p>
          <a:p>
            <a:pPr lvl="2"/>
            <a:r>
              <a:rPr lang="en-US"/>
              <a:t>Dritte Ebene</a:t>
            </a:r>
          </a:p>
          <a:p>
            <a:pPr lvl="3"/>
            <a:r>
              <a:rPr lang="en-US"/>
              <a:t>Vierte Ebene</a:t>
            </a:r>
          </a:p>
          <a:p>
            <a:pPr lvl="4"/>
            <a:r>
              <a:rPr lang="en-US"/>
              <a:t>Fünfte Ebene</a:t>
            </a:r>
          </a:p>
        </p:txBody>
      </p:sp>
      <p:sp>
        <p:nvSpPr>
          <p:cNvPr id="4" name="Inhaltsplatzhalter 3"/>
          <p:cNvSpPr>
            <a:spLocks noGrp="1"/>
          </p:cNvSpPr>
          <p:nvPr>
            <p:ph sz="half" idx="2"/>
          </p:nvPr>
        </p:nvSpPr>
        <p:spPr>
          <a:xfrm>
            <a:off x="4610100" y="1295400"/>
            <a:ext cx="39243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Mastertextformat bearbeiten</a:t>
            </a:r>
          </a:p>
          <a:p>
            <a:pPr lvl="1"/>
            <a:r>
              <a:rPr lang="en-US"/>
              <a:t>Zweite Ebene</a:t>
            </a:r>
          </a:p>
          <a:p>
            <a:pPr lvl="2"/>
            <a:r>
              <a:rPr lang="en-US"/>
              <a:t>Dritte Ebene</a:t>
            </a:r>
          </a:p>
          <a:p>
            <a:pPr lvl="3"/>
            <a:r>
              <a:rPr lang="en-US"/>
              <a:t>Vierte Ebene</a:t>
            </a:r>
          </a:p>
          <a:p>
            <a:pPr lvl="4"/>
            <a:r>
              <a:rPr lang="en-US"/>
              <a:t>Fünfte Ebene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Mastertitelformat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Mastertextformat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Mastertextformat bearbeiten</a:t>
            </a:r>
          </a:p>
          <a:p>
            <a:pPr lvl="1"/>
            <a:r>
              <a:rPr lang="en-US"/>
              <a:t>Zweite Ebene</a:t>
            </a:r>
          </a:p>
          <a:p>
            <a:pPr lvl="2"/>
            <a:r>
              <a:rPr lang="en-US"/>
              <a:t>Dritte Ebene</a:t>
            </a:r>
          </a:p>
          <a:p>
            <a:pPr lvl="3"/>
            <a:r>
              <a:rPr lang="en-US"/>
              <a:t>Vierte Ebene</a:t>
            </a:r>
          </a:p>
          <a:p>
            <a:pPr lvl="4"/>
            <a:r>
              <a:rPr lang="en-US"/>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Mastertextformat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Mastertextformat bearbeiten</a:t>
            </a:r>
          </a:p>
          <a:p>
            <a:pPr lvl="1"/>
            <a:r>
              <a:rPr lang="en-US"/>
              <a:t>Zweite Ebene</a:t>
            </a:r>
          </a:p>
          <a:p>
            <a:pPr lvl="2"/>
            <a:r>
              <a:rPr lang="en-US"/>
              <a:t>Dritte Ebene</a:t>
            </a:r>
          </a:p>
          <a:p>
            <a:pPr lvl="3"/>
            <a:r>
              <a:rPr lang="en-US"/>
              <a:t>Vierte Ebene</a:t>
            </a:r>
          </a:p>
          <a:p>
            <a:pPr lvl="4"/>
            <a:r>
              <a:rPr lang="en-US"/>
              <a:t>Fünfte Ebene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Mastertitelformat bearbeiten</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Mastertitelformat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Mastertextformat bearbeiten</a:t>
            </a:r>
          </a:p>
          <a:p>
            <a:pPr lvl="1"/>
            <a:r>
              <a:rPr lang="en-US"/>
              <a:t>Zweite Ebene</a:t>
            </a:r>
          </a:p>
          <a:p>
            <a:pPr lvl="2"/>
            <a:r>
              <a:rPr lang="en-US"/>
              <a:t>Dritte Ebene</a:t>
            </a:r>
          </a:p>
          <a:p>
            <a:pPr lvl="3"/>
            <a:r>
              <a:rPr lang="en-US"/>
              <a:t>Vierte Ebene</a:t>
            </a:r>
          </a:p>
          <a:p>
            <a:pPr lvl="4"/>
            <a:r>
              <a:rPr lang="en-US"/>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Mastertextformat bearbeiten</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Mastertitelformat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Mastertextformat bearbeiten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body" idx="1"/>
          </p:nvPr>
        </p:nvSpPr>
        <p:spPr bwMode="auto">
          <a:xfrm>
            <a:off x="533400" y="1295400"/>
            <a:ext cx="8001000" cy="4800600"/>
          </a:xfrm>
          <a:prstGeom prst="rect">
            <a:avLst/>
          </a:prstGeom>
          <a:noFill/>
          <a:ln w="12700">
            <a:noFill/>
            <a:miter lim="800000"/>
            <a:headEnd/>
            <a:tailEnd/>
          </a:ln>
        </p:spPr>
        <p:txBody>
          <a:bodyPr vert="horz" wrap="square" lIns="90487" tIns="44450" rIns="90487" bIns="4445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7" name="Rectangle 3"/>
          <p:cNvSpPr>
            <a:spLocks noGrp="1" noChangeArrowheads="1"/>
          </p:cNvSpPr>
          <p:nvPr>
            <p:ph type="title"/>
          </p:nvPr>
        </p:nvSpPr>
        <p:spPr bwMode="auto">
          <a:xfrm>
            <a:off x="419100" y="222250"/>
            <a:ext cx="8153400" cy="863600"/>
          </a:xfrm>
          <a:prstGeom prst="rect">
            <a:avLst/>
          </a:prstGeom>
          <a:noFill/>
          <a:ln w="12700">
            <a:noFill/>
            <a:miter lim="800000"/>
            <a:headEnd/>
            <a:tailEnd/>
          </a:ln>
        </p:spPr>
        <p:txBody>
          <a:bodyPr vert="horz" wrap="square" lIns="90487" tIns="44450" rIns="90487" bIns="44450" numCol="1" anchor="ctr" anchorCtr="0" compatLnSpc="1">
            <a:prstTxWarp prst="textNoShape">
              <a:avLst/>
            </a:prstTxWarp>
          </a:bodyPr>
          <a:lstStyle/>
          <a:p>
            <a:pPr lvl="0"/>
            <a:r>
              <a:rPr lang="en-US" smtClean="0"/>
              <a:t>Click to edit Master title style</a:t>
            </a:r>
          </a:p>
        </p:txBody>
      </p:sp>
      <p:sp>
        <p:nvSpPr>
          <p:cNvPr id="6" name="Rectangle 3"/>
          <p:cNvSpPr>
            <a:spLocks noChangeArrowheads="1"/>
          </p:cNvSpPr>
          <p:nvPr userDrawn="1"/>
        </p:nvSpPr>
        <p:spPr bwMode="auto">
          <a:xfrm>
            <a:off x="709613" y="6534150"/>
            <a:ext cx="7559675" cy="192088"/>
          </a:xfrm>
          <a:prstGeom prst="rect">
            <a:avLst/>
          </a:prstGeom>
          <a:noFill/>
          <a:ln w="12700">
            <a:noFill/>
            <a:miter lim="800000"/>
            <a:headEnd/>
            <a:tailEnd/>
          </a:ln>
          <a:effectLst/>
        </p:spPr>
        <p:txBody>
          <a:bodyPr wrap="none" lIns="69850" tIns="34925" rIns="69850" bIns="34925">
            <a:spAutoFit/>
          </a:bodyPr>
          <a:lstStyle/>
          <a:p>
            <a:pPr algn="ctr" defTabSz="514350" eaLnBrk="0" hangingPunct="0">
              <a:defRPr/>
            </a:pPr>
            <a:r>
              <a:rPr lang="en-US" sz="800">
                <a:latin typeface="Times" charset="0"/>
                <a:ea typeface="ＭＳ Ｐゴシック" charset="-128"/>
                <a:cs typeface="+mn-cs"/>
              </a:rPr>
              <a:t>Bernd Bruegge &amp; Allen H. Dutoit 	       		Object-Oriented Software Engineering: Using UML, Patterns, and Java  			    </a:t>
            </a:r>
            <a:fld id="{3388CB04-A9F4-4209-A729-DC0C576CB648}" type="slidenum">
              <a:rPr lang="en-US" sz="800">
                <a:latin typeface="Times" charset="0"/>
                <a:ea typeface="ＭＳ Ｐゴシック" charset="-128"/>
                <a:cs typeface="+mn-cs"/>
              </a:rPr>
              <a:pPr algn="ctr" defTabSz="514350" eaLnBrk="0" hangingPunct="0">
                <a:defRPr/>
              </a:pPr>
              <a:t>‹#›</a:t>
            </a:fld>
            <a:endParaRPr lang="en-US" sz="800">
              <a:latin typeface="Times" charset="0"/>
              <a:ea typeface="ＭＳ Ｐゴシック" charset="-128"/>
              <a:cs typeface="+mn-cs"/>
            </a:endParaRPr>
          </a:p>
        </p:txBody>
      </p:sp>
    </p:spTree>
  </p:cSld>
  <p:clrMap bg1="lt1" tx1="dk1" bg2="lt2" tx2="dk2" accent1="accent1" accent2="accent2" accent3="accent3" accent4="accent4" accent5="accent5" accent6="accent6" hlink="hlink" folHlink="folHlink"/>
  <p:sldLayoutIdLst>
    <p:sldLayoutId id="2147483826" r:id="rId1"/>
    <p:sldLayoutId id="2147483827" r:id="rId2"/>
    <p:sldLayoutId id="2147483828" r:id="rId3"/>
    <p:sldLayoutId id="2147483829" r:id="rId4"/>
    <p:sldLayoutId id="2147483830" r:id="rId5"/>
    <p:sldLayoutId id="2147483831" r:id="rId6"/>
    <p:sldLayoutId id="2147483832" r:id="rId7"/>
    <p:sldLayoutId id="2147483833" r:id="rId8"/>
    <p:sldLayoutId id="2147483834" r:id="rId9"/>
    <p:sldLayoutId id="2147483835" r:id="rId10"/>
    <p:sldLayoutId id="2147483836" r:id="rId11"/>
    <p:sldLayoutId id="2147483837" r:id="rId12"/>
    <p:sldLayoutId id="2147483838" r:id="rId13"/>
  </p:sldLayoutIdLst>
  <p:txStyles>
    <p:titleStyle>
      <a:lvl1pPr algn="l" rtl="0" eaLnBrk="0" fontAlgn="base" hangingPunct="0">
        <a:lnSpc>
          <a:spcPct val="90000"/>
        </a:lnSpc>
        <a:spcBef>
          <a:spcPct val="0"/>
        </a:spcBef>
        <a:spcAft>
          <a:spcPct val="0"/>
        </a:spcAft>
        <a:defRPr sz="3000" b="1">
          <a:solidFill>
            <a:schemeClr val="tx2"/>
          </a:solidFill>
          <a:latin typeface="+mj-lt"/>
          <a:ea typeface="ＭＳ Ｐゴシック" pitchFamily="-108" charset="-128"/>
          <a:cs typeface="ＭＳ Ｐゴシック" pitchFamily="-108" charset="-128"/>
        </a:defRPr>
      </a:lvl1pPr>
      <a:lvl2pPr algn="l" rtl="0" eaLnBrk="0" fontAlgn="base" hangingPunct="0">
        <a:lnSpc>
          <a:spcPct val="90000"/>
        </a:lnSpc>
        <a:spcBef>
          <a:spcPct val="0"/>
        </a:spcBef>
        <a:spcAft>
          <a:spcPct val="0"/>
        </a:spcAft>
        <a:defRPr sz="3000" b="1">
          <a:solidFill>
            <a:schemeClr val="tx2"/>
          </a:solidFill>
          <a:latin typeface="Century Gothic" pitchFamily="-108" charset="0"/>
          <a:ea typeface="ＭＳ Ｐゴシック" pitchFamily="-108" charset="-128"/>
          <a:cs typeface="ＭＳ Ｐゴシック" pitchFamily="-108" charset="-128"/>
        </a:defRPr>
      </a:lvl2pPr>
      <a:lvl3pPr algn="l" rtl="0" eaLnBrk="0" fontAlgn="base" hangingPunct="0">
        <a:lnSpc>
          <a:spcPct val="90000"/>
        </a:lnSpc>
        <a:spcBef>
          <a:spcPct val="0"/>
        </a:spcBef>
        <a:spcAft>
          <a:spcPct val="0"/>
        </a:spcAft>
        <a:defRPr sz="3000" b="1">
          <a:solidFill>
            <a:schemeClr val="tx2"/>
          </a:solidFill>
          <a:latin typeface="Century Gothic" pitchFamily="-108" charset="0"/>
          <a:ea typeface="ＭＳ Ｐゴシック" pitchFamily="-108" charset="-128"/>
          <a:cs typeface="ＭＳ Ｐゴシック" pitchFamily="-108" charset="-128"/>
        </a:defRPr>
      </a:lvl3pPr>
      <a:lvl4pPr algn="l" rtl="0" eaLnBrk="0" fontAlgn="base" hangingPunct="0">
        <a:lnSpc>
          <a:spcPct val="90000"/>
        </a:lnSpc>
        <a:spcBef>
          <a:spcPct val="0"/>
        </a:spcBef>
        <a:spcAft>
          <a:spcPct val="0"/>
        </a:spcAft>
        <a:defRPr sz="3000" b="1">
          <a:solidFill>
            <a:schemeClr val="tx2"/>
          </a:solidFill>
          <a:latin typeface="Century Gothic" pitchFamily="-108" charset="0"/>
          <a:ea typeface="ＭＳ Ｐゴシック" pitchFamily="-108" charset="-128"/>
          <a:cs typeface="ＭＳ Ｐゴシック" pitchFamily="-108" charset="-128"/>
        </a:defRPr>
      </a:lvl4pPr>
      <a:lvl5pPr algn="l" rtl="0" eaLnBrk="0" fontAlgn="base" hangingPunct="0">
        <a:lnSpc>
          <a:spcPct val="90000"/>
        </a:lnSpc>
        <a:spcBef>
          <a:spcPct val="0"/>
        </a:spcBef>
        <a:spcAft>
          <a:spcPct val="0"/>
        </a:spcAft>
        <a:defRPr sz="3000" b="1">
          <a:solidFill>
            <a:schemeClr val="tx2"/>
          </a:solidFill>
          <a:latin typeface="Century Gothic" pitchFamily="-108" charset="0"/>
          <a:ea typeface="ＭＳ Ｐゴシック" pitchFamily="-108" charset="-128"/>
          <a:cs typeface="ＭＳ Ｐゴシック" pitchFamily="-108" charset="-128"/>
        </a:defRPr>
      </a:lvl5pPr>
      <a:lvl6pPr marL="457200" algn="l" rtl="0" eaLnBrk="0" fontAlgn="base" hangingPunct="0">
        <a:lnSpc>
          <a:spcPct val="90000"/>
        </a:lnSpc>
        <a:spcBef>
          <a:spcPct val="0"/>
        </a:spcBef>
        <a:spcAft>
          <a:spcPct val="0"/>
        </a:spcAft>
        <a:defRPr sz="3000" b="1">
          <a:solidFill>
            <a:schemeClr val="tx2"/>
          </a:solidFill>
          <a:latin typeface="Century Gothic" pitchFamily="-108" charset="0"/>
        </a:defRPr>
      </a:lvl6pPr>
      <a:lvl7pPr marL="914400" algn="l" rtl="0" eaLnBrk="0" fontAlgn="base" hangingPunct="0">
        <a:lnSpc>
          <a:spcPct val="90000"/>
        </a:lnSpc>
        <a:spcBef>
          <a:spcPct val="0"/>
        </a:spcBef>
        <a:spcAft>
          <a:spcPct val="0"/>
        </a:spcAft>
        <a:defRPr sz="3000" b="1">
          <a:solidFill>
            <a:schemeClr val="tx2"/>
          </a:solidFill>
          <a:latin typeface="Century Gothic" pitchFamily="-108" charset="0"/>
        </a:defRPr>
      </a:lvl7pPr>
      <a:lvl8pPr marL="1371600" algn="l" rtl="0" eaLnBrk="0" fontAlgn="base" hangingPunct="0">
        <a:lnSpc>
          <a:spcPct val="90000"/>
        </a:lnSpc>
        <a:spcBef>
          <a:spcPct val="0"/>
        </a:spcBef>
        <a:spcAft>
          <a:spcPct val="0"/>
        </a:spcAft>
        <a:defRPr sz="3000" b="1">
          <a:solidFill>
            <a:schemeClr val="tx2"/>
          </a:solidFill>
          <a:latin typeface="Century Gothic" pitchFamily="-108" charset="0"/>
        </a:defRPr>
      </a:lvl8pPr>
      <a:lvl9pPr marL="1828800" algn="l" rtl="0" eaLnBrk="0" fontAlgn="base" hangingPunct="0">
        <a:lnSpc>
          <a:spcPct val="90000"/>
        </a:lnSpc>
        <a:spcBef>
          <a:spcPct val="0"/>
        </a:spcBef>
        <a:spcAft>
          <a:spcPct val="0"/>
        </a:spcAft>
        <a:defRPr sz="3000" b="1">
          <a:solidFill>
            <a:schemeClr val="tx2"/>
          </a:solidFill>
          <a:latin typeface="Century Gothic" pitchFamily="-108" charset="0"/>
        </a:defRPr>
      </a:lvl9pPr>
    </p:titleStyle>
    <p:bodyStyle>
      <a:lvl1pPr marL="285750" indent="-285750" algn="l" rtl="0" eaLnBrk="0" fontAlgn="base" hangingPunct="0">
        <a:lnSpc>
          <a:spcPct val="90000"/>
        </a:lnSpc>
        <a:spcBef>
          <a:spcPct val="30000"/>
        </a:spcBef>
        <a:spcAft>
          <a:spcPct val="0"/>
        </a:spcAft>
        <a:buClr>
          <a:schemeClr val="tx2"/>
        </a:buClr>
        <a:buFont typeface="Times" pitchFamily="18" charset="0"/>
        <a:buChar char="•"/>
        <a:defRPr sz="2400">
          <a:solidFill>
            <a:schemeClr val="tx1"/>
          </a:solidFill>
          <a:latin typeface="+mn-lt"/>
          <a:ea typeface="ＭＳ Ｐゴシック" pitchFamily="-108" charset="-128"/>
          <a:cs typeface="ＭＳ Ｐゴシック" pitchFamily="-108" charset="-128"/>
        </a:defRPr>
      </a:lvl1pPr>
      <a:lvl2pPr marL="685800" indent="-228600" algn="l" rtl="0" eaLnBrk="0" fontAlgn="base" hangingPunct="0">
        <a:lnSpc>
          <a:spcPct val="90000"/>
        </a:lnSpc>
        <a:spcBef>
          <a:spcPct val="30000"/>
        </a:spcBef>
        <a:spcAft>
          <a:spcPct val="0"/>
        </a:spcAft>
        <a:buClr>
          <a:schemeClr val="hlink"/>
        </a:buClr>
        <a:buSzPct val="100000"/>
        <a:buFont typeface="Times" pitchFamily="18" charset="0"/>
        <a:buChar char="•"/>
        <a:defRPr sz="2000">
          <a:solidFill>
            <a:schemeClr val="tx1"/>
          </a:solidFill>
          <a:latin typeface="+mn-lt"/>
          <a:ea typeface="ＭＳ Ｐゴシック" pitchFamily="-108" charset="-128"/>
          <a:cs typeface="ＭＳ Ｐゴシック"/>
        </a:defRPr>
      </a:lvl2pPr>
      <a:lvl3pPr marL="1143000" indent="-228600" algn="l" rtl="0" eaLnBrk="0" fontAlgn="base" hangingPunct="0">
        <a:lnSpc>
          <a:spcPct val="90000"/>
        </a:lnSpc>
        <a:spcBef>
          <a:spcPct val="30000"/>
        </a:spcBef>
        <a:spcAft>
          <a:spcPct val="0"/>
        </a:spcAft>
        <a:buClr>
          <a:schemeClr val="tx2"/>
        </a:buClr>
        <a:buFont typeface="Times" pitchFamily="18" charset="0"/>
        <a:buChar char="•"/>
        <a:defRPr sz="2000">
          <a:solidFill>
            <a:schemeClr val="tx1"/>
          </a:solidFill>
          <a:latin typeface="+mn-lt"/>
          <a:ea typeface="ＭＳ Ｐゴシック" pitchFamily="-108" charset="-128"/>
          <a:cs typeface="ＭＳ Ｐゴシック"/>
        </a:defRPr>
      </a:lvl3pPr>
      <a:lvl4pPr marL="1543050" indent="-171450" algn="l" rtl="0" eaLnBrk="0" fontAlgn="base" hangingPunct="0">
        <a:lnSpc>
          <a:spcPct val="90000"/>
        </a:lnSpc>
        <a:spcBef>
          <a:spcPct val="30000"/>
        </a:spcBef>
        <a:spcAft>
          <a:spcPct val="0"/>
        </a:spcAft>
        <a:buSzPct val="100000"/>
        <a:buFont typeface="Times" pitchFamily="18" charset="0"/>
        <a:buChar char="•"/>
        <a:defRPr sz="2000">
          <a:solidFill>
            <a:schemeClr val="tx1"/>
          </a:solidFill>
          <a:latin typeface="+mn-lt"/>
          <a:ea typeface="ＭＳ Ｐゴシック" pitchFamily="-108" charset="-128"/>
          <a:cs typeface="ＭＳ Ｐゴシック"/>
        </a:defRPr>
      </a:lvl4pPr>
      <a:lvl5pPr marL="2000250" indent="-171450" algn="l" rtl="0" eaLnBrk="0" fontAlgn="base" hangingPunct="0">
        <a:lnSpc>
          <a:spcPct val="90000"/>
        </a:lnSpc>
        <a:spcBef>
          <a:spcPct val="30000"/>
        </a:spcBef>
        <a:spcAft>
          <a:spcPct val="0"/>
        </a:spcAft>
        <a:buSzPct val="100000"/>
        <a:buFont typeface="Times" pitchFamily="18" charset="0"/>
        <a:buChar char="•"/>
        <a:defRPr sz="2000">
          <a:solidFill>
            <a:schemeClr val="tx1"/>
          </a:solidFill>
          <a:latin typeface="+mn-lt"/>
          <a:ea typeface="ＭＳ Ｐゴシック" pitchFamily="-108" charset="-128"/>
          <a:cs typeface="ＭＳ Ｐゴシック"/>
        </a:defRPr>
      </a:lvl5pPr>
      <a:lvl6pPr marL="2457450" indent="-171450" algn="l" rtl="0" eaLnBrk="0" fontAlgn="base" hangingPunct="0">
        <a:lnSpc>
          <a:spcPct val="90000"/>
        </a:lnSpc>
        <a:spcBef>
          <a:spcPct val="30000"/>
        </a:spcBef>
        <a:spcAft>
          <a:spcPct val="0"/>
        </a:spcAft>
        <a:buSzPct val="100000"/>
        <a:buFont typeface="Times" pitchFamily="-108" charset="0"/>
        <a:buChar char="•"/>
        <a:defRPr sz="2000">
          <a:solidFill>
            <a:schemeClr val="tx1"/>
          </a:solidFill>
          <a:latin typeface="+mn-lt"/>
          <a:ea typeface="ＭＳ Ｐゴシック" pitchFamily="-108" charset="-128"/>
        </a:defRPr>
      </a:lvl6pPr>
      <a:lvl7pPr marL="2914650" indent="-171450" algn="l" rtl="0" eaLnBrk="0" fontAlgn="base" hangingPunct="0">
        <a:lnSpc>
          <a:spcPct val="90000"/>
        </a:lnSpc>
        <a:spcBef>
          <a:spcPct val="30000"/>
        </a:spcBef>
        <a:spcAft>
          <a:spcPct val="0"/>
        </a:spcAft>
        <a:buSzPct val="100000"/>
        <a:buFont typeface="Times" pitchFamily="-108" charset="0"/>
        <a:buChar char="•"/>
        <a:defRPr sz="2000">
          <a:solidFill>
            <a:schemeClr val="tx1"/>
          </a:solidFill>
          <a:latin typeface="+mn-lt"/>
          <a:ea typeface="ＭＳ Ｐゴシック" pitchFamily="-108" charset="-128"/>
        </a:defRPr>
      </a:lvl7pPr>
      <a:lvl8pPr marL="3371850" indent="-171450" algn="l" rtl="0" eaLnBrk="0" fontAlgn="base" hangingPunct="0">
        <a:lnSpc>
          <a:spcPct val="90000"/>
        </a:lnSpc>
        <a:spcBef>
          <a:spcPct val="30000"/>
        </a:spcBef>
        <a:spcAft>
          <a:spcPct val="0"/>
        </a:spcAft>
        <a:buSzPct val="100000"/>
        <a:buFont typeface="Times" pitchFamily="-108" charset="0"/>
        <a:buChar char="•"/>
        <a:defRPr sz="2000">
          <a:solidFill>
            <a:schemeClr val="tx1"/>
          </a:solidFill>
          <a:latin typeface="+mn-lt"/>
          <a:ea typeface="ＭＳ Ｐゴシック" pitchFamily="-108" charset="-128"/>
        </a:defRPr>
      </a:lvl8pPr>
      <a:lvl9pPr marL="3829050" indent="-171450" algn="l" rtl="0" eaLnBrk="0" fontAlgn="base" hangingPunct="0">
        <a:lnSpc>
          <a:spcPct val="90000"/>
        </a:lnSpc>
        <a:spcBef>
          <a:spcPct val="30000"/>
        </a:spcBef>
        <a:spcAft>
          <a:spcPct val="0"/>
        </a:spcAft>
        <a:buSzPct val="100000"/>
        <a:buFont typeface="Times" pitchFamily="-108" charset="0"/>
        <a:buChar char="•"/>
        <a:defRPr sz="2000">
          <a:solidFill>
            <a:schemeClr val="tx1"/>
          </a:solidFill>
          <a:latin typeface="+mn-lt"/>
          <a:ea typeface="ＭＳ Ｐゴシック" pitchFamily="-108" charset="-128"/>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37.xml"/><Relationship Id="rId1" Type="http://schemas.openxmlformats.org/officeDocument/2006/relationships/slideLayout" Target="../slideLayouts/slideLayout2.xml"/><Relationship Id="rId4" Type="http://schemas.openxmlformats.org/officeDocument/2006/relationships/image" Target="../media/image13.wmf"/></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notesSlide" Target="../notesSlides/notesSlide42.xml"/><Relationship Id="rId1" Type="http://schemas.openxmlformats.org/officeDocument/2006/relationships/slideLayout" Target="../slideLayouts/slideLayout12.xml"/><Relationship Id="rId4" Type="http://schemas.openxmlformats.org/officeDocument/2006/relationships/image" Target="../media/image16.wmf"/></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11.png"/><Relationship Id="rId2" Type="http://schemas.openxmlformats.org/officeDocument/2006/relationships/notesSlide" Target="../notesSlides/notesSlide46.xml"/><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5.png"/></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smtClean="0">
                <a:ea typeface="ＭＳ Ｐゴシック"/>
                <a:cs typeface="ＭＳ Ｐゴシック"/>
              </a:rPr>
              <a:t>Announcements</a:t>
            </a:r>
          </a:p>
        </p:txBody>
      </p:sp>
      <p:sp>
        <p:nvSpPr>
          <p:cNvPr id="3075" name="Content Placeholder 2"/>
          <p:cNvSpPr>
            <a:spLocks noGrp="1"/>
          </p:cNvSpPr>
          <p:nvPr>
            <p:ph idx="1"/>
          </p:nvPr>
        </p:nvSpPr>
        <p:spPr/>
        <p:txBody>
          <a:bodyPr/>
          <a:lstStyle/>
          <a:p>
            <a:r>
              <a:rPr lang="en-US" smtClean="0">
                <a:ea typeface="ＭＳ Ｐゴシック"/>
                <a:cs typeface="ＭＳ Ｐゴシック"/>
              </a:rPr>
              <a:t>Quiz #1 grades are entered to STARS</a:t>
            </a:r>
          </a:p>
          <a:p>
            <a:pPr lvl="1"/>
            <a:r>
              <a:rPr lang="en-US" smtClean="0">
                <a:ea typeface="ＭＳ Ｐゴシック"/>
              </a:rPr>
              <a:t>Graded papers are in EA130</a:t>
            </a:r>
          </a:p>
          <a:p>
            <a:r>
              <a:rPr lang="en-US" smtClean="0">
                <a:ea typeface="ＭＳ Ｐゴシック"/>
                <a:cs typeface="ＭＳ Ｐゴシック"/>
              </a:rPr>
              <a:t>Analysis reports: July 3</a:t>
            </a:r>
            <a:r>
              <a:rPr lang="en-US" baseline="30000" smtClean="0">
                <a:ea typeface="ＭＳ Ｐゴシック"/>
                <a:cs typeface="ＭＳ Ｐゴシック"/>
              </a:rPr>
              <a:t>rd</a:t>
            </a:r>
            <a:endParaRPr lang="en-US" smtClean="0">
              <a:ea typeface="ＭＳ Ｐゴシック"/>
              <a:cs typeface="ＭＳ Ｐゴシック"/>
            </a:endParaRPr>
          </a:p>
          <a:p>
            <a:pPr lvl="1"/>
            <a:r>
              <a:rPr lang="en-US" smtClean="0">
                <a:solidFill>
                  <a:srgbClr val="FF0000"/>
                </a:solidFill>
                <a:ea typeface="ＭＳ Ｐゴシック"/>
              </a:rPr>
              <a:t>Email PDF files to me and/or Kemal </a:t>
            </a:r>
            <a:r>
              <a:rPr lang="tr-TR" smtClean="0">
                <a:solidFill>
                  <a:srgbClr val="FF0000"/>
                </a:solidFill>
                <a:ea typeface="ＭＳ Ｐゴシック"/>
              </a:rPr>
              <a:t>Çağrı Bardakçı</a:t>
            </a:r>
            <a:r>
              <a:rPr lang="en-US" smtClean="0">
                <a:solidFill>
                  <a:srgbClr val="FF0000"/>
                </a:solidFill>
                <a:ea typeface="ＭＳ Ｐゴシック"/>
              </a:rPr>
              <a:t>  (kemalcagri67@gmail)</a:t>
            </a:r>
          </a:p>
          <a:p>
            <a:pPr lvl="2"/>
            <a:r>
              <a:rPr lang="en-US" smtClean="0">
                <a:solidFill>
                  <a:srgbClr val="FF0000"/>
                </a:solidFill>
                <a:ea typeface="ＭＳ Ｐゴシック"/>
              </a:rPr>
              <a:t>no MSWord files</a:t>
            </a:r>
          </a:p>
          <a:p>
            <a:r>
              <a:rPr lang="en-US" smtClean="0">
                <a:ea typeface="ＭＳ Ｐゴシック"/>
                <a:cs typeface="ＭＳ Ｐゴシック"/>
              </a:rPr>
              <a:t>Quiz #2 on July 4</a:t>
            </a:r>
            <a:r>
              <a:rPr lang="en-US" baseline="30000" smtClean="0">
                <a:ea typeface="ＭＳ Ｐゴシック"/>
                <a:cs typeface="ＭＳ Ｐゴシック"/>
              </a:rPr>
              <a:t>th</a:t>
            </a:r>
          </a:p>
          <a:p>
            <a:pPr lvl="1"/>
            <a:r>
              <a:rPr lang="en-US" smtClean="0">
                <a:ea typeface="ＭＳ Ｐゴシック"/>
              </a:rPr>
              <a:t>Chapters 4-5</a:t>
            </a:r>
          </a:p>
          <a:p>
            <a:r>
              <a:rPr lang="en-US" smtClean="0">
                <a:ea typeface="ＭＳ Ｐゴシック"/>
                <a:cs typeface="ＭＳ Ｐゴシック"/>
              </a:rPr>
              <a:t>Midterm on July 10</a:t>
            </a:r>
            <a:r>
              <a:rPr lang="en-US" baseline="30000" smtClean="0">
                <a:ea typeface="ＭＳ Ｐゴシック"/>
                <a:cs typeface="ＭＳ Ｐゴシック"/>
              </a:rPr>
              <a:t>th</a:t>
            </a:r>
            <a:endParaRPr lang="en-US" smtClean="0">
              <a:ea typeface="ＭＳ Ｐゴシック"/>
              <a:cs typeface="ＭＳ Ｐゴシック"/>
            </a:endParaRPr>
          </a:p>
          <a:p>
            <a:pPr lvl="1"/>
            <a:r>
              <a:rPr lang="en-US" b="1" smtClean="0">
                <a:solidFill>
                  <a:srgbClr val="FF0000"/>
                </a:solidFill>
                <a:ea typeface="ＭＳ Ｐゴシック"/>
              </a:rPr>
              <a:t>Chapters 1 to 5</a:t>
            </a:r>
          </a:p>
          <a:p>
            <a:endParaRPr lang="en-US" smtClean="0">
              <a:ea typeface="ＭＳ Ｐゴシック"/>
              <a:cs typeface="ＭＳ Ｐゴシック"/>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290" name="Group 46"/>
          <p:cNvGrpSpPr>
            <a:grpSpLocks/>
          </p:cNvGrpSpPr>
          <p:nvPr/>
        </p:nvGrpSpPr>
        <p:grpSpPr bwMode="auto">
          <a:xfrm>
            <a:off x="2927350" y="3028950"/>
            <a:ext cx="5870575" cy="3492500"/>
            <a:chOff x="1844" y="1908"/>
            <a:chExt cx="3698" cy="2200"/>
          </a:xfrm>
        </p:grpSpPr>
        <p:sp>
          <p:nvSpPr>
            <p:cNvPr id="12305" name="Oval 2"/>
            <p:cNvSpPr>
              <a:spLocks noChangeArrowheads="1"/>
            </p:cNvSpPr>
            <p:nvPr/>
          </p:nvSpPr>
          <p:spPr bwMode="auto">
            <a:xfrm>
              <a:off x="1844" y="1908"/>
              <a:ext cx="2824" cy="2200"/>
            </a:xfrm>
            <a:prstGeom prst="ellipse">
              <a:avLst/>
            </a:prstGeom>
            <a:solidFill>
              <a:schemeClr val="bg1"/>
            </a:solidFill>
            <a:ln w="12700">
              <a:solidFill>
                <a:schemeClr val="tx1"/>
              </a:solidFill>
              <a:round/>
              <a:headEnd/>
              <a:tailEnd/>
            </a:ln>
          </p:spPr>
          <p:txBody>
            <a:bodyPr wrap="none" anchor="ctr"/>
            <a:lstStyle/>
            <a:p>
              <a:pPr eaLnBrk="0" hangingPunct="0"/>
              <a:endParaRPr lang="en-US"/>
            </a:p>
          </p:txBody>
        </p:sp>
        <p:grpSp>
          <p:nvGrpSpPr>
            <p:cNvPr id="12306" name="Group 18"/>
            <p:cNvGrpSpPr>
              <a:grpSpLocks/>
            </p:cNvGrpSpPr>
            <p:nvPr/>
          </p:nvGrpSpPr>
          <p:grpSpPr bwMode="auto">
            <a:xfrm>
              <a:off x="4187" y="3483"/>
              <a:ext cx="1355" cy="472"/>
              <a:chOff x="4627" y="3483"/>
              <a:chExt cx="1355" cy="472"/>
            </a:xfrm>
          </p:grpSpPr>
          <p:sp>
            <p:nvSpPr>
              <p:cNvPr id="12308" name="Rectangle 16"/>
              <p:cNvSpPr>
                <a:spLocks noChangeArrowheads="1"/>
              </p:cNvSpPr>
              <p:nvPr/>
            </p:nvSpPr>
            <p:spPr bwMode="auto">
              <a:xfrm>
                <a:off x="4627" y="3483"/>
                <a:ext cx="1355" cy="248"/>
              </a:xfrm>
              <a:prstGeom prst="rect">
                <a:avLst/>
              </a:prstGeom>
              <a:noFill/>
              <a:ln w="12700">
                <a:noFill/>
                <a:miter lim="800000"/>
                <a:headEnd/>
                <a:tailEnd/>
              </a:ln>
            </p:spPr>
            <p:txBody>
              <a:bodyPr wrap="none" lIns="90487" tIns="44450" rIns="90487" bIns="44450">
                <a:spAutoFit/>
              </a:bodyPr>
              <a:lstStyle/>
              <a:p>
                <a:pPr eaLnBrk="0" hangingPunct="0"/>
                <a:r>
                  <a:rPr lang="en-US" sz="2000">
                    <a:solidFill>
                      <a:srgbClr val="0000CC"/>
                    </a:solidFill>
                    <a:latin typeface="Verdana" pitchFamily="34" charset="0"/>
                  </a:rPr>
                  <a:t>    Developer/</a:t>
                </a:r>
                <a:endParaRPr lang="en-US" sz="2400">
                  <a:solidFill>
                    <a:srgbClr val="000000"/>
                  </a:solidFill>
                </a:endParaRPr>
              </a:p>
            </p:txBody>
          </p:sp>
          <p:sp>
            <p:nvSpPr>
              <p:cNvPr id="12309" name="Rectangle 17"/>
              <p:cNvSpPr>
                <a:spLocks noChangeArrowheads="1"/>
              </p:cNvSpPr>
              <p:nvPr/>
            </p:nvSpPr>
            <p:spPr bwMode="auto">
              <a:xfrm>
                <a:off x="4627" y="3707"/>
                <a:ext cx="1294" cy="248"/>
              </a:xfrm>
              <a:prstGeom prst="rect">
                <a:avLst/>
              </a:prstGeom>
              <a:noFill/>
              <a:ln w="12700">
                <a:noFill/>
                <a:miter lim="800000"/>
                <a:headEnd/>
                <a:tailEnd/>
              </a:ln>
            </p:spPr>
            <p:txBody>
              <a:bodyPr wrap="none" lIns="90487" tIns="44450" rIns="90487" bIns="44450">
                <a:spAutoFit/>
              </a:bodyPr>
              <a:lstStyle/>
              <a:p>
                <a:pPr eaLnBrk="0" hangingPunct="0"/>
                <a:r>
                  <a:rPr lang="en-US" sz="2000">
                    <a:solidFill>
                      <a:srgbClr val="0000CC"/>
                    </a:solidFill>
                    <a:latin typeface="Verdana" pitchFamily="34" charset="0"/>
                  </a:rPr>
                  <a:t>    Maintainer</a:t>
                </a:r>
                <a:endParaRPr lang="en-US" sz="2400">
                  <a:solidFill>
                    <a:srgbClr val="FF0000"/>
                  </a:solidFill>
                </a:endParaRPr>
              </a:p>
            </p:txBody>
          </p:sp>
        </p:grpSp>
        <p:sp>
          <p:nvSpPr>
            <p:cNvPr id="12307" name="Rectangle 21"/>
            <p:cNvSpPr>
              <a:spLocks noChangeArrowheads="1"/>
            </p:cNvSpPr>
            <p:nvPr/>
          </p:nvSpPr>
          <p:spPr bwMode="auto">
            <a:xfrm>
              <a:off x="2324" y="3029"/>
              <a:ext cx="1881" cy="748"/>
            </a:xfrm>
            <a:prstGeom prst="rect">
              <a:avLst/>
            </a:prstGeom>
            <a:noFill/>
            <a:ln w="12700">
              <a:noFill/>
              <a:miter lim="800000"/>
              <a:headEnd/>
              <a:tailEnd/>
            </a:ln>
          </p:spPr>
          <p:txBody>
            <a:bodyPr wrap="none" lIns="90487" tIns="44450" rIns="90487" bIns="44450">
              <a:spAutoFit/>
            </a:bodyPr>
            <a:lstStyle/>
            <a:p>
              <a:pPr eaLnBrk="0" hangingPunct="0"/>
              <a:r>
                <a:rPr lang="en-US" b="0">
                  <a:solidFill>
                    <a:srgbClr val="000000"/>
                  </a:solidFill>
                  <a:latin typeface="Verdana" pitchFamily="34" charset="0"/>
                </a:rPr>
                <a:t>Minimum # of errors</a:t>
              </a:r>
            </a:p>
            <a:p>
              <a:pPr eaLnBrk="0" hangingPunct="0"/>
              <a:r>
                <a:rPr lang="en-US" b="0">
                  <a:solidFill>
                    <a:srgbClr val="000000"/>
                  </a:solidFill>
                  <a:latin typeface="Verdana" pitchFamily="34" charset="0"/>
                </a:rPr>
                <a:t>Modifiability, Readability</a:t>
              </a:r>
            </a:p>
            <a:p>
              <a:pPr eaLnBrk="0" hangingPunct="0"/>
              <a:r>
                <a:rPr lang="en-US" b="0">
                  <a:solidFill>
                    <a:srgbClr val="000000"/>
                  </a:solidFill>
                  <a:latin typeface="Verdana" pitchFamily="34" charset="0"/>
                </a:rPr>
                <a:t>Reusability, Adaptability</a:t>
              </a:r>
            </a:p>
            <a:p>
              <a:pPr eaLnBrk="0" hangingPunct="0"/>
              <a:r>
                <a:rPr lang="en-US" b="0">
                  <a:solidFill>
                    <a:srgbClr val="000000"/>
                  </a:solidFill>
                  <a:latin typeface="Verdana" pitchFamily="34" charset="0"/>
                </a:rPr>
                <a:t>Well-defined interfaces</a:t>
              </a:r>
              <a:endParaRPr lang="en-US" sz="2000" b="0">
                <a:solidFill>
                  <a:srgbClr val="000000"/>
                </a:solidFill>
                <a:latin typeface="Verdana" pitchFamily="34" charset="0"/>
              </a:endParaRPr>
            </a:p>
          </p:txBody>
        </p:sp>
      </p:grpSp>
      <p:sp>
        <p:nvSpPr>
          <p:cNvPr id="12291" name="Rectangle 3"/>
          <p:cNvSpPr>
            <a:spLocks noGrp="1" noChangeArrowheads="1"/>
          </p:cNvSpPr>
          <p:nvPr>
            <p:ph type="title"/>
          </p:nvPr>
        </p:nvSpPr>
        <p:spPr>
          <a:xfrm>
            <a:off x="152400" y="209550"/>
            <a:ext cx="8153400" cy="863600"/>
          </a:xfrm>
        </p:spPr>
        <p:txBody>
          <a:bodyPr/>
          <a:lstStyle/>
          <a:p>
            <a:r>
              <a:rPr lang="en-US" smtClean="0">
                <a:ea typeface="ＭＳ Ｐゴシック"/>
                <a:cs typeface="ＭＳ Ｐゴシック"/>
              </a:rPr>
              <a:t>Stakeholders have different Design Goals</a:t>
            </a:r>
          </a:p>
        </p:txBody>
      </p:sp>
      <p:sp>
        <p:nvSpPr>
          <p:cNvPr id="12292" name="Rectangle 7"/>
          <p:cNvSpPr>
            <a:spLocks noChangeArrowheads="1"/>
          </p:cNvSpPr>
          <p:nvPr/>
        </p:nvSpPr>
        <p:spPr bwMode="auto">
          <a:xfrm>
            <a:off x="4068763" y="3175000"/>
            <a:ext cx="1295400" cy="363538"/>
          </a:xfrm>
          <a:prstGeom prst="rect">
            <a:avLst/>
          </a:prstGeom>
          <a:noFill/>
          <a:ln w="12700">
            <a:noFill/>
            <a:miter lim="800000"/>
            <a:headEnd/>
            <a:tailEnd/>
          </a:ln>
        </p:spPr>
        <p:txBody>
          <a:bodyPr wrap="none" lIns="90487" tIns="44450" rIns="90487" bIns="44450">
            <a:spAutoFit/>
          </a:bodyPr>
          <a:lstStyle/>
          <a:p>
            <a:pPr eaLnBrk="0" hangingPunct="0"/>
            <a:r>
              <a:rPr lang="en-US" b="0">
                <a:solidFill>
                  <a:srgbClr val="000000"/>
                </a:solidFill>
                <a:latin typeface="Verdana" pitchFamily="34" charset="0"/>
              </a:rPr>
              <a:t>Reliability</a:t>
            </a:r>
            <a:endParaRPr lang="en-US" sz="2000">
              <a:solidFill>
                <a:srgbClr val="000000"/>
              </a:solidFill>
              <a:latin typeface="Verdana" pitchFamily="34" charset="0"/>
            </a:endParaRPr>
          </a:p>
        </p:txBody>
      </p:sp>
      <p:grpSp>
        <p:nvGrpSpPr>
          <p:cNvPr id="12293" name="Group 51"/>
          <p:cNvGrpSpPr>
            <a:grpSpLocks/>
          </p:cNvGrpSpPr>
          <p:nvPr/>
        </p:nvGrpSpPr>
        <p:grpSpPr bwMode="auto">
          <a:xfrm>
            <a:off x="284163" y="819150"/>
            <a:ext cx="5487987" cy="3802063"/>
            <a:chOff x="179" y="516"/>
            <a:chExt cx="3457" cy="2395"/>
          </a:xfrm>
        </p:grpSpPr>
        <p:grpSp>
          <p:nvGrpSpPr>
            <p:cNvPr id="12301" name="Group 50"/>
            <p:cNvGrpSpPr>
              <a:grpSpLocks/>
            </p:cNvGrpSpPr>
            <p:nvPr/>
          </p:nvGrpSpPr>
          <p:grpSpPr bwMode="auto">
            <a:xfrm>
              <a:off x="188" y="516"/>
              <a:ext cx="3448" cy="2120"/>
              <a:chOff x="188" y="516"/>
              <a:chExt cx="3448" cy="2120"/>
            </a:xfrm>
          </p:grpSpPr>
          <p:sp>
            <p:nvSpPr>
              <p:cNvPr id="12303" name="Oval 4"/>
              <p:cNvSpPr>
                <a:spLocks noChangeArrowheads="1"/>
              </p:cNvSpPr>
              <p:nvPr/>
            </p:nvSpPr>
            <p:spPr bwMode="auto">
              <a:xfrm>
                <a:off x="188" y="516"/>
                <a:ext cx="3448" cy="2120"/>
              </a:xfrm>
              <a:prstGeom prst="ellipse">
                <a:avLst/>
              </a:prstGeom>
              <a:noFill/>
              <a:ln w="12700">
                <a:solidFill>
                  <a:srgbClr val="000000"/>
                </a:solidFill>
                <a:round/>
                <a:headEnd/>
                <a:tailEnd/>
              </a:ln>
            </p:spPr>
            <p:txBody>
              <a:bodyPr wrap="none" anchor="ctr"/>
              <a:lstStyle/>
              <a:p>
                <a:pPr eaLnBrk="0" hangingPunct="0"/>
                <a:endParaRPr lang="en-US"/>
              </a:p>
            </p:txBody>
          </p:sp>
          <p:sp>
            <p:nvSpPr>
              <p:cNvPr id="12304" name="Rectangle 8"/>
              <p:cNvSpPr>
                <a:spLocks noChangeArrowheads="1"/>
              </p:cNvSpPr>
              <p:nvPr/>
            </p:nvSpPr>
            <p:spPr bwMode="auto">
              <a:xfrm>
                <a:off x="451" y="920"/>
                <a:ext cx="2151" cy="1094"/>
              </a:xfrm>
              <a:prstGeom prst="rect">
                <a:avLst/>
              </a:prstGeom>
              <a:noFill/>
              <a:ln w="12700">
                <a:noFill/>
                <a:miter lim="800000"/>
                <a:headEnd/>
                <a:tailEnd/>
              </a:ln>
            </p:spPr>
            <p:txBody>
              <a:bodyPr wrap="none" lIns="90487" tIns="44450" rIns="90487" bIns="44450">
                <a:spAutoFit/>
              </a:bodyPr>
              <a:lstStyle/>
              <a:p>
                <a:pPr eaLnBrk="0" hangingPunct="0"/>
                <a:r>
                  <a:rPr lang="en-US" b="0">
                    <a:solidFill>
                      <a:srgbClr val="000000"/>
                    </a:solidFill>
                    <a:latin typeface="Verdana" pitchFamily="34" charset="0"/>
                  </a:rPr>
                  <a:t>Low cost </a:t>
                </a:r>
              </a:p>
              <a:p>
                <a:pPr eaLnBrk="0" hangingPunct="0"/>
                <a:r>
                  <a:rPr lang="en-US" b="0">
                    <a:solidFill>
                      <a:srgbClr val="000000"/>
                    </a:solidFill>
                    <a:latin typeface="Verdana" pitchFamily="34" charset="0"/>
                  </a:rPr>
                  <a:t>Increased productivity</a:t>
                </a:r>
              </a:p>
              <a:p>
                <a:pPr eaLnBrk="0" hangingPunct="0"/>
                <a:r>
                  <a:rPr lang="en-US" b="0">
                    <a:solidFill>
                      <a:srgbClr val="000000"/>
                    </a:solidFill>
                    <a:latin typeface="Verdana" pitchFamily="34" charset="0"/>
                  </a:rPr>
                  <a:t>Backward compatibility</a:t>
                </a:r>
              </a:p>
              <a:p>
                <a:pPr eaLnBrk="0" hangingPunct="0"/>
                <a:r>
                  <a:rPr lang="en-US" b="0">
                    <a:solidFill>
                      <a:srgbClr val="000000"/>
                    </a:solidFill>
                    <a:latin typeface="Verdana" pitchFamily="34" charset="0"/>
                  </a:rPr>
                  <a:t>Traceability of requirements</a:t>
                </a:r>
              </a:p>
              <a:p>
                <a:pPr eaLnBrk="0" hangingPunct="0"/>
                <a:r>
                  <a:rPr lang="en-US" b="0">
                    <a:solidFill>
                      <a:srgbClr val="000000"/>
                    </a:solidFill>
                    <a:latin typeface="Verdana" pitchFamily="34" charset="0"/>
                  </a:rPr>
                  <a:t>Rapid development</a:t>
                </a:r>
              </a:p>
              <a:p>
                <a:pPr eaLnBrk="0" hangingPunct="0"/>
                <a:r>
                  <a:rPr lang="en-US" b="0">
                    <a:solidFill>
                      <a:srgbClr val="000000"/>
                    </a:solidFill>
                    <a:latin typeface="Verdana" pitchFamily="34" charset="0"/>
                  </a:rPr>
                  <a:t>Flexibility</a:t>
                </a:r>
              </a:p>
            </p:txBody>
          </p:sp>
        </p:grpSp>
        <p:sp>
          <p:nvSpPr>
            <p:cNvPr id="12302" name="Rectangle 10"/>
            <p:cNvSpPr>
              <a:spLocks noChangeArrowheads="1"/>
            </p:cNvSpPr>
            <p:nvPr/>
          </p:nvSpPr>
          <p:spPr bwMode="auto">
            <a:xfrm>
              <a:off x="179" y="2471"/>
              <a:ext cx="1150" cy="440"/>
            </a:xfrm>
            <a:prstGeom prst="rect">
              <a:avLst/>
            </a:prstGeom>
            <a:noFill/>
            <a:ln w="12700">
              <a:noFill/>
              <a:miter lim="800000"/>
              <a:headEnd/>
              <a:tailEnd/>
            </a:ln>
          </p:spPr>
          <p:txBody>
            <a:bodyPr wrap="none" lIns="90487" tIns="44450" rIns="90487" bIns="44450">
              <a:spAutoFit/>
            </a:bodyPr>
            <a:lstStyle/>
            <a:p>
              <a:pPr eaLnBrk="0" hangingPunct="0"/>
              <a:r>
                <a:rPr lang="en-US" sz="2000">
                  <a:solidFill>
                    <a:srgbClr val="0000CC"/>
                  </a:solidFill>
                  <a:latin typeface="Verdana" pitchFamily="34" charset="0"/>
                </a:rPr>
                <a:t>Client</a:t>
              </a:r>
            </a:p>
            <a:p>
              <a:pPr eaLnBrk="0" hangingPunct="0"/>
              <a:r>
                <a:rPr lang="en-US" sz="2000">
                  <a:solidFill>
                    <a:srgbClr val="0000CC"/>
                  </a:solidFill>
                  <a:latin typeface="Verdana" pitchFamily="34" charset="0"/>
                </a:rPr>
                <a:t>(Customer)</a:t>
              </a:r>
              <a:endParaRPr lang="en-US" sz="2000">
                <a:solidFill>
                  <a:srgbClr val="0000CC"/>
                </a:solidFill>
              </a:endParaRPr>
            </a:p>
          </p:txBody>
        </p:sp>
      </p:grpSp>
      <p:sp>
        <p:nvSpPr>
          <p:cNvPr id="12294" name="Rectangle 13"/>
          <p:cNvSpPr>
            <a:spLocks noChangeArrowheads="1"/>
          </p:cNvSpPr>
          <p:nvPr/>
        </p:nvSpPr>
        <p:spPr bwMode="auto">
          <a:xfrm>
            <a:off x="4672013" y="3581400"/>
            <a:ext cx="2570162" cy="638175"/>
          </a:xfrm>
          <a:prstGeom prst="rect">
            <a:avLst/>
          </a:prstGeom>
          <a:noFill/>
          <a:ln w="12700">
            <a:noFill/>
            <a:miter lim="800000"/>
            <a:headEnd/>
            <a:tailEnd/>
          </a:ln>
        </p:spPr>
        <p:txBody>
          <a:bodyPr wrap="none" lIns="90487" tIns="44450" rIns="90487" bIns="44450">
            <a:spAutoFit/>
          </a:bodyPr>
          <a:lstStyle/>
          <a:p>
            <a:pPr algn="ctr" eaLnBrk="0" hangingPunct="0"/>
            <a:r>
              <a:rPr lang="en-US" b="0">
                <a:solidFill>
                  <a:srgbClr val="000000"/>
                </a:solidFill>
                <a:latin typeface="Verdana" pitchFamily="34" charset="0"/>
              </a:rPr>
              <a:t>Portability</a:t>
            </a:r>
          </a:p>
          <a:p>
            <a:pPr algn="ctr" eaLnBrk="0" hangingPunct="0"/>
            <a:r>
              <a:rPr lang="en-US" b="0">
                <a:solidFill>
                  <a:srgbClr val="000000"/>
                </a:solidFill>
                <a:latin typeface="Verdana" pitchFamily="34" charset="0"/>
              </a:rPr>
              <a:t>Good documentation</a:t>
            </a:r>
            <a:endParaRPr lang="en-US" sz="2000" b="0">
              <a:solidFill>
                <a:srgbClr val="000000"/>
              </a:solidFill>
            </a:endParaRPr>
          </a:p>
        </p:txBody>
      </p:sp>
      <p:sp>
        <p:nvSpPr>
          <p:cNvPr id="12295" name="Rectangle 14"/>
          <p:cNvSpPr>
            <a:spLocks noChangeArrowheads="1"/>
          </p:cNvSpPr>
          <p:nvPr/>
        </p:nvSpPr>
        <p:spPr bwMode="auto">
          <a:xfrm>
            <a:off x="4270375" y="2273300"/>
            <a:ext cx="1266825" cy="638175"/>
          </a:xfrm>
          <a:prstGeom prst="rect">
            <a:avLst/>
          </a:prstGeom>
          <a:noFill/>
          <a:ln w="12700">
            <a:noFill/>
            <a:miter lim="800000"/>
            <a:headEnd/>
            <a:tailEnd/>
          </a:ln>
        </p:spPr>
        <p:txBody>
          <a:bodyPr wrap="none" lIns="90487" tIns="44450" rIns="90487" bIns="44450">
            <a:spAutoFit/>
          </a:bodyPr>
          <a:lstStyle/>
          <a:p>
            <a:pPr algn="ctr" eaLnBrk="0" hangingPunct="0"/>
            <a:r>
              <a:rPr lang="en-US" b="0">
                <a:solidFill>
                  <a:srgbClr val="000000"/>
                </a:solidFill>
                <a:latin typeface="Verdana" pitchFamily="34" charset="0"/>
              </a:rPr>
              <a:t>Runtime</a:t>
            </a:r>
          </a:p>
          <a:p>
            <a:pPr algn="ctr" eaLnBrk="0" hangingPunct="0"/>
            <a:r>
              <a:rPr lang="en-US" b="0">
                <a:solidFill>
                  <a:srgbClr val="000000"/>
                </a:solidFill>
                <a:latin typeface="Verdana" pitchFamily="34" charset="0"/>
              </a:rPr>
              <a:t>Efficiency</a:t>
            </a:r>
            <a:endParaRPr lang="en-US" sz="2000" b="0">
              <a:solidFill>
                <a:srgbClr val="000000"/>
              </a:solidFill>
            </a:endParaRPr>
          </a:p>
        </p:txBody>
      </p:sp>
      <p:grpSp>
        <p:nvGrpSpPr>
          <p:cNvPr id="12296" name="Group 49"/>
          <p:cNvGrpSpPr>
            <a:grpSpLocks/>
          </p:cNvGrpSpPr>
          <p:nvPr/>
        </p:nvGrpSpPr>
        <p:grpSpPr bwMode="auto">
          <a:xfrm>
            <a:off x="4006850" y="1212850"/>
            <a:ext cx="4959350" cy="3517900"/>
            <a:chOff x="2524" y="764"/>
            <a:chExt cx="3124" cy="2216"/>
          </a:xfrm>
        </p:grpSpPr>
        <p:sp>
          <p:nvSpPr>
            <p:cNvPr id="12298" name="Oval 5"/>
            <p:cNvSpPr>
              <a:spLocks noChangeArrowheads="1"/>
            </p:cNvSpPr>
            <p:nvPr/>
          </p:nvSpPr>
          <p:spPr bwMode="auto">
            <a:xfrm>
              <a:off x="2524" y="764"/>
              <a:ext cx="3008" cy="2216"/>
            </a:xfrm>
            <a:prstGeom prst="ellipse">
              <a:avLst/>
            </a:prstGeom>
            <a:noFill/>
            <a:ln w="12700">
              <a:solidFill>
                <a:srgbClr val="000000"/>
              </a:solidFill>
              <a:round/>
              <a:headEnd/>
              <a:tailEnd/>
            </a:ln>
          </p:spPr>
          <p:txBody>
            <a:bodyPr wrap="none" anchor="ctr"/>
            <a:lstStyle/>
            <a:p>
              <a:pPr eaLnBrk="0" hangingPunct="0"/>
              <a:endParaRPr lang="en-US"/>
            </a:p>
          </p:txBody>
        </p:sp>
        <p:sp>
          <p:nvSpPr>
            <p:cNvPr id="12299" name="Rectangle 11"/>
            <p:cNvSpPr>
              <a:spLocks noChangeArrowheads="1"/>
            </p:cNvSpPr>
            <p:nvPr/>
          </p:nvSpPr>
          <p:spPr bwMode="auto">
            <a:xfrm>
              <a:off x="5123" y="2518"/>
              <a:ext cx="525" cy="440"/>
            </a:xfrm>
            <a:prstGeom prst="rect">
              <a:avLst/>
            </a:prstGeom>
            <a:noFill/>
            <a:ln w="12700">
              <a:noFill/>
              <a:miter lim="800000"/>
              <a:headEnd/>
              <a:tailEnd/>
            </a:ln>
          </p:spPr>
          <p:txBody>
            <a:bodyPr wrap="none" lIns="90487" tIns="44450" rIns="90487" bIns="44450">
              <a:spAutoFit/>
            </a:bodyPr>
            <a:lstStyle/>
            <a:p>
              <a:pPr eaLnBrk="0" hangingPunct="0"/>
              <a:r>
                <a:rPr lang="en-US" sz="2000">
                  <a:solidFill>
                    <a:srgbClr val="0000CC"/>
                  </a:solidFill>
                  <a:latin typeface="Verdana" pitchFamily="34" charset="0"/>
                </a:rPr>
                <a:t>End</a:t>
              </a:r>
            </a:p>
            <a:p>
              <a:pPr eaLnBrk="0" hangingPunct="0"/>
              <a:r>
                <a:rPr lang="en-US" sz="2000">
                  <a:solidFill>
                    <a:srgbClr val="0000CC"/>
                  </a:solidFill>
                  <a:latin typeface="Verdana" pitchFamily="34" charset="0"/>
                </a:rPr>
                <a:t>User</a:t>
              </a:r>
            </a:p>
          </p:txBody>
        </p:sp>
        <p:sp>
          <p:nvSpPr>
            <p:cNvPr id="12300" name="Rectangle 29"/>
            <p:cNvSpPr>
              <a:spLocks noChangeArrowheads="1"/>
            </p:cNvSpPr>
            <p:nvPr/>
          </p:nvSpPr>
          <p:spPr bwMode="auto">
            <a:xfrm>
              <a:off x="3872" y="912"/>
              <a:ext cx="1331" cy="1094"/>
            </a:xfrm>
            <a:prstGeom prst="rect">
              <a:avLst/>
            </a:prstGeom>
            <a:noFill/>
            <a:ln w="12700">
              <a:noFill/>
              <a:miter lim="800000"/>
              <a:headEnd/>
              <a:tailEnd/>
            </a:ln>
          </p:spPr>
          <p:txBody>
            <a:bodyPr wrap="none" lIns="90487" tIns="44450" rIns="90487" bIns="44450">
              <a:spAutoFit/>
            </a:bodyPr>
            <a:lstStyle/>
            <a:p>
              <a:pPr eaLnBrk="0" hangingPunct="0"/>
              <a:r>
                <a:rPr lang="en-US" b="0">
                  <a:solidFill>
                    <a:srgbClr val="000000"/>
                  </a:solidFill>
                  <a:latin typeface="Verdana" pitchFamily="34" charset="0"/>
                </a:rPr>
                <a:t>Functionality</a:t>
              </a:r>
            </a:p>
            <a:p>
              <a:pPr eaLnBrk="0" hangingPunct="0"/>
              <a:r>
                <a:rPr lang="en-US" b="0">
                  <a:solidFill>
                    <a:srgbClr val="000000"/>
                  </a:solidFill>
                  <a:latin typeface="Verdana" pitchFamily="34" charset="0"/>
                </a:rPr>
                <a:t>User-friendliness</a:t>
              </a:r>
            </a:p>
            <a:p>
              <a:pPr eaLnBrk="0" hangingPunct="0"/>
              <a:r>
                <a:rPr lang="en-US" b="0">
                  <a:solidFill>
                    <a:srgbClr val="000000"/>
                  </a:solidFill>
                  <a:latin typeface="Verdana" pitchFamily="34" charset="0"/>
                </a:rPr>
                <a:t>Usability </a:t>
              </a:r>
            </a:p>
            <a:p>
              <a:pPr eaLnBrk="0" hangingPunct="0"/>
              <a:r>
                <a:rPr lang="en-US" b="0">
                  <a:solidFill>
                    <a:srgbClr val="000000"/>
                  </a:solidFill>
                  <a:latin typeface="Verdana" pitchFamily="34" charset="0"/>
                </a:rPr>
                <a:t>Ease of learning</a:t>
              </a:r>
            </a:p>
            <a:p>
              <a:pPr eaLnBrk="0" hangingPunct="0"/>
              <a:r>
                <a:rPr lang="en-US" b="0">
                  <a:solidFill>
                    <a:srgbClr val="000000"/>
                  </a:solidFill>
                  <a:latin typeface="Verdana" pitchFamily="34" charset="0"/>
                </a:rPr>
                <a:t>Fault tolerant</a:t>
              </a:r>
            </a:p>
            <a:p>
              <a:pPr eaLnBrk="0" hangingPunct="0"/>
              <a:r>
                <a:rPr lang="en-US" b="0">
                  <a:solidFill>
                    <a:srgbClr val="000000"/>
                  </a:solidFill>
                  <a:latin typeface="Verdana" pitchFamily="34" charset="0"/>
                </a:rPr>
                <a:t>Robustness</a:t>
              </a:r>
            </a:p>
          </p:txBody>
        </p:sp>
      </p:grpSp>
      <p:sp>
        <p:nvSpPr>
          <p:cNvPr id="12297" name="Text Box 41"/>
          <p:cNvSpPr txBox="1">
            <a:spLocks noChangeArrowheads="1"/>
          </p:cNvSpPr>
          <p:nvPr/>
        </p:nvSpPr>
        <p:spPr bwMode="auto">
          <a:xfrm>
            <a:off x="7777163" y="633413"/>
            <a:ext cx="184150" cy="366712"/>
          </a:xfrm>
          <a:prstGeom prst="rect">
            <a:avLst/>
          </a:prstGeom>
          <a:noFill/>
          <a:ln w="12700">
            <a:noFill/>
            <a:miter lim="800000"/>
            <a:headEnd/>
            <a:tailEnd/>
          </a:ln>
        </p:spPr>
        <p:txBody>
          <a:bodyPr wrap="none" anchor="ctr">
            <a:spAutoFit/>
          </a:bodyPr>
          <a:lstStyle/>
          <a:p>
            <a:pPr algn="ctr" eaLnBrk="0" hangingPunct="0"/>
            <a:endParaRPr lang="en-US" i="1"/>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smtClean="0">
                <a:ea typeface="ＭＳ Ｐゴシック"/>
                <a:cs typeface="ＭＳ Ｐゴシック"/>
              </a:rPr>
              <a:t>Typical Design Trade-offs</a:t>
            </a:r>
          </a:p>
        </p:txBody>
      </p:sp>
      <p:sp>
        <p:nvSpPr>
          <p:cNvPr id="13315" name="Rectangle 3"/>
          <p:cNvSpPr>
            <a:spLocks noGrp="1" noChangeArrowheads="1"/>
          </p:cNvSpPr>
          <p:nvPr>
            <p:ph type="body" idx="1"/>
          </p:nvPr>
        </p:nvSpPr>
        <p:spPr/>
        <p:txBody>
          <a:bodyPr/>
          <a:lstStyle/>
          <a:p>
            <a:r>
              <a:rPr lang="en-US" smtClean="0">
                <a:ea typeface="ＭＳ Ｐゴシック"/>
                <a:cs typeface="ＭＳ Ｐゴシック"/>
              </a:rPr>
              <a:t>Functionality v. Usability</a:t>
            </a:r>
          </a:p>
          <a:p>
            <a:r>
              <a:rPr lang="en-US" smtClean="0">
                <a:ea typeface="ＭＳ Ｐゴシック"/>
                <a:cs typeface="ＭＳ Ｐゴシック"/>
              </a:rPr>
              <a:t>Cost v. Robustness</a:t>
            </a:r>
          </a:p>
          <a:p>
            <a:r>
              <a:rPr lang="en-US" smtClean="0">
                <a:ea typeface="ＭＳ Ｐゴシック"/>
                <a:cs typeface="ＭＳ Ｐゴシック"/>
              </a:rPr>
              <a:t>Efficiency v. Portability</a:t>
            </a:r>
          </a:p>
          <a:p>
            <a:r>
              <a:rPr lang="en-US" smtClean="0">
                <a:ea typeface="ＭＳ Ｐゴシック"/>
                <a:cs typeface="ＭＳ Ｐゴシック"/>
              </a:rPr>
              <a:t>Rapid development v. Functionality</a:t>
            </a:r>
          </a:p>
          <a:p>
            <a:r>
              <a:rPr lang="en-US" smtClean="0">
                <a:ea typeface="ＭＳ Ｐゴシック"/>
                <a:cs typeface="ＭＳ Ｐゴシック"/>
              </a:rPr>
              <a:t>Cost v. Reusability</a:t>
            </a:r>
          </a:p>
          <a:p>
            <a:r>
              <a:rPr lang="en-US" smtClean="0">
                <a:ea typeface="ＭＳ Ｐゴシック"/>
                <a:cs typeface="ＭＳ Ｐゴシック"/>
              </a:rPr>
              <a:t>Backward Compatibility v. Readability</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smtClean="0">
                <a:ea typeface="ＭＳ Ｐゴシック"/>
                <a:cs typeface="ＭＳ Ｐゴシック"/>
              </a:rPr>
              <a:t>Subsystem Decomposition</a:t>
            </a:r>
          </a:p>
        </p:txBody>
      </p:sp>
      <p:sp>
        <p:nvSpPr>
          <p:cNvPr id="14339" name="Rectangle 3"/>
          <p:cNvSpPr>
            <a:spLocks noGrp="1" noChangeArrowheads="1"/>
          </p:cNvSpPr>
          <p:nvPr>
            <p:ph type="body" idx="1"/>
          </p:nvPr>
        </p:nvSpPr>
        <p:spPr>
          <a:xfrm>
            <a:off x="368300" y="1403350"/>
            <a:ext cx="8255000" cy="3981450"/>
          </a:xfrm>
        </p:spPr>
        <p:txBody>
          <a:bodyPr/>
          <a:lstStyle/>
          <a:p>
            <a:r>
              <a:rPr lang="en-US" smtClean="0">
                <a:solidFill>
                  <a:srgbClr val="FF0000"/>
                </a:solidFill>
                <a:ea typeface="ＭＳ Ｐゴシック"/>
                <a:cs typeface="ＭＳ Ｐゴシック"/>
              </a:rPr>
              <a:t>Subsystem</a:t>
            </a:r>
            <a:endParaRPr lang="en-US" smtClean="0">
              <a:ea typeface="ＭＳ Ｐゴシック"/>
              <a:cs typeface="ＭＳ Ｐゴシック"/>
            </a:endParaRPr>
          </a:p>
          <a:p>
            <a:pPr lvl="1"/>
            <a:r>
              <a:rPr lang="en-US" smtClean="0">
                <a:ea typeface="ＭＳ Ｐゴシック"/>
              </a:rPr>
              <a:t>Collection of classes, associations, operations, events and constraints that are closely interrelated with each other</a:t>
            </a:r>
          </a:p>
          <a:p>
            <a:pPr lvl="1"/>
            <a:r>
              <a:rPr lang="en-US" smtClean="0">
                <a:ea typeface="ＭＳ Ｐゴシック"/>
              </a:rPr>
              <a:t>The objects and classes from the object model are the “seeds” for  the subsystems</a:t>
            </a:r>
          </a:p>
          <a:p>
            <a:pPr lvl="1"/>
            <a:r>
              <a:rPr lang="en-US" smtClean="0">
                <a:ea typeface="ＭＳ Ｐゴシック"/>
              </a:rPr>
              <a:t>In UML subsystems are modeled as  packages</a:t>
            </a:r>
          </a:p>
          <a:p>
            <a:r>
              <a:rPr lang="en-US" smtClean="0">
                <a:solidFill>
                  <a:srgbClr val="FF0000"/>
                </a:solidFill>
                <a:ea typeface="ＭＳ Ｐゴシック"/>
                <a:cs typeface="ＭＳ Ｐゴシック"/>
              </a:rPr>
              <a:t>Service</a:t>
            </a:r>
            <a:endParaRPr lang="en-US" smtClean="0">
              <a:ea typeface="ＭＳ Ｐゴシック"/>
              <a:cs typeface="ＭＳ Ｐゴシック"/>
            </a:endParaRPr>
          </a:p>
          <a:p>
            <a:pPr lvl="1"/>
            <a:r>
              <a:rPr lang="en-US" smtClean="0">
                <a:ea typeface="ＭＳ Ｐゴシック"/>
              </a:rPr>
              <a:t>A set of named operations provided by the subsystem</a:t>
            </a:r>
            <a:r>
              <a:rPr lang="en-US" smtClean="0">
                <a:latin typeface="Times" pitchFamily="18" charset="0"/>
                <a:ea typeface="ＭＳ Ｐゴシック"/>
              </a:rPr>
              <a:t> </a:t>
            </a:r>
            <a:r>
              <a:rPr lang="en-US" smtClean="0">
                <a:ea typeface="ＭＳ Ｐゴシック"/>
              </a:rPr>
              <a:t>that share a common purpose</a:t>
            </a:r>
          </a:p>
          <a:p>
            <a:pPr lvl="1"/>
            <a:r>
              <a:rPr lang="en-US" smtClean="0">
                <a:ea typeface="ＭＳ Ｐゴシック"/>
              </a:rPr>
              <a:t>The origin (“seed”) for services are the use cases from the functional model</a:t>
            </a:r>
          </a:p>
          <a:p>
            <a:r>
              <a:rPr lang="en-US" smtClean="0">
                <a:solidFill>
                  <a:srgbClr val="FF9966"/>
                </a:solidFill>
                <a:ea typeface="ＭＳ Ｐゴシック"/>
                <a:cs typeface="ＭＳ Ｐゴシック"/>
              </a:rPr>
              <a:t>Services are defined during system design.</a:t>
            </a:r>
            <a:endParaRPr lang="en-US" smtClean="0">
              <a:ea typeface="ＭＳ Ｐゴシック"/>
              <a:cs typeface="ＭＳ Ｐゴシック"/>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362" name="Group 2"/>
          <p:cNvGrpSpPr>
            <a:grpSpLocks/>
          </p:cNvGrpSpPr>
          <p:nvPr/>
        </p:nvGrpSpPr>
        <p:grpSpPr bwMode="auto">
          <a:xfrm>
            <a:off x="3048000" y="2209800"/>
            <a:ext cx="2057400" cy="993775"/>
            <a:chOff x="336" y="2208"/>
            <a:chExt cx="1296" cy="626"/>
          </a:xfrm>
        </p:grpSpPr>
        <p:sp>
          <p:nvSpPr>
            <p:cNvPr id="15394" name="Rectangle 3"/>
            <p:cNvSpPr>
              <a:spLocks noChangeArrowheads="1"/>
            </p:cNvSpPr>
            <p:nvPr/>
          </p:nvSpPr>
          <p:spPr bwMode="auto">
            <a:xfrm>
              <a:off x="336" y="2383"/>
              <a:ext cx="1296" cy="451"/>
            </a:xfrm>
            <a:prstGeom prst="rect">
              <a:avLst/>
            </a:prstGeom>
            <a:noFill/>
            <a:ln w="22225">
              <a:solidFill>
                <a:srgbClr val="000000"/>
              </a:solidFill>
              <a:miter lim="800000"/>
              <a:headEnd/>
              <a:tailEnd/>
            </a:ln>
          </p:spPr>
          <p:txBody>
            <a:bodyPr anchor="ctr" anchorCtr="1"/>
            <a:lstStyle/>
            <a:p>
              <a:pPr algn="ctr" eaLnBrk="0" hangingPunct="0"/>
              <a:r>
                <a:rPr lang="en-US" sz="1600">
                  <a:latin typeface="Courier New" pitchFamily="49" charset="0"/>
                </a:rPr>
                <a:t>Tournament</a:t>
              </a:r>
              <a:endParaRPr lang="en-US"/>
            </a:p>
          </p:txBody>
        </p:sp>
        <p:sp>
          <p:nvSpPr>
            <p:cNvPr id="15395" name="Freeform 4"/>
            <p:cNvSpPr>
              <a:spLocks/>
            </p:cNvSpPr>
            <p:nvPr/>
          </p:nvSpPr>
          <p:spPr bwMode="auto">
            <a:xfrm>
              <a:off x="336" y="2208"/>
              <a:ext cx="429" cy="175"/>
            </a:xfrm>
            <a:custGeom>
              <a:avLst/>
              <a:gdLst>
                <a:gd name="T0" fmla="*/ 0 w 547"/>
                <a:gd name="T1" fmla="*/ 16 h 224"/>
                <a:gd name="T2" fmla="*/ 7 w 547"/>
                <a:gd name="T3" fmla="*/ 0 h 224"/>
                <a:gd name="T4" fmla="*/ 31 w 547"/>
                <a:gd name="T5" fmla="*/ 0 h 224"/>
                <a:gd name="T6" fmla="*/ 38 w 547"/>
                <a:gd name="T7" fmla="*/ 16 h 224"/>
                <a:gd name="T8" fmla="*/ 0 w 547"/>
                <a:gd name="T9" fmla="*/ 16 h 224"/>
                <a:gd name="T10" fmla="*/ 0 60000 65536"/>
                <a:gd name="T11" fmla="*/ 0 60000 65536"/>
                <a:gd name="T12" fmla="*/ 0 60000 65536"/>
                <a:gd name="T13" fmla="*/ 0 60000 65536"/>
                <a:gd name="T14" fmla="*/ 0 60000 65536"/>
                <a:gd name="T15" fmla="*/ 0 w 547"/>
                <a:gd name="T16" fmla="*/ 0 h 224"/>
                <a:gd name="T17" fmla="*/ 547 w 547"/>
                <a:gd name="T18" fmla="*/ 224 h 224"/>
              </a:gdLst>
              <a:ahLst/>
              <a:cxnLst>
                <a:cxn ang="T10">
                  <a:pos x="T0" y="T1"/>
                </a:cxn>
                <a:cxn ang="T11">
                  <a:pos x="T2" y="T3"/>
                </a:cxn>
                <a:cxn ang="T12">
                  <a:pos x="T4" y="T5"/>
                </a:cxn>
                <a:cxn ang="T13">
                  <a:pos x="T6" y="T7"/>
                </a:cxn>
                <a:cxn ang="T14">
                  <a:pos x="T8" y="T9"/>
                </a:cxn>
              </a:cxnLst>
              <a:rect l="T15" t="T16" r="T17" b="T18"/>
              <a:pathLst>
                <a:path w="547" h="224">
                  <a:moveTo>
                    <a:pt x="0" y="224"/>
                  </a:moveTo>
                  <a:lnTo>
                    <a:pt x="98" y="0"/>
                  </a:lnTo>
                  <a:lnTo>
                    <a:pt x="449" y="0"/>
                  </a:lnTo>
                  <a:lnTo>
                    <a:pt x="547" y="224"/>
                  </a:lnTo>
                  <a:lnTo>
                    <a:pt x="0" y="224"/>
                  </a:lnTo>
                  <a:close/>
                </a:path>
              </a:pathLst>
            </a:custGeom>
            <a:noFill/>
            <a:ln w="22225">
              <a:solidFill>
                <a:srgbClr val="000000"/>
              </a:solidFill>
              <a:round/>
              <a:headEnd/>
              <a:tailEnd/>
            </a:ln>
          </p:spPr>
          <p:txBody>
            <a:bodyPr/>
            <a:lstStyle/>
            <a:p>
              <a:endParaRPr lang="en-US"/>
            </a:p>
          </p:txBody>
        </p:sp>
      </p:grpSp>
      <p:grpSp>
        <p:nvGrpSpPr>
          <p:cNvPr id="15363" name="Group 5"/>
          <p:cNvGrpSpPr>
            <a:grpSpLocks/>
          </p:cNvGrpSpPr>
          <p:nvPr/>
        </p:nvGrpSpPr>
        <p:grpSpPr bwMode="auto">
          <a:xfrm>
            <a:off x="228600" y="3810000"/>
            <a:ext cx="2057400" cy="993775"/>
            <a:chOff x="336" y="2208"/>
            <a:chExt cx="1296" cy="626"/>
          </a:xfrm>
        </p:grpSpPr>
        <p:sp>
          <p:nvSpPr>
            <p:cNvPr id="15392" name="Rectangle 6"/>
            <p:cNvSpPr>
              <a:spLocks noChangeArrowheads="1"/>
            </p:cNvSpPr>
            <p:nvPr/>
          </p:nvSpPr>
          <p:spPr bwMode="auto">
            <a:xfrm>
              <a:off x="336" y="2383"/>
              <a:ext cx="1296" cy="451"/>
            </a:xfrm>
            <a:prstGeom prst="rect">
              <a:avLst/>
            </a:prstGeom>
            <a:noFill/>
            <a:ln w="22225">
              <a:solidFill>
                <a:srgbClr val="000000"/>
              </a:solidFill>
              <a:miter lim="800000"/>
              <a:headEnd/>
              <a:tailEnd/>
            </a:ln>
          </p:spPr>
          <p:txBody>
            <a:bodyPr anchor="ctr" anchorCtr="1"/>
            <a:lstStyle/>
            <a:p>
              <a:pPr algn="ctr" eaLnBrk="0" hangingPunct="0"/>
              <a:r>
                <a:rPr lang="en-US" sz="1600">
                  <a:latin typeface="Courier New" pitchFamily="49" charset="0"/>
                </a:rPr>
                <a:t>Component Management</a:t>
              </a:r>
              <a:endParaRPr lang="en-US"/>
            </a:p>
          </p:txBody>
        </p:sp>
        <p:sp>
          <p:nvSpPr>
            <p:cNvPr id="15393" name="Freeform 7"/>
            <p:cNvSpPr>
              <a:spLocks/>
            </p:cNvSpPr>
            <p:nvPr/>
          </p:nvSpPr>
          <p:spPr bwMode="auto">
            <a:xfrm>
              <a:off x="336" y="2208"/>
              <a:ext cx="429" cy="175"/>
            </a:xfrm>
            <a:custGeom>
              <a:avLst/>
              <a:gdLst>
                <a:gd name="T0" fmla="*/ 0 w 547"/>
                <a:gd name="T1" fmla="*/ 16 h 224"/>
                <a:gd name="T2" fmla="*/ 7 w 547"/>
                <a:gd name="T3" fmla="*/ 0 h 224"/>
                <a:gd name="T4" fmla="*/ 31 w 547"/>
                <a:gd name="T5" fmla="*/ 0 h 224"/>
                <a:gd name="T6" fmla="*/ 38 w 547"/>
                <a:gd name="T7" fmla="*/ 16 h 224"/>
                <a:gd name="T8" fmla="*/ 0 w 547"/>
                <a:gd name="T9" fmla="*/ 16 h 224"/>
                <a:gd name="T10" fmla="*/ 0 60000 65536"/>
                <a:gd name="T11" fmla="*/ 0 60000 65536"/>
                <a:gd name="T12" fmla="*/ 0 60000 65536"/>
                <a:gd name="T13" fmla="*/ 0 60000 65536"/>
                <a:gd name="T14" fmla="*/ 0 60000 65536"/>
                <a:gd name="T15" fmla="*/ 0 w 547"/>
                <a:gd name="T16" fmla="*/ 0 h 224"/>
                <a:gd name="T17" fmla="*/ 547 w 547"/>
                <a:gd name="T18" fmla="*/ 224 h 224"/>
              </a:gdLst>
              <a:ahLst/>
              <a:cxnLst>
                <a:cxn ang="T10">
                  <a:pos x="T0" y="T1"/>
                </a:cxn>
                <a:cxn ang="T11">
                  <a:pos x="T2" y="T3"/>
                </a:cxn>
                <a:cxn ang="T12">
                  <a:pos x="T4" y="T5"/>
                </a:cxn>
                <a:cxn ang="T13">
                  <a:pos x="T6" y="T7"/>
                </a:cxn>
                <a:cxn ang="T14">
                  <a:pos x="T8" y="T9"/>
                </a:cxn>
              </a:cxnLst>
              <a:rect l="T15" t="T16" r="T17" b="T18"/>
              <a:pathLst>
                <a:path w="547" h="224">
                  <a:moveTo>
                    <a:pt x="0" y="224"/>
                  </a:moveTo>
                  <a:lnTo>
                    <a:pt x="98" y="0"/>
                  </a:lnTo>
                  <a:lnTo>
                    <a:pt x="449" y="0"/>
                  </a:lnTo>
                  <a:lnTo>
                    <a:pt x="547" y="224"/>
                  </a:lnTo>
                  <a:lnTo>
                    <a:pt x="0" y="224"/>
                  </a:lnTo>
                  <a:close/>
                </a:path>
              </a:pathLst>
            </a:custGeom>
            <a:noFill/>
            <a:ln w="22225">
              <a:solidFill>
                <a:srgbClr val="000000"/>
              </a:solidFill>
              <a:round/>
              <a:headEnd/>
              <a:tailEnd/>
            </a:ln>
          </p:spPr>
          <p:txBody>
            <a:bodyPr/>
            <a:lstStyle/>
            <a:p>
              <a:endParaRPr lang="en-US"/>
            </a:p>
          </p:txBody>
        </p:sp>
      </p:grpSp>
      <p:grpSp>
        <p:nvGrpSpPr>
          <p:cNvPr id="15364" name="Group 8"/>
          <p:cNvGrpSpPr>
            <a:grpSpLocks/>
          </p:cNvGrpSpPr>
          <p:nvPr/>
        </p:nvGrpSpPr>
        <p:grpSpPr bwMode="auto">
          <a:xfrm>
            <a:off x="6705600" y="2362200"/>
            <a:ext cx="2057400" cy="993775"/>
            <a:chOff x="336" y="2208"/>
            <a:chExt cx="1296" cy="626"/>
          </a:xfrm>
        </p:grpSpPr>
        <p:sp>
          <p:nvSpPr>
            <p:cNvPr id="15390" name="Rectangle 9"/>
            <p:cNvSpPr>
              <a:spLocks noChangeArrowheads="1"/>
            </p:cNvSpPr>
            <p:nvPr/>
          </p:nvSpPr>
          <p:spPr bwMode="auto">
            <a:xfrm>
              <a:off x="336" y="2383"/>
              <a:ext cx="1296" cy="451"/>
            </a:xfrm>
            <a:prstGeom prst="rect">
              <a:avLst/>
            </a:prstGeom>
            <a:noFill/>
            <a:ln w="22225">
              <a:solidFill>
                <a:srgbClr val="000000"/>
              </a:solidFill>
              <a:miter lim="800000"/>
              <a:headEnd/>
              <a:tailEnd/>
            </a:ln>
          </p:spPr>
          <p:txBody>
            <a:bodyPr anchor="ctr" anchorCtr="1"/>
            <a:lstStyle/>
            <a:p>
              <a:pPr algn="ctr" eaLnBrk="0" hangingPunct="0"/>
              <a:r>
                <a:rPr lang="en-US" sz="1600">
                  <a:latin typeface="Courier New" pitchFamily="49" charset="0"/>
                </a:rPr>
                <a:t>User Management</a:t>
              </a:r>
              <a:endParaRPr lang="en-US"/>
            </a:p>
          </p:txBody>
        </p:sp>
        <p:sp>
          <p:nvSpPr>
            <p:cNvPr id="15391" name="Freeform 10"/>
            <p:cNvSpPr>
              <a:spLocks/>
            </p:cNvSpPr>
            <p:nvPr/>
          </p:nvSpPr>
          <p:spPr bwMode="auto">
            <a:xfrm>
              <a:off x="336" y="2208"/>
              <a:ext cx="429" cy="175"/>
            </a:xfrm>
            <a:custGeom>
              <a:avLst/>
              <a:gdLst>
                <a:gd name="T0" fmla="*/ 0 w 547"/>
                <a:gd name="T1" fmla="*/ 16 h 224"/>
                <a:gd name="T2" fmla="*/ 7 w 547"/>
                <a:gd name="T3" fmla="*/ 0 h 224"/>
                <a:gd name="T4" fmla="*/ 31 w 547"/>
                <a:gd name="T5" fmla="*/ 0 h 224"/>
                <a:gd name="T6" fmla="*/ 38 w 547"/>
                <a:gd name="T7" fmla="*/ 16 h 224"/>
                <a:gd name="T8" fmla="*/ 0 w 547"/>
                <a:gd name="T9" fmla="*/ 16 h 224"/>
                <a:gd name="T10" fmla="*/ 0 60000 65536"/>
                <a:gd name="T11" fmla="*/ 0 60000 65536"/>
                <a:gd name="T12" fmla="*/ 0 60000 65536"/>
                <a:gd name="T13" fmla="*/ 0 60000 65536"/>
                <a:gd name="T14" fmla="*/ 0 60000 65536"/>
                <a:gd name="T15" fmla="*/ 0 w 547"/>
                <a:gd name="T16" fmla="*/ 0 h 224"/>
                <a:gd name="T17" fmla="*/ 547 w 547"/>
                <a:gd name="T18" fmla="*/ 224 h 224"/>
              </a:gdLst>
              <a:ahLst/>
              <a:cxnLst>
                <a:cxn ang="T10">
                  <a:pos x="T0" y="T1"/>
                </a:cxn>
                <a:cxn ang="T11">
                  <a:pos x="T2" y="T3"/>
                </a:cxn>
                <a:cxn ang="T12">
                  <a:pos x="T4" y="T5"/>
                </a:cxn>
                <a:cxn ang="T13">
                  <a:pos x="T6" y="T7"/>
                </a:cxn>
                <a:cxn ang="T14">
                  <a:pos x="T8" y="T9"/>
                </a:cxn>
              </a:cxnLst>
              <a:rect l="T15" t="T16" r="T17" b="T18"/>
              <a:pathLst>
                <a:path w="547" h="224">
                  <a:moveTo>
                    <a:pt x="0" y="224"/>
                  </a:moveTo>
                  <a:lnTo>
                    <a:pt x="98" y="0"/>
                  </a:lnTo>
                  <a:lnTo>
                    <a:pt x="449" y="0"/>
                  </a:lnTo>
                  <a:lnTo>
                    <a:pt x="547" y="224"/>
                  </a:lnTo>
                  <a:lnTo>
                    <a:pt x="0" y="224"/>
                  </a:lnTo>
                  <a:close/>
                </a:path>
              </a:pathLst>
            </a:custGeom>
            <a:noFill/>
            <a:ln w="22225">
              <a:solidFill>
                <a:srgbClr val="000000"/>
              </a:solidFill>
              <a:round/>
              <a:headEnd/>
              <a:tailEnd/>
            </a:ln>
          </p:spPr>
          <p:txBody>
            <a:bodyPr/>
            <a:lstStyle/>
            <a:p>
              <a:endParaRPr lang="en-US"/>
            </a:p>
          </p:txBody>
        </p:sp>
      </p:grpSp>
      <p:grpSp>
        <p:nvGrpSpPr>
          <p:cNvPr id="15365" name="Group 11"/>
          <p:cNvGrpSpPr>
            <a:grpSpLocks/>
          </p:cNvGrpSpPr>
          <p:nvPr/>
        </p:nvGrpSpPr>
        <p:grpSpPr bwMode="auto">
          <a:xfrm>
            <a:off x="4495800" y="4724400"/>
            <a:ext cx="2057400" cy="993775"/>
            <a:chOff x="336" y="2208"/>
            <a:chExt cx="1296" cy="626"/>
          </a:xfrm>
        </p:grpSpPr>
        <p:sp>
          <p:nvSpPr>
            <p:cNvPr id="15388" name="Rectangle 12"/>
            <p:cNvSpPr>
              <a:spLocks noChangeArrowheads="1"/>
            </p:cNvSpPr>
            <p:nvPr/>
          </p:nvSpPr>
          <p:spPr bwMode="auto">
            <a:xfrm>
              <a:off x="336" y="2383"/>
              <a:ext cx="1296" cy="451"/>
            </a:xfrm>
            <a:prstGeom prst="rect">
              <a:avLst/>
            </a:prstGeom>
            <a:noFill/>
            <a:ln w="22225">
              <a:solidFill>
                <a:srgbClr val="000000"/>
              </a:solidFill>
              <a:miter lim="800000"/>
              <a:headEnd/>
              <a:tailEnd/>
            </a:ln>
          </p:spPr>
          <p:txBody>
            <a:bodyPr anchor="ctr" anchorCtr="1"/>
            <a:lstStyle/>
            <a:p>
              <a:pPr algn="ctr" eaLnBrk="0" hangingPunct="0"/>
              <a:r>
                <a:rPr lang="en-US" sz="1600">
                  <a:latin typeface="Courier New" pitchFamily="49" charset="0"/>
                </a:rPr>
                <a:t>Tournament Statistics</a:t>
              </a:r>
              <a:endParaRPr lang="en-US"/>
            </a:p>
          </p:txBody>
        </p:sp>
        <p:sp>
          <p:nvSpPr>
            <p:cNvPr id="15389" name="Freeform 13"/>
            <p:cNvSpPr>
              <a:spLocks/>
            </p:cNvSpPr>
            <p:nvPr/>
          </p:nvSpPr>
          <p:spPr bwMode="auto">
            <a:xfrm>
              <a:off x="336" y="2208"/>
              <a:ext cx="429" cy="175"/>
            </a:xfrm>
            <a:custGeom>
              <a:avLst/>
              <a:gdLst>
                <a:gd name="T0" fmla="*/ 0 w 547"/>
                <a:gd name="T1" fmla="*/ 16 h 224"/>
                <a:gd name="T2" fmla="*/ 7 w 547"/>
                <a:gd name="T3" fmla="*/ 0 h 224"/>
                <a:gd name="T4" fmla="*/ 31 w 547"/>
                <a:gd name="T5" fmla="*/ 0 h 224"/>
                <a:gd name="T6" fmla="*/ 38 w 547"/>
                <a:gd name="T7" fmla="*/ 16 h 224"/>
                <a:gd name="T8" fmla="*/ 0 w 547"/>
                <a:gd name="T9" fmla="*/ 16 h 224"/>
                <a:gd name="T10" fmla="*/ 0 60000 65536"/>
                <a:gd name="T11" fmla="*/ 0 60000 65536"/>
                <a:gd name="T12" fmla="*/ 0 60000 65536"/>
                <a:gd name="T13" fmla="*/ 0 60000 65536"/>
                <a:gd name="T14" fmla="*/ 0 60000 65536"/>
                <a:gd name="T15" fmla="*/ 0 w 547"/>
                <a:gd name="T16" fmla="*/ 0 h 224"/>
                <a:gd name="T17" fmla="*/ 547 w 547"/>
                <a:gd name="T18" fmla="*/ 224 h 224"/>
              </a:gdLst>
              <a:ahLst/>
              <a:cxnLst>
                <a:cxn ang="T10">
                  <a:pos x="T0" y="T1"/>
                </a:cxn>
                <a:cxn ang="T11">
                  <a:pos x="T2" y="T3"/>
                </a:cxn>
                <a:cxn ang="T12">
                  <a:pos x="T4" y="T5"/>
                </a:cxn>
                <a:cxn ang="T13">
                  <a:pos x="T6" y="T7"/>
                </a:cxn>
                <a:cxn ang="T14">
                  <a:pos x="T8" y="T9"/>
                </a:cxn>
              </a:cxnLst>
              <a:rect l="T15" t="T16" r="T17" b="T18"/>
              <a:pathLst>
                <a:path w="547" h="224">
                  <a:moveTo>
                    <a:pt x="0" y="224"/>
                  </a:moveTo>
                  <a:lnTo>
                    <a:pt x="98" y="0"/>
                  </a:lnTo>
                  <a:lnTo>
                    <a:pt x="449" y="0"/>
                  </a:lnTo>
                  <a:lnTo>
                    <a:pt x="547" y="224"/>
                  </a:lnTo>
                  <a:lnTo>
                    <a:pt x="0" y="224"/>
                  </a:lnTo>
                  <a:close/>
                </a:path>
              </a:pathLst>
            </a:custGeom>
            <a:noFill/>
            <a:ln w="22225">
              <a:solidFill>
                <a:srgbClr val="000000"/>
              </a:solidFill>
              <a:round/>
              <a:headEnd/>
              <a:tailEnd/>
            </a:ln>
          </p:spPr>
          <p:txBody>
            <a:bodyPr/>
            <a:lstStyle/>
            <a:p>
              <a:endParaRPr lang="en-US"/>
            </a:p>
          </p:txBody>
        </p:sp>
      </p:grpSp>
      <p:grpSp>
        <p:nvGrpSpPr>
          <p:cNvPr id="15366" name="Group 14"/>
          <p:cNvGrpSpPr>
            <a:grpSpLocks/>
          </p:cNvGrpSpPr>
          <p:nvPr/>
        </p:nvGrpSpPr>
        <p:grpSpPr bwMode="auto">
          <a:xfrm>
            <a:off x="6705600" y="4038600"/>
            <a:ext cx="2057400" cy="993775"/>
            <a:chOff x="336" y="2208"/>
            <a:chExt cx="1296" cy="626"/>
          </a:xfrm>
        </p:grpSpPr>
        <p:sp>
          <p:nvSpPr>
            <p:cNvPr id="15386" name="Rectangle 15"/>
            <p:cNvSpPr>
              <a:spLocks noChangeArrowheads="1"/>
            </p:cNvSpPr>
            <p:nvPr/>
          </p:nvSpPr>
          <p:spPr bwMode="auto">
            <a:xfrm>
              <a:off x="336" y="2383"/>
              <a:ext cx="1296" cy="451"/>
            </a:xfrm>
            <a:prstGeom prst="rect">
              <a:avLst/>
            </a:prstGeom>
            <a:noFill/>
            <a:ln w="22225">
              <a:solidFill>
                <a:srgbClr val="000000"/>
              </a:solidFill>
              <a:miter lim="800000"/>
              <a:headEnd/>
              <a:tailEnd/>
            </a:ln>
          </p:spPr>
          <p:txBody>
            <a:bodyPr anchor="ctr" anchorCtr="1"/>
            <a:lstStyle/>
            <a:p>
              <a:pPr algn="ctr" eaLnBrk="0" hangingPunct="0"/>
              <a:r>
                <a:rPr lang="en-US" sz="1600">
                  <a:latin typeface="Courier New" pitchFamily="49" charset="0"/>
                </a:rPr>
                <a:t>User Directory</a:t>
              </a:r>
              <a:endParaRPr lang="en-US"/>
            </a:p>
          </p:txBody>
        </p:sp>
        <p:sp>
          <p:nvSpPr>
            <p:cNvPr id="15387" name="Freeform 16"/>
            <p:cNvSpPr>
              <a:spLocks/>
            </p:cNvSpPr>
            <p:nvPr/>
          </p:nvSpPr>
          <p:spPr bwMode="auto">
            <a:xfrm>
              <a:off x="336" y="2208"/>
              <a:ext cx="429" cy="175"/>
            </a:xfrm>
            <a:custGeom>
              <a:avLst/>
              <a:gdLst>
                <a:gd name="T0" fmla="*/ 0 w 547"/>
                <a:gd name="T1" fmla="*/ 16 h 224"/>
                <a:gd name="T2" fmla="*/ 7 w 547"/>
                <a:gd name="T3" fmla="*/ 0 h 224"/>
                <a:gd name="T4" fmla="*/ 31 w 547"/>
                <a:gd name="T5" fmla="*/ 0 h 224"/>
                <a:gd name="T6" fmla="*/ 38 w 547"/>
                <a:gd name="T7" fmla="*/ 16 h 224"/>
                <a:gd name="T8" fmla="*/ 0 w 547"/>
                <a:gd name="T9" fmla="*/ 16 h 224"/>
                <a:gd name="T10" fmla="*/ 0 60000 65536"/>
                <a:gd name="T11" fmla="*/ 0 60000 65536"/>
                <a:gd name="T12" fmla="*/ 0 60000 65536"/>
                <a:gd name="T13" fmla="*/ 0 60000 65536"/>
                <a:gd name="T14" fmla="*/ 0 60000 65536"/>
                <a:gd name="T15" fmla="*/ 0 w 547"/>
                <a:gd name="T16" fmla="*/ 0 h 224"/>
                <a:gd name="T17" fmla="*/ 547 w 547"/>
                <a:gd name="T18" fmla="*/ 224 h 224"/>
              </a:gdLst>
              <a:ahLst/>
              <a:cxnLst>
                <a:cxn ang="T10">
                  <a:pos x="T0" y="T1"/>
                </a:cxn>
                <a:cxn ang="T11">
                  <a:pos x="T2" y="T3"/>
                </a:cxn>
                <a:cxn ang="T12">
                  <a:pos x="T4" y="T5"/>
                </a:cxn>
                <a:cxn ang="T13">
                  <a:pos x="T6" y="T7"/>
                </a:cxn>
                <a:cxn ang="T14">
                  <a:pos x="T8" y="T9"/>
                </a:cxn>
              </a:cxnLst>
              <a:rect l="T15" t="T16" r="T17" b="T18"/>
              <a:pathLst>
                <a:path w="547" h="224">
                  <a:moveTo>
                    <a:pt x="0" y="224"/>
                  </a:moveTo>
                  <a:lnTo>
                    <a:pt x="98" y="0"/>
                  </a:lnTo>
                  <a:lnTo>
                    <a:pt x="449" y="0"/>
                  </a:lnTo>
                  <a:lnTo>
                    <a:pt x="547" y="224"/>
                  </a:lnTo>
                  <a:lnTo>
                    <a:pt x="0" y="224"/>
                  </a:lnTo>
                  <a:close/>
                </a:path>
              </a:pathLst>
            </a:custGeom>
            <a:noFill/>
            <a:ln w="22225">
              <a:solidFill>
                <a:srgbClr val="000000"/>
              </a:solidFill>
              <a:round/>
              <a:headEnd/>
              <a:tailEnd/>
            </a:ln>
          </p:spPr>
          <p:txBody>
            <a:bodyPr/>
            <a:lstStyle/>
            <a:p>
              <a:endParaRPr lang="en-US"/>
            </a:p>
          </p:txBody>
        </p:sp>
      </p:grpSp>
      <p:grpSp>
        <p:nvGrpSpPr>
          <p:cNvPr id="15367" name="Group 17"/>
          <p:cNvGrpSpPr>
            <a:grpSpLocks/>
          </p:cNvGrpSpPr>
          <p:nvPr/>
        </p:nvGrpSpPr>
        <p:grpSpPr bwMode="auto">
          <a:xfrm>
            <a:off x="1600200" y="533400"/>
            <a:ext cx="2057400" cy="993775"/>
            <a:chOff x="336" y="2208"/>
            <a:chExt cx="1296" cy="626"/>
          </a:xfrm>
        </p:grpSpPr>
        <p:sp>
          <p:nvSpPr>
            <p:cNvPr id="15384" name="Rectangle 18"/>
            <p:cNvSpPr>
              <a:spLocks noChangeArrowheads="1"/>
            </p:cNvSpPr>
            <p:nvPr/>
          </p:nvSpPr>
          <p:spPr bwMode="auto">
            <a:xfrm>
              <a:off x="336" y="2383"/>
              <a:ext cx="1296" cy="451"/>
            </a:xfrm>
            <a:prstGeom prst="rect">
              <a:avLst/>
            </a:prstGeom>
            <a:noFill/>
            <a:ln w="22225">
              <a:solidFill>
                <a:srgbClr val="000000"/>
              </a:solidFill>
              <a:miter lim="800000"/>
              <a:headEnd/>
              <a:tailEnd/>
            </a:ln>
          </p:spPr>
          <p:txBody>
            <a:bodyPr anchor="ctr" anchorCtr="1"/>
            <a:lstStyle/>
            <a:p>
              <a:pPr algn="ctr" eaLnBrk="0" hangingPunct="0"/>
              <a:r>
                <a:rPr lang="en-US" sz="1600">
                  <a:latin typeface="Courier New" pitchFamily="49" charset="0"/>
                </a:rPr>
                <a:t>User Interface</a:t>
              </a:r>
              <a:endParaRPr lang="en-US"/>
            </a:p>
          </p:txBody>
        </p:sp>
        <p:sp>
          <p:nvSpPr>
            <p:cNvPr id="15385" name="Freeform 19"/>
            <p:cNvSpPr>
              <a:spLocks/>
            </p:cNvSpPr>
            <p:nvPr/>
          </p:nvSpPr>
          <p:spPr bwMode="auto">
            <a:xfrm>
              <a:off x="336" y="2208"/>
              <a:ext cx="429" cy="175"/>
            </a:xfrm>
            <a:custGeom>
              <a:avLst/>
              <a:gdLst>
                <a:gd name="T0" fmla="*/ 0 w 547"/>
                <a:gd name="T1" fmla="*/ 16 h 224"/>
                <a:gd name="T2" fmla="*/ 7 w 547"/>
                <a:gd name="T3" fmla="*/ 0 h 224"/>
                <a:gd name="T4" fmla="*/ 31 w 547"/>
                <a:gd name="T5" fmla="*/ 0 h 224"/>
                <a:gd name="T6" fmla="*/ 38 w 547"/>
                <a:gd name="T7" fmla="*/ 16 h 224"/>
                <a:gd name="T8" fmla="*/ 0 w 547"/>
                <a:gd name="T9" fmla="*/ 16 h 224"/>
                <a:gd name="T10" fmla="*/ 0 60000 65536"/>
                <a:gd name="T11" fmla="*/ 0 60000 65536"/>
                <a:gd name="T12" fmla="*/ 0 60000 65536"/>
                <a:gd name="T13" fmla="*/ 0 60000 65536"/>
                <a:gd name="T14" fmla="*/ 0 60000 65536"/>
                <a:gd name="T15" fmla="*/ 0 w 547"/>
                <a:gd name="T16" fmla="*/ 0 h 224"/>
                <a:gd name="T17" fmla="*/ 547 w 547"/>
                <a:gd name="T18" fmla="*/ 224 h 224"/>
              </a:gdLst>
              <a:ahLst/>
              <a:cxnLst>
                <a:cxn ang="T10">
                  <a:pos x="T0" y="T1"/>
                </a:cxn>
                <a:cxn ang="T11">
                  <a:pos x="T2" y="T3"/>
                </a:cxn>
                <a:cxn ang="T12">
                  <a:pos x="T4" y="T5"/>
                </a:cxn>
                <a:cxn ang="T13">
                  <a:pos x="T6" y="T7"/>
                </a:cxn>
                <a:cxn ang="T14">
                  <a:pos x="T8" y="T9"/>
                </a:cxn>
              </a:cxnLst>
              <a:rect l="T15" t="T16" r="T17" b="T18"/>
              <a:pathLst>
                <a:path w="547" h="224">
                  <a:moveTo>
                    <a:pt x="0" y="224"/>
                  </a:moveTo>
                  <a:lnTo>
                    <a:pt x="98" y="0"/>
                  </a:lnTo>
                  <a:lnTo>
                    <a:pt x="449" y="0"/>
                  </a:lnTo>
                  <a:lnTo>
                    <a:pt x="547" y="224"/>
                  </a:lnTo>
                  <a:lnTo>
                    <a:pt x="0" y="224"/>
                  </a:lnTo>
                  <a:close/>
                </a:path>
              </a:pathLst>
            </a:custGeom>
            <a:noFill/>
            <a:ln w="22225">
              <a:solidFill>
                <a:srgbClr val="000000"/>
              </a:solidFill>
              <a:round/>
              <a:headEnd/>
              <a:tailEnd/>
            </a:ln>
          </p:spPr>
          <p:txBody>
            <a:bodyPr/>
            <a:lstStyle/>
            <a:p>
              <a:endParaRPr lang="en-US"/>
            </a:p>
          </p:txBody>
        </p:sp>
      </p:grpSp>
      <p:grpSp>
        <p:nvGrpSpPr>
          <p:cNvPr id="15368" name="Group 24"/>
          <p:cNvGrpSpPr>
            <a:grpSpLocks/>
          </p:cNvGrpSpPr>
          <p:nvPr/>
        </p:nvGrpSpPr>
        <p:grpSpPr bwMode="auto">
          <a:xfrm>
            <a:off x="2057400" y="4876800"/>
            <a:ext cx="2057400" cy="993775"/>
            <a:chOff x="336" y="2208"/>
            <a:chExt cx="1296" cy="626"/>
          </a:xfrm>
        </p:grpSpPr>
        <p:sp>
          <p:nvSpPr>
            <p:cNvPr id="15382" name="Rectangle 25"/>
            <p:cNvSpPr>
              <a:spLocks noChangeArrowheads="1"/>
            </p:cNvSpPr>
            <p:nvPr/>
          </p:nvSpPr>
          <p:spPr bwMode="auto">
            <a:xfrm>
              <a:off x="336" y="2383"/>
              <a:ext cx="1296" cy="451"/>
            </a:xfrm>
            <a:prstGeom prst="rect">
              <a:avLst/>
            </a:prstGeom>
            <a:noFill/>
            <a:ln w="22225">
              <a:solidFill>
                <a:srgbClr val="000000"/>
              </a:solidFill>
              <a:miter lim="800000"/>
              <a:headEnd/>
              <a:tailEnd/>
            </a:ln>
          </p:spPr>
          <p:txBody>
            <a:bodyPr anchor="ctr" anchorCtr="1"/>
            <a:lstStyle/>
            <a:p>
              <a:pPr algn="ctr" eaLnBrk="0" hangingPunct="0"/>
              <a:r>
                <a:rPr lang="en-US" sz="1600">
                  <a:latin typeface="Courier New" pitchFamily="49" charset="0"/>
                </a:rPr>
                <a:t>Session Management</a:t>
              </a:r>
              <a:endParaRPr lang="en-US"/>
            </a:p>
          </p:txBody>
        </p:sp>
        <p:sp>
          <p:nvSpPr>
            <p:cNvPr id="15383" name="Freeform 26"/>
            <p:cNvSpPr>
              <a:spLocks/>
            </p:cNvSpPr>
            <p:nvPr/>
          </p:nvSpPr>
          <p:spPr bwMode="auto">
            <a:xfrm>
              <a:off x="336" y="2208"/>
              <a:ext cx="429" cy="175"/>
            </a:xfrm>
            <a:custGeom>
              <a:avLst/>
              <a:gdLst>
                <a:gd name="T0" fmla="*/ 0 w 547"/>
                <a:gd name="T1" fmla="*/ 16 h 224"/>
                <a:gd name="T2" fmla="*/ 7 w 547"/>
                <a:gd name="T3" fmla="*/ 0 h 224"/>
                <a:gd name="T4" fmla="*/ 31 w 547"/>
                <a:gd name="T5" fmla="*/ 0 h 224"/>
                <a:gd name="T6" fmla="*/ 38 w 547"/>
                <a:gd name="T7" fmla="*/ 16 h 224"/>
                <a:gd name="T8" fmla="*/ 0 w 547"/>
                <a:gd name="T9" fmla="*/ 16 h 224"/>
                <a:gd name="T10" fmla="*/ 0 60000 65536"/>
                <a:gd name="T11" fmla="*/ 0 60000 65536"/>
                <a:gd name="T12" fmla="*/ 0 60000 65536"/>
                <a:gd name="T13" fmla="*/ 0 60000 65536"/>
                <a:gd name="T14" fmla="*/ 0 60000 65536"/>
                <a:gd name="T15" fmla="*/ 0 w 547"/>
                <a:gd name="T16" fmla="*/ 0 h 224"/>
                <a:gd name="T17" fmla="*/ 547 w 547"/>
                <a:gd name="T18" fmla="*/ 224 h 224"/>
              </a:gdLst>
              <a:ahLst/>
              <a:cxnLst>
                <a:cxn ang="T10">
                  <a:pos x="T0" y="T1"/>
                </a:cxn>
                <a:cxn ang="T11">
                  <a:pos x="T2" y="T3"/>
                </a:cxn>
                <a:cxn ang="T12">
                  <a:pos x="T4" y="T5"/>
                </a:cxn>
                <a:cxn ang="T13">
                  <a:pos x="T6" y="T7"/>
                </a:cxn>
                <a:cxn ang="T14">
                  <a:pos x="T8" y="T9"/>
                </a:cxn>
              </a:cxnLst>
              <a:rect l="T15" t="T16" r="T17" b="T18"/>
              <a:pathLst>
                <a:path w="547" h="224">
                  <a:moveTo>
                    <a:pt x="0" y="224"/>
                  </a:moveTo>
                  <a:lnTo>
                    <a:pt x="98" y="0"/>
                  </a:lnTo>
                  <a:lnTo>
                    <a:pt x="449" y="0"/>
                  </a:lnTo>
                  <a:lnTo>
                    <a:pt x="547" y="224"/>
                  </a:lnTo>
                  <a:lnTo>
                    <a:pt x="0" y="224"/>
                  </a:lnTo>
                  <a:close/>
                </a:path>
              </a:pathLst>
            </a:custGeom>
            <a:noFill/>
            <a:ln w="22225">
              <a:solidFill>
                <a:srgbClr val="000000"/>
              </a:solidFill>
              <a:round/>
              <a:headEnd/>
              <a:tailEnd/>
            </a:ln>
          </p:spPr>
          <p:txBody>
            <a:bodyPr/>
            <a:lstStyle/>
            <a:p>
              <a:endParaRPr lang="en-US"/>
            </a:p>
          </p:txBody>
        </p:sp>
      </p:grpSp>
      <p:sp>
        <p:nvSpPr>
          <p:cNvPr id="15369" name="Text Box 31"/>
          <p:cNvSpPr txBox="1">
            <a:spLocks noChangeArrowheads="1"/>
          </p:cNvSpPr>
          <p:nvPr/>
        </p:nvSpPr>
        <p:spPr bwMode="auto">
          <a:xfrm>
            <a:off x="4305300" y="228600"/>
            <a:ext cx="4457700" cy="579438"/>
          </a:xfrm>
          <a:prstGeom prst="rect">
            <a:avLst/>
          </a:prstGeom>
          <a:noFill/>
          <a:ln w="9525">
            <a:noFill/>
            <a:miter lim="800000"/>
            <a:headEnd/>
            <a:tailEnd/>
          </a:ln>
        </p:spPr>
        <p:txBody>
          <a:bodyPr>
            <a:spAutoFit/>
          </a:bodyPr>
          <a:lstStyle/>
          <a:p>
            <a:pPr algn="ctr" eaLnBrk="0" hangingPunct="0"/>
            <a:endParaRPr lang="en-US" sz="3200" b="0"/>
          </a:p>
        </p:txBody>
      </p:sp>
      <p:sp>
        <p:nvSpPr>
          <p:cNvPr id="15370" name="AutoShape 32"/>
          <p:cNvSpPr>
            <a:spLocks noChangeArrowheads="1"/>
          </p:cNvSpPr>
          <p:nvPr/>
        </p:nvSpPr>
        <p:spPr bwMode="auto">
          <a:xfrm>
            <a:off x="1981200" y="3200400"/>
            <a:ext cx="2438400" cy="990600"/>
          </a:xfrm>
          <a:prstGeom prst="wedgeRoundRectCallout">
            <a:avLst>
              <a:gd name="adj1" fmla="val -44921"/>
              <a:gd name="adj2" fmla="val 70032"/>
              <a:gd name="adj3" fmla="val 16667"/>
            </a:avLst>
          </a:prstGeom>
          <a:solidFill>
            <a:schemeClr val="bg1"/>
          </a:solidFill>
          <a:ln w="9525">
            <a:solidFill>
              <a:schemeClr val="tx1"/>
            </a:solidFill>
            <a:miter lim="800000"/>
            <a:headEnd/>
            <a:tailEnd/>
          </a:ln>
        </p:spPr>
        <p:txBody>
          <a:bodyPr anchor="ctr"/>
          <a:lstStyle/>
          <a:p>
            <a:pPr algn="ctr" eaLnBrk="0" hangingPunct="0"/>
            <a:r>
              <a:rPr lang="en-US" b="0">
                <a:solidFill>
                  <a:schemeClr val="accent2"/>
                </a:solidFill>
                <a:latin typeface="Helvetica" pitchFamily="34" charset="0"/>
              </a:rPr>
              <a:t>Adds games, styles, and expert rating formulas</a:t>
            </a:r>
          </a:p>
        </p:txBody>
      </p:sp>
      <p:sp>
        <p:nvSpPr>
          <p:cNvPr id="15371" name="AutoShape 33"/>
          <p:cNvSpPr>
            <a:spLocks noChangeArrowheads="1"/>
          </p:cNvSpPr>
          <p:nvPr/>
        </p:nvSpPr>
        <p:spPr bwMode="auto">
          <a:xfrm>
            <a:off x="6553200" y="5486400"/>
            <a:ext cx="2438400" cy="990600"/>
          </a:xfrm>
          <a:prstGeom prst="wedgeRoundRectCallout">
            <a:avLst>
              <a:gd name="adj1" fmla="val 14324"/>
              <a:gd name="adj2" fmla="val -110255"/>
              <a:gd name="adj3" fmla="val 16667"/>
            </a:avLst>
          </a:prstGeom>
          <a:solidFill>
            <a:schemeClr val="bg1"/>
          </a:solidFill>
          <a:ln w="9525">
            <a:solidFill>
              <a:schemeClr val="tx1"/>
            </a:solidFill>
            <a:miter lim="800000"/>
            <a:headEnd/>
            <a:tailEnd/>
          </a:ln>
        </p:spPr>
        <p:txBody>
          <a:bodyPr anchor="ctr"/>
          <a:lstStyle/>
          <a:p>
            <a:pPr algn="ctr" eaLnBrk="0" hangingPunct="0"/>
            <a:r>
              <a:rPr lang="en-US" b="0">
                <a:solidFill>
                  <a:schemeClr val="accent2"/>
                </a:solidFill>
                <a:latin typeface="Helvetica" pitchFamily="34" charset="0"/>
              </a:rPr>
              <a:t>Stores user profiles (contact info &amp; subscriptions)</a:t>
            </a:r>
          </a:p>
        </p:txBody>
      </p:sp>
      <p:sp>
        <p:nvSpPr>
          <p:cNvPr id="15372" name="AutoShape 34"/>
          <p:cNvSpPr>
            <a:spLocks noChangeArrowheads="1"/>
          </p:cNvSpPr>
          <p:nvPr/>
        </p:nvSpPr>
        <p:spPr bwMode="auto">
          <a:xfrm>
            <a:off x="4038600" y="5638800"/>
            <a:ext cx="2438400" cy="990600"/>
          </a:xfrm>
          <a:prstGeom prst="wedgeRoundRectCallout">
            <a:avLst>
              <a:gd name="adj1" fmla="val -25519"/>
              <a:gd name="adj2" fmla="val -66347"/>
              <a:gd name="adj3" fmla="val 16667"/>
            </a:avLst>
          </a:prstGeom>
          <a:solidFill>
            <a:schemeClr val="bg1"/>
          </a:solidFill>
          <a:ln w="9525">
            <a:solidFill>
              <a:schemeClr val="tx1"/>
            </a:solidFill>
            <a:miter lim="800000"/>
            <a:headEnd/>
            <a:tailEnd/>
          </a:ln>
        </p:spPr>
        <p:txBody>
          <a:bodyPr anchor="ctr"/>
          <a:lstStyle/>
          <a:p>
            <a:pPr algn="ctr" eaLnBrk="0" hangingPunct="0"/>
            <a:r>
              <a:rPr lang="en-US" b="0">
                <a:solidFill>
                  <a:schemeClr val="accent2"/>
                </a:solidFill>
                <a:latin typeface="Helvetica" pitchFamily="34" charset="0"/>
              </a:rPr>
              <a:t>Stores results of archived tournaments</a:t>
            </a:r>
          </a:p>
        </p:txBody>
      </p:sp>
      <p:sp>
        <p:nvSpPr>
          <p:cNvPr id="15373" name="AutoShape 35"/>
          <p:cNvSpPr>
            <a:spLocks noChangeArrowheads="1"/>
          </p:cNvSpPr>
          <p:nvPr/>
        </p:nvSpPr>
        <p:spPr bwMode="auto">
          <a:xfrm>
            <a:off x="533400" y="5715000"/>
            <a:ext cx="2438400" cy="990600"/>
          </a:xfrm>
          <a:prstGeom prst="wedgeRoundRectCallout">
            <a:avLst>
              <a:gd name="adj1" fmla="val 67120"/>
              <a:gd name="adj2" fmla="val -41347"/>
              <a:gd name="adj3" fmla="val 16667"/>
            </a:avLst>
          </a:prstGeom>
          <a:solidFill>
            <a:schemeClr val="bg1"/>
          </a:solidFill>
          <a:ln w="9525">
            <a:solidFill>
              <a:schemeClr val="tx1"/>
            </a:solidFill>
            <a:miter lim="800000"/>
            <a:headEnd/>
            <a:tailEnd/>
          </a:ln>
        </p:spPr>
        <p:txBody>
          <a:bodyPr anchor="ctr"/>
          <a:lstStyle/>
          <a:p>
            <a:pPr algn="ctr" eaLnBrk="0" hangingPunct="0"/>
            <a:r>
              <a:rPr lang="en-US" b="0">
                <a:solidFill>
                  <a:schemeClr val="accent2"/>
                </a:solidFill>
                <a:latin typeface="Helvetica" pitchFamily="34" charset="0"/>
              </a:rPr>
              <a:t>Maintains state during matches</a:t>
            </a:r>
          </a:p>
        </p:txBody>
      </p:sp>
      <p:sp>
        <p:nvSpPr>
          <p:cNvPr id="15374" name="AutoShape 36"/>
          <p:cNvSpPr>
            <a:spLocks noChangeArrowheads="1"/>
          </p:cNvSpPr>
          <p:nvPr/>
        </p:nvSpPr>
        <p:spPr bwMode="auto">
          <a:xfrm>
            <a:off x="6400800" y="1295400"/>
            <a:ext cx="2438400" cy="990600"/>
          </a:xfrm>
          <a:prstGeom prst="wedgeRoundRectCallout">
            <a:avLst>
              <a:gd name="adj1" fmla="val 13995"/>
              <a:gd name="adj2" fmla="val 88301"/>
              <a:gd name="adj3" fmla="val 16667"/>
            </a:avLst>
          </a:prstGeom>
          <a:solidFill>
            <a:schemeClr val="bg1"/>
          </a:solidFill>
          <a:ln w="9525">
            <a:solidFill>
              <a:schemeClr val="tx1"/>
            </a:solidFill>
            <a:miter lim="800000"/>
            <a:headEnd/>
            <a:tailEnd/>
          </a:ln>
        </p:spPr>
        <p:txBody>
          <a:bodyPr anchor="ctr"/>
          <a:lstStyle/>
          <a:p>
            <a:pPr algn="ctr" eaLnBrk="0" hangingPunct="0"/>
            <a:r>
              <a:rPr lang="en-US" b="0">
                <a:solidFill>
                  <a:schemeClr val="accent2"/>
                </a:solidFill>
                <a:latin typeface="Helvetica" pitchFamily="34" charset="0"/>
              </a:rPr>
              <a:t>Administers user accounts</a:t>
            </a:r>
          </a:p>
        </p:txBody>
      </p:sp>
      <p:grpSp>
        <p:nvGrpSpPr>
          <p:cNvPr id="15375" name="Group 38"/>
          <p:cNvGrpSpPr>
            <a:grpSpLocks/>
          </p:cNvGrpSpPr>
          <p:nvPr/>
        </p:nvGrpSpPr>
        <p:grpSpPr bwMode="auto">
          <a:xfrm>
            <a:off x="152400" y="2362200"/>
            <a:ext cx="2057400" cy="993775"/>
            <a:chOff x="336" y="2208"/>
            <a:chExt cx="1296" cy="626"/>
          </a:xfrm>
        </p:grpSpPr>
        <p:sp>
          <p:nvSpPr>
            <p:cNvPr id="15380" name="Rectangle 39"/>
            <p:cNvSpPr>
              <a:spLocks noChangeArrowheads="1"/>
            </p:cNvSpPr>
            <p:nvPr/>
          </p:nvSpPr>
          <p:spPr bwMode="auto">
            <a:xfrm>
              <a:off x="336" y="2383"/>
              <a:ext cx="1296" cy="451"/>
            </a:xfrm>
            <a:prstGeom prst="rect">
              <a:avLst/>
            </a:prstGeom>
            <a:solidFill>
              <a:schemeClr val="bg1"/>
            </a:solidFill>
            <a:ln w="22225">
              <a:solidFill>
                <a:srgbClr val="000000"/>
              </a:solidFill>
              <a:miter lim="800000"/>
              <a:headEnd/>
              <a:tailEnd/>
            </a:ln>
          </p:spPr>
          <p:txBody>
            <a:bodyPr anchor="ctr" anchorCtr="1"/>
            <a:lstStyle/>
            <a:p>
              <a:pPr algn="ctr" eaLnBrk="0" hangingPunct="0"/>
              <a:r>
                <a:rPr lang="en-US" sz="1600">
                  <a:latin typeface="Courier New" pitchFamily="49" charset="0"/>
                </a:rPr>
                <a:t>Advertisement</a:t>
              </a:r>
              <a:endParaRPr lang="en-US"/>
            </a:p>
          </p:txBody>
        </p:sp>
        <p:sp>
          <p:nvSpPr>
            <p:cNvPr id="15381" name="Freeform 40"/>
            <p:cNvSpPr>
              <a:spLocks/>
            </p:cNvSpPr>
            <p:nvPr/>
          </p:nvSpPr>
          <p:spPr bwMode="auto">
            <a:xfrm>
              <a:off x="336" y="2208"/>
              <a:ext cx="429" cy="175"/>
            </a:xfrm>
            <a:custGeom>
              <a:avLst/>
              <a:gdLst>
                <a:gd name="T0" fmla="*/ 0 w 547"/>
                <a:gd name="T1" fmla="*/ 16 h 224"/>
                <a:gd name="T2" fmla="*/ 7 w 547"/>
                <a:gd name="T3" fmla="*/ 0 h 224"/>
                <a:gd name="T4" fmla="*/ 31 w 547"/>
                <a:gd name="T5" fmla="*/ 0 h 224"/>
                <a:gd name="T6" fmla="*/ 38 w 547"/>
                <a:gd name="T7" fmla="*/ 16 h 224"/>
                <a:gd name="T8" fmla="*/ 0 w 547"/>
                <a:gd name="T9" fmla="*/ 16 h 224"/>
                <a:gd name="T10" fmla="*/ 0 60000 65536"/>
                <a:gd name="T11" fmla="*/ 0 60000 65536"/>
                <a:gd name="T12" fmla="*/ 0 60000 65536"/>
                <a:gd name="T13" fmla="*/ 0 60000 65536"/>
                <a:gd name="T14" fmla="*/ 0 60000 65536"/>
                <a:gd name="T15" fmla="*/ 0 w 547"/>
                <a:gd name="T16" fmla="*/ 0 h 224"/>
                <a:gd name="T17" fmla="*/ 547 w 547"/>
                <a:gd name="T18" fmla="*/ 224 h 224"/>
              </a:gdLst>
              <a:ahLst/>
              <a:cxnLst>
                <a:cxn ang="T10">
                  <a:pos x="T0" y="T1"/>
                </a:cxn>
                <a:cxn ang="T11">
                  <a:pos x="T2" y="T3"/>
                </a:cxn>
                <a:cxn ang="T12">
                  <a:pos x="T4" y="T5"/>
                </a:cxn>
                <a:cxn ang="T13">
                  <a:pos x="T6" y="T7"/>
                </a:cxn>
                <a:cxn ang="T14">
                  <a:pos x="T8" y="T9"/>
                </a:cxn>
              </a:cxnLst>
              <a:rect l="T15" t="T16" r="T17" b="T18"/>
              <a:pathLst>
                <a:path w="547" h="224">
                  <a:moveTo>
                    <a:pt x="0" y="224"/>
                  </a:moveTo>
                  <a:lnTo>
                    <a:pt x="98" y="0"/>
                  </a:lnTo>
                  <a:lnTo>
                    <a:pt x="449" y="0"/>
                  </a:lnTo>
                  <a:lnTo>
                    <a:pt x="547" y="224"/>
                  </a:lnTo>
                  <a:lnTo>
                    <a:pt x="0" y="224"/>
                  </a:lnTo>
                  <a:close/>
                </a:path>
              </a:pathLst>
            </a:custGeom>
            <a:solidFill>
              <a:schemeClr val="bg1"/>
            </a:solidFill>
            <a:ln w="22225">
              <a:solidFill>
                <a:srgbClr val="000000"/>
              </a:solidFill>
              <a:round/>
              <a:headEnd/>
              <a:tailEnd/>
            </a:ln>
          </p:spPr>
          <p:txBody>
            <a:bodyPr/>
            <a:lstStyle/>
            <a:p>
              <a:endParaRPr lang="en-US"/>
            </a:p>
          </p:txBody>
        </p:sp>
      </p:grpSp>
      <p:sp>
        <p:nvSpPr>
          <p:cNvPr id="15376" name="AutoShape 41"/>
          <p:cNvSpPr>
            <a:spLocks noChangeArrowheads="1"/>
          </p:cNvSpPr>
          <p:nvPr/>
        </p:nvSpPr>
        <p:spPr bwMode="auto">
          <a:xfrm>
            <a:off x="3314700" y="1447800"/>
            <a:ext cx="2933700" cy="990600"/>
          </a:xfrm>
          <a:prstGeom prst="wedgeRoundRectCallout">
            <a:avLst>
              <a:gd name="adj1" fmla="val -28898"/>
              <a:gd name="adj2" fmla="val 70032"/>
              <a:gd name="adj3" fmla="val 16667"/>
            </a:avLst>
          </a:prstGeom>
          <a:solidFill>
            <a:schemeClr val="bg1"/>
          </a:solidFill>
          <a:ln w="9525">
            <a:solidFill>
              <a:schemeClr val="tx1"/>
            </a:solidFill>
            <a:miter lim="800000"/>
            <a:headEnd/>
            <a:tailEnd/>
          </a:ln>
        </p:spPr>
        <p:txBody>
          <a:bodyPr anchor="ctr"/>
          <a:lstStyle/>
          <a:p>
            <a:pPr algn="ctr" eaLnBrk="0" hangingPunct="0"/>
            <a:r>
              <a:rPr lang="en-US" b="0">
                <a:solidFill>
                  <a:schemeClr val="accent2"/>
                </a:solidFill>
                <a:latin typeface="Helvetica" pitchFamily="34" charset="0"/>
              </a:rPr>
              <a:t>Manages tournaments,promotions, applications </a:t>
            </a:r>
          </a:p>
        </p:txBody>
      </p:sp>
      <p:sp>
        <p:nvSpPr>
          <p:cNvPr id="15377" name="AutoShape 42"/>
          <p:cNvSpPr>
            <a:spLocks noChangeArrowheads="1"/>
          </p:cNvSpPr>
          <p:nvPr/>
        </p:nvSpPr>
        <p:spPr bwMode="auto">
          <a:xfrm>
            <a:off x="0" y="1295400"/>
            <a:ext cx="2738438" cy="762000"/>
          </a:xfrm>
          <a:prstGeom prst="wedgeRoundRectCallout">
            <a:avLst>
              <a:gd name="adj1" fmla="val -25694"/>
              <a:gd name="adj2" fmla="val 97435"/>
              <a:gd name="adj3" fmla="val 16667"/>
            </a:avLst>
          </a:prstGeom>
          <a:solidFill>
            <a:schemeClr val="bg1"/>
          </a:solidFill>
          <a:ln w="9525">
            <a:solidFill>
              <a:schemeClr val="tx1"/>
            </a:solidFill>
            <a:miter lim="800000"/>
            <a:headEnd/>
            <a:tailEnd/>
          </a:ln>
        </p:spPr>
        <p:txBody>
          <a:bodyPr anchor="ctr"/>
          <a:lstStyle/>
          <a:p>
            <a:pPr algn="ctr" eaLnBrk="0" hangingPunct="0"/>
            <a:r>
              <a:rPr lang="en-US" b="0">
                <a:solidFill>
                  <a:schemeClr val="accent2"/>
                </a:solidFill>
                <a:latin typeface="Helvetica" pitchFamily="34" charset="0"/>
              </a:rPr>
              <a:t>Manages advertisement banners &amp; sponsorships</a:t>
            </a:r>
          </a:p>
        </p:txBody>
      </p:sp>
      <p:sp>
        <p:nvSpPr>
          <p:cNvPr id="15378" name="Rectangle 46"/>
          <p:cNvSpPr>
            <a:spLocks noGrp="1" noChangeArrowheads="1"/>
          </p:cNvSpPr>
          <p:nvPr>
            <p:ph type="title"/>
          </p:nvPr>
        </p:nvSpPr>
        <p:spPr>
          <a:xfrm>
            <a:off x="4194175" y="222250"/>
            <a:ext cx="4686300" cy="863600"/>
          </a:xfrm>
        </p:spPr>
        <p:txBody>
          <a:bodyPr/>
          <a:lstStyle/>
          <a:p>
            <a:r>
              <a:rPr lang="en-US" smtClean="0">
                <a:ea typeface="ＭＳ Ｐゴシック"/>
                <a:cs typeface="ＭＳ Ｐゴシック"/>
              </a:rPr>
              <a:t>Example: Services provided by the   ARENA  Subsystems</a:t>
            </a:r>
          </a:p>
        </p:txBody>
      </p:sp>
      <p:sp>
        <p:nvSpPr>
          <p:cNvPr id="154671" name="Text Box 47"/>
          <p:cNvSpPr txBox="1">
            <a:spLocks noChangeArrowheads="1"/>
          </p:cNvSpPr>
          <p:nvPr/>
        </p:nvSpPr>
        <p:spPr bwMode="auto">
          <a:xfrm>
            <a:off x="4108450" y="3573463"/>
            <a:ext cx="2565400" cy="928687"/>
          </a:xfrm>
          <a:prstGeom prst="rect">
            <a:avLst/>
          </a:prstGeom>
          <a:solidFill>
            <a:srgbClr val="FF6600"/>
          </a:solidFill>
          <a:ln w="12700">
            <a:solidFill>
              <a:srgbClr val="993300"/>
            </a:solidFill>
            <a:miter lim="800000"/>
            <a:headEnd/>
            <a:tailEnd/>
          </a:ln>
          <a:effectLst>
            <a:outerShdw dist="107763" dir="18900000" algn="ctr" rotWithShape="0">
              <a:schemeClr val="bg2"/>
            </a:outerShdw>
          </a:effectLst>
        </p:spPr>
        <p:txBody>
          <a:bodyPr wrap="none" anchor="ctr">
            <a:spAutoFit/>
          </a:bodyPr>
          <a:lstStyle/>
          <a:p>
            <a:pPr algn="ctr" eaLnBrk="0" hangingPunct="0">
              <a:defRPr/>
            </a:pPr>
            <a:r>
              <a:rPr lang="en-US" dirty="0">
                <a:latin typeface="Times" charset="0"/>
                <a:ea typeface="ＭＳ Ｐゴシック" charset="-128"/>
                <a:cs typeface="+mn-cs"/>
              </a:rPr>
              <a:t>Services</a:t>
            </a:r>
          </a:p>
          <a:p>
            <a:pPr algn="ctr" eaLnBrk="0" hangingPunct="0">
              <a:defRPr/>
            </a:pPr>
            <a:r>
              <a:rPr lang="en-US" dirty="0">
                <a:latin typeface="Times" charset="0"/>
                <a:ea typeface="ＭＳ Ｐゴシック" charset="-128"/>
                <a:cs typeface="+mn-cs"/>
              </a:rPr>
              <a:t>are described</a:t>
            </a:r>
          </a:p>
          <a:p>
            <a:pPr algn="ctr" eaLnBrk="0" hangingPunct="0">
              <a:defRPr/>
            </a:pPr>
            <a:r>
              <a:rPr lang="en-US" dirty="0">
                <a:latin typeface="Times" charset="0"/>
                <a:ea typeface="ＭＳ Ｐゴシック" charset="-128"/>
                <a:cs typeface="+mn-cs"/>
              </a:rPr>
              <a:t> by subsystem interfaces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546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4671" grpId="0" animBg="1"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19100" y="158750"/>
            <a:ext cx="8153400" cy="863600"/>
          </a:xfrm>
        </p:spPr>
        <p:txBody>
          <a:bodyPr/>
          <a:lstStyle/>
          <a:p>
            <a:r>
              <a:rPr lang="en-US" smtClean="0">
                <a:ea typeface="ＭＳ Ｐゴシック"/>
                <a:cs typeface="ＭＳ Ｐゴシック"/>
              </a:rPr>
              <a:t>Subsystem Interfaces vs API</a:t>
            </a:r>
          </a:p>
        </p:txBody>
      </p:sp>
      <p:sp>
        <p:nvSpPr>
          <p:cNvPr id="16387" name="Rectangle 3"/>
          <p:cNvSpPr>
            <a:spLocks noGrp="1" noChangeArrowheads="1"/>
          </p:cNvSpPr>
          <p:nvPr>
            <p:ph type="body" idx="1"/>
          </p:nvPr>
        </p:nvSpPr>
        <p:spPr>
          <a:xfrm>
            <a:off x="355600" y="908050"/>
            <a:ext cx="8255000" cy="4654550"/>
          </a:xfrm>
        </p:spPr>
        <p:txBody>
          <a:bodyPr/>
          <a:lstStyle/>
          <a:p>
            <a:r>
              <a:rPr lang="en-US" smtClean="0">
                <a:solidFill>
                  <a:srgbClr val="FF0000"/>
                </a:solidFill>
                <a:ea typeface="ＭＳ Ｐゴシック"/>
                <a:cs typeface="ＭＳ Ｐゴシック"/>
              </a:rPr>
              <a:t>Subsystem interface:</a:t>
            </a:r>
            <a:r>
              <a:rPr lang="en-US" smtClean="0">
                <a:ea typeface="ＭＳ Ｐゴシック"/>
                <a:cs typeface="ＭＳ Ｐゴシック"/>
              </a:rPr>
              <a:t> Set of fully typed UML operations</a:t>
            </a:r>
          </a:p>
          <a:p>
            <a:pPr lvl="1"/>
            <a:r>
              <a:rPr lang="en-US" smtClean="0">
                <a:ea typeface="ＭＳ Ｐゴシック"/>
              </a:rPr>
              <a:t>Specifies  the interaction and information flow from and to subsystem boundaries, but not inside the subsystem</a:t>
            </a:r>
          </a:p>
          <a:p>
            <a:pPr lvl="1"/>
            <a:r>
              <a:rPr lang="en-US" smtClean="0">
                <a:ea typeface="ＭＳ Ｐゴシック"/>
              </a:rPr>
              <a:t>Refinement of service, should be well-defined and small</a:t>
            </a:r>
          </a:p>
          <a:p>
            <a:pPr lvl="1"/>
            <a:r>
              <a:rPr lang="en-US" i="1" smtClean="0">
                <a:solidFill>
                  <a:srgbClr val="800000"/>
                </a:solidFill>
                <a:ea typeface="ＭＳ Ｐゴシック"/>
              </a:rPr>
              <a:t>Subsystem interfaces are defined during object design</a:t>
            </a:r>
            <a:endParaRPr lang="en-US" smtClean="0">
              <a:solidFill>
                <a:srgbClr val="800000"/>
              </a:solidFill>
              <a:ea typeface="ＭＳ Ｐゴシック"/>
            </a:endParaRPr>
          </a:p>
          <a:p>
            <a:r>
              <a:rPr lang="en-US" smtClean="0">
                <a:solidFill>
                  <a:srgbClr val="FF0000"/>
                </a:solidFill>
                <a:ea typeface="ＭＳ Ｐゴシック"/>
                <a:cs typeface="ＭＳ Ｐゴシック"/>
              </a:rPr>
              <a:t>Application programming interface (API)</a:t>
            </a:r>
            <a:endParaRPr lang="en-US" smtClean="0">
              <a:ea typeface="ＭＳ Ｐゴシック"/>
              <a:cs typeface="ＭＳ Ｐゴシック"/>
            </a:endParaRPr>
          </a:p>
          <a:p>
            <a:pPr lvl="1"/>
            <a:r>
              <a:rPr lang="en-US" smtClean="0">
                <a:ea typeface="ＭＳ Ｐゴシック"/>
              </a:rPr>
              <a:t>The API is the specification of the subsystem interface in a specific programming language</a:t>
            </a:r>
          </a:p>
          <a:p>
            <a:pPr lvl="1"/>
            <a:r>
              <a:rPr lang="en-US" smtClean="0">
                <a:solidFill>
                  <a:srgbClr val="FF9966"/>
                </a:solidFill>
                <a:ea typeface="ＭＳ Ｐゴシック"/>
              </a:rPr>
              <a:t>APIs are defined during implementation</a:t>
            </a:r>
            <a:endParaRPr lang="en-US" smtClean="0">
              <a:ea typeface="ＭＳ Ｐゴシック"/>
            </a:endParaRPr>
          </a:p>
          <a:p>
            <a:r>
              <a:rPr lang="en-US" smtClean="0">
                <a:ea typeface="ＭＳ Ｐゴシック"/>
                <a:cs typeface="ＭＳ Ｐゴシック"/>
              </a:rPr>
              <a:t>The terms subsystem interface and API are often confused with each other</a:t>
            </a:r>
          </a:p>
          <a:p>
            <a:pPr lvl="1"/>
            <a:r>
              <a:rPr lang="en-US" i="1" smtClean="0">
                <a:ea typeface="ＭＳ Ｐゴシック"/>
              </a:rPr>
              <a:t>The term API should</a:t>
            </a:r>
            <a:r>
              <a:rPr lang="en-US" smtClean="0">
                <a:ea typeface="ＭＳ Ｐゴシック"/>
              </a:rPr>
              <a:t> </a:t>
            </a:r>
            <a:r>
              <a:rPr lang="en-US" i="1" smtClean="0">
                <a:ea typeface="ＭＳ Ｐゴシック"/>
              </a:rPr>
              <a:t>not be used during system design and object design, but only during implementation.</a:t>
            </a:r>
            <a:endParaRPr lang="en-US" smtClean="0">
              <a:ea typeface="ＭＳ Ｐゴシック"/>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smtClean="0">
                <a:ea typeface="ＭＳ Ｐゴシック"/>
                <a:cs typeface="ＭＳ Ｐゴシック"/>
              </a:rPr>
              <a:t>Example: Notification subsystem</a:t>
            </a:r>
          </a:p>
        </p:txBody>
      </p:sp>
      <p:sp>
        <p:nvSpPr>
          <p:cNvPr id="17411" name="Rectangle 3"/>
          <p:cNvSpPr>
            <a:spLocks noGrp="1" noChangeArrowheads="1"/>
          </p:cNvSpPr>
          <p:nvPr>
            <p:ph type="body" idx="1"/>
          </p:nvPr>
        </p:nvSpPr>
        <p:spPr/>
        <p:txBody>
          <a:bodyPr/>
          <a:lstStyle/>
          <a:p>
            <a:r>
              <a:rPr lang="en-US" smtClean="0">
                <a:solidFill>
                  <a:srgbClr val="FF9966"/>
                </a:solidFill>
                <a:ea typeface="ＭＳ Ｐゴシック"/>
                <a:cs typeface="ＭＳ Ｐゴシック"/>
              </a:rPr>
              <a:t>Service provided</a:t>
            </a:r>
            <a:r>
              <a:rPr lang="en-US" smtClean="0">
                <a:ea typeface="ＭＳ Ｐゴシック"/>
                <a:cs typeface="ＭＳ Ｐゴシック"/>
              </a:rPr>
              <a:t> by Notification Subsystem</a:t>
            </a:r>
          </a:p>
          <a:p>
            <a:pPr lvl="2"/>
            <a:r>
              <a:rPr lang="en-US" smtClean="0">
                <a:ea typeface="ＭＳ Ｐゴシック"/>
              </a:rPr>
              <a:t>LookupChannel()</a:t>
            </a:r>
          </a:p>
          <a:p>
            <a:pPr lvl="2"/>
            <a:r>
              <a:rPr lang="en-US" smtClean="0">
                <a:ea typeface="ＭＳ Ｐゴシック"/>
              </a:rPr>
              <a:t>SubscribeToChannel()</a:t>
            </a:r>
          </a:p>
          <a:p>
            <a:pPr lvl="2"/>
            <a:r>
              <a:rPr lang="en-US" smtClean="0">
                <a:ea typeface="ＭＳ Ｐゴシック"/>
              </a:rPr>
              <a:t>SendNotice()</a:t>
            </a:r>
          </a:p>
          <a:p>
            <a:pPr lvl="2"/>
            <a:r>
              <a:rPr lang="en-US" smtClean="0">
                <a:ea typeface="ＭＳ Ｐゴシック"/>
              </a:rPr>
              <a:t>UnsubscribeFromChannel()</a:t>
            </a:r>
          </a:p>
          <a:p>
            <a:r>
              <a:rPr lang="en-US" smtClean="0">
                <a:solidFill>
                  <a:srgbClr val="FF9966"/>
                </a:solidFill>
                <a:ea typeface="ＭＳ Ｐゴシック"/>
                <a:cs typeface="ＭＳ Ｐゴシック"/>
              </a:rPr>
              <a:t>Subsystem Interface</a:t>
            </a:r>
            <a:r>
              <a:rPr lang="en-US" smtClean="0">
                <a:ea typeface="ＭＳ Ｐゴシック"/>
                <a:cs typeface="ＭＳ Ｐゴシック"/>
              </a:rPr>
              <a:t> of Notification Subsystem</a:t>
            </a:r>
          </a:p>
          <a:p>
            <a:pPr lvl="1"/>
            <a:r>
              <a:rPr lang="en-US" smtClean="0">
                <a:ea typeface="ＭＳ Ｐゴシック"/>
              </a:rPr>
              <a:t>Set of fully typed UML operations</a:t>
            </a:r>
          </a:p>
          <a:p>
            <a:r>
              <a:rPr lang="en-US" smtClean="0">
                <a:solidFill>
                  <a:srgbClr val="FF9966"/>
                </a:solidFill>
                <a:ea typeface="ＭＳ Ｐゴシック"/>
                <a:cs typeface="ＭＳ Ｐゴシック"/>
              </a:rPr>
              <a:t>API</a:t>
            </a:r>
            <a:r>
              <a:rPr lang="en-US" smtClean="0">
                <a:ea typeface="ＭＳ Ｐゴシック"/>
                <a:cs typeface="ＭＳ Ｐゴシック"/>
              </a:rPr>
              <a:t> of Notification Subsystem </a:t>
            </a:r>
          </a:p>
          <a:p>
            <a:pPr lvl="1"/>
            <a:r>
              <a:rPr lang="en-US" smtClean="0">
                <a:ea typeface="ＭＳ Ｐゴシック"/>
              </a:rPr>
              <a:t>Implementation in Java</a:t>
            </a: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4"/>
          <p:cNvSpPr>
            <a:spLocks noChangeArrowheads="1"/>
          </p:cNvSpPr>
          <p:nvPr/>
        </p:nvSpPr>
        <p:spPr bwMode="auto">
          <a:xfrm>
            <a:off x="1889125" y="1838325"/>
            <a:ext cx="4122738" cy="730250"/>
          </a:xfrm>
          <a:prstGeom prst="rect">
            <a:avLst/>
          </a:prstGeom>
          <a:noFill/>
          <a:ln w="12700">
            <a:noFill/>
            <a:miter lim="800000"/>
            <a:headEnd/>
            <a:tailEnd/>
          </a:ln>
        </p:spPr>
        <p:txBody>
          <a:bodyPr wrap="none" anchor="ctr"/>
          <a:lstStyle/>
          <a:p>
            <a:pPr eaLnBrk="0" hangingPunct="0"/>
            <a:endParaRPr lang="en-US"/>
          </a:p>
        </p:txBody>
      </p:sp>
      <p:sp>
        <p:nvSpPr>
          <p:cNvPr id="18435" name="Rectangle 5"/>
          <p:cNvSpPr>
            <a:spLocks noGrp="1" noChangeArrowheads="1"/>
          </p:cNvSpPr>
          <p:nvPr>
            <p:ph type="title"/>
          </p:nvPr>
        </p:nvSpPr>
        <p:spPr/>
        <p:txBody>
          <a:bodyPr/>
          <a:lstStyle/>
          <a:p>
            <a:r>
              <a:rPr lang="en-US" smtClean="0">
                <a:ea typeface="ＭＳ Ｐゴシック"/>
                <a:cs typeface="ＭＳ Ｐゴシック"/>
              </a:rPr>
              <a:t>Subsystem Interface Object</a:t>
            </a:r>
          </a:p>
        </p:txBody>
      </p:sp>
      <p:sp>
        <p:nvSpPr>
          <p:cNvPr id="18436" name="Rectangle 6"/>
          <p:cNvSpPr>
            <a:spLocks noGrp="1" noChangeArrowheads="1"/>
          </p:cNvSpPr>
          <p:nvPr>
            <p:ph type="body" idx="1"/>
          </p:nvPr>
        </p:nvSpPr>
        <p:spPr/>
        <p:txBody>
          <a:bodyPr/>
          <a:lstStyle/>
          <a:p>
            <a:r>
              <a:rPr lang="en-US" smtClean="0">
                <a:ea typeface="ＭＳ Ｐゴシック"/>
                <a:cs typeface="ＭＳ Ｐゴシック"/>
              </a:rPr>
              <a:t>Good design: The subsystem interface object describes </a:t>
            </a:r>
            <a:r>
              <a:rPr lang="en-US" i="1" smtClean="0">
                <a:ea typeface="ＭＳ Ｐゴシック"/>
                <a:cs typeface="ＭＳ Ｐゴシック"/>
              </a:rPr>
              <a:t>all </a:t>
            </a:r>
            <a:r>
              <a:rPr lang="en-US" smtClean="0">
                <a:ea typeface="ＭＳ Ｐゴシック"/>
                <a:cs typeface="ＭＳ Ｐゴシック"/>
              </a:rPr>
              <a:t>the services of the subsystem interface</a:t>
            </a:r>
          </a:p>
          <a:p>
            <a:endParaRPr lang="en-US" smtClean="0">
              <a:ea typeface="ＭＳ Ｐゴシック"/>
              <a:cs typeface="ＭＳ Ｐゴシック"/>
            </a:endParaRPr>
          </a:p>
          <a:p>
            <a:r>
              <a:rPr lang="en-US" smtClean="0">
                <a:solidFill>
                  <a:srgbClr val="FF0000"/>
                </a:solidFill>
                <a:ea typeface="ＭＳ Ｐゴシック"/>
                <a:cs typeface="ＭＳ Ｐゴシック"/>
              </a:rPr>
              <a:t>Subsystem Interface Object</a:t>
            </a:r>
            <a:endParaRPr lang="en-US" smtClean="0">
              <a:solidFill>
                <a:srgbClr val="0000CC"/>
              </a:solidFill>
              <a:ea typeface="ＭＳ Ｐゴシック"/>
              <a:cs typeface="ＭＳ Ｐゴシック"/>
            </a:endParaRPr>
          </a:p>
          <a:p>
            <a:pPr lvl="1"/>
            <a:r>
              <a:rPr lang="en-US" smtClean="0">
                <a:ea typeface="ＭＳ Ｐゴシック"/>
              </a:rPr>
              <a:t>The set of public operations provided by a subsystem</a:t>
            </a:r>
          </a:p>
          <a:p>
            <a:pPr lvl="1"/>
            <a:endParaRPr lang="en-US" smtClean="0">
              <a:ea typeface="ＭＳ Ｐゴシック"/>
            </a:endParaRPr>
          </a:p>
          <a:p>
            <a:pPr lvl="1">
              <a:buFont typeface="Times" pitchFamily="18" charset="0"/>
              <a:buNone/>
            </a:pPr>
            <a:r>
              <a:rPr lang="en-US" smtClean="0">
                <a:ea typeface="ＭＳ Ｐゴシック"/>
              </a:rPr>
              <a:t>Subsystem Interface Objects can be realized with the Façade pattern (=&gt; lecture on design patterns).</a:t>
            </a:r>
          </a:p>
          <a:p>
            <a:endParaRPr lang="en-US" smtClean="0">
              <a:ea typeface="ＭＳ Ｐゴシック"/>
              <a:cs typeface="ＭＳ Ｐゴシック"/>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Rectangle 6"/>
          <p:cNvSpPr>
            <a:spLocks noGrp="1" noChangeArrowheads="1"/>
          </p:cNvSpPr>
          <p:nvPr>
            <p:ph type="title"/>
          </p:nvPr>
        </p:nvSpPr>
        <p:spPr/>
        <p:txBody>
          <a:bodyPr/>
          <a:lstStyle/>
          <a:p>
            <a:r>
              <a:rPr lang="en-US" smtClean="0">
                <a:ea typeface="ＭＳ Ｐゴシック"/>
                <a:cs typeface="ＭＳ Ｐゴシック"/>
              </a:rPr>
              <a:t>Properties of Subsystems: Layers and Partitions</a:t>
            </a:r>
          </a:p>
        </p:txBody>
      </p:sp>
      <p:sp>
        <p:nvSpPr>
          <p:cNvPr id="19459" name="Rectangle 7"/>
          <p:cNvSpPr>
            <a:spLocks noGrp="1" noChangeArrowheads="1"/>
          </p:cNvSpPr>
          <p:nvPr>
            <p:ph type="body" idx="1"/>
          </p:nvPr>
        </p:nvSpPr>
        <p:spPr>
          <a:xfrm>
            <a:off x="533400" y="1295400"/>
            <a:ext cx="8001000" cy="3814763"/>
          </a:xfrm>
        </p:spPr>
        <p:txBody>
          <a:bodyPr/>
          <a:lstStyle/>
          <a:p>
            <a:r>
              <a:rPr lang="en-US" smtClean="0">
                <a:ea typeface="ＭＳ Ｐゴシック"/>
                <a:cs typeface="ＭＳ Ｐゴシック"/>
              </a:rPr>
              <a:t>A </a:t>
            </a:r>
            <a:r>
              <a:rPr lang="en-US" smtClean="0">
                <a:solidFill>
                  <a:srgbClr val="FF0000"/>
                </a:solidFill>
                <a:ea typeface="ＭＳ Ｐゴシック"/>
                <a:cs typeface="ＭＳ Ｐゴシック"/>
              </a:rPr>
              <a:t>layer</a:t>
            </a:r>
            <a:r>
              <a:rPr lang="en-US" smtClean="0">
                <a:ea typeface="ＭＳ Ｐゴシック"/>
                <a:cs typeface="ＭＳ Ｐゴシック"/>
              </a:rPr>
              <a:t> is a subsystem that provides a service to another subsystem with the following restrictions:</a:t>
            </a:r>
          </a:p>
          <a:p>
            <a:pPr lvl="1"/>
            <a:r>
              <a:rPr lang="en-US" smtClean="0">
                <a:ea typeface="ＭＳ Ｐゴシック"/>
              </a:rPr>
              <a:t>A layer only depends on services from lower layers</a:t>
            </a:r>
          </a:p>
          <a:p>
            <a:pPr lvl="1"/>
            <a:r>
              <a:rPr lang="en-US" smtClean="0">
                <a:ea typeface="ＭＳ Ｐゴシック"/>
              </a:rPr>
              <a:t>A layer has no knowledge of higher layers</a:t>
            </a:r>
          </a:p>
          <a:p>
            <a:r>
              <a:rPr lang="en-US" smtClean="0">
                <a:ea typeface="ＭＳ Ｐゴシック"/>
                <a:cs typeface="ＭＳ Ｐゴシック"/>
              </a:rPr>
              <a:t>A layer can be divided horizontally into several independent subsystems called </a:t>
            </a:r>
            <a:r>
              <a:rPr lang="en-US" smtClean="0">
                <a:solidFill>
                  <a:srgbClr val="FF0000"/>
                </a:solidFill>
                <a:ea typeface="ＭＳ Ｐゴシック"/>
                <a:cs typeface="ＭＳ Ｐゴシック"/>
              </a:rPr>
              <a:t>partitions</a:t>
            </a:r>
            <a:endParaRPr lang="en-US" smtClean="0">
              <a:ea typeface="ＭＳ Ｐゴシック"/>
              <a:cs typeface="ＭＳ Ｐゴシック"/>
            </a:endParaRPr>
          </a:p>
          <a:p>
            <a:pPr lvl="1"/>
            <a:r>
              <a:rPr lang="en-US" smtClean="0">
                <a:ea typeface="ＭＳ Ｐゴシック"/>
              </a:rPr>
              <a:t>Partitions provide services to other partitions on the same layer</a:t>
            </a:r>
          </a:p>
          <a:p>
            <a:pPr lvl="1"/>
            <a:r>
              <a:rPr lang="en-US" smtClean="0">
                <a:ea typeface="ＭＳ Ｐゴシック"/>
              </a:rPr>
              <a:t>Partitions are also </a:t>
            </a:r>
            <a:r>
              <a:rPr lang="en-US" smtClean="0">
                <a:latin typeface="ヒラギノ角ゴ Pro W3"/>
                <a:ea typeface="ＭＳ Ｐゴシック"/>
              </a:rPr>
              <a:t>called </a:t>
            </a:r>
            <a:r>
              <a:rPr lang="en-US" smtClean="0">
                <a:ea typeface="ＭＳ Ｐゴシック"/>
              </a:rPr>
              <a:t>“weakly coupled” subsystems.</a:t>
            </a:r>
          </a:p>
          <a:p>
            <a:endParaRPr lang="en-US" smtClean="0">
              <a:ea typeface="ＭＳ Ｐゴシック"/>
              <a:cs typeface="ＭＳ Ｐゴシック"/>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2" name="Rectangle 4"/>
          <p:cNvSpPr>
            <a:spLocks noGrp="1" noChangeArrowheads="1"/>
          </p:cNvSpPr>
          <p:nvPr>
            <p:ph type="title"/>
          </p:nvPr>
        </p:nvSpPr>
        <p:spPr>
          <a:xfrm>
            <a:off x="419100" y="222250"/>
            <a:ext cx="8431213" cy="863600"/>
          </a:xfrm>
        </p:spPr>
        <p:txBody>
          <a:bodyPr/>
          <a:lstStyle/>
          <a:p>
            <a:r>
              <a:rPr lang="en-US" smtClean="0">
                <a:ea typeface="ＭＳ Ｐゴシック"/>
                <a:cs typeface="ＭＳ Ｐゴシック"/>
              </a:rPr>
              <a:t>Relationships between Subsystems</a:t>
            </a:r>
          </a:p>
        </p:txBody>
      </p:sp>
      <p:sp>
        <p:nvSpPr>
          <p:cNvPr id="20483" name="Rectangle 5"/>
          <p:cNvSpPr>
            <a:spLocks noGrp="1" noChangeArrowheads="1"/>
          </p:cNvSpPr>
          <p:nvPr>
            <p:ph type="body" idx="1"/>
          </p:nvPr>
        </p:nvSpPr>
        <p:spPr>
          <a:xfrm>
            <a:off x="246063" y="1023938"/>
            <a:ext cx="8897937" cy="5499100"/>
          </a:xfrm>
        </p:spPr>
        <p:txBody>
          <a:bodyPr/>
          <a:lstStyle/>
          <a:p>
            <a:r>
              <a:rPr lang="en-US" smtClean="0">
                <a:ea typeface="ＭＳ Ｐゴシック"/>
                <a:cs typeface="ＭＳ Ｐゴシック"/>
              </a:rPr>
              <a:t>Two major types of Layer relationships</a:t>
            </a:r>
          </a:p>
          <a:p>
            <a:pPr lvl="1"/>
            <a:r>
              <a:rPr lang="en-US" smtClean="0">
                <a:ea typeface="ＭＳ Ｐゴシック"/>
              </a:rPr>
              <a:t>Layer A </a:t>
            </a:r>
            <a:r>
              <a:rPr lang="en-US" smtClean="0">
                <a:solidFill>
                  <a:srgbClr val="3366FF"/>
                </a:solidFill>
                <a:ea typeface="ＭＳ Ｐゴシック"/>
              </a:rPr>
              <a:t>“depends on” </a:t>
            </a:r>
            <a:r>
              <a:rPr lang="en-US" smtClean="0">
                <a:ea typeface="ＭＳ Ｐゴシック"/>
              </a:rPr>
              <a:t>Layer B (compile time dependency)</a:t>
            </a:r>
          </a:p>
          <a:p>
            <a:pPr lvl="2"/>
            <a:r>
              <a:rPr lang="en-US" smtClean="0">
                <a:ea typeface="ＭＳ Ｐゴシック"/>
              </a:rPr>
              <a:t>Example: Build dependencies (make, ant, maven)</a:t>
            </a:r>
          </a:p>
          <a:p>
            <a:pPr lvl="1"/>
            <a:r>
              <a:rPr lang="en-US" smtClean="0">
                <a:ea typeface="ＭＳ Ｐゴシック"/>
              </a:rPr>
              <a:t>Layer </a:t>
            </a:r>
            <a:r>
              <a:rPr lang="en-US" smtClean="0">
                <a:solidFill>
                  <a:srgbClr val="3366FF"/>
                </a:solidFill>
                <a:ea typeface="ＭＳ Ｐゴシック"/>
              </a:rPr>
              <a:t>A “calls” </a:t>
            </a:r>
            <a:r>
              <a:rPr lang="en-US" smtClean="0">
                <a:ea typeface="ＭＳ Ｐゴシック"/>
              </a:rPr>
              <a:t>Layer B  (runtime dependency)</a:t>
            </a:r>
          </a:p>
          <a:p>
            <a:pPr lvl="2"/>
            <a:r>
              <a:rPr lang="en-US" smtClean="0">
                <a:ea typeface="ＭＳ Ｐゴシック"/>
              </a:rPr>
              <a:t>Example: A web browser calls a web server</a:t>
            </a:r>
          </a:p>
          <a:p>
            <a:pPr lvl="2"/>
            <a:r>
              <a:rPr lang="en-US" smtClean="0">
                <a:ea typeface="ＭＳ Ｐゴシック"/>
              </a:rPr>
              <a:t>Can the client and server layers run on the same machine?</a:t>
            </a:r>
          </a:p>
          <a:p>
            <a:pPr lvl="3"/>
            <a:r>
              <a:rPr lang="en-US" smtClean="0">
                <a:ea typeface="ＭＳ Ｐゴシック"/>
              </a:rPr>
              <a:t>Yes, they are layers, not processor nodes </a:t>
            </a:r>
          </a:p>
          <a:p>
            <a:pPr lvl="3"/>
            <a:r>
              <a:rPr lang="en-US" smtClean="0">
                <a:ea typeface="ＭＳ Ｐゴシック"/>
              </a:rPr>
              <a:t>Mapping of layers to processors is decided during the Software/hardware mapping!</a:t>
            </a:r>
          </a:p>
          <a:p>
            <a:r>
              <a:rPr lang="en-US" smtClean="0">
                <a:ea typeface="ＭＳ Ｐゴシック"/>
                <a:cs typeface="ＭＳ Ｐゴシック"/>
              </a:rPr>
              <a:t>Partition relationship</a:t>
            </a:r>
          </a:p>
          <a:p>
            <a:pPr lvl="1"/>
            <a:r>
              <a:rPr lang="en-US" smtClean="0">
                <a:ea typeface="ＭＳ Ｐゴシック"/>
              </a:rPr>
              <a:t>The subsystems have mutual knowledge about each other </a:t>
            </a:r>
          </a:p>
          <a:p>
            <a:pPr lvl="2"/>
            <a:r>
              <a:rPr lang="en-US" smtClean="0">
                <a:ea typeface="ＭＳ Ｐゴシック"/>
              </a:rPr>
              <a:t>A calls services in B; B calls services in A (</a:t>
            </a:r>
            <a:r>
              <a:rPr lang="en-US" smtClean="0">
                <a:solidFill>
                  <a:srgbClr val="3366FF"/>
                </a:solidFill>
                <a:ea typeface="ＭＳ Ｐゴシック"/>
              </a:rPr>
              <a:t>Peer-to-Peer</a:t>
            </a:r>
            <a:r>
              <a:rPr lang="en-US" smtClean="0">
                <a:ea typeface="ＭＳ Ｐゴシック"/>
              </a:rPr>
              <a:t>) </a:t>
            </a:r>
          </a:p>
          <a:p>
            <a:r>
              <a:rPr lang="en-US" smtClean="0">
                <a:ea typeface="ＭＳ Ｐゴシック"/>
                <a:cs typeface="ＭＳ Ｐゴシック"/>
              </a:rPr>
              <a:t>UML convention:</a:t>
            </a:r>
          </a:p>
          <a:p>
            <a:pPr lvl="1"/>
            <a:r>
              <a:rPr lang="en-US" smtClean="0">
                <a:ea typeface="ＭＳ Ｐゴシック"/>
              </a:rPr>
              <a:t>Runtime dependencies are associations with dashed lines</a:t>
            </a:r>
          </a:p>
          <a:p>
            <a:pPr lvl="1"/>
            <a:r>
              <a:rPr lang="en-US" smtClean="0">
                <a:ea typeface="ＭＳ Ｐゴシック"/>
              </a:rPr>
              <a:t>Compile time dependencies are associations with solid lines.</a:t>
            </a: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63" name="Line 59"/>
          <p:cNvSpPr>
            <a:spLocks noChangeShapeType="1"/>
          </p:cNvSpPr>
          <p:nvPr/>
        </p:nvSpPr>
        <p:spPr bwMode="auto">
          <a:xfrm>
            <a:off x="2695575" y="3648075"/>
            <a:ext cx="863600" cy="0"/>
          </a:xfrm>
          <a:prstGeom prst="line">
            <a:avLst/>
          </a:prstGeom>
          <a:noFill/>
          <a:ln w="28575">
            <a:solidFill>
              <a:schemeClr val="tx1"/>
            </a:solidFill>
            <a:round/>
            <a:headEnd/>
            <a:tailEnd/>
          </a:ln>
        </p:spPr>
        <p:txBody>
          <a:bodyPr wrap="none" anchor="ctr"/>
          <a:lstStyle/>
          <a:p>
            <a:endParaRPr lang="en-US"/>
          </a:p>
        </p:txBody>
      </p:sp>
      <p:sp>
        <p:nvSpPr>
          <p:cNvPr id="21507" name="Rectangle 24"/>
          <p:cNvSpPr>
            <a:spLocks noChangeArrowheads="1"/>
          </p:cNvSpPr>
          <p:nvPr/>
        </p:nvSpPr>
        <p:spPr bwMode="auto">
          <a:xfrm>
            <a:off x="2295525" y="4862513"/>
            <a:ext cx="1785938" cy="393700"/>
          </a:xfrm>
          <a:prstGeom prst="rect">
            <a:avLst/>
          </a:prstGeom>
          <a:solidFill>
            <a:srgbClr val="FFFFFF"/>
          </a:solidFill>
          <a:ln w="9525">
            <a:noFill/>
            <a:miter lim="800000"/>
            <a:headEnd/>
            <a:tailEnd/>
          </a:ln>
        </p:spPr>
        <p:txBody>
          <a:bodyPr/>
          <a:lstStyle/>
          <a:p>
            <a:pPr eaLnBrk="0" hangingPunct="0"/>
            <a:endParaRPr lang="en-US"/>
          </a:p>
        </p:txBody>
      </p:sp>
      <p:sp>
        <p:nvSpPr>
          <p:cNvPr id="21508" name="Rectangle 25"/>
          <p:cNvSpPr>
            <a:spLocks noChangeArrowheads="1"/>
          </p:cNvSpPr>
          <p:nvPr/>
        </p:nvSpPr>
        <p:spPr bwMode="auto">
          <a:xfrm>
            <a:off x="2295525" y="4862513"/>
            <a:ext cx="1917700" cy="420687"/>
          </a:xfrm>
          <a:prstGeom prst="rect">
            <a:avLst/>
          </a:prstGeom>
          <a:noFill/>
          <a:ln w="26988">
            <a:solidFill>
              <a:srgbClr val="000000"/>
            </a:solidFill>
            <a:miter lim="800000"/>
            <a:headEnd/>
            <a:tailEnd/>
          </a:ln>
        </p:spPr>
        <p:txBody>
          <a:bodyPr/>
          <a:lstStyle/>
          <a:p>
            <a:pPr eaLnBrk="0" hangingPunct="0"/>
            <a:endParaRPr lang="en-US"/>
          </a:p>
        </p:txBody>
      </p:sp>
      <p:sp>
        <p:nvSpPr>
          <p:cNvPr id="21509" name="Rectangle 26"/>
          <p:cNvSpPr>
            <a:spLocks noChangeArrowheads="1"/>
          </p:cNvSpPr>
          <p:nvPr/>
        </p:nvSpPr>
        <p:spPr bwMode="auto">
          <a:xfrm>
            <a:off x="2433638" y="4975225"/>
            <a:ext cx="1676400" cy="304800"/>
          </a:xfrm>
          <a:prstGeom prst="rect">
            <a:avLst/>
          </a:prstGeom>
          <a:noFill/>
          <a:ln w="9525">
            <a:noFill/>
            <a:miter lim="800000"/>
            <a:headEnd/>
            <a:tailEnd/>
          </a:ln>
        </p:spPr>
        <p:txBody>
          <a:bodyPr wrap="none" lIns="0" tIns="0" rIns="0" bIns="0">
            <a:spAutoFit/>
          </a:bodyPr>
          <a:lstStyle/>
          <a:p>
            <a:pPr eaLnBrk="0" hangingPunct="0"/>
            <a:r>
              <a:rPr lang="en-US" sz="2000">
                <a:solidFill>
                  <a:srgbClr val="000000"/>
                </a:solidFill>
                <a:latin typeface="Courier New" pitchFamily="49" charset="0"/>
              </a:rPr>
              <a:t>F:Subsystem</a:t>
            </a:r>
            <a:endParaRPr lang="en-US" sz="2000"/>
          </a:p>
        </p:txBody>
      </p:sp>
      <p:sp>
        <p:nvSpPr>
          <p:cNvPr id="21510" name="Rectangle 27"/>
          <p:cNvSpPr>
            <a:spLocks noChangeArrowheads="1"/>
          </p:cNvSpPr>
          <p:nvPr/>
        </p:nvSpPr>
        <p:spPr bwMode="auto">
          <a:xfrm>
            <a:off x="88900" y="4889500"/>
            <a:ext cx="1785938" cy="393700"/>
          </a:xfrm>
          <a:prstGeom prst="rect">
            <a:avLst/>
          </a:prstGeom>
          <a:solidFill>
            <a:srgbClr val="FFFFFF"/>
          </a:solidFill>
          <a:ln w="9525">
            <a:noFill/>
            <a:miter lim="800000"/>
            <a:headEnd/>
            <a:tailEnd/>
          </a:ln>
        </p:spPr>
        <p:txBody>
          <a:bodyPr/>
          <a:lstStyle/>
          <a:p>
            <a:pPr eaLnBrk="0" hangingPunct="0"/>
            <a:endParaRPr lang="en-US"/>
          </a:p>
        </p:txBody>
      </p:sp>
      <p:sp>
        <p:nvSpPr>
          <p:cNvPr id="21511" name="Rectangle 28"/>
          <p:cNvSpPr>
            <a:spLocks noChangeArrowheads="1"/>
          </p:cNvSpPr>
          <p:nvPr/>
        </p:nvSpPr>
        <p:spPr bwMode="auto">
          <a:xfrm>
            <a:off x="88900" y="4889500"/>
            <a:ext cx="1970088" cy="419100"/>
          </a:xfrm>
          <a:prstGeom prst="rect">
            <a:avLst/>
          </a:prstGeom>
          <a:noFill/>
          <a:ln w="26988">
            <a:solidFill>
              <a:srgbClr val="000000"/>
            </a:solidFill>
            <a:miter lim="800000"/>
            <a:headEnd/>
            <a:tailEnd/>
          </a:ln>
        </p:spPr>
        <p:txBody>
          <a:bodyPr/>
          <a:lstStyle/>
          <a:p>
            <a:pPr eaLnBrk="0" hangingPunct="0"/>
            <a:endParaRPr lang="en-US"/>
          </a:p>
        </p:txBody>
      </p:sp>
      <p:sp>
        <p:nvSpPr>
          <p:cNvPr id="21512" name="Rectangle 29"/>
          <p:cNvSpPr>
            <a:spLocks noChangeArrowheads="1"/>
          </p:cNvSpPr>
          <p:nvPr/>
        </p:nvSpPr>
        <p:spPr bwMode="auto">
          <a:xfrm>
            <a:off x="311150" y="4968875"/>
            <a:ext cx="1676400" cy="304800"/>
          </a:xfrm>
          <a:prstGeom prst="rect">
            <a:avLst/>
          </a:prstGeom>
          <a:noFill/>
          <a:ln w="9525">
            <a:noFill/>
            <a:miter lim="800000"/>
            <a:headEnd/>
            <a:tailEnd/>
          </a:ln>
        </p:spPr>
        <p:txBody>
          <a:bodyPr wrap="none" lIns="0" tIns="0" rIns="0" bIns="0">
            <a:spAutoFit/>
          </a:bodyPr>
          <a:lstStyle/>
          <a:p>
            <a:pPr eaLnBrk="0" hangingPunct="0"/>
            <a:r>
              <a:rPr lang="en-US" sz="2000">
                <a:solidFill>
                  <a:srgbClr val="000000"/>
                </a:solidFill>
                <a:latin typeface="Courier New" pitchFamily="49" charset="0"/>
              </a:rPr>
              <a:t>E:Subsystem</a:t>
            </a:r>
            <a:endParaRPr lang="en-US" sz="2000"/>
          </a:p>
        </p:txBody>
      </p:sp>
      <p:sp>
        <p:nvSpPr>
          <p:cNvPr id="21513" name="Rectangle 30"/>
          <p:cNvSpPr>
            <a:spLocks noChangeArrowheads="1"/>
          </p:cNvSpPr>
          <p:nvPr/>
        </p:nvSpPr>
        <p:spPr bwMode="auto">
          <a:xfrm>
            <a:off x="5791200" y="4862513"/>
            <a:ext cx="1785938" cy="393700"/>
          </a:xfrm>
          <a:prstGeom prst="rect">
            <a:avLst/>
          </a:prstGeom>
          <a:solidFill>
            <a:srgbClr val="FFFFFF"/>
          </a:solidFill>
          <a:ln w="9525">
            <a:noFill/>
            <a:miter lim="800000"/>
            <a:headEnd/>
            <a:tailEnd/>
          </a:ln>
        </p:spPr>
        <p:txBody>
          <a:bodyPr/>
          <a:lstStyle/>
          <a:p>
            <a:pPr eaLnBrk="0" hangingPunct="0"/>
            <a:endParaRPr lang="en-US"/>
          </a:p>
        </p:txBody>
      </p:sp>
      <p:sp>
        <p:nvSpPr>
          <p:cNvPr id="21514" name="Rectangle 31"/>
          <p:cNvSpPr>
            <a:spLocks noChangeArrowheads="1"/>
          </p:cNvSpPr>
          <p:nvPr/>
        </p:nvSpPr>
        <p:spPr bwMode="auto">
          <a:xfrm>
            <a:off x="5791200" y="4862513"/>
            <a:ext cx="1811338" cy="420687"/>
          </a:xfrm>
          <a:prstGeom prst="rect">
            <a:avLst/>
          </a:prstGeom>
          <a:noFill/>
          <a:ln w="26988">
            <a:solidFill>
              <a:srgbClr val="000000"/>
            </a:solidFill>
            <a:miter lim="800000"/>
            <a:headEnd/>
            <a:tailEnd/>
          </a:ln>
        </p:spPr>
        <p:txBody>
          <a:bodyPr/>
          <a:lstStyle/>
          <a:p>
            <a:pPr eaLnBrk="0" hangingPunct="0"/>
            <a:endParaRPr lang="en-US"/>
          </a:p>
        </p:txBody>
      </p:sp>
      <p:sp>
        <p:nvSpPr>
          <p:cNvPr id="21515" name="Rectangle 32"/>
          <p:cNvSpPr>
            <a:spLocks noChangeArrowheads="1"/>
          </p:cNvSpPr>
          <p:nvPr/>
        </p:nvSpPr>
        <p:spPr bwMode="auto">
          <a:xfrm>
            <a:off x="5886450" y="4975225"/>
            <a:ext cx="1676400" cy="304800"/>
          </a:xfrm>
          <a:prstGeom prst="rect">
            <a:avLst/>
          </a:prstGeom>
          <a:noFill/>
          <a:ln w="9525">
            <a:noFill/>
            <a:miter lim="800000"/>
            <a:headEnd/>
            <a:tailEnd/>
          </a:ln>
        </p:spPr>
        <p:txBody>
          <a:bodyPr wrap="none" lIns="0" tIns="0" rIns="0" bIns="0">
            <a:spAutoFit/>
          </a:bodyPr>
          <a:lstStyle/>
          <a:p>
            <a:pPr eaLnBrk="0" hangingPunct="0"/>
            <a:r>
              <a:rPr lang="en-US" sz="2000">
                <a:solidFill>
                  <a:srgbClr val="000000"/>
                </a:solidFill>
                <a:latin typeface="Courier New" pitchFamily="49" charset="0"/>
              </a:rPr>
              <a:t>G:Subsystem</a:t>
            </a:r>
            <a:endParaRPr lang="en-US" sz="2000"/>
          </a:p>
        </p:txBody>
      </p:sp>
      <p:sp>
        <p:nvSpPr>
          <p:cNvPr id="21516" name="Rectangle 33"/>
          <p:cNvSpPr>
            <a:spLocks noChangeArrowheads="1"/>
          </p:cNvSpPr>
          <p:nvPr/>
        </p:nvSpPr>
        <p:spPr bwMode="auto">
          <a:xfrm>
            <a:off x="5759450" y="3433763"/>
            <a:ext cx="1785938" cy="393700"/>
          </a:xfrm>
          <a:prstGeom prst="rect">
            <a:avLst/>
          </a:prstGeom>
          <a:solidFill>
            <a:srgbClr val="FFFFFF"/>
          </a:solidFill>
          <a:ln w="9525">
            <a:noFill/>
            <a:miter lim="800000"/>
            <a:headEnd/>
            <a:tailEnd/>
          </a:ln>
        </p:spPr>
        <p:txBody>
          <a:bodyPr/>
          <a:lstStyle/>
          <a:p>
            <a:pPr eaLnBrk="0" hangingPunct="0"/>
            <a:endParaRPr lang="en-US"/>
          </a:p>
        </p:txBody>
      </p:sp>
      <p:sp>
        <p:nvSpPr>
          <p:cNvPr id="21517" name="Rectangle 34"/>
          <p:cNvSpPr>
            <a:spLocks noChangeArrowheads="1"/>
          </p:cNvSpPr>
          <p:nvPr/>
        </p:nvSpPr>
        <p:spPr bwMode="auto">
          <a:xfrm>
            <a:off x="5759450" y="3433763"/>
            <a:ext cx="1811338" cy="420687"/>
          </a:xfrm>
          <a:prstGeom prst="rect">
            <a:avLst/>
          </a:prstGeom>
          <a:noFill/>
          <a:ln w="26988">
            <a:solidFill>
              <a:srgbClr val="000000"/>
            </a:solidFill>
            <a:miter lim="800000"/>
            <a:headEnd/>
            <a:tailEnd/>
          </a:ln>
        </p:spPr>
        <p:txBody>
          <a:bodyPr/>
          <a:lstStyle/>
          <a:p>
            <a:pPr eaLnBrk="0" hangingPunct="0"/>
            <a:endParaRPr lang="en-US"/>
          </a:p>
        </p:txBody>
      </p:sp>
      <p:sp>
        <p:nvSpPr>
          <p:cNvPr id="21518" name="Rectangle 35"/>
          <p:cNvSpPr>
            <a:spLocks noChangeArrowheads="1"/>
          </p:cNvSpPr>
          <p:nvPr/>
        </p:nvSpPr>
        <p:spPr bwMode="auto">
          <a:xfrm>
            <a:off x="5854700" y="3530600"/>
            <a:ext cx="1676400" cy="304800"/>
          </a:xfrm>
          <a:prstGeom prst="rect">
            <a:avLst/>
          </a:prstGeom>
          <a:noFill/>
          <a:ln w="9525">
            <a:noFill/>
            <a:miter lim="800000"/>
            <a:headEnd/>
            <a:tailEnd/>
          </a:ln>
        </p:spPr>
        <p:txBody>
          <a:bodyPr wrap="none" lIns="0" tIns="0" rIns="0" bIns="0">
            <a:spAutoFit/>
          </a:bodyPr>
          <a:lstStyle/>
          <a:p>
            <a:pPr eaLnBrk="0" hangingPunct="0"/>
            <a:r>
              <a:rPr lang="en-US" sz="2000">
                <a:solidFill>
                  <a:srgbClr val="000000"/>
                </a:solidFill>
                <a:latin typeface="Courier New" pitchFamily="49" charset="0"/>
              </a:rPr>
              <a:t>D:Subsystem</a:t>
            </a:r>
            <a:endParaRPr lang="en-US" sz="2000"/>
          </a:p>
        </p:txBody>
      </p:sp>
      <p:sp>
        <p:nvSpPr>
          <p:cNvPr id="21519" name="Rectangle 36"/>
          <p:cNvSpPr>
            <a:spLocks noChangeArrowheads="1"/>
          </p:cNvSpPr>
          <p:nvPr/>
        </p:nvSpPr>
        <p:spPr bwMode="auto">
          <a:xfrm>
            <a:off x="3579813" y="3433763"/>
            <a:ext cx="1785937" cy="393700"/>
          </a:xfrm>
          <a:prstGeom prst="rect">
            <a:avLst/>
          </a:prstGeom>
          <a:solidFill>
            <a:srgbClr val="FFFFFF"/>
          </a:solidFill>
          <a:ln w="9525">
            <a:noFill/>
            <a:miter lim="800000"/>
            <a:headEnd/>
            <a:tailEnd/>
          </a:ln>
        </p:spPr>
        <p:txBody>
          <a:bodyPr/>
          <a:lstStyle/>
          <a:p>
            <a:pPr eaLnBrk="0" hangingPunct="0"/>
            <a:endParaRPr lang="en-US"/>
          </a:p>
        </p:txBody>
      </p:sp>
      <p:sp>
        <p:nvSpPr>
          <p:cNvPr id="21520" name="Rectangle 37"/>
          <p:cNvSpPr>
            <a:spLocks noChangeArrowheads="1"/>
          </p:cNvSpPr>
          <p:nvPr/>
        </p:nvSpPr>
        <p:spPr bwMode="auto">
          <a:xfrm>
            <a:off x="3579813" y="3433763"/>
            <a:ext cx="1811337" cy="420687"/>
          </a:xfrm>
          <a:prstGeom prst="rect">
            <a:avLst/>
          </a:prstGeom>
          <a:noFill/>
          <a:ln w="26988">
            <a:solidFill>
              <a:srgbClr val="000000"/>
            </a:solidFill>
            <a:miter lim="800000"/>
            <a:headEnd/>
            <a:tailEnd/>
          </a:ln>
        </p:spPr>
        <p:txBody>
          <a:bodyPr/>
          <a:lstStyle/>
          <a:p>
            <a:pPr eaLnBrk="0" hangingPunct="0"/>
            <a:endParaRPr lang="en-US"/>
          </a:p>
        </p:txBody>
      </p:sp>
      <p:sp>
        <p:nvSpPr>
          <p:cNvPr id="21521" name="Rectangle 38"/>
          <p:cNvSpPr>
            <a:spLocks noChangeArrowheads="1"/>
          </p:cNvSpPr>
          <p:nvPr/>
        </p:nvSpPr>
        <p:spPr bwMode="auto">
          <a:xfrm>
            <a:off x="3654425" y="3530600"/>
            <a:ext cx="1676400" cy="304800"/>
          </a:xfrm>
          <a:prstGeom prst="rect">
            <a:avLst/>
          </a:prstGeom>
          <a:noFill/>
          <a:ln w="9525">
            <a:noFill/>
            <a:miter lim="800000"/>
            <a:headEnd/>
            <a:tailEnd/>
          </a:ln>
        </p:spPr>
        <p:txBody>
          <a:bodyPr wrap="none" lIns="0" tIns="0" rIns="0" bIns="0">
            <a:spAutoFit/>
          </a:bodyPr>
          <a:lstStyle/>
          <a:p>
            <a:pPr eaLnBrk="0" hangingPunct="0"/>
            <a:r>
              <a:rPr lang="en-US" sz="2000">
                <a:solidFill>
                  <a:srgbClr val="000000"/>
                </a:solidFill>
                <a:latin typeface="Courier New" pitchFamily="49" charset="0"/>
              </a:rPr>
              <a:t>C:Subsystem</a:t>
            </a:r>
            <a:endParaRPr lang="en-US" sz="2000"/>
          </a:p>
        </p:txBody>
      </p:sp>
      <p:sp>
        <p:nvSpPr>
          <p:cNvPr id="21522" name="Rectangle 39"/>
          <p:cNvSpPr>
            <a:spLocks noChangeArrowheads="1"/>
          </p:cNvSpPr>
          <p:nvPr/>
        </p:nvSpPr>
        <p:spPr bwMode="auto">
          <a:xfrm>
            <a:off x="874713" y="3459163"/>
            <a:ext cx="1785937" cy="395287"/>
          </a:xfrm>
          <a:prstGeom prst="rect">
            <a:avLst/>
          </a:prstGeom>
          <a:solidFill>
            <a:srgbClr val="FFFFFF"/>
          </a:solidFill>
          <a:ln w="9525">
            <a:noFill/>
            <a:miter lim="800000"/>
            <a:headEnd/>
            <a:tailEnd/>
          </a:ln>
        </p:spPr>
        <p:txBody>
          <a:bodyPr/>
          <a:lstStyle/>
          <a:p>
            <a:pPr eaLnBrk="0" hangingPunct="0"/>
            <a:endParaRPr lang="en-US"/>
          </a:p>
        </p:txBody>
      </p:sp>
      <p:sp>
        <p:nvSpPr>
          <p:cNvPr id="21523" name="Rectangle 40"/>
          <p:cNvSpPr>
            <a:spLocks noChangeArrowheads="1"/>
          </p:cNvSpPr>
          <p:nvPr/>
        </p:nvSpPr>
        <p:spPr bwMode="auto">
          <a:xfrm>
            <a:off x="874713" y="3459163"/>
            <a:ext cx="1812925" cy="420687"/>
          </a:xfrm>
          <a:prstGeom prst="rect">
            <a:avLst/>
          </a:prstGeom>
          <a:noFill/>
          <a:ln w="26988">
            <a:solidFill>
              <a:srgbClr val="000000"/>
            </a:solidFill>
            <a:miter lim="800000"/>
            <a:headEnd/>
            <a:tailEnd/>
          </a:ln>
        </p:spPr>
        <p:txBody>
          <a:bodyPr/>
          <a:lstStyle/>
          <a:p>
            <a:pPr eaLnBrk="0" hangingPunct="0"/>
            <a:endParaRPr lang="en-US"/>
          </a:p>
        </p:txBody>
      </p:sp>
      <p:sp>
        <p:nvSpPr>
          <p:cNvPr id="21524" name="Rectangle 41"/>
          <p:cNvSpPr>
            <a:spLocks noChangeArrowheads="1"/>
          </p:cNvSpPr>
          <p:nvPr/>
        </p:nvSpPr>
        <p:spPr bwMode="auto">
          <a:xfrm>
            <a:off x="974725" y="3556000"/>
            <a:ext cx="1676400" cy="304800"/>
          </a:xfrm>
          <a:prstGeom prst="rect">
            <a:avLst/>
          </a:prstGeom>
          <a:noFill/>
          <a:ln w="9525">
            <a:noFill/>
            <a:miter lim="800000"/>
            <a:headEnd/>
            <a:tailEnd/>
          </a:ln>
        </p:spPr>
        <p:txBody>
          <a:bodyPr wrap="none" lIns="0" tIns="0" rIns="0" bIns="0">
            <a:spAutoFit/>
          </a:bodyPr>
          <a:lstStyle/>
          <a:p>
            <a:pPr eaLnBrk="0" hangingPunct="0"/>
            <a:r>
              <a:rPr lang="en-US" sz="2000">
                <a:solidFill>
                  <a:srgbClr val="000000"/>
                </a:solidFill>
                <a:latin typeface="Courier New" pitchFamily="49" charset="0"/>
              </a:rPr>
              <a:t>B:Subsystem</a:t>
            </a:r>
            <a:endParaRPr lang="en-US" sz="2000"/>
          </a:p>
        </p:txBody>
      </p:sp>
      <p:sp>
        <p:nvSpPr>
          <p:cNvPr id="21525" name="Rectangle 42"/>
          <p:cNvSpPr>
            <a:spLocks noChangeArrowheads="1"/>
          </p:cNvSpPr>
          <p:nvPr/>
        </p:nvSpPr>
        <p:spPr bwMode="auto">
          <a:xfrm>
            <a:off x="3792538" y="2216150"/>
            <a:ext cx="1785937" cy="393700"/>
          </a:xfrm>
          <a:prstGeom prst="rect">
            <a:avLst/>
          </a:prstGeom>
          <a:solidFill>
            <a:srgbClr val="FFFFFF"/>
          </a:solidFill>
          <a:ln w="9525">
            <a:noFill/>
            <a:miter lim="800000"/>
            <a:headEnd/>
            <a:tailEnd/>
          </a:ln>
        </p:spPr>
        <p:txBody>
          <a:bodyPr/>
          <a:lstStyle/>
          <a:p>
            <a:pPr eaLnBrk="0" hangingPunct="0"/>
            <a:endParaRPr lang="en-US"/>
          </a:p>
        </p:txBody>
      </p:sp>
      <p:sp>
        <p:nvSpPr>
          <p:cNvPr id="21526" name="Rectangle 43"/>
          <p:cNvSpPr>
            <a:spLocks noChangeArrowheads="1"/>
          </p:cNvSpPr>
          <p:nvPr/>
        </p:nvSpPr>
        <p:spPr bwMode="auto">
          <a:xfrm>
            <a:off x="3792538" y="2216150"/>
            <a:ext cx="1916112" cy="420688"/>
          </a:xfrm>
          <a:prstGeom prst="rect">
            <a:avLst/>
          </a:prstGeom>
          <a:noFill/>
          <a:ln w="26988">
            <a:solidFill>
              <a:srgbClr val="000000"/>
            </a:solidFill>
            <a:miter lim="800000"/>
            <a:headEnd/>
            <a:tailEnd/>
          </a:ln>
        </p:spPr>
        <p:txBody>
          <a:bodyPr/>
          <a:lstStyle/>
          <a:p>
            <a:pPr eaLnBrk="0" hangingPunct="0"/>
            <a:endParaRPr lang="en-US"/>
          </a:p>
        </p:txBody>
      </p:sp>
      <p:sp>
        <p:nvSpPr>
          <p:cNvPr id="21527" name="Rectangle 44"/>
          <p:cNvSpPr>
            <a:spLocks noChangeArrowheads="1"/>
          </p:cNvSpPr>
          <p:nvPr/>
        </p:nvSpPr>
        <p:spPr bwMode="auto">
          <a:xfrm>
            <a:off x="3930650" y="2312988"/>
            <a:ext cx="1676400" cy="304800"/>
          </a:xfrm>
          <a:prstGeom prst="rect">
            <a:avLst/>
          </a:prstGeom>
          <a:noFill/>
          <a:ln w="9525">
            <a:noFill/>
            <a:miter lim="800000"/>
            <a:headEnd/>
            <a:tailEnd/>
          </a:ln>
        </p:spPr>
        <p:txBody>
          <a:bodyPr wrap="none" lIns="0" tIns="0" rIns="0" bIns="0">
            <a:spAutoFit/>
          </a:bodyPr>
          <a:lstStyle/>
          <a:p>
            <a:pPr eaLnBrk="0" hangingPunct="0"/>
            <a:r>
              <a:rPr lang="en-US" sz="2000">
                <a:solidFill>
                  <a:srgbClr val="000000"/>
                </a:solidFill>
                <a:latin typeface="Courier New" pitchFamily="49" charset="0"/>
              </a:rPr>
              <a:t>A:Subsystem</a:t>
            </a:r>
            <a:endParaRPr lang="en-US" sz="2000"/>
          </a:p>
        </p:txBody>
      </p:sp>
      <p:sp>
        <p:nvSpPr>
          <p:cNvPr id="21528" name="Line 45"/>
          <p:cNvSpPr>
            <a:spLocks noChangeShapeType="1"/>
          </p:cNvSpPr>
          <p:nvPr/>
        </p:nvSpPr>
        <p:spPr bwMode="auto">
          <a:xfrm flipH="1">
            <a:off x="1987550" y="2636838"/>
            <a:ext cx="2828925" cy="796925"/>
          </a:xfrm>
          <a:prstGeom prst="line">
            <a:avLst/>
          </a:prstGeom>
          <a:noFill/>
          <a:ln w="26988">
            <a:solidFill>
              <a:srgbClr val="000000"/>
            </a:solidFill>
            <a:round/>
            <a:headEnd/>
            <a:tailEnd/>
          </a:ln>
        </p:spPr>
        <p:txBody>
          <a:bodyPr/>
          <a:lstStyle/>
          <a:p>
            <a:endParaRPr lang="en-US"/>
          </a:p>
        </p:txBody>
      </p:sp>
      <p:sp>
        <p:nvSpPr>
          <p:cNvPr id="21529" name="Line 46"/>
          <p:cNvSpPr>
            <a:spLocks noChangeShapeType="1"/>
          </p:cNvSpPr>
          <p:nvPr/>
        </p:nvSpPr>
        <p:spPr bwMode="auto">
          <a:xfrm>
            <a:off x="4816475" y="2636838"/>
            <a:ext cx="0" cy="796925"/>
          </a:xfrm>
          <a:prstGeom prst="line">
            <a:avLst/>
          </a:prstGeom>
          <a:noFill/>
          <a:ln w="26988">
            <a:solidFill>
              <a:srgbClr val="000000"/>
            </a:solidFill>
            <a:round/>
            <a:headEnd/>
            <a:tailEnd/>
          </a:ln>
        </p:spPr>
        <p:txBody>
          <a:bodyPr/>
          <a:lstStyle/>
          <a:p>
            <a:endParaRPr lang="en-US"/>
          </a:p>
        </p:txBody>
      </p:sp>
      <p:sp>
        <p:nvSpPr>
          <p:cNvPr id="123951" name="Line 47"/>
          <p:cNvSpPr>
            <a:spLocks noChangeShapeType="1"/>
          </p:cNvSpPr>
          <p:nvPr/>
        </p:nvSpPr>
        <p:spPr bwMode="auto">
          <a:xfrm>
            <a:off x="4816475" y="2636838"/>
            <a:ext cx="1947863" cy="796925"/>
          </a:xfrm>
          <a:prstGeom prst="line">
            <a:avLst/>
          </a:prstGeom>
          <a:noFill/>
          <a:ln w="26988">
            <a:solidFill>
              <a:srgbClr val="000000"/>
            </a:solidFill>
            <a:round/>
            <a:headEnd/>
            <a:tailEnd/>
          </a:ln>
        </p:spPr>
        <p:txBody>
          <a:bodyPr/>
          <a:lstStyle/>
          <a:p>
            <a:endParaRPr lang="en-US"/>
          </a:p>
        </p:txBody>
      </p:sp>
      <p:sp>
        <p:nvSpPr>
          <p:cNvPr id="21531" name="Line 49"/>
          <p:cNvSpPr>
            <a:spLocks noChangeShapeType="1"/>
          </p:cNvSpPr>
          <p:nvPr/>
        </p:nvSpPr>
        <p:spPr bwMode="auto">
          <a:xfrm>
            <a:off x="2058988" y="3879850"/>
            <a:ext cx="1524000" cy="982663"/>
          </a:xfrm>
          <a:prstGeom prst="line">
            <a:avLst/>
          </a:prstGeom>
          <a:noFill/>
          <a:ln w="26988">
            <a:solidFill>
              <a:srgbClr val="000000"/>
            </a:solidFill>
            <a:round/>
            <a:headEnd/>
            <a:tailEnd/>
          </a:ln>
        </p:spPr>
        <p:txBody>
          <a:bodyPr/>
          <a:lstStyle/>
          <a:p>
            <a:endParaRPr lang="en-US"/>
          </a:p>
        </p:txBody>
      </p:sp>
      <p:sp>
        <p:nvSpPr>
          <p:cNvPr id="21532" name="Line 50"/>
          <p:cNvSpPr>
            <a:spLocks noChangeShapeType="1"/>
          </p:cNvSpPr>
          <p:nvPr/>
        </p:nvSpPr>
        <p:spPr bwMode="auto">
          <a:xfrm flipH="1">
            <a:off x="1166813" y="3879850"/>
            <a:ext cx="708025" cy="982663"/>
          </a:xfrm>
          <a:prstGeom prst="line">
            <a:avLst/>
          </a:prstGeom>
          <a:noFill/>
          <a:ln w="26988">
            <a:solidFill>
              <a:srgbClr val="000000"/>
            </a:solidFill>
            <a:round/>
            <a:headEnd/>
            <a:tailEnd/>
          </a:ln>
        </p:spPr>
        <p:txBody>
          <a:bodyPr/>
          <a:lstStyle/>
          <a:p>
            <a:endParaRPr lang="en-US"/>
          </a:p>
        </p:txBody>
      </p:sp>
      <p:sp>
        <p:nvSpPr>
          <p:cNvPr id="21533" name="Freeform 51"/>
          <p:cNvSpPr>
            <a:spLocks/>
          </p:cNvSpPr>
          <p:nvPr/>
        </p:nvSpPr>
        <p:spPr bwMode="auto">
          <a:xfrm>
            <a:off x="874713" y="3328988"/>
            <a:ext cx="315912" cy="130175"/>
          </a:xfrm>
          <a:custGeom>
            <a:avLst/>
            <a:gdLst>
              <a:gd name="T0" fmla="*/ 0 w 199"/>
              <a:gd name="T1" fmla="*/ 2147483647 h 82"/>
              <a:gd name="T2" fmla="*/ 2147483647 w 199"/>
              <a:gd name="T3" fmla="*/ 0 h 82"/>
              <a:gd name="T4" fmla="*/ 2147483647 w 199"/>
              <a:gd name="T5" fmla="*/ 0 h 82"/>
              <a:gd name="T6" fmla="*/ 2147483647 w 199"/>
              <a:gd name="T7" fmla="*/ 2147483647 h 82"/>
              <a:gd name="T8" fmla="*/ 0 w 199"/>
              <a:gd name="T9" fmla="*/ 2147483647 h 82"/>
              <a:gd name="T10" fmla="*/ 0 60000 65536"/>
              <a:gd name="T11" fmla="*/ 0 60000 65536"/>
              <a:gd name="T12" fmla="*/ 0 60000 65536"/>
              <a:gd name="T13" fmla="*/ 0 60000 65536"/>
              <a:gd name="T14" fmla="*/ 0 60000 65536"/>
              <a:gd name="T15" fmla="*/ 0 w 199"/>
              <a:gd name="T16" fmla="*/ 0 h 82"/>
              <a:gd name="T17" fmla="*/ 199 w 199"/>
              <a:gd name="T18" fmla="*/ 82 h 82"/>
            </a:gdLst>
            <a:ahLst/>
            <a:cxnLst>
              <a:cxn ang="T10">
                <a:pos x="T0" y="T1"/>
              </a:cxn>
              <a:cxn ang="T11">
                <a:pos x="T2" y="T3"/>
              </a:cxn>
              <a:cxn ang="T12">
                <a:pos x="T4" y="T5"/>
              </a:cxn>
              <a:cxn ang="T13">
                <a:pos x="T6" y="T7"/>
              </a:cxn>
              <a:cxn ang="T14">
                <a:pos x="T8" y="T9"/>
              </a:cxn>
            </a:cxnLst>
            <a:rect l="T15" t="T16" r="T17" b="T18"/>
            <a:pathLst>
              <a:path w="199" h="82">
                <a:moveTo>
                  <a:pt x="0" y="82"/>
                </a:moveTo>
                <a:lnTo>
                  <a:pt x="33" y="0"/>
                </a:lnTo>
                <a:lnTo>
                  <a:pt x="166" y="0"/>
                </a:lnTo>
                <a:lnTo>
                  <a:pt x="199" y="82"/>
                </a:lnTo>
                <a:lnTo>
                  <a:pt x="0" y="82"/>
                </a:lnTo>
                <a:close/>
              </a:path>
            </a:pathLst>
          </a:custGeom>
          <a:noFill/>
          <a:ln w="26988">
            <a:solidFill>
              <a:srgbClr val="000000"/>
            </a:solidFill>
            <a:round/>
            <a:headEnd/>
            <a:tailEnd/>
          </a:ln>
        </p:spPr>
        <p:txBody>
          <a:bodyPr/>
          <a:lstStyle/>
          <a:p>
            <a:endParaRPr lang="en-US"/>
          </a:p>
        </p:txBody>
      </p:sp>
      <p:sp>
        <p:nvSpPr>
          <p:cNvPr id="21534" name="Freeform 52"/>
          <p:cNvSpPr>
            <a:spLocks/>
          </p:cNvSpPr>
          <p:nvPr/>
        </p:nvSpPr>
        <p:spPr bwMode="auto">
          <a:xfrm>
            <a:off x="3792538" y="2084388"/>
            <a:ext cx="314325" cy="131762"/>
          </a:xfrm>
          <a:custGeom>
            <a:avLst/>
            <a:gdLst>
              <a:gd name="T0" fmla="*/ 0 w 198"/>
              <a:gd name="T1" fmla="*/ 2147483647 h 83"/>
              <a:gd name="T2" fmla="*/ 2147483647 w 198"/>
              <a:gd name="T3" fmla="*/ 0 h 83"/>
              <a:gd name="T4" fmla="*/ 2147483647 w 198"/>
              <a:gd name="T5" fmla="*/ 0 h 83"/>
              <a:gd name="T6" fmla="*/ 2147483647 w 198"/>
              <a:gd name="T7" fmla="*/ 2147483647 h 83"/>
              <a:gd name="T8" fmla="*/ 0 w 198"/>
              <a:gd name="T9" fmla="*/ 2147483647 h 83"/>
              <a:gd name="T10" fmla="*/ 0 60000 65536"/>
              <a:gd name="T11" fmla="*/ 0 60000 65536"/>
              <a:gd name="T12" fmla="*/ 0 60000 65536"/>
              <a:gd name="T13" fmla="*/ 0 60000 65536"/>
              <a:gd name="T14" fmla="*/ 0 60000 65536"/>
              <a:gd name="T15" fmla="*/ 0 w 198"/>
              <a:gd name="T16" fmla="*/ 0 h 83"/>
              <a:gd name="T17" fmla="*/ 198 w 198"/>
              <a:gd name="T18" fmla="*/ 83 h 83"/>
            </a:gdLst>
            <a:ahLst/>
            <a:cxnLst>
              <a:cxn ang="T10">
                <a:pos x="T0" y="T1"/>
              </a:cxn>
              <a:cxn ang="T11">
                <a:pos x="T2" y="T3"/>
              </a:cxn>
              <a:cxn ang="T12">
                <a:pos x="T4" y="T5"/>
              </a:cxn>
              <a:cxn ang="T13">
                <a:pos x="T6" y="T7"/>
              </a:cxn>
              <a:cxn ang="T14">
                <a:pos x="T8" y="T9"/>
              </a:cxn>
            </a:cxnLst>
            <a:rect l="T15" t="T16" r="T17" b="T18"/>
            <a:pathLst>
              <a:path w="198" h="83">
                <a:moveTo>
                  <a:pt x="0" y="83"/>
                </a:moveTo>
                <a:lnTo>
                  <a:pt x="33" y="0"/>
                </a:lnTo>
                <a:lnTo>
                  <a:pt x="165" y="0"/>
                </a:lnTo>
                <a:lnTo>
                  <a:pt x="198" y="83"/>
                </a:lnTo>
                <a:lnTo>
                  <a:pt x="0" y="83"/>
                </a:lnTo>
                <a:close/>
              </a:path>
            </a:pathLst>
          </a:custGeom>
          <a:noFill/>
          <a:ln w="26988">
            <a:solidFill>
              <a:srgbClr val="000000"/>
            </a:solidFill>
            <a:round/>
            <a:headEnd/>
            <a:tailEnd/>
          </a:ln>
        </p:spPr>
        <p:txBody>
          <a:bodyPr/>
          <a:lstStyle/>
          <a:p>
            <a:endParaRPr lang="en-US"/>
          </a:p>
        </p:txBody>
      </p:sp>
      <p:sp>
        <p:nvSpPr>
          <p:cNvPr id="21535" name="Freeform 53"/>
          <p:cNvSpPr>
            <a:spLocks/>
          </p:cNvSpPr>
          <p:nvPr/>
        </p:nvSpPr>
        <p:spPr bwMode="auto">
          <a:xfrm>
            <a:off x="3579813" y="3302000"/>
            <a:ext cx="315912" cy="131763"/>
          </a:xfrm>
          <a:custGeom>
            <a:avLst/>
            <a:gdLst>
              <a:gd name="T0" fmla="*/ 0 w 199"/>
              <a:gd name="T1" fmla="*/ 2147483647 h 83"/>
              <a:gd name="T2" fmla="*/ 2147483647 w 199"/>
              <a:gd name="T3" fmla="*/ 0 h 83"/>
              <a:gd name="T4" fmla="*/ 2147483647 w 199"/>
              <a:gd name="T5" fmla="*/ 0 h 83"/>
              <a:gd name="T6" fmla="*/ 2147483647 w 199"/>
              <a:gd name="T7" fmla="*/ 2147483647 h 83"/>
              <a:gd name="T8" fmla="*/ 0 w 199"/>
              <a:gd name="T9" fmla="*/ 2147483647 h 83"/>
              <a:gd name="T10" fmla="*/ 0 60000 65536"/>
              <a:gd name="T11" fmla="*/ 0 60000 65536"/>
              <a:gd name="T12" fmla="*/ 0 60000 65536"/>
              <a:gd name="T13" fmla="*/ 0 60000 65536"/>
              <a:gd name="T14" fmla="*/ 0 60000 65536"/>
              <a:gd name="T15" fmla="*/ 0 w 199"/>
              <a:gd name="T16" fmla="*/ 0 h 83"/>
              <a:gd name="T17" fmla="*/ 199 w 199"/>
              <a:gd name="T18" fmla="*/ 83 h 83"/>
            </a:gdLst>
            <a:ahLst/>
            <a:cxnLst>
              <a:cxn ang="T10">
                <a:pos x="T0" y="T1"/>
              </a:cxn>
              <a:cxn ang="T11">
                <a:pos x="T2" y="T3"/>
              </a:cxn>
              <a:cxn ang="T12">
                <a:pos x="T4" y="T5"/>
              </a:cxn>
              <a:cxn ang="T13">
                <a:pos x="T6" y="T7"/>
              </a:cxn>
              <a:cxn ang="T14">
                <a:pos x="T8" y="T9"/>
              </a:cxn>
            </a:cxnLst>
            <a:rect l="T15" t="T16" r="T17" b="T18"/>
            <a:pathLst>
              <a:path w="199" h="83">
                <a:moveTo>
                  <a:pt x="0" y="83"/>
                </a:moveTo>
                <a:lnTo>
                  <a:pt x="33" y="0"/>
                </a:lnTo>
                <a:lnTo>
                  <a:pt x="165" y="0"/>
                </a:lnTo>
                <a:lnTo>
                  <a:pt x="199" y="83"/>
                </a:lnTo>
                <a:lnTo>
                  <a:pt x="0" y="83"/>
                </a:lnTo>
                <a:close/>
              </a:path>
            </a:pathLst>
          </a:custGeom>
          <a:noFill/>
          <a:ln w="26988">
            <a:solidFill>
              <a:srgbClr val="000000"/>
            </a:solidFill>
            <a:round/>
            <a:headEnd/>
            <a:tailEnd/>
          </a:ln>
        </p:spPr>
        <p:txBody>
          <a:bodyPr/>
          <a:lstStyle/>
          <a:p>
            <a:endParaRPr lang="en-US"/>
          </a:p>
        </p:txBody>
      </p:sp>
      <p:sp>
        <p:nvSpPr>
          <p:cNvPr id="21536" name="Freeform 54"/>
          <p:cNvSpPr>
            <a:spLocks/>
          </p:cNvSpPr>
          <p:nvPr/>
        </p:nvSpPr>
        <p:spPr bwMode="auto">
          <a:xfrm>
            <a:off x="88900" y="4757738"/>
            <a:ext cx="315913" cy="131762"/>
          </a:xfrm>
          <a:custGeom>
            <a:avLst/>
            <a:gdLst>
              <a:gd name="T0" fmla="*/ 0 w 199"/>
              <a:gd name="T1" fmla="*/ 2147483647 h 83"/>
              <a:gd name="T2" fmla="*/ 2147483647 w 199"/>
              <a:gd name="T3" fmla="*/ 0 h 83"/>
              <a:gd name="T4" fmla="*/ 2147483647 w 199"/>
              <a:gd name="T5" fmla="*/ 0 h 83"/>
              <a:gd name="T6" fmla="*/ 2147483647 w 199"/>
              <a:gd name="T7" fmla="*/ 2147483647 h 83"/>
              <a:gd name="T8" fmla="*/ 0 w 199"/>
              <a:gd name="T9" fmla="*/ 2147483647 h 83"/>
              <a:gd name="T10" fmla="*/ 0 60000 65536"/>
              <a:gd name="T11" fmla="*/ 0 60000 65536"/>
              <a:gd name="T12" fmla="*/ 0 60000 65536"/>
              <a:gd name="T13" fmla="*/ 0 60000 65536"/>
              <a:gd name="T14" fmla="*/ 0 60000 65536"/>
              <a:gd name="T15" fmla="*/ 0 w 199"/>
              <a:gd name="T16" fmla="*/ 0 h 83"/>
              <a:gd name="T17" fmla="*/ 199 w 199"/>
              <a:gd name="T18" fmla="*/ 83 h 83"/>
            </a:gdLst>
            <a:ahLst/>
            <a:cxnLst>
              <a:cxn ang="T10">
                <a:pos x="T0" y="T1"/>
              </a:cxn>
              <a:cxn ang="T11">
                <a:pos x="T2" y="T3"/>
              </a:cxn>
              <a:cxn ang="T12">
                <a:pos x="T4" y="T5"/>
              </a:cxn>
              <a:cxn ang="T13">
                <a:pos x="T6" y="T7"/>
              </a:cxn>
              <a:cxn ang="T14">
                <a:pos x="T8" y="T9"/>
              </a:cxn>
            </a:cxnLst>
            <a:rect l="T15" t="T16" r="T17" b="T18"/>
            <a:pathLst>
              <a:path w="199" h="83">
                <a:moveTo>
                  <a:pt x="0" y="83"/>
                </a:moveTo>
                <a:lnTo>
                  <a:pt x="50" y="0"/>
                </a:lnTo>
                <a:lnTo>
                  <a:pt x="166" y="0"/>
                </a:lnTo>
                <a:lnTo>
                  <a:pt x="199" y="83"/>
                </a:lnTo>
                <a:lnTo>
                  <a:pt x="0" y="83"/>
                </a:lnTo>
                <a:close/>
              </a:path>
            </a:pathLst>
          </a:custGeom>
          <a:noFill/>
          <a:ln w="26988">
            <a:solidFill>
              <a:srgbClr val="000000"/>
            </a:solidFill>
            <a:round/>
            <a:headEnd/>
            <a:tailEnd/>
          </a:ln>
        </p:spPr>
        <p:txBody>
          <a:bodyPr/>
          <a:lstStyle/>
          <a:p>
            <a:endParaRPr lang="en-US"/>
          </a:p>
        </p:txBody>
      </p:sp>
      <p:sp>
        <p:nvSpPr>
          <p:cNvPr id="21537" name="Freeform 55"/>
          <p:cNvSpPr>
            <a:spLocks/>
          </p:cNvSpPr>
          <p:nvPr/>
        </p:nvSpPr>
        <p:spPr bwMode="auto">
          <a:xfrm>
            <a:off x="2295525" y="4730750"/>
            <a:ext cx="288925" cy="131763"/>
          </a:xfrm>
          <a:custGeom>
            <a:avLst/>
            <a:gdLst>
              <a:gd name="T0" fmla="*/ 0 w 182"/>
              <a:gd name="T1" fmla="*/ 2147483647 h 83"/>
              <a:gd name="T2" fmla="*/ 2147483647 w 182"/>
              <a:gd name="T3" fmla="*/ 0 h 83"/>
              <a:gd name="T4" fmla="*/ 2147483647 w 182"/>
              <a:gd name="T5" fmla="*/ 0 h 83"/>
              <a:gd name="T6" fmla="*/ 2147483647 w 182"/>
              <a:gd name="T7" fmla="*/ 2147483647 h 83"/>
              <a:gd name="T8" fmla="*/ 0 w 182"/>
              <a:gd name="T9" fmla="*/ 2147483647 h 83"/>
              <a:gd name="T10" fmla="*/ 0 60000 65536"/>
              <a:gd name="T11" fmla="*/ 0 60000 65536"/>
              <a:gd name="T12" fmla="*/ 0 60000 65536"/>
              <a:gd name="T13" fmla="*/ 0 60000 65536"/>
              <a:gd name="T14" fmla="*/ 0 60000 65536"/>
              <a:gd name="T15" fmla="*/ 0 w 182"/>
              <a:gd name="T16" fmla="*/ 0 h 83"/>
              <a:gd name="T17" fmla="*/ 182 w 182"/>
              <a:gd name="T18" fmla="*/ 83 h 83"/>
            </a:gdLst>
            <a:ahLst/>
            <a:cxnLst>
              <a:cxn ang="T10">
                <a:pos x="T0" y="T1"/>
              </a:cxn>
              <a:cxn ang="T11">
                <a:pos x="T2" y="T3"/>
              </a:cxn>
              <a:cxn ang="T12">
                <a:pos x="T4" y="T5"/>
              </a:cxn>
              <a:cxn ang="T13">
                <a:pos x="T6" y="T7"/>
              </a:cxn>
              <a:cxn ang="T14">
                <a:pos x="T8" y="T9"/>
              </a:cxn>
            </a:cxnLst>
            <a:rect l="T15" t="T16" r="T17" b="T18"/>
            <a:pathLst>
              <a:path w="182" h="83">
                <a:moveTo>
                  <a:pt x="0" y="83"/>
                </a:moveTo>
                <a:lnTo>
                  <a:pt x="33" y="0"/>
                </a:lnTo>
                <a:lnTo>
                  <a:pt x="149" y="0"/>
                </a:lnTo>
                <a:lnTo>
                  <a:pt x="182" y="83"/>
                </a:lnTo>
                <a:lnTo>
                  <a:pt x="0" y="83"/>
                </a:lnTo>
                <a:close/>
              </a:path>
            </a:pathLst>
          </a:custGeom>
          <a:noFill/>
          <a:ln w="26988">
            <a:solidFill>
              <a:srgbClr val="000000"/>
            </a:solidFill>
            <a:round/>
            <a:headEnd/>
            <a:tailEnd/>
          </a:ln>
        </p:spPr>
        <p:txBody>
          <a:bodyPr/>
          <a:lstStyle/>
          <a:p>
            <a:endParaRPr lang="en-US"/>
          </a:p>
        </p:txBody>
      </p:sp>
      <p:sp>
        <p:nvSpPr>
          <p:cNvPr id="21538" name="Freeform 56"/>
          <p:cNvSpPr>
            <a:spLocks/>
          </p:cNvSpPr>
          <p:nvPr/>
        </p:nvSpPr>
        <p:spPr bwMode="auto">
          <a:xfrm>
            <a:off x="5791200" y="4730750"/>
            <a:ext cx="315913" cy="131763"/>
          </a:xfrm>
          <a:custGeom>
            <a:avLst/>
            <a:gdLst>
              <a:gd name="T0" fmla="*/ 0 w 199"/>
              <a:gd name="T1" fmla="*/ 2147483647 h 83"/>
              <a:gd name="T2" fmla="*/ 2147483647 w 199"/>
              <a:gd name="T3" fmla="*/ 0 h 83"/>
              <a:gd name="T4" fmla="*/ 2147483647 w 199"/>
              <a:gd name="T5" fmla="*/ 0 h 83"/>
              <a:gd name="T6" fmla="*/ 2147483647 w 199"/>
              <a:gd name="T7" fmla="*/ 2147483647 h 83"/>
              <a:gd name="T8" fmla="*/ 0 w 199"/>
              <a:gd name="T9" fmla="*/ 2147483647 h 83"/>
              <a:gd name="T10" fmla="*/ 0 60000 65536"/>
              <a:gd name="T11" fmla="*/ 0 60000 65536"/>
              <a:gd name="T12" fmla="*/ 0 60000 65536"/>
              <a:gd name="T13" fmla="*/ 0 60000 65536"/>
              <a:gd name="T14" fmla="*/ 0 60000 65536"/>
              <a:gd name="T15" fmla="*/ 0 w 199"/>
              <a:gd name="T16" fmla="*/ 0 h 83"/>
              <a:gd name="T17" fmla="*/ 199 w 199"/>
              <a:gd name="T18" fmla="*/ 83 h 83"/>
            </a:gdLst>
            <a:ahLst/>
            <a:cxnLst>
              <a:cxn ang="T10">
                <a:pos x="T0" y="T1"/>
              </a:cxn>
              <a:cxn ang="T11">
                <a:pos x="T2" y="T3"/>
              </a:cxn>
              <a:cxn ang="T12">
                <a:pos x="T4" y="T5"/>
              </a:cxn>
              <a:cxn ang="T13">
                <a:pos x="T6" y="T7"/>
              </a:cxn>
              <a:cxn ang="T14">
                <a:pos x="T8" y="T9"/>
              </a:cxn>
            </a:cxnLst>
            <a:rect l="T15" t="T16" r="T17" b="T18"/>
            <a:pathLst>
              <a:path w="199" h="83">
                <a:moveTo>
                  <a:pt x="0" y="83"/>
                </a:moveTo>
                <a:lnTo>
                  <a:pt x="50" y="0"/>
                </a:lnTo>
                <a:lnTo>
                  <a:pt x="165" y="0"/>
                </a:lnTo>
                <a:lnTo>
                  <a:pt x="199" y="83"/>
                </a:lnTo>
                <a:lnTo>
                  <a:pt x="0" y="83"/>
                </a:lnTo>
                <a:close/>
              </a:path>
            </a:pathLst>
          </a:custGeom>
          <a:noFill/>
          <a:ln w="26988">
            <a:solidFill>
              <a:srgbClr val="000000"/>
            </a:solidFill>
            <a:round/>
            <a:headEnd/>
            <a:tailEnd/>
          </a:ln>
        </p:spPr>
        <p:txBody>
          <a:bodyPr/>
          <a:lstStyle/>
          <a:p>
            <a:endParaRPr lang="en-US"/>
          </a:p>
        </p:txBody>
      </p:sp>
      <p:sp>
        <p:nvSpPr>
          <p:cNvPr id="21539" name="Freeform 57"/>
          <p:cNvSpPr>
            <a:spLocks/>
          </p:cNvSpPr>
          <p:nvPr/>
        </p:nvSpPr>
        <p:spPr bwMode="auto">
          <a:xfrm>
            <a:off x="5759450" y="3302000"/>
            <a:ext cx="315913" cy="131763"/>
          </a:xfrm>
          <a:custGeom>
            <a:avLst/>
            <a:gdLst>
              <a:gd name="T0" fmla="*/ 0 w 199"/>
              <a:gd name="T1" fmla="*/ 2147483647 h 83"/>
              <a:gd name="T2" fmla="*/ 2147483647 w 199"/>
              <a:gd name="T3" fmla="*/ 0 h 83"/>
              <a:gd name="T4" fmla="*/ 2147483647 w 199"/>
              <a:gd name="T5" fmla="*/ 0 h 83"/>
              <a:gd name="T6" fmla="*/ 2147483647 w 199"/>
              <a:gd name="T7" fmla="*/ 2147483647 h 83"/>
              <a:gd name="T8" fmla="*/ 0 w 199"/>
              <a:gd name="T9" fmla="*/ 2147483647 h 83"/>
              <a:gd name="T10" fmla="*/ 0 60000 65536"/>
              <a:gd name="T11" fmla="*/ 0 60000 65536"/>
              <a:gd name="T12" fmla="*/ 0 60000 65536"/>
              <a:gd name="T13" fmla="*/ 0 60000 65536"/>
              <a:gd name="T14" fmla="*/ 0 60000 65536"/>
              <a:gd name="T15" fmla="*/ 0 w 199"/>
              <a:gd name="T16" fmla="*/ 0 h 83"/>
              <a:gd name="T17" fmla="*/ 199 w 199"/>
              <a:gd name="T18" fmla="*/ 83 h 83"/>
            </a:gdLst>
            <a:ahLst/>
            <a:cxnLst>
              <a:cxn ang="T10">
                <a:pos x="T0" y="T1"/>
              </a:cxn>
              <a:cxn ang="T11">
                <a:pos x="T2" y="T3"/>
              </a:cxn>
              <a:cxn ang="T12">
                <a:pos x="T4" y="T5"/>
              </a:cxn>
              <a:cxn ang="T13">
                <a:pos x="T6" y="T7"/>
              </a:cxn>
              <a:cxn ang="T14">
                <a:pos x="T8" y="T9"/>
              </a:cxn>
            </a:cxnLst>
            <a:rect l="T15" t="T16" r="T17" b="T18"/>
            <a:pathLst>
              <a:path w="199" h="83">
                <a:moveTo>
                  <a:pt x="0" y="83"/>
                </a:moveTo>
                <a:lnTo>
                  <a:pt x="50" y="0"/>
                </a:lnTo>
                <a:lnTo>
                  <a:pt x="165" y="0"/>
                </a:lnTo>
                <a:lnTo>
                  <a:pt x="199" y="83"/>
                </a:lnTo>
                <a:lnTo>
                  <a:pt x="0" y="83"/>
                </a:lnTo>
                <a:close/>
              </a:path>
            </a:pathLst>
          </a:custGeom>
          <a:solidFill>
            <a:srgbClr val="FFFFFF"/>
          </a:solidFill>
          <a:ln w="26988">
            <a:solidFill>
              <a:srgbClr val="000000"/>
            </a:solidFill>
            <a:round/>
            <a:headEnd/>
            <a:tailEnd/>
          </a:ln>
        </p:spPr>
        <p:txBody>
          <a:bodyPr/>
          <a:lstStyle/>
          <a:p>
            <a:endParaRPr lang="en-US"/>
          </a:p>
        </p:txBody>
      </p:sp>
      <p:sp>
        <p:nvSpPr>
          <p:cNvPr id="21540" name="Text Box 8"/>
          <p:cNvSpPr txBox="1">
            <a:spLocks noChangeArrowheads="1"/>
          </p:cNvSpPr>
          <p:nvPr/>
        </p:nvSpPr>
        <p:spPr bwMode="auto">
          <a:xfrm>
            <a:off x="7762875" y="2128838"/>
            <a:ext cx="1330325" cy="457200"/>
          </a:xfrm>
          <a:prstGeom prst="rect">
            <a:avLst/>
          </a:prstGeom>
          <a:noFill/>
          <a:ln w="12700">
            <a:noFill/>
            <a:miter lim="800000"/>
            <a:headEnd/>
            <a:tailEnd/>
          </a:ln>
        </p:spPr>
        <p:txBody>
          <a:bodyPr wrap="none">
            <a:spAutoFit/>
          </a:bodyPr>
          <a:lstStyle/>
          <a:p>
            <a:pPr eaLnBrk="0" hangingPunct="0"/>
            <a:r>
              <a:rPr lang="en-US" sz="2400" b="0">
                <a:solidFill>
                  <a:srgbClr val="0000CC"/>
                </a:solidFill>
                <a:latin typeface="Verdana" pitchFamily="34" charset="0"/>
              </a:rPr>
              <a:t>Layer 1</a:t>
            </a:r>
          </a:p>
        </p:txBody>
      </p:sp>
      <p:sp>
        <p:nvSpPr>
          <p:cNvPr id="21541" name="Text Box 9"/>
          <p:cNvSpPr txBox="1">
            <a:spLocks noChangeArrowheads="1"/>
          </p:cNvSpPr>
          <p:nvPr/>
        </p:nvSpPr>
        <p:spPr bwMode="auto">
          <a:xfrm>
            <a:off x="7762875" y="3359150"/>
            <a:ext cx="1330325" cy="457200"/>
          </a:xfrm>
          <a:prstGeom prst="rect">
            <a:avLst/>
          </a:prstGeom>
          <a:noFill/>
          <a:ln w="12700">
            <a:noFill/>
            <a:miter lim="800000"/>
            <a:headEnd/>
            <a:tailEnd/>
          </a:ln>
        </p:spPr>
        <p:txBody>
          <a:bodyPr wrap="none">
            <a:spAutoFit/>
          </a:bodyPr>
          <a:lstStyle/>
          <a:p>
            <a:pPr eaLnBrk="0" hangingPunct="0"/>
            <a:r>
              <a:rPr lang="en-US" sz="2400" b="0">
                <a:solidFill>
                  <a:srgbClr val="0000CC"/>
                </a:solidFill>
                <a:latin typeface="Verdana" pitchFamily="34" charset="0"/>
              </a:rPr>
              <a:t>Layer 2</a:t>
            </a:r>
            <a:endParaRPr lang="en-US" sz="2400" b="0">
              <a:latin typeface="Verdana" pitchFamily="34" charset="0"/>
            </a:endParaRPr>
          </a:p>
        </p:txBody>
      </p:sp>
      <p:sp>
        <p:nvSpPr>
          <p:cNvPr id="21542" name="Text Box 10"/>
          <p:cNvSpPr txBox="1">
            <a:spLocks noChangeArrowheads="1"/>
          </p:cNvSpPr>
          <p:nvPr/>
        </p:nvSpPr>
        <p:spPr bwMode="auto">
          <a:xfrm>
            <a:off x="7762875" y="4791075"/>
            <a:ext cx="1330325" cy="457200"/>
          </a:xfrm>
          <a:prstGeom prst="rect">
            <a:avLst/>
          </a:prstGeom>
          <a:noFill/>
          <a:ln w="12700">
            <a:noFill/>
            <a:miter lim="800000"/>
            <a:headEnd/>
            <a:tailEnd/>
          </a:ln>
        </p:spPr>
        <p:txBody>
          <a:bodyPr wrap="none">
            <a:spAutoFit/>
          </a:bodyPr>
          <a:lstStyle/>
          <a:p>
            <a:pPr eaLnBrk="0" hangingPunct="0"/>
            <a:r>
              <a:rPr lang="en-US" sz="2400" b="0">
                <a:solidFill>
                  <a:srgbClr val="0000CC"/>
                </a:solidFill>
                <a:latin typeface="Verdana" pitchFamily="34" charset="0"/>
              </a:rPr>
              <a:t>Layer</a:t>
            </a:r>
            <a:r>
              <a:rPr lang="en-US" sz="2400" b="0">
                <a:latin typeface="Verdana" pitchFamily="34" charset="0"/>
              </a:rPr>
              <a:t> </a:t>
            </a:r>
            <a:r>
              <a:rPr lang="en-US" sz="2400" b="0">
                <a:solidFill>
                  <a:srgbClr val="0000CC"/>
                </a:solidFill>
                <a:latin typeface="Verdana" pitchFamily="34" charset="0"/>
              </a:rPr>
              <a:t>3</a:t>
            </a:r>
          </a:p>
        </p:txBody>
      </p:sp>
      <p:sp>
        <p:nvSpPr>
          <p:cNvPr id="21543" name="Rectangle 14"/>
          <p:cNvSpPr>
            <a:spLocks noGrp="1" noChangeArrowheads="1"/>
          </p:cNvSpPr>
          <p:nvPr>
            <p:ph type="title"/>
          </p:nvPr>
        </p:nvSpPr>
        <p:spPr/>
        <p:txBody>
          <a:bodyPr/>
          <a:lstStyle/>
          <a:p>
            <a:r>
              <a:rPr lang="en-US" smtClean="0">
                <a:ea typeface="ＭＳ Ｐゴシック"/>
                <a:cs typeface="ＭＳ Ｐゴシック"/>
              </a:rPr>
              <a:t>Example of a Subsystem Decomposition</a:t>
            </a:r>
          </a:p>
        </p:txBody>
      </p:sp>
      <p:sp>
        <p:nvSpPr>
          <p:cNvPr id="123924" name="Line 20"/>
          <p:cNvSpPr>
            <a:spLocks noChangeShapeType="1"/>
          </p:cNvSpPr>
          <p:nvPr/>
        </p:nvSpPr>
        <p:spPr bwMode="auto">
          <a:xfrm>
            <a:off x="2682875" y="3719513"/>
            <a:ext cx="863600" cy="0"/>
          </a:xfrm>
          <a:prstGeom prst="line">
            <a:avLst/>
          </a:prstGeom>
          <a:noFill/>
          <a:ln w="38100">
            <a:solidFill>
              <a:srgbClr val="FF0000"/>
            </a:solidFill>
            <a:round/>
            <a:headEnd/>
            <a:tailEnd type="arrow" w="med" len="med"/>
          </a:ln>
        </p:spPr>
        <p:txBody>
          <a:bodyPr wrap="none" anchor="ctr"/>
          <a:lstStyle/>
          <a:p>
            <a:endParaRPr lang="en-US"/>
          </a:p>
        </p:txBody>
      </p:sp>
      <p:sp>
        <p:nvSpPr>
          <p:cNvPr id="123926" name="AutoShape 22"/>
          <p:cNvSpPr>
            <a:spLocks noChangeArrowheads="1"/>
          </p:cNvSpPr>
          <p:nvPr/>
        </p:nvSpPr>
        <p:spPr bwMode="auto">
          <a:xfrm>
            <a:off x="5641975" y="1603375"/>
            <a:ext cx="2143125" cy="1204913"/>
          </a:xfrm>
          <a:prstGeom prst="cloudCallout">
            <a:avLst>
              <a:gd name="adj1" fmla="val -41111"/>
              <a:gd name="adj2" fmla="val 66468"/>
            </a:avLst>
          </a:prstGeom>
          <a:solidFill>
            <a:schemeClr val="bg1"/>
          </a:solidFill>
          <a:ln w="12700">
            <a:solidFill>
              <a:schemeClr val="tx1"/>
            </a:solidFill>
            <a:round/>
            <a:headEnd/>
            <a:tailEnd/>
          </a:ln>
        </p:spPr>
        <p:txBody>
          <a:bodyPr wrap="none" anchor="ctr"/>
          <a:lstStyle/>
          <a:p>
            <a:pPr algn="ctr" eaLnBrk="0" hangingPunct="0"/>
            <a:r>
              <a:rPr lang="en-US" sz="2000" b="0">
                <a:latin typeface="Verdana" pitchFamily="34" charset="0"/>
              </a:rPr>
              <a:t>Layer </a:t>
            </a:r>
          </a:p>
          <a:p>
            <a:pPr algn="ctr" eaLnBrk="0" hangingPunct="0"/>
            <a:r>
              <a:rPr lang="en-US" sz="2000" b="0">
                <a:latin typeface="Verdana" pitchFamily="34" charset="0"/>
              </a:rPr>
              <a:t>Relationship</a:t>
            </a:r>
          </a:p>
          <a:p>
            <a:pPr algn="ctr" eaLnBrk="0" hangingPunct="0"/>
            <a:r>
              <a:rPr lang="en-US" sz="2000"/>
              <a:t>„depends on“</a:t>
            </a:r>
          </a:p>
        </p:txBody>
      </p:sp>
      <p:sp>
        <p:nvSpPr>
          <p:cNvPr id="123927" name="AutoShape 23"/>
          <p:cNvSpPr>
            <a:spLocks noChangeArrowheads="1"/>
          </p:cNvSpPr>
          <p:nvPr/>
        </p:nvSpPr>
        <p:spPr bwMode="auto">
          <a:xfrm>
            <a:off x="404813" y="1603375"/>
            <a:ext cx="2379662" cy="992188"/>
          </a:xfrm>
          <a:prstGeom prst="cloudCallout">
            <a:avLst>
              <a:gd name="adj1" fmla="val 70282"/>
              <a:gd name="adj2" fmla="val 147759"/>
            </a:avLst>
          </a:prstGeom>
          <a:solidFill>
            <a:schemeClr val="bg1"/>
          </a:solidFill>
          <a:ln w="12700">
            <a:solidFill>
              <a:schemeClr val="tx1"/>
            </a:solidFill>
            <a:round/>
            <a:headEnd/>
            <a:tailEnd/>
          </a:ln>
        </p:spPr>
        <p:txBody>
          <a:bodyPr wrap="none" anchor="ctr"/>
          <a:lstStyle/>
          <a:p>
            <a:pPr algn="ctr" eaLnBrk="0" hangingPunct="0"/>
            <a:r>
              <a:rPr lang="en-US" sz="2000" b="0">
                <a:latin typeface="Verdana" pitchFamily="34" charset="0"/>
              </a:rPr>
              <a:t>Partition</a:t>
            </a:r>
          </a:p>
          <a:p>
            <a:pPr algn="ctr" eaLnBrk="0" hangingPunct="0"/>
            <a:r>
              <a:rPr lang="en-US" sz="2000" b="0">
                <a:latin typeface="Verdana" pitchFamily="34" charset="0"/>
              </a:rPr>
              <a:t>relationship</a:t>
            </a:r>
          </a:p>
        </p:txBody>
      </p:sp>
      <p:sp>
        <p:nvSpPr>
          <p:cNvPr id="123964" name="Line 60"/>
          <p:cNvSpPr>
            <a:spLocks noChangeShapeType="1"/>
          </p:cNvSpPr>
          <p:nvPr/>
        </p:nvSpPr>
        <p:spPr bwMode="auto">
          <a:xfrm>
            <a:off x="4879975" y="2655888"/>
            <a:ext cx="1947863" cy="796925"/>
          </a:xfrm>
          <a:prstGeom prst="line">
            <a:avLst/>
          </a:prstGeom>
          <a:noFill/>
          <a:ln w="38100">
            <a:solidFill>
              <a:srgbClr val="FF0000"/>
            </a:solidFill>
            <a:round/>
            <a:headEnd/>
            <a:tailEnd type="arrow" w="med" len="med"/>
          </a:ln>
        </p:spPr>
        <p:txBody>
          <a:bodyPr/>
          <a:lstStyle/>
          <a:p>
            <a:endParaRPr lang="en-US"/>
          </a:p>
        </p:txBody>
      </p:sp>
      <p:sp>
        <p:nvSpPr>
          <p:cNvPr id="123965" name="AutoShape 61"/>
          <p:cNvSpPr>
            <a:spLocks noChangeArrowheads="1"/>
          </p:cNvSpPr>
          <p:nvPr/>
        </p:nvSpPr>
        <p:spPr bwMode="auto">
          <a:xfrm>
            <a:off x="3744913" y="5308600"/>
            <a:ext cx="2143125" cy="1204913"/>
          </a:xfrm>
          <a:prstGeom prst="cloudCallout">
            <a:avLst>
              <a:gd name="adj1" fmla="val 84148"/>
              <a:gd name="adj2" fmla="val -127736"/>
            </a:avLst>
          </a:prstGeom>
          <a:solidFill>
            <a:schemeClr val="bg1"/>
          </a:solidFill>
          <a:ln w="12700">
            <a:solidFill>
              <a:schemeClr val="tx1"/>
            </a:solidFill>
            <a:round/>
            <a:headEnd/>
            <a:tailEnd/>
          </a:ln>
        </p:spPr>
        <p:txBody>
          <a:bodyPr wrap="none" anchor="ctr"/>
          <a:lstStyle/>
          <a:p>
            <a:pPr algn="ctr" eaLnBrk="0" hangingPunct="0"/>
            <a:r>
              <a:rPr lang="en-US" sz="2000" b="0">
                <a:latin typeface="Verdana" pitchFamily="34" charset="0"/>
              </a:rPr>
              <a:t>Layer </a:t>
            </a:r>
          </a:p>
          <a:p>
            <a:pPr algn="ctr" eaLnBrk="0" hangingPunct="0"/>
            <a:r>
              <a:rPr lang="en-US" sz="2000" b="0">
                <a:latin typeface="Verdana" pitchFamily="34" charset="0"/>
              </a:rPr>
              <a:t>Relationship</a:t>
            </a:r>
          </a:p>
          <a:p>
            <a:pPr algn="ctr" eaLnBrk="0" hangingPunct="0"/>
            <a:r>
              <a:rPr lang="en-US" sz="2000"/>
              <a:t>„calls“</a:t>
            </a:r>
          </a:p>
        </p:txBody>
      </p:sp>
      <p:sp>
        <p:nvSpPr>
          <p:cNvPr id="123966" name="Line 62"/>
          <p:cNvSpPr>
            <a:spLocks noChangeShapeType="1"/>
          </p:cNvSpPr>
          <p:nvPr/>
        </p:nvSpPr>
        <p:spPr bwMode="auto">
          <a:xfrm>
            <a:off x="6764338" y="3895725"/>
            <a:ext cx="0" cy="966788"/>
          </a:xfrm>
          <a:prstGeom prst="line">
            <a:avLst/>
          </a:prstGeom>
          <a:noFill/>
          <a:ln w="26988">
            <a:solidFill>
              <a:srgbClr val="000000"/>
            </a:solidFill>
            <a:round/>
            <a:headEnd/>
            <a:tailEnd/>
          </a:ln>
        </p:spPr>
        <p:txBody>
          <a:bodyPr/>
          <a:lstStyle/>
          <a:p>
            <a:endParaRPr lang="en-US"/>
          </a:p>
        </p:txBody>
      </p:sp>
      <p:sp>
        <p:nvSpPr>
          <p:cNvPr id="123952" name="Line 48"/>
          <p:cNvSpPr>
            <a:spLocks noChangeShapeType="1"/>
          </p:cNvSpPr>
          <p:nvPr/>
        </p:nvSpPr>
        <p:spPr bwMode="auto">
          <a:xfrm>
            <a:off x="6764338" y="3859213"/>
            <a:ext cx="1587" cy="982662"/>
          </a:xfrm>
          <a:prstGeom prst="line">
            <a:avLst/>
          </a:prstGeom>
          <a:noFill/>
          <a:ln w="38100">
            <a:solidFill>
              <a:srgbClr val="FF0000"/>
            </a:solidFill>
            <a:prstDash val="dash"/>
            <a:round/>
            <a:headEnd/>
            <a:tailEnd type="arrow" w="med" len="med"/>
          </a:ln>
        </p:spPr>
        <p:txBody>
          <a:bodyPr/>
          <a:lstStyle/>
          <a:p>
            <a:endParaRPr lang="en-US"/>
          </a:p>
        </p:txBody>
      </p:sp>
      <p:sp>
        <p:nvSpPr>
          <p:cNvPr id="123967" name="Line 63"/>
          <p:cNvSpPr>
            <a:spLocks noChangeShapeType="1"/>
          </p:cNvSpPr>
          <p:nvPr/>
        </p:nvSpPr>
        <p:spPr bwMode="auto">
          <a:xfrm flipH="1">
            <a:off x="2706688" y="3557588"/>
            <a:ext cx="863600" cy="0"/>
          </a:xfrm>
          <a:prstGeom prst="line">
            <a:avLst/>
          </a:prstGeom>
          <a:noFill/>
          <a:ln w="38100">
            <a:solidFill>
              <a:srgbClr val="FF0000"/>
            </a:solidFill>
            <a:round/>
            <a:headEnd/>
            <a:tailEnd type="arrow" w="med" len="med"/>
          </a:ln>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3951"/>
                                        </p:tgtEl>
                                        <p:attrNameLst>
                                          <p:attrName>style.visibility</p:attrName>
                                        </p:attrNameLst>
                                      </p:cBhvr>
                                      <p:to>
                                        <p:strVal val="hidden"/>
                                      </p:to>
                                    </p:set>
                                  </p:childTnLst>
                                </p:cTn>
                              </p:par>
                            </p:childTnLst>
                          </p:cTn>
                        </p:par>
                        <p:par>
                          <p:cTn id="7" fill="hold">
                            <p:stCondLst>
                              <p:cond delay="0"/>
                            </p:stCondLst>
                            <p:childTnLst>
                              <p:par>
                                <p:cTn id="8" presetID="1" presetClass="entr" presetSubtype="0" fill="hold" grpId="0" nodeType="afterEffect">
                                  <p:stCondLst>
                                    <p:cond delay="0"/>
                                  </p:stCondLst>
                                  <p:childTnLst>
                                    <p:set>
                                      <p:cBhvr>
                                        <p:cTn id="9" dur="1" fill="hold">
                                          <p:stCondLst>
                                            <p:cond delay="499"/>
                                          </p:stCondLst>
                                        </p:cTn>
                                        <p:tgtEl>
                                          <p:spTgt spid="123964"/>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499"/>
                                          </p:stCondLst>
                                        </p:cTn>
                                        <p:tgtEl>
                                          <p:spTgt spid="123926"/>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xit" presetSubtype="0" fill="hold" grpId="0" nodeType="clickEffect">
                                  <p:stCondLst>
                                    <p:cond delay="0"/>
                                  </p:stCondLst>
                                  <p:childTnLst>
                                    <p:set>
                                      <p:cBhvr>
                                        <p:cTn id="17" dur="1" fill="hold">
                                          <p:stCondLst>
                                            <p:cond delay="0"/>
                                          </p:stCondLst>
                                        </p:cTn>
                                        <p:tgtEl>
                                          <p:spTgt spid="123963"/>
                                        </p:tgtEl>
                                        <p:attrNameLst>
                                          <p:attrName>style.visibility</p:attrName>
                                        </p:attrNameLst>
                                      </p:cBhvr>
                                      <p:to>
                                        <p:strVal val="hidden"/>
                                      </p:to>
                                    </p:set>
                                  </p:childTnLst>
                                </p:cTn>
                              </p:par>
                            </p:childTnLst>
                          </p:cTn>
                        </p:par>
                        <p:par>
                          <p:cTn id="18" fill="hold">
                            <p:stCondLst>
                              <p:cond delay="0"/>
                            </p:stCondLst>
                            <p:childTnLst>
                              <p:par>
                                <p:cTn id="19" presetID="1" presetClass="entr" presetSubtype="0" fill="hold" grpId="0" nodeType="afterEffect">
                                  <p:stCondLst>
                                    <p:cond delay="0"/>
                                  </p:stCondLst>
                                  <p:childTnLst>
                                    <p:set>
                                      <p:cBhvr>
                                        <p:cTn id="20" dur="1" fill="hold">
                                          <p:stCondLst>
                                            <p:cond delay="499"/>
                                          </p:stCondLst>
                                        </p:cTn>
                                        <p:tgtEl>
                                          <p:spTgt spid="12392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499"/>
                                          </p:stCondLst>
                                        </p:cTn>
                                        <p:tgtEl>
                                          <p:spTgt spid="12396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499"/>
                                          </p:stCondLst>
                                        </p:cTn>
                                        <p:tgtEl>
                                          <p:spTgt spid="12392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xit" presetSubtype="0" fill="hold" grpId="0" nodeType="clickEffect">
                                  <p:stCondLst>
                                    <p:cond delay="0"/>
                                  </p:stCondLst>
                                  <p:childTnLst>
                                    <p:set>
                                      <p:cBhvr>
                                        <p:cTn id="32" dur="1" fill="hold">
                                          <p:stCondLst>
                                            <p:cond delay="0"/>
                                          </p:stCondLst>
                                        </p:cTn>
                                        <p:tgtEl>
                                          <p:spTgt spid="123966"/>
                                        </p:tgtEl>
                                        <p:attrNameLst>
                                          <p:attrName>style.visibility</p:attrName>
                                        </p:attrNameLst>
                                      </p:cBhvr>
                                      <p:to>
                                        <p:strVal val="hidden"/>
                                      </p:to>
                                    </p:set>
                                  </p:childTnLst>
                                </p:cTn>
                              </p:par>
                            </p:childTnLst>
                          </p:cTn>
                        </p:par>
                        <p:par>
                          <p:cTn id="33" fill="hold">
                            <p:stCondLst>
                              <p:cond delay="0"/>
                            </p:stCondLst>
                            <p:childTnLst>
                              <p:par>
                                <p:cTn id="34" presetID="1" presetClass="entr" presetSubtype="0" fill="hold" grpId="0" nodeType="afterEffect">
                                  <p:stCondLst>
                                    <p:cond delay="0"/>
                                  </p:stCondLst>
                                  <p:childTnLst>
                                    <p:set>
                                      <p:cBhvr>
                                        <p:cTn id="35" dur="1" fill="hold">
                                          <p:stCondLst>
                                            <p:cond delay="499"/>
                                          </p:stCondLst>
                                        </p:cTn>
                                        <p:tgtEl>
                                          <p:spTgt spid="123952"/>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499"/>
                                          </p:stCondLst>
                                        </p:cTn>
                                        <p:tgtEl>
                                          <p:spTgt spid="1239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963" grpId="0" animBg="1"/>
      <p:bldP spid="123951" grpId="0" animBg="1"/>
      <p:bldP spid="123924" grpId="0" animBg="1"/>
      <p:bldP spid="123926" grpId="0" animBg="1" autoUpdateAnimBg="0"/>
      <p:bldP spid="123927" grpId="0" animBg="1" autoUpdateAnimBg="0"/>
      <p:bldP spid="123964" grpId="0" animBg="1"/>
      <p:bldP spid="123965" grpId="0" animBg="1" autoUpdateAnimBg="0"/>
      <p:bldP spid="123966" grpId="0" animBg="1"/>
      <p:bldP spid="123952" grpId="0" animBg="1"/>
      <p:bldP spid="12396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4" descr="CO.6.LookingOutOfTent.tif                                      0012C2BCMacintosh HD                   B7C803F1:"/>
          <p:cNvPicPr>
            <a:picLocks noChangeAspect="1" noChangeArrowheads="1"/>
          </p:cNvPicPr>
          <p:nvPr/>
        </p:nvPicPr>
        <p:blipFill>
          <a:blip r:embed="rId2"/>
          <a:srcRect b="15819"/>
          <a:stretch>
            <a:fillRect/>
          </a:stretch>
        </p:blipFill>
        <p:spPr bwMode="auto">
          <a:xfrm>
            <a:off x="1485900" y="366713"/>
            <a:ext cx="7489825" cy="6303962"/>
          </a:xfrm>
          <a:prstGeom prst="rect">
            <a:avLst/>
          </a:prstGeom>
          <a:noFill/>
          <a:ln w="9525">
            <a:noFill/>
            <a:miter lim="800000"/>
            <a:headEnd/>
            <a:tailEnd/>
          </a:ln>
        </p:spPr>
      </p:pic>
      <p:sp>
        <p:nvSpPr>
          <p:cNvPr id="4099" name="Rectangle 102"/>
          <p:cNvSpPr>
            <a:spLocks noGrp="1" noChangeArrowheads="1"/>
          </p:cNvSpPr>
          <p:nvPr>
            <p:ph type="ctrTitle"/>
          </p:nvPr>
        </p:nvSpPr>
        <p:spPr>
          <a:xfrm>
            <a:off x="1485900" y="2674938"/>
            <a:ext cx="7308850" cy="1068387"/>
          </a:xfrm>
        </p:spPr>
        <p:txBody>
          <a:bodyPr/>
          <a:lstStyle/>
          <a:p>
            <a:r>
              <a:rPr lang="en-US" sz="4800" smtClean="0">
                <a:solidFill>
                  <a:schemeClr val="tx1"/>
                </a:solidFill>
                <a:ea typeface="ＭＳ Ｐゴシック"/>
                <a:cs typeface="ＭＳ Ｐゴシック"/>
              </a:rPr>
              <a:t>Chapter 6 </a:t>
            </a:r>
            <a:br>
              <a:rPr lang="en-US" sz="4800" smtClean="0">
                <a:solidFill>
                  <a:schemeClr val="tx1"/>
                </a:solidFill>
                <a:ea typeface="ＭＳ Ｐゴシック"/>
                <a:cs typeface="ＭＳ Ｐゴシック"/>
              </a:rPr>
            </a:br>
            <a:r>
              <a:rPr lang="en-US" sz="4800" smtClean="0">
                <a:solidFill>
                  <a:schemeClr val="tx1"/>
                </a:solidFill>
                <a:ea typeface="ＭＳ Ｐゴシック"/>
                <a:cs typeface="ＭＳ Ｐゴシック"/>
              </a:rPr>
              <a:t>System Design:</a:t>
            </a:r>
            <a:br>
              <a:rPr lang="en-US" sz="4800" smtClean="0">
                <a:solidFill>
                  <a:schemeClr val="tx1"/>
                </a:solidFill>
                <a:ea typeface="ＭＳ Ｐゴシック"/>
                <a:cs typeface="ＭＳ Ｐゴシック"/>
              </a:rPr>
            </a:br>
            <a:r>
              <a:rPr lang="en-US" sz="4800" smtClean="0">
                <a:solidFill>
                  <a:schemeClr val="tx1"/>
                </a:solidFill>
                <a:ea typeface="ＭＳ Ｐゴシック"/>
                <a:cs typeface="ＭＳ Ｐゴシック"/>
              </a:rPr>
              <a:t>Decomposing the System</a:t>
            </a:r>
            <a:endParaRPr lang="en-US" smtClean="0">
              <a:solidFill>
                <a:schemeClr val="tx1"/>
              </a:solidFill>
              <a:ea typeface="ＭＳ Ｐゴシック"/>
              <a:cs typeface="ＭＳ Ｐゴシック"/>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530" name="Group 2"/>
          <p:cNvGrpSpPr>
            <a:grpSpLocks/>
          </p:cNvGrpSpPr>
          <p:nvPr/>
        </p:nvGrpSpPr>
        <p:grpSpPr bwMode="auto">
          <a:xfrm>
            <a:off x="3048000" y="2209800"/>
            <a:ext cx="2057400" cy="993775"/>
            <a:chOff x="336" y="2208"/>
            <a:chExt cx="1296" cy="626"/>
          </a:xfrm>
        </p:grpSpPr>
        <p:sp>
          <p:nvSpPr>
            <p:cNvPr id="22563" name="Rectangle 3"/>
            <p:cNvSpPr>
              <a:spLocks noChangeArrowheads="1"/>
            </p:cNvSpPr>
            <p:nvPr/>
          </p:nvSpPr>
          <p:spPr bwMode="auto">
            <a:xfrm>
              <a:off x="336" y="2383"/>
              <a:ext cx="1296" cy="451"/>
            </a:xfrm>
            <a:prstGeom prst="rect">
              <a:avLst/>
            </a:prstGeom>
            <a:noFill/>
            <a:ln w="22225">
              <a:solidFill>
                <a:srgbClr val="000000"/>
              </a:solidFill>
              <a:miter lim="800000"/>
              <a:headEnd/>
              <a:tailEnd/>
            </a:ln>
          </p:spPr>
          <p:txBody>
            <a:bodyPr anchor="ctr" anchorCtr="1"/>
            <a:lstStyle/>
            <a:p>
              <a:pPr algn="ctr" eaLnBrk="0" hangingPunct="0"/>
              <a:r>
                <a:rPr lang="en-US" sz="1600">
                  <a:latin typeface="Courier New" pitchFamily="49" charset="0"/>
                </a:rPr>
                <a:t>Tournament</a:t>
              </a:r>
              <a:endParaRPr lang="en-US"/>
            </a:p>
          </p:txBody>
        </p:sp>
        <p:sp>
          <p:nvSpPr>
            <p:cNvPr id="22564" name="Freeform 4"/>
            <p:cNvSpPr>
              <a:spLocks/>
            </p:cNvSpPr>
            <p:nvPr/>
          </p:nvSpPr>
          <p:spPr bwMode="auto">
            <a:xfrm>
              <a:off x="336" y="2208"/>
              <a:ext cx="429" cy="175"/>
            </a:xfrm>
            <a:custGeom>
              <a:avLst/>
              <a:gdLst>
                <a:gd name="T0" fmla="*/ 0 w 547"/>
                <a:gd name="T1" fmla="*/ 16 h 224"/>
                <a:gd name="T2" fmla="*/ 7 w 547"/>
                <a:gd name="T3" fmla="*/ 0 h 224"/>
                <a:gd name="T4" fmla="*/ 31 w 547"/>
                <a:gd name="T5" fmla="*/ 0 h 224"/>
                <a:gd name="T6" fmla="*/ 38 w 547"/>
                <a:gd name="T7" fmla="*/ 16 h 224"/>
                <a:gd name="T8" fmla="*/ 0 w 547"/>
                <a:gd name="T9" fmla="*/ 16 h 224"/>
                <a:gd name="T10" fmla="*/ 0 60000 65536"/>
                <a:gd name="T11" fmla="*/ 0 60000 65536"/>
                <a:gd name="T12" fmla="*/ 0 60000 65536"/>
                <a:gd name="T13" fmla="*/ 0 60000 65536"/>
                <a:gd name="T14" fmla="*/ 0 60000 65536"/>
                <a:gd name="T15" fmla="*/ 0 w 547"/>
                <a:gd name="T16" fmla="*/ 0 h 224"/>
                <a:gd name="T17" fmla="*/ 547 w 547"/>
                <a:gd name="T18" fmla="*/ 224 h 224"/>
              </a:gdLst>
              <a:ahLst/>
              <a:cxnLst>
                <a:cxn ang="T10">
                  <a:pos x="T0" y="T1"/>
                </a:cxn>
                <a:cxn ang="T11">
                  <a:pos x="T2" y="T3"/>
                </a:cxn>
                <a:cxn ang="T12">
                  <a:pos x="T4" y="T5"/>
                </a:cxn>
                <a:cxn ang="T13">
                  <a:pos x="T6" y="T7"/>
                </a:cxn>
                <a:cxn ang="T14">
                  <a:pos x="T8" y="T9"/>
                </a:cxn>
              </a:cxnLst>
              <a:rect l="T15" t="T16" r="T17" b="T18"/>
              <a:pathLst>
                <a:path w="547" h="224">
                  <a:moveTo>
                    <a:pt x="0" y="224"/>
                  </a:moveTo>
                  <a:lnTo>
                    <a:pt x="98" y="0"/>
                  </a:lnTo>
                  <a:lnTo>
                    <a:pt x="449" y="0"/>
                  </a:lnTo>
                  <a:lnTo>
                    <a:pt x="547" y="224"/>
                  </a:lnTo>
                  <a:lnTo>
                    <a:pt x="0" y="224"/>
                  </a:lnTo>
                  <a:close/>
                </a:path>
              </a:pathLst>
            </a:custGeom>
            <a:noFill/>
            <a:ln w="22225">
              <a:solidFill>
                <a:srgbClr val="000000"/>
              </a:solidFill>
              <a:round/>
              <a:headEnd/>
              <a:tailEnd/>
            </a:ln>
          </p:spPr>
          <p:txBody>
            <a:bodyPr/>
            <a:lstStyle/>
            <a:p>
              <a:endParaRPr lang="en-US"/>
            </a:p>
          </p:txBody>
        </p:sp>
      </p:grpSp>
      <p:grpSp>
        <p:nvGrpSpPr>
          <p:cNvPr id="22531" name="Group 5"/>
          <p:cNvGrpSpPr>
            <a:grpSpLocks/>
          </p:cNvGrpSpPr>
          <p:nvPr/>
        </p:nvGrpSpPr>
        <p:grpSpPr bwMode="auto">
          <a:xfrm>
            <a:off x="228600" y="3810000"/>
            <a:ext cx="2057400" cy="993775"/>
            <a:chOff x="336" y="2208"/>
            <a:chExt cx="1296" cy="626"/>
          </a:xfrm>
        </p:grpSpPr>
        <p:sp>
          <p:nvSpPr>
            <p:cNvPr id="22561" name="Rectangle 6"/>
            <p:cNvSpPr>
              <a:spLocks noChangeArrowheads="1"/>
            </p:cNvSpPr>
            <p:nvPr/>
          </p:nvSpPr>
          <p:spPr bwMode="auto">
            <a:xfrm>
              <a:off x="336" y="2383"/>
              <a:ext cx="1296" cy="451"/>
            </a:xfrm>
            <a:prstGeom prst="rect">
              <a:avLst/>
            </a:prstGeom>
            <a:noFill/>
            <a:ln w="22225">
              <a:solidFill>
                <a:srgbClr val="000000"/>
              </a:solidFill>
              <a:miter lim="800000"/>
              <a:headEnd/>
              <a:tailEnd/>
            </a:ln>
          </p:spPr>
          <p:txBody>
            <a:bodyPr anchor="ctr" anchorCtr="1"/>
            <a:lstStyle/>
            <a:p>
              <a:pPr algn="ctr" eaLnBrk="0" hangingPunct="0"/>
              <a:r>
                <a:rPr lang="en-US" sz="1600">
                  <a:latin typeface="Courier New" pitchFamily="49" charset="0"/>
                </a:rPr>
                <a:t>Component Management</a:t>
              </a:r>
              <a:endParaRPr lang="en-US"/>
            </a:p>
          </p:txBody>
        </p:sp>
        <p:sp>
          <p:nvSpPr>
            <p:cNvPr id="22562" name="Freeform 7"/>
            <p:cNvSpPr>
              <a:spLocks/>
            </p:cNvSpPr>
            <p:nvPr/>
          </p:nvSpPr>
          <p:spPr bwMode="auto">
            <a:xfrm>
              <a:off x="336" y="2208"/>
              <a:ext cx="429" cy="175"/>
            </a:xfrm>
            <a:custGeom>
              <a:avLst/>
              <a:gdLst>
                <a:gd name="T0" fmla="*/ 0 w 547"/>
                <a:gd name="T1" fmla="*/ 16 h 224"/>
                <a:gd name="T2" fmla="*/ 7 w 547"/>
                <a:gd name="T3" fmla="*/ 0 h 224"/>
                <a:gd name="T4" fmla="*/ 31 w 547"/>
                <a:gd name="T5" fmla="*/ 0 h 224"/>
                <a:gd name="T6" fmla="*/ 38 w 547"/>
                <a:gd name="T7" fmla="*/ 16 h 224"/>
                <a:gd name="T8" fmla="*/ 0 w 547"/>
                <a:gd name="T9" fmla="*/ 16 h 224"/>
                <a:gd name="T10" fmla="*/ 0 60000 65536"/>
                <a:gd name="T11" fmla="*/ 0 60000 65536"/>
                <a:gd name="T12" fmla="*/ 0 60000 65536"/>
                <a:gd name="T13" fmla="*/ 0 60000 65536"/>
                <a:gd name="T14" fmla="*/ 0 60000 65536"/>
                <a:gd name="T15" fmla="*/ 0 w 547"/>
                <a:gd name="T16" fmla="*/ 0 h 224"/>
                <a:gd name="T17" fmla="*/ 547 w 547"/>
                <a:gd name="T18" fmla="*/ 224 h 224"/>
              </a:gdLst>
              <a:ahLst/>
              <a:cxnLst>
                <a:cxn ang="T10">
                  <a:pos x="T0" y="T1"/>
                </a:cxn>
                <a:cxn ang="T11">
                  <a:pos x="T2" y="T3"/>
                </a:cxn>
                <a:cxn ang="T12">
                  <a:pos x="T4" y="T5"/>
                </a:cxn>
                <a:cxn ang="T13">
                  <a:pos x="T6" y="T7"/>
                </a:cxn>
                <a:cxn ang="T14">
                  <a:pos x="T8" y="T9"/>
                </a:cxn>
              </a:cxnLst>
              <a:rect l="T15" t="T16" r="T17" b="T18"/>
              <a:pathLst>
                <a:path w="547" h="224">
                  <a:moveTo>
                    <a:pt x="0" y="224"/>
                  </a:moveTo>
                  <a:lnTo>
                    <a:pt x="98" y="0"/>
                  </a:lnTo>
                  <a:lnTo>
                    <a:pt x="449" y="0"/>
                  </a:lnTo>
                  <a:lnTo>
                    <a:pt x="547" y="224"/>
                  </a:lnTo>
                  <a:lnTo>
                    <a:pt x="0" y="224"/>
                  </a:lnTo>
                  <a:close/>
                </a:path>
              </a:pathLst>
            </a:custGeom>
            <a:noFill/>
            <a:ln w="22225">
              <a:solidFill>
                <a:srgbClr val="000000"/>
              </a:solidFill>
              <a:round/>
              <a:headEnd/>
              <a:tailEnd/>
            </a:ln>
          </p:spPr>
          <p:txBody>
            <a:bodyPr/>
            <a:lstStyle/>
            <a:p>
              <a:endParaRPr lang="en-US"/>
            </a:p>
          </p:txBody>
        </p:sp>
      </p:grpSp>
      <p:grpSp>
        <p:nvGrpSpPr>
          <p:cNvPr id="22532" name="Group 8"/>
          <p:cNvGrpSpPr>
            <a:grpSpLocks/>
          </p:cNvGrpSpPr>
          <p:nvPr/>
        </p:nvGrpSpPr>
        <p:grpSpPr bwMode="auto">
          <a:xfrm>
            <a:off x="6705600" y="2362200"/>
            <a:ext cx="2057400" cy="993775"/>
            <a:chOff x="336" y="2208"/>
            <a:chExt cx="1296" cy="626"/>
          </a:xfrm>
        </p:grpSpPr>
        <p:sp>
          <p:nvSpPr>
            <p:cNvPr id="22559" name="Rectangle 9"/>
            <p:cNvSpPr>
              <a:spLocks noChangeArrowheads="1"/>
            </p:cNvSpPr>
            <p:nvPr/>
          </p:nvSpPr>
          <p:spPr bwMode="auto">
            <a:xfrm>
              <a:off x="336" y="2383"/>
              <a:ext cx="1296" cy="451"/>
            </a:xfrm>
            <a:prstGeom prst="rect">
              <a:avLst/>
            </a:prstGeom>
            <a:noFill/>
            <a:ln w="22225">
              <a:solidFill>
                <a:srgbClr val="000000"/>
              </a:solidFill>
              <a:miter lim="800000"/>
              <a:headEnd/>
              <a:tailEnd/>
            </a:ln>
          </p:spPr>
          <p:txBody>
            <a:bodyPr anchor="ctr" anchorCtr="1"/>
            <a:lstStyle/>
            <a:p>
              <a:pPr algn="ctr" eaLnBrk="0" hangingPunct="0"/>
              <a:r>
                <a:rPr lang="en-US" sz="1600">
                  <a:latin typeface="Courier New" pitchFamily="49" charset="0"/>
                </a:rPr>
                <a:t>User Management</a:t>
              </a:r>
              <a:endParaRPr lang="en-US"/>
            </a:p>
          </p:txBody>
        </p:sp>
        <p:sp>
          <p:nvSpPr>
            <p:cNvPr id="22560" name="Freeform 10"/>
            <p:cNvSpPr>
              <a:spLocks/>
            </p:cNvSpPr>
            <p:nvPr/>
          </p:nvSpPr>
          <p:spPr bwMode="auto">
            <a:xfrm>
              <a:off x="336" y="2208"/>
              <a:ext cx="429" cy="175"/>
            </a:xfrm>
            <a:custGeom>
              <a:avLst/>
              <a:gdLst>
                <a:gd name="T0" fmla="*/ 0 w 547"/>
                <a:gd name="T1" fmla="*/ 16 h 224"/>
                <a:gd name="T2" fmla="*/ 7 w 547"/>
                <a:gd name="T3" fmla="*/ 0 h 224"/>
                <a:gd name="T4" fmla="*/ 31 w 547"/>
                <a:gd name="T5" fmla="*/ 0 h 224"/>
                <a:gd name="T6" fmla="*/ 38 w 547"/>
                <a:gd name="T7" fmla="*/ 16 h 224"/>
                <a:gd name="T8" fmla="*/ 0 w 547"/>
                <a:gd name="T9" fmla="*/ 16 h 224"/>
                <a:gd name="T10" fmla="*/ 0 60000 65536"/>
                <a:gd name="T11" fmla="*/ 0 60000 65536"/>
                <a:gd name="T12" fmla="*/ 0 60000 65536"/>
                <a:gd name="T13" fmla="*/ 0 60000 65536"/>
                <a:gd name="T14" fmla="*/ 0 60000 65536"/>
                <a:gd name="T15" fmla="*/ 0 w 547"/>
                <a:gd name="T16" fmla="*/ 0 h 224"/>
                <a:gd name="T17" fmla="*/ 547 w 547"/>
                <a:gd name="T18" fmla="*/ 224 h 224"/>
              </a:gdLst>
              <a:ahLst/>
              <a:cxnLst>
                <a:cxn ang="T10">
                  <a:pos x="T0" y="T1"/>
                </a:cxn>
                <a:cxn ang="T11">
                  <a:pos x="T2" y="T3"/>
                </a:cxn>
                <a:cxn ang="T12">
                  <a:pos x="T4" y="T5"/>
                </a:cxn>
                <a:cxn ang="T13">
                  <a:pos x="T6" y="T7"/>
                </a:cxn>
                <a:cxn ang="T14">
                  <a:pos x="T8" y="T9"/>
                </a:cxn>
              </a:cxnLst>
              <a:rect l="T15" t="T16" r="T17" b="T18"/>
              <a:pathLst>
                <a:path w="547" h="224">
                  <a:moveTo>
                    <a:pt x="0" y="224"/>
                  </a:moveTo>
                  <a:lnTo>
                    <a:pt x="98" y="0"/>
                  </a:lnTo>
                  <a:lnTo>
                    <a:pt x="449" y="0"/>
                  </a:lnTo>
                  <a:lnTo>
                    <a:pt x="547" y="224"/>
                  </a:lnTo>
                  <a:lnTo>
                    <a:pt x="0" y="224"/>
                  </a:lnTo>
                  <a:close/>
                </a:path>
              </a:pathLst>
            </a:custGeom>
            <a:noFill/>
            <a:ln w="22225">
              <a:solidFill>
                <a:srgbClr val="000000"/>
              </a:solidFill>
              <a:round/>
              <a:headEnd/>
              <a:tailEnd/>
            </a:ln>
          </p:spPr>
          <p:txBody>
            <a:bodyPr/>
            <a:lstStyle/>
            <a:p>
              <a:endParaRPr lang="en-US"/>
            </a:p>
          </p:txBody>
        </p:sp>
      </p:grpSp>
      <p:grpSp>
        <p:nvGrpSpPr>
          <p:cNvPr id="22533" name="Group 11"/>
          <p:cNvGrpSpPr>
            <a:grpSpLocks/>
          </p:cNvGrpSpPr>
          <p:nvPr/>
        </p:nvGrpSpPr>
        <p:grpSpPr bwMode="auto">
          <a:xfrm>
            <a:off x="4495800" y="4724400"/>
            <a:ext cx="2057400" cy="993775"/>
            <a:chOff x="336" y="2208"/>
            <a:chExt cx="1296" cy="626"/>
          </a:xfrm>
        </p:grpSpPr>
        <p:sp>
          <p:nvSpPr>
            <p:cNvPr id="22557" name="Rectangle 12"/>
            <p:cNvSpPr>
              <a:spLocks noChangeArrowheads="1"/>
            </p:cNvSpPr>
            <p:nvPr/>
          </p:nvSpPr>
          <p:spPr bwMode="auto">
            <a:xfrm>
              <a:off x="336" y="2383"/>
              <a:ext cx="1296" cy="451"/>
            </a:xfrm>
            <a:prstGeom prst="rect">
              <a:avLst/>
            </a:prstGeom>
            <a:noFill/>
            <a:ln w="22225">
              <a:solidFill>
                <a:srgbClr val="000000"/>
              </a:solidFill>
              <a:miter lim="800000"/>
              <a:headEnd/>
              <a:tailEnd/>
            </a:ln>
          </p:spPr>
          <p:txBody>
            <a:bodyPr anchor="ctr" anchorCtr="1"/>
            <a:lstStyle/>
            <a:p>
              <a:pPr algn="ctr" eaLnBrk="0" hangingPunct="0"/>
              <a:r>
                <a:rPr lang="en-US" sz="1600">
                  <a:latin typeface="Courier New" pitchFamily="49" charset="0"/>
                </a:rPr>
                <a:t>Tournament Statistics</a:t>
              </a:r>
              <a:endParaRPr lang="en-US"/>
            </a:p>
          </p:txBody>
        </p:sp>
        <p:sp>
          <p:nvSpPr>
            <p:cNvPr id="22558" name="Freeform 13"/>
            <p:cNvSpPr>
              <a:spLocks/>
            </p:cNvSpPr>
            <p:nvPr/>
          </p:nvSpPr>
          <p:spPr bwMode="auto">
            <a:xfrm>
              <a:off x="336" y="2208"/>
              <a:ext cx="429" cy="175"/>
            </a:xfrm>
            <a:custGeom>
              <a:avLst/>
              <a:gdLst>
                <a:gd name="T0" fmla="*/ 0 w 547"/>
                <a:gd name="T1" fmla="*/ 16 h 224"/>
                <a:gd name="T2" fmla="*/ 7 w 547"/>
                <a:gd name="T3" fmla="*/ 0 h 224"/>
                <a:gd name="T4" fmla="*/ 31 w 547"/>
                <a:gd name="T5" fmla="*/ 0 h 224"/>
                <a:gd name="T6" fmla="*/ 38 w 547"/>
                <a:gd name="T7" fmla="*/ 16 h 224"/>
                <a:gd name="T8" fmla="*/ 0 w 547"/>
                <a:gd name="T9" fmla="*/ 16 h 224"/>
                <a:gd name="T10" fmla="*/ 0 60000 65536"/>
                <a:gd name="T11" fmla="*/ 0 60000 65536"/>
                <a:gd name="T12" fmla="*/ 0 60000 65536"/>
                <a:gd name="T13" fmla="*/ 0 60000 65536"/>
                <a:gd name="T14" fmla="*/ 0 60000 65536"/>
                <a:gd name="T15" fmla="*/ 0 w 547"/>
                <a:gd name="T16" fmla="*/ 0 h 224"/>
                <a:gd name="T17" fmla="*/ 547 w 547"/>
                <a:gd name="T18" fmla="*/ 224 h 224"/>
              </a:gdLst>
              <a:ahLst/>
              <a:cxnLst>
                <a:cxn ang="T10">
                  <a:pos x="T0" y="T1"/>
                </a:cxn>
                <a:cxn ang="T11">
                  <a:pos x="T2" y="T3"/>
                </a:cxn>
                <a:cxn ang="T12">
                  <a:pos x="T4" y="T5"/>
                </a:cxn>
                <a:cxn ang="T13">
                  <a:pos x="T6" y="T7"/>
                </a:cxn>
                <a:cxn ang="T14">
                  <a:pos x="T8" y="T9"/>
                </a:cxn>
              </a:cxnLst>
              <a:rect l="T15" t="T16" r="T17" b="T18"/>
              <a:pathLst>
                <a:path w="547" h="224">
                  <a:moveTo>
                    <a:pt x="0" y="224"/>
                  </a:moveTo>
                  <a:lnTo>
                    <a:pt x="98" y="0"/>
                  </a:lnTo>
                  <a:lnTo>
                    <a:pt x="449" y="0"/>
                  </a:lnTo>
                  <a:lnTo>
                    <a:pt x="547" y="224"/>
                  </a:lnTo>
                  <a:lnTo>
                    <a:pt x="0" y="224"/>
                  </a:lnTo>
                  <a:close/>
                </a:path>
              </a:pathLst>
            </a:custGeom>
            <a:noFill/>
            <a:ln w="22225">
              <a:solidFill>
                <a:srgbClr val="000000"/>
              </a:solidFill>
              <a:round/>
              <a:headEnd/>
              <a:tailEnd/>
            </a:ln>
          </p:spPr>
          <p:txBody>
            <a:bodyPr/>
            <a:lstStyle/>
            <a:p>
              <a:endParaRPr lang="en-US"/>
            </a:p>
          </p:txBody>
        </p:sp>
      </p:grpSp>
      <p:grpSp>
        <p:nvGrpSpPr>
          <p:cNvPr id="22534" name="Group 14"/>
          <p:cNvGrpSpPr>
            <a:grpSpLocks/>
          </p:cNvGrpSpPr>
          <p:nvPr/>
        </p:nvGrpSpPr>
        <p:grpSpPr bwMode="auto">
          <a:xfrm>
            <a:off x="6705600" y="4038600"/>
            <a:ext cx="2057400" cy="993775"/>
            <a:chOff x="336" y="2208"/>
            <a:chExt cx="1296" cy="626"/>
          </a:xfrm>
        </p:grpSpPr>
        <p:sp>
          <p:nvSpPr>
            <p:cNvPr id="22555" name="Rectangle 15"/>
            <p:cNvSpPr>
              <a:spLocks noChangeArrowheads="1"/>
            </p:cNvSpPr>
            <p:nvPr/>
          </p:nvSpPr>
          <p:spPr bwMode="auto">
            <a:xfrm>
              <a:off x="336" y="2383"/>
              <a:ext cx="1296" cy="451"/>
            </a:xfrm>
            <a:prstGeom prst="rect">
              <a:avLst/>
            </a:prstGeom>
            <a:noFill/>
            <a:ln w="22225">
              <a:solidFill>
                <a:srgbClr val="000000"/>
              </a:solidFill>
              <a:miter lim="800000"/>
              <a:headEnd/>
              <a:tailEnd/>
            </a:ln>
          </p:spPr>
          <p:txBody>
            <a:bodyPr anchor="ctr" anchorCtr="1"/>
            <a:lstStyle/>
            <a:p>
              <a:pPr algn="ctr" eaLnBrk="0" hangingPunct="0"/>
              <a:r>
                <a:rPr lang="en-US" sz="1600">
                  <a:latin typeface="Courier New" pitchFamily="49" charset="0"/>
                </a:rPr>
                <a:t>User Directory</a:t>
              </a:r>
              <a:endParaRPr lang="en-US"/>
            </a:p>
          </p:txBody>
        </p:sp>
        <p:sp>
          <p:nvSpPr>
            <p:cNvPr id="22556" name="Freeform 16"/>
            <p:cNvSpPr>
              <a:spLocks/>
            </p:cNvSpPr>
            <p:nvPr/>
          </p:nvSpPr>
          <p:spPr bwMode="auto">
            <a:xfrm>
              <a:off x="336" y="2208"/>
              <a:ext cx="429" cy="175"/>
            </a:xfrm>
            <a:custGeom>
              <a:avLst/>
              <a:gdLst>
                <a:gd name="T0" fmla="*/ 0 w 547"/>
                <a:gd name="T1" fmla="*/ 16 h 224"/>
                <a:gd name="T2" fmla="*/ 7 w 547"/>
                <a:gd name="T3" fmla="*/ 0 h 224"/>
                <a:gd name="T4" fmla="*/ 31 w 547"/>
                <a:gd name="T5" fmla="*/ 0 h 224"/>
                <a:gd name="T6" fmla="*/ 38 w 547"/>
                <a:gd name="T7" fmla="*/ 16 h 224"/>
                <a:gd name="T8" fmla="*/ 0 w 547"/>
                <a:gd name="T9" fmla="*/ 16 h 224"/>
                <a:gd name="T10" fmla="*/ 0 60000 65536"/>
                <a:gd name="T11" fmla="*/ 0 60000 65536"/>
                <a:gd name="T12" fmla="*/ 0 60000 65536"/>
                <a:gd name="T13" fmla="*/ 0 60000 65536"/>
                <a:gd name="T14" fmla="*/ 0 60000 65536"/>
                <a:gd name="T15" fmla="*/ 0 w 547"/>
                <a:gd name="T16" fmla="*/ 0 h 224"/>
                <a:gd name="T17" fmla="*/ 547 w 547"/>
                <a:gd name="T18" fmla="*/ 224 h 224"/>
              </a:gdLst>
              <a:ahLst/>
              <a:cxnLst>
                <a:cxn ang="T10">
                  <a:pos x="T0" y="T1"/>
                </a:cxn>
                <a:cxn ang="T11">
                  <a:pos x="T2" y="T3"/>
                </a:cxn>
                <a:cxn ang="T12">
                  <a:pos x="T4" y="T5"/>
                </a:cxn>
                <a:cxn ang="T13">
                  <a:pos x="T6" y="T7"/>
                </a:cxn>
                <a:cxn ang="T14">
                  <a:pos x="T8" y="T9"/>
                </a:cxn>
              </a:cxnLst>
              <a:rect l="T15" t="T16" r="T17" b="T18"/>
              <a:pathLst>
                <a:path w="547" h="224">
                  <a:moveTo>
                    <a:pt x="0" y="224"/>
                  </a:moveTo>
                  <a:lnTo>
                    <a:pt x="98" y="0"/>
                  </a:lnTo>
                  <a:lnTo>
                    <a:pt x="449" y="0"/>
                  </a:lnTo>
                  <a:lnTo>
                    <a:pt x="547" y="224"/>
                  </a:lnTo>
                  <a:lnTo>
                    <a:pt x="0" y="224"/>
                  </a:lnTo>
                  <a:close/>
                </a:path>
              </a:pathLst>
            </a:custGeom>
            <a:noFill/>
            <a:ln w="22225">
              <a:solidFill>
                <a:srgbClr val="000000"/>
              </a:solidFill>
              <a:round/>
              <a:headEnd/>
              <a:tailEnd/>
            </a:ln>
          </p:spPr>
          <p:txBody>
            <a:bodyPr/>
            <a:lstStyle/>
            <a:p>
              <a:endParaRPr lang="en-US"/>
            </a:p>
          </p:txBody>
        </p:sp>
      </p:grpSp>
      <p:grpSp>
        <p:nvGrpSpPr>
          <p:cNvPr id="22535" name="Group 17"/>
          <p:cNvGrpSpPr>
            <a:grpSpLocks/>
          </p:cNvGrpSpPr>
          <p:nvPr/>
        </p:nvGrpSpPr>
        <p:grpSpPr bwMode="auto">
          <a:xfrm>
            <a:off x="1600200" y="533400"/>
            <a:ext cx="2057400" cy="993775"/>
            <a:chOff x="336" y="2208"/>
            <a:chExt cx="1296" cy="626"/>
          </a:xfrm>
        </p:grpSpPr>
        <p:sp>
          <p:nvSpPr>
            <p:cNvPr id="22553" name="Rectangle 18"/>
            <p:cNvSpPr>
              <a:spLocks noChangeArrowheads="1"/>
            </p:cNvSpPr>
            <p:nvPr/>
          </p:nvSpPr>
          <p:spPr bwMode="auto">
            <a:xfrm>
              <a:off x="336" y="2383"/>
              <a:ext cx="1296" cy="451"/>
            </a:xfrm>
            <a:prstGeom prst="rect">
              <a:avLst/>
            </a:prstGeom>
            <a:noFill/>
            <a:ln w="22225">
              <a:solidFill>
                <a:srgbClr val="000000"/>
              </a:solidFill>
              <a:miter lim="800000"/>
              <a:headEnd/>
              <a:tailEnd/>
            </a:ln>
          </p:spPr>
          <p:txBody>
            <a:bodyPr anchor="ctr" anchorCtr="1"/>
            <a:lstStyle/>
            <a:p>
              <a:pPr algn="ctr" eaLnBrk="0" hangingPunct="0"/>
              <a:r>
                <a:rPr lang="en-US" sz="1600">
                  <a:latin typeface="Courier New" pitchFamily="49" charset="0"/>
                </a:rPr>
                <a:t>User Interface</a:t>
              </a:r>
              <a:endParaRPr lang="en-US"/>
            </a:p>
          </p:txBody>
        </p:sp>
        <p:sp>
          <p:nvSpPr>
            <p:cNvPr id="22554" name="Freeform 19"/>
            <p:cNvSpPr>
              <a:spLocks/>
            </p:cNvSpPr>
            <p:nvPr/>
          </p:nvSpPr>
          <p:spPr bwMode="auto">
            <a:xfrm>
              <a:off x="336" y="2208"/>
              <a:ext cx="429" cy="175"/>
            </a:xfrm>
            <a:custGeom>
              <a:avLst/>
              <a:gdLst>
                <a:gd name="T0" fmla="*/ 0 w 547"/>
                <a:gd name="T1" fmla="*/ 16 h 224"/>
                <a:gd name="T2" fmla="*/ 7 w 547"/>
                <a:gd name="T3" fmla="*/ 0 h 224"/>
                <a:gd name="T4" fmla="*/ 31 w 547"/>
                <a:gd name="T5" fmla="*/ 0 h 224"/>
                <a:gd name="T6" fmla="*/ 38 w 547"/>
                <a:gd name="T7" fmla="*/ 16 h 224"/>
                <a:gd name="T8" fmla="*/ 0 w 547"/>
                <a:gd name="T9" fmla="*/ 16 h 224"/>
                <a:gd name="T10" fmla="*/ 0 60000 65536"/>
                <a:gd name="T11" fmla="*/ 0 60000 65536"/>
                <a:gd name="T12" fmla="*/ 0 60000 65536"/>
                <a:gd name="T13" fmla="*/ 0 60000 65536"/>
                <a:gd name="T14" fmla="*/ 0 60000 65536"/>
                <a:gd name="T15" fmla="*/ 0 w 547"/>
                <a:gd name="T16" fmla="*/ 0 h 224"/>
                <a:gd name="T17" fmla="*/ 547 w 547"/>
                <a:gd name="T18" fmla="*/ 224 h 224"/>
              </a:gdLst>
              <a:ahLst/>
              <a:cxnLst>
                <a:cxn ang="T10">
                  <a:pos x="T0" y="T1"/>
                </a:cxn>
                <a:cxn ang="T11">
                  <a:pos x="T2" y="T3"/>
                </a:cxn>
                <a:cxn ang="T12">
                  <a:pos x="T4" y="T5"/>
                </a:cxn>
                <a:cxn ang="T13">
                  <a:pos x="T6" y="T7"/>
                </a:cxn>
                <a:cxn ang="T14">
                  <a:pos x="T8" y="T9"/>
                </a:cxn>
              </a:cxnLst>
              <a:rect l="T15" t="T16" r="T17" b="T18"/>
              <a:pathLst>
                <a:path w="547" h="224">
                  <a:moveTo>
                    <a:pt x="0" y="224"/>
                  </a:moveTo>
                  <a:lnTo>
                    <a:pt x="98" y="0"/>
                  </a:lnTo>
                  <a:lnTo>
                    <a:pt x="449" y="0"/>
                  </a:lnTo>
                  <a:lnTo>
                    <a:pt x="547" y="224"/>
                  </a:lnTo>
                  <a:lnTo>
                    <a:pt x="0" y="224"/>
                  </a:lnTo>
                  <a:close/>
                </a:path>
              </a:pathLst>
            </a:custGeom>
            <a:noFill/>
            <a:ln w="22225">
              <a:solidFill>
                <a:srgbClr val="000000"/>
              </a:solidFill>
              <a:round/>
              <a:headEnd/>
              <a:tailEnd/>
            </a:ln>
          </p:spPr>
          <p:txBody>
            <a:bodyPr/>
            <a:lstStyle/>
            <a:p>
              <a:endParaRPr lang="en-US"/>
            </a:p>
          </p:txBody>
        </p:sp>
      </p:grpSp>
      <p:cxnSp>
        <p:nvCxnSpPr>
          <p:cNvPr id="22536" name="AutoShape 20"/>
          <p:cNvCxnSpPr>
            <a:cxnSpLocks noChangeShapeType="1"/>
            <a:stCxn id="22563" idx="2"/>
            <a:endCxn id="22557" idx="0"/>
          </p:cNvCxnSpPr>
          <p:nvPr/>
        </p:nvCxnSpPr>
        <p:spPr bwMode="auto">
          <a:xfrm>
            <a:off x="4076700" y="3214688"/>
            <a:ext cx="1447800" cy="1776412"/>
          </a:xfrm>
          <a:prstGeom prst="straightConnector1">
            <a:avLst/>
          </a:prstGeom>
          <a:noFill/>
          <a:ln w="28575">
            <a:solidFill>
              <a:schemeClr val="tx1"/>
            </a:solidFill>
            <a:prstDash val="dash"/>
            <a:round/>
            <a:headEnd/>
            <a:tailEnd type="arrow" w="med" len="lg"/>
          </a:ln>
        </p:spPr>
      </p:cxnSp>
      <p:cxnSp>
        <p:nvCxnSpPr>
          <p:cNvPr id="22537" name="AutoShape 21"/>
          <p:cNvCxnSpPr>
            <a:cxnSpLocks noChangeShapeType="1"/>
            <a:stCxn id="22559" idx="2"/>
            <a:endCxn id="22555" idx="0"/>
          </p:cNvCxnSpPr>
          <p:nvPr/>
        </p:nvCxnSpPr>
        <p:spPr bwMode="auto">
          <a:xfrm>
            <a:off x="7734300" y="3367088"/>
            <a:ext cx="0" cy="938212"/>
          </a:xfrm>
          <a:prstGeom prst="straightConnector1">
            <a:avLst/>
          </a:prstGeom>
          <a:noFill/>
          <a:ln w="28575">
            <a:solidFill>
              <a:schemeClr val="tx1"/>
            </a:solidFill>
            <a:prstDash val="dash"/>
            <a:round/>
            <a:headEnd/>
            <a:tailEnd type="arrow" w="med" len="lg"/>
          </a:ln>
        </p:spPr>
      </p:cxnSp>
      <p:cxnSp>
        <p:nvCxnSpPr>
          <p:cNvPr id="22538" name="AutoShape 22"/>
          <p:cNvCxnSpPr>
            <a:cxnSpLocks noChangeShapeType="1"/>
            <a:stCxn id="22563" idx="2"/>
            <a:endCxn id="22555" idx="1"/>
          </p:cNvCxnSpPr>
          <p:nvPr/>
        </p:nvCxnSpPr>
        <p:spPr bwMode="auto">
          <a:xfrm>
            <a:off x="4076700" y="3214688"/>
            <a:ext cx="2617788" cy="1460500"/>
          </a:xfrm>
          <a:prstGeom prst="straightConnector1">
            <a:avLst/>
          </a:prstGeom>
          <a:noFill/>
          <a:ln w="28575">
            <a:solidFill>
              <a:schemeClr val="tx1"/>
            </a:solidFill>
            <a:prstDash val="dash"/>
            <a:round/>
            <a:headEnd/>
            <a:tailEnd type="arrow" w="med" len="lg"/>
          </a:ln>
        </p:spPr>
      </p:cxnSp>
      <p:cxnSp>
        <p:nvCxnSpPr>
          <p:cNvPr id="22539" name="AutoShape 23"/>
          <p:cNvCxnSpPr>
            <a:cxnSpLocks noChangeShapeType="1"/>
          </p:cNvCxnSpPr>
          <p:nvPr/>
        </p:nvCxnSpPr>
        <p:spPr bwMode="auto">
          <a:xfrm>
            <a:off x="2628900" y="1538288"/>
            <a:ext cx="1447800" cy="938212"/>
          </a:xfrm>
          <a:prstGeom prst="straightConnector1">
            <a:avLst/>
          </a:prstGeom>
          <a:noFill/>
          <a:ln w="28575">
            <a:solidFill>
              <a:schemeClr val="tx1"/>
            </a:solidFill>
            <a:prstDash val="dash"/>
            <a:round/>
            <a:headEnd/>
            <a:tailEnd type="arrow" w="med" len="lg"/>
          </a:ln>
        </p:spPr>
      </p:cxnSp>
      <p:grpSp>
        <p:nvGrpSpPr>
          <p:cNvPr id="22540" name="Group 24"/>
          <p:cNvGrpSpPr>
            <a:grpSpLocks/>
          </p:cNvGrpSpPr>
          <p:nvPr/>
        </p:nvGrpSpPr>
        <p:grpSpPr bwMode="auto">
          <a:xfrm>
            <a:off x="2057400" y="4876800"/>
            <a:ext cx="2057400" cy="993775"/>
            <a:chOff x="336" y="2208"/>
            <a:chExt cx="1296" cy="626"/>
          </a:xfrm>
        </p:grpSpPr>
        <p:sp>
          <p:nvSpPr>
            <p:cNvPr id="22551" name="Rectangle 25"/>
            <p:cNvSpPr>
              <a:spLocks noChangeArrowheads="1"/>
            </p:cNvSpPr>
            <p:nvPr/>
          </p:nvSpPr>
          <p:spPr bwMode="auto">
            <a:xfrm>
              <a:off x="336" y="2383"/>
              <a:ext cx="1296" cy="451"/>
            </a:xfrm>
            <a:prstGeom prst="rect">
              <a:avLst/>
            </a:prstGeom>
            <a:noFill/>
            <a:ln w="22225">
              <a:solidFill>
                <a:srgbClr val="000000"/>
              </a:solidFill>
              <a:miter lim="800000"/>
              <a:headEnd/>
              <a:tailEnd/>
            </a:ln>
          </p:spPr>
          <p:txBody>
            <a:bodyPr anchor="ctr" anchorCtr="1"/>
            <a:lstStyle/>
            <a:p>
              <a:pPr algn="ctr" eaLnBrk="0" hangingPunct="0"/>
              <a:r>
                <a:rPr lang="en-US" sz="1600">
                  <a:latin typeface="Courier New" pitchFamily="49" charset="0"/>
                </a:rPr>
                <a:t>Session Management</a:t>
              </a:r>
              <a:endParaRPr lang="en-US"/>
            </a:p>
          </p:txBody>
        </p:sp>
        <p:sp>
          <p:nvSpPr>
            <p:cNvPr id="22552" name="Freeform 26"/>
            <p:cNvSpPr>
              <a:spLocks/>
            </p:cNvSpPr>
            <p:nvPr/>
          </p:nvSpPr>
          <p:spPr bwMode="auto">
            <a:xfrm>
              <a:off x="336" y="2208"/>
              <a:ext cx="429" cy="175"/>
            </a:xfrm>
            <a:custGeom>
              <a:avLst/>
              <a:gdLst>
                <a:gd name="T0" fmla="*/ 0 w 547"/>
                <a:gd name="T1" fmla="*/ 16 h 224"/>
                <a:gd name="T2" fmla="*/ 7 w 547"/>
                <a:gd name="T3" fmla="*/ 0 h 224"/>
                <a:gd name="T4" fmla="*/ 31 w 547"/>
                <a:gd name="T5" fmla="*/ 0 h 224"/>
                <a:gd name="T6" fmla="*/ 38 w 547"/>
                <a:gd name="T7" fmla="*/ 16 h 224"/>
                <a:gd name="T8" fmla="*/ 0 w 547"/>
                <a:gd name="T9" fmla="*/ 16 h 224"/>
                <a:gd name="T10" fmla="*/ 0 60000 65536"/>
                <a:gd name="T11" fmla="*/ 0 60000 65536"/>
                <a:gd name="T12" fmla="*/ 0 60000 65536"/>
                <a:gd name="T13" fmla="*/ 0 60000 65536"/>
                <a:gd name="T14" fmla="*/ 0 60000 65536"/>
                <a:gd name="T15" fmla="*/ 0 w 547"/>
                <a:gd name="T16" fmla="*/ 0 h 224"/>
                <a:gd name="T17" fmla="*/ 547 w 547"/>
                <a:gd name="T18" fmla="*/ 224 h 224"/>
              </a:gdLst>
              <a:ahLst/>
              <a:cxnLst>
                <a:cxn ang="T10">
                  <a:pos x="T0" y="T1"/>
                </a:cxn>
                <a:cxn ang="T11">
                  <a:pos x="T2" y="T3"/>
                </a:cxn>
                <a:cxn ang="T12">
                  <a:pos x="T4" y="T5"/>
                </a:cxn>
                <a:cxn ang="T13">
                  <a:pos x="T6" y="T7"/>
                </a:cxn>
                <a:cxn ang="T14">
                  <a:pos x="T8" y="T9"/>
                </a:cxn>
              </a:cxnLst>
              <a:rect l="T15" t="T16" r="T17" b="T18"/>
              <a:pathLst>
                <a:path w="547" h="224">
                  <a:moveTo>
                    <a:pt x="0" y="224"/>
                  </a:moveTo>
                  <a:lnTo>
                    <a:pt x="98" y="0"/>
                  </a:lnTo>
                  <a:lnTo>
                    <a:pt x="449" y="0"/>
                  </a:lnTo>
                  <a:lnTo>
                    <a:pt x="547" y="224"/>
                  </a:lnTo>
                  <a:lnTo>
                    <a:pt x="0" y="224"/>
                  </a:lnTo>
                  <a:close/>
                </a:path>
              </a:pathLst>
            </a:custGeom>
            <a:noFill/>
            <a:ln w="22225">
              <a:solidFill>
                <a:srgbClr val="000000"/>
              </a:solidFill>
              <a:round/>
              <a:headEnd/>
              <a:tailEnd/>
            </a:ln>
          </p:spPr>
          <p:txBody>
            <a:bodyPr/>
            <a:lstStyle/>
            <a:p>
              <a:endParaRPr lang="en-US"/>
            </a:p>
          </p:txBody>
        </p:sp>
      </p:grpSp>
      <p:cxnSp>
        <p:nvCxnSpPr>
          <p:cNvPr id="22541" name="AutoShape 27"/>
          <p:cNvCxnSpPr>
            <a:cxnSpLocks noChangeShapeType="1"/>
            <a:stCxn id="22563" idx="2"/>
            <a:endCxn id="22561" idx="0"/>
          </p:cNvCxnSpPr>
          <p:nvPr/>
        </p:nvCxnSpPr>
        <p:spPr bwMode="auto">
          <a:xfrm flipH="1">
            <a:off x="1257300" y="3214688"/>
            <a:ext cx="2819400" cy="862012"/>
          </a:xfrm>
          <a:prstGeom prst="straightConnector1">
            <a:avLst/>
          </a:prstGeom>
          <a:noFill/>
          <a:ln w="28575">
            <a:solidFill>
              <a:schemeClr val="tx1"/>
            </a:solidFill>
            <a:prstDash val="dash"/>
            <a:round/>
            <a:headEnd/>
            <a:tailEnd type="arrow" w="med" len="lg"/>
          </a:ln>
        </p:spPr>
      </p:cxnSp>
      <p:cxnSp>
        <p:nvCxnSpPr>
          <p:cNvPr id="22542" name="AutoShape 28"/>
          <p:cNvCxnSpPr>
            <a:cxnSpLocks noChangeShapeType="1"/>
            <a:stCxn id="22563" idx="2"/>
            <a:endCxn id="22551" idx="0"/>
          </p:cNvCxnSpPr>
          <p:nvPr/>
        </p:nvCxnSpPr>
        <p:spPr bwMode="auto">
          <a:xfrm flipH="1">
            <a:off x="3086100" y="3214688"/>
            <a:ext cx="990600" cy="1928812"/>
          </a:xfrm>
          <a:prstGeom prst="straightConnector1">
            <a:avLst/>
          </a:prstGeom>
          <a:noFill/>
          <a:ln w="28575">
            <a:solidFill>
              <a:schemeClr val="tx1"/>
            </a:solidFill>
            <a:prstDash val="dash"/>
            <a:round/>
            <a:headEnd/>
            <a:tailEnd type="arrow" w="med" len="lg"/>
          </a:ln>
        </p:spPr>
      </p:cxnSp>
      <p:cxnSp>
        <p:nvCxnSpPr>
          <p:cNvPr id="22543" name="AutoShape 29"/>
          <p:cNvCxnSpPr>
            <a:cxnSpLocks noChangeShapeType="1"/>
          </p:cNvCxnSpPr>
          <p:nvPr/>
        </p:nvCxnSpPr>
        <p:spPr bwMode="auto">
          <a:xfrm>
            <a:off x="2628900" y="1538288"/>
            <a:ext cx="4065588" cy="1460500"/>
          </a:xfrm>
          <a:prstGeom prst="straightConnector1">
            <a:avLst/>
          </a:prstGeom>
          <a:noFill/>
          <a:ln w="28575">
            <a:solidFill>
              <a:schemeClr val="tx1"/>
            </a:solidFill>
            <a:prstDash val="dash"/>
            <a:round/>
            <a:headEnd/>
            <a:tailEnd type="arrow" w="med" len="lg"/>
          </a:ln>
        </p:spPr>
      </p:cxnSp>
      <p:cxnSp>
        <p:nvCxnSpPr>
          <p:cNvPr id="22544" name="AutoShape 30"/>
          <p:cNvCxnSpPr>
            <a:cxnSpLocks noChangeShapeType="1"/>
            <a:stCxn id="22553" idx="2"/>
            <a:endCxn id="22561" idx="0"/>
          </p:cNvCxnSpPr>
          <p:nvPr/>
        </p:nvCxnSpPr>
        <p:spPr bwMode="auto">
          <a:xfrm flipH="1">
            <a:off x="1257300" y="1538288"/>
            <a:ext cx="1371600" cy="2538412"/>
          </a:xfrm>
          <a:prstGeom prst="straightConnector1">
            <a:avLst/>
          </a:prstGeom>
          <a:noFill/>
          <a:ln w="28575">
            <a:solidFill>
              <a:schemeClr val="tx1"/>
            </a:solidFill>
            <a:prstDash val="dash"/>
            <a:round/>
            <a:headEnd/>
            <a:tailEnd type="arrow" w="med" len="lg"/>
          </a:ln>
        </p:spPr>
      </p:cxnSp>
      <p:cxnSp>
        <p:nvCxnSpPr>
          <p:cNvPr id="22545" name="AutoShape 31"/>
          <p:cNvCxnSpPr>
            <a:cxnSpLocks noChangeShapeType="1"/>
            <a:stCxn id="22553" idx="2"/>
            <a:endCxn id="22549" idx="0"/>
          </p:cNvCxnSpPr>
          <p:nvPr/>
        </p:nvCxnSpPr>
        <p:spPr bwMode="auto">
          <a:xfrm flipH="1">
            <a:off x="1181100" y="1538288"/>
            <a:ext cx="1447800" cy="1090612"/>
          </a:xfrm>
          <a:prstGeom prst="straightConnector1">
            <a:avLst/>
          </a:prstGeom>
          <a:noFill/>
          <a:ln w="28575">
            <a:solidFill>
              <a:schemeClr val="tx1"/>
            </a:solidFill>
            <a:prstDash val="dash"/>
            <a:round/>
            <a:headEnd/>
            <a:tailEnd type="arrow" w="med" len="lg"/>
          </a:ln>
        </p:spPr>
      </p:cxnSp>
      <p:grpSp>
        <p:nvGrpSpPr>
          <p:cNvPr id="22546" name="Group 32"/>
          <p:cNvGrpSpPr>
            <a:grpSpLocks/>
          </p:cNvGrpSpPr>
          <p:nvPr/>
        </p:nvGrpSpPr>
        <p:grpSpPr bwMode="auto">
          <a:xfrm>
            <a:off x="152400" y="2362200"/>
            <a:ext cx="2057400" cy="993775"/>
            <a:chOff x="336" y="2208"/>
            <a:chExt cx="1296" cy="626"/>
          </a:xfrm>
        </p:grpSpPr>
        <p:sp>
          <p:nvSpPr>
            <p:cNvPr id="22549" name="Rectangle 33"/>
            <p:cNvSpPr>
              <a:spLocks noChangeArrowheads="1"/>
            </p:cNvSpPr>
            <p:nvPr/>
          </p:nvSpPr>
          <p:spPr bwMode="auto">
            <a:xfrm>
              <a:off x="336" y="2383"/>
              <a:ext cx="1296" cy="451"/>
            </a:xfrm>
            <a:prstGeom prst="rect">
              <a:avLst/>
            </a:prstGeom>
            <a:solidFill>
              <a:schemeClr val="bg1"/>
            </a:solidFill>
            <a:ln w="22225">
              <a:solidFill>
                <a:srgbClr val="000000"/>
              </a:solidFill>
              <a:miter lim="800000"/>
              <a:headEnd/>
              <a:tailEnd/>
            </a:ln>
          </p:spPr>
          <p:txBody>
            <a:bodyPr anchor="ctr" anchorCtr="1"/>
            <a:lstStyle/>
            <a:p>
              <a:pPr algn="ctr" eaLnBrk="0" hangingPunct="0"/>
              <a:r>
                <a:rPr lang="en-US" sz="1600">
                  <a:latin typeface="Courier New" pitchFamily="49" charset="0"/>
                </a:rPr>
                <a:t>Advertisement</a:t>
              </a:r>
              <a:endParaRPr lang="en-US"/>
            </a:p>
          </p:txBody>
        </p:sp>
        <p:sp>
          <p:nvSpPr>
            <p:cNvPr id="22550" name="Freeform 34"/>
            <p:cNvSpPr>
              <a:spLocks/>
            </p:cNvSpPr>
            <p:nvPr/>
          </p:nvSpPr>
          <p:spPr bwMode="auto">
            <a:xfrm>
              <a:off x="336" y="2208"/>
              <a:ext cx="429" cy="175"/>
            </a:xfrm>
            <a:custGeom>
              <a:avLst/>
              <a:gdLst>
                <a:gd name="T0" fmla="*/ 0 w 547"/>
                <a:gd name="T1" fmla="*/ 16 h 224"/>
                <a:gd name="T2" fmla="*/ 7 w 547"/>
                <a:gd name="T3" fmla="*/ 0 h 224"/>
                <a:gd name="T4" fmla="*/ 31 w 547"/>
                <a:gd name="T5" fmla="*/ 0 h 224"/>
                <a:gd name="T6" fmla="*/ 38 w 547"/>
                <a:gd name="T7" fmla="*/ 16 h 224"/>
                <a:gd name="T8" fmla="*/ 0 w 547"/>
                <a:gd name="T9" fmla="*/ 16 h 224"/>
                <a:gd name="T10" fmla="*/ 0 60000 65536"/>
                <a:gd name="T11" fmla="*/ 0 60000 65536"/>
                <a:gd name="T12" fmla="*/ 0 60000 65536"/>
                <a:gd name="T13" fmla="*/ 0 60000 65536"/>
                <a:gd name="T14" fmla="*/ 0 60000 65536"/>
                <a:gd name="T15" fmla="*/ 0 w 547"/>
                <a:gd name="T16" fmla="*/ 0 h 224"/>
                <a:gd name="T17" fmla="*/ 547 w 547"/>
                <a:gd name="T18" fmla="*/ 224 h 224"/>
              </a:gdLst>
              <a:ahLst/>
              <a:cxnLst>
                <a:cxn ang="T10">
                  <a:pos x="T0" y="T1"/>
                </a:cxn>
                <a:cxn ang="T11">
                  <a:pos x="T2" y="T3"/>
                </a:cxn>
                <a:cxn ang="T12">
                  <a:pos x="T4" y="T5"/>
                </a:cxn>
                <a:cxn ang="T13">
                  <a:pos x="T6" y="T7"/>
                </a:cxn>
                <a:cxn ang="T14">
                  <a:pos x="T8" y="T9"/>
                </a:cxn>
              </a:cxnLst>
              <a:rect l="T15" t="T16" r="T17" b="T18"/>
              <a:pathLst>
                <a:path w="547" h="224">
                  <a:moveTo>
                    <a:pt x="0" y="224"/>
                  </a:moveTo>
                  <a:lnTo>
                    <a:pt x="98" y="0"/>
                  </a:lnTo>
                  <a:lnTo>
                    <a:pt x="449" y="0"/>
                  </a:lnTo>
                  <a:lnTo>
                    <a:pt x="547" y="224"/>
                  </a:lnTo>
                  <a:lnTo>
                    <a:pt x="0" y="224"/>
                  </a:lnTo>
                  <a:close/>
                </a:path>
              </a:pathLst>
            </a:custGeom>
            <a:solidFill>
              <a:schemeClr val="bg1"/>
            </a:solidFill>
            <a:ln w="22225">
              <a:solidFill>
                <a:srgbClr val="000000"/>
              </a:solidFill>
              <a:round/>
              <a:headEnd/>
              <a:tailEnd/>
            </a:ln>
          </p:spPr>
          <p:txBody>
            <a:bodyPr/>
            <a:lstStyle/>
            <a:p>
              <a:endParaRPr lang="en-US"/>
            </a:p>
          </p:txBody>
        </p:sp>
      </p:grpSp>
      <p:cxnSp>
        <p:nvCxnSpPr>
          <p:cNvPr id="22547" name="AutoShape 35"/>
          <p:cNvCxnSpPr>
            <a:cxnSpLocks noChangeShapeType="1"/>
            <a:stCxn id="22563" idx="1"/>
            <a:endCxn id="22549" idx="3"/>
          </p:cNvCxnSpPr>
          <p:nvPr/>
        </p:nvCxnSpPr>
        <p:spPr bwMode="auto">
          <a:xfrm flipH="1">
            <a:off x="2220913" y="2846388"/>
            <a:ext cx="815975" cy="152400"/>
          </a:xfrm>
          <a:prstGeom prst="straightConnector1">
            <a:avLst/>
          </a:prstGeom>
          <a:noFill/>
          <a:ln w="28575">
            <a:solidFill>
              <a:schemeClr val="tx1"/>
            </a:solidFill>
            <a:round/>
            <a:headEnd/>
            <a:tailEnd type="arrow" w="med" len="lg"/>
          </a:ln>
        </p:spPr>
      </p:cxnSp>
      <p:sp>
        <p:nvSpPr>
          <p:cNvPr id="22548" name="Rectangle 36"/>
          <p:cNvSpPr>
            <a:spLocks noGrp="1" noChangeArrowheads="1"/>
          </p:cNvSpPr>
          <p:nvPr>
            <p:ph type="title"/>
          </p:nvPr>
        </p:nvSpPr>
        <p:spPr>
          <a:xfrm>
            <a:off x="4705350" y="296863"/>
            <a:ext cx="4057650" cy="1724025"/>
          </a:xfrm>
          <a:ln cap="flat">
            <a:solidFill>
              <a:schemeClr val="tx1"/>
            </a:solidFill>
            <a:prstDash val="dash"/>
          </a:ln>
        </p:spPr>
        <p:txBody>
          <a:bodyPr/>
          <a:lstStyle/>
          <a:p>
            <a:r>
              <a:rPr lang="en-US" smtClean="0">
                <a:ea typeface="ＭＳ Ｐゴシック"/>
                <a:cs typeface="ＭＳ Ｐゴシック"/>
              </a:rPr>
              <a:t>ARENA Subsystem</a:t>
            </a:r>
            <a:br>
              <a:rPr lang="en-US" smtClean="0">
                <a:ea typeface="ＭＳ Ｐゴシック"/>
                <a:cs typeface="ＭＳ Ｐゴシック"/>
              </a:rPr>
            </a:br>
            <a:r>
              <a:rPr lang="en-US" smtClean="0">
                <a:ea typeface="ＭＳ Ｐゴシック"/>
                <a:cs typeface="ＭＳ Ｐゴシック"/>
              </a:rPr>
              <a:t>Decomposition</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419100" y="438150"/>
            <a:ext cx="8420100" cy="704850"/>
          </a:xfrm>
        </p:spPr>
        <p:txBody>
          <a:bodyPr/>
          <a:lstStyle/>
          <a:p>
            <a:r>
              <a:rPr lang="en-US" sz="3400" smtClean="0">
                <a:ea typeface="ＭＳ Ｐゴシック"/>
                <a:cs typeface="ＭＳ Ｐゴシック"/>
              </a:rPr>
              <a:t>Example of a Bad Subsystem Decomposition</a:t>
            </a:r>
            <a:r>
              <a:rPr lang="en-US" smtClean="0">
                <a:ea typeface="ＭＳ Ｐゴシック"/>
                <a:cs typeface="ＭＳ Ｐゴシック"/>
              </a:rPr>
              <a:t> </a:t>
            </a:r>
            <a:endParaRPr lang="en-US" sz="3400" smtClean="0">
              <a:ea typeface="ＭＳ Ｐゴシック"/>
              <a:cs typeface="ＭＳ Ｐゴシック"/>
            </a:endParaRPr>
          </a:p>
        </p:txBody>
      </p:sp>
      <p:cxnSp>
        <p:nvCxnSpPr>
          <p:cNvPr id="23555" name="AutoShape 20"/>
          <p:cNvCxnSpPr>
            <a:cxnSpLocks noChangeShapeType="1"/>
            <a:stCxn id="23587" idx="3"/>
            <a:endCxn id="23579" idx="1"/>
          </p:cNvCxnSpPr>
          <p:nvPr/>
        </p:nvCxnSpPr>
        <p:spPr bwMode="auto">
          <a:xfrm>
            <a:off x="5192713" y="1965325"/>
            <a:ext cx="968375" cy="457200"/>
          </a:xfrm>
          <a:prstGeom prst="straightConnector1">
            <a:avLst/>
          </a:prstGeom>
          <a:noFill/>
          <a:ln w="28575">
            <a:solidFill>
              <a:schemeClr val="tx1"/>
            </a:solidFill>
            <a:prstDash val="dash"/>
            <a:round/>
            <a:headEnd/>
            <a:tailEnd type="arrow" w="med" len="lg"/>
          </a:ln>
        </p:spPr>
      </p:cxnSp>
      <p:cxnSp>
        <p:nvCxnSpPr>
          <p:cNvPr id="23556" name="AutoShape 21"/>
          <p:cNvCxnSpPr>
            <a:cxnSpLocks noChangeShapeType="1"/>
            <a:stCxn id="23587" idx="2"/>
            <a:endCxn id="23585" idx="0"/>
          </p:cNvCxnSpPr>
          <p:nvPr/>
        </p:nvCxnSpPr>
        <p:spPr bwMode="auto">
          <a:xfrm>
            <a:off x="4152900" y="2333625"/>
            <a:ext cx="457200" cy="3071813"/>
          </a:xfrm>
          <a:prstGeom prst="straightConnector1">
            <a:avLst/>
          </a:prstGeom>
          <a:noFill/>
          <a:ln w="28575">
            <a:solidFill>
              <a:schemeClr val="tx1"/>
            </a:solidFill>
            <a:prstDash val="dash"/>
            <a:round/>
            <a:headEnd/>
            <a:tailEnd type="arrow" w="med" len="lg"/>
          </a:ln>
        </p:spPr>
      </p:cxnSp>
      <p:cxnSp>
        <p:nvCxnSpPr>
          <p:cNvPr id="23557" name="AutoShape 22"/>
          <p:cNvCxnSpPr>
            <a:cxnSpLocks noChangeShapeType="1"/>
            <a:stCxn id="23577" idx="3"/>
            <a:endCxn id="23581" idx="1"/>
          </p:cNvCxnSpPr>
          <p:nvPr/>
        </p:nvCxnSpPr>
        <p:spPr bwMode="auto">
          <a:xfrm>
            <a:off x="5802313" y="3641725"/>
            <a:ext cx="968375" cy="606425"/>
          </a:xfrm>
          <a:prstGeom prst="straightConnector1">
            <a:avLst/>
          </a:prstGeom>
          <a:noFill/>
          <a:ln w="28575">
            <a:solidFill>
              <a:schemeClr val="tx1"/>
            </a:solidFill>
            <a:prstDash val="dash"/>
            <a:round/>
            <a:headEnd/>
            <a:tailEnd type="arrow" w="med" len="lg"/>
          </a:ln>
        </p:spPr>
      </p:cxnSp>
      <p:cxnSp>
        <p:nvCxnSpPr>
          <p:cNvPr id="23558" name="AutoShape 23"/>
          <p:cNvCxnSpPr>
            <a:cxnSpLocks noChangeShapeType="1"/>
            <a:stCxn id="23577" idx="2"/>
            <a:endCxn id="23585" idx="0"/>
          </p:cNvCxnSpPr>
          <p:nvPr/>
        </p:nvCxnSpPr>
        <p:spPr bwMode="auto">
          <a:xfrm flipH="1">
            <a:off x="4610100" y="4010025"/>
            <a:ext cx="152400" cy="1395413"/>
          </a:xfrm>
          <a:prstGeom prst="straightConnector1">
            <a:avLst/>
          </a:prstGeom>
          <a:noFill/>
          <a:ln w="28575">
            <a:solidFill>
              <a:schemeClr val="tx1"/>
            </a:solidFill>
            <a:prstDash val="dash"/>
            <a:round/>
            <a:headEnd/>
            <a:tailEnd type="arrow" w="med" len="lg"/>
          </a:ln>
        </p:spPr>
      </p:cxnSp>
      <p:cxnSp>
        <p:nvCxnSpPr>
          <p:cNvPr id="23559" name="AutoShape 24"/>
          <p:cNvCxnSpPr>
            <a:cxnSpLocks noChangeShapeType="1"/>
            <a:stCxn id="23587" idx="2"/>
            <a:endCxn id="23577" idx="0"/>
          </p:cNvCxnSpPr>
          <p:nvPr/>
        </p:nvCxnSpPr>
        <p:spPr bwMode="auto">
          <a:xfrm>
            <a:off x="4152900" y="2333625"/>
            <a:ext cx="609600" cy="938213"/>
          </a:xfrm>
          <a:prstGeom prst="straightConnector1">
            <a:avLst/>
          </a:prstGeom>
          <a:noFill/>
          <a:ln w="28575">
            <a:solidFill>
              <a:schemeClr val="tx1"/>
            </a:solidFill>
            <a:prstDash val="dash"/>
            <a:round/>
            <a:headEnd/>
            <a:tailEnd type="arrow" w="med" len="lg"/>
          </a:ln>
        </p:spPr>
      </p:cxnSp>
      <p:cxnSp>
        <p:nvCxnSpPr>
          <p:cNvPr id="23560" name="AutoShape 25"/>
          <p:cNvCxnSpPr>
            <a:cxnSpLocks noChangeShapeType="1"/>
            <a:stCxn id="23589" idx="3"/>
            <a:endCxn id="23577" idx="1"/>
          </p:cNvCxnSpPr>
          <p:nvPr/>
        </p:nvCxnSpPr>
        <p:spPr bwMode="auto">
          <a:xfrm>
            <a:off x="2678113" y="3641725"/>
            <a:ext cx="1044575" cy="0"/>
          </a:xfrm>
          <a:prstGeom prst="straightConnector1">
            <a:avLst/>
          </a:prstGeom>
          <a:noFill/>
          <a:ln w="28575">
            <a:solidFill>
              <a:schemeClr val="tx1"/>
            </a:solidFill>
            <a:prstDash val="dash"/>
            <a:round/>
            <a:headEnd/>
            <a:tailEnd type="arrow" w="med" len="lg"/>
          </a:ln>
        </p:spPr>
      </p:cxnSp>
      <p:cxnSp>
        <p:nvCxnSpPr>
          <p:cNvPr id="23561" name="AutoShape 26"/>
          <p:cNvCxnSpPr>
            <a:cxnSpLocks noChangeShapeType="1"/>
            <a:endCxn id="23585" idx="0"/>
          </p:cNvCxnSpPr>
          <p:nvPr/>
        </p:nvCxnSpPr>
        <p:spPr bwMode="auto">
          <a:xfrm>
            <a:off x="2679700" y="3646488"/>
            <a:ext cx="1930400" cy="1758950"/>
          </a:xfrm>
          <a:prstGeom prst="straightConnector1">
            <a:avLst/>
          </a:prstGeom>
          <a:noFill/>
          <a:ln w="28575">
            <a:solidFill>
              <a:schemeClr val="tx1"/>
            </a:solidFill>
            <a:prstDash val="dash"/>
            <a:round/>
            <a:headEnd/>
            <a:tailEnd type="arrow" w="med" len="lg"/>
          </a:ln>
        </p:spPr>
      </p:cxnSp>
      <p:cxnSp>
        <p:nvCxnSpPr>
          <p:cNvPr id="23562" name="AutoShape 29"/>
          <p:cNvCxnSpPr>
            <a:cxnSpLocks noChangeShapeType="1"/>
            <a:stCxn id="23579" idx="2"/>
            <a:endCxn id="23581" idx="0"/>
          </p:cNvCxnSpPr>
          <p:nvPr/>
        </p:nvCxnSpPr>
        <p:spPr bwMode="auto">
          <a:xfrm>
            <a:off x="7200900" y="2790825"/>
            <a:ext cx="609600" cy="1087438"/>
          </a:xfrm>
          <a:prstGeom prst="straightConnector1">
            <a:avLst/>
          </a:prstGeom>
          <a:noFill/>
          <a:ln w="28575">
            <a:solidFill>
              <a:schemeClr val="tx1"/>
            </a:solidFill>
            <a:prstDash val="dash"/>
            <a:round/>
            <a:headEnd/>
            <a:tailEnd type="arrow" w="med" len="lg"/>
          </a:ln>
        </p:spPr>
      </p:cxnSp>
      <p:cxnSp>
        <p:nvCxnSpPr>
          <p:cNvPr id="23563" name="AutoShape 34"/>
          <p:cNvCxnSpPr>
            <a:cxnSpLocks noChangeShapeType="1"/>
            <a:stCxn id="23581" idx="2"/>
            <a:endCxn id="23583" idx="0"/>
          </p:cNvCxnSpPr>
          <p:nvPr/>
        </p:nvCxnSpPr>
        <p:spPr bwMode="auto">
          <a:xfrm flipH="1">
            <a:off x="7734300" y="4616450"/>
            <a:ext cx="76200" cy="712788"/>
          </a:xfrm>
          <a:prstGeom prst="straightConnector1">
            <a:avLst/>
          </a:prstGeom>
          <a:noFill/>
          <a:ln w="28575">
            <a:solidFill>
              <a:schemeClr val="tx1"/>
            </a:solidFill>
            <a:prstDash val="dash"/>
            <a:round/>
            <a:headEnd type="arrow" w="med" len="lg"/>
            <a:tailEnd type="none" w="med" len="lg"/>
          </a:ln>
        </p:spPr>
      </p:cxnSp>
      <p:cxnSp>
        <p:nvCxnSpPr>
          <p:cNvPr id="23564" name="AutoShape 35"/>
          <p:cNvCxnSpPr>
            <a:cxnSpLocks noChangeShapeType="1"/>
            <a:stCxn id="23581" idx="2"/>
            <a:endCxn id="23585" idx="0"/>
          </p:cNvCxnSpPr>
          <p:nvPr/>
        </p:nvCxnSpPr>
        <p:spPr bwMode="auto">
          <a:xfrm flipH="1">
            <a:off x="4610100" y="4616450"/>
            <a:ext cx="3200400" cy="788988"/>
          </a:xfrm>
          <a:prstGeom prst="straightConnector1">
            <a:avLst/>
          </a:prstGeom>
          <a:noFill/>
          <a:ln w="28575">
            <a:solidFill>
              <a:schemeClr val="tx1"/>
            </a:solidFill>
            <a:prstDash val="dash"/>
            <a:round/>
            <a:headEnd/>
            <a:tailEnd type="arrow" w="med" len="lg"/>
          </a:ln>
        </p:spPr>
      </p:cxnSp>
      <p:grpSp>
        <p:nvGrpSpPr>
          <p:cNvPr id="23565" name="Group 47"/>
          <p:cNvGrpSpPr>
            <a:grpSpLocks/>
          </p:cNvGrpSpPr>
          <p:nvPr/>
        </p:nvGrpSpPr>
        <p:grpSpPr bwMode="auto">
          <a:xfrm>
            <a:off x="609600" y="3005138"/>
            <a:ext cx="2057400" cy="993775"/>
            <a:chOff x="336" y="2208"/>
            <a:chExt cx="1296" cy="626"/>
          </a:xfrm>
        </p:grpSpPr>
        <p:sp>
          <p:nvSpPr>
            <p:cNvPr id="23589" name="Rectangle 39"/>
            <p:cNvSpPr>
              <a:spLocks noChangeArrowheads="1"/>
            </p:cNvSpPr>
            <p:nvPr/>
          </p:nvSpPr>
          <p:spPr bwMode="auto">
            <a:xfrm>
              <a:off x="336" y="2383"/>
              <a:ext cx="1296" cy="451"/>
            </a:xfrm>
            <a:prstGeom prst="rect">
              <a:avLst/>
            </a:prstGeom>
            <a:noFill/>
            <a:ln w="22225">
              <a:solidFill>
                <a:srgbClr val="000000"/>
              </a:solidFill>
              <a:miter lim="800000"/>
              <a:headEnd/>
              <a:tailEnd/>
            </a:ln>
          </p:spPr>
          <p:txBody>
            <a:bodyPr anchor="ctr" anchorCtr="1"/>
            <a:lstStyle/>
            <a:p>
              <a:pPr algn="ctr" eaLnBrk="0" hangingPunct="0"/>
              <a:r>
                <a:rPr lang="en-US" sz="1600">
                  <a:latin typeface="Courier New" pitchFamily="49" charset="0"/>
                </a:rPr>
                <a:t>Advertisement</a:t>
              </a:r>
              <a:endParaRPr lang="en-US"/>
            </a:p>
          </p:txBody>
        </p:sp>
        <p:sp>
          <p:nvSpPr>
            <p:cNvPr id="23590" name="Freeform 41"/>
            <p:cNvSpPr>
              <a:spLocks/>
            </p:cNvSpPr>
            <p:nvPr/>
          </p:nvSpPr>
          <p:spPr bwMode="auto">
            <a:xfrm>
              <a:off x="336" y="2208"/>
              <a:ext cx="429" cy="175"/>
            </a:xfrm>
            <a:custGeom>
              <a:avLst/>
              <a:gdLst>
                <a:gd name="T0" fmla="*/ 0 w 547"/>
                <a:gd name="T1" fmla="*/ 16 h 224"/>
                <a:gd name="T2" fmla="*/ 7 w 547"/>
                <a:gd name="T3" fmla="*/ 0 h 224"/>
                <a:gd name="T4" fmla="*/ 31 w 547"/>
                <a:gd name="T5" fmla="*/ 0 h 224"/>
                <a:gd name="T6" fmla="*/ 38 w 547"/>
                <a:gd name="T7" fmla="*/ 16 h 224"/>
                <a:gd name="T8" fmla="*/ 0 w 547"/>
                <a:gd name="T9" fmla="*/ 16 h 224"/>
                <a:gd name="T10" fmla="*/ 0 60000 65536"/>
                <a:gd name="T11" fmla="*/ 0 60000 65536"/>
                <a:gd name="T12" fmla="*/ 0 60000 65536"/>
                <a:gd name="T13" fmla="*/ 0 60000 65536"/>
                <a:gd name="T14" fmla="*/ 0 60000 65536"/>
                <a:gd name="T15" fmla="*/ 0 w 547"/>
                <a:gd name="T16" fmla="*/ 0 h 224"/>
                <a:gd name="T17" fmla="*/ 547 w 547"/>
                <a:gd name="T18" fmla="*/ 224 h 224"/>
              </a:gdLst>
              <a:ahLst/>
              <a:cxnLst>
                <a:cxn ang="T10">
                  <a:pos x="T0" y="T1"/>
                </a:cxn>
                <a:cxn ang="T11">
                  <a:pos x="T2" y="T3"/>
                </a:cxn>
                <a:cxn ang="T12">
                  <a:pos x="T4" y="T5"/>
                </a:cxn>
                <a:cxn ang="T13">
                  <a:pos x="T6" y="T7"/>
                </a:cxn>
                <a:cxn ang="T14">
                  <a:pos x="T8" y="T9"/>
                </a:cxn>
              </a:cxnLst>
              <a:rect l="T15" t="T16" r="T17" b="T18"/>
              <a:pathLst>
                <a:path w="547" h="224">
                  <a:moveTo>
                    <a:pt x="0" y="224"/>
                  </a:moveTo>
                  <a:lnTo>
                    <a:pt x="98" y="0"/>
                  </a:lnTo>
                  <a:lnTo>
                    <a:pt x="449" y="0"/>
                  </a:lnTo>
                  <a:lnTo>
                    <a:pt x="547" y="224"/>
                  </a:lnTo>
                  <a:lnTo>
                    <a:pt x="0" y="224"/>
                  </a:lnTo>
                  <a:close/>
                </a:path>
              </a:pathLst>
            </a:custGeom>
            <a:noFill/>
            <a:ln w="22225">
              <a:solidFill>
                <a:srgbClr val="000000"/>
              </a:solidFill>
              <a:round/>
              <a:headEnd/>
              <a:tailEnd/>
            </a:ln>
          </p:spPr>
          <p:txBody>
            <a:bodyPr/>
            <a:lstStyle/>
            <a:p>
              <a:endParaRPr lang="en-US"/>
            </a:p>
          </p:txBody>
        </p:sp>
      </p:grpSp>
      <p:grpSp>
        <p:nvGrpSpPr>
          <p:cNvPr id="23566" name="Group 48"/>
          <p:cNvGrpSpPr>
            <a:grpSpLocks/>
          </p:cNvGrpSpPr>
          <p:nvPr/>
        </p:nvGrpSpPr>
        <p:grpSpPr bwMode="auto">
          <a:xfrm>
            <a:off x="3124200" y="1328738"/>
            <a:ext cx="2057400" cy="993775"/>
            <a:chOff x="336" y="2208"/>
            <a:chExt cx="1296" cy="626"/>
          </a:xfrm>
        </p:grpSpPr>
        <p:sp>
          <p:nvSpPr>
            <p:cNvPr id="23587" name="Rectangle 49"/>
            <p:cNvSpPr>
              <a:spLocks noChangeArrowheads="1"/>
            </p:cNvSpPr>
            <p:nvPr/>
          </p:nvSpPr>
          <p:spPr bwMode="auto">
            <a:xfrm>
              <a:off x="336" y="2383"/>
              <a:ext cx="1296" cy="451"/>
            </a:xfrm>
            <a:prstGeom prst="rect">
              <a:avLst/>
            </a:prstGeom>
            <a:noFill/>
            <a:ln w="22225">
              <a:solidFill>
                <a:srgbClr val="000000"/>
              </a:solidFill>
              <a:miter lim="800000"/>
              <a:headEnd/>
              <a:tailEnd/>
            </a:ln>
          </p:spPr>
          <p:txBody>
            <a:bodyPr anchor="ctr" anchorCtr="1"/>
            <a:lstStyle/>
            <a:p>
              <a:pPr algn="ctr" eaLnBrk="0" hangingPunct="0"/>
              <a:r>
                <a:rPr lang="en-US" sz="1600">
                  <a:latin typeface="Courier New" pitchFamily="49" charset="0"/>
                </a:rPr>
                <a:t>User Interface</a:t>
              </a:r>
              <a:endParaRPr lang="en-US"/>
            </a:p>
          </p:txBody>
        </p:sp>
        <p:sp>
          <p:nvSpPr>
            <p:cNvPr id="23588" name="Freeform 50"/>
            <p:cNvSpPr>
              <a:spLocks/>
            </p:cNvSpPr>
            <p:nvPr/>
          </p:nvSpPr>
          <p:spPr bwMode="auto">
            <a:xfrm>
              <a:off x="336" y="2208"/>
              <a:ext cx="429" cy="175"/>
            </a:xfrm>
            <a:custGeom>
              <a:avLst/>
              <a:gdLst>
                <a:gd name="T0" fmla="*/ 0 w 547"/>
                <a:gd name="T1" fmla="*/ 16 h 224"/>
                <a:gd name="T2" fmla="*/ 7 w 547"/>
                <a:gd name="T3" fmla="*/ 0 h 224"/>
                <a:gd name="T4" fmla="*/ 31 w 547"/>
                <a:gd name="T5" fmla="*/ 0 h 224"/>
                <a:gd name="T6" fmla="*/ 38 w 547"/>
                <a:gd name="T7" fmla="*/ 16 h 224"/>
                <a:gd name="T8" fmla="*/ 0 w 547"/>
                <a:gd name="T9" fmla="*/ 16 h 224"/>
                <a:gd name="T10" fmla="*/ 0 60000 65536"/>
                <a:gd name="T11" fmla="*/ 0 60000 65536"/>
                <a:gd name="T12" fmla="*/ 0 60000 65536"/>
                <a:gd name="T13" fmla="*/ 0 60000 65536"/>
                <a:gd name="T14" fmla="*/ 0 60000 65536"/>
                <a:gd name="T15" fmla="*/ 0 w 547"/>
                <a:gd name="T16" fmla="*/ 0 h 224"/>
                <a:gd name="T17" fmla="*/ 547 w 547"/>
                <a:gd name="T18" fmla="*/ 224 h 224"/>
              </a:gdLst>
              <a:ahLst/>
              <a:cxnLst>
                <a:cxn ang="T10">
                  <a:pos x="T0" y="T1"/>
                </a:cxn>
                <a:cxn ang="T11">
                  <a:pos x="T2" y="T3"/>
                </a:cxn>
                <a:cxn ang="T12">
                  <a:pos x="T4" y="T5"/>
                </a:cxn>
                <a:cxn ang="T13">
                  <a:pos x="T6" y="T7"/>
                </a:cxn>
                <a:cxn ang="T14">
                  <a:pos x="T8" y="T9"/>
                </a:cxn>
              </a:cxnLst>
              <a:rect l="T15" t="T16" r="T17" b="T18"/>
              <a:pathLst>
                <a:path w="547" h="224">
                  <a:moveTo>
                    <a:pt x="0" y="224"/>
                  </a:moveTo>
                  <a:lnTo>
                    <a:pt x="98" y="0"/>
                  </a:lnTo>
                  <a:lnTo>
                    <a:pt x="449" y="0"/>
                  </a:lnTo>
                  <a:lnTo>
                    <a:pt x="547" y="224"/>
                  </a:lnTo>
                  <a:lnTo>
                    <a:pt x="0" y="224"/>
                  </a:lnTo>
                  <a:close/>
                </a:path>
              </a:pathLst>
            </a:custGeom>
            <a:noFill/>
            <a:ln w="22225">
              <a:solidFill>
                <a:srgbClr val="000000"/>
              </a:solidFill>
              <a:round/>
              <a:headEnd/>
              <a:tailEnd/>
            </a:ln>
          </p:spPr>
          <p:txBody>
            <a:bodyPr/>
            <a:lstStyle/>
            <a:p>
              <a:endParaRPr lang="en-US"/>
            </a:p>
          </p:txBody>
        </p:sp>
      </p:grpSp>
      <p:grpSp>
        <p:nvGrpSpPr>
          <p:cNvPr id="23567" name="Group 51"/>
          <p:cNvGrpSpPr>
            <a:grpSpLocks/>
          </p:cNvGrpSpPr>
          <p:nvPr/>
        </p:nvGrpSpPr>
        <p:grpSpPr bwMode="auto">
          <a:xfrm>
            <a:off x="3581400" y="5138738"/>
            <a:ext cx="2057400" cy="993775"/>
            <a:chOff x="336" y="2208"/>
            <a:chExt cx="1296" cy="626"/>
          </a:xfrm>
        </p:grpSpPr>
        <p:sp>
          <p:nvSpPr>
            <p:cNvPr id="23585" name="Rectangle 52"/>
            <p:cNvSpPr>
              <a:spLocks noChangeArrowheads="1"/>
            </p:cNvSpPr>
            <p:nvPr/>
          </p:nvSpPr>
          <p:spPr bwMode="auto">
            <a:xfrm>
              <a:off x="336" y="2383"/>
              <a:ext cx="1296" cy="451"/>
            </a:xfrm>
            <a:prstGeom prst="rect">
              <a:avLst/>
            </a:prstGeom>
            <a:noFill/>
            <a:ln w="22225">
              <a:solidFill>
                <a:srgbClr val="000000"/>
              </a:solidFill>
              <a:miter lim="800000"/>
              <a:headEnd/>
              <a:tailEnd/>
            </a:ln>
          </p:spPr>
          <p:txBody>
            <a:bodyPr anchor="ctr" anchorCtr="1"/>
            <a:lstStyle/>
            <a:p>
              <a:pPr algn="ctr" eaLnBrk="0" hangingPunct="0"/>
              <a:r>
                <a:rPr lang="en-US" sz="1600">
                  <a:latin typeface="Courier New" pitchFamily="49" charset="0"/>
                </a:rPr>
                <a:t>Session Management</a:t>
              </a:r>
              <a:endParaRPr lang="en-US"/>
            </a:p>
          </p:txBody>
        </p:sp>
        <p:sp>
          <p:nvSpPr>
            <p:cNvPr id="23586" name="Freeform 53"/>
            <p:cNvSpPr>
              <a:spLocks/>
            </p:cNvSpPr>
            <p:nvPr/>
          </p:nvSpPr>
          <p:spPr bwMode="auto">
            <a:xfrm>
              <a:off x="336" y="2208"/>
              <a:ext cx="429" cy="175"/>
            </a:xfrm>
            <a:custGeom>
              <a:avLst/>
              <a:gdLst>
                <a:gd name="T0" fmla="*/ 0 w 547"/>
                <a:gd name="T1" fmla="*/ 16 h 224"/>
                <a:gd name="T2" fmla="*/ 7 w 547"/>
                <a:gd name="T3" fmla="*/ 0 h 224"/>
                <a:gd name="T4" fmla="*/ 31 w 547"/>
                <a:gd name="T5" fmla="*/ 0 h 224"/>
                <a:gd name="T6" fmla="*/ 38 w 547"/>
                <a:gd name="T7" fmla="*/ 16 h 224"/>
                <a:gd name="T8" fmla="*/ 0 w 547"/>
                <a:gd name="T9" fmla="*/ 16 h 224"/>
                <a:gd name="T10" fmla="*/ 0 60000 65536"/>
                <a:gd name="T11" fmla="*/ 0 60000 65536"/>
                <a:gd name="T12" fmla="*/ 0 60000 65536"/>
                <a:gd name="T13" fmla="*/ 0 60000 65536"/>
                <a:gd name="T14" fmla="*/ 0 60000 65536"/>
                <a:gd name="T15" fmla="*/ 0 w 547"/>
                <a:gd name="T16" fmla="*/ 0 h 224"/>
                <a:gd name="T17" fmla="*/ 547 w 547"/>
                <a:gd name="T18" fmla="*/ 224 h 224"/>
              </a:gdLst>
              <a:ahLst/>
              <a:cxnLst>
                <a:cxn ang="T10">
                  <a:pos x="T0" y="T1"/>
                </a:cxn>
                <a:cxn ang="T11">
                  <a:pos x="T2" y="T3"/>
                </a:cxn>
                <a:cxn ang="T12">
                  <a:pos x="T4" y="T5"/>
                </a:cxn>
                <a:cxn ang="T13">
                  <a:pos x="T6" y="T7"/>
                </a:cxn>
                <a:cxn ang="T14">
                  <a:pos x="T8" y="T9"/>
                </a:cxn>
              </a:cxnLst>
              <a:rect l="T15" t="T16" r="T17" b="T18"/>
              <a:pathLst>
                <a:path w="547" h="224">
                  <a:moveTo>
                    <a:pt x="0" y="224"/>
                  </a:moveTo>
                  <a:lnTo>
                    <a:pt x="98" y="0"/>
                  </a:lnTo>
                  <a:lnTo>
                    <a:pt x="449" y="0"/>
                  </a:lnTo>
                  <a:lnTo>
                    <a:pt x="547" y="224"/>
                  </a:lnTo>
                  <a:lnTo>
                    <a:pt x="0" y="224"/>
                  </a:lnTo>
                  <a:close/>
                </a:path>
              </a:pathLst>
            </a:custGeom>
            <a:noFill/>
            <a:ln w="22225">
              <a:solidFill>
                <a:srgbClr val="000000"/>
              </a:solidFill>
              <a:round/>
              <a:headEnd/>
              <a:tailEnd/>
            </a:ln>
          </p:spPr>
          <p:txBody>
            <a:bodyPr/>
            <a:lstStyle/>
            <a:p>
              <a:endParaRPr lang="en-US"/>
            </a:p>
          </p:txBody>
        </p:sp>
      </p:grpSp>
      <p:grpSp>
        <p:nvGrpSpPr>
          <p:cNvPr id="23568" name="Group 54"/>
          <p:cNvGrpSpPr>
            <a:grpSpLocks/>
          </p:cNvGrpSpPr>
          <p:nvPr/>
        </p:nvGrpSpPr>
        <p:grpSpPr bwMode="auto">
          <a:xfrm>
            <a:off x="6705600" y="5062538"/>
            <a:ext cx="2057400" cy="993775"/>
            <a:chOff x="336" y="2208"/>
            <a:chExt cx="1296" cy="626"/>
          </a:xfrm>
        </p:grpSpPr>
        <p:sp>
          <p:nvSpPr>
            <p:cNvPr id="23583" name="Rectangle 55"/>
            <p:cNvSpPr>
              <a:spLocks noChangeArrowheads="1"/>
            </p:cNvSpPr>
            <p:nvPr/>
          </p:nvSpPr>
          <p:spPr bwMode="auto">
            <a:xfrm>
              <a:off x="336" y="2383"/>
              <a:ext cx="1296" cy="451"/>
            </a:xfrm>
            <a:prstGeom prst="rect">
              <a:avLst/>
            </a:prstGeom>
            <a:noFill/>
            <a:ln w="22225">
              <a:solidFill>
                <a:srgbClr val="000000"/>
              </a:solidFill>
              <a:miter lim="800000"/>
              <a:headEnd/>
              <a:tailEnd/>
            </a:ln>
          </p:spPr>
          <p:txBody>
            <a:bodyPr anchor="ctr" anchorCtr="1"/>
            <a:lstStyle/>
            <a:p>
              <a:pPr algn="ctr" eaLnBrk="0" hangingPunct="0"/>
              <a:r>
                <a:rPr lang="en-US" sz="1600">
                  <a:latin typeface="Courier New" pitchFamily="49" charset="0"/>
                </a:rPr>
                <a:t>User Management</a:t>
              </a:r>
              <a:endParaRPr lang="en-US"/>
            </a:p>
          </p:txBody>
        </p:sp>
        <p:sp>
          <p:nvSpPr>
            <p:cNvPr id="23584" name="Freeform 56"/>
            <p:cNvSpPr>
              <a:spLocks/>
            </p:cNvSpPr>
            <p:nvPr/>
          </p:nvSpPr>
          <p:spPr bwMode="auto">
            <a:xfrm>
              <a:off x="336" y="2208"/>
              <a:ext cx="429" cy="175"/>
            </a:xfrm>
            <a:custGeom>
              <a:avLst/>
              <a:gdLst>
                <a:gd name="T0" fmla="*/ 0 w 547"/>
                <a:gd name="T1" fmla="*/ 16 h 224"/>
                <a:gd name="T2" fmla="*/ 7 w 547"/>
                <a:gd name="T3" fmla="*/ 0 h 224"/>
                <a:gd name="T4" fmla="*/ 31 w 547"/>
                <a:gd name="T5" fmla="*/ 0 h 224"/>
                <a:gd name="T6" fmla="*/ 38 w 547"/>
                <a:gd name="T7" fmla="*/ 16 h 224"/>
                <a:gd name="T8" fmla="*/ 0 w 547"/>
                <a:gd name="T9" fmla="*/ 16 h 224"/>
                <a:gd name="T10" fmla="*/ 0 60000 65536"/>
                <a:gd name="T11" fmla="*/ 0 60000 65536"/>
                <a:gd name="T12" fmla="*/ 0 60000 65536"/>
                <a:gd name="T13" fmla="*/ 0 60000 65536"/>
                <a:gd name="T14" fmla="*/ 0 60000 65536"/>
                <a:gd name="T15" fmla="*/ 0 w 547"/>
                <a:gd name="T16" fmla="*/ 0 h 224"/>
                <a:gd name="T17" fmla="*/ 547 w 547"/>
                <a:gd name="T18" fmla="*/ 224 h 224"/>
              </a:gdLst>
              <a:ahLst/>
              <a:cxnLst>
                <a:cxn ang="T10">
                  <a:pos x="T0" y="T1"/>
                </a:cxn>
                <a:cxn ang="T11">
                  <a:pos x="T2" y="T3"/>
                </a:cxn>
                <a:cxn ang="T12">
                  <a:pos x="T4" y="T5"/>
                </a:cxn>
                <a:cxn ang="T13">
                  <a:pos x="T6" y="T7"/>
                </a:cxn>
                <a:cxn ang="T14">
                  <a:pos x="T8" y="T9"/>
                </a:cxn>
              </a:cxnLst>
              <a:rect l="T15" t="T16" r="T17" b="T18"/>
              <a:pathLst>
                <a:path w="547" h="224">
                  <a:moveTo>
                    <a:pt x="0" y="224"/>
                  </a:moveTo>
                  <a:lnTo>
                    <a:pt x="98" y="0"/>
                  </a:lnTo>
                  <a:lnTo>
                    <a:pt x="449" y="0"/>
                  </a:lnTo>
                  <a:lnTo>
                    <a:pt x="547" y="224"/>
                  </a:lnTo>
                  <a:lnTo>
                    <a:pt x="0" y="224"/>
                  </a:lnTo>
                  <a:close/>
                </a:path>
              </a:pathLst>
            </a:custGeom>
            <a:noFill/>
            <a:ln w="22225">
              <a:solidFill>
                <a:srgbClr val="000000"/>
              </a:solidFill>
              <a:round/>
              <a:headEnd/>
              <a:tailEnd/>
            </a:ln>
          </p:spPr>
          <p:txBody>
            <a:bodyPr/>
            <a:lstStyle/>
            <a:p>
              <a:endParaRPr lang="en-US"/>
            </a:p>
          </p:txBody>
        </p:sp>
      </p:grpSp>
      <p:grpSp>
        <p:nvGrpSpPr>
          <p:cNvPr id="23569" name="Group 57"/>
          <p:cNvGrpSpPr>
            <a:grpSpLocks/>
          </p:cNvGrpSpPr>
          <p:nvPr/>
        </p:nvGrpSpPr>
        <p:grpSpPr bwMode="auto">
          <a:xfrm>
            <a:off x="6781800" y="3611563"/>
            <a:ext cx="2057400" cy="993775"/>
            <a:chOff x="336" y="2208"/>
            <a:chExt cx="1296" cy="626"/>
          </a:xfrm>
        </p:grpSpPr>
        <p:sp>
          <p:nvSpPr>
            <p:cNvPr id="23581" name="Rectangle 58"/>
            <p:cNvSpPr>
              <a:spLocks noChangeArrowheads="1"/>
            </p:cNvSpPr>
            <p:nvPr/>
          </p:nvSpPr>
          <p:spPr bwMode="auto">
            <a:xfrm>
              <a:off x="336" y="2383"/>
              <a:ext cx="1296" cy="451"/>
            </a:xfrm>
            <a:prstGeom prst="rect">
              <a:avLst/>
            </a:prstGeom>
            <a:noFill/>
            <a:ln w="22225">
              <a:solidFill>
                <a:srgbClr val="000000"/>
              </a:solidFill>
              <a:miter lim="800000"/>
              <a:headEnd/>
              <a:tailEnd/>
            </a:ln>
          </p:spPr>
          <p:txBody>
            <a:bodyPr anchor="ctr" anchorCtr="1"/>
            <a:lstStyle/>
            <a:p>
              <a:pPr algn="ctr" eaLnBrk="0" hangingPunct="0"/>
              <a:r>
                <a:rPr lang="en-US" sz="1600">
                  <a:latin typeface="Courier New" pitchFamily="49" charset="0"/>
                </a:rPr>
                <a:t>Tournament Statistics</a:t>
              </a:r>
              <a:endParaRPr lang="en-US"/>
            </a:p>
          </p:txBody>
        </p:sp>
        <p:sp>
          <p:nvSpPr>
            <p:cNvPr id="23582" name="Freeform 59"/>
            <p:cNvSpPr>
              <a:spLocks/>
            </p:cNvSpPr>
            <p:nvPr/>
          </p:nvSpPr>
          <p:spPr bwMode="auto">
            <a:xfrm>
              <a:off x="336" y="2208"/>
              <a:ext cx="429" cy="175"/>
            </a:xfrm>
            <a:custGeom>
              <a:avLst/>
              <a:gdLst>
                <a:gd name="T0" fmla="*/ 0 w 547"/>
                <a:gd name="T1" fmla="*/ 16 h 224"/>
                <a:gd name="T2" fmla="*/ 7 w 547"/>
                <a:gd name="T3" fmla="*/ 0 h 224"/>
                <a:gd name="T4" fmla="*/ 31 w 547"/>
                <a:gd name="T5" fmla="*/ 0 h 224"/>
                <a:gd name="T6" fmla="*/ 38 w 547"/>
                <a:gd name="T7" fmla="*/ 16 h 224"/>
                <a:gd name="T8" fmla="*/ 0 w 547"/>
                <a:gd name="T9" fmla="*/ 16 h 224"/>
                <a:gd name="T10" fmla="*/ 0 60000 65536"/>
                <a:gd name="T11" fmla="*/ 0 60000 65536"/>
                <a:gd name="T12" fmla="*/ 0 60000 65536"/>
                <a:gd name="T13" fmla="*/ 0 60000 65536"/>
                <a:gd name="T14" fmla="*/ 0 60000 65536"/>
                <a:gd name="T15" fmla="*/ 0 w 547"/>
                <a:gd name="T16" fmla="*/ 0 h 224"/>
                <a:gd name="T17" fmla="*/ 547 w 547"/>
                <a:gd name="T18" fmla="*/ 224 h 224"/>
              </a:gdLst>
              <a:ahLst/>
              <a:cxnLst>
                <a:cxn ang="T10">
                  <a:pos x="T0" y="T1"/>
                </a:cxn>
                <a:cxn ang="T11">
                  <a:pos x="T2" y="T3"/>
                </a:cxn>
                <a:cxn ang="T12">
                  <a:pos x="T4" y="T5"/>
                </a:cxn>
                <a:cxn ang="T13">
                  <a:pos x="T6" y="T7"/>
                </a:cxn>
                <a:cxn ang="T14">
                  <a:pos x="T8" y="T9"/>
                </a:cxn>
              </a:cxnLst>
              <a:rect l="T15" t="T16" r="T17" b="T18"/>
              <a:pathLst>
                <a:path w="547" h="224">
                  <a:moveTo>
                    <a:pt x="0" y="224"/>
                  </a:moveTo>
                  <a:lnTo>
                    <a:pt x="98" y="0"/>
                  </a:lnTo>
                  <a:lnTo>
                    <a:pt x="449" y="0"/>
                  </a:lnTo>
                  <a:lnTo>
                    <a:pt x="547" y="224"/>
                  </a:lnTo>
                  <a:lnTo>
                    <a:pt x="0" y="224"/>
                  </a:lnTo>
                  <a:close/>
                </a:path>
              </a:pathLst>
            </a:custGeom>
            <a:noFill/>
            <a:ln w="22225">
              <a:solidFill>
                <a:srgbClr val="000000"/>
              </a:solidFill>
              <a:round/>
              <a:headEnd/>
              <a:tailEnd/>
            </a:ln>
          </p:spPr>
          <p:txBody>
            <a:bodyPr/>
            <a:lstStyle/>
            <a:p>
              <a:endParaRPr lang="en-US"/>
            </a:p>
          </p:txBody>
        </p:sp>
      </p:grpSp>
      <p:grpSp>
        <p:nvGrpSpPr>
          <p:cNvPr id="23570" name="Group 60"/>
          <p:cNvGrpSpPr>
            <a:grpSpLocks/>
          </p:cNvGrpSpPr>
          <p:nvPr/>
        </p:nvGrpSpPr>
        <p:grpSpPr bwMode="auto">
          <a:xfrm>
            <a:off x="6172200" y="1785938"/>
            <a:ext cx="2057400" cy="993775"/>
            <a:chOff x="336" y="2208"/>
            <a:chExt cx="1296" cy="626"/>
          </a:xfrm>
        </p:grpSpPr>
        <p:sp>
          <p:nvSpPr>
            <p:cNvPr id="23579" name="Rectangle 61"/>
            <p:cNvSpPr>
              <a:spLocks noChangeArrowheads="1"/>
            </p:cNvSpPr>
            <p:nvPr/>
          </p:nvSpPr>
          <p:spPr bwMode="auto">
            <a:xfrm>
              <a:off x="336" y="2383"/>
              <a:ext cx="1296" cy="451"/>
            </a:xfrm>
            <a:prstGeom prst="rect">
              <a:avLst/>
            </a:prstGeom>
            <a:noFill/>
            <a:ln w="22225">
              <a:solidFill>
                <a:srgbClr val="000000"/>
              </a:solidFill>
              <a:miter lim="800000"/>
              <a:headEnd/>
              <a:tailEnd/>
            </a:ln>
          </p:spPr>
          <p:txBody>
            <a:bodyPr anchor="ctr" anchorCtr="1"/>
            <a:lstStyle/>
            <a:p>
              <a:pPr algn="ctr" eaLnBrk="0" hangingPunct="0"/>
              <a:r>
                <a:rPr lang="en-US" sz="1600">
                  <a:latin typeface="Courier New" pitchFamily="49" charset="0"/>
                </a:rPr>
                <a:t>Component Management</a:t>
              </a:r>
              <a:endParaRPr lang="en-US"/>
            </a:p>
          </p:txBody>
        </p:sp>
        <p:sp>
          <p:nvSpPr>
            <p:cNvPr id="23580" name="Freeform 62"/>
            <p:cNvSpPr>
              <a:spLocks/>
            </p:cNvSpPr>
            <p:nvPr/>
          </p:nvSpPr>
          <p:spPr bwMode="auto">
            <a:xfrm>
              <a:off x="336" y="2208"/>
              <a:ext cx="429" cy="175"/>
            </a:xfrm>
            <a:custGeom>
              <a:avLst/>
              <a:gdLst>
                <a:gd name="T0" fmla="*/ 0 w 547"/>
                <a:gd name="T1" fmla="*/ 16 h 224"/>
                <a:gd name="T2" fmla="*/ 7 w 547"/>
                <a:gd name="T3" fmla="*/ 0 h 224"/>
                <a:gd name="T4" fmla="*/ 31 w 547"/>
                <a:gd name="T5" fmla="*/ 0 h 224"/>
                <a:gd name="T6" fmla="*/ 38 w 547"/>
                <a:gd name="T7" fmla="*/ 16 h 224"/>
                <a:gd name="T8" fmla="*/ 0 w 547"/>
                <a:gd name="T9" fmla="*/ 16 h 224"/>
                <a:gd name="T10" fmla="*/ 0 60000 65536"/>
                <a:gd name="T11" fmla="*/ 0 60000 65536"/>
                <a:gd name="T12" fmla="*/ 0 60000 65536"/>
                <a:gd name="T13" fmla="*/ 0 60000 65536"/>
                <a:gd name="T14" fmla="*/ 0 60000 65536"/>
                <a:gd name="T15" fmla="*/ 0 w 547"/>
                <a:gd name="T16" fmla="*/ 0 h 224"/>
                <a:gd name="T17" fmla="*/ 547 w 547"/>
                <a:gd name="T18" fmla="*/ 224 h 224"/>
              </a:gdLst>
              <a:ahLst/>
              <a:cxnLst>
                <a:cxn ang="T10">
                  <a:pos x="T0" y="T1"/>
                </a:cxn>
                <a:cxn ang="T11">
                  <a:pos x="T2" y="T3"/>
                </a:cxn>
                <a:cxn ang="T12">
                  <a:pos x="T4" y="T5"/>
                </a:cxn>
                <a:cxn ang="T13">
                  <a:pos x="T6" y="T7"/>
                </a:cxn>
                <a:cxn ang="T14">
                  <a:pos x="T8" y="T9"/>
                </a:cxn>
              </a:cxnLst>
              <a:rect l="T15" t="T16" r="T17" b="T18"/>
              <a:pathLst>
                <a:path w="547" h="224">
                  <a:moveTo>
                    <a:pt x="0" y="224"/>
                  </a:moveTo>
                  <a:lnTo>
                    <a:pt x="98" y="0"/>
                  </a:lnTo>
                  <a:lnTo>
                    <a:pt x="449" y="0"/>
                  </a:lnTo>
                  <a:lnTo>
                    <a:pt x="547" y="224"/>
                  </a:lnTo>
                  <a:lnTo>
                    <a:pt x="0" y="224"/>
                  </a:lnTo>
                  <a:close/>
                </a:path>
              </a:pathLst>
            </a:custGeom>
            <a:noFill/>
            <a:ln w="22225">
              <a:solidFill>
                <a:srgbClr val="000000"/>
              </a:solidFill>
              <a:round/>
              <a:headEnd/>
              <a:tailEnd/>
            </a:ln>
          </p:spPr>
          <p:txBody>
            <a:bodyPr/>
            <a:lstStyle/>
            <a:p>
              <a:endParaRPr lang="en-US"/>
            </a:p>
          </p:txBody>
        </p:sp>
      </p:grpSp>
      <p:grpSp>
        <p:nvGrpSpPr>
          <p:cNvPr id="23571" name="Group 63"/>
          <p:cNvGrpSpPr>
            <a:grpSpLocks/>
          </p:cNvGrpSpPr>
          <p:nvPr/>
        </p:nvGrpSpPr>
        <p:grpSpPr bwMode="auto">
          <a:xfrm>
            <a:off x="3733800" y="3005138"/>
            <a:ext cx="2057400" cy="993775"/>
            <a:chOff x="336" y="2208"/>
            <a:chExt cx="1296" cy="626"/>
          </a:xfrm>
        </p:grpSpPr>
        <p:sp>
          <p:nvSpPr>
            <p:cNvPr id="23577" name="Rectangle 64"/>
            <p:cNvSpPr>
              <a:spLocks noChangeArrowheads="1"/>
            </p:cNvSpPr>
            <p:nvPr/>
          </p:nvSpPr>
          <p:spPr bwMode="auto">
            <a:xfrm>
              <a:off x="336" y="2383"/>
              <a:ext cx="1296" cy="451"/>
            </a:xfrm>
            <a:prstGeom prst="rect">
              <a:avLst/>
            </a:prstGeom>
            <a:solidFill>
              <a:schemeClr val="bg1"/>
            </a:solidFill>
            <a:ln w="22225">
              <a:solidFill>
                <a:srgbClr val="000000"/>
              </a:solidFill>
              <a:miter lim="800000"/>
              <a:headEnd/>
              <a:tailEnd/>
            </a:ln>
          </p:spPr>
          <p:txBody>
            <a:bodyPr anchor="ctr" anchorCtr="1"/>
            <a:lstStyle/>
            <a:p>
              <a:pPr algn="ctr" eaLnBrk="0" hangingPunct="0"/>
              <a:r>
                <a:rPr lang="en-US" sz="1600">
                  <a:latin typeface="Courier New" pitchFamily="49" charset="0"/>
                </a:rPr>
                <a:t>Tournament</a:t>
              </a:r>
              <a:endParaRPr lang="en-US"/>
            </a:p>
          </p:txBody>
        </p:sp>
        <p:sp>
          <p:nvSpPr>
            <p:cNvPr id="23578" name="Freeform 65"/>
            <p:cNvSpPr>
              <a:spLocks/>
            </p:cNvSpPr>
            <p:nvPr/>
          </p:nvSpPr>
          <p:spPr bwMode="auto">
            <a:xfrm>
              <a:off x="336" y="2208"/>
              <a:ext cx="429" cy="175"/>
            </a:xfrm>
            <a:custGeom>
              <a:avLst/>
              <a:gdLst>
                <a:gd name="T0" fmla="*/ 0 w 547"/>
                <a:gd name="T1" fmla="*/ 16 h 224"/>
                <a:gd name="T2" fmla="*/ 7 w 547"/>
                <a:gd name="T3" fmla="*/ 0 h 224"/>
                <a:gd name="T4" fmla="*/ 31 w 547"/>
                <a:gd name="T5" fmla="*/ 0 h 224"/>
                <a:gd name="T6" fmla="*/ 38 w 547"/>
                <a:gd name="T7" fmla="*/ 16 h 224"/>
                <a:gd name="T8" fmla="*/ 0 w 547"/>
                <a:gd name="T9" fmla="*/ 16 h 224"/>
                <a:gd name="T10" fmla="*/ 0 60000 65536"/>
                <a:gd name="T11" fmla="*/ 0 60000 65536"/>
                <a:gd name="T12" fmla="*/ 0 60000 65536"/>
                <a:gd name="T13" fmla="*/ 0 60000 65536"/>
                <a:gd name="T14" fmla="*/ 0 60000 65536"/>
                <a:gd name="T15" fmla="*/ 0 w 547"/>
                <a:gd name="T16" fmla="*/ 0 h 224"/>
                <a:gd name="T17" fmla="*/ 547 w 547"/>
                <a:gd name="T18" fmla="*/ 224 h 224"/>
              </a:gdLst>
              <a:ahLst/>
              <a:cxnLst>
                <a:cxn ang="T10">
                  <a:pos x="T0" y="T1"/>
                </a:cxn>
                <a:cxn ang="T11">
                  <a:pos x="T2" y="T3"/>
                </a:cxn>
                <a:cxn ang="T12">
                  <a:pos x="T4" y="T5"/>
                </a:cxn>
                <a:cxn ang="T13">
                  <a:pos x="T6" y="T7"/>
                </a:cxn>
                <a:cxn ang="T14">
                  <a:pos x="T8" y="T9"/>
                </a:cxn>
              </a:cxnLst>
              <a:rect l="T15" t="T16" r="T17" b="T18"/>
              <a:pathLst>
                <a:path w="547" h="224">
                  <a:moveTo>
                    <a:pt x="0" y="224"/>
                  </a:moveTo>
                  <a:lnTo>
                    <a:pt x="98" y="0"/>
                  </a:lnTo>
                  <a:lnTo>
                    <a:pt x="449" y="0"/>
                  </a:lnTo>
                  <a:lnTo>
                    <a:pt x="547" y="224"/>
                  </a:lnTo>
                  <a:lnTo>
                    <a:pt x="0" y="224"/>
                  </a:lnTo>
                  <a:close/>
                </a:path>
              </a:pathLst>
            </a:custGeom>
            <a:solidFill>
              <a:schemeClr val="bg1"/>
            </a:solidFill>
            <a:ln w="22225">
              <a:solidFill>
                <a:srgbClr val="000000"/>
              </a:solidFill>
              <a:round/>
              <a:headEnd/>
              <a:tailEnd/>
            </a:ln>
          </p:spPr>
          <p:txBody>
            <a:bodyPr/>
            <a:lstStyle/>
            <a:p>
              <a:endParaRPr lang="en-US"/>
            </a:p>
          </p:txBody>
        </p:sp>
      </p:grpSp>
      <p:cxnSp>
        <p:nvCxnSpPr>
          <p:cNvPr id="23572" name="AutoShape 67"/>
          <p:cNvCxnSpPr>
            <a:cxnSpLocks noChangeShapeType="1"/>
            <a:stCxn id="23585" idx="3"/>
            <a:endCxn id="23579" idx="1"/>
          </p:cNvCxnSpPr>
          <p:nvPr/>
        </p:nvCxnSpPr>
        <p:spPr bwMode="auto">
          <a:xfrm flipV="1">
            <a:off x="5649913" y="2422525"/>
            <a:ext cx="511175" cy="3352800"/>
          </a:xfrm>
          <a:prstGeom prst="straightConnector1">
            <a:avLst/>
          </a:prstGeom>
          <a:noFill/>
          <a:ln w="28575">
            <a:solidFill>
              <a:schemeClr val="tx1"/>
            </a:solidFill>
            <a:prstDash val="dash"/>
            <a:round/>
            <a:headEnd/>
            <a:tailEnd type="arrow" w="med" len="lg"/>
          </a:ln>
        </p:spPr>
      </p:cxnSp>
      <p:cxnSp>
        <p:nvCxnSpPr>
          <p:cNvPr id="23573" name="AutoShape 68"/>
          <p:cNvCxnSpPr>
            <a:cxnSpLocks noChangeShapeType="1"/>
            <a:stCxn id="23585" idx="1"/>
            <a:endCxn id="23589" idx="2"/>
          </p:cNvCxnSpPr>
          <p:nvPr/>
        </p:nvCxnSpPr>
        <p:spPr bwMode="auto">
          <a:xfrm flipH="1" flipV="1">
            <a:off x="1638300" y="4010025"/>
            <a:ext cx="1931988" cy="1765300"/>
          </a:xfrm>
          <a:prstGeom prst="straightConnector1">
            <a:avLst/>
          </a:prstGeom>
          <a:noFill/>
          <a:ln w="28575">
            <a:solidFill>
              <a:schemeClr val="tx1"/>
            </a:solidFill>
            <a:prstDash val="dash"/>
            <a:round/>
            <a:headEnd/>
            <a:tailEnd type="arrow" w="med" len="lg"/>
          </a:ln>
        </p:spPr>
      </p:cxnSp>
      <p:cxnSp>
        <p:nvCxnSpPr>
          <p:cNvPr id="23574" name="AutoShape 69"/>
          <p:cNvCxnSpPr>
            <a:cxnSpLocks noChangeShapeType="1"/>
            <a:stCxn id="23587" idx="1"/>
            <a:endCxn id="23589" idx="0"/>
          </p:cNvCxnSpPr>
          <p:nvPr/>
        </p:nvCxnSpPr>
        <p:spPr bwMode="auto">
          <a:xfrm flipH="1">
            <a:off x="1638300" y="1965325"/>
            <a:ext cx="1474788" cy="1306513"/>
          </a:xfrm>
          <a:prstGeom prst="straightConnector1">
            <a:avLst/>
          </a:prstGeom>
          <a:noFill/>
          <a:ln w="28575">
            <a:solidFill>
              <a:schemeClr val="tx1"/>
            </a:solidFill>
            <a:prstDash val="dash"/>
            <a:round/>
            <a:headEnd/>
            <a:tailEnd type="arrow" w="med" len="lg"/>
          </a:ln>
        </p:spPr>
      </p:cxnSp>
      <p:cxnSp>
        <p:nvCxnSpPr>
          <p:cNvPr id="23575" name="AutoShape 70"/>
          <p:cNvCxnSpPr>
            <a:cxnSpLocks noChangeShapeType="1"/>
            <a:stCxn id="23589" idx="0"/>
            <a:endCxn id="23579" idx="1"/>
          </p:cNvCxnSpPr>
          <p:nvPr/>
        </p:nvCxnSpPr>
        <p:spPr bwMode="auto">
          <a:xfrm flipV="1">
            <a:off x="1638300" y="2422525"/>
            <a:ext cx="4522788" cy="849313"/>
          </a:xfrm>
          <a:prstGeom prst="straightConnector1">
            <a:avLst/>
          </a:prstGeom>
          <a:noFill/>
          <a:ln w="28575">
            <a:solidFill>
              <a:schemeClr val="tx1"/>
            </a:solidFill>
            <a:prstDash val="dash"/>
            <a:round/>
            <a:headEnd/>
            <a:tailEnd type="arrow" w="med" len="lg"/>
          </a:ln>
        </p:spPr>
      </p:cxnSp>
      <p:cxnSp>
        <p:nvCxnSpPr>
          <p:cNvPr id="23576" name="AutoShape 71"/>
          <p:cNvCxnSpPr>
            <a:cxnSpLocks noChangeShapeType="1"/>
            <a:stCxn id="23587" idx="2"/>
            <a:endCxn id="23583" idx="0"/>
          </p:cNvCxnSpPr>
          <p:nvPr/>
        </p:nvCxnSpPr>
        <p:spPr bwMode="auto">
          <a:xfrm>
            <a:off x="4152900" y="2333625"/>
            <a:ext cx="3581400" cy="2995613"/>
          </a:xfrm>
          <a:prstGeom prst="straightConnector1">
            <a:avLst/>
          </a:prstGeom>
          <a:noFill/>
          <a:ln w="28575">
            <a:solidFill>
              <a:schemeClr val="tx1"/>
            </a:solidFill>
            <a:prstDash val="dash"/>
            <a:round/>
            <a:headEnd/>
            <a:tailEnd type="arrow" w="med" len="lg"/>
          </a:ln>
        </p:spPr>
      </p:cxn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228600" y="222250"/>
            <a:ext cx="8623300" cy="863600"/>
          </a:xfrm>
        </p:spPr>
        <p:txBody>
          <a:bodyPr/>
          <a:lstStyle/>
          <a:p>
            <a:r>
              <a:rPr lang="en-US" smtClean="0">
                <a:ea typeface="ＭＳ Ｐゴシック"/>
                <a:cs typeface="ＭＳ Ｐゴシック"/>
              </a:rPr>
              <a:t>Good Design: The System as set of Interface Objects</a:t>
            </a:r>
          </a:p>
        </p:txBody>
      </p:sp>
      <p:sp>
        <p:nvSpPr>
          <p:cNvPr id="24579" name="Rectangle 4"/>
          <p:cNvSpPr>
            <a:spLocks noChangeArrowheads="1"/>
          </p:cNvSpPr>
          <p:nvPr/>
        </p:nvSpPr>
        <p:spPr bwMode="auto">
          <a:xfrm>
            <a:off x="1066800" y="1295400"/>
            <a:ext cx="1841500" cy="749300"/>
          </a:xfrm>
          <a:prstGeom prst="rect">
            <a:avLst/>
          </a:prstGeom>
          <a:solidFill>
            <a:schemeClr val="bg1"/>
          </a:solidFill>
          <a:ln w="12700">
            <a:solidFill>
              <a:schemeClr val="tx1"/>
            </a:solidFill>
            <a:miter lim="800000"/>
            <a:headEnd/>
            <a:tailEnd/>
          </a:ln>
        </p:spPr>
        <p:txBody>
          <a:bodyPr wrap="none" lIns="90487" tIns="44450" rIns="90487" bIns="44450" anchor="ctr"/>
          <a:lstStyle/>
          <a:p>
            <a:pPr algn="ctr" eaLnBrk="0" hangingPunct="0"/>
            <a:endParaRPr lang="en-US">
              <a:latin typeface="Book Antiqua" pitchFamily="18" charset="0"/>
            </a:endParaRPr>
          </a:p>
          <a:p>
            <a:pPr algn="ctr" eaLnBrk="0" hangingPunct="0"/>
            <a:r>
              <a:rPr lang="en-US">
                <a:latin typeface="Book Antiqua" pitchFamily="18" charset="0"/>
              </a:rPr>
              <a:t>User Interface</a:t>
            </a:r>
          </a:p>
          <a:p>
            <a:pPr algn="ctr" eaLnBrk="0" hangingPunct="0"/>
            <a:endParaRPr lang="en-US">
              <a:latin typeface="Book Antiqua" pitchFamily="18" charset="0"/>
            </a:endParaRPr>
          </a:p>
        </p:txBody>
      </p:sp>
      <p:sp>
        <p:nvSpPr>
          <p:cNvPr id="24580" name="Rectangle 5"/>
          <p:cNvSpPr>
            <a:spLocks noChangeArrowheads="1"/>
          </p:cNvSpPr>
          <p:nvPr/>
        </p:nvSpPr>
        <p:spPr bwMode="auto">
          <a:xfrm>
            <a:off x="6096000" y="1447800"/>
            <a:ext cx="1600200" cy="901700"/>
          </a:xfrm>
          <a:prstGeom prst="rect">
            <a:avLst/>
          </a:prstGeom>
          <a:solidFill>
            <a:schemeClr val="bg1"/>
          </a:solidFill>
          <a:ln w="12700">
            <a:solidFill>
              <a:schemeClr val="tx1"/>
            </a:solidFill>
            <a:miter lim="800000"/>
            <a:headEnd/>
            <a:tailEnd/>
          </a:ln>
        </p:spPr>
        <p:txBody>
          <a:bodyPr wrap="none" lIns="90487" tIns="44450" rIns="90487" bIns="44450" anchor="ctr"/>
          <a:lstStyle/>
          <a:p>
            <a:pPr algn="ctr" eaLnBrk="0" hangingPunct="0"/>
            <a:r>
              <a:rPr lang="en-US">
                <a:latin typeface="Book Antiqua" pitchFamily="18" charset="0"/>
              </a:rPr>
              <a:t>  Tournament</a:t>
            </a:r>
          </a:p>
        </p:txBody>
      </p:sp>
      <p:sp>
        <p:nvSpPr>
          <p:cNvPr id="24581" name="Rectangle 6"/>
          <p:cNvSpPr>
            <a:spLocks noChangeArrowheads="1"/>
          </p:cNvSpPr>
          <p:nvPr/>
        </p:nvSpPr>
        <p:spPr bwMode="auto">
          <a:xfrm>
            <a:off x="6096000" y="3048000"/>
            <a:ext cx="1663700" cy="901700"/>
          </a:xfrm>
          <a:prstGeom prst="rect">
            <a:avLst/>
          </a:prstGeom>
          <a:solidFill>
            <a:schemeClr val="bg1"/>
          </a:solidFill>
          <a:ln w="12700">
            <a:solidFill>
              <a:schemeClr val="tx1"/>
            </a:solidFill>
            <a:miter lim="800000"/>
            <a:headEnd/>
            <a:tailEnd/>
          </a:ln>
        </p:spPr>
        <p:txBody>
          <a:bodyPr wrap="none" lIns="90487" tIns="44450" rIns="90487" bIns="44450" anchor="ctr"/>
          <a:lstStyle/>
          <a:p>
            <a:pPr algn="ctr" eaLnBrk="0" hangingPunct="0"/>
            <a:r>
              <a:rPr lang="en-US">
                <a:latin typeface="Book Antiqua" pitchFamily="18" charset="0"/>
              </a:rPr>
              <a:t>Component</a:t>
            </a:r>
          </a:p>
          <a:p>
            <a:pPr algn="ctr" eaLnBrk="0" hangingPunct="0"/>
            <a:r>
              <a:rPr lang="en-US">
                <a:latin typeface="Book Antiqua" pitchFamily="18" charset="0"/>
              </a:rPr>
              <a:t>Management</a:t>
            </a:r>
          </a:p>
        </p:txBody>
      </p:sp>
      <p:sp>
        <p:nvSpPr>
          <p:cNvPr id="24582" name="Rectangle 7"/>
          <p:cNvSpPr>
            <a:spLocks noChangeArrowheads="1"/>
          </p:cNvSpPr>
          <p:nvPr/>
        </p:nvSpPr>
        <p:spPr bwMode="auto">
          <a:xfrm>
            <a:off x="6096000" y="4572000"/>
            <a:ext cx="1676400" cy="762000"/>
          </a:xfrm>
          <a:prstGeom prst="rect">
            <a:avLst/>
          </a:prstGeom>
          <a:solidFill>
            <a:schemeClr val="bg1"/>
          </a:solidFill>
          <a:ln w="12700">
            <a:solidFill>
              <a:schemeClr val="tx1"/>
            </a:solidFill>
            <a:miter lim="800000"/>
            <a:headEnd/>
            <a:tailEnd/>
          </a:ln>
        </p:spPr>
        <p:txBody>
          <a:bodyPr wrap="none" lIns="90487" tIns="44450" rIns="90487" bIns="44450" anchor="ctr"/>
          <a:lstStyle/>
          <a:p>
            <a:pPr algn="ctr" eaLnBrk="0" hangingPunct="0"/>
            <a:r>
              <a:rPr lang="en-US">
                <a:latin typeface="Book Antiqua" pitchFamily="18" charset="0"/>
              </a:rPr>
              <a:t>Session </a:t>
            </a:r>
          </a:p>
          <a:p>
            <a:pPr algn="ctr" eaLnBrk="0" hangingPunct="0"/>
            <a:r>
              <a:rPr lang="en-US">
                <a:latin typeface="Book Antiqua" pitchFamily="18" charset="0"/>
              </a:rPr>
              <a:t>Management</a:t>
            </a:r>
          </a:p>
        </p:txBody>
      </p:sp>
      <p:sp>
        <p:nvSpPr>
          <p:cNvPr id="24583" name="Rectangle 8"/>
          <p:cNvSpPr>
            <a:spLocks noChangeArrowheads="1"/>
          </p:cNvSpPr>
          <p:nvPr/>
        </p:nvSpPr>
        <p:spPr bwMode="auto">
          <a:xfrm>
            <a:off x="876300" y="4495800"/>
            <a:ext cx="2019300" cy="749300"/>
          </a:xfrm>
          <a:prstGeom prst="rect">
            <a:avLst/>
          </a:prstGeom>
          <a:solidFill>
            <a:schemeClr val="bg1"/>
          </a:solidFill>
          <a:ln w="12700">
            <a:solidFill>
              <a:schemeClr val="tx1"/>
            </a:solidFill>
            <a:miter lim="800000"/>
            <a:headEnd/>
            <a:tailEnd/>
          </a:ln>
        </p:spPr>
        <p:txBody>
          <a:bodyPr wrap="none" lIns="90487" tIns="44450" rIns="90487" bIns="44450" anchor="ctr"/>
          <a:lstStyle/>
          <a:p>
            <a:pPr algn="ctr" eaLnBrk="0" hangingPunct="0"/>
            <a:r>
              <a:rPr lang="en-US">
                <a:latin typeface="Book Antiqua" pitchFamily="18" charset="0"/>
              </a:rPr>
              <a:t>Tournament</a:t>
            </a:r>
          </a:p>
          <a:p>
            <a:pPr algn="ctr" eaLnBrk="0" hangingPunct="0"/>
            <a:r>
              <a:rPr lang="en-US">
                <a:latin typeface="Book Antiqua" pitchFamily="18" charset="0"/>
              </a:rPr>
              <a:t>Statistics</a:t>
            </a:r>
          </a:p>
        </p:txBody>
      </p:sp>
      <p:sp>
        <p:nvSpPr>
          <p:cNvPr id="24584" name="Rectangle 9"/>
          <p:cNvSpPr>
            <a:spLocks noChangeArrowheads="1"/>
          </p:cNvSpPr>
          <p:nvPr/>
        </p:nvSpPr>
        <p:spPr bwMode="auto">
          <a:xfrm>
            <a:off x="990600" y="3352800"/>
            <a:ext cx="1905000" cy="749300"/>
          </a:xfrm>
          <a:prstGeom prst="rect">
            <a:avLst/>
          </a:prstGeom>
          <a:solidFill>
            <a:schemeClr val="bg1"/>
          </a:solidFill>
          <a:ln w="12700">
            <a:solidFill>
              <a:schemeClr val="tx1"/>
            </a:solidFill>
            <a:miter lim="800000"/>
            <a:headEnd/>
            <a:tailEnd/>
          </a:ln>
        </p:spPr>
        <p:txBody>
          <a:bodyPr wrap="none" lIns="90487" tIns="44450" rIns="90487" bIns="44450" anchor="ctr"/>
          <a:lstStyle/>
          <a:p>
            <a:pPr algn="ctr" eaLnBrk="0" hangingPunct="0"/>
            <a:r>
              <a:rPr lang="en-US">
                <a:latin typeface="Book Antiqua" pitchFamily="18" charset="0"/>
              </a:rPr>
              <a:t>Advertisement</a:t>
            </a:r>
          </a:p>
        </p:txBody>
      </p:sp>
      <p:sp>
        <p:nvSpPr>
          <p:cNvPr id="24585" name="Rectangle 19"/>
          <p:cNvSpPr>
            <a:spLocks noChangeArrowheads="1"/>
          </p:cNvSpPr>
          <p:nvPr/>
        </p:nvSpPr>
        <p:spPr bwMode="auto">
          <a:xfrm>
            <a:off x="1092200" y="2286000"/>
            <a:ext cx="1816100" cy="749300"/>
          </a:xfrm>
          <a:prstGeom prst="rect">
            <a:avLst/>
          </a:prstGeom>
          <a:solidFill>
            <a:schemeClr val="bg1"/>
          </a:solidFill>
          <a:ln w="12700">
            <a:solidFill>
              <a:schemeClr val="tx1"/>
            </a:solidFill>
            <a:miter lim="800000"/>
            <a:headEnd/>
            <a:tailEnd/>
          </a:ln>
        </p:spPr>
        <p:txBody>
          <a:bodyPr wrap="none" lIns="90487" tIns="44450" rIns="90487" bIns="44450" anchor="ctr"/>
          <a:lstStyle/>
          <a:p>
            <a:pPr algn="ctr" eaLnBrk="0" hangingPunct="0"/>
            <a:r>
              <a:rPr lang="en-US">
                <a:latin typeface="Book Antiqua" pitchFamily="18" charset="0"/>
              </a:rPr>
              <a:t>User </a:t>
            </a:r>
          </a:p>
          <a:p>
            <a:pPr algn="ctr" eaLnBrk="0" hangingPunct="0"/>
            <a:r>
              <a:rPr lang="en-US">
                <a:latin typeface="Book Antiqua" pitchFamily="18" charset="0"/>
              </a:rPr>
              <a:t>Management</a:t>
            </a:r>
          </a:p>
        </p:txBody>
      </p:sp>
      <p:sp>
        <p:nvSpPr>
          <p:cNvPr id="24586" name="Line 22"/>
          <p:cNvSpPr>
            <a:spLocks noChangeShapeType="1"/>
          </p:cNvSpPr>
          <p:nvPr/>
        </p:nvSpPr>
        <p:spPr bwMode="auto">
          <a:xfrm>
            <a:off x="4343400" y="1219200"/>
            <a:ext cx="0" cy="4343400"/>
          </a:xfrm>
          <a:prstGeom prst="line">
            <a:avLst/>
          </a:prstGeom>
          <a:noFill/>
          <a:ln w="12700">
            <a:solidFill>
              <a:schemeClr val="tx1"/>
            </a:solidFill>
            <a:round/>
            <a:headEnd/>
            <a:tailEnd/>
          </a:ln>
        </p:spPr>
        <p:txBody>
          <a:bodyPr wrap="none" anchor="ctr"/>
          <a:lstStyle/>
          <a:p>
            <a:endParaRPr lang="en-US"/>
          </a:p>
        </p:txBody>
      </p:sp>
      <p:sp>
        <p:nvSpPr>
          <p:cNvPr id="24587" name="Line 23"/>
          <p:cNvSpPr>
            <a:spLocks noChangeShapeType="1"/>
          </p:cNvSpPr>
          <p:nvPr/>
        </p:nvSpPr>
        <p:spPr bwMode="auto">
          <a:xfrm>
            <a:off x="2895600" y="1676400"/>
            <a:ext cx="1447800" cy="0"/>
          </a:xfrm>
          <a:prstGeom prst="line">
            <a:avLst/>
          </a:prstGeom>
          <a:noFill/>
          <a:ln w="12700">
            <a:solidFill>
              <a:schemeClr val="tx1"/>
            </a:solidFill>
            <a:round/>
            <a:headEnd/>
            <a:tailEnd/>
          </a:ln>
        </p:spPr>
        <p:txBody>
          <a:bodyPr wrap="none" anchor="ctr"/>
          <a:lstStyle/>
          <a:p>
            <a:endParaRPr lang="en-US"/>
          </a:p>
        </p:txBody>
      </p:sp>
      <p:sp>
        <p:nvSpPr>
          <p:cNvPr id="24588" name="Line 24"/>
          <p:cNvSpPr>
            <a:spLocks noChangeShapeType="1"/>
          </p:cNvSpPr>
          <p:nvPr/>
        </p:nvSpPr>
        <p:spPr bwMode="auto">
          <a:xfrm>
            <a:off x="2908300" y="2590800"/>
            <a:ext cx="1435100" cy="0"/>
          </a:xfrm>
          <a:prstGeom prst="line">
            <a:avLst/>
          </a:prstGeom>
          <a:noFill/>
          <a:ln w="12700">
            <a:solidFill>
              <a:schemeClr val="tx1"/>
            </a:solidFill>
            <a:round/>
            <a:headEnd/>
            <a:tailEnd/>
          </a:ln>
        </p:spPr>
        <p:txBody>
          <a:bodyPr wrap="none" anchor="ctr"/>
          <a:lstStyle/>
          <a:p>
            <a:endParaRPr lang="en-US"/>
          </a:p>
        </p:txBody>
      </p:sp>
      <p:sp>
        <p:nvSpPr>
          <p:cNvPr id="24589" name="Line 25"/>
          <p:cNvSpPr>
            <a:spLocks noChangeShapeType="1"/>
          </p:cNvSpPr>
          <p:nvPr/>
        </p:nvSpPr>
        <p:spPr bwMode="auto">
          <a:xfrm>
            <a:off x="2895600" y="3733800"/>
            <a:ext cx="1447800" cy="0"/>
          </a:xfrm>
          <a:prstGeom prst="line">
            <a:avLst/>
          </a:prstGeom>
          <a:noFill/>
          <a:ln w="12700">
            <a:solidFill>
              <a:schemeClr val="tx1"/>
            </a:solidFill>
            <a:round/>
            <a:headEnd/>
            <a:tailEnd/>
          </a:ln>
        </p:spPr>
        <p:txBody>
          <a:bodyPr wrap="none" anchor="ctr"/>
          <a:lstStyle/>
          <a:p>
            <a:endParaRPr lang="en-US"/>
          </a:p>
        </p:txBody>
      </p:sp>
      <p:sp>
        <p:nvSpPr>
          <p:cNvPr id="24590" name="Line 26"/>
          <p:cNvSpPr>
            <a:spLocks noChangeShapeType="1"/>
          </p:cNvSpPr>
          <p:nvPr/>
        </p:nvSpPr>
        <p:spPr bwMode="auto">
          <a:xfrm>
            <a:off x="2895600" y="4800600"/>
            <a:ext cx="1447800" cy="0"/>
          </a:xfrm>
          <a:prstGeom prst="line">
            <a:avLst/>
          </a:prstGeom>
          <a:noFill/>
          <a:ln w="12700">
            <a:solidFill>
              <a:schemeClr val="tx1"/>
            </a:solidFill>
            <a:round/>
            <a:headEnd/>
            <a:tailEnd/>
          </a:ln>
        </p:spPr>
        <p:txBody>
          <a:bodyPr wrap="none" anchor="ctr"/>
          <a:lstStyle/>
          <a:p>
            <a:endParaRPr lang="en-US"/>
          </a:p>
        </p:txBody>
      </p:sp>
      <p:sp>
        <p:nvSpPr>
          <p:cNvPr id="24591" name="Line 27"/>
          <p:cNvSpPr>
            <a:spLocks noChangeShapeType="1"/>
          </p:cNvSpPr>
          <p:nvPr/>
        </p:nvSpPr>
        <p:spPr bwMode="auto">
          <a:xfrm flipH="1">
            <a:off x="4343400" y="1905000"/>
            <a:ext cx="1752600" cy="0"/>
          </a:xfrm>
          <a:prstGeom prst="line">
            <a:avLst/>
          </a:prstGeom>
          <a:noFill/>
          <a:ln w="12700">
            <a:solidFill>
              <a:schemeClr val="tx1"/>
            </a:solidFill>
            <a:round/>
            <a:headEnd/>
            <a:tailEnd/>
          </a:ln>
        </p:spPr>
        <p:txBody>
          <a:bodyPr wrap="none" anchor="ctr"/>
          <a:lstStyle/>
          <a:p>
            <a:endParaRPr lang="en-US"/>
          </a:p>
        </p:txBody>
      </p:sp>
      <p:sp>
        <p:nvSpPr>
          <p:cNvPr id="24592" name="Line 28"/>
          <p:cNvSpPr>
            <a:spLocks noChangeShapeType="1"/>
          </p:cNvSpPr>
          <p:nvPr/>
        </p:nvSpPr>
        <p:spPr bwMode="auto">
          <a:xfrm flipH="1">
            <a:off x="4343400" y="3581400"/>
            <a:ext cx="1752600" cy="0"/>
          </a:xfrm>
          <a:prstGeom prst="line">
            <a:avLst/>
          </a:prstGeom>
          <a:noFill/>
          <a:ln w="12700">
            <a:solidFill>
              <a:schemeClr val="tx1"/>
            </a:solidFill>
            <a:round/>
            <a:headEnd/>
            <a:tailEnd/>
          </a:ln>
        </p:spPr>
        <p:txBody>
          <a:bodyPr wrap="none" anchor="ctr"/>
          <a:lstStyle/>
          <a:p>
            <a:endParaRPr lang="en-US"/>
          </a:p>
        </p:txBody>
      </p:sp>
      <p:sp>
        <p:nvSpPr>
          <p:cNvPr id="24593" name="Line 29"/>
          <p:cNvSpPr>
            <a:spLocks noChangeShapeType="1"/>
          </p:cNvSpPr>
          <p:nvPr/>
        </p:nvSpPr>
        <p:spPr bwMode="auto">
          <a:xfrm flipH="1">
            <a:off x="4343400" y="5105400"/>
            <a:ext cx="1752600" cy="0"/>
          </a:xfrm>
          <a:prstGeom prst="line">
            <a:avLst/>
          </a:prstGeom>
          <a:noFill/>
          <a:ln w="12700">
            <a:solidFill>
              <a:schemeClr val="tx1"/>
            </a:solidFill>
            <a:round/>
            <a:headEnd/>
            <a:tailEnd/>
          </a:ln>
        </p:spPr>
        <p:txBody>
          <a:bodyPr wrap="none" anchor="ctr"/>
          <a:lstStyle/>
          <a:p>
            <a:endParaRPr lang="en-US"/>
          </a:p>
        </p:txBody>
      </p:sp>
      <p:sp>
        <p:nvSpPr>
          <p:cNvPr id="24594" name="Rectangle 30"/>
          <p:cNvSpPr>
            <a:spLocks noChangeArrowheads="1"/>
          </p:cNvSpPr>
          <p:nvPr/>
        </p:nvSpPr>
        <p:spPr bwMode="auto">
          <a:xfrm>
            <a:off x="2755900" y="1295400"/>
            <a:ext cx="152400" cy="749300"/>
          </a:xfrm>
          <a:prstGeom prst="rect">
            <a:avLst/>
          </a:prstGeom>
          <a:solidFill>
            <a:srgbClr val="FF9999"/>
          </a:solidFill>
          <a:ln w="12700">
            <a:solidFill>
              <a:schemeClr val="tx1"/>
            </a:solidFill>
            <a:miter lim="800000"/>
            <a:headEnd/>
            <a:tailEnd/>
          </a:ln>
        </p:spPr>
        <p:txBody>
          <a:bodyPr wrap="none" anchor="ctr"/>
          <a:lstStyle/>
          <a:p>
            <a:pPr eaLnBrk="0" hangingPunct="0"/>
            <a:endParaRPr lang="en-US"/>
          </a:p>
        </p:txBody>
      </p:sp>
      <p:sp>
        <p:nvSpPr>
          <p:cNvPr id="24595" name="Rectangle 31"/>
          <p:cNvSpPr>
            <a:spLocks noChangeArrowheads="1"/>
          </p:cNvSpPr>
          <p:nvPr/>
        </p:nvSpPr>
        <p:spPr bwMode="auto">
          <a:xfrm>
            <a:off x="2755900" y="2286000"/>
            <a:ext cx="152400" cy="749300"/>
          </a:xfrm>
          <a:prstGeom prst="rect">
            <a:avLst/>
          </a:prstGeom>
          <a:solidFill>
            <a:srgbClr val="FF9999"/>
          </a:solidFill>
          <a:ln w="12700">
            <a:solidFill>
              <a:schemeClr val="tx1"/>
            </a:solidFill>
            <a:miter lim="800000"/>
            <a:headEnd/>
            <a:tailEnd/>
          </a:ln>
        </p:spPr>
        <p:txBody>
          <a:bodyPr wrap="none" anchor="ctr"/>
          <a:lstStyle/>
          <a:p>
            <a:pPr eaLnBrk="0" hangingPunct="0"/>
            <a:endParaRPr lang="en-US"/>
          </a:p>
        </p:txBody>
      </p:sp>
      <p:sp>
        <p:nvSpPr>
          <p:cNvPr id="24596" name="Rectangle 32"/>
          <p:cNvSpPr>
            <a:spLocks noChangeArrowheads="1"/>
          </p:cNvSpPr>
          <p:nvPr/>
        </p:nvSpPr>
        <p:spPr bwMode="auto">
          <a:xfrm>
            <a:off x="2755900" y="3352800"/>
            <a:ext cx="152400" cy="749300"/>
          </a:xfrm>
          <a:prstGeom prst="rect">
            <a:avLst/>
          </a:prstGeom>
          <a:solidFill>
            <a:srgbClr val="FF9999"/>
          </a:solidFill>
          <a:ln w="12700">
            <a:solidFill>
              <a:schemeClr val="tx1"/>
            </a:solidFill>
            <a:miter lim="800000"/>
            <a:headEnd/>
            <a:tailEnd/>
          </a:ln>
        </p:spPr>
        <p:txBody>
          <a:bodyPr wrap="none" anchor="ctr"/>
          <a:lstStyle/>
          <a:p>
            <a:pPr eaLnBrk="0" hangingPunct="0"/>
            <a:endParaRPr lang="en-US"/>
          </a:p>
        </p:txBody>
      </p:sp>
      <p:sp>
        <p:nvSpPr>
          <p:cNvPr id="24597" name="Rectangle 33"/>
          <p:cNvSpPr>
            <a:spLocks noChangeArrowheads="1"/>
          </p:cNvSpPr>
          <p:nvPr/>
        </p:nvSpPr>
        <p:spPr bwMode="auto">
          <a:xfrm>
            <a:off x="2743200" y="4495800"/>
            <a:ext cx="152400" cy="749300"/>
          </a:xfrm>
          <a:prstGeom prst="rect">
            <a:avLst/>
          </a:prstGeom>
          <a:solidFill>
            <a:srgbClr val="FF9999"/>
          </a:solidFill>
          <a:ln w="12700">
            <a:solidFill>
              <a:schemeClr val="tx1"/>
            </a:solidFill>
            <a:miter lim="800000"/>
            <a:headEnd/>
            <a:tailEnd/>
          </a:ln>
        </p:spPr>
        <p:txBody>
          <a:bodyPr wrap="none" anchor="ctr"/>
          <a:lstStyle/>
          <a:p>
            <a:pPr eaLnBrk="0" hangingPunct="0"/>
            <a:endParaRPr lang="en-US"/>
          </a:p>
        </p:txBody>
      </p:sp>
      <p:sp>
        <p:nvSpPr>
          <p:cNvPr id="24598" name="Rectangle 34"/>
          <p:cNvSpPr>
            <a:spLocks noChangeArrowheads="1"/>
          </p:cNvSpPr>
          <p:nvPr/>
        </p:nvSpPr>
        <p:spPr bwMode="auto">
          <a:xfrm>
            <a:off x="6096000" y="1447800"/>
            <a:ext cx="152400" cy="901700"/>
          </a:xfrm>
          <a:prstGeom prst="rect">
            <a:avLst/>
          </a:prstGeom>
          <a:solidFill>
            <a:srgbClr val="FF9999"/>
          </a:solidFill>
          <a:ln w="12700">
            <a:solidFill>
              <a:schemeClr val="tx1"/>
            </a:solidFill>
            <a:miter lim="800000"/>
            <a:headEnd/>
            <a:tailEnd/>
          </a:ln>
        </p:spPr>
        <p:txBody>
          <a:bodyPr wrap="none" anchor="ctr"/>
          <a:lstStyle/>
          <a:p>
            <a:pPr eaLnBrk="0" hangingPunct="0"/>
            <a:endParaRPr lang="en-US"/>
          </a:p>
        </p:txBody>
      </p:sp>
      <p:sp>
        <p:nvSpPr>
          <p:cNvPr id="24599" name="Rectangle 35"/>
          <p:cNvSpPr>
            <a:spLocks noChangeArrowheads="1"/>
          </p:cNvSpPr>
          <p:nvPr/>
        </p:nvSpPr>
        <p:spPr bwMode="auto">
          <a:xfrm>
            <a:off x="6096000" y="3048000"/>
            <a:ext cx="152400" cy="901700"/>
          </a:xfrm>
          <a:prstGeom prst="rect">
            <a:avLst/>
          </a:prstGeom>
          <a:solidFill>
            <a:srgbClr val="FF9999"/>
          </a:solidFill>
          <a:ln w="12700">
            <a:solidFill>
              <a:schemeClr val="tx1"/>
            </a:solidFill>
            <a:miter lim="800000"/>
            <a:headEnd/>
            <a:tailEnd/>
          </a:ln>
        </p:spPr>
        <p:txBody>
          <a:bodyPr wrap="none" anchor="ctr"/>
          <a:lstStyle/>
          <a:p>
            <a:pPr eaLnBrk="0" hangingPunct="0"/>
            <a:endParaRPr lang="en-US"/>
          </a:p>
        </p:txBody>
      </p:sp>
      <p:sp>
        <p:nvSpPr>
          <p:cNvPr id="24600" name="Rectangle 36"/>
          <p:cNvSpPr>
            <a:spLocks noChangeArrowheads="1"/>
          </p:cNvSpPr>
          <p:nvPr/>
        </p:nvSpPr>
        <p:spPr bwMode="auto">
          <a:xfrm>
            <a:off x="6096000" y="4572000"/>
            <a:ext cx="152400" cy="762000"/>
          </a:xfrm>
          <a:prstGeom prst="rect">
            <a:avLst/>
          </a:prstGeom>
          <a:solidFill>
            <a:srgbClr val="FF9999"/>
          </a:solidFill>
          <a:ln w="12700">
            <a:solidFill>
              <a:schemeClr val="tx1"/>
            </a:solidFill>
            <a:miter lim="800000"/>
            <a:headEnd/>
            <a:tailEnd/>
          </a:ln>
        </p:spPr>
        <p:txBody>
          <a:bodyPr wrap="none" anchor="ctr"/>
          <a:lstStyle/>
          <a:p>
            <a:pPr eaLnBrk="0" hangingPunct="0"/>
            <a:endParaRPr lang="en-US"/>
          </a:p>
        </p:txBody>
      </p:sp>
      <p:sp>
        <p:nvSpPr>
          <p:cNvPr id="24601" name="Rectangle 38"/>
          <p:cNvSpPr>
            <a:spLocks noChangeArrowheads="1"/>
          </p:cNvSpPr>
          <p:nvPr/>
        </p:nvSpPr>
        <p:spPr bwMode="auto">
          <a:xfrm>
            <a:off x="620713" y="5943600"/>
            <a:ext cx="180975" cy="301625"/>
          </a:xfrm>
          <a:prstGeom prst="rect">
            <a:avLst/>
          </a:prstGeom>
          <a:noFill/>
          <a:ln w="12700">
            <a:noFill/>
            <a:miter lim="800000"/>
            <a:headEnd/>
            <a:tailEnd/>
          </a:ln>
        </p:spPr>
        <p:txBody>
          <a:bodyPr wrap="none" lIns="90487" tIns="44450" rIns="90487" bIns="44450">
            <a:spAutoFit/>
          </a:bodyPr>
          <a:lstStyle/>
          <a:p>
            <a:pPr eaLnBrk="0" hangingPunct="0"/>
            <a:endParaRPr lang="en-US" sz="1400">
              <a:latin typeface="Book Antiqua" pitchFamily="18" charset="0"/>
            </a:endParaRPr>
          </a:p>
        </p:txBody>
      </p:sp>
      <p:sp>
        <p:nvSpPr>
          <p:cNvPr id="24602" name="Rectangle 39"/>
          <p:cNvSpPr>
            <a:spLocks noChangeArrowheads="1"/>
          </p:cNvSpPr>
          <p:nvPr/>
        </p:nvSpPr>
        <p:spPr bwMode="auto">
          <a:xfrm>
            <a:off x="381000" y="5715000"/>
            <a:ext cx="152400" cy="762000"/>
          </a:xfrm>
          <a:prstGeom prst="rect">
            <a:avLst/>
          </a:prstGeom>
          <a:solidFill>
            <a:srgbClr val="FF9999"/>
          </a:solidFill>
          <a:ln w="12700">
            <a:solidFill>
              <a:schemeClr val="tx1"/>
            </a:solidFill>
            <a:miter lim="800000"/>
            <a:headEnd/>
            <a:tailEnd/>
          </a:ln>
        </p:spPr>
        <p:txBody>
          <a:bodyPr wrap="none" anchor="ctr"/>
          <a:lstStyle/>
          <a:p>
            <a:pPr eaLnBrk="0" hangingPunct="0"/>
            <a:endParaRPr lang="en-US"/>
          </a:p>
        </p:txBody>
      </p:sp>
      <p:sp>
        <p:nvSpPr>
          <p:cNvPr id="24603" name="Rectangle 40"/>
          <p:cNvSpPr>
            <a:spLocks noChangeArrowheads="1"/>
          </p:cNvSpPr>
          <p:nvPr/>
        </p:nvSpPr>
        <p:spPr bwMode="auto">
          <a:xfrm>
            <a:off x="1066800" y="1143000"/>
            <a:ext cx="381000" cy="152400"/>
          </a:xfrm>
          <a:prstGeom prst="rect">
            <a:avLst/>
          </a:prstGeom>
          <a:solidFill>
            <a:schemeClr val="bg1"/>
          </a:solidFill>
          <a:ln w="12700">
            <a:solidFill>
              <a:schemeClr val="tx1"/>
            </a:solidFill>
            <a:miter lim="800000"/>
            <a:headEnd/>
            <a:tailEnd/>
          </a:ln>
        </p:spPr>
        <p:txBody>
          <a:bodyPr wrap="none" anchor="ctr"/>
          <a:lstStyle/>
          <a:p>
            <a:pPr eaLnBrk="0" hangingPunct="0"/>
            <a:endParaRPr lang="en-US"/>
          </a:p>
        </p:txBody>
      </p:sp>
      <p:sp>
        <p:nvSpPr>
          <p:cNvPr id="24604" name="Rectangle 41"/>
          <p:cNvSpPr>
            <a:spLocks noChangeArrowheads="1"/>
          </p:cNvSpPr>
          <p:nvPr/>
        </p:nvSpPr>
        <p:spPr bwMode="auto">
          <a:xfrm>
            <a:off x="6096000" y="1295400"/>
            <a:ext cx="381000" cy="152400"/>
          </a:xfrm>
          <a:prstGeom prst="rect">
            <a:avLst/>
          </a:prstGeom>
          <a:solidFill>
            <a:schemeClr val="bg1"/>
          </a:solidFill>
          <a:ln w="12700">
            <a:solidFill>
              <a:schemeClr val="tx1"/>
            </a:solidFill>
            <a:miter lim="800000"/>
            <a:headEnd/>
            <a:tailEnd/>
          </a:ln>
        </p:spPr>
        <p:txBody>
          <a:bodyPr wrap="none" anchor="ctr"/>
          <a:lstStyle/>
          <a:p>
            <a:pPr eaLnBrk="0" hangingPunct="0"/>
            <a:endParaRPr lang="en-US"/>
          </a:p>
        </p:txBody>
      </p:sp>
      <p:sp>
        <p:nvSpPr>
          <p:cNvPr id="24605" name="Rectangle 42"/>
          <p:cNvSpPr>
            <a:spLocks noChangeArrowheads="1"/>
          </p:cNvSpPr>
          <p:nvPr/>
        </p:nvSpPr>
        <p:spPr bwMode="auto">
          <a:xfrm>
            <a:off x="1092200" y="2133600"/>
            <a:ext cx="381000" cy="152400"/>
          </a:xfrm>
          <a:prstGeom prst="rect">
            <a:avLst/>
          </a:prstGeom>
          <a:solidFill>
            <a:schemeClr val="bg1"/>
          </a:solidFill>
          <a:ln w="12700">
            <a:solidFill>
              <a:schemeClr val="tx1"/>
            </a:solidFill>
            <a:miter lim="800000"/>
            <a:headEnd/>
            <a:tailEnd/>
          </a:ln>
        </p:spPr>
        <p:txBody>
          <a:bodyPr wrap="none" anchor="ctr"/>
          <a:lstStyle/>
          <a:p>
            <a:pPr eaLnBrk="0" hangingPunct="0"/>
            <a:endParaRPr lang="en-US"/>
          </a:p>
        </p:txBody>
      </p:sp>
      <p:sp>
        <p:nvSpPr>
          <p:cNvPr id="24606" name="Rectangle 43"/>
          <p:cNvSpPr>
            <a:spLocks noChangeArrowheads="1"/>
          </p:cNvSpPr>
          <p:nvPr/>
        </p:nvSpPr>
        <p:spPr bwMode="auto">
          <a:xfrm>
            <a:off x="6096000" y="2895600"/>
            <a:ext cx="381000" cy="152400"/>
          </a:xfrm>
          <a:prstGeom prst="rect">
            <a:avLst/>
          </a:prstGeom>
          <a:solidFill>
            <a:schemeClr val="bg1"/>
          </a:solidFill>
          <a:ln w="12700">
            <a:solidFill>
              <a:schemeClr val="tx1"/>
            </a:solidFill>
            <a:miter lim="800000"/>
            <a:headEnd/>
            <a:tailEnd/>
          </a:ln>
        </p:spPr>
        <p:txBody>
          <a:bodyPr wrap="none" anchor="ctr"/>
          <a:lstStyle/>
          <a:p>
            <a:pPr eaLnBrk="0" hangingPunct="0"/>
            <a:endParaRPr lang="en-US"/>
          </a:p>
        </p:txBody>
      </p:sp>
      <p:sp>
        <p:nvSpPr>
          <p:cNvPr id="24607" name="Rectangle 44"/>
          <p:cNvSpPr>
            <a:spLocks noChangeArrowheads="1"/>
          </p:cNvSpPr>
          <p:nvPr/>
        </p:nvSpPr>
        <p:spPr bwMode="auto">
          <a:xfrm>
            <a:off x="990600" y="3200400"/>
            <a:ext cx="381000" cy="152400"/>
          </a:xfrm>
          <a:prstGeom prst="rect">
            <a:avLst/>
          </a:prstGeom>
          <a:solidFill>
            <a:schemeClr val="bg1"/>
          </a:solidFill>
          <a:ln w="12700">
            <a:solidFill>
              <a:schemeClr val="tx1"/>
            </a:solidFill>
            <a:miter lim="800000"/>
            <a:headEnd/>
            <a:tailEnd/>
          </a:ln>
        </p:spPr>
        <p:txBody>
          <a:bodyPr wrap="none" anchor="ctr"/>
          <a:lstStyle/>
          <a:p>
            <a:pPr eaLnBrk="0" hangingPunct="0"/>
            <a:endParaRPr lang="en-US"/>
          </a:p>
        </p:txBody>
      </p:sp>
      <p:sp>
        <p:nvSpPr>
          <p:cNvPr id="24608" name="Rectangle 45"/>
          <p:cNvSpPr>
            <a:spLocks noChangeArrowheads="1"/>
          </p:cNvSpPr>
          <p:nvPr/>
        </p:nvSpPr>
        <p:spPr bwMode="auto">
          <a:xfrm>
            <a:off x="6096000" y="4419600"/>
            <a:ext cx="381000" cy="152400"/>
          </a:xfrm>
          <a:prstGeom prst="rect">
            <a:avLst/>
          </a:prstGeom>
          <a:solidFill>
            <a:schemeClr val="bg1"/>
          </a:solidFill>
          <a:ln w="12700">
            <a:solidFill>
              <a:schemeClr val="tx1"/>
            </a:solidFill>
            <a:miter lim="800000"/>
            <a:headEnd/>
            <a:tailEnd/>
          </a:ln>
        </p:spPr>
        <p:txBody>
          <a:bodyPr wrap="none" anchor="ctr"/>
          <a:lstStyle/>
          <a:p>
            <a:pPr eaLnBrk="0" hangingPunct="0"/>
            <a:endParaRPr lang="en-US"/>
          </a:p>
        </p:txBody>
      </p:sp>
      <p:sp>
        <p:nvSpPr>
          <p:cNvPr id="24609" name="Rectangle 46"/>
          <p:cNvSpPr>
            <a:spLocks noChangeArrowheads="1"/>
          </p:cNvSpPr>
          <p:nvPr/>
        </p:nvSpPr>
        <p:spPr bwMode="auto">
          <a:xfrm>
            <a:off x="876300" y="4343400"/>
            <a:ext cx="381000" cy="152400"/>
          </a:xfrm>
          <a:prstGeom prst="rect">
            <a:avLst/>
          </a:prstGeom>
          <a:solidFill>
            <a:schemeClr val="bg1"/>
          </a:solidFill>
          <a:ln w="12700">
            <a:solidFill>
              <a:schemeClr val="tx1"/>
            </a:solidFill>
            <a:miter lim="800000"/>
            <a:headEnd/>
            <a:tailEnd/>
          </a:ln>
        </p:spPr>
        <p:txBody>
          <a:bodyPr wrap="none" anchor="ctr"/>
          <a:lstStyle/>
          <a:p>
            <a:pPr eaLnBrk="0" hangingPunct="0"/>
            <a:endParaRPr lang="en-US"/>
          </a:p>
        </p:txBody>
      </p:sp>
      <p:sp>
        <p:nvSpPr>
          <p:cNvPr id="24610" name="Rectangle 47"/>
          <p:cNvSpPr>
            <a:spLocks noChangeArrowheads="1"/>
          </p:cNvSpPr>
          <p:nvPr/>
        </p:nvSpPr>
        <p:spPr bwMode="auto">
          <a:xfrm>
            <a:off x="876300" y="5945188"/>
            <a:ext cx="3883025" cy="396875"/>
          </a:xfrm>
          <a:prstGeom prst="rect">
            <a:avLst/>
          </a:prstGeom>
          <a:noFill/>
          <a:ln w="12700">
            <a:noFill/>
            <a:miter lim="800000"/>
            <a:headEnd/>
            <a:tailEnd/>
          </a:ln>
        </p:spPr>
        <p:txBody>
          <a:bodyPr wrap="none" anchor="ctr">
            <a:spAutoFit/>
          </a:bodyPr>
          <a:lstStyle/>
          <a:p>
            <a:pPr algn="ctr" eaLnBrk="0" hangingPunct="0"/>
            <a:r>
              <a:rPr lang="en-US" sz="2000" b="0">
                <a:latin typeface="Verdana" pitchFamily="34" charset="0"/>
              </a:rPr>
              <a:t>Subsystem Interface Objects</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smtClean="0">
                <a:ea typeface="ＭＳ Ｐゴシック"/>
                <a:cs typeface="ＭＳ Ｐゴシック"/>
              </a:rPr>
              <a:t>Virtual Machine</a:t>
            </a:r>
          </a:p>
        </p:txBody>
      </p:sp>
      <p:sp>
        <p:nvSpPr>
          <p:cNvPr id="25603" name="Rectangle 3"/>
          <p:cNvSpPr>
            <a:spLocks noGrp="1" noChangeArrowheads="1"/>
          </p:cNvSpPr>
          <p:nvPr>
            <p:ph type="body" idx="1"/>
          </p:nvPr>
        </p:nvSpPr>
        <p:spPr>
          <a:xfrm>
            <a:off x="373063" y="1041400"/>
            <a:ext cx="8255000" cy="5351463"/>
          </a:xfrm>
        </p:spPr>
        <p:txBody>
          <a:bodyPr/>
          <a:lstStyle/>
          <a:p>
            <a:r>
              <a:rPr lang="en-US" smtClean="0">
                <a:ea typeface="ＭＳ Ｐゴシック"/>
                <a:cs typeface="ＭＳ Ｐゴシック"/>
              </a:rPr>
              <a:t>A </a:t>
            </a:r>
            <a:r>
              <a:rPr lang="en-US" smtClean="0">
                <a:solidFill>
                  <a:srgbClr val="FF0000"/>
                </a:solidFill>
                <a:ea typeface="ＭＳ Ｐゴシック"/>
                <a:cs typeface="ＭＳ Ｐゴシック"/>
              </a:rPr>
              <a:t>virtual machine </a:t>
            </a:r>
            <a:r>
              <a:rPr lang="en-US" smtClean="0">
                <a:ea typeface="ＭＳ Ｐゴシック"/>
                <a:cs typeface="ＭＳ Ｐゴシック"/>
              </a:rPr>
              <a:t>is a subsystem connected to higher and lower level virtual machines by </a:t>
            </a:r>
            <a:r>
              <a:rPr lang="en-US" smtClean="0">
                <a:solidFill>
                  <a:srgbClr val="0000CC"/>
                </a:solidFill>
                <a:ea typeface="ＭＳ Ｐゴシック"/>
                <a:cs typeface="ＭＳ Ｐゴシック"/>
              </a:rPr>
              <a:t>"provides services for"</a:t>
            </a:r>
            <a:r>
              <a:rPr lang="en-US" smtClean="0">
                <a:ea typeface="ＭＳ Ｐゴシック"/>
                <a:cs typeface="ＭＳ Ｐゴシック"/>
              </a:rPr>
              <a:t> associations</a:t>
            </a:r>
          </a:p>
          <a:p>
            <a:pPr lvl="1"/>
            <a:r>
              <a:rPr lang="en-US" smtClean="0">
                <a:ea typeface="ＭＳ Ｐゴシック"/>
              </a:rPr>
              <a:t>Collection of classes</a:t>
            </a:r>
          </a:p>
          <a:p>
            <a:r>
              <a:rPr lang="en-US" smtClean="0">
                <a:ea typeface="ＭＳ Ｐゴシック"/>
                <a:cs typeface="ＭＳ Ｐゴシック"/>
              </a:rPr>
              <a:t>A virtual machine is an abstraction that provides a set of attributes and operations</a:t>
            </a:r>
          </a:p>
          <a:p>
            <a:r>
              <a:rPr lang="en-US" smtClean="0">
                <a:ea typeface="ＭＳ Ｐゴシック"/>
                <a:cs typeface="ＭＳ Ｐゴシック"/>
              </a:rPr>
              <a:t>The terms layer and virtual machine can be used interchangeably</a:t>
            </a:r>
          </a:p>
          <a:p>
            <a:pPr lvl="1"/>
            <a:r>
              <a:rPr lang="en-US" smtClean="0">
                <a:ea typeface="ＭＳ Ｐゴシック"/>
              </a:rPr>
              <a:t>Also sometimes called “level of abstraction”. </a:t>
            </a:r>
          </a:p>
          <a:p>
            <a:pPr>
              <a:buFont typeface="Times" pitchFamily="18" charset="0"/>
              <a:buNone/>
            </a:pPr>
            <a:endParaRPr lang="en-US" smtClean="0">
              <a:ea typeface="ＭＳ Ｐゴシック"/>
              <a:cs typeface="ＭＳ Ｐゴシック"/>
            </a:endParaRPr>
          </a:p>
          <a:p>
            <a:endParaRPr lang="en-US" smtClean="0">
              <a:ea typeface="ＭＳ Ｐゴシック"/>
              <a:cs typeface="ＭＳ Ｐゴシック"/>
            </a:endParaRPr>
          </a:p>
          <a:p>
            <a:endParaRPr lang="en-US" smtClean="0">
              <a:ea typeface="ＭＳ Ｐゴシック"/>
              <a:cs typeface="ＭＳ Ｐゴシック"/>
            </a:endParaRPr>
          </a:p>
          <a:p>
            <a:pPr>
              <a:buFont typeface="Times" pitchFamily="18" charset="0"/>
              <a:buNone/>
            </a:pPr>
            <a:endParaRPr lang="en-US" smtClean="0">
              <a:ea typeface="ＭＳ Ｐゴシック"/>
              <a:cs typeface="ＭＳ Ｐゴシック"/>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6626" name="Picture 86"/>
          <p:cNvPicPr>
            <a:picLocks noChangeAspect="1" noChangeArrowheads="1"/>
          </p:cNvPicPr>
          <p:nvPr/>
        </p:nvPicPr>
        <p:blipFill>
          <a:blip r:embed="rId3"/>
          <a:srcRect/>
          <a:stretch>
            <a:fillRect/>
          </a:stretch>
        </p:blipFill>
        <p:spPr bwMode="auto">
          <a:xfrm>
            <a:off x="4300538" y="4991100"/>
            <a:ext cx="1128712" cy="927100"/>
          </a:xfrm>
          <a:prstGeom prst="rect">
            <a:avLst/>
          </a:prstGeom>
          <a:noFill/>
          <a:ln w="12700">
            <a:noFill/>
            <a:miter lim="800000"/>
            <a:headEnd/>
            <a:tailEnd/>
          </a:ln>
        </p:spPr>
      </p:pic>
      <p:pic>
        <p:nvPicPr>
          <p:cNvPr id="26627" name="Picture 85"/>
          <p:cNvPicPr>
            <a:picLocks noChangeAspect="1" noChangeArrowheads="1"/>
          </p:cNvPicPr>
          <p:nvPr/>
        </p:nvPicPr>
        <p:blipFill>
          <a:blip r:embed="rId4"/>
          <a:srcRect/>
          <a:stretch>
            <a:fillRect/>
          </a:stretch>
        </p:blipFill>
        <p:spPr bwMode="auto">
          <a:xfrm>
            <a:off x="1811338" y="5005388"/>
            <a:ext cx="1128712" cy="927100"/>
          </a:xfrm>
          <a:prstGeom prst="rect">
            <a:avLst/>
          </a:prstGeom>
          <a:noFill/>
          <a:ln w="12700">
            <a:noFill/>
            <a:miter lim="800000"/>
            <a:headEnd/>
            <a:tailEnd/>
          </a:ln>
        </p:spPr>
      </p:pic>
      <p:sp>
        <p:nvSpPr>
          <p:cNvPr id="26628" name="Rectangle 2"/>
          <p:cNvSpPr>
            <a:spLocks noGrp="1" noChangeArrowheads="1"/>
          </p:cNvSpPr>
          <p:nvPr>
            <p:ph type="title"/>
          </p:nvPr>
        </p:nvSpPr>
        <p:spPr>
          <a:xfrm>
            <a:off x="419100" y="222250"/>
            <a:ext cx="8410575" cy="863600"/>
          </a:xfrm>
        </p:spPr>
        <p:txBody>
          <a:bodyPr/>
          <a:lstStyle/>
          <a:p>
            <a:r>
              <a:rPr lang="en-US" smtClean="0">
                <a:ea typeface="ＭＳ Ｐゴシック"/>
                <a:cs typeface="ＭＳ Ｐゴシック"/>
              </a:rPr>
              <a:t>Building Systems as a Set of Virtual Machines</a:t>
            </a:r>
          </a:p>
        </p:txBody>
      </p:sp>
      <p:sp>
        <p:nvSpPr>
          <p:cNvPr id="26629" name="Rectangle 3"/>
          <p:cNvSpPr>
            <a:spLocks noGrp="1" noChangeArrowheads="1"/>
          </p:cNvSpPr>
          <p:nvPr>
            <p:ph type="body" idx="1"/>
          </p:nvPr>
        </p:nvSpPr>
        <p:spPr>
          <a:xfrm>
            <a:off x="255588" y="977900"/>
            <a:ext cx="8888412" cy="717550"/>
          </a:xfrm>
        </p:spPr>
        <p:txBody>
          <a:bodyPr/>
          <a:lstStyle/>
          <a:p>
            <a:pPr>
              <a:buFont typeface="Times" pitchFamily="18" charset="0"/>
              <a:buNone/>
            </a:pPr>
            <a:r>
              <a:rPr lang="en-US" smtClean="0">
                <a:ea typeface="ＭＳ Ｐゴシック"/>
                <a:cs typeface="ＭＳ Ｐゴシック"/>
              </a:rPr>
              <a:t>A system is a hierarchy of virtual machines, each using language primitives offered by the lower machines.</a:t>
            </a:r>
          </a:p>
        </p:txBody>
      </p:sp>
      <p:sp>
        <p:nvSpPr>
          <p:cNvPr id="26630" name="Rectangle 5"/>
          <p:cNvSpPr>
            <a:spLocks noChangeArrowheads="1"/>
          </p:cNvSpPr>
          <p:nvPr/>
        </p:nvSpPr>
        <p:spPr bwMode="auto">
          <a:xfrm>
            <a:off x="1171575" y="4946650"/>
            <a:ext cx="5130800" cy="1081088"/>
          </a:xfrm>
          <a:prstGeom prst="rect">
            <a:avLst/>
          </a:prstGeom>
          <a:noFill/>
          <a:ln w="12700">
            <a:solidFill>
              <a:srgbClr val="000000"/>
            </a:solidFill>
            <a:miter lim="800000"/>
            <a:headEnd/>
            <a:tailEnd/>
          </a:ln>
        </p:spPr>
        <p:txBody>
          <a:bodyPr wrap="none" anchor="ctr"/>
          <a:lstStyle/>
          <a:p>
            <a:pPr eaLnBrk="0" hangingPunct="0"/>
            <a:endParaRPr lang="en-US"/>
          </a:p>
        </p:txBody>
      </p:sp>
      <p:sp>
        <p:nvSpPr>
          <p:cNvPr id="26631" name="Rectangle 12"/>
          <p:cNvSpPr>
            <a:spLocks noChangeArrowheads="1"/>
          </p:cNvSpPr>
          <p:nvPr/>
        </p:nvSpPr>
        <p:spPr bwMode="auto">
          <a:xfrm>
            <a:off x="6445250" y="5194300"/>
            <a:ext cx="2322513" cy="439738"/>
          </a:xfrm>
          <a:prstGeom prst="rect">
            <a:avLst/>
          </a:prstGeom>
          <a:noFill/>
          <a:ln w="12700">
            <a:noFill/>
            <a:miter lim="800000"/>
            <a:headEnd/>
            <a:tailEnd/>
          </a:ln>
        </p:spPr>
        <p:txBody>
          <a:bodyPr wrap="none" lIns="90487" tIns="44450" rIns="90487" bIns="44450">
            <a:spAutoFit/>
          </a:bodyPr>
          <a:lstStyle/>
          <a:p>
            <a:pPr eaLnBrk="0" hangingPunct="0"/>
            <a:r>
              <a:rPr lang="en-US" sz="2300" b="0">
                <a:solidFill>
                  <a:srgbClr val="000000"/>
                </a:solidFill>
              </a:rPr>
              <a:t>Virtual Machine 1</a:t>
            </a:r>
          </a:p>
        </p:txBody>
      </p:sp>
      <p:pic>
        <p:nvPicPr>
          <p:cNvPr id="26632" name="Picture 84"/>
          <p:cNvPicPr>
            <a:picLocks noChangeAspect="1" noChangeArrowheads="1"/>
          </p:cNvPicPr>
          <p:nvPr/>
        </p:nvPicPr>
        <p:blipFill>
          <a:blip r:embed="rId5"/>
          <a:srcRect/>
          <a:stretch>
            <a:fillRect/>
          </a:stretch>
        </p:blipFill>
        <p:spPr bwMode="auto">
          <a:xfrm>
            <a:off x="4594225" y="1928813"/>
            <a:ext cx="1128713" cy="927100"/>
          </a:xfrm>
          <a:prstGeom prst="rect">
            <a:avLst/>
          </a:prstGeom>
          <a:noFill/>
          <a:ln w="12700">
            <a:noFill/>
            <a:miter lim="800000"/>
            <a:headEnd/>
            <a:tailEnd/>
          </a:ln>
        </p:spPr>
      </p:pic>
      <p:pic>
        <p:nvPicPr>
          <p:cNvPr id="26633" name="Picture 83"/>
          <p:cNvPicPr>
            <a:picLocks noChangeAspect="1" noChangeArrowheads="1"/>
          </p:cNvPicPr>
          <p:nvPr/>
        </p:nvPicPr>
        <p:blipFill>
          <a:blip r:embed="rId6"/>
          <a:srcRect/>
          <a:stretch>
            <a:fillRect/>
          </a:stretch>
        </p:blipFill>
        <p:spPr bwMode="auto">
          <a:xfrm>
            <a:off x="3103563" y="1928813"/>
            <a:ext cx="1128712" cy="927100"/>
          </a:xfrm>
          <a:prstGeom prst="rect">
            <a:avLst/>
          </a:prstGeom>
          <a:noFill/>
          <a:ln w="12700">
            <a:noFill/>
            <a:miter lim="800000"/>
            <a:headEnd/>
            <a:tailEnd/>
          </a:ln>
        </p:spPr>
      </p:pic>
      <p:pic>
        <p:nvPicPr>
          <p:cNvPr id="26634" name="Picture 81"/>
          <p:cNvPicPr>
            <a:picLocks noChangeAspect="1" noChangeArrowheads="1"/>
          </p:cNvPicPr>
          <p:nvPr/>
        </p:nvPicPr>
        <p:blipFill>
          <a:blip r:embed="rId7"/>
          <a:srcRect/>
          <a:stretch>
            <a:fillRect/>
          </a:stretch>
        </p:blipFill>
        <p:spPr bwMode="auto">
          <a:xfrm>
            <a:off x="1684338" y="1930400"/>
            <a:ext cx="1128712" cy="927100"/>
          </a:xfrm>
          <a:prstGeom prst="rect">
            <a:avLst/>
          </a:prstGeom>
          <a:noFill/>
          <a:ln w="12700">
            <a:noFill/>
            <a:miter lim="800000"/>
            <a:headEnd/>
            <a:tailEnd/>
          </a:ln>
        </p:spPr>
      </p:pic>
      <p:sp>
        <p:nvSpPr>
          <p:cNvPr id="26635" name="Rectangle 11"/>
          <p:cNvSpPr>
            <a:spLocks noChangeArrowheads="1"/>
          </p:cNvSpPr>
          <p:nvPr/>
        </p:nvSpPr>
        <p:spPr bwMode="auto">
          <a:xfrm>
            <a:off x="1171575" y="1831975"/>
            <a:ext cx="5130800" cy="1036638"/>
          </a:xfrm>
          <a:prstGeom prst="rect">
            <a:avLst/>
          </a:prstGeom>
          <a:noFill/>
          <a:ln w="12700">
            <a:solidFill>
              <a:srgbClr val="000000"/>
            </a:solidFill>
            <a:miter lim="800000"/>
            <a:headEnd/>
            <a:tailEnd/>
          </a:ln>
        </p:spPr>
        <p:txBody>
          <a:bodyPr wrap="none" anchor="ctr"/>
          <a:lstStyle/>
          <a:p>
            <a:pPr eaLnBrk="0" hangingPunct="0"/>
            <a:endParaRPr lang="en-US"/>
          </a:p>
        </p:txBody>
      </p:sp>
      <p:sp>
        <p:nvSpPr>
          <p:cNvPr id="26636" name="Rectangle 15"/>
          <p:cNvSpPr>
            <a:spLocks noChangeArrowheads="1"/>
          </p:cNvSpPr>
          <p:nvPr/>
        </p:nvSpPr>
        <p:spPr bwMode="auto">
          <a:xfrm>
            <a:off x="6453188" y="2265363"/>
            <a:ext cx="2614612" cy="439737"/>
          </a:xfrm>
          <a:prstGeom prst="rect">
            <a:avLst/>
          </a:prstGeom>
          <a:noFill/>
          <a:ln w="12700">
            <a:noFill/>
            <a:miter lim="800000"/>
            <a:headEnd/>
            <a:tailEnd/>
          </a:ln>
        </p:spPr>
        <p:txBody>
          <a:bodyPr wrap="none" lIns="90487" tIns="44450" rIns="90487" bIns="44450">
            <a:spAutoFit/>
          </a:bodyPr>
          <a:lstStyle/>
          <a:p>
            <a:pPr eaLnBrk="0" hangingPunct="0"/>
            <a:r>
              <a:rPr lang="en-US" sz="2300" b="0">
                <a:solidFill>
                  <a:srgbClr val="000000"/>
                </a:solidFill>
              </a:rPr>
              <a:t>Virtual Machine 4   .</a:t>
            </a:r>
          </a:p>
        </p:txBody>
      </p:sp>
      <p:pic>
        <p:nvPicPr>
          <p:cNvPr id="26637" name="Picture 91"/>
          <p:cNvPicPr>
            <a:picLocks noChangeAspect="1" noChangeArrowheads="1"/>
          </p:cNvPicPr>
          <p:nvPr/>
        </p:nvPicPr>
        <p:blipFill>
          <a:blip r:embed="rId8"/>
          <a:srcRect/>
          <a:stretch>
            <a:fillRect/>
          </a:stretch>
        </p:blipFill>
        <p:spPr bwMode="auto">
          <a:xfrm>
            <a:off x="2295525" y="2971800"/>
            <a:ext cx="2479675" cy="927100"/>
          </a:xfrm>
          <a:prstGeom prst="rect">
            <a:avLst/>
          </a:prstGeom>
          <a:noFill/>
          <a:ln w="12700">
            <a:noFill/>
            <a:miter lim="800000"/>
            <a:headEnd/>
            <a:tailEnd/>
          </a:ln>
        </p:spPr>
      </p:pic>
      <p:sp>
        <p:nvSpPr>
          <p:cNvPr id="26638" name="Rectangle 14"/>
          <p:cNvSpPr>
            <a:spLocks noChangeArrowheads="1"/>
          </p:cNvSpPr>
          <p:nvPr/>
        </p:nvSpPr>
        <p:spPr bwMode="auto">
          <a:xfrm>
            <a:off x="6445250" y="3167063"/>
            <a:ext cx="2322513" cy="439737"/>
          </a:xfrm>
          <a:prstGeom prst="rect">
            <a:avLst/>
          </a:prstGeom>
          <a:noFill/>
          <a:ln w="12700">
            <a:noFill/>
            <a:miter lim="800000"/>
            <a:headEnd/>
            <a:tailEnd/>
          </a:ln>
        </p:spPr>
        <p:txBody>
          <a:bodyPr wrap="none" lIns="90487" tIns="44450" rIns="90487" bIns="44450">
            <a:spAutoFit/>
          </a:bodyPr>
          <a:lstStyle/>
          <a:p>
            <a:pPr eaLnBrk="0" hangingPunct="0"/>
            <a:r>
              <a:rPr lang="en-US" sz="2300" b="0">
                <a:solidFill>
                  <a:srgbClr val="000000"/>
                </a:solidFill>
              </a:rPr>
              <a:t>Virtual Machine 3</a:t>
            </a:r>
          </a:p>
        </p:txBody>
      </p:sp>
      <p:sp>
        <p:nvSpPr>
          <p:cNvPr id="26639" name="Rectangle 87"/>
          <p:cNvSpPr>
            <a:spLocks noChangeArrowheads="1"/>
          </p:cNvSpPr>
          <p:nvPr/>
        </p:nvSpPr>
        <p:spPr bwMode="auto">
          <a:xfrm>
            <a:off x="1171575" y="2868613"/>
            <a:ext cx="5130800" cy="1036637"/>
          </a:xfrm>
          <a:prstGeom prst="rect">
            <a:avLst/>
          </a:prstGeom>
          <a:noFill/>
          <a:ln w="12700">
            <a:solidFill>
              <a:srgbClr val="000000"/>
            </a:solidFill>
            <a:miter lim="800000"/>
            <a:headEnd/>
            <a:tailEnd/>
          </a:ln>
        </p:spPr>
        <p:txBody>
          <a:bodyPr wrap="none" anchor="ctr"/>
          <a:lstStyle/>
          <a:p>
            <a:pPr eaLnBrk="0" hangingPunct="0"/>
            <a:endParaRPr lang="en-US"/>
          </a:p>
        </p:txBody>
      </p:sp>
      <p:sp>
        <p:nvSpPr>
          <p:cNvPr id="26640" name="Rectangle 13"/>
          <p:cNvSpPr>
            <a:spLocks noChangeArrowheads="1"/>
          </p:cNvSpPr>
          <p:nvPr/>
        </p:nvSpPr>
        <p:spPr bwMode="auto">
          <a:xfrm>
            <a:off x="6445250" y="4292600"/>
            <a:ext cx="2322513" cy="439738"/>
          </a:xfrm>
          <a:prstGeom prst="rect">
            <a:avLst/>
          </a:prstGeom>
          <a:noFill/>
          <a:ln w="12700">
            <a:noFill/>
            <a:miter lim="800000"/>
            <a:headEnd/>
            <a:tailEnd/>
          </a:ln>
        </p:spPr>
        <p:txBody>
          <a:bodyPr wrap="none" lIns="90487" tIns="44450" rIns="90487" bIns="44450">
            <a:spAutoFit/>
          </a:bodyPr>
          <a:lstStyle/>
          <a:p>
            <a:pPr eaLnBrk="0" hangingPunct="0"/>
            <a:r>
              <a:rPr lang="en-US" sz="2300" b="0">
                <a:solidFill>
                  <a:srgbClr val="000000"/>
                </a:solidFill>
              </a:rPr>
              <a:t>Virtual Machine 2</a:t>
            </a:r>
          </a:p>
        </p:txBody>
      </p:sp>
      <p:grpSp>
        <p:nvGrpSpPr>
          <p:cNvPr id="26641" name="Group 92"/>
          <p:cNvGrpSpPr>
            <a:grpSpLocks/>
          </p:cNvGrpSpPr>
          <p:nvPr/>
        </p:nvGrpSpPr>
        <p:grpSpPr bwMode="auto">
          <a:xfrm>
            <a:off x="1171575" y="3906838"/>
            <a:ext cx="5130800" cy="1036637"/>
            <a:chOff x="936" y="2632"/>
            <a:chExt cx="3232" cy="653"/>
          </a:xfrm>
        </p:grpSpPr>
        <p:pic>
          <p:nvPicPr>
            <p:cNvPr id="26645" name="Picture 90"/>
            <p:cNvPicPr>
              <a:picLocks noChangeAspect="1" noChangeArrowheads="1"/>
            </p:cNvPicPr>
            <p:nvPr/>
          </p:nvPicPr>
          <p:blipFill>
            <a:blip r:embed="rId9"/>
            <a:srcRect/>
            <a:stretch>
              <a:fillRect/>
            </a:stretch>
          </p:blipFill>
          <p:spPr bwMode="auto">
            <a:xfrm>
              <a:off x="2890" y="2673"/>
              <a:ext cx="711" cy="584"/>
            </a:xfrm>
            <a:prstGeom prst="rect">
              <a:avLst/>
            </a:prstGeom>
            <a:noFill/>
            <a:ln w="12700">
              <a:noFill/>
              <a:miter lim="800000"/>
              <a:headEnd/>
              <a:tailEnd/>
            </a:ln>
          </p:spPr>
        </p:pic>
        <p:pic>
          <p:nvPicPr>
            <p:cNvPr id="26646" name="Picture 89"/>
            <p:cNvPicPr>
              <a:picLocks noChangeAspect="1" noChangeArrowheads="1"/>
            </p:cNvPicPr>
            <p:nvPr/>
          </p:nvPicPr>
          <p:blipFill>
            <a:blip r:embed="rId10"/>
            <a:srcRect/>
            <a:stretch>
              <a:fillRect/>
            </a:stretch>
          </p:blipFill>
          <p:spPr bwMode="auto">
            <a:xfrm>
              <a:off x="1687" y="2673"/>
              <a:ext cx="711" cy="584"/>
            </a:xfrm>
            <a:prstGeom prst="rect">
              <a:avLst/>
            </a:prstGeom>
            <a:noFill/>
            <a:ln w="12700">
              <a:noFill/>
              <a:miter lim="800000"/>
              <a:headEnd/>
              <a:tailEnd/>
            </a:ln>
          </p:spPr>
        </p:pic>
        <p:sp>
          <p:nvSpPr>
            <p:cNvPr id="26647" name="Rectangle 88"/>
            <p:cNvSpPr>
              <a:spLocks noChangeArrowheads="1"/>
            </p:cNvSpPr>
            <p:nvPr/>
          </p:nvSpPr>
          <p:spPr bwMode="auto">
            <a:xfrm>
              <a:off x="936" y="2632"/>
              <a:ext cx="3232" cy="653"/>
            </a:xfrm>
            <a:prstGeom prst="rect">
              <a:avLst/>
            </a:prstGeom>
            <a:noFill/>
            <a:ln w="12700">
              <a:solidFill>
                <a:srgbClr val="000000"/>
              </a:solidFill>
              <a:miter lim="800000"/>
              <a:headEnd/>
              <a:tailEnd/>
            </a:ln>
          </p:spPr>
          <p:txBody>
            <a:bodyPr wrap="none" anchor="ctr"/>
            <a:lstStyle/>
            <a:p>
              <a:pPr eaLnBrk="0" hangingPunct="0"/>
              <a:endParaRPr lang="en-US"/>
            </a:p>
          </p:txBody>
        </p:sp>
      </p:grpSp>
      <p:sp>
        <p:nvSpPr>
          <p:cNvPr id="26642" name="Rectangle 98"/>
          <p:cNvSpPr>
            <a:spLocks noChangeArrowheads="1"/>
          </p:cNvSpPr>
          <p:nvPr/>
        </p:nvSpPr>
        <p:spPr bwMode="auto">
          <a:xfrm>
            <a:off x="1171575" y="6027738"/>
            <a:ext cx="5140325" cy="598487"/>
          </a:xfrm>
          <a:prstGeom prst="rect">
            <a:avLst/>
          </a:prstGeom>
          <a:noFill/>
          <a:ln w="12700">
            <a:solidFill>
              <a:srgbClr val="000000"/>
            </a:solidFill>
            <a:miter lim="800000"/>
            <a:headEnd/>
            <a:tailEnd/>
          </a:ln>
        </p:spPr>
        <p:txBody>
          <a:bodyPr wrap="none" anchor="ctr"/>
          <a:lstStyle/>
          <a:p>
            <a:pPr eaLnBrk="0" hangingPunct="0"/>
            <a:endParaRPr lang="en-US"/>
          </a:p>
        </p:txBody>
      </p:sp>
      <p:sp>
        <p:nvSpPr>
          <p:cNvPr id="26643" name="Rectangle 99"/>
          <p:cNvSpPr>
            <a:spLocks noChangeArrowheads="1"/>
          </p:cNvSpPr>
          <p:nvPr/>
        </p:nvSpPr>
        <p:spPr bwMode="auto">
          <a:xfrm>
            <a:off x="6440488" y="6146800"/>
            <a:ext cx="2389187" cy="581025"/>
          </a:xfrm>
          <a:prstGeom prst="rect">
            <a:avLst/>
          </a:prstGeom>
          <a:solidFill>
            <a:schemeClr val="bg1"/>
          </a:solidFill>
          <a:ln w="12700">
            <a:noFill/>
            <a:miter lim="800000"/>
            <a:headEnd/>
            <a:tailEnd/>
          </a:ln>
        </p:spPr>
        <p:txBody>
          <a:bodyPr lIns="90487" tIns="44450" rIns="90487" bIns="44450">
            <a:spAutoFit/>
          </a:bodyPr>
          <a:lstStyle/>
          <a:p>
            <a:pPr eaLnBrk="0" hangingPunct="0">
              <a:lnSpc>
                <a:spcPct val="70000"/>
              </a:lnSpc>
            </a:pPr>
            <a:r>
              <a:rPr lang="en-US" sz="2300">
                <a:solidFill>
                  <a:srgbClr val="000000"/>
                </a:solidFill>
              </a:rPr>
              <a:t>Existing  System</a:t>
            </a:r>
            <a:br>
              <a:rPr lang="en-US" sz="2300">
                <a:solidFill>
                  <a:srgbClr val="000000"/>
                </a:solidFill>
              </a:rPr>
            </a:br>
            <a:r>
              <a:rPr lang="en-US" sz="2300">
                <a:solidFill>
                  <a:srgbClr val="000000"/>
                </a:solidFill>
              </a:rPr>
              <a:t>     </a:t>
            </a:r>
            <a:endParaRPr lang="en-US" sz="2300" b="0">
              <a:solidFill>
                <a:srgbClr val="000000"/>
              </a:solidFill>
            </a:endParaRPr>
          </a:p>
        </p:txBody>
      </p:sp>
      <p:sp>
        <p:nvSpPr>
          <p:cNvPr id="26644" name="AutoShape 101"/>
          <p:cNvSpPr>
            <a:spLocks noChangeArrowheads="1"/>
          </p:cNvSpPr>
          <p:nvPr/>
        </p:nvSpPr>
        <p:spPr bwMode="auto">
          <a:xfrm>
            <a:off x="1754188" y="6146800"/>
            <a:ext cx="4254500" cy="479425"/>
          </a:xfrm>
          <a:prstGeom prst="cloudCallout">
            <a:avLst>
              <a:gd name="adj1" fmla="val -25148"/>
              <a:gd name="adj2" fmla="val 45032"/>
            </a:avLst>
          </a:prstGeom>
          <a:solidFill>
            <a:schemeClr val="bg1"/>
          </a:solidFill>
          <a:ln w="12700">
            <a:solidFill>
              <a:schemeClr val="tx1"/>
            </a:solidFill>
            <a:round/>
            <a:headEnd/>
            <a:tailEnd/>
          </a:ln>
        </p:spPr>
        <p:txBody>
          <a:bodyPr wrap="none" anchor="ctr"/>
          <a:lstStyle/>
          <a:p>
            <a:pPr algn="ctr" eaLnBrk="0" hangingPunct="0"/>
            <a:r>
              <a:rPr lang="en-US"/>
              <a:t>Operating System, Libraries</a:t>
            </a: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US" smtClean="0">
                <a:solidFill>
                  <a:srgbClr val="000000"/>
                </a:solidFill>
                <a:ea typeface="ＭＳ Ｐゴシック"/>
                <a:cs typeface="ＭＳ Ｐゴシック"/>
              </a:rPr>
              <a:t>Closed Architecture (Opaque Layering)</a:t>
            </a:r>
          </a:p>
        </p:txBody>
      </p:sp>
      <p:sp>
        <p:nvSpPr>
          <p:cNvPr id="27651" name="Rectangle 3"/>
          <p:cNvSpPr>
            <a:spLocks noGrp="1" noChangeArrowheads="1"/>
          </p:cNvSpPr>
          <p:nvPr>
            <p:ph type="body" idx="1"/>
          </p:nvPr>
        </p:nvSpPr>
        <p:spPr>
          <a:xfrm>
            <a:off x="284163" y="2540000"/>
            <a:ext cx="4267200" cy="2455863"/>
          </a:xfrm>
        </p:spPr>
        <p:txBody>
          <a:bodyPr/>
          <a:lstStyle/>
          <a:p>
            <a:r>
              <a:rPr lang="en-US" smtClean="0">
                <a:ea typeface="ＭＳ Ｐゴシック"/>
                <a:cs typeface="ＭＳ Ｐゴシック"/>
              </a:rPr>
              <a:t>Each virtual machine can only call operations from the layer below </a:t>
            </a:r>
          </a:p>
        </p:txBody>
      </p:sp>
      <p:sp>
        <p:nvSpPr>
          <p:cNvPr id="27652" name="Rectangle 91"/>
          <p:cNvSpPr>
            <a:spLocks noChangeArrowheads="1"/>
          </p:cNvSpPr>
          <p:nvPr/>
        </p:nvSpPr>
        <p:spPr bwMode="auto">
          <a:xfrm>
            <a:off x="4591050" y="4548188"/>
            <a:ext cx="3429000" cy="703262"/>
          </a:xfrm>
          <a:prstGeom prst="rect">
            <a:avLst/>
          </a:prstGeom>
          <a:noFill/>
          <a:ln w="7938">
            <a:solidFill>
              <a:srgbClr val="000000"/>
            </a:solidFill>
            <a:miter lim="800000"/>
            <a:headEnd/>
            <a:tailEnd/>
          </a:ln>
        </p:spPr>
        <p:txBody>
          <a:bodyPr/>
          <a:lstStyle/>
          <a:p>
            <a:pPr eaLnBrk="0" hangingPunct="0"/>
            <a:endParaRPr lang="en-US"/>
          </a:p>
        </p:txBody>
      </p:sp>
      <p:sp>
        <p:nvSpPr>
          <p:cNvPr id="27653" name="Rectangle 93"/>
          <p:cNvSpPr>
            <a:spLocks noChangeArrowheads="1"/>
          </p:cNvSpPr>
          <p:nvPr/>
        </p:nvSpPr>
        <p:spPr bwMode="auto">
          <a:xfrm>
            <a:off x="4591050" y="3844925"/>
            <a:ext cx="3429000" cy="704850"/>
          </a:xfrm>
          <a:prstGeom prst="rect">
            <a:avLst/>
          </a:prstGeom>
          <a:noFill/>
          <a:ln w="7938">
            <a:solidFill>
              <a:srgbClr val="000000"/>
            </a:solidFill>
            <a:miter lim="800000"/>
            <a:headEnd/>
            <a:tailEnd/>
          </a:ln>
        </p:spPr>
        <p:txBody>
          <a:bodyPr/>
          <a:lstStyle/>
          <a:p>
            <a:pPr eaLnBrk="0" hangingPunct="0"/>
            <a:endParaRPr lang="en-US"/>
          </a:p>
        </p:txBody>
      </p:sp>
      <p:sp>
        <p:nvSpPr>
          <p:cNvPr id="27654" name="Rectangle 95"/>
          <p:cNvSpPr>
            <a:spLocks noChangeArrowheads="1"/>
          </p:cNvSpPr>
          <p:nvPr/>
        </p:nvSpPr>
        <p:spPr bwMode="auto">
          <a:xfrm>
            <a:off x="4591050" y="3138488"/>
            <a:ext cx="3429000" cy="704850"/>
          </a:xfrm>
          <a:prstGeom prst="rect">
            <a:avLst/>
          </a:prstGeom>
          <a:noFill/>
          <a:ln w="7938">
            <a:solidFill>
              <a:srgbClr val="000000"/>
            </a:solidFill>
            <a:miter lim="800000"/>
            <a:headEnd/>
            <a:tailEnd/>
          </a:ln>
        </p:spPr>
        <p:txBody>
          <a:bodyPr/>
          <a:lstStyle/>
          <a:p>
            <a:pPr eaLnBrk="0" hangingPunct="0"/>
            <a:endParaRPr lang="en-US"/>
          </a:p>
        </p:txBody>
      </p:sp>
      <p:sp>
        <p:nvSpPr>
          <p:cNvPr id="27655" name="Rectangle 97"/>
          <p:cNvSpPr>
            <a:spLocks noChangeArrowheads="1"/>
          </p:cNvSpPr>
          <p:nvPr/>
        </p:nvSpPr>
        <p:spPr bwMode="auto">
          <a:xfrm>
            <a:off x="4591050" y="2436813"/>
            <a:ext cx="3429000" cy="703262"/>
          </a:xfrm>
          <a:prstGeom prst="rect">
            <a:avLst/>
          </a:prstGeom>
          <a:noFill/>
          <a:ln w="7938">
            <a:solidFill>
              <a:srgbClr val="000000"/>
            </a:solidFill>
            <a:miter lim="800000"/>
            <a:headEnd/>
            <a:tailEnd/>
          </a:ln>
        </p:spPr>
        <p:txBody>
          <a:bodyPr/>
          <a:lstStyle/>
          <a:p>
            <a:pPr eaLnBrk="0" hangingPunct="0"/>
            <a:endParaRPr lang="en-US"/>
          </a:p>
        </p:txBody>
      </p:sp>
      <p:sp>
        <p:nvSpPr>
          <p:cNvPr id="27656" name="Rectangle 98"/>
          <p:cNvSpPr>
            <a:spLocks noChangeArrowheads="1"/>
          </p:cNvSpPr>
          <p:nvPr/>
        </p:nvSpPr>
        <p:spPr bwMode="auto">
          <a:xfrm>
            <a:off x="8158163" y="4803775"/>
            <a:ext cx="401637" cy="228600"/>
          </a:xfrm>
          <a:prstGeom prst="rect">
            <a:avLst/>
          </a:prstGeom>
          <a:noFill/>
          <a:ln w="9525">
            <a:noFill/>
            <a:miter lim="800000"/>
            <a:headEnd/>
            <a:tailEnd/>
          </a:ln>
        </p:spPr>
        <p:txBody>
          <a:bodyPr wrap="none" lIns="0" tIns="0" rIns="0" bIns="0">
            <a:spAutoFit/>
          </a:bodyPr>
          <a:lstStyle/>
          <a:p>
            <a:pPr eaLnBrk="0" hangingPunct="0"/>
            <a:r>
              <a:rPr lang="en-US" sz="1500" b="0">
                <a:solidFill>
                  <a:srgbClr val="000000"/>
                </a:solidFill>
              </a:rPr>
              <a:t>VM1</a:t>
            </a:r>
            <a:endParaRPr lang="en-US"/>
          </a:p>
        </p:txBody>
      </p:sp>
      <p:sp>
        <p:nvSpPr>
          <p:cNvPr id="27657" name="Rectangle 99"/>
          <p:cNvSpPr>
            <a:spLocks noChangeArrowheads="1"/>
          </p:cNvSpPr>
          <p:nvPr/>
        </p:nvSpPr>
        <p:spPr bwMode="auto">
          <a:xfrm>
            <a:off x="8158163" y="4102100"/>
            <a:ext cx="401637" cy="228600"/>
          </a:xfrm>
          <a:prstGeom prst="rect">
            <a:avLst/>
          </a:prstGeom>
          <a:noFill/>
          <a:ln w="9525">
            <a:noFill/>
            <a:miter lim="800000"/>
            <a:headEnd/>
            <a:tailEnd/>
          </a:ln>
        </p:spPr>
        <p:txBody>
          <a:bodyPr wrap="none" lIns="0" tIns="0" rIns="0" bIns="0">
            <a:spAutoFit/>
          </a:bodyPr>
          <a:lstStyle/>
          <a:p>
            <a:pPr eaLnBrk="0" hangingPunct="0"/>
            <a:r>
              <a:rPr lang="en-US" sz="1500" b="0">
                <a:solidFill>
                  <a:srgbClr val="000000"/>
                </a:solidFill>
              </a:rPr>
              <a:t>VM2</a:t>
            </a:r>
            <a:endParaRPr lang="en-US"/>
          </a:p>
        </p:txBody>
      </p:sp>
      <p:sp>
        <p:nvSpPr>
          <p:cNvPr id="27658" name="Rectangle 100"/>
          <p:cNvSpPr>
            <a:spLocks noChangeArrowheads="1"/>
          </p:cNvSpPr>
          <p:nvPr/>
        </p:nvSpPr>
        <p:spPr bwMode="auto">
          <a:xfrm>
            <a:off x="8158163" y="3395663"/>
            <a:ext cx="401637" cy="228600"/>
          </a:xfrm>
          <a:prstGeom prst="rect">
            <a:avLst/>
          </a:prstGeom>
          <a:noFill/>
          <a:ln w="9525">
            <a:noFill/>
            <a:miter lim="800000"/>
            <a:headEnd/>
            <a:tailEnd/>
          </a:ln>
        </p:spPr>
        <p:txBody>
          <a:bodyPr wrap="none" lIns="0" tIns="0" rIns="0" bIns="0">
            <a:spAutoFit/>
          </a:bodyPr>
          <a:lstStyle/>
          <a:p>
            <a:pPr eaLnBrk="0" hangingPunct="0"/>
            <a:r>
              <a:rPr lang="en-US" sz="1500" b="0">
                <a:solidFill>
                  <a:srgbClr val="000000"/>
                </a:solidFill>
              </a:rPr>
              <a:t>VM3</a:t>
            </a:r>
            <a:endParaRPr lang="en-US"/>
          </a:p>
        </p:txBody>
      </p:sp>
      <p:sp>
        <p:nvSpPr>
          <p:cNvPr id="27659" name="Rectangle 101"/>
          <p:cNvSpPr>
            <a:spLocks noChangeArrowheads="1"/>
          </p:cNvSpPr>
          <p:nvPr/>
        </p:nvSpPr>
        <p:spPr bwMode="auto">
          <a:xfrm>
            <a:off x="8162925" y="2692400"/>
            <a:ext cx="401638" cy="228600"/>
          </a:xfrm>
          <a:prstGeom prst="rect">
            <a:avLst/>
          </a:prstGeom>
          <a:noFill/>
          <a:ln w="9525">
            <a:noFill/>
            <a:miter lim="800000"/>
            <a:headEnd/>
            <a:tailEnd/>
          </a:ln>
        </p:spPr>
        <p:txBody>
          <a:bodyPr wrap="none" lIns="0" tIns="0" rIns="0" bIns="0">
            <a:spAutoFit/>
          </a:bodyPr>
          <a:lstStyle/>
          <a:p>
            <a:pPr eaLnBrk="0" hangingPunct="0"/>
            <a:r>
              <a:rPr lang="en-US" sz="1500" b="0">
                <a:solidFill>
                  <a:srgbClr val="000000"/>
                </a:solidFill>
              </a:rPr>
              <a:t>VM4</a:t>
            </a:r>
            <a:endParaRPr lang="en-US"/>
          </a:p>
        </p:txBody>
      </p:sp>
      <p:grpSp>
        <p:nvGrpSpPr>
          <p:cNvPr id="27660" name="Group 245"/>
          <p:cNvGrpSpPr>
            <a:grpSpLocks/>
          </p:cNvGrpSpPr>
          <p:nvPr/>
        </p:nvGrpSpPr>
        <p:grpSpPr bwMode="auto">
          <a:xfrm>
            <a:off x="5443538" y="3025775"/>
            <a:ext cx="1679575" cy="377825"/>
            <a:chOff x="3429" y="1906"/>
            <a:chExt cx="1058" cy="238"/>
          </a:xfrm>
        </p:grpSpPr>
        <p:sp>
          <p:nvSpPr>
            <p:cNvPr id="27733" name="Line 161"/>
            <p:cNvSpPr>
              <a:spLocks noChangeShapeType="1"/>
            </p:cNvSpPr>
            <p:nvPr/>
          </p:nvSpPr>
          <p:spPr bwMode="auto">
            <a:xfrm>
              <a:off x="4336" y="1906"/>
              <a:ext cx="151" cy="144"/>
            </a:xfrm>
            <a:prstGeom prst="line">
              <a:avLst/>
            </a:prstGeom>
            <a:noFill/>
            <a:ln w="28575">
              <a:solidFill>
                <a:srgbClr val="000000"/>
              </a:solidFill>
              <a:prstDash val="dash"/>
              <a:round/>
              <a:headEnd/>
              <a:tailEnd type="arrow" w="med" len="med"/>
            </a:ln>
          </p:spPr>
          <p:txBody>
            <a:bodyPr/>
            <a:lstStyle/>
            <a:p>
              <a:endParaRPr lang="en-US"/>
            </a:p>
          </p:txBody>
        </p:sp>
        <p:sp>
          <p:nvSpPr>
            <p:cNvPr id="27734" name="Line 163"/>
            <p:cNvSpPr>
              <a:spLocks noChangeShapeType="1"/>
            </p:cNvSpPr>
            <p:nvPr/>
          </p:nvSpPr>
          <p:spPr bwMode="auto">
            <a:xfrm>
              <a:off x="3429" y="1906"/>
              <a:ext cx="461" cy="238"/>
            </a:xfrm>
            <a:prstGeom prst="line">
              <a:avLst/>
            </a:prstGeom>
            <a:noFill/>
            <a:ln w="28575">
              <a:solidFill>
                <a:srgbClr val="000000"/>
              </a:solidFill>
              <a:prstDash val="dash"/>
              <a:round/>
              <a:headEnd/>
              <a:tailEnd type="arrow" w="med" len="med"/>
            </a:ln>
          </p:spPr>
          <p:txBody>
            <a:bodyPr/>
            <a:lstStyle/>
            <a:p>
              <a:endParaRPr lang="en-US"/>
            </a:p>
          </p:txBody>
        </p:sp>
      </p:grpSp>
      <p:grpSp>
        <p:nvGrpSpPr>
          <p:cNvPr id="27661" name="Group 246"/>
          <p:cNvGrpSpPr>
            <a:grpSpLocks/>
          </p:cNvGrpSpPr>
          <p:nvPr/>
        </p:nvGrpSpPr>
        <p:grpSpPr bwMode="auto">
          <a:xfrm>
            <a:off x="5807075" y="3403600"/>
            <a:ext cx="925513" cy="644525"/>
            <a:chOff x="3658" y="2144"/>
            <a:chExt cx="583" cy="406"/>
          </a:xfrm>
        </p:grpSpPr>
        <p:sp>
          <p:nvSpPr>
            <p:cNvPr id="27731" name="Line 160"/>
            <p:cNvSpPr>
              <a:spLocks noChangeShapeType="1"/>
            </p:cNvSpPr>
            <p:nvPr/>
          </p:nvSpPr>
          <p:spPr bwMode="auto">
            <a:xfrm>
              <a:off x="4119" y="2144"/>
              <a:ext cx="122" cy="406"/>
            </a:xfrm>
            <a:prstGeom prst="line">
              <a:avLst/>
            </a:prstGeom>
            <a:noFill/>
            <a:ln w="28575">
              <a:solidFill>
                <a:srgbClr val="000000"/>
              </a:solidFill>
              <a:prstDash val="dash"/>
              <a:round/>
              <a:headEnd/>
              <a:tailEnd type="arrow" w="med" len="med"/>
            </a:ln>
          </p:spPr>
          <p:txBody>
            <a:bodyPr/>
            <a:lstStyle/>
            <a:p>
              <a:endParaRPr lang="en-US"/>
            </a:p>
          </p:txBody>
        </p:sp>
        <p:sp>
          <p:nvSpPr>
            <p:cNvPr id="27732" name="Line 173"/>
            <p:cNvSpPr>
              <a:spLocks noChangeShapeType="1"/>
            </p:cNvSpPr>
            <p:nvPr/>
          </p:nvSpPr>
          <p:spPr bwMode="auto">
            <a:xfrm flipH="1">
              <a:off x="3658" y="2161"/>
              <a:ext cx="237" cy="389"/>
            </a:xfrm>
            <a:prstGeom prst="line">
              <a:avLst/>
            </a:prstGeom>
            <a:noFill/>
            <a:ln w="28575">
              <a:solidFill>
                <a:srgbClr val="000000"/>
              </a:solidFill>
              <a:prstDash val="dash"/>
              <a:round/>
              <a:headEnd/>
              <a:tailEnd type="arrow" w="med" len="med"/>
            </a:ln>
          </p:spPr>
          <p:txBody>
            <a:bodyPr/>
            <a:lstStyle/>
            <a:p>
              <a:endParaRPr lang="en-US"/>
            </a:p>
          </p:txBody>
        </p:sp>
      </p:grpSp>
      <p:sp>
        <p:nvSpPr>
          <p:cNvPr id="27662" name="Line 174"/>
          <p:cNvSpPr>
            <a:spLocks noChangeShapeType="1"/>
          </p:cNvSpPr>
          <p:nvPr/>
        </p:nvSpPr>
        <p:spPr bwMode="auto">
          <a:xfrm flipH="1">
            <a:off x="5478463" y="4348163"/>
            <a:ext cx="1274762" cy="735012"/>
          </a:xfrm>
          <a:prstGeom prst="line">
            <a:avLst/>
          </a:prstGeom>
          <a:noFill/>
          <a:ln w="28575">
            <a:solidFill>
              <a:srgbClr val="000000"/>
            </a:solidFill>
            <a:prstDash val="dash"/>
            <a:round/>
            <a:headEnd/>
            <a:tailEnd type="arrow" w="med" len="med"/>
          </a:ln>
        </p:spPr>
        <p:txBody>
          <a:bodyPr/>
          <a:lstStyle/>
          <a:p>
            <a:endParaRPr lang="en-US"/>
          </a:p>
        </p:txBody>
      </p:sp>
      <p:grpSp>
        <p:nvGrpSpPr>
          <p:cNvPr id="27663" name="Group 241"/>
          <p:cNvGrpSpPr>
            <a:grpSpLocks/>
          </p:cNvGrpSpPr>
          <p:nvPr/>
        </p:nvGrpSpPr>
        <p:grpSpPr bwMode="auto">
          <a:xfrm>
            <a:off x="5232400" y="2552700"/>
            <a:ext cx="1831975" cy="473075"/>
            <a:chOff x="3296" y="1608"/>
            <a:chExt cx="1154" cy="298"/>
          </a:xfrm>
        </p:grpSpPr>
        <p:sp>
          <p:nvSpPr>
            <p:cNvPr id="27710" name="Rectangle 102"/>
            <p:cNvSpPr>
              <a:spLocks noChangeArrowheads="1"/>
            </p:cNvSpPr>
            <p:nvPr/>
          </p:nvSpPr>
          <p:spPr bwMode="auto">
            <a:xfrm>
              <a:off x="3296" y="1608"/>
              <a:ext cx="224" cy="293"/>
            </a:xfrm>
            <a:prstGeom prst="rect">
              <a:avLst/>
            </a:prstGeom>
            <a:solidFill>
              <a:srgbClr val="FFFFFF"/>
            </a:solidFill>
            <a:ln w="9525">
              <a:noFill/>
              <a:miter lim="800000"/>
              <a:headEnd/>
              <a:tailEnd/>
            </a:ln>
          </p:spPr>
          <p:txBody>
            <a:bodyPr/>
            <a:lstStyle/>
            <a:p>
              <a:pPr eaLnBrk="0" hangingPunct="0"/>
              <a:endParaRPr lang="en-US"/>
            </a:p>
          </p:txBody>
        </p:sp>
        <p:sp>
          <p:nvSpPr>
            <p:cNvPr id="27711" name="Rectangle 103"/>
            <p:cNvSpPr>
              <a:spLocks noChangeArrowheads="1"/>
            </p:cNvSpPr>
            <p:nvPr/>
          </p:nvSpPr>
          <p:spPr bwMode="auto">
            <a:xfrm>
              <a:off x="3296" y="1608"/>
              <a:ext cx="229" cy="298"/>
            </a:xfrm>
            <a:prstGeom prst="rect">
              <a:avLst/>
            </a:prstGeom>
            <a:noFill/>
            <a:ln w="7938">
              <a:solidFill>
                <a:srgbClr val="000000"/>
              </a:solidFill>
              <a:miter lim="800000"/>
              <a:headEnd/>
              <a:tailEnd/>
            </a:ln>
          </p:spPr>
          <p:txBody>
            <a:bodyPr/>
            <a:lstStyle/>
            <a:p>
              <a:pPr eaLnBrk="0" hangingPunct="0"/>
              <a:endParaRPr lang="en-US"/>
            </a:p>
          </p:txBody>
        </p:sp>
        <p:sp>
          <p:nvSpPr>
            <p:cNvPr id="27712" name="Line 104"/>
            <p:cNvSpPr>
              <a:spLocks noChangeShapeType="1"/>
            </p:cNvSpPr>
            <p:nvPr/>
          </p:nvSpPr>
          <p:spPr bwMode="auto">
            <a:xfrm>
              <a:off x="3296" y="1807"/>
              <a:ext cx="224" cy="1"/>
            </a:xfrm>
            <a:prstGeom prst="line">
              <a:avLst/>
            </a:prstGeom>
            <a:noFill/>
            <a:ln w="7938">
              <a:solidFill>
                <a:srgbClr val="000000"/>
              </a:solidFill>
              <a:round/>
              <a:headEnd/>
              <a:tailEnd/>
            </a:ln>
          </p:spPr>
          <p:txBody>
            <a:bodyPr/>
            <a:lstStyle/>
            <a:p>
              <a:endParaRPr lang="en-US"/>
            </a:p>
          </p:txBody>
        </p:sp>
        <p:sp>
          <p:nvSpPr>
            <p:cNvPr id="27713" name="Line 105"/>
            <p:cNvSpPr>
              <a:spLocks noChangeShapeType="1"/>
            </p:cNvSpPr>
            <p:nvPr/>
          </p:nvSpPr>
          <p:spPr bwMode="auto">
            <a:xfrm>
              <a:off x="3296" y="1722"/>
              <a:ext cx="224" cy="1"/>
            </a:xfrm>
            <a:prstGeom prst="line">
              <a:avLst/>
            </a:prstGeom>
            <a:noFill/>
            <a:ln w="7938">
              <a:solidFill>
                <a:srgbClr val="000000"/>
              </a:solidFill>
              <a:round/>
              <a:headEnd/>
              <a:tailEnd/>
            </a:ln>
          </p:spPr>
          <p:txBody>
            <a:bodyPr/>
            <a:lstStyle/>
            <a:p>
              <a:endParaRPr lang="en-US"/>
            </a:p>
          </p:txBody>
        </p:sp>
        <p:sp>
          <p:nvSpPr>
            <p:cNvPr id="27714" name="Rectangle 106"/>
            <p:cNvSpPr>
              <a:spLocks noChangeArrowheads="1"/>
            </p:cNvSpPr>
            <p:nvPr/>
          </p:nvSpPr>
          <p:spPr bwMode="auto">
            <a:xfrm>
              <a:off x="3319" y="1642"/>
              <a:ext cx="185" cy="77"/>
            </a:xfrm>
            <a:prstGeom prst="rect">
              <a:avLst/>
            </a:prstGeom>
            <a:noFill/>
            <a:ln w="9525">
              <a:noFill/>
              <a:miter lim="800000"/>
              <a:headEnd/>
              <a:tailEnd/>
            </a:ln>
          </p:spPr>
          <p:txBody>
            <a:bodyPr wrap="none" lIns="0" tIns="0" rIns="0" bIns="0">
              <a:spAutoFit/>
            </a:bodyPr>
            <a:lstStyle/>
            <a:p>
              <a:pPr algn="ctr" eaLnBrk="0" hangingPunct="0"/>
              <a:r>
                <a:rPr lang="en-US" sz="800" b="0">
                  <a:solidFill>
                    <a:srgbClr val="000000"/>
                  </a:solidFill>
                </a:rPr>
                <a:t>C1ass1</a:t>
              </a:r>
              <a:endParaRPr lang="en-US"/>
            </a:p>
          </p:txBody>
        </p:sp>
        <p:sp>
          <p:nvSpPr>
            <p:cNvPr id="27715" name="Rectangle 107"/>
            <p:cNvSpPr>
              <a:spLocks noChangeArrowheads="1"/>
            </p:cNvSpPr>
            <p:nvPr/>
          </p:nvSpPr>
          <p:spPr bwMode="auto">
            <a:xfrm>
              <a:off x="3326" y="1732"/>
              <a:ext cx="85" cy="77"/>
            </a:xfrm>
            <a:prstGeom prst="rect">
              <a:avLst/>
            </a:prstGeom>
            <a:noFill/>
            <a:ln w="9525">
              <a:noFill/>
              <a:miter lim="800000"/>
              <a:headEnd/>
              <a:tailEnd/>
            </a:ln>
          </p:spPr>
          <p:txBody>
            <a:bodyPr wrap="none" lIns="0" tIns="0" rIns="0" bIns="0">
              <a:spAutoFit/>
            </a:bodyPr>
            <a:lstStyle/>
            <a:p>
              <a:pPr eaLnBrk="0" hangingPunct="0"/>
              <a:r>
                <a:rPr lang="en-US" sz="800" b="0">
                  <a:solidFill>
                    <a:srgbClr val="000000"/>
                  </a:solidFill>
                </a:rPr>
                <a:t>attr</a:t>
              </a:r>
              <a:endParaRPr lang="en-US"/>
            </a:p>
          </p:txBody>
        </p:sp>
        <p:sp>
          <p:nvSpPr>
            <p:cNvPr id="27716" name="Rectangle 108"/>
            <p:cNvSpPr>
              <a:spLocks noChangeArrowheads="1"/>
            </p:cNvSpPr>
            <p:nvPr/>
          </p:nvSpPr>
          <p:spPr bwMode="auto">
            <a:xfrm>
              <a:off x="3326" y="1829"/>
              <a:ext cx="64" cy="77"/>
            </a:xfrm>
            <a:prstGeom prst="rect">
              <a:avLst/>
            </a:prstGeom>
            <a:noFill/>
            <a:ln w="9525">
              <a:noFill/>
              <a:miter lim="800000"/>
              <a:headEnd/>
              <a:tailEnd/>
            </a:ln>
          </p:spPr>
          <p:txBody>
            <a:bodyPr wrap="none" lIns="0" tIns="0" rIns="0" bIns="0">
              <a:spAutoFit/>
            </a:bodyPr>
            <a:lstStyle/>
            <a:p>
              <a:pPr eaLnBrk="0" hangingPunct="0"/>
              <a:r>
                <a:rPr lang="en-US" sz="800" b="0">
                  <a:solidFill>
                    <a:srgbClr val="000000"/>
                  </a:solidFill>
                </a:rPr>
                <a:t>op</a:t>
              </a:r>
              <a:endParaRPr lang="en-US"/>
            </a:p>
          </p:txBody>
        </p:sp>
        <p:sp>
          <p:nvSpPr>
            <p:cNvPr id="27717" name="Rectangle 177"/>
            <p:cNvSpPr>
              <a:spLocks noChangeArrowheads="1"/>
            </p:cNvSpPr>
            <p:nvPr/>
          </p:nvSpPr>
          <p:spPr bwMode="auto">
            <a:xfrm>
              <a:off x="4221" y="1608"/>
              <a:ext cx="224" cy="293"/>
            </a:xfrm>
            <a:prstGeom prst="rect">
              <a:avLst/>
            </a:prstGeom>
            <a:solidFill>
              <a:srgbClr val="FFFFFF"/>
            </a:solidFill>
            <a:ln w="9525">
              <a:noFill/>
              <a:miter lim="800000"/>
              <a:headEnd/>
              <a:tailEnd/>
            </a:ln>
          </p:spPr>
          <p:txBody>
            <a:bodyPr/>
            <a:lstStyle/>
            <a:p>
              <a:pPr eaLnBrk="0" hangingPunct="0"/>
              <a:endParaRPr lang="en-US"/>
            </a:p>
          </p:txBody>
        </p:sp>
        <p:sp>
          <p:nvSpPr>
            <p:cNvPr id="27718" name="Rectangle 178"/>
            <p:cNvSpPr>
              <a:spLocks noChangeArrowheads="1"/>
            </p:cNvSpPr>
            <p:nvPr/>
          </p:nvSpPr>
          <p:spPr bwMode="auto">
            <a:xfrm>
              <a:off x="4221" y="1608"/>
              <a:ext cx="229" cy="298"/>
            </a:xfrm>
            <a:prstGeom prst="rect">
              <a:avLst/>
            </a:prstGeom>
            <a:noFill/>
            <a:ln w="7938">
              <a:solidFill>
                <a:srgbClr val="000000"/>
              </a:solidFill>
              <a:miter lim="800000"/>
              <a:headEnd/>
              <a:tailEnd/>
            </a:ln>
          </p:spPr>
          <p:txBody>
            <a:bodyPr/>
            <a:lstStyle/>
            <a:p>
              <a:pPr eaLnBrk="0" hangingPunct="0"/>
              <a:endParaRPr lang="en-US"/>
            </a:p>
          </p:txBody>
        </p:sp>
        <p:sp>
          <p:nvSpPr>
            <p:cNvPr id="27719" name="Line 179"/>
            <p:cNvSpPr>
              <a:spLocks noChangeShapeType="1"/>
            </p:cNvSpPr>
            <p:nvPr/>
          </p:nvSpPr>
          <p:spPr bwMode="auto">
            <a:xfrm>
              <a:off x="4221" y="1807"/>
              <a:ext cx="224" cy="1"/>
            </a:xfrm>
            <a:prstGeom prst="line">
              <a:avLst/>
            </a:prstGeom>
            <a:noFill/>
            <a:ln w="7938">
              <a:solidFill>
                <a:srgbClr val="000000"/>
              </a:solidFill>
              <a:round/>
              <a:headEnd/>
              <a:tailEnd/>
            </a:ln>
          </p:spPr>
          <p:txBody>
            <a:bodyPr/>
            <a:lstStyle/>
            <a:p>
              <a:endParaRPr lang="en-US"/>
            </a:p>
          </p:txBody>
        </p:sp>
        <p:sp>
          <p:nvSpPr>
            <p:cNvPr id="27720" name="Line 180"/>
            <p:cNvSpPr>
              <a:spLocks noChangeShapeType="1"/>
            </p:cNvSpPr>
            <p:nvPr/>
          </p:nvSpPr>
          <p:spPr bwMode="auto">
            <a:xfrm>
              <a:off x="4221" y="1722"/>
              <a:ext cx="224" cy="1"/>
            </a:xfrm>
            <a:prstGeom prst="line">
              <a:avLst/>
            </a:prstGeom>
            <a:noFill/>
            <a:ln w="7938">
              <a:solidFill>
                <a:srgbClr val="000000"/>
              </a:solidFill>
              <a:round/>
              <a:headEnd/>
              <a:tailEnd/>
            </a:ln>
          </p:spPr>
          <p:txBody>
            <a:bodyPr/>
            <a:lstStyle/>
            <a:p>
              <a:endParaRPr lang="en-US"/>
            </a:p>
          </p:txBody>
        </p:sp>
        <p:sp>
          <p:nvSpPr>
            <p:cNvPr id="27721" name="Rectangle 181"/>
            <p:cNvSpPr>
              <a:spLocks noChangeArrowheads="1"/>
            </p:cNvSpPr>
            <p:nvPr/>
          </p:nvSpPr>
          <p:spPr bwMode="auto">
            <a:xfrm>
              <a:off x="4244" y="1642"/>
              <a:ext cx="185" cy="77"/>
            </a:xfrm>
            <a:prstGeom prst="rect">
              <a:avLst/>
            </a:prstGeom>
            <a:noFill/>
            <a:ln w="9525">
              <a:noFill/>
              <a:miter lim="800000"/>
              <a:headEnd/>
              <a:tailEnd/>
            </a:ln>
          </p:spPr>
          <p:txBody>
            <a:bodyPr wrap="none" lIns="0" tIns="0" rIns="0" bIns="0">
              <a:spAutoFit/>
            </a:bodyPr>
            <a:lstStyle/>
            <a:p>
              <a:pPr algn="ctr" eaLnBrk="0" hangingPunct="0"/>
              <a:r>
                <a:rPr lang="en-US" sz="800" b="0">
                  <a:solidFill>
                    <a:srgbClr val="000000"/>
                  </a:solidFill>
                </a:rPr>
                <a:t>C1ass3</a:t>
              </a:r>
              <a:endParaRPr lang="en-US"/>
            </a:p>
          </p:txBody>
        </p:sp>
        <p:sp>
          <p:nvSpPr>
            <p:cNvPr id="27722" name="Rectangle 182"/>
            <p:cNvSpPr>
              <a:spLocks noChangeArrowheads="1"/>
            </p:cNvSpPr>
            <p:nvPr/>
          </p:nvSpPr>
          <p:spPr bwMode="auto">
            <a:xfrm>
              <a:off x="4251" y="1732"/>
              <a:ext cx="85" cy="77"/>
            </a:xfrm>
            <a:prstGeom prst="rect">
              <a:avLst/>
            </a:prstGeom>
            <a:noFill/>
            <a:ln w="9525">
              <a:noFill/>
              <a:miter lim="800000"/>
              <a:headEnd/>
              <a:tailEnd/>
            </a:ln>
          </p:spPr>
          <p:txBody>
            <a:bodyPr wrap="none" lIns="0" tIns="0" rIns="0" bIns="0">
              <a:spAutoFit/>
            </a:bodyPr>
            <a:lstStyle/>
            <a:p>
              <a:pPr eaLnBrk="0" hangingPunct="0"/>
              <a:r>
                <a:rPr lang="en-US" sz="800" b="0">
                  <a:solidFill>
                    <a:srgbClr val="000000"/>
                  </a:solidFill>
                </a:rPr>
                <a:t>attr</a:t>
              </a:r>
              <a:endParaRPr lang="en-US"/>
            </a:p>
          </p:txBody>
        </p:sp>
        <p:sp>
          <p:nvSpPr>
            <p:cNvPr id="27723" name="Rectangle 183"/>
            <p:cNvSpPr>
              <a:spLocks noChangeArrowheads="1"/>
            </p:cNvSpPr>
            <p:nvPr/>
          </p:nvSpPr>
          <p:spPr bwMode="auto">
            <a:xfrm>
              <a:off x="4251" y="1829"/>
              <a:ext cx="64" cy="77"/>
            </a:xfrm>
            <a:prstGeom prst="rect">
              <a:avLst/>
            </a:prstGeom>
            <a:noFill/>
            <a:ln w="9525">
              <a:noFill/>
              <a:miter lim="800000"/>
              <a:headEnd/>
              <a:tailEnd/>
            </a:ln>
          </p:spPr>
          <p:txBody>
            <a:bodyPr wrap="none" lIns="0" tIns="0" rIns="0" bIns="0">
              <a:spAutoFit/>
            </a:bodyPr>
            <a:lstStyle/>
            <a:p>
              <a:pPr eaLnBrk="0" hangingPunct="0"/>
              <a:r>
                <a:rPr lang="en-US" sz="800" b="0">
                  <a:solidFill>
                    <a:srgbClr val="000000"/>
                  </a:solidFill>
                </a:rPr>
                <a:t>op</a:t>
              </a:r>
              <a:endParaRPr lang="en-US"/>
            </a:p>
          </p:txBody>
        </p:sp>
        <p:sp>
          <p:nvSpPr>
            <p:cNvPr id="27724" name="Rectangle 185"/>
            <p:cNvSpPr>
              <a:spLocks noChangeArrowheads="1"/>
            </p:cNvSpPr>
            <p:nvPr/>
          </p:nvSpPr>
          <p:spPr bwMode="auto">
            <a:xfrm>
              <a:off x="3708" y="1608"/>
              <a:ext cx="224" cy="293"/>
            </a:xfrm>
            <a:prstGeom prst="rect">
              <a:avLst/>
            </a:prstGeom>
            <a:solidFill>
              <a:srgbClr val="FFFFFF"/>
            </a:solidFill>
            <a:ln w="9525">
              <a:noFill/>
              <a:miter lim="800000"/>
              <a:headEnd/>
              <a:tailEnd/>
            </a:ln>
          </p:spPr>
          <p:txBody>
            <a:bodyPr/>
            <a:lstStyle/>
            <a:p>
              <a:pPr eaLnBrk="0" hangingPunct="0"/>
              <a:endParaRPr lang="en-US"/>
            </a:p>
          </p:txBody>
        </p:sp>
        <p:sp>
          <p:nvSpPr>
            <p:cNvPr id="27725" name="Rectangle 186"/>
            <p:cNvSpPr>
              <a:spLocks noChangeArrowheads="1"/>
            </p:cNvSpPr>
            <p:nvPr/>
          </p:nvSpPr>
          <p:spPr bwMode="auto">
            <a:xfrm>
              <a:off x="3708" y="1608"/>
              <a:ext cx="229" cy="298"/>
            </a:xfrm>
            <a:prstGeom prst="rect">
              <a:avLst/>
            </a:prstGeom>
            <a:noFill/>
            <a:ln w="7938">
              <a:solidFill>
                <a:srgbClr val="000000"/>
              </a:solidFill>
              <a:miter lim="800000"/>
              <a:headEnd/>
              <a:tailEnd/>
            </a:ln>
          </p:spPr>
          <p:txBody>
            <a:bodyPr/>
            <a:lstStyle/>
            <a:p>
              <a:pPr eaLnBrk="0" hangingPunct="0"/>
              <a:endParaRPr lang="en-US"/>
            </a:p>
          </p:txBody>
        </p:sp>
        <p:sp>
          <p:nvSpPr>
            <p:cNvPr id="27726" name="Line 187"/>
            <p:cNvSpPr>
              <a:spLocks noChangeShapeType="1"/>
            </p:cNvSpPr>
            <p:nvPr/>
          </p:nvSpPr>
          <p:spPr bwMode="auto">
            <a:xfrm>
              <a:off x="3708" y="1807"/>
              <a:ext cx="224" cy="1"/>
            </a:xfrm>
            <a:prstGeom prst="line">
              <a:avLst/>
            </a:prstGeom>
            <a:noFill/>
            <a:ln w="7938">
              <a:solidFill>
                <a:srgbClr val="000000"/>
              </a:solidFill>
              <a:round/>
              <a:headEnd/>
              <a:tailEnd/>
            </a:ln>
          </p:spPr>
          <p:txBody>
            <a:bodyPr/>
            <a:lstStyle/>
            <a:p>
              <a:endParaRPr lang="en-US"/>
            </a:p>
          </p:txBody>
        </p:sp>
        <p:sp>
          <p:nvSpPr>
            <p:cNvPr id="27727" name="Line 188"/>
            <p:cNvSpPr>
              <a:spLocks noChangeShapeType="1"/>
            </p:cNvSpPr>
            <p:nvPr/>
          </p:nvSpPr>
          <p:spPr bwMode="auto">
            <a:xfrm>
              <a:off x="3708" y="1722"/>
              <a:ext cx="224" cy="1"/>
            </a:xfrm>
            <a:prstGeom prst="line">
              <a:avLst/>
            </a:prstGeom>
            <a:noFill/>
            <a:ln w="7938">
              <a:solidFill>
                <a:srgbClr val="000000"/>
              </a:solidFill>
              <a:round/>
              <a:headEnd/>
              <a:tailEnd/>
            </a:ln>
          </p:spPr>
          <p:txBody>
            <a:bodyPr/>
            <a:lstStyle/>
            <a:p>
              <a:endParaRPr lang="en-US"/>
            </a:p>
          </p:txBody>
        </p:sp>
        <p:sp>
          <p:nvSpPr>
            <p:cNvPr id="27728" name="Rectangle 189"/>
            <p:cNvSpPr>
              <a:spLocks noChangeArrowheads="1"/>
            </p:cNvSpPr>
            <p:nvPr/>
          </p:nvSpPr>
          <p:spPr bwMode="auto">
            <a:xfrm>
              <a:off x="3731" y="1642"/>
              <a:ext cx="185" cy="77"/>
            </a:xfrm>
            <a:prstGeom prst="rect">
              <a:avLst/>
            </a:prstGeom>
            <a:noFill/>
            <a:ln w="9525">
              <a:noFill/>
              <a:miter lim="800000"/>
              <a:headEnd/>
              <a:tailEnd/>
            </a:ln>
          </p:spPr>
          <p:txBody>
            <a:bodyPr wrap="none" lIns="0" tIns="0" rIns="0" bIns="0">
              <a:spAutoFit/>
            </a:bodyPr>
            <a:lstStyle/>
            <a:p>
              <a:pPr algn="ctr" eaLnBrk="0" hangingPunct="0"/>
              <a:r>
                <a:rPr lang="en-US" sz="800" b="0">
                  <a:solidFill>
                    <a:srgbClr val="000000"/>
                  </a:solidFill>
                </a:rPr>
                <a:t>C1ass2</a:t>
              </a:r>
              <a:endParaRPr lang="en-US"/>
            </a:p>
          </p:txBody>
        </p:sp>
        <p:sp>
          <p:nvSpPr>
            <p:cNvPr id="27729" name="Rectangle 190"/>
            <p:cNvSpPr>
              <a:spLocks noChangeArrowheads="1"/>
            </p:cNvSpPr>
            <p:nvPr/>
          </p:nvSpPr>
          <p:spPr bwMode="auto">
            <a:xfrm>
              <a:off x="3738" y="1732"/>
              <a:ext cx="85" cy="77"/>
            </a:xfrm>
            <a:prstGeom prst="rect">
              <a:avLst/>
            </a:prstGeom>
            <a:noFill/>
            <a:ln w="9525">
              <a:noFill/>
              <a:miter lim="800000"/>
              <a:headEnd/>
              <a:tailEnd/>
            </a:ln>
          </p:spPr>
          <p:txBody>
            <a:bodyPr wrap="none" lIns="0" tIns="0" rIns="0" bIns="0">
              <a:spAutoFit/>
            </a:bodyPr>
            <a:lstStyle/>
            <a:p>
              <a:pPr eaLnBrk="0" hangingPunct="0"/>
              <a:r>
                <a:rPr lang="en-US" sz="800" b="0">
                  <a:solidFill>
                    <a:srgbClr val="000000"/>
                  </a:solidFill>
                </a:rPr>
                <a:t>attr</a:t>
              </a:r>
              <a:endParaRPr lang="en-US"/>
            </a:p>
          </p:txBody>
        </p:sp>
        <p:sp>
          <p:nvSpPr>
            <p:cNvPr id="27730" name="Rectangle 191"/>
            <p:cNvSpPr>
              <a:spLocks noChangeArrowheads="1"/>
            </p:cNvSpPr>
            <p:nvPr/>
          </p:nvSpPr>
          <p:spPr bwMode="auto">
            <a:xfrm>
              <a:off x="3738" y="1829"/>
              <a:ext cx="64" cy="77"/>
            </a:xfrm>
            <a:prstGeom prst="rect">
              <a:avLst/>
            </a:prstGeom>
            <a:noFill/>
            <a:ln w="9525">
              <a:noFill/>
              <a:miter lim="800000"/>
              <a:headEnd/>
              <a:tailEnd/>
            </a:ln>
          </p:spPr>
          <p:txBody>
            <a:bodyPr wrap="none" lIns="0" tIns="0" rIns="0" bIns="0">
              <a:spAutoFit/>
            </a:bodyPr>
            <a:lstStyle/>
            <a:p>
              <a:pPr eaLnBrk="0" hangingPunct="0"/>
              <a:r>
                <a:rPr lang="en-US" sz="800" b="0">
                  <a:solidFill>
                    <a:srgbClr val="000000"/>
                  </a:solidFill>
                </a:rPr>
                <a:t>op</a:t>
              </a:r>
              <a:endParaRPr lang="en-US"/>
            </a:p>
          </p:txBody>
        </p:sp>
      </p:grpSp>
      <p:grpSp>
        <p:nvGrpSpPr>
          <p:cNvPr id="27664" name="Group 242"/>
          <p:cNvGrpSpPr>
            <a:grpSpLocks/>
          </p:cNvGrpSpPr>
          <p:nvPr/>
        </p:nvGrpSpPr>
        <p:grpSpPr bwMode="auto">
          <a:xfrm>
            <a:off x="6175375" y="3254375"/>
            <a:ext cx="1162050" cy="473075"/>
            <a:chOff x="3890" y="2050"/>
            <a:chExt cx="732" cy="298"/>
          </a:xfrm>
        </p:grpSpPr>
        <p:sp>
          <p:nvSpPr>
            <p:cNvPr id="27696" name="Rectangle 193"/>
            <p:cNvSpPr>
              <a:spLocks noChangeArrowheads="1"/>
            </p:cNvSpPr>
            <p:nvPr/>
          </p:nvSpPr>
          <p:spPr bwMode="auto">
            <a:xfrm>
              <a:off x="3890" y="2050"/>
              <a:ext cx="224" cy="293"/>
            </a:xfrm>
            <a:prstGeom prst="rect">
              <a:avLst/>
            </a:prstGeom>
            <a:solidFill>
              <a:srgbClr val="FFFFFF"/>
            </a:solidFill>
            <a:ln w="9525">
              <a:noFill/>
              <a:miter lim="800000"/>
              <a:headEnd/>
              <a:tailEnd/>
            </a:ln>
          </p:spPr>
          <p:txBody>
            <a:bodyPr/>
            <a:lstStyle/>
            <a:p>
              <a:pPr eaLnBrk="0" hangingPunct="0"/>
              <a:endParaRPr lang="en-US"/>
            </a:p>
          </p:txBody>
        </p:sp>
        <p:sp>
          <p:nvSpPr>
            <p:cNvPr id="27697" name="Rectangle 194"/>
            <p:cNvSpPr>
              <a:spLocks noChangeArrowheads="1"/>
            </p:cNvSpPr>
            <p:nvPr/>
          </p:nvSpPr>
          <p:spPr bwMode="auto">
            <a:xfrm>
              <a:off x="3890" y="2050"/>
              <a:ext cx="229" cy="298"/>
            </a:xfrm>
            <a:prstGeom prst="rect">
              <a:avLst/>
            </a:prstGeom>
            <a:noFill/>
            <a:ln w="7938">
              <a:solidFill>
                <a:srgbClr val="000000"/>
              </a:solidFill>
              <a:miter lim="800000"/>
              <a:headEnd/>
              <a:tailEnd/>
            </a:ln>
          </p:spPr>
          <p:txBody>
            <a:bodyPr/>
            <a:lstStyle/>
            <a:p>
              <a:pPr eaLnBrk="0" hangingPunct="0"/>
              <a:endParaRPr lang="en-US"/>
            </a:p>
          </p:txBody>
        </p:sp>
        <p:sp>
          <p:nvSpPr>
            <p:cNvPr id="27698" name="Line 195"/>
            <p:cNvSpPr>
              <a:spLocks noChangeShapeType="1"/>
            </p:cNvSpPr>
            <p:nvPr/>
          </p:nvSpPr>
          <p:spPr bwMode="auto">
            <a:xfrm>
              <a:off x="3890" y="2249"/>
              <a:ext cx="224" cy="1"/>
            </a:xfrm>
            <a:prstGeom prst="line">
              <a:avLst/>
            </a:prstGeom>
            <a:noFill/>
            <a:ln w="7938">
              <a:solidFill>
                <a:srgbClr val="000000"/>
              </a:solidFill>
              <a:round/>
              <a:headEnd/>
              <a:tailEnd/>
            </a:ln>
          </p:spPr>
          <p:txBody>
            <a:bodyPr/>
            <a:lstStyle/>
            <a:p>
              <a:endParaRPr lang="en-US"/>
            </a:p>
          </p:txBody>
        </p:sp>
        <p:sp>
          <p:nvSpPr>
            <p:cNvPr id="27699" name="Line 196"/>
            <p:cNvSpPr>
              <a:spLocks noChangeShapeType="1"/>
            </p:cNvSpPr>
            <p:nvPr/>
          </p:nvSpPr>
          <p:spPr bwMode="auto">
            <a:xfrm>
              <a:off x="3890" y="2164"/>
              <a:ext cx="224" cy="1"/>
            </a:xfrm>
            <a:prstGeom prst="line">
              <a:avLst/>
            </a:prstGeom>
            <a:noFill/>
            <a:ln w="7938">
              <a:solidFill>
                <a:srgbClr val="000000"/>
              </a:solidFill>
              <a:round/>
              <a:headEnd/>
              <a:tailEnd/>
            </a:ln>
          </p:spPr>
          <p:txBody>
            <a:bodyPr/>
            <a:lstStyle/>
            <a:p>
              <a:endParaRPr lang="en-US"/>
            </a:p>
          </p:txBody>
        </p:sp>
        <p:sp>
          <p:nvSpPr>
            <p:cNvPr id="27700" name="Rectangle 197"/>
            <p:cNvSpPr>
              <a:spLocks noChangeArrowheads="1"/>
            </p:cNvSpPr>
            <p:nvPr/>
          </p:nvSpPr>
          <p:spPr bwMode="auto">
            <a:xfrm>
              <a:off x="3909" y="2084"/>
              <a:ext cx="192" cy="77"/>
            </a:xfrm>
            <a:prstGeom prst="rect">
              <a:avLst/>
            </a:prstGeom>
            <a:noFill/>
            <a:ln w="9525">
              <a:noFill/>
              <a:miter lim="800000"/>
              <a:headEnd/>
              <a:tailEnd/>
            </a:ln>
          </p:spPr>
          <p:txBody>
            <a:bodyPr wrap="none" lIns="0" tIns="0" rIns="0" bIns="0">
              <a:spAutoFit/>
            </a:bodyPr>
            <a:lstStyle/>
            <a:p>
              <a:pPr algn="ctr" eaLnBrk="0" hangingPunct="0"/>
              <a:r>
                <a:rPr lang="en-US" sz="800" b="0">
                  <a:solidFill>
                    <a:srgbClr val="000000"/>
                  </a:solidFill>
                </a:rPr>
                <a:t>C1assE</a:t>
              </a:r>
              <a:endParaRPr lang="en-US"/>
            </a:p>
          </p:txBody>
        </p:sp>
        <p:sp>
          <p:nvSpPr>
            <p:cNvPr id="27701" name="Rectangle 198"/>
            <p:cNvSpPr>
              <a:spLocks noChangeArrowheads="1"/>
            </p:cNvSpPr>
            <p:nvPr/>
          </p:nvSpPr>
          <p:spPr bwMode="auto">
            <a:xfrm>
              <a:off x="3920" y="2174"/>
              <a:ext cx="85" cy="77"/>
            </a:xfrm>
            <a:prstGeom prst="rect">
              <a:avLst/>
            </a:prstGeom>
            <a:noFill/>
            <a:ln w="9525">
              <a:noFill/>
              <a:miter lim="800000"/>
              <a:headEnd/>
              <a:tailEnd/>
            </a:ln>
          </p:spPr>
          <p:txBody>
            <a:bodyPr wrap="none" lIns="0" tIns="0" rIns="0" bIns="0">
              <a:spAutoFit/>
            </a:bodyPr>
            <a:lstStyle/>
            <a:p>
              <a:pPr eaLnBrk="0" hangingPunct="0"/>
              <a:r>
                <a:rPr lang="en-US" sz="800" b="0">
                  <a:solidFill>
                    <a:srgbClr val="000000"/>
                  </a:solidFill>
                </a:rPr>
                <a:t>attr</a:t>
              </a:r>
              <a:endParaRPr lang="en-US"/>
            </a:p>
          </p:txBody>
        </p:sp>
        <p:sp>
          <p:nvSpPr>
            <p:cNvPr id="27702" name="Rectangle 199"/>
            <p:cNvSpPr>
              <a:spLocks noChangeArrowheads="1"/>
            </p:cNvSpPr>
            <p:nvPr/>
          </p:nvSpPr>
          <p:spPr bwMode="auto">
            <a:xfrm>
              <a:off x="3920" y="2271"/>
              <a:ext cx="64" cy="77"/>
            </a:xfrm>
            <a:prstGeom prst="rect">
              <a:avLst/>
            </a:prstGeom>
            <a:noFill/>
            <a:ln w="9525">
              <a:noFill/>
              <a:miter lim="800000"/>
              <a:headEnd/>
              <a:tailEnd/>
            </a:ln>
          </p:spPr>
          <p:txBody>
            <a:bodyPr wrap="none" lIns="0" tIns="0" rIns="0" bIns="0">
              <a:spAutoFit/>
            </a:bodyPr>
            <a:lstStyle/>
            <a:p>
              <a:pPr eaLnBrk="0" hangingPunct="0"/>
              <a:r>
                <a:rPr lang="en-US" sz="800" b="0">
                  <a:solidFill>
                    <a:srgbClr val="000000"/>
                  </a:solidFill>
                </a:rPr>
                <a:t>op</a:t>
              </a:r>
              <a:endParaRPr lang="en-US"/>
            </a:p>
          </p:txBody>
        </p:sp>
        <p:sp>
          <p:nvSpPr>
            <p:cNvPr id="27703" name="Rectangle 201"/>
            <p:cNvSpPr>
              <a:spLocks noChangeArrowheads="1"/>
            </p:cNvSpPr>
            <p:nvPr/>
          </p:nvSpPr>
          <p:spPr bwMode="auto">
            <a:xfrm>
              <a:off x="4393" y="2050"/>
              <a:ext cx="224" cy="293"/>
            </a:xfrm>
            <a:prstGeom prst="rect">
              <a:avLst/>
            </a:prstGeom>
            <a:solidFill>
              <a:srgbClr val="FFFFFF"/>
            </a:solidFill>
            <a:ln w="9525">
              <a:noFill/>
              <a:miter lim="800000"/>
              <a:headEnd/>
              <a:tailEnd/>
            </a:ln>
          </p:spPr>
          <p:txBody>
            <a:bodyPr/>
            <a:lstStyle/>
            <a:p>
              <a:pPr eaLnBrk="0" hangingPunct="0"/>
              <a:endParaRPr lang="en-US"/>
            </a:p>
          </p:txBody>
        </p:sp>
        <p:sp>
          <p:nvSpPr>
            <p:cNvPr id="27704" name="Rectangle 202"/>
            <p:cNvSpPr>
              <a:spLocks noChangeArrowheads="1"/>
            </p:cNvSpPr>
            <p:nvPr/>
          </p:nvSpPr>
          <p:spPr bwMode="auto">
            <a:xfrm>
              <a:off x="4393" y="2050"/>
              <a:ext cx="229" cy="298"/>
            </a:xfrm>
            <a:prstGeom prst="rect">
              <a:avLst/>
            </a:prstGeom>
            <a:noFill/>
            <a:ln w="7938">
              <a:solidFill>
                <a:srgbClr val="000000"/>
              </a:solidFill>
              <a:miter lim="800000"/>
              <a:headEnd/>
              <a:tailEnd/>
            </a:ln>
          </p:spPr>
          <p:txBody>
            <a:bodyPr/>
            <a:lstStyle/>
            <a:p>
              <a:pPr eaLnBrk="0" hangingPunct="0"/>
              <a:endParaRPr lang="en-US"/>
            </a:p>
          </p:txBody>
        </p:sp>
        <p:sp>
          <p:nvSpPr>
            <p:cNvPr id="27705" name="Line 203"/>
            <p:cNvSpPr>
              <a:spLocks noChangeShapeType="1"/>
            </p:cNvSpPr>
            <p:nvPr/>
          </p:nvSpPr>
          <p:spPr bwMode="auto">
            <a:xfrm>
              <a:off x="4393" y="2249"/>
              <a:ext cx="224" cy="1"/>
            </a:xfrm>
            <a:prstGeom prst="line">
              <a:avLst/>
            </a:prstGeom>
            <a:noFill/>
            <a:ln w="7938">
              <a:solidFill>
                <a:srgbClr val="000000"/>
              </a:solidFill>
              <a:round/>
              <a:headEnd/>
              <a:tailEnd/>
            </a:ln>
          </p:spPr>
          <p:txBody>
            <a:bodyPr/>
            <a:lstStyle/>
            <a:p>
              <a:endParaRPr lang="en-US"/>
            </a:p>
          </p:txBody>
        </p:sp>
        <p:sp>
          <p:nvSpPr>
            <p:cNvPr id="27706" name="Line 204"/>
            <p:cNvSpPr>
              <a:spLocks noChangeShapeType="1"/>
            </p:cNvSpPr>
            <p:nvPr/>
          </p:nvSpPr>
          <p:spPr bwMode="auto">
            <a:xfrm>
              <a:off x="4393" y="2164"/>
              <a:ext cx="224" cy="1"/>
            </a:xfrm>
            <a:prstGeom prst="line">
              <a:avLst/>
            </a:prstGeom>
            <a:noFill/>
            <a:ln w="7938">
              <a:solidFill>
                <a:srgbClr val="000000"/>
              </a:solidFill>
              <a:round/>
              <a:headEnd/>
              <a:tailEnd/>
            </a:ln>
          </p:spPr>
          <p:txBody>
            <a:bodyPr/>
            <a:lstStyle/>
            <a:p>
              <a:endParaRPr lang="en-US"/>
            </a:p>
          </p:txBody>
        </p:sp>
        <p:sp>
          <p:nvSpPr>
            <p:cNvPr id="27707" name="Rectangle 205"/>
            <p:cNvSpPr>
              <a:spLocks noChangeArrowheads="1"/>
            </p:cNvSpPr>
            <p:nvPr/>
          </p:nvSpPr>
          <p:spPr bwMode="auto">
            <a:xfrm>
              <a:off x="4429" y="2084"/>
              <a:ext cx="189" cy="77"/>
            </a:xfrm>
            <a:prstGeom prst="rect">
              <a:avLst/>
            </a:prstGeom>
            <a:noFill/>
            <a:ln w="9525">
              <a:noFill/>
              <a:miter lim="800000"/>
              <a:headEnd/>
              <a:tailEnd/>
            </a:ln>
          </p:spPr>
          <p:txBody>
            <a:bodyPr wrap="none" lIns="0" tIns="0" rIns="0" bIns="0">
              <a:spAutoFit/>
            </a:bodyPr>
            <a:lstStyle/>
            <a:p>
              <a:pPr algn="ctr" eaLnBrk="0" hangingPunct="0"/>
              <a:r>
                <a:rPr lang="en-US" sz="800" b="0">
                  <a:solidFill>
                    <a:srgbClr val="000000"/>
                  </a:solidFill>
                </a:rPr>
                <a:t>C1assF</a:t>
              </a:r>
              <a:endParaRPr lang="en-US"/>
            </a:p>
          </p:txBody>
        </p:sp>
        <p:sp>
          <p:nvSpPr>
            <p:cNvPr id="27708" name="Rectangle 206"/>
            <p:cNvSpPr>
              <a:spLocks noChangeArrowheads="1"/>
            </p:cNvSpPr>
            <p:nvPr/>
          </p:nvSpPr>
          <p:spPr bwMode="auto">
            <a:xfrm>
              <a:off x="4423" y="2174"/>
              <a:ext cx="85" cy="77"/>
            </a:xfrm>
            <a:prstGeom prst="rect">
              <a:avLst/>
            </a:prstGeom>
            <a:noFill/>
            <a:ln w="9525">
              <a:noFill/>
              <a:miter lim="800000"/>
              <a:headEnd/>
              <a:tailEnd/>
            </a:ln>
          </p:spPr>
          <p:txBody>
            <a:bodyPr wrap="none" lIns="0" tIns="0" rIns="0" bIns="0">
              <a:spAutoFit/>
            </a:bodyPr>
            <a:lstStyle/>
            <a:p>
              <a:pPr eaLnBrk="0" hangingPunct="0"/>
              <a:r>
                <a:rPr lang="en-US" sz="800" b="0">
                  <a:solidFill>
                    <a:srgbClr val="000000"/>
                  </a:solidFill>
                </a:rPr>
                <a:t>attr</a:t>
              </a:r>
              <a:endParaRPr lang="en-US"/>
            </a:p>
          </p:txBody>
        </p:sp>
        <p:sp>
          <p:nvSpPr>
            <p:cNvPr id="27709" name="Rectangle 207"/>
            <p:cNvSpPr>
              <a:spLocks noChangeArrowheads="1"/>
            </p:cNvSpPr>
            <p:nvPr/>
          </p:nvSpPr>
          <p:spPr bwMode="auto">
            <a:xfrm>
              <a:off x="4423" y="2271"/>
              <a:ext cx="64" cy="77"/>
            </a:xfrm>
            <a:prstGeom prst="rect">
              <a:avLst/>
            </a:prstGeom>
            <a:noFill/>
            <a:ln w="9525">
              <a:noFill/>
              <a:miter lim="800000"/>
              <a:headEnd/>
              <a:tailEnd/>
            </a:ln>
          </p:spPr>
          <p:txBody>
            <a:bodyPr wrap="none" lIns="0" tIns="0" rIns="0" bIns="0">
              <a:spAutoFit/>
            </a:bodyPr>
            <a:lstStyle/>
            <a:p>
              <a:pPr eaLnBrk="0" hangingPunct="0"/>
              <a:r>
                <a:rPr lang="en-US" sz="800" b="0">
                  <a:solidFill>
                    <a:srgbClr val="000000"/>
                  </a:solidFill>
                </a:rPr>
                <a:t>op</a:t>
              </a:r>
              <a:endParaRPr lang="en-US"/>
            </a:p>
          </p:txBody>
        </p:sp>
      </p:grpSp>
      <p:grpSp>
        <p:nvGrpSpPr>
          <p:cNvPr id="27665" name="Group 243"/>
          <p:cNvGrpSpPr>
            <a:grpSpLocks/>
          </p:cNvGrpSpPr>
          <p:nvPr/>
        </p:nvGrpSpPr>
        <p:grpSpPr bwMode="auto">
          <a:xfrm>
            <a:off x="5443538" y="3960813"/>
            <a:ext cx="1652587" cy="473075"/>
            <a:chOff x="3429" y="2495"/>
            <a:chExt cx="1041" cy="298"/>
          </a:xfrm>
        </p:grpSpPr>
        <p:sp>
          <p:nvSpPr>
            <p:cNvPr id="27682" name="Rectangle 209"/>
            <p:cNvSpPr>
              <a:spLocks noChangeArrowheads="1"/>
            </p:cNvSpPr>
            <p:nvPr/>
          </p:nvSpPr>
          <p:spPr bwMode="auto">
            <a:xfrm>
              <a:off x="3429" y="2495"/>
              <a:ext cx="224" cy="293"/>
            </a:xfrm>
            <a:prstGeom prst="rect">
              <a:avLst/>
            </a:prstGeom>
            <a:solidFill>
              <a:srgbClr val="FFFFFF"/>
            </a:solidFill>
            <a:ln w="9525">
              <a:noFill/>
              <a:miter lim="800000"/>
              <a:headEnd/>
              <a:tailEnd/>
            </a:ln>
          </p:spPr>
          <p:txBody>
            <a:bodyPr/>
            <a:lstStyle/>
            <a:p>
              <a:pPr eaLnBrk="0" hangingPunct="0"/>
              <a:endParaRPr lang="en-US"/>
            </a:p>
          </p:txBody>
        </p:sp>
        <p:sp>
          <p:nvSpPr>
            <p:cNvPr id="27683" name="Rectangle 210"/>
            <p:cNvSpPr>
              <a:spLocks noChangeArrowheads="1"/>
            </p:cNvSpPr>
            <p:nvPr/>
          </p:nvSpPr>
          <p:spPr bwMode="auto">
            <a:xfrm>
              <a:off x="3429" y="2495"/>
              <a:ext cx="229" cy="298"/>
            </a:xfrm>
            <a:prstGeom prst="rect">
              <a:avLst/>
            </a:prstGeom>
            <a:noFill/>
            <a:ln w="7938">
              <a:solidFill>
                <a:srgbClr val="000000"/>
              </a:solidFill>
              <a:miter lim="800000"/>
              <a:headEnd/>
              <a:tailEnd/>
            </a:ln>
          </p:spPr>
          <p:txBody>
            <a:bodyPr/>
            <a:lstStyle/>
            <a:p>
              <a:pPr eaLnBrk="0" hangingPunct="0"/>
              <a:endParaRPr lang="en-US"/>
            </a:p>
          </p:txBody>
        </p:sp>
        <p:sp>
          <p:nvSpPr>
            <p:cNvPr id="27684" name="Line 211"/>
            <p:cNvSpPr>
              <a:spLocks noChangeShapeType="1"/>
            </p:cNvSpPr>
            <p:nvPr/>
          </p:nvSpPr>
          <p:spPr bwMode="auto">
            <a:xfrm>
              <a:off x="3429" y="2694"/>
              <a:ext cx="224" cy="1"/>
            </a:xfrm>
            <a:prstGeom prst="line">
              <a:avLst/>
            </a:prstGeom>
            <a:noFill/>
            <a:ln w="7938">
              <a:solidFill>
                <a:srgbClr val="000000"/>
              </a:solidFill>
              <a:round/>
              <a:headEnd/>
              <a:tailEnd/>
            </a:ln>
          </p:spPr>
          <p:txBody>
            <a:bodyPr/>
            <a:lstStyle/>
            <a:p>
              <a:endParaRPr lang="en-US"/>
            </a:p>
          </p:txBody>
        </p:sp>
        <p:sp>
          <p:nvSpPr>
            <p:cNvPr id="27685" name="Line 212"/>
            <p:cNvSpPr>
              <a:spLocks noChangeShapeType="1"/>
            </p:cNvSpPr>
            <p:nvPr/>
          </p:nvSpPr>
          <p:spPr bwMode="auto">
            <a:xfrm>
              <a:off x="3429" y="2609"/>
              <a:ext cx="224" cy="1"/>
            </a:xfrm>
            <a:prstGeom prst="line">
              <a:avLst/>
            </a:prstGeom>
            <a:noFill/>
            <a:ln w="7938">
              <a:solidFill>
                <a:srgbClr val="000000"/>
              </a:solidFill>
              <a:round/>
              <a:headEnd/>
              <a:tailEnd/>
            </a:ln>
          </p:spPr>
          <p:txBody>
            <a:bodyPr/>
            <a:lstStyle/>
            <a:p>
              <a:endParaRPr lang="en-US"/>
            </a:p>
          </p:txBody>
        </p:sp>
        <p:sp>
          <p:nvSpPr>
            <p:cNvPr id="27686" name="Rectangle 213"/>
            <p:cNvSpPr>
              <a:spLocks noChangeArrowheads="1"/>
            </p:cNvSpPr>
            <p:nvPr/>
          </p:nvSpPr>
          <p:spPr bwMode="auto">
            <a:xfrm>
              <a:off x="3446" y="2529"/>
              <a:ext cx="196" cy="77"/>
            </a:xfrm>
            <a:prstGeom prst="rect">
              <a:avLst/>
            </a:prstGeom>
            <a:noFill/>
            <a:ln w="9525">
              <a:noFill/>
              <a:miter lim="800000"/>
              <a:headEnd/>
              <a:tailEnd/>
            </a:ln>
          </p:spPr>
          <p:txBody>
            <a:bodyPr wrap="none" lIns="0" tIns="0" rIns="0" bIns="0">
              <a:spAutoFit/>
            </a:bodyPr>
            <a:lstStyle/>
            <a:p>
              <a:pPr algn="ctr" eaLnBrk="0" hangingPunct="0"/>
              <a:r>
                <a:rPr lang="en-US" sz="800" b="0">
                  <a:solidFill>
                    <a:srgbClr val="000000"/>
                  </a:solidFill>
                </a:rPr>
                <a:t>C1assC</a:t>
              </a:r>
              <a:endParaRPr lang="en-US"/>
            </a:p>
          </p:txBody>
        </p:sp>
        <p:sp>
          <p:nvSpPr>
            <p:cNvPr id="27687" name="Rectangle 214"/>
            <p:cNvSpPr>
              <a:spLocks noChangeArrowheads="1"/>
            </p:cNvSpPr>
            <p:nvPr/>
          </p:nvSpPr>
          <p:spPr bwMode="auto">
            <a:xfrm>
              <a:off x="3459" y="2619"/>
              <a:ext cx="85" cy="77"/>
            </a:xfrm>
            <a:prstGeom prst="rect">
              <a:avLst/>
            </a:prstGeom>
            <a:noFill/>
            <a:ln w="9525">
              <a:noFill/>
              <a:miter lim="800000"/>
              <a:headEnd/>
              <a:tailEnd/>
            </a:ln>
          </p:spPr>
          <p:txBody>
            <a:bodyPr wrap="none" lIns="0" tIns="0" rIns="0" bIns="0">
              <a:spAutoFit/>
            </a:bodyPr>
            <a:lstStyle/>
            <a:p>
              <a:pPr eaLnBrk="0" hangingPunct="0"/>
              <a:r>
                <a:rPr lang="en-US" sz="800" b="0">
                  <a:solidFill>
                    <a:srgbClr val="000000"/>
                  </a:solidFill>
                </a:rPr>
                <a:t>attr</a:t>
              </a:r>
              <a:endParaRPr lang="en-US"/>
            </a:p>
          </p:txBody>
        </p:sp>
        <p:sp>
          <p:nvSpPr>
            <p:cNvPr id="27688" name="Rectangle 215"/>
            <p:cNvSpPr>
              <a:spLocks noChangeArrowheads="1"/>
            </p:cNvSpPr>
            <p:nvPr/>
          </p:nvSpPr>
          <p:spPr bwMode="auto">
            <a:xfrm>
              <a:off x="3459" y="2716"/>
              <a:ext cx="64" cy="77"/>
            </a:xfrm>
            <a:prstGeom prst="rect">
              <a:avLst/>
            </a:prstGeom>
            <a:noFill/>
            <a:ln w="9525">
              <a:noFill/>
              <a:miter lim="800000"/>
              <a:headEnd/>
              <a:tailEnd/>
            </a:ln>
          </p:spPr>
          <p:txBody>
            <a:bodyPr wrap="none" lIns="0" tIns="0" rIns="0" bIns="0">
              <a:spAutoFit/>
            </a:bodyPr>
            <a:lstStyle/>
            <a:p>
              <a:pPr eaLnBrk="0" hangingPunct="0"/>
              <a:r>
                <a:rPr lang="en-US" sz="800" b="0">
                  <a:solidFill>
                    <a:srgbClr val="000000"/>
                  </a:solidFill>
                </a:rPr>
                <a:t>op</a:t>
              </a:r>
              <a:endParaRPr lang="en-US"/>
            </a:p>
          </p:txBody>
        </p:sp>
        <p:sp>
          <p:nvSpPr>
            <p:cNvPr id="27689" name="Rectangle 217"/>
            <p:cNvSpPr>
              <a:spLocks noChangeArrowheads="1"/>
            </p:cNvSpPr>
            <p:nvPr/>
          </p:nvSpPr>
          <p:spPr bwMode="auto">
            <a:xfrm>
              <a:off x="4241" y="2495"/>
              <a:ext cx="224" cy="293"/>
            </a:xfrm>
            <a:prstGeom prst="rect">
              <a:avLst/>
            </a:prstGeom>
            <a:solidFill>
              <a:srgbClr val="FFFFFF"/>
            </a:solidFill>
            <a:ln w="9525">
              <a:noFill/>
              <a:miter lim="800000"/>
              <a:headEnd/>
              <a:tailEnd/>
            </a:ln>
          </p:spPr>
          <p:txBody>
            <a:bodyPr/>
            <a:lstStyle/>
            <a:p>
              <a:pPr eaLnBrk="0" hangingPunct="0"/>
              <a:endParaRPr lang="en-US"/>
            </a:p>
          </p:txBody>
        </p:sp>
        <p:sp>
          <p:nvSpPr>
            <p:cNvPr id="27690" name="Rectangle 218"/>
            <p:cNvSpPr>
              <a:spLocks noChangeArrowheads="1"/>
            </p:cNvSpPr>
            <p:nvPr/>
          </p:nvSpPr>
          <p:spPr bwMode="auto">
            <a:xfrm>
              <a:off x="4241" y="2495"/>
              <a:ext cx="229" cy="298"/>
            </a:xfrm>
            <a:prstGeom prst="rect">
              <a:avLst/>
            </a:prstGeom>
            <a:noFill/>
            <a:ln w="7938">
              <a:solidFill>
                <a:srgbClr val="000000"/>
              </a:solidFill>
              <a:miter lim="800000"/>
              <a:headEnd/>
              <a:tailEnd/>
            </a:ln>
          </p:spPr>
          <p:txBody>
            <a:bodyPr/>
            <a:lstStyle/>
            <a:p>
              <a:pPr eaLnBrk="0" hangingPunct="0"/>
              <a:endParaRPr lang="en-US"/>
            </a:p>
          </p:txBody>
        </p:sp>
        <p:sp>
          <p:nvSpPr>
            <p:cNvPr id="27691" name="Line 219"/>
            <p:cNvSpPr>
              <a:spLocks noChangeShapeType="1"/>
            </p:cNvSpPr>
            <p:nvPr/>
          </p:nvSpPr>
          <p:spPr bwMode="auto">
            <a:xfrm>
              <a:off x="4241" y="2694"/>
              <a:ext cx="224" cy="1"/>
            </a:xfrm>
            <a:prstGeom prst="line">
              <a:avLst/>
            </a:prstGeom>
            <a:noFill/>
            <a:ln w="7938">
              <a:solidFill>
                <a:srgbClr val="000000"/>
              </a:solidFill>
              <a:round/>
              <a:headEnd/>
              <a:tailEnd/>
            </a:ln>
          </p:spPr>
          <p:txBody>
            <a:bodyPr/>
            <a:lstStyle/>
            <a:p>
              <a:endParaRPr lang="en-US"/>
            </a:p>
          </p:txBody>
        </p:sp>
        <p:sp>
          <p:nvSpPr>
            <p:cNvPr id="27692" name="Line 220"/>
            <p:cNvSpPr>
              <a:spLocks noChangeShapeType="1"/>
            </p:cNvSpPr>
            <p:nvPr/>
          </p:nvSpPr>
          <p:spPr bwMode="auto">
            <a:xfrm>
              <a:off x="4241" y="2609"/>
              <a:ext cx="224" cy="1"/>
            </a:xfrm>
            <a:prstGeom prst="line">
              <a:avLst/>
            </a:prstGeom>
            <a:noFill/>
            <a:ln w="7938">
              <a:solidFill>
                <a:srgbClr val="000000"/>
              </a:solidFill>
              <a:round/>
              <a:headEnd/>
              <a:tailEnd/>
            </a:ln>
          </p:spPr>
          <p:txBody>
            <a:bodyPr/>
            <a:lstStyle/>
            <a:p>
              <a:endParaRPr lang="en-US"/>
            </a:p>
          </p:txBody>
        </p:sp>
        <p:sp>
          <p:nvSpPr>
            <p:cNvPr id="27693" name="Rectangle 221"/>
            <p:cNvSpPr>
              <a:spLocks noChangeArrowheads="1"/>
            </p:cNvSpPr>
            <p:nvPr/>
          </p:nvSpPr>
          <p:spPr bwMode="auto">
            <a:xfrm>
              <a:off x="4257" y="2529"/>
              <a:ext cx="199" cy="77"/>
            </a:xfrm>
            <a:prstGeom prst="rect">
              <a:avLst/>
            </a:prstGeom>
            <a:noFill/>
            <a:ln w="9525">
              <a:noFill/>
              <a:miter lim="800000"/>
              <a:headEnd/>
              <a:tailEnd/>
            </a:ln>
          </p:spPr>
          <p:txBody>
            <a:bodyPr wrap="none" lIns="0" tIns="0" rIns="0" bIns="0">
              <a:spAutoFit/>
            </a:bodyPr>
            <a:lstStyle/>
            <a:p>
              <a:pPr algn="ctr" eaLnBrk="0" hangingPunct="0"/>
              <a:r>
                <a:rPr lang="en-US" sz="800" b="0">
                  <a:solidFill>
                    <a:srgbClr val="000000"/>
                  </a:solidFill>
                </a:rPr>
                <a:t>C1assD</a:t>
              </a:r>
              <a:endParaRPr lang="en-US"/>
            </a:p>
          </p:txBody>
        </p:sp>
        <p:sp>
          <p:nvSpPr>
            <p:cNvPr id="27694" name="Rectangle 222"/>
            <p:cNvSpPr>
              <a:spLocks noChangeArrowheads="1"/>
            </p:cNvSpPr>
            <p:nvPr/>
          </p:nvSpPr>
          <p:spPr bwMode="auto">
            <a:xfrm>
              <a:off x="4271" y="2619"/>
              <a:ext cx="85" cy="77"/>
            </a:xfrm>
            <a:prstGeom prst="rect">
              <a:avLst/>
            </a:prstGeom>
            <a:noFill/>
            <a:ln w="9525">
              <a:noFill/>
              <a:miter lim="800000"/>
              <a:headEnd/>
              <a:tailEnd/>
            </a:ln>
          </p:spPr>
          <p:txBody>
            <a:bodyPr wrap="none" lIns="0" tIns="0" rIns="0" bIns="0">
              <a:spAutoFit/>
            </a:bodyPr>
            <a:lstStyle/>
            <a:p>
              <a:pPr eaLnBrk="0" hangingPunct="0"/>
              <a:r>
                <a:rPr lang="en-US" sz="800" b="0">
                  <a:solidFill>
                    <a:srgbClr val="000000"/>
                  </a:solidFill>
                </a:rPr>
                <a:t>attr</a:t>
              </a:r>
              <a:endParaRPr lang="en-US"/>
            </a:p>
          </p:txBody>
        </p:sp>
        <p:sp>
          <p:nvSpPr>
            <p:cNvPr id="27695" name="Rectangle 223"/>
            <p:cNvSpPr>
              <a:spLocks noChangeArrowheads="1"/>
            </p:cNvSpPr>
            <p:nvPr/>
          </p:nvSpPr>
          <p:spPr bwMode="auto">
            <a:xfrm>
              <a:off x="4271" y="2716"/>
              <a:ext cx="64" cy="77"/>
            </a:xfrm>
            <a:prstGeom prst="rect">
              <a:avLst/>
            </a:prstGeom>
            <a:noFill/>
            <a:ln w="9525">
              <a:noFill/>
              <a:miter lim="800000"/>
              <a:headEnd/>
              <a:tailEnd/>
            </a:ln>
          </p:spPr>
          <p:txBody>
            <a:bodyPr wrap="none" lIns="0" tIns="0" rIns="0" bIns="0">
              <a:spAutoFit/>
            </a:bodyPr>
            <a:lstStyle/>
            <a:p>
              <a:pPr eaLnBrk="0" hangingPunct="0"/>
              <a:r>
                <a:rPr lang="en-US" sz="800" b="0">
                  <a:solidFill>
                    <a:srgbClr val="000000"/>
                  </a:solidFill>
                </a:rPr>
                <a:t>op</a:t>
              </a:r>
              <a:endParaRPr lang="en-US"/>
            </a:p>
          </p:txBody>
        </p:sp>
      </p:grpSp>
      <p:grpSp>
        <p:nvGrpSpPr>
          <p:cNvPr id="27666" name="Group 244"/>
          <p:cNvGrpSpPr>
            <a:grpSpLocks/>
          </p:cNvGrpSpPr>
          <p:nvPr/>
        </p:nvGrpSpPr>
        <p:grpSpPr bwMode="auto">
          <a:xfrm>
            <a:off x="5110163" y="4662488"/>
            <a:ext cx="1985962" cy="474662"/>
            <a:chOff x="3219" y="2937"/>
            <a:chExt cx="1251" cy="299"/>
          </a:xfrm>
        </p:grpSpPr>
        <p:sp>
          <p:nvSpPr>
            <p:cNvPr id="27668" name="Rectangle 225"/>
            <p:cNvSpPr>
              <a:spLocks noChangeArrowheads="1"/>
            </p:cNvSpPr>
            <p:nvPr/>
          </p:nvSpPr>
          <p:spPr bwMode="auto">
            <a:xfrm>
              <a:off x="3219" y="2938"/>
              <a:ext cx="224" cy="293"/>
            </a:xfrm>
            <a:prstGeom prst="rect">
              <a:avLst/>
            </a:prstGeom>
            <a:solidFill>
              <a:srgbClr val="FFFFFF"/>
            </a:solidFill>
            <a:ln w="9525">
              <a:noFill/>
              <a:miter lim="800000"/>
              <a:headEnd/>
              <a:tailEnd/>
            </a:ln>
          </p:spPr>
          <p:txBody>
            <a:bodyPr/>
            <a:lstStyle/>
            <a:p>
              <a:pPr eaLnBrk="0" hangingPunct="0"/>
              <a:endParaRPr lang="en-US"/>
            </a:p>
          </p:txBody>
        </p:sp>
        <p:sp>
          <p:nvSpPr>
            <p:cNvPr id="27669" name="Rectangle 226"/>
            <p:cNvSpPr>
              <a:spLocks noChangeArrowheads="1"/>
            </p:cNvSpPr>
            <p:nvPr/>
          </p:nvSpPr>
          <p:spPr bwMode="auto">
            <a:xfrm>
              <a:off x="3219" y="2938"/>
              <a:ext cx="229" cy="298"/>
            </a:xfrm>
            <a:prstGeom prst="rect">
              <a:avLst/>
            </a:prstGeom>
            <a:noFill/>
            <a:ln w="7938">
              <a:solidFill>
                <a:srgbClr val="000000"/>
              </a:solidFill>
              <a:miter lim="800000"/>
              <a:headEnd/>
              <a:tailEnd/>
            </a:ln>
          </p:spPr>
          <p:txBody>
            <a:bodyPr/>
            <a:lstStyle/>
            <a:p>
              <a:pPr eaLnBrk="0" hangingPunct="0"/>
              <a:endParaRPr lang="en-US"/>
            </a:p>
          </p:txBody>
        </p:sp>
        <p:sp>
          <p:nvSpPr>
            <p:cNvPr id="27670" name="Line 227"/>
            <p:cNvSpPr>
              <a:spLocks noChangeShapeType="1"/>
            </p:cNvSpPr>
            <p:nvPr/>
          </p:nvSpPr>
          <p:spPr bwMode="auto">
            <a:xfrm>
              <a:off x="3219" y="3137"/>
              <a:ext cx="224" cy="1"/>
            </a:xfrm>
            <a:prstGeom prst="line">
              <a:avLst/>
            </a:prstGeom>
            <a:noFill/>
            <a:ln w="7938">
              <a:solidFill>
                <a:srgbClr val="000000"/>
              </a:solidFill>
              <a:round/>
              <a:headEnd/>
              <a:tailEnd/>
            </a:ln>
          </p:spPr>
          <p:txBody>
            <a:bodyPr/>
            <a:lstStyle/>
            <a:p>
              <a:endParaRPr lang="en-US"/>
            </a:p>
          </p:txBody>
        </p:sp>
        <p:sp>
          <p:nvSpPr>
            <p:cNvPr id="27671" name="Line 228"/>
            <p:cNvSpPr>
              <a:spLocks noChangeShapeType="1"/>
            </p:cNvSpPr>
            <p:nvPr/>
          </p:nvSpPr>
          <p:spPr bwMode="auto">
            <a:xfrm>
              <a:off x="3219" y="3052"/>
              <a:ext cx="224" cy="1"/>
            </a:xfrm>
            <a:prstGeom prst="line">
              <a:avLst/>
            </a:prstGeom>
            <a:noFill/>
            <a:ln w="7938">
              <a:solidFill>
                <a:srgbClr val="000000"/>
              </a:solidFill>
              <a:round/>
              <a:headEnd/>
              <a:tailEnd/>
            </a:ln>
          </p:spPr>
          <p:txBody>
            <a:bodyPr/>
            <a:lstStyle/>
            <a:p>
              <a:endParaRPr lang="en-US"/>
            </a:p>
          </p:txBody>
        </p:sp>
        <p:sp>
          <p:nvSpPr>
            <p:cNvPr id="27672" name="Rectangle 229"/>
            <p:cNvSpPr>
              <a:spLocks noChangeArrowheads="1"/>
            </p:cNvSpPr>
            <p:nvPr/>
          </p:nvSpPr>
          <p:spPr bwMode="auto">
            <a:xfrm>
              <a:off x="3234" y="2972"/>
              <a:ext cx="201" cy="77"/>
            </a:xfrm>
            <a:prstGeom prst="rect">
              <a:avLst/>
            </a:prstGeom>
            <a:noFill/>
            <a:ln w="9525">
              <a:noFill/>
              <a:miter lim="800000"/>
              <a:headEnd/>
              <a:tailEnd/>
            </a:ln>
          </p:spPr>
          <p:txBody>
            <a:bodyPr wrap="none" lIns="0" tIns="0" rIns="0" bIns="0">
              <a:spAutoFit/>
            </a:bodyPr>
            <a:lstStyle/>
            <a:p>
              <a:pPr algn="ctr" eaLnBrk="0" hangingPunct="0"/>
              <a:r>
                <a:rPr lang="en-US" sz="800" b="0">
                  <a:solidFill>
                    <a:srgbClr val="000000"/>
                  </a:solidFill>
                </a:rPr>
                <a:t>Class A</a:t>
              </a:r>
              <a:endParaRPr lang="en-US"/>
            </a:p>
          </p:txBody>
        </p:sp>
        <p:sp>
          <p:nvSpPr>
            <p:cNvPr id="27673" name="Rectangle 230"/>
            <p:cNvSpPr>
              <a:spLocks noChangeArrowheads="1"/>
            </p:cNvSpPr>
            <p:nvPr/>
          </p:nvSpPr>
          <p:spPr bwMode="auto">
            <a:xfrm>
              <a:off x="3249" y="3062"/>
              <a:ext cx="85" cy="77"/>
            </a:xfrm>
            <a:prstGeom prst="rect">
              <a:avLst/>
            </a:prstGeom>
            <a:noFill/>
            <a:ln w="9525">
              <a:noFill/>
              <a:miter lim="800000"/>
              <a:headEnd/>
              <a:tailEnd/>
            </a:ln>
          </p:spPr>
          <p:txBody>
            <a:bodyPr wrap="none" lIns="0" tIns="0" rIns="0" bIns="0">
              <a:spAutoFit/>
            </a:bodyPr>
            <a:lstStyle/>
            <a:p>
              <a:pPr eaLnBrk="0" hangingPunct="0"/>
              <a:r>
                <a:rPr lang="en-US" sz="800" b="0">
                  <a:solidFill>
                    <a:srgbClr val="000000"/>
                  </a:solidFill>
                </a:rPr>
                <a:t>attr</a:t>
              </a:r>
              <a:endParaRPr lang="en-US"/>
            </a:p>
          </p:txBody>
        </p:sp>
        <p:sp>
          <p:nvSpPr>
            <p:cNvPr id="27674" name="Rectangle 231"/>
            <p:cNvSpPr>
              <a:spLocks noChangeArrowheads="1"/>
            </p:cNvSpPr>
            <p:nvPr/>
          </p:nvSpPr>
          <p:spPr bwMode="auto">
            <a:xfrm>
              <a:off x="3249" y="3159"/>
              <a:ext cx="64" cy="77"/>
            </a:xfrm>
            <a:prstGeom prst="rect">
              <a:avLst/>
            </a:prstGeom>
            <a:noFill/>
            <a:ln w="9525">
              <a:noFill/>
              <a:miter lim="800000"/>
              <a:headEnd/>
              <a:tailEnd/>
            </a:ln>
          </p:spPr>
          <p:txBody>
            <a:bodyPr wrap="none" lIns="0" tIns="0" rIns="0" bIns="0">
              <a:spAutoFit/>
            </a:bodyPr>
            <a:lstStyle/>
            <a:p>
              <a:pPr eaLnBrk="0" hangingPunct="0"/>
              <a:r>
                <a:rPr lang="en-US" sz="800" b="0">
                  <a:solidFill>
                    <a:srgbClr val="000000"/>
                  </a:solidFill>
                </a:rPr>
                <a:t>op</a:t>
              </a:r>
              <a:endParaRPr lang="en-US"/>
            </a:p>
          </p:txBody>
        </p:sp>
        <p:sp>
          <p:nvSpPr>
            <p:cNvPr id="27675" name="Rectangle 233"/>
            <p:cNvSpPr>
              <a:spLocks noChangeArrowheads="1"/>
            </p:cNvSpPr>
            <p:nvPr/>
          </p:nvSpPr>
          <p:spPr bwMode="auto">
            <a:xfrm>
              <a:off x="4241" y="2937"/>
              <a:ext cx="224" cy="293"/>
            </a:xfrm>
            <a:prstGeom prst="rect">
              <a:avLst/>
            </a:prstGeom>
            <a:solidFill>
              <a:srgbClr val="FFFFFF"/>
            </a:solidFill>
            <a:ln w="9525">
              <a:noFill/>
              <a:miter lim="800000"/>
              <a:headEnd/>
              <a:tailEnd/>
            </a:ln>
          </p:spPr>
          <p:txBody>
            <a:bodyPr/>
            <a:lstStyle/>
            <a:p>
              <a:pPr eaLnBrk="0" hangingPunct="0"/>
              <a:endParaRPr lang="en-US"/>
            </a:p>
          </p:txBody>
        </p:sp>
        <p:sp>
          <p:nvSpPr>
            <p:cNvPr id="27676" name="Rectangle 234"/>
            <p:cNvSpPr>
              <a:spLocks noChangeArrowheads="1"/>
            </p:cNvSpPr>
            <p:nvPr/>
          </p:nvSpPr>
          <p:spPr bwMode="auto">
            <a:xfrm>
              <a:off x="4241" y="2937"/>
              <a:ext cx="229" cy="298"/>
            </a:xfrm>
            <a:prstGeom prst="rect">
              <a:avLst/>
            </a:prstGeom>
            <a:noFill/>
            <a:ln w="7938">
              <a:solidFill>
                <a:srgbClr val="000000"/>
              </a:solidFill>
              <a:miter lim="800000"/>
              <a:headEnd/>
              <a:tailEnd/>
            </a:ln>
          </p:spPr>
          <p:txBody>
            <a:bodyPr/>
            <a:lstStyle/>
            <a:p>
              <a:pPr eaLnBrk="0" hangingPunct="0"/>
              <a:endParaRPr lang="en-US"/>
            </a:p>
          </p:txBody>
        </p:sp>
        <p:sp>
          <p:nvSpPr>
            <p:cNvPr id="27677" name="Line 235"/>
            <p:cNvSpPr>
              <a:spLocks noChangeShapeType="1"/>
            </p:cNvSpPr>
            <p:nvPr/>
          </p:nvSpPr>
          <p:spPr bwMode="auto">
            <a:xfrm>
              <a:off x="4241" y="3136"/>
              <a:ext cx="224" cy="1"/>
            </a:xfrm>
            <a:prstGeom prst="line">
              <a:avLst/>
            </a:prstGeom>
            <a:noFill/>
            <a:ln w="7938">
              <a:solidFill>
                <a:srgbClr val="000000"/>
              </a:solidFill>
              <a:round/>
              <a:headEnd/>
              <a:tailEnd/>
            </a:ln>
          </p:spPr>
          <p:txBody>
            <a:bodyPr/>
            <a:lstStyle/>
            <a:p>
              <a:endParaRPr lang="en-US"/>
            </a:p>
          </p:txBody>
        </p:sp>
        <p:sp>
          <p:nvSpPr>
            <p:cNvPr id="27678" name="Line 236"/>
            <p:cNvSpPr>
              <a:spLocks noChangeShapeType="1"/>
            </p:cNvSpPr>
            <p:nvPr/>
          </p:nvSpPr>
          <p:spPr bwMode="auto">
            <a:xfrm>
              <a:off x="4241" y="3051"/>
              <a:ext cx="224" cy="1"/>
            </a:xfrm>
            <a:prstGeom prst="line">
              <a:avLst/>
            </a:prstGeom>
            <a:noFill/>
            <a:ln w="7938">
              <a:solidFill>
                <a:srgbClr val="000000"/>
              </a:solidFill>
              <a:round/>
              <a:headEnd/>
              <a:tailEnd/>
            </a:ln>
          </p:spPr>
          <p:txBody>
            <a:bodyPr/>
            <a:lstStyle/>
            <a:p>
              <a:endParaRPr lang="en-US"/>
            </a:p>
          </p:txBody>
        </p:sp>
        <p:sp>
          <p:nvSpPr>
            <p:cNvPr id="27679" name="Rectangle 237"/>
            <p:cNvSpPr>
              <a:spLocks noChangeArrowheads="1"/>
            </p:cNvSpPr>
            <p:nvPr/>
          </p:nvSpPr>
          <p:spPr bwMode="auto">
            <a:xfrm>
              <a:off x="4250" y="2971"/>
              <a:ext cx="212" cy="77"/>
            </a:xfrm>
            <a:prstGeom prst="rect">
              <a:avLst/>
            </a:prstGeom>
            <a:noFill/>
            <a:ln w="9525">
              <a:noFill/>
              <a:miter lim="800000"/>
              <a:headEnd/>
              <a:tailEnd/>
            </a:ln>
          </p:spPr>
          <p:txBody>
            <a:bodyPr wrap="none" lIns="0" tIns="0" rIns="0" bIns="0">
              <a:spAutoFit/>
            </a:bodyPr>
            <a:lstStyle/>
            <a:p>
              <a:pPr algn="ctr" eaLnBrk="0" hangingPunct="0"/>
              <a:r>
                <a:rPr lang="en-US" sz="800" b="0">
                  <a:solidFill>
                    <a:srgbClr val="000000"/>
                  </a:solidFill>
                </a:rPr>
                <a:t>C1ass B</a:t>
              </a:r>
              <a:endParaRPr lang="en-US"/>
            </a:p>
          </p:txBody>
        </p:sp>
        <p:sp>
          <p:nvSpPr>
            <p:cNvPr id="27680" name="Rectangle 238"/>
            <p:cNvSpPr>
              <a:spLocks noChangeArrowheads="1"/>
            </p:cNvSpPr>
            <p:nvPr/>
          </p:nvSpPr>
          <p:spPr bwMode="auto">
            <a:xfrm>
              <a:off x="4271" y="3061"/>
              <a:ext cx="85" cy="77"/>
            </a:xfrm>
            <a:prstGeom prst="rect">
              <a:avLst/>
            </a:prstGeom>
            <a:noFill/>
            <a:ln w="9525">
              <a:noFill/>
              <a:miter lim="800000"/>
              <a:headEnd/>
              <a:tailEnd/>
            </a:ln>
          </p:spPr>
          <p:txBody>
            <a:bodyPr wrap="none" lIns="0" tIns="0" rIns="0" bIns="0">
              <a:spAutoFit/>
            </a:bodyPr>
            <a:lstStyle/>
            <a:p>
              <a:pPr eaLnBrk="0" hangingPunct="0"/>
              <a:r>
                <a:rPr lang="en-US" sz="800" b="0">
                  <a:solidFill>
                    <a:srgbClr val="000000"/>
                  </a:solidFill>
                </a:rPr>
                <a:t>attr</a:t>
              </a:r>
              <a:endParaRPr lang="en-US"/>
            </a:p>
          </p:txBody>
        </p:sp>
        <p:sp>
          <p:nvSpPr>
            <p:cNvPr id="27681" name="Rectangle 239"/>
            <p:cNvSpPr>
              <a:spLocks noChangeArrowheads="1"/>
            </p:cNvSpPr>
            <p:nvPr/>
          </p:nvSpPr>
          <p:spPr bwMode="auto">
            <a:xfrm>
              <a:off x="4271" y="3158"/>
              <a:ext cx="64" cy="77"/>
            </a:xfrm>
            <a:prstGeom prst="rect">
              <a:avLst/>
            </a:prstGeom>
            <a:noFill/>
            <a:ln w="9525">
              <a:noFill/>
              <a:miter lim="800000"/>
              <a:headEnd/>
              <a:tailEnd/>
            </a:ln>
          </p:spPr>
          <p:txBody>
            <a:bodyPr wrap="none" lIns="0" tIns="0" rIns="0" bIns="0">
              <a:spAutoFit/>
            </a:bodyPr>
            <a:lstStyle/>
            <a:p>
              <a:pPr eaLnBrk="0" hangingPunct="0"/>
              <a:r>
                <a:rPr lang="en-US" sz="800" b="0">
                  <a:solidFill>
                    <a:srgbClr val="000000"/>
                  </a:solidFill>
                </a:rPr>
                <a:t>op</a:t>
              </a:r>
              <a:endParaRPr lang="en-US"/>
            </a:p>
          </p:txBody>
        </p:sp>
      </p:grpSp>
      <p:sp>
        <p:nvSpPr>
          <p:cNvPr id="27667" name="Rectangle 247"/>
          <p:cNvSpPr>
            <a:spLocks noChangeArrowheads="1"/>
          </p:cNvSpPr>
          <p:nvPr/>
        </p:nvSpPr>
        <p:spPr bwMode="auto">
          <a:xfrm>
            <a:off x="523875" y="3381375"/>
            <a:ext cx="3965575" cy="1612900"/>
          </a:xfrm>
          <a:prstGeom prst="rect">
            <a:avLst/>
          </a:prstGeom>
          <a:noFill/>
          <a:ln w="12700">
            <a:noFill/>
            <a:miter lim="800000"/>
            <a:headEnd/>
            <a:tailEnd/>
          </a:ln>
        </p:spPr>
        <p:txBody>
          <a:bodyPr lIns="90487" tIns="44450" rIns="90487" bIns="44450"/>
          <a:lstStyle/>
          <a:p>
            <a:pPr eaLnBrk="0" hangingPunct="0"/>
            <a:endParaRPr lang="en-US" sz="2400" b="0"/>
          </a:p>
          <a:p>
            <a:pPr eaLnBrk="0" hangingPunct="0"/>
            <a:r>
              <a:rPr lang="en-US" sz="2400" b="0">
                <a:solidFill>
                  <a:srgbClr val="0000CC"/>
                </a:solidFill>
                <a:latin typeface="Verdana" pitchFamily="34" charset="0"/>
              </a:rPr>
              <a:t>Design goals:</a:t>
            </a:r>
            <a:r>
              <a:rPr lang="en-US" sz="2400" b="0">
                <a:latin typeface="Verdana" pitchFamily="34" charset="0"/>
              </a:rPr>
              <a:t> Maintainability, flexibility.</a:t>
            </a: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smtClean="0">
                <a:ea typeface="ＭＳ Ｐゴシック"/>
                <a:cs typeface="ＭＳ Ｐゴシック"/>
              </a:rPr>
              <a:t>Opaque Layering in ARENA</a:t>
            </a:r>
          </a:p>
        </p:txBody>
      </p:sp>
      <p:pic>
        <p:nvPicPr>
          <p:cNvPr id="28675" name="Picture 4"/>
          <p:cNvPicPr>
            <a:picLocks noGrp="1" noChangeAspect="1" noChangeArrowheads="1"/>
          </p:cNvPicPr>
          <p:nvPr>
            <p:ph type="body" idx="1"/>
          </p:nvPr>
        </p:nvPicPr>
        <p:blipFill>
          <a:blip r:embed="rId3"/>
          <a:srcRect/>
          <a:stretch>
            <a:fillRect/>
          </a:stretch>
        </p:blipFill>
        <p:spPr>
          <a:xfrm>
            <a:off x="1339850" y="1295400"/>
            <a:ext cx="6284913" cy="4921250"/>
          </a:xfrm>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smtClean="0">
                <a:ea typeface="ＭＳ Ｐゴシック"/>
                <a:cs typeface="ＭＳ Ｐゴシック"/>
              </a:rPr>
              <a:t>Open Architecture (Transparent Layering)</a:t>
            </a:r>
          </a:p>
        </p:txBody>
      </p:sp>
      <p:sp>
        <p:nvSpPr>
          <p:cNvPr id="29699" name="Rectangle 4"/>
          <p:cNvSpPr>
            <a:spLocks noGrp="1" noChangeArrowheads="1"/>
          </p:cNvSpPr>
          <p:nvPr>
            <p:ph type="body" idx="1"/>
          </p:nvPr>
        </p:nvSpPr>
        <p:spPr>
          <a:xfrm>
            <a:off x="419100" y="2554288"/>
            <a:ext cx="4068763" cy="1174750"/>
          </a:xfrm>
        </p:spPr>
        <p:txBody>
          <a:bodyPr/>
          <a:lstStyle/>
          <a:p>
            <a:r>
              <a:rPr lang="en-US" smtClean="0">
                <a:ea typeface="ＭＳ Ｐゴシック"/>
                <a:cs typeface="ＭＳ Ｐゴシック"/>
              </a:rPr>
              <a:t>Each virtual machine can call operations from any layer below</a:t>
            </a:r>
          </a:p>
        </p:txBody>
      </p:sp>
      <p:sp>
        <p:nvSpPr>
          <p:cNvPr id="29700" name="Rectangle 14"/>
          <p:cNvSpPr>
            <a:spLocks noChangeArrowheads="1"/>
          </p:cNvSpPr>
          <p:nvPr/>
        </p:nvSpPr>
        <p:spPr bwMode="auto">
          <a:xfrm>
            <a:off x="4591050" y="4549775"/>
            <a:ext cx="3429000" cy="703263"/>
          </a:xfrm>
          <a:prstGeom prst="rect">
            <a:avLst/>
          </a:prstGeom>
          <a:noFill/>
          <a:ln w="7938">
            <a:solidFill>
              <a:srgbClr val="000000"/>
            </a:solidFill>
            <a:miter lim="800000"/>
            <a:headEnd/>
            <a:tailEnd/>
          </a:ln>
        </p:spPr>
        <p:txBody>
          <a:bodyPr/>
          <a:lstStyle/>
          <a:p>
            <a:pPr eaLnBrk="0" hangingPunct="0"/>
            <a:endParaRPr lang="en-US"/>
          </a:p>
        </p:txBody>
      </p:sp>
      <p:sp>
        <p:nvSpPr>
          <p:cNvPr id="29701" name="Rectangle 15"/>
          <p:cNvSpPr>
            <a:spLocks noChangeArrowheads="1"/>
          </p:cNvSpPr>
          <p:nvPr/>
        </p:nvSpPr>
        <p:spPr bwMode="auto">
          <a:xfrm>
            <a:off x="4591050" y="3846513"/>
            <a:ext cx="3429000" cy="704850"/>
          </a:xfrm>
          <a:prstGeom prst="rect">
            <a:avLst/>
          </a:prstGeom>
          <a:noFill/>
          <a:ln w="7938">
            <a:solidFill>
              <a:srgbClr val="000000"/>
            </a:solidFill>
            <a:miter lim="800000"/>
            <a:headEnd/>
            <a:tailEnd/>
          </a:ln>
        </p:spPr>
        <p:txBody>
          <a:bodyPr/>
          <a:lstStyle/>
          <a:p>
            <a:pPr eaLnBrk="0" hangingPunct="0"/>
            <a:endParaRPr lang="en-US"/>
          </a:p>
        </p:txBody>
      </p:sp>
      <p:sp>
        <p:nvSpPr>
          <p:cNvPr id="29702" name="Rectangle 16"/>
          <p:cNvSpPr>
            <a:spLocks noChangeArrowheads="1"/>
          </p:cNvSpPr>
          <p:nvPr/>
        </p:nvSpPr>
        <p:spPr bwMode="auto">
          <a:xfrm>
            <a:off x="4591050" y="3140075"/>
            <a:ext cx="3429000" cy="704850"/>
          </a:xfrm>
          <a:prstGeom prst="rect">
            <a:avLst/>
          </a:prstGeom>
          <a:noFill/>
          <a:ln w="7938">
            <a:solidFill>
              <a:srgbClr val="000000"/>
            </a:solidFill>
            <a:miter lim="800000"/>
            <a:headEnd/>
            <a:tailEnd/>
          </a:ln>
        </p:spPr>
        <p:txBody>
          <a:bodyPr/>
          <a:lstStyle/>
          <a:p>
            <a:pPr eaLnBrk="0" hangingPunct="0"/>
            <a:endParaRPr lang="en-US"/>
          </a:p>
        </p:txBody>
      </p:sp>
      <p:sp>
        <p:nvSpPr>
          <p:cNvPr id="29703" name="Rectangle 17"/>
          <p:cNvSpPr>
            <a:spLocks noChangeArrowheads="1"/>
          </p:cNvSpPr>
          <p:nvPr/>
        </p:nvSpPr>
        <p:spPr bwMode="auto">
          <a:xfrm>
            <a:off x="4591050" y="2438400"/>
            <a:ext cx="3429000" cy="703263"/>
          </a:xfrm>
          <a:prstGeom prst="rect">
            <a:avLst/>
          </a:prstGeom>
          <a:noFill/>
          <a:ln w="7938">
            <a:solidFill>
              <a:srgbClr val="000000"/>
            </a:solidFill>
            <a:miter lim="800000"/>
            <a:headEnd/>
            <a:tailEnd/>
          </a:ln>
        </p:spPr>
        <p:txBody>
          <a:bodyPr/>
          <a:lstStyle/>
          <a:p>
            <a:pPr eaLnBrk="0" hangingPunct="0"/>
            <a:endParaRPr lang="en-US"/>
          </a:p>
        </p:txBody>
      </p:sp>
      <p:sp>
        <p:nvSpPr>
          <p:cNvPr id="29704" name="Rectangle 18"/>
          <p:cNvSpPr>
            <a:spLocks noChangeArrowheads="1"/>
          </p:cNvSpPr>
          <p:nvPr/>
        </p:nvSpPr>
        <p:spPr bwMode="auto">
          <a:xfrm>
            <a:off x="8158163" y="4805363"/>
            <a:ext cx="401637" cy="228600"/>
          </a:xfrm>
          <a:prstGeom prst="rect">
            <a:avLst/>
          </a:prstGeom>
          <a:noFill/>
          <a:ln w="9525">
            <a:noFill/>
            <a:miter lim="800000"/>
            <a:headEnd/>
            <a:tailEnd/>
          </a:ln>
        </p:spPr>
        <p:txBody>
          <a:bodyPr wrap="none" lIns="0" tIns="0" rIns="0" bIns="0">
            <a:spAutoFit/>
          </a:bodyPr>
          <a:lstStyle/>
          <a:p>
            <a:pPr eaLnBrk="0" hangingPunct="0"/>
            <a:r>
              <a:rPr lang="en-US" sz="1500" b="0">
                <a:solidFill>
                  <a:srgbClr val="000000"/>
                </a:solidFill>
              </a:rPr>
              <a:t>VM4</a:t>
            </a:r>
            <a:endParaRPr lang="en-US"/>
          </a:p>
        </p:txBody>
      </p:sp>
      <p:sp>
        <p:nvSpPr>
          <p:cNvPr id="29705" name="Rectangle 19"/>
          <p:cNvSpPr>
            <a:spLocks noChangeArrowheads="1"/>
          </p:cNvSpPr>
          <p:nvPr/>
        </p:nvSpPr>
        <p:spPr bwMode="auto">
          <a:xfrm>
            <a:off x="8158163" y="4103688"/>
            <a:ext cx="401637" cy="228600"/>
          </a:xfrm>
          <a:prstGeom prst="rect">
            <a:avLst/>
          </a:prstGeom>
          <a:noFill/>
          <a:ln w="9525">
            <a:noFill/>
            <a:miter lim="800000"/>
            <a:headEnd/>
            <a:tailEnd/>
          </a:ln>
        </p:spPr>
        <p:txBody>
          <a:bodyPr wrap="none" lIns="0" tIns="0" rIns="0" bIns="0">
            <a:spAutoFit/>
          </a:bodyPr>
          <a:lstStyle/>
          <a:p>
            <a:pPr eaLnBrk="0" hangingPunct="0"/>
            <a:r>
              <a:rPr lang="en-US" sz="1500" b="0">
                <a:solidFill>
                  <a:srgbClr val="000000"/>
                </a:solidFill>
              </a:rPr>
              <a:t>VM3</a:t>
            </a:r>
            <a:endParaRPr lang="en-US"/>
          </a:p>
        </p:txBody>
      </p:sp>
      <p:sp>
        <p:nvSpPr>
          <p:cNvPr id="29706" name="Rectangle 20"/>
          <p:cNvSpPr>
            <a:spLocks noChangeArrowheads="1"/>
          </p:cNvSpPr>
          <p:nvPr/>
        </p:nvSpPr>
        <p:spPr bwMode="auto">
          <a:xfrm>
            <a:off x="8158163" y="3397250"/>
            <a:ext cx="401637" cy="228600"/>
          </a:xfrm>
          <a:prstGeom prst="rect">
            <a:avLst/>
          </a:prstGeom>
          <a:noFill/>
          <a:ln w="9525">
            <a:noFill/>
            <a:miter lim="800000"/>
            <a:headEnd/>
            <a:tailEnd/>
          </a:ln>
        </p:spPr>
        <p:txBody>
          <a:bodyPr wrap="none" lIns="0" tIns="0" rIns="0" bIns="0">
            <a:spAutoFit/>
          </a:bodyPr>
          <a:lstStyle/>
          <a:p>
            <a:pPr eaLnBrk="0" hangingPunct="0"/>
            <a:r>
              <a:rPr lang="en-US" sz="1500" b="0">
                <a:solidFill>
                  <a:srgbClr val="000000"/>
                </a:solidFill>
              </a:rPr>
              <a:t>VM2</a:t>
            </a:r>
            <a:endParaRPr lang="en-US"/>
          </a:p>
        </p:txBody>
      </p:sp>
      <p:sp>
        <p:nvSpPr>
          <p:cNvPr id="29707" name="Rectangle 21"/>
          <p:cNvSpPr>
            <a:spLocks noChangeArrowheads="1"/>
          </p:cNvSpPr>
          <p:nvPr/>
        </p:nvSpPr>
        <p:spPr bwMode="auto">
          <a:xfrm>
            <a:off x="8162925" y="2693988"/>
            <a:ext cx="401638" cy="228600"/>
          </a:xfrm>
          <a:prstGeom prst="rect">
            <a:avLst/>
          </a:prstGeom>
          <a:noFill/>
          <a:ln w="9525">
            <a:noFill/>
            <a:miter lim="800000"/>
            <a:headEnd/>
            <a:tailEnd/>
          </a:ln>
        </p:spPr>
        <p:txBody>
          <a:bodyPr wrap="none" lIns="0" tIns="0" rIns="0" bIns="0">
            <a:spAutoFit/>
          </a:bodyPr>
          <a:lstStyle/>
          <a:p>
            <a:pPr eaLnBrk="0" hangingPunct="0"/>
            <a:r>
              <a:rPr lang="en-US" sz="1500" b="0">
                <a:solidFill>
                  <a:srgbClr val="000000"/>
                </a:solidFill>
              </a:rPr>
              <a:t>VM1</a:t>
            </a:r>
            <a:endParaRPr lang="en-US"/>
          </a:p>
        </p:txBody>
      </p:sp>
      <p:grpSp>
        <p:nvGrpSpPr>
          <p:cNvPr id="29708" name="Group 22"/>
          <p:cNvGrpSpPr>
            <a:grpSpLocks/>
          </p:cNvGrpSpPr>
          <p:nvPr/>
        </p:nvGrpSpPr>
        <p:grpSpPr bwMode="auto">
          <a:xfrm>
            <a:off x="5232400" y="2554288"/>
            <a:ext cx="363538" cy="473075"/>
            <a:chOff x="3296" y="1646"/>
            <a:chExt cx="229" cy="298"/>
          </a:xfrm>
        </p:grpSpPr>
        <p:sp>
          <p:nvSpPr>
            <p:cNvPr id="29778" name="Rectangle 23"/>
            <p:cNvSpPr>
              <a:spLocks noChangeArrowheads="1"/>
            </p:cNvSpPr>
            <p:nvPr/>
          </p:nvSpPr>
          <p:spPr bwMode="auto">
            <a:xfrm>
              <a:off x="3296" y="1646"/>
              <a:ext cx="224" cy="293"/>
            </a:xfrm>
            <a:prstGeom prst="rect">
              <a:avLst/>
            </a:prstGeom>
            <a:solidFill>
              <a:srgbClr val="FFFFFF"/>
            </a:solidFill>
            <a:ln w="9525">
              <a:noFill/>
              <a:miter lim="800000"/>
              <a:headEnd/>
              <a:tailEnd/>
            </a:ln>
          </p:spPr>
          <p:txBody>
            <a:bodyPr/>
            <a:lstStyle/>
            <a:p>
              <a:pPr eaLnBrk="0" hangingPunct="0"/>
              <a:endParaRPr lang="en-US"/>
            </a:p>
          </p:txBody>
        </p:sp>
        <p:sp>
          <p:nvSpPr>
            <p:cNvPr id="29779" name="Rectangle 24"/>
            <p:cNvSpPr>
              <a:spLocks noChangeArrowheads="1"/>
            </p:cNvSpPr>
            <p:nvPr/>
          </p:nvSpPr>
          <p:spPr bwMode="auto">
            <a:xfrm>
              <a:off x="3296" y="1646"/>
              <a:ext cx="229" cy="298"/>
            </a:xfrm>
            <a:prstGeom prst="rect">
              <a:avLst/>
            </a:prstGeom>
            <a:noFill/>
            <a:ln w="7938">
              <a:solidFill>
                <a:srgbClr val="000000"/>
              </a:solidFill>
              <a:miter lim="800000"/>
              <a:headEnd/>
              <a:tailEnd/>
            </a:ln>
          </p:spPr>
          <p:txBody>
            <a:bodyPr/>
            <a:lstStyle/>
            <a:p>
              <a:pPr eaLnBrk="0" hangingPunct="0"/>
              <a:endParaRPr lang="en-US"/>
            </a:p>
          </p:txBody>
        </p:sp>
        <p:sp>
          <p:nvSpPr>
            <p:cNvPr id="29780" name="Line 25"/>
            <p:cNvSpPr>
              <a:spLocks noChangeShapeType="1"/>
            </p:cNvSpPr>
            <p:nvPr/>
          </p:nvSpPr>
          <p:spPr bwMode="auto">
            <a:xfrm>
              <a:off x="3296" y="1845"/>
              <a:ext cx="224" cy="1"/>
            </a:xfrm>
            <a:prstGeom prst="line">
              <a:avLst/>
            </a:prstGeom>
            <a:noFill/>
            <a:ln w="7938">
              <a:solidFill>
                <a:srgbClr val="000000"/>
              </a:solidFill>
              <a:round/>
              <a:headEnd/>
              <a:tailEnd/>
            </a:ln>
          </p:spPr>
          <p:txBody>
            <a:bodyPr/>
            <a:lstStyle/>
            <a:p>
              <a:endParaRPr lang="en-US"/>
            </a:p>
          </p:txBody>
        </p:sp>
        <p:sp>
          <p:nvSpPr>
            <p:cNvPr id="29781" name="Line 26"/>
            <p:cNvSpPr>
              <a:spLocks noChangeShapeType="1"/>
            </p:cNvSpPr>
            <p:nvPr/>
          </p:nvSpPr>
          <p:spPr bwMode="auto">
            <a:xfrm>
              <a:off x="3296" y="1760"/>
              <a:ext cx="224" cy="1"/>
            </a:xfrm>
            <a:prstGeom prst="line">
              <a:avLst/>
            </a:prstGeom>
            <a:noFill/>
            <a:ln w="7938">
              <a:solidFill>
                <a:srgbClr val="000000"/>
              </a:solidFill>
              <a:round/>
              <a:headEnd/>
              <a:tailEnd/>
            </a:ln>
          </p:spPr>
          <p:txBody>
            <a:bodyPr/>
            <a:lstStyle/>
            <a:p>
              <a:endParaRPr lang="en-US"/>
            </a:p>
          </p:txBody>
        </p:sp>
        <p:sp>
          <p:nvSpPr>
            <p:cNvPr id="29782" name="Rectangle 27"/>
            <p:cNvSpPr>
              <a:spLocks noChangeArrowheads="1"/>
            </p:cNvSpPr>
            <p:nvPr/>
          </p:nvSpPr>
          <p:spPr bwMode="auto">
            <a:xfrm>
              <a:off x="3374" y="1680"/>
              <a:ext cx="75" cy="77"/>
            </a:xfrm>
            <a:prstGeom prst="rect">
              <a:avLst/>
            </a:prstGeom>
            <a:noFill/>
            <a:ln w="9525">
              <a:noFill/>
              <a:miter lim="800000"/>
              <a:headEnd/>
              <a:tailEnd/>
            </a:ln>
          </p:spPr>
          <p:txBody>
            <a:bodyPr wrap="none" lIns="0" tIns="0" rIns="0" bIns="0">
              <a:spAutoFit/>
            </a:bodyPr>
            <a:lstStyle/>
            <a:p>
              <a:pPr algn="ctr" eaLnBrk="0" hangingPunct="0"/>
              <a:r>
                <a:rPr lang="en-US" sz="800" b="0">
                  <a:solidFill>
                    <a:srgbClr val="000000"/>
                  </a:solidFill>
                </a:rPr>
                <a:t>C1</a:t>
              </a:r>
              <a:endParaRPr lang="en-US"/>
            </a:p>
          </p:txBody>
        </p:sp>
        <p:sp>
          <p:nvSpPr>
            <p:cNvPr id="29783" name="Rectangle 28"/>
            <p:cNvSpPr>
              <a:spLocks noChangeArrowheads="1"/>
            </p:cNvSpPr>
            <p:nvPr/>
          </p:nvSpPr>
          <p:spPr bwMode="auto">
            <a:xfrm>
              <a:off x="3326" y="1770"/>
              <a:ext cx="85" cy="77"/>
            </a:xfrm>
            <a:prstGeom prst="rect">
              <a:avLst/>
            </a:prstGeom>
            <a:noFill/>
            <a:ln w="9525">
              <a:noFill/>
              <a:miter lim="800000"/>
              <a:headEnd/>
              <a:tailEnd/>
            </a:ln>
          </p:spPr>
          <p:txBody>
            <a:bodyPr wrap="none" lIns="0" tIns="0" rIns="0" bIns="0">
              <a:spAutoFit/>
            </a:bodyPr>
            <a:lstStyle/>
            <a:p>
              <a:pPr eaLnBrk="0" hangingPunct="0"/>
              <a:r>
                <a:rPr lang="en-US" sz="800" b="0">
                  <a:solidFill>
                    <a:srgbClr val="000000"/>
                  </a:solidFill>
                </a:rPr>
                <a:t>attr</a:t>
              </a:r>
              <a:endParaRPr lang="en-US"/>
            </a:p>
          </p:txBody>
        </p:sp>
        <p:sp>
          <p:nvSpPr>
            <p:cNvPr id="29784" name="Rectangle 29"/>
            <p:cNvSpPr>
              <a:spLocks noChangeArrowheads="1"/>
            </p:cNvSpPr>
            <p:nvPr/>
          </p:nvSpPr>
          <p:spPr bwMode="auto">
            <a:xfrm>
              <a:off x="3326" y="1867"/>
              <a:ext cx="64" cy="77"/>
            </a:xfrm>
            <a:prstGeom prst="rect">
              <a:avLst/>
            </a:prstGeom>
            <a:noFill/>
            <a:ln w="9525">
              <a:noFill/>
              <a:miter lim="800000"/>
              <a:headEnd/>
              <a:tailEnd/>
            </a:ln>
          </p:spPr>
          <p:txBody>
            <a:bodyPr wrap="none" lIns="0" tIns="0" rIns="0" bIns="0">
              <a:spAutoFit/>
            </a:bodyPr>
            <a:lstStyle/>
            <a:p>
              <a:pPr eaLnBrk="0" hangingPunct="0"/>
              <a:r>
                <a:rPr lang="en-US" sz="800" b="0">
                  <a:solidFill>
                    <a:srgbClr val="000000"/>
                  </a:solidFill>
                </a:rPr>
                <a:t>op</a:t>
              </a:r>
              <a:endParaRPr lang="en-US"/>
            </a:p>
          </p:txBody>
        </p:sp>
      </p:grpSp>
      <p:sp>
        <p:nvSpPr>
          <p:cNvPr id="29709" name="Line 31"/>
          <p:cNvSpPr>
            <a:spLocks noChangeShapeType="1"/>
          </p:cNvSpPr>
          <p:nvPr/>
        </p:nvSpPr>
        <p:spPr bwMode="auto">
          <a:xfrm flipH="1">
            <a:off x="6854825" y="3019425"/>
            <a:ext cx="28575" cy="935038"/>
          </a:xfrm>
          <a:prstGeom prst="line">
            <a:avLst/>
          </a:prstGeom>
          <a:noFill/>
          <a:ln w="28575">
            <a:solidFill>
              <a:srgbClr val="000000"/>
            </a:solidFill>
            <a:prstDash val="dash"/>
            <a:round/>
            <a:headEnd/>
            <a:tailEnd type="arrow" w="med" len="med"/>
          </a:ln>
        </p:spPr>
        <p:txBody>
          <a:bodyPr/>
          <a:lstStyle/>
          <a:p>
            <a:endParaRPr lang="en-US"/>
          </a:p>
        </p:txBody>
      </p:sp>
      <p:sp>
        <p:nvSpPr>
          <p:cNvPr id="29710" name="Line 32"/>
          <p:cNvSpPr>
            <a:spLocks noChangeShapeType="1"/>
          </p:cNvSpPr>
          <p:nvPr/>
        </p:nvSpPr>
        <p:spPr bwMode="auto">
          <a:xfrm>
            <a:off x="5443538" y="3040063"/>
            <a:ext cx="241300" cy="935037"/>
          </a:xfrm>
          <a:prstGeom prst="line">
            <a:avLst/>
          </a:prstGeom>
          <a:noFill/>
          <a:ln w="28575">
            <a:solidFill>
              <a:srgbClr val="000000"/>
            </a:solidFill>
            <a:prstDash val="dash"/>
            <a:round/>
            <a:headEnd/>
            <a:tailEnd type="arrow" w="med" len="med"/>
          </a:ln>
        </p:spPr>
        <p:txBody>
          <a:bodyPr/>
          <a:lstStyle/>
          <a:p>
            <a:endParaRPr lang="en-US"/>
          </a:p>
        </p:txBody>
      </p:sp>
      <p:sp>
        <p:nvSpPr>
          <p:cNvPr id="29711" name="Line 33"/>
          <p:cNvSpPr>
            <a:spLocks noChangeShapeType="1"/>
          </p:cNvSpPr>
          <p:nvPr/>
        </p:nvSpPr>
        <p:spPr bwMode="auto">
          <a:xfrm flipH="1">
            <a:off x="5259388" y="3032125"/>
            <a:ext cx="184150" cy="1638300"/>
          </a:xfrm>
          <a:prstGeom prst="line">
            <a:avLst/>
          </a:prstGeom>
          <a:noFill/>
          <a:ln w="28575">
            <a:solidFill>
              <a:srgbClr val="000000"/>
            </a:solidFill>
            <a:prstDash val="dash"/>
            <a:round/>
            <a:headEnd/>
            <a:tailEnd type="arrow" w="med" len="med"/>
          </a:ln>
        </p:spPr>
        <p:txBody>
          <a:bodyPr/>
          <a:lstStyle/>
          <a:p>
            <a:endParaRPr lang="en-US"/>
          </a:p>
        </p:txBody>
      </p:sp>
      <p:sp>
        <p:nvSpPr>
          <p:cNvPr id="29712" name="Line 34"/>
          <p:cNvSpPr>
            <a:spLocks noChangeShapeType="1"/>
          </p:cNvSpPr>
          <p:nvPr/>
        </p:nvSpPr>
        <p:spPr bwMode="auto">
          <a:xfrm flipH="1">
            <a:off x="5478463" y="3741738"/>
            <a:ext cx="879475" cy="1355725"/>
          </a:xfrm>
          <a:prstGeom prst="line">
            <a:avLst/>
          </a:prstGeom>
          <a:noFill/>
          <a:ln w="28575">
            <a:solidFill>
              <a:srgbClr val="000000"/>
            </a:solidFill>
            <a:prstDash val="dash"/>
            <a:round/>
            <a:headEnd/>
            <a:tailEnd type="arrow" w="med" len="med"/>
          </a:ln>
        </p:spPr>
        <p:txBody>
          <a:bodyPr/>
          <a:lstStyle/>
          <a:p>
            <a:endParaRPr lang="en-US"/>
          </a:p>
        </p:txBody>
      </p:sp>
      <p:grpSp>
        <p:nvGrpSpPr>
          <p:cNvPr id="29713" name="Group 35"/>
          <p:cNvGrpSpPr>
            <a:grpSpLocks/>
          </p:cNvGrpSpPr>
          <p:nvPr/>
        </p:nvGrpSpPr>
        <p:grpSpPr bwMode="auto">
          <a:xfrm>
            <a:off x="6700838" y="2554288"/>
            <a:ext cx="363537" cy="473075"/>
            <a:chOff x="3296" y="1646"/>
            <a:chExt cx="229" cy="298"/>
          </a:xfrm>
        </p:grpSpPr>
        <p:sp>
          <p:nvSpPr>
            <p:cNvPr id="29771" name="Rectangle 36"/>
            <p:cNvSpPr>
              <a:spLocks noChangeArrowheads="1"/>
            </p:cNvSpPr>
            <p:nvPr/>
          </p:nvSpPr>
          <p:spPr bwMode="auto">
            <a:xfrm>
              <a:off x="3296" y="1646"/>
              <a:ext cx="224" cy="293"/>
            </a:xfrm>
            <a:prstGeom prst="rect">
              <a:avLst/>
            </a:prstGeom>
            <a:solidFill>
              <a:srgbClr val="FFFFFF"/>
            </a:solidFill>
            <a:ln w="9525">
              <a:noFill/>
              <a:miter lim="800000"/>
              <a:headEnd/>
              <a:tailEnd/>
            </a:ln>
          </p:spPr>
          <p:txBody>
            <a:bodyPr/>
            <a:lstStyle/>
            <a:p>
              <a:pPr eaLnBrk="0" hangingPunct="0"/>
              <a:endParaRPr lang="en-US"/>
            </a:p>
          </p:txBody>
        </p:sp>
        <p:sp>
          <p:nvSpPr>
            <p:cNvPr id="29772" name="Rectangle 37"/>
            <p:cNvSpPr>
              <a:spLocks noChangeArrowheads="1"/>
            </p:cNvSpPr>
            <p:nvPr/>
          </p:nvSpPr>
          <p:spPr bwMode="auto">
            <a:xfrm>
              <a:off x="3296" y="1646"/>
              <a:ext cx="229" cy="298"/>
            </a:xfrm>
            <a:prstGeom prst="rect">
              <a:avLst/>
            </a:prstGeom>
            <a:noFill/>
            <a:ln w="7938">
              <a:solidFill>
                <a:srgbClr val="000000"/>
              </a:solidFill>
              <a:miter lim="800000"/>
              <a:headEnd/>
              <a:tailEnd/>
            </a:ln>
          </p:spPr>
          <p:txBody>
            <a:bodyPr/>
            <a:lstStyle/>
            <a:p>
              <a:pPr eaLnBrk="0" hangingPunct="0"/>
              <a:endParaRPr lang="en-US"/>
            </a:p>
          </p:txBody>
        </p:sp>
        <p:sp>
          <p:nvSpPr>
            <p:cNvPr id="29773" name="Line 38"/>
            <p:cNvSpPr>
              <a:spLocks noChangeShapeType="1"/>
            </p:cNvSpPr>
            <p:nvPr/>
          </p:nvSpPr>
          <p:spPr bwMode="auto">
            <a:xfrm>
              <a:off x="3296" y="1845"/>
              <a:ext cx="224" cy="1"/>
            </a:xfrm>
            <a:prstGeom prst="line">
              <a:avLst/>
            </a:prstGeom>
            <a:noFill/>
            <a:ln w="7938">
              <a:solidFill>
                <a:srgbClr val="000000"/>
              </a:solidFill>
              <a:round/>
              <a:headEnd/>
              <a:tailEnd/>
            </a:ln>
          </p:spPr>
          <p:txBody>
            <a:bodyPr/>
            <a:lstStyle/>
            <a:p>
              <a:endParaRPr lang="en-US"/>
            </a:p>
          </p:txBody>
        </p:sp>
        <p:sp>
          <p:nvSpPr>
            <p:cNvPr id="29774" name="Line 39"/>
            <p:cNvSpPr>
              <a:spLocks noChangeShapeType="1"/>
            </p:cNvSpPr>
            <p:nvPr/>
          </p:nvSpPr>
          <p:spPr bwMode="auto">
            <a:xfrm>
              <a:off x="3296" y="1760"/>
              <a:ext cx="224" cy="1"/>
            </a:xfrm>
            <a:prstGeom prst="line">
              <a:avLst/>
            </a:prstGeom>
            <a:noFill/>
            <a:ln w="7938">
              <a:solidFill>
                <a:srgbClr val="000000"/>
              </a:solidFill>
              <a:round/>
              <a:headEnd/>
              <a:tailEnd/>
            </a:ln>
          </p:spPr>
          <p:txBody>
            <a:bodyPr/>
            <a:lstStyle/>
            <a:p>
              <a:endParaRPr lang="en-US"/>
            </a:p>
          </p:txBody>
        </p:sp>
        <p:sp>
          <p:nvSpPr>
            <p:cNvPr id="29775" name="Rectangle 40"/>
            <p:cNvSpPr>
              <a:spLocks noChangeArrowheads="1"/>
            </p:cNvSpPr>
            <p:nvPr/>
          </p:nvSpPr>
          <p:spPr bwMode="auto">
            <a:xfrm>
              <a:off x="3374" y="1680"/>
              <a:ext cx="75" cy="77"/>
            </a:xfrm>
            <a:prstGeom prst="rect">
              <a:avLst/>
            </a:prstGeom>
            <a:noFill/>
            <a:ln w="9525">
              <a:noFill/>
              <a:miter lim="800000"/>
              <a:headEnd/>
              <a:tailEnd/>
            </a:ln>
          </p:spPr>
          <p:txBody>
            <a:bodyPr wrap="none" lIns="0" tIns="0" rIns="0" bIns="0">
              <a:spAutoFit/>
            </a:bodyPr>
            <a:lstStyle/>
            <a:p>
              <a:pPr algn="ctr" eaLnBrk="0" hangingPunct="0"/>
              <a:r>
                <a:rPr lang="en-US" sz="800" b="0">
                  <a:solidFill>
                    <a:srgbClr val="000000"/>
                  </a:solidFill>
                </a:rPr>
                <a:t>C1</a:t>
              </a:r>
              <a:endParaRPr lang="en-US"/>
            </a:p>
          </p:txBody>
        </p:sp>
        <p:sp>
          <p:nvSpPr>
            <p:cNvPr id="29776" name="Rectangle 41"/>
            <p:cNvSpPr>
              <a:spLocks noChangeArrowheads="1"/>
            </p:cNvSpPr>
            <p:nvPr/>
          </p:nvSpPr>
          <p:spPr bwMode="auto">
            <a:xfrm>
              <a:off x="3326" y="1770"/>
              <a:ext cx="85" cy="77"/>
            </a:xfrm>
            <a:prstGeom prst="rect">
              <a:avLst/>
            </a:prstGeom>
            <a:noFill/>
            <a:ln w="9525">
              <a:noFill/>
              <a:miter lim="800000"/>
              <a:headEnd/>
              <a:tailEnd/>
            </a:ln>
          </p:spPr>
          <p:txBody>
            <a:bodyPr wrap="none" lIns="0" tIns="0" rIns="0" bIns="0">
              <a:spAutoFit/>
            </a:bodyPr>
            <a:lstStyle/>
            <a:p>
              <a:pPr eaLnBrk="0" hangingPunct="0"/>
              <a:r>
                <a:rPr lang="en-US" sz="800" b="0">
                  <a:solidFill>
                    <a:srgbClr val="000000"/>
                  </a:solidFill>
                </a:rPr>
                <a:t>attr</a:t>
              </a:r>
              <a:endParaRPr lang="en-US"/>
            </a:p>
          </p:txBody>
        </p:sp>
        <p:sp>
          <p:nvSpPr>
            <p:cNvPr id="29777" name="Rectangle 42"/>
            <p:cNvSpPr>
              <a:spLocks noChangeArrowheads="1"/>
            </p:cNvSpPr>
            <p:nvPr/>
          </p:nvSpPr>
          <p:spPr bwMode="auto">
            <a:xfrm>
              <a:off x="3326" y="1867"/>
              <a:ext cx="64" cy="77"/>
            </a:xfrm>
            <a:prstGeom prst="rect">
              <a:avLst/>
            </a:prstGeom>
            <a:noFill/>
            <a:ln w="9525">
              <a:noFill/>
              <a:miter lim="800000"/>
              <a:headEnd/>
              <a:tailEnd/>
            </a:ln>
          </p:spPr>
          <p:txBody>
            <a:bodyPr wrap="none" lIns="0" tIns="0" rIns="0" bIns="0">
              <a:spAutoFit/>
            </a:bodyPr>
            <a:lstStyle/>
            <a:p>
              <a:pPr eaLnBrk="0" hangingPunct="0"/>
              <a:r>
                <a:rPr lang="en-US" sz="800" b="0">
                  <a:solidFill>
                    <a:srgbClr val="000000"/>
                  </a:solidFill>
                </a:rPr>
                <a:t>op</a:t>
              </a:r>
              <a:endParaRPr lang="en-US"/>
            </a:p>
          </p:txBody>
        </p:sp>
      </p:grpSp>
      <p:grpSp>
        <p:nvGrpSpPr>
          <p:cNvPr id="29714" name="Group 43"/>
          <p:cNvGrpSpPr>
            <a:grpSpLocks/>
          </p:cNvGrpSpPr>
          <p:nvPr/>
        </p:nvGrpSpPr>
        <p:grpSpPr bwMode="auto">
          <a:xfrm>
            <a:off x="5886450" y="2554288"/>
            <a:ext cx="363538" cy="473075"/>
            <a:chOff x="3296" y="1646"/>
            <a:chExt cx="229" cy="298"/>
          </a:xfrm>
        </p:grpSpPr>
        <p:sp>
          <p:nvSpPr>
            <p:cNvPr id="29764" name="Rectangle 44"/>
            <p:cNvSpPr>
              <a:spLocks noChangeArrowheads="1"/>
            </p:cNvSpPr>
            <p:nvPr/>
          </p:nvSpPr>
          <p:spPr bwMode="auto">
            <a:xfrm>
              <a:off x="3296" y="1646"/>
              <a:ext cx="224" cy="293"/>
            </a:xfrm>
            <a:prstGeom prst="rect">
              <a:avLst/>
            </a:prstGeom>
            <a:solidFill>
              <a:srgbClr val="FFFFFF"/>
            </a:solidFill>
            <a:ln w="9525">
              <a:noFill/>
              <a:miter lim="800000"/>
              <a:headEnd/>
              <a:tailEnd/>
            </a:ln>
          </p:spPr>
          <p:txBody>
            <a:bodyPr/>
            <a:lstStyle/>
            <a:p>
              <a:pPr eaLnBrk="0" hangingPunct="0"/>
              <a:endParaRPr lang="en-US"/>
            </a:p>
          </p:txBody>
        </p:sp>
        <p:sp>
          <p:nvSpPr>
            <p:cNvPr id="29765" name="Rectangle 45"/>
            <p:cNvSpPr>
              <a:spLocks noChangeArrowheads="1"/>
            </p:cNvSpPr>
            <p:nvPr/>
          </p:nvSpPr>
          <p:spPr bwMode="auto">
            <a:xfrm>
              <a:off x="3296" y="1646"/>
              <a:ext cx="229" cy="298"/>
            </a:xfrm>
            <a:prstGeom prst="rect">
              <a:avLst/>
            </a:prstGeom>
            <a:noFill/>
            <a:ln w="7938">
              <a:solidFill>
                <a:srgbClr val="000000"/>
              </a:solidFill>
              <a:miter lim="800000"/>
              <a:headEnd/>
              <a:tailEnd/>
            </a:ln>
          </p:spPr>
          <p:txBody>
            <a:bodyPr/>
            <a:lstStyle/>
            <a:p>
              <a:pPr eaLnBrk="0" hangingPunct="0"/>
              <a:endParaRPr lang="en-US"/>
            </a:p>
          </p:txBody>
        </p:sp>
        <p:sp>
          <p:nvSpPr>
            <p:cNvPr id="29766" name="Line 46"/>
            <p:cNvSpPr>
              <a:spLocks noChangeShapeType="1"/>
            </p:cNvSpPr>
            <p:nvPr/>
          </p:nvSpPr>
          <p:spPr bwMode="auto">
            <a:xfrm>
              <a:off x="3296" y="1845"/>
              <a:ext cx="224" cy="1"/>
            </a:xfrm>
            <a:prstGeom prst="line">
              <a:avLst/>
            </a:prstGeom>
            <a:noFill/>
            <a:ln w="7938">
              <a:solidFill>
                <a:srgbClr val="000000"/>
              </a:solidFill>
              <a:round/>
              <a:headEnd/>
              <a:tailEnd/>
            </a:ln>
          </p:spPr>
          <p:txBody>
            <a:bodyPr/>
            <a:lstStyle/>
            <a:p>
              <a:endParaRPr lang="en-US"/>
            </a:p>
          </p:txBody>
        </p:sp>
        <p:sp>
          <p:nvSpPr>
            <p:cNvPr id="29767" name="Line 47"/>
            <p:cNvSpPr>
              <a:spLocks noChangeShapeType="1"/>
            </p:cNvSpPr>
            <p:nvPr/>
          </p:nvSpPr>
          <p:spPr bwMode="auto">
            <a:xfrm>
              <a:off x="3296" y="1760"/>
              <a:ext cx="224" cy="1"/>
            </a:xfrm>
            <a:prstGeom prst="line">
              <a:avLst/>
            </a:prstGeom>
            <a:noFill/>
            <a:ln w="7938">
              <a:solidFill>
                <a:srgbClr val="000000"/>
              </a:solidFill>
              <a:round/>
              <a:headEnd/>
              <a:tailEnd/>
            </a:ln>
          </p:spPr>
          <p:txBody>
            <a:bodyPr/>
            <a:lstStyle/>
            <a:p>
              <a:endParaRPr lang="en-US"/>
            </a:p>
          </p:txBody>
        </p:sp>
        <p:sp>
          <p:nvSpPr>
            <p:cNvPr id="29768" name="Rectangle 48"/>
            <p:cNvSpPr>
              <a:spLocks noChangeArrowheads="1"/>
            </p:cNvSpPr>
            <p:nvPr/>
          </p:nvSpPr>
          <p:spPr bwMode="auto">
            <a:xfrm>
              <a:off x="3374" y="1680"/>
              <a:ext cx="75" cy="77"/>
            </a:xfrm>
            <a:prstGeom prst="rect">
              <a:avLst/>
            </a:prstGeom>
            <a:noFill/>
            <a:ln w="9525">
              <a:noFill/>
              <a:miter lim="800000"/>
              <a:headEnd/>
              <a:tailEnd/>
            </a:ln>
          </p:spPr>
          <p:txBody>
            <a:bodyPr wrap="none" lIns="0" tIns="0" rIns="0" bIns="0">
              <a:spAutoFit/>
            </a:bodyPr>
            <a:lstStyle/>
            <a:p>
              <a:pPr algn="ctr" eaLnBrk="0" hangingPunct="0"/>
              <a:r>
                <a:rPr lang="en-US" sz="800" b="0">
                  <a:solidFill>
                    <a:srgbClr val="000000"/>
                  </a:solidFill>
                </a:rPr>
                <a:t>C1</a:t>
              </a:r>
              <a:endParaRPr lang="en-US"/>
            </a:p>
          </p:txBody>
        </p:sp>
        <p:sp>
          <p:nvSpPr>
            <p:cNvPr id="29769" name="Rectangle 49"/>
            <p:cNvSpPr>
              <a:spLocks noChangeArrowheads="1"/>
            </p:cNvSpPr>
            <p:nvPr/>
          </p:nvSpPr>
          <p:spPr bwMode="auto">
            <a:xfrm>
              <a:off x="3326" y="1770"/>
              <a:ext cx="85" cy="77"/>
            </a:xfrm>
            <a:prstGeom prst="rect">
              <a:avLst/>
            </a:prstGeom>
            <a:noFill/>
            <a:ln w="9525">
              <a:noFill/>
              <a:miter lim="800000"/>
              <a:headEnd/>
              <a:tailEnd/>
            </a:ln>
          </p:spPr>
          <p:txBody>
            <a:bodyPr wrap="none" lIns="0" tIns="0" rIns="0" bIns="0">
              <a:spAutoFit/>
            </a:bodyPr>
            <a:lstStyle/>
            <a:p>
              <a:pPr eaLnBrk="0" hangingPunct="0"/>
              <a:r>
                <a:rPr lang="en-US" sz="800" b="0">
                  <a:solidFill>
                    <a:srgbClr val="000000"/>
                  </a:solidFill>
                </a:rPr>
                <a:t>attr</a:t>
              </a:r>
              <a:endParaRPr lang="en-US"/>
            </a:p>
          </p:txBody>
        </p:sp>
        <p:sp>
          <p:nvSpPr>
            <p:cNvPr id="29770" name="Rectangle 50"/>
            <p:cNvSpPr>
              <a:spLocks noChangeArrowheads="1"/>
            </p:cNvSpPr>
            <p:nvPr/>
          </p:nvSpPr>
          <p:spPr bwMode="auto">
            <a:xfrm>
              <a:off x="3326" y="1867"/>
              <a:ext cx="64" cy="77"/>
            </a:xfrm>
            <a:prstGeom prst="rect">
              <a:avLst/>
            </a:prstGeom>
            <a:noFill/>
            <a:ln w="9525">
              <a:noFill/>
              <a:miter lim="800000"/>
              <a:headEnd/>
              <a:tailEnd/>
            </a:ln>
          </p:spPr>
          <p:txBody>
            <a:bodyPr wrap="none" lIns="0" tIns="0" rIns="0" bIns="0">
              <a:spAutoFit/>
            </a:bodyPr>
            <a:lstStyle/>
            <a:p>
              <a:pPr eaLnBrk="0" hangingPunct="0"/>
              <a:r>
                <a:rPr lang="en-US" sz="800" b="0">
                  <a:solidFill>
                    <a:srgbClr val="000000"/>
                  </a:solidFill>
                </a:rPr>
                <a:t>op</a:t>
              </a:r>
              <a:endParaRPr lang="en-US"/>
            </a:p>
          </p:txBody>
        </p:sp>
      </p:grpSp>
      <p:grpSp>
        <p:nvGrpSpPr>
          <p:cNvPr id="29715" name="Group 51"/>
          <p:cNvGrpSpPr>
            <a:grpSpLocks/>
          </p:cNvGrpSpPr>
          <p:nvPr/>
        </p:nvGrpSpPr>
        <p:grpSpPr bwMode="auto">
          <a:xfrm>
            <a:off x="6175375" y="3255963"/>
            <a:ext cx="363538" cy="473075"/>
            <a:chOff x="3296" y="1646"/>
            <a:chExt cx="229" cy="298"/>
          </a:xfrm>
        </p:grpSpPr>
        <p:sp>
          <p:nvSpPr>
            <p:cNvPr id="29757" name="Rectangle 52"/>
            <p:cNvSpPr>
              <a:spLocks noChangeArrowheads="1"/>
            </p:cNvSpPr>
            <p:nvPr/>
          </p:nvSpPr>
          <p:spPr bwMode="auto">
            <a:xfrm>
              <a:off x="3296" y="1646"/>
              <a:ext cx="224" cy="293"/>
            </a:xfrm>
            <a:prstGeom prst="rect">
              <a:avLst/>
            </a:prstGeom>
            <a:solidFill>
              <a:srgbClr val="FFFFFF"/>
            </a:solidFill>
            <a:ln w="9525">
              <a:noFill/>
              <a:miter lim="800000"/>
              <a:headEnd/>
              <a:tailEnd/>
            </a:ln>
          </p:spPr>
          <p:txBody>
            <a:bodyPr/>
            <a:lstStyle/>
            <a:p>
              <a:pPr eaLnBrk="0" hangingPunct="0"/>
              <a:endParaRPr lang="en-US"/>
            </a:p>
          </p:txBody>
        </p:sp>
        <p:sp>
          <p:nvSpPr>
            <p:cNvPr id="29758" name="Rectangle 53"/>
            <p:cNvSpPr>
              <a:spLocks noChangeArrowheads="1"/>
            </p:cNvSpPr>
            <p:nvPr/>
          </p:nvSpPr>
          <p:spPr bwMode="auto">
            <a:xfrm>
              <a:off x="3296" y="1646"/>
              <a:ext cx="229" cy="298"/>
            </a:xfrm>
            <a:prstGeom prst="rect">
              <a:avLst/>
            </a:prstGeom>
            <a:noFill/>
            <a:ln w="7938">
              <a:solidFill>
                <a:srgbClr val="000000"/>
              </a:solidFill>
              <a:miter lim="800000"/>
              <a:headEnd/>
              <a:tailEnd/>
            </a:ln>
          </p:spPr>
          <p:txBody>
            <a:bodyPr/>
            <a:lstStyle/>
            <a:p>
              <a:pPr eaLnBrk="0" hangingPunct="0"/>
              <a:endParaRPr lang="en-US"/>
            </a:p>
          </p:txBody>
        </p:sp>
        <p:sp>
          <p:nvSpPr>
            <p:cNvPr id="29759" name="Line 54"/>
            <p:cNvSpPr>
              <a:spLocks noChangeShapeType="1"/>
            </p:cNvSpPr>
            <p:nvPr/>
          </p:nvSpPr>
          <p:spPr bwMode="auto">
            <a:xfrm>
              <a:off x="3296" y="1845"/>
              <a:ext cx="224" cy="1"/>
            </a:xfrm>
            <a:prstGeom prst="line">
              <a:avLst/>
            </a:prstGeom>
            <a:noFill/>
            <a:ln w="7938">
              <a:solidFill>
                <a:srgbClr val="000000"/>
              </a:solidFill>
              <a:round/>
              <a:headEnd/>
              <a:tailEnd/>
            </a:ln>
          </p:spPr>
          <p:txBody>
            <a:bodyPr/>
            <a:lstStyle/>
            <a:p>
              <a:endParaRPr lang="en-US"/>
            </a:p>
          </p:txBody>
        </p:sp>
        <p:sp>
          <p:nvSpPr>
            <p:cNvPr id="29760" name="Line 55"/>
            <p:cNvSpPr>
              <a:spLocks noChangeShapeType="1"/>
            </p:cNvSpPr>
            <p:nvPr/>
          </p:nvSpPr>
          <p:spPr bwMode="auto">
            <a:xfrm>
              <a:off x="3296" y="1760"/>
              <a:ext cx="224" cy="1"/>
            </a:xfrm>
            <a:prstGeom prst="line">
              <a:avLst/>
            </a:prstGeom>
            <a:noFill/>
            <a:ln w="7938">
              <a:solidFill>
                <a:srgbClr val="000000"/>
              </a:solidFill>
              <a:round/>
              <a:headEnd/>
              <a:tailEnd/>
            </a:ln>
          </p:spPr>
          <p:txBody>
            <a:bodyPr/>
            <a:lstStyle/>
            <a:p>
              <a:endParaRPr lang="en-US"/>
            </a:p>
          </p:txBody>
        </p:sp>
        <p:sp>
          <p:nvSpPr>
            <p:cNvPr id="29761" name="Rectangle 56"/>
            <p:cNvSpPr>
              <a:spLocks noChangeArrowheads="1"/>
            </p:cNvSpPr>
            <p:nvPr/>
          </p:nvSpPr>
          <p:spPr bwMode="auto">
            <a:xfrm>
              <a:off x="3374" y="1680"/>
              <a:ext cx="75" cy="77"/>
            </a:xfrm>
            <a:prstGeom prst="rect">
              <a:avLst/>
            </a:prstGeom>
            <a:noFill/>
            <a:ln w="9525">
              <a:noFill/>
              <a:miter lim="800000"/>
              <a:headEnd/>
              <a:tailEnd/>
            </a:ln>
          </p:spPr>
          <p:txBody>
            <a:bodyPr wrap="none" lIns="0" tIns="0" rIns="0" bIns="0">
              <a:spAutoFit/>
            </a:bodyPr>
            <a:lstStyle/>
            <a:p>
              <a:pPr algn="ctr" eaLnBrk="0" hangingPunct="0"/>
              <a:r>
                <a:rPr lang="en-US" sz="800" b="0">
                  <a:solidFill>
                    <a:srgbClr val="000000"/>
                  </a:solidFill>
                </a:rPr>
                <a:t>C1</a:t>
              </a:r>
              <a:endParaRPr lang="en-US"/>
            </a:p>
          </p:txBody>
        </p:sp>
        <p:sp>
          <p:nvSpPr>
            <p:cNvPr id="29762" name="Rectangle 57"/>
            <p:cNvSpPr>
              <a:spLocks noChangeArrowheads="1"/>
            </p:cNvSpPr>
            <p:nvPr/>
          </p:nvSpPr>
          <p:spPr bwMode="auto">
            <a:xfrm>
              <a:off x="3326" y="1770"/>
              <a:ext cx="85" cy="77"/>
            </a:xfrm>
            <a:prstGeom prst="rect">
              <a:avLst/>
            </a:prstGeom>
            <a:noFill/>
            <a:ln w="9525">
              <a:noFill/>
              <a:miter lim="800000"/>
              <a:headEnd/>
              <a:tailEnd/>
            </a:ln>
          </p:spPr>
          <p:txBody>
            <a:bodyPr wrap="none" lIns="0" tIns="0" rIns="0" bIns="0">
              <a:spAutoFit/>
            </a:bodyPr>
            <a:lstStyle/>
            <a:p>
              <a:pPr eaLnBrk="0" hangingPunct="0"/>
              <a:r>
                <a:rPr lang="en-US" sz="800" b="0">
                  <a:solidFill>
                    <a:srgbClr val="000000"/>
                  </a:solidFill>
                </a:rPr>
                <a:t>attr</a:t>
              </a:r>
              <a:endParaRPr lang="en-US"/>
            </a:p>
          </p:txBody>
        </p:sp>
        <p:sp>
          <p:nvSpPr>
            <p:cNvPr id="29763" name="Rectangle 58"/>
            <p:cNvSpPr>
              <a:spLocks noChangeArrowheads="1"/>
            </p:cNvSpPr>
            <p:nvPr/>
          </p:nvSpPr>
          <p:spPr bwMode="auto">
            <a:xfrm>
              <a:off x="3326" y="1867"/>
              <a:ext cx="64" cy="77"/>
            </a:xfrm>
            <a:prstGeom prst="rect">
              <a:avLst/>
            </a:prstGeom>
            <a:noFill/>
            <a:ln w="9525">
              <a:noFill/>
              <a:miter lim="800000"/>
              <a:headEnd/>
              <a:tailEnd/>
            </a:ln>
          </p:spPr>
          <p:txBody>
            <a:bodyPr wrap="none" lIns="0" tIns="0" rIns="0" bIns="0">
              <a:spAutoFit/>
            </a:bodyPr>
            <a:lstStyle/>
            <a:p>
              <a:pPr eaLnBrk="0" hangingPunct="0"/>
              <a:r>
                <a:rPr lang="en-US" sz="800" b="0">
                  <a:solidFill>
                    <a:srgbClr val="000000"/>
                  </a:solidFill>
                </a:rPr>
                <a:t>op</a:t>
              </a:r>
              <a:endParaRPr lang="en-US"/>
            </a:p>
          </p:txBody>
        </p:sp>
      </p:grpSp>
      <p:grpSp>
        <p:nvGrpSpPr>
          <p:cNvPr id="29716" name="Group 59"/>
          <p:cNvGrpSpPr>
            <a:grpSpLocks/>
          </p:cNvGrpSpPr>
          <p:nvPr/>
        </p:nvGrpSpPr>
        <p:grpSpPr bwMode="auto">
          <a:xfrm>
            <a:off x="6973888" y="3255963"/>
            <a:ext cx="363537" cy="473075"/>
            <a:chOff x="3296" y="1646"/>
            <a:chExt cx="229" cy="298"/>
          </a:xfrm>
        </p:grpSpPr>
        <p:sp>
          <p:nvSpPr>
            <p:cNvPr id="29750" name="Rectangle 60"/>
            <p:cNvSpPr>
              <a:spLocks noChangeArrowheads="1"/>
            </p:cNvSpPr>
            <p:nvPr/>
          </p:nvSpPr>
          <p:spPr bwMode="auto">
            <a:xfrm>
              <a:off x="3296" y="1646"/>
              <a:ext cx="224" cy="293"/>
            </a:xfrm>
            <a:prstGeom prst="rect">
              <a:avLst/>
            </a:prstGeom>
            <a:solidFill>
              <a:srgbClr val="FFFFFF"/>
            </a:solidFill>
            <a:ln w="9525">
              <a:noFill/>
              <a:miter lim="800000"/>
              <a:headEnd/>
              <a:tailEnd/>
            </a:ln>
          </p:spPr>
          <p:txBody>
            <a:bodyPr/>
            <a:lstStyle/>
            <a:p>
              <a:pPr eaLnBrk="0" hangingPunct="0"/>
              <a:endParaRPr lang="en-US"/>
            </a:p>
          </p:txBody>
        </p:sp>
        <p:sp>
          <p:nvSpPr>
            <p:cNvPr id="29751" name="Rectangle 61"/>
            <p:cNvSpPr>
              <a:spLocks noChangeArrowheads="1"/>
            </p:cNvSpPr>
            <p:nvPr/>
          </p:nvSpPr>
          <p:spPr bwMode="auto">
            <a:xfrm>
              <a:off x="3296" y="1646"/>
              <a:ext cx="229" cy="298"/>
            </a:xfrm>
            <a:prstGeom prst="rect">
              <a:avLst/>
            </a:prstGeom>
            <a:noFill/>
            <a:ln w="7938">
              <a:solidFill>
                <a:srgbClr val="000000"/>
              </a:solidFill>
              <a:miter lim="800000"/>
              <a:headEnd/>
              <a:tailEnd/>
            </a:ln>
          </p:spPr>
          <p:txBody>
            <a:bodyPr/>
            <a:lstStyle/>
            <a:p>
              <a:pPr eaLnBrk="0" hangingPunct="0"/>
              <a:endParaRPr lang="en-US"/>
            </a:p>
          </p:txBody>
        </p:sp>
        <p:sp>
          <p:nvSpPr>
            <p:cNvPr id="29752" name="Line 62"/>
            <p:cNvSpPr>
              <a:spLocks noChangeShapeType="1"/>
            </p:cNvSpPr>
            <p:nvPr/>
          </p:nvSpPr>
          <p:spPr bwMode="auto">
            <a:xfrm>
              <a:off x="3296" y="1845"/>
              <a:ext cx="224" cy="1"/>
            </a:xfrm>
            <a:prstGeom prst="line">
              <a:avLst/>
            </a:prstGeom>
            <a:noFill/>
            <a:ln w="7938">
              <a:solidFill>
                <a:srgbClr val="000000"/>
              </a:solidFill>
              <a:round/>
              <a:headEnd/>
              <a:tailEnd/>
            </a:ln>
          </p:spPr>
          <p:txBody>
            <a:bodyPr/>
            <a:lstStyle/>
            <a:p>
              <a:endParaRPr lang="en-US"/>
            </a:p>
          </p:txBody>
        </p:sp>
        <p:sp>
          <p:nvSpPr>
            <p:cNvPr id="29753" name="Line 63"/>
            <p:cNvSpPr>
              <a:spLocks noChangeShapeType="1"/>
            </p:cNvSpPr>
            <p:nvPr/>
          </p:nvSpPr>
          <p:spPr bwMode="auto">
            <a:xfrm>
              <a:off x="3296" y="1760"/>
              <a:ext cx="224" cy="1"/>
            </a:xfrm>
            <a:prstGeom prst="line">
              <a:avLst/>
            </a:prstGeom>
            <a:noFill/>
            <a:ln w="7938">
              <a:solidFill>
                <a:srgbClr val="000000"/>
              </a:solidFill>
              <a:round/>
              <a:headEnd/>
              <a:tailEnd/>
            </a:ln>
          </p:spPr>
          <p:txBody>
            <a:bodyPr/>
            <a:lstStyle/>
            <a:p>
              <a:endParaRPr lang="en-US"/>
            </a:p>
          </p:txBody>
        </p:sp>
        <p:sp>
          <p:nvSpPr>
            <p:cNvPr id="29754" name="Rectangle 64"/>
            <p:cNvSpPr>
              <a:spLocks noChangeArrowheads="1"/>
            </p:cNvSpPr>
            <p:nvPr/>
          </p:nvSpPr>
          <p:spPr bwMode="auto">
            <a:xfrm>
              <a:off x="3374" y="1680"/>
              <a:ext cx="75" cy="77"/>
            </a:xfrm>
            <a:prstGeom prst="rect">
              <a:avLst/>
            </a:prstGeom>
            <a:noFill/>
            <a:ln w="9525">
              <a:noFill/>
              <a:miter lim="800000"/>
              <a:headEnd/>
              <a:tailEnd/>
            </a:ln>
          </p:spPr>
          <p:txBody>
            <a:bodyPr wrap="none" lIns="0" tIns="0" rIns="0" bIns="0">
              <a:spAutoFit/>
            </a:bodyPr>
            <a:lstStyle/>
            <a:p>
              <a:pPr algn="ctr" eaLnBrk="0" hangingPunct="0"/>
              <a:r>
                <a:rPr lang="en-US" sz="800" b="0">
                  <a:solidFill>
                    <a:srgbClr val="000000"/>
                  </a:solidFill>
                </a:rPr>
                <a:t>C1</a:t>
              </a:r>
              <a:endParaRPr lang="en-US"/>
            </a:p>
          </p:txBody>
        </p:sp>
        <p:sp>
          <p:nvSpPr>
            <p:cNvPr id="29755" name="Rectangle 65"/>
            <p:cNvSpPr>
              <a:spLocks noChangeArrowheads="1"/>
            </p:cNvSpPr>
            <p:nvPr/>
          </p:nvSpPr>
          <p:spPr bwMode="auto">
            <a:xfrm>
              <a:off x="3326" y="1770"/>
              <a:ext cx="85" cy="77"/>
            </a:xfrm>
            <a:prstGeom prst="rect">
              <a:avLst/>
            </a:prstGeom>
            <a:noFill/>
            <a:ln w="9525">
              <a:noFill/>
              <a:miter lim="800000"/>
              <a:headEnd/>
              <a:tailEnd/>
            </a:ln>
          </p:spPr>
          <p:txBody>
            <a:bodyPr wrap="none" lIns="0" tIns="0" rIns="0" bIns="0">
              <a:spAutoFit/>
            </a:bodyPr>
            <a:lstStyle/>
            <a:p>
              <a:pPr eaLnBrk="0" hangingPunct="0"/>
              <a:r>
                <a:rPr lang="en-US" sz="800" b="0">
                  <a:solidFill>
                    <a:srgbClr val="000000"/>
                  </a:solidFill>
                </a:rPr>
                <a:t>attr</a:t>
              </a:r>
              <a:endParaRPr lang="en-US"/>
            </a:p>
          </p:txBody>
        </p:sp>
        <p:sp>
          <p:nvSpPr>
            <p:cNvPr id="29756" name="Rectangle 66"/>
            <p:cNvSpPr>
              <a:spLocks noChangeArrowheads="1"/>
            </p:cNvSpPr>
            <p:nvPr/>
          </p:nvSpPr>
          <p:spPr bwMode="auto">
            <a:xfrm>
              <a:off x="3326" y="1867"/>
              <a:ext cx="64" cy="77"/>
            </a:xfrm>
            <a:prstGeom prst="rect">
              <a:avLst/>
            </a:prstGeom>
            <a:noFill/>
            <a:ln w="9525">
              <a:noFill/>
              <a:miter lim="800000"/>
              <a:headEnd/>
              <a:tailEnd/>
            </a:ln>
          </p:spPr>
          <p:txBody>
            <a:bodyPr wrap="none" lIns="0" tIns="0" rIns="0" bIns="0">
              <a:spAutoFit/>
            </a:bodyPr>
            <a:lstStyle/>
            <a:p>
              <a:pPr eaLnBrk="0" hangingPunct="0"/>
              <a:r>
                <a:rPr lang="en-US" sz="800" b="0">
                  <a:solidFill>
                    <a:srgbClr val="000000"/>
                  </a:solidFill>
                </a:rPr>
                <a:t>op</a:t>
              </a:r>
              <a:endParaRPr lang="en-US"/>
            </a:p>
          </p:txBody>
        </p:sp>
      </p:grpSp>
      <p:grpSp>
        <p:nvGrpSpPr>
          <p:cNvPr id="29717" name="Group 67"/>
          <p:cNvGrpSpPr>
            <a:grpSpLocks/>
          </p:cNvGrpSpPr>
          <p:nvPr/>
        </p:nvGrpSpPr>
        <p:grpSpPr bwMode="auto">
          <a:xfrm>
            <a:off x="5443538" y="3962400"/>
            <a:ext cx="363537" cy="473075"/>
            <a:chOff x="3296" y="1646"/>
            <a:chExt cx="229" cy="298"/>
          </a:xfrm>
        </p:grpSpPr>
        <p:sp>
          <p:nvSpPr>
            <p:cNvPr id="29743" name="Rectangle 68"/>
            <p:cNvSpPr>
              <a:spLocks noChangeArrowheads="1"/>
            </p:cNvSpPr>
            <p:nvPr/>
          </p:nvSpPr>
          <p:spPr bwMode="auto">
            <a:xfrm>
              <a:off x="3296" y="1646"/>
              <a:ext cx="224" cy="293"/>
            </a:xfrm>
            <a:prstGeom prst="rect">
              <a:avLst/>
            </a:prstGeom>
            <a:solidFill>
              <a:srgbClr val="FFFFFF"/>
            </a:solidFill>
            <a:ln w="9525">
              <a:noFill/>
              <a:miter lim="800000"/>
              <a:headEnd/>
              <a:tailEnd/>
            </a:ln>
          </p:spPr>
          <p:txBody>
            <a:bodyPr/>
            <a:lstStyle/>
            <a:p>
              <a:pPr eaLnBrk="0" hangingPunct="0"/>
              <a:endParaRPr lang="en-US"/>
            </a:p>
          </p:txBody>
        </p:sp>
        <p:sp>
          <p:nvSpPr>
            <p:cNvPr id="29744" name="Rectangle 69"/>
            <p:cNvSpPr>
              <a:spLocks noChangeArrowheads="1"/>
            </p:cNvSpPr>
            <p:nvPr/>
          </p:nvSpPr>
          <p:spPr bwMode="auto">
            <a:xfrm>
              <a:off x="3296" y="1646"/>
              <a:ext cx="229" cy="298"/>
            </a:xfrm>
            <a:prstGeom prst="rect">
              <a:avLst/>
            </a:prstGeom>
            <a:noFill/>
            <a:ln w="7938">
              <a:solidFill>
                <a:srgbClr val="000000"/>
              </a:solidFill>
              <a:miter lim="800000"/>
              <a:headEnd/>
              <a:tailEnd/>
            </a:ln>
          </p:spPr>
          <p:txBody>
            <a:bodyPr/>
            <a:lstStyle/>
            <a:p>
              <a:pPr eaLnBrk="0" hangingPunct="0"/>
              <a:endParaRPr lang="en-US"/>
            </a:p>
          </p:txBody>
        </p:sp>
        <p:sp>
          <p:nvSpPr>
            <p:cNvPr id="29745" name="Line 70"/>
            <p:cNvSpPr>
              <a:spLocks noChangeShapeType="1"/>
            </p:cNvSpPr>
            <p:nvPr/>
          </p:nvSpPr>
          <p:spPr bwMode="auto">
            <a:xfrm>
              <a:off x="3296" y="1845"/>
              <a:ext cx="224" cy="1"/>
            </a:xfrm>
            <a:prstGeom prst="line">
              <a:avLst/>
            </a:prstGeom>
            <a:noFill/>
            <a:ln w="7938">
              <a:solidFill>
                <a:srgbClr val="000000"/>
              </a:solidFill>
              <a:round/>
              <a:headEnd/>
              <a:tailEnd/>
            </a:ln>
          </p:spPr>
          <p:txBody>
            <a:bodyPr/>
            <a:lstStyle/>
            <a:p>
              <a:endParaRPr lang="en-US"/>
            </a:p>
          </p:txBody>
        </p:sp>
        <p:sp>
          <p:nvSpPr>
            <p:cNvPr id="29746" name="Line 71"/>
            <p:cNvSpPr>
              <a:spLocks noChangeShapeType="1"/>
            </p:cNvSpPr>
            <p:nvPr/>
          </p:nvSpPr>
          <p:spPr bwMode="auto">
            <a:xfrm>
              <a:off x="3296" y="1760"/>
              <a:ext cx="224" cy="1"/>
            </a:xfrm>
            <a:prstGeom prst="line">
              <a:avLst/>
            </a:prstGeom>
            <a:noFill/>
            <a:ln w="7938">
              <a:solidFill>
                <a:srgbClr val="000000"/>
              </a:solidFill>
              <a:round/>
              <a:headEnd/>
              <a:tailEnd/>
            </a:ln>
          </p:spPr>
          <p:txBody>
            <a:bodyPr/>
            <a:lstStyle/>
            <a:p>
              <a:endParaRPr lang="en-US"/>
            </a:p>
          </p:txBody>
        </p:sp>
        <p:sp>
          <p:nvSpPr>
            <p:cNvPr id="29747" name="Rectangle 72"/>
            <p:cNvSpPr>
              <a:spLocks noChangeArrowheads="1"/>
            </p:cNvSpPr>
            <p:nvPr/>
          </p:nvSpPr>
          <p:spPr bwMode="auto">
            <a:xfrm>
              <a:off x="3374" y="1680"/>
              <a:ext cx="75" cy="77"/>
            </a:xfrm>
            <a:prstGeom prst="rect">
              <a:avLst/>
            </a:prstGeom>
            <a:noFill/>
            <a:ln w="9525">
              <a:noFill/>
              <a:miter lim="800000"/>
              <a:headEnd/>
              <a:tailEnd/>
            </a:ln>
          </p:spPr>
          <p:txBody>
            <a:bodyPr wrap="none" lIns="0" tIns="0" rIns="0" bIns="0">
              <a:spAutoFit/>
            </a:bodyPr>
            <a:lstStyle/>
            <a:p>
              <a:pPr algn="ctr" eaLnBrk="0" hangingPunct="0"/>
              <a:r>
                <a:rPr lang="en-US" sz="800" b="0">
                  <a:solidFill>
                    <a:srgbClr val="000000"/>
                  </a:solidFill>
                </a:rPr>
                <a:t>C1</a:t>
              </a:r>
              <a:endParaRPr lang="en-US"/>
            </a:p>
          </p:txBody>
        </p:sp>
        <p:sp>
          <p:nvSpPr>
            <p:cNvPr id="29748" name="Rectangle 73"/>
            <p:cNvSpPr>
              <a:spLocks noChangeArrowheads="1"/>
            </p:cNvSpPr>
            <p:nvPr/>
          </p:nvSpPr>
          <p:spPr bwMode="auto">
            <a:xfrm>
              <a:off x="3326" y="1770"/>
              <a:ext cx="85" cy="77"/>
            </a:xfrm>
            <a:prstGeom prst="rect">
              <a:avLst/>
            </a:prstGeom>
            <a:noFill/>
            <a:ln w="9525">
              <a:noFill/>
              <a:miter lim="800000"/>
              <a:headEnd/>
              <a:tailEnd/>
            </a:ln>
          </p:spPr>
          <p:txBody>
            <a:bodyPr wrap="none" lIns="0" tIns="0" rIns="0" bIns="0">
              <a:spAutoFit/>
            </a:bodyPr>
            <a:lstStyle/>
            <a:p>
              <a:pPr eaLnBrk="0" hangingPunct="0"/>
              <a:r>
                <a:rPr lang="en-US" sz="800" b="0">
                  <a:solidFill>
                    <a:srgbClr val="000000"/>
                  </a:solidFill>
                </a:rPr>
                <a:t>attr</a:t>
              </a:r>
              <a:endParaRPr lang="en-US"/>
            </a:p>
          </p:txBody>
        </p:sp>
        <p:sp>
          <p:nvSpPr>
            <p:cNvPr id="29749" name="Rectangle 74"/>
            <p:cNvSpPr>
              <a:spLocks noChangeArrowheads="1"/>
            </p:cNvSpPr>
            <p:nvPr/>
          </p:nvSpPr>
          <p:spPr bwMode="auto">
            <a:xfrm>
              <a:off x="3326" y="1867"/>
              <a:ext cx="64" cy="77"/>
            </a:xfrm>
            <a:prstGeom prst="rect">
              <a:avLst/>
            </a:prstGeom>
            <a:noFill/>
            <a:ln w="9525">
              <a:noFill/>
              <a:miter lim="800000"/>
              <a:headEnd/>
              <a:tailEnd/>
            </a:ln>
          </p:spPr>
          <p:txBody>
            <a:bodyPr wrap="none" lIns="0" tIns="0" rIns="0" bIns="0">
              <a:spAutoFit/>
            </a:bodyPr>
            <a:lstStyle/>
            <a:p>
              <a:pPr eaLnBrk="0" hangingPunct="0"/>
              <a:r>
                <a:rPr lang="en-US" sz="800" b="0">
                  <a:solidFill>
                    <a:srgbClr val="000000"/>
                  </a:solidFill>
                </a:rPr>
                <a:t>op</a:t>
              </a:r>
              <a:endParaRPr lang="en-US"/>
            </a:p>
          </p:txBody>
        </p:sp>
      </p:grpSp>
      <p:grpSp>
        <p:nvGrpSpPr>
          <p:cNvPr id="29718" name="Group 75"/>
          <p:cNvGrpSpPr>
            <a:grpSpLocks/>
          </p:cNvGrpSpPr>
          <p:nvPr/>
        </p:nvGrpSpPr>
        <p:grpSpPr bwMode="auto">
          <a:xfrm>
            <a:off x="6732588" y="3962400"/>
            <a:ext cx="363537" cy="473075"/>
            <a:chOff x="3296" y="1646"/>
            <a:chExt cx="229" cy="298"/>
          </a:xfrm>
        </p:grpSpPr>
        <p:sp>
          <p:nvSpPr>
            <p:cNvPr id="29736" name="Rectangle 76"/>
            <p:cNvSpPr>
              <a:spLocks noChangeArrowheads="1"/>
            </p:cNvSpPr>
            <p:nvPr/>
          </p:nvSpPr>
          <p:spPr bwMode="auto">
            <a:xfrm>
              <a:off x="3296" y="1646"/>
              <a:ext cx="224" cy="293"/>
            </a:xfrm>
            <a:prstGeom prst="rect">
              <a:avLst/>
            </a:prstGeom>
            <a:solidFill>
              <a:srgbClr val="FFFFFF"/>
            </a:solidFill>
            <a:ln w="9525">
              <a:noFill/>
              <a:miter lim="800000"/>
              <a:headEnd/>
              <a:tailEnd/>
            </a:ln>
          </p:spPr>
          <p:txBody>
            <a:bodyPr/>
            <a:lstStyle/>
            <a:p>
              <a:pPr eaLnBrk="0" hangingPunct="0"/>
              <a:endParaRPr lang="en-US"/>
            </a:p>
          </p:txBody>
        </p:sp>
        <p:sp>
          <p:nvSpPr>
            <p:cNvPr id="29737" name="Rectangle 77"/>
            <p:cNvSpPr>
              <a:spLocks noChangeArrowheads="1"/>
            </p:cNvSpPr>
            <p:nvPr/>
          </p:nvSpPr>
          <p:spPr bwMode="auto">
            <a:xfrm>
              <a:off x="3296" y="1646"/>
              <a:ext cx="229" cy="298"/>
            </a:xfrm>
            <a:prstGeom prst="rect">
              <a:avLst/>
            </a:prstGeom>
            <a:noFill/>
            <a:ln w="7938">
              <a:solidFill>
                <a:srgbClr val="000000"/>
              </a:solidFill>
              <a:miter lim="800000"/>
              <a:headEnd/>
              <a:tailEnd/>
            </a:ln>
          </p:spPr>
          <p:txBody>
            <a:bodyPr/>
            <a:lstStyle/>
            <a:p>
              <a:pPr eaLnBrk="0" hangingPunct="0"/>
              <a:endParaRPr lang="en-US"/>
            </a:p>
          </p:txBody>
        </p:sp>
        <p:sp>
          <p:nvSpPr>
            <p:cNvPr id="29738" name="Line 78"/>
            <p:cNvSpPr>
              <a:spLocks noChangeShapeType="1"/>
            </p:cNvSpPr>
            <p:nvPr/>
          </p:nvSpPr>
          <p:spPr bwMode="auto">
            <a:xfrm>
              <a:off x="3296" y="1845"/>
              <a:ext cx="224" cy="1"/>
            </a:xfrm>
            <a:prstGeom prst="line">
              <a:avLst/>
            </a:prstGeom>
            <a:noFill/>
            <a:ln w="7938">
              <a:solidFill>
                <a:srgbClr val="000000"/>
              </a:solidFill>
              <a:round/>
              <a:headEnd/>
              <a:tailEnd/>
            </a:ln>
          </p:spPr>
          <p:txBody>
            <a:bodyPr/>
            <a:lstStyle/>
            <a:p>
              <a:endParaRPr lang="en-US"/>
            </a:p>
          </p:txBody>
        </p:sp>
        <p:sp>
          <p:nvSpPr>
            <p:cNvPr id="29739" name="Line 79"/>
            <p:cNvSpPr>
              <a:spLocks noChangeShapeType="1"/>
            </p:cNvSpPr>
            <p:nvPr/>
          </p:nvSpPr>
          <p:spPr bwMode="auto">
            <a:xfrm>
              <a:off x="3296" y="1760"/>
              <a:ext cx="224" cy="1"/>
            </a:xfrm>
            <a:prstGeom prst="line">
              <a:avLst/>
            </a:prstGeom>
            <a:noFill/>
            <a:ln w="7938">
              <a:solidFill>
                <a:srgbClr val="000000"/>
              </a:solidFill>
              <a:round/>
              <a:headEnd/>
              <a:tailEnd/>
            </a:ln>
          </p:spPr>
          <p:txBody>
            <a:bodyPr/>
            <a:lstStyle/>
            <a:p>
              <a:endParaRPr lang="en-US"/>
            </a:p>
          </p:txBody>
        </p:sp>
        <p:sp>
          <p:nvSpPr>
            <p:cNvPr id="29740" name="Rectangle 80"/>
            <p:cNvSpPr>
              <a:spLocks noChangeArrowheads="1"/>
            </p:cNvSpPr>
            <p:nvPr/>
          </p:nvSpPr>
          <p:spPr bwMode="auto">
            <a:xfrm>
              <a:off x="3374" y="1680"/>
              <a:ext cx="75" cy="77"/>
            </a:xfrm>
            <a:prstGeom prst="rect">
              <a:avLst/>
            </a:prstGeom>
            <a:noFill/>
            <a:ln w="9525">
              <a:noFill/>
              <a:miter lim="800000"/>
              <a:headEnd/>
              <a:tailEnd/>
            </a:ln>
          </p:spPr>
          <p:txBody>
            <a:bodyPr wrap="none" lIns="0" tIns="0" rIns="0" bIns="0">
              <a:spAutoFit/>
            </a:bodyPr>
            <a:lstStyle/>
            <a:p>
              <a:pPr algn="ctr" eaLnBrk="0" hangingPunct="0"/>
              <a:r>
                <a:rPr lang="en-US" sz="800" b="0">
                  <a:solidFill>
                    <a:srgbClr val="000000"/>
                  </a:solidFill>
                </a:rPr>
                <a:t>C1</a:t>
              </a:r>
              <a:endParaRPr lang="en-US"/>
            </a:p>
          </p:txBody>
        </p:sp>
        <p:sp>
          <p:nvSpPr>
            <p:cNvPr id="29741" name="Rectangle 81"/>
            <p:cNvSpPr>
              <a:spLocks noChangeArrowheads="1"/>
            </p:cNvSpPr>
            <p:nvPr/>
          </p:nvSpPr>
          <p:spPr bwMode="auto">
            <a:xfrm>
              <a:off x="3326" y="1770"/>
              <a:ext cx="85" cy="77"/>
            </a:xfrm>
            <a:prstGeom prst="rect">
              <a:avLst/>
            </a:prstGeom>
            <a:noFill/>
            <a:ln w="9525">
              <a:noFill/>
              <a:miter lim="800000"/>
              <a:headEnd/>
              <a:tailEnd/>
            </a:ln>
          </p:spPr>
          <p:txBody>
            <a:bodyPr wrap="none" lIns="0" tIns="0" rIns="0" bIns="0">
              <a:spAutoFit/>
            </a:bodyPr>
            <a:lstStyle/>
            <a:p>
              <a:pPr eaLnBrk="0" hangingPunct="0"/>
              <a:r>
                <a:rPr lang="en-US" sz="800" b="0">
                  <a:solidFill>
                    <a:srgbClr val="000000"/>
                  </a:solidFill>
                </a:rPr>
                <a:t>attr</a:t>
              </a:r>
              <a:endParaRPr lang="en-US"/>
            </a:p>
          </p:txBody>
        </p:sp>
        <p:sp>
          <p:nvSpPr>
            <p:cNvPr id="29742" name="Rectangle 82"/>
            <p:cNvSpPr>
              <a:spLocks noChangeArrowheads="1"/>
            </p:cNvSpPr>
            <p:nvPr/>
          </p:nvSpPr>
          <p:spPr bwMode="auto">
            <a:xfrm>
              <a:off x="3326" y="1867"/>
              <a:ext cx="64" cy="77"/>
            </a:xfrm>
            <a:prstGeom prst="rect">
              <a:avLst/>
            </a:prstGeom>
            <a:noFill/>
            <a:ln w="9525">
              <a:noFill/>
              <a:miter lim="800000"/>
              <a:headEnd/>
              <a:tailEnd/>
            </a:ln>
          </p:spPr>
          <p:txBody>
            <a:bodyPr wrap="none" lIns="0" tIns="0" rIns="0" bIns="0">
              <a:spAutoFit/>
            </a:bodyPr>
            <a:lstStyle/>
            <a:p>
              <a:pPr eaLnBrk="0" hangingPunct="0"/>
              <a:r>
                <a:rPr lang="en-US" sz="800" b="0">
                  <a:solidFill>
                    <a:srgbClr val="000000"/>
                  </a:solidFill>
                </a:rPr>
                <a:t>op</a:t>
              </a:r>
              <a:endParaRPr lang="en-US"/>
            </a:p>
          </p:txBody>
        </p:sp>
      </p:grpSp>
      <p:grpSp>
        <p:nvGrpSpPr>
          <p:cNvPr id="29719" name="Group 83"/>
          <p:cNvGrpSpPr>
            <a:grpSpLocks/>
          </p:cNvGrpSpPr>
          <p:nvPr/>
        </p:nvGrpSpPr>
        <p:grpSpPr bwMode="auto">
          <a:xfrm>
            <a:off x="5110163" y="4665663"/>
            <a:ext cx="363537" cy="473075"/>
            <a:chOff x="3296" y="1646"/>
            <a:chExt cx="229" cy="298"/>
          </a:xfrm>
        </p:grpSpPr>
        <p:sp>
          <p:nvSpPr>
            <p:cNvPr id="29729" name="Rectangle 84"/>
            <p:cNvSpPr>
              <a:spLocks noChangeArrowheads="1"/>
            </p:cNvSpPr>
            <p:nvPr/>
          </p:nvSpPr>
          <p:spPr bwMode="auto">
            <a:xfrm>
              <a:off x="3296" y="1646"/>
              <a:ext cx="224" cy="293"/>
            </a:xfrm>
            <a:prstGeom prst="rect">
              <a:avLst/>
            </a:prstGeom>
            <a:solidFill>
              <a:srgbClr val="FFFFFF"/>
            </a:solidFill>
            <a:ln w="9525">
              <a:noFill/>
              <a:miter lim="800000"/>
              <a:headEnd/>
              <a:tailEnd/>
            </a:ln>
          </p:spPr>
          <p:txBody>
            <a:bodyPr/>
            <a:lstStyle/>
            <a:p>
              <a:pPr eaLnBrk="0" hangingPunct="0"/>
              <a:endParaRPr lang="en-US"/>
            </a:p>
          </p:txBody>
        </p:sp>
        <p:sp>
          <p:nvSpPr>
            <p:cNvPr id="29730" name="Rectangle 85"/>
            <p:cNvSpPr>
              <a:spLocks noChangeArrowheads="1"/>
            </p:cNvSpPr>
            <p:nvPr/>
          </p:nvSpPr>
          <p:spPr bwMode="auto">
            <a:xfrm>
              <a:off x="3296" y="1646"/>
              <a:ext cx="229" cy="298"/>
            </a:xfrm>
            <a:prstGeom prst="rect">
              <a:avLst/>
            </a:prstGeom>
            <a:noFill/>
            <a:ln w="7938">
              <a:solidFill>
                <a:srgbClr val="000000"/>
              </a:solidFill>
              <a:miter lim="800000"/>
              <a:headEnd/>
              <a:tailEnd/>
            </a:ln>
          </p:spPr>
          <p:txBody>
            <a:bodyPr/>
            <a:lstStyle/>
            <a:p>
              <a:pPr eaLnBrk="0" hangingPunct="0"/>
              <a:endParaRPr lang="en-US"/>
            </a:p>
          </p:txBody>
        </p:sp>
        <p:sp>
          <p:nvSpPr>
            <p:cNvPr id="29731" name="Line 86"/>
            <p:cNvSpPr>
              <a:spLocks noChangeShapeType="1"/>
            </p:cNvSpPr>
            <p:nvPr/>
          </p:nvSpPr>
          <p:spPr bwMode="auto">
            <a:xfrm>
              <a:off x="3296" y="1845"/>
              <a:ext cx="224" cy="1"/>
            </a:xfrm>
            <a:prstGeom prst="line">
              <a:avLst/>
            </a:prstGeom>
            <a:noFill/>
            <a:ln w="7938">
              <a:solidFill>
                <a:srgbClr val="000000"/>
              </a:solidFill>
              <a:round/>
              <a:headEnd/>
              <a:tailEnd/>
            </a:ln>
          </p:spPr>
          <p:txBody>
            <a:bodyPr/>
            <a:lstStyle/>
            <a:p>
              <a:endParaRPr lang="en-US"/>
            </a:p>
          </p:txBody>
        </p:sp>
        <p:sp>
          <p:nvSpPr>
            <p:cNvPr id="29732" name="Line 87"/>
            <p:cNvSpPr>
              <a:spLocks noChangeShapeType="1"/>
            </p:cNvSpPr>
            <p:nvPr/>
          </p:nvSpPr>
          <p:spPr bwMode="auto">
            <a:xfrm>
              <a:off x="3296" y="1760"/>
              <a:ext cx="224" cy="1"/>
            </a:xfrm>
            <a:prstGeom prst="line">
              <a:avLst/>
            </a:prstGeom>
            <a:noFill/>
            <a:ln w="7938">
              <a:solidFill>
                <a:srgbClr val="000000"/>
              </a:solidFill>
              <a:round/>
              <a:headEnd/>
              <a:tailEnd/>
            </a:ln>
          </p:spPr>
          <p:txBody>
            <a:bodyPr/>
            <a:lstStyle/>
            <a:p>
              <a:endParaRPr lang="en-US"/>
            </a:p>
          </p:txBody>
        </p:sp>
        <p:sp>
          <p:nvSpPr>
            <p:cNvPr id="29733" name="Rectangle 88"/>
            <p:cNvSpPr>
              <a:spLocks noChangeArrowheads="1"/>
            </p:cNvSpPr>
            <p:nvPr/>
          </p:nvSpPr>
          <p:spPr bwMode="auto">
            <a:xfrm>
              <a:off x="3374" y="1680"/>
              <a:ext cx="75" cy="77"/>
            </a:xfrm>
            <a:prstGeom prst="rect">
              <a:avLst/>
            </a:prstGeom>
            <a:noFill/>
            <a:ln w="9525">
              <a:noFill/>
              <a:miter lim="800000"/>
              <a:headEnd/>
              <a:tailEnd/>
            </a:ln>
          </p:spPr>
          <p:txBody>
            <a:bodyPr wrap="none" lIns="0" tIns="0" rIns="0" bIns="0">
              <a:spAutoFit/>
            </a:bodyPr>
            <a:lstStyle/>
            <a:p>
              <a:pPr algn="ctr" eaLnBrk="0" hangingPunct="0"/>
              <a:r>
                <a:rPr lang="en-US" sz="800" b="0">
                  <a:solidFill>
                    <a:srgbClr val="000000"/>
                  </a:solidFill>
                </a:rPr>
                <a:t>C1</a:t>
              </a:r>
              <a:endParaRPr lang="en-US"/>
            </a:p>
          </p:txBody>
        </p:sp>
        <p:sp>
          <p:nvSpPr>
            <p:cNvPr id="29734" name="Rectangle 89"/>
            <p:cNvSpPr>
              <a:spLocks noChangeArrowheads="1"/>
            </p:cNvSpPr>
            <p:nvPr/>
          </p:nvSpPr>
          <p:spPr bwMode="auto">
            <a:xfrm>
              <a:off x="3326" y="1770"/>
              <a:ext cx="85" cy="77"/>
            </a:xfrm>
            <a:prstGeom prst="rect">
              <a:avLst/>
            </a:prstGeom>
            <a:noFill/>
            <a:ln w="9525">
              <a:noFill/>
              <a:miter lim="800000"/>
              <a:headEnd/>
              <a:tailEnd/>
            </a:ln>
          </p:spPr>
          <p:txBody>
            <a:bodyPr wrap="none" lIns="0" tIns="0" rIns="0" bIns="0">
              <a:spAutoFit/>
            </a:bodyPr>
            <a:lstStyle/>
            <a:p>
              <a:pPr eaLnBrk="0" hangingPunct="0"/>
              <a:r>
                <a:rPr lang="en-US" sz="800" b="0">
                  <a:solidFill>
                    <a:srgbClr val="000000"/>
                  </a:solidFill>
                </a:rPr>
                <a:t>attr</a:t>
              </a:r>
              <a:endParaRPr lang="en-US"/>
            </a:p>
          </p:txBody>
        </p:sp>
        <p:sp>
          <p:nvSpPr>
            <p:cNvPr id="29735" name="Rectangle 90"/>
            <p:cNvSpPr>
              <a:spLocks noChangeArrowheads="1"/>
            </p:cNvSpPr>
            <p:nvPr/>
          </p:nvSpPr>
          <p:spPr bwMode="auto">
            <a:xfrm>
              <a:off x="3326" y="1867"/>
              <a:ext cx="64" cy="77"/>
            </a:xfrm>
            <a:prstGeom prst="rect">
              <a:avLst/>
            </a:prstGeom>
            <a:noFill/>
            <a:ln w="9525">
              <a:noFill/>
              <a:miter lim="800000"/>
              <a:headEnd/>
              <a:tailEnd/>
            </a:ln>
          </p:spPr>
          <p:txBody>
            <a:bodyPr wrap="none" lIns="0" tIns="0" rIns="0" bIns="0">
              <a:spAutoFit/>
            </a:bodyPr>
            <a:lstStyle/>
            <a:p>
              <a:pPr eaLnBrk="0" hangingPunct="0"/>
              <a:r>
                <a:rPr lang="en-US" sz="800" b="0">
                  <a:solidFill>
                    <a:srgbClr val="000000"/>
                  </a:solidFill>
                </a:rPr>
                <a:t>op</a:t>
              </a:r>
              <a:endParaRPr lang="en-US"/>
            </a:p>
          </p:txBody>
        </p:sp>
      </p:grpSp>
      <p:grpSp>
        <p:nvGrpSpPr>
          <p:cNvPr id="29720" name="Group 91"/>
          <p:cNvGrpSpPr>
            <a:grpSpLocks/>
          </p:cNvGrpSpPr>
          <p:nvPr/>
        </p:nvGrpSpPr>
        <p:grpSpPr bwMode="auto">
          <a:xfrm>
            <a:off x="6732588" y="4664075"/>
            <a:ext cx="363537" cy="473075"/>
            <a:chOff x="3296" y="1646"/>
            <a:chExt cx="229" cy="298"/>
          </a:xfrm>
        </p:grpSpPr>
        <p:sp>
          <p:nvSpPr>
            <p:cNvPr id="29722" name="Rectangle 92"/>
            <p:cNvSpPr>
              <a:spLocks noChangeArrowheads="1"/>
            </p:cNvSpPr>
            <p:nvPr/>
          </p:nvSpPr>
          <p:spPr bwMode="auto">
            <a:xfrm>
              <a:off x="3296" y="1646"/>
              <a:ext cx="224" cy="293"/>
            </a:xfrm>
            <a:prstGeom prst="rect">
              <a:avLst/>
            </a:prstGeom>
            <a:solidFill>
              <a:srgbClr val="FFFFFF"/>
            </a:solidFill>
            <a:ln w="9525">
              <a:noFill/>
              <a:miter lim="800000"/>
              <a:headEnd/>
              <a:tailEnd/>
            </a:ln>
          </p:spPr>
          <p:txBody>
            <a:bodyPr/>
            <a:lstStyle/>
            <a:p>
              <a:pPr eaLnBrk="0" hangingPunct="0"/>
              <a:endParaRPr lang="en-US"/>
            </a:p>
          </p:txBody>
        </p:sp>
        <p:sp>
          <p:nvSpPr>
            <p:cNvPr id="29723" name="Rectangle 93"/>
            <p:cNvSpPr>
              <a:spLocks noChangeArrowheads="1"/>
            </p:cNvSpPr>
            <p:nvPr/>
          </p:nvSpPr>
          <p:spPr bwMode="auto">
            <a:xfrm>
              <a:off x="3296" y="1646"/>
              <a:ext cx="229" cy="298"/>
            </a:xfrm>
            <a:prstGeom prst="rect">
              <a:avLst/>
            </a:prstGeom>
            <a:noFill/>
            <a:ln w="7938">
              <a:solidFill>
                <a:srgbClr val="000000"/>
              </a:solidFill>
              <a:miter lim="800000"/>
              <a:headEnd/>
              <a:tailEnd/>
            </a:ln>
          </p:spPr>
          <p:txBody>
            <a:bodyPr/>
            <a:lstStyle/>
            <a:p>
              <a:pPr eaLnBrk="0" hangingPunct="0"/>
              <a:endParaRPr lang="en-US"/>
            </a:p>
          </p:txBody>
        </p:sp>
        <p:sp>
          <p:nvSpPr>
            <p:cNvPr id="29724" name="Line 94"/>
            <p:cNvSpPr>
              <a:spLocks noChangeShapeType="1"/>
            </p:cNvSpPr>
            <p:nvPr/>
          </p:nvSpPr>
          <p:spPr bwMode="auto">
            <a:xfrm>
              <a:off x="3296" y="1845"/>
              <a:ext cx="224" cy="1"/>
            </a:xfrm>
            <a:prstGeom prst="line">
              <a:avLst/>
            </a:prstGeom>
            <a:noFill/>
            <a:ln w="7938">
              <a:solidFill>
                <a:srgbClr val="000000"/>
              </a:solidFill>
              <a:round/>
              <a:headEnd/>
              <a:tailEnd/>
            </a:ln>
          </p:spPr>
          <p:txBody>
            <a:bodyPr/>
            <a:lstStyle/>
            <a:p>
              <a:endParaRPr lang="en-US"/>
            </a:p>
          </p:txBody>
        </p:sp>
        <p:sp>
          <p:nvSpPr>
            <p:cNvPr id="29725" name="Line 95"/>
            <p:cNvSpPr>
              <a:spLocks noChangeShapeType="1"/>
            </p:cNvSpPr>
            <p:nvPr/>
          </p:nvSpPr>
          <p:spPr bwMode="auto">
            <a:xfrm>
              <a:off x="3296" y="1760"/>
              <a:ext cx="224" cy="1"/>
            </a:xfrm>
            <a:prstGeom prst="line">
              <a:avLst/>
            </a:prstGeom>
            <a:noFill/>
            <a:ln w="7938">
              <a:solidFill>
                <a:srgbClr val="000000"/>
              </a:solidFill>
              <a:round/>
              <a:headEnd/>
              <a:tailEnd/>
            </a:ln>
          </p:spPr>
          <p:txBody>
            <a:bodyPr/>
            <a:lstStyle/>
            <a:p>
              <a:endParaRPr lang="en-US"/>
            </a:p>
          </p:txBody>
        </p:sp>
        <p:sp>
          <p:nvSpPr>
            <p:cNvPr id="29726" name="Rectangle 96"/>
            <p:cNvSpPr>
              <a:spLocks noChangeArrowheads="1"/>
            </p:cNvSpPr>
            <p:nvPr/>
          </p:nvSpPr>
          <p:spPr bwMode="auto">
            <a:xfrm>
              <a:off x="3374" y="1680"/>
              <a:ext cx="75" cy="77"/>
            </a:xfrm>
            <a:prstGeom prst="rect">
              <a:avLst/>
            </a:prstGeom>
            <a:noFill/>
            <a:ln w="9525">
              <a:noFill/>
              <a:miter lim="800000"/>
              <a:headEnd/>
              <a:tailEnd/>
            </a:ln>
          </p:spPr>
          <p:txBody>
            <a:bodyPr wrap="none" lIns="0" tIns="0" rIns="0" bIns="0">
              <a:spAutoFit/>
            </a:bodyPr>
            <a:lstStyle/>
            <a:p>
              <a:pPr algn="ctr" eaLnBrk="0" hangingPunct="0"/>
              <a:r>
                <a:rPr lang="en-US" sz="800" b="0">
                  <a:solidFill>
                    <a:srgbClr val="000000"/>
                  </a:solidFill>
                </a:rPr>
                <a:t>C1</a:t>
              </a:r>
              <a:endParaRPr lang="en-US"/>
            </a:p>
          </p:txBody>
        </p:sp>
        <p:sp>
          <p:nvSpPr>
            <p:cNvPr id="29727" name="Rectangle 97"/>
            <p:cNvSpPr>
              <a:spLocks noChangeArrowheads="1"/>
            </p:cNvSpPr>
            <p:nvPr/>
          </p:nvSpPr>
          <p:spPr bwMode="auto">
            <a:xfrm>
              <a:off x="3326" y="1770"/>
              <a:ext cx="85" cy="77"/>
            </a:xfrm>
            <a:prstGeom prst="rect">
              <a:avLst/>
            </a:prstGeom>
            <a:noFill/>
            <a:ln w="9525">
              <a:noFill/>
              <a:miter lim="800000"/>
              <a:headEnd/>
              <a:tailEnd/>
            </a:ln>
          </p:spPr>
          <p:txBody>
            <a:bodyPr wrap="none" lIns="0" tIns="0" rIns="0" bIns="0">
              <a:spAutoFit/>
            </a:bodyPr>
            <a:lstStyle/>
            <a:p>
              <a:pPr eaLnBrk="0" hangingPunct="0"/>
              <a:r>
                <a:rPr lang="en-US" sz="800" b="0">
                  <a:solidFill>
                    <a:srgbClr val="000000"/>
                  </a:solidFill>
                </a:rPr>
                <a:t>attr</a:t>
              </a:r>
              <a:endParaRPr lang="en-US"/>
            </a:p>
          </p:txBody>
        </p:sp>
        <p:sp>
          <p:nvSpPr>
            <p:cNvPr id="29728" name="Rectangle 98"/>
            <p:cNvSpPr>
              <a:spLocks noChangeArrowheads="1"/>
            </p:cNvSpPr>
            <p:nvPr/>
          </p:nvSpPr>
          <p:spPr bwMode="auto">
            <a:xfrm>
              <a:off x="3326" y="1867"/>
              <a:ext cx="64" cy="77"/>
            </a:xfrm>
            <a:prstGeom prst="rect">
              <a:avLst/>
            </a:prstGeom>
            <a:noFill/>
            <a:ln w="9525">
              <a:noFill/>
              <a:miter lim="800000"/>
              <a:headEnd/>
              <a:tailEnd/>
            </a:ln>
          </p:spPr>
          <p:txBody>
            <a:bodyPr wrap="none" lIns="0" tIns="0" rIns="0" bIns="0">
              <a:spAutoFit/>
            </a:bodyPr>
            <a:lstStyle/>
            <a:p>
              <a:pPr eaLnBrk="0" hangingPunct="0"/>
              <a:r>
                <a:rPr lang="en-US" sz="800" b="0">
                  <a:solidFill>
                    <a:srgbClr val="000000"/>
                  </a:solidFill>
                </a:rPr>
                <a:t>op</a:t>
              </a:r>
              <a:endParaRPr lang="en-US"/>
            </a:p>
          </p:txBody>
        </p:sp>
      </p:grpSp>
      <p:sp>
        <p:nvSpPr>
          <p:cNvPr id="29721" name="Rectangle 99"/>
          <p:cNvSpPr>
            <a:spLocks noChangeArrowheads="1"/>
          </p:cNvSpPr>
          <p:nvPr/>
        </p:nvSpPr>
        <p:spPr bwMode="auto">
          <a:xfrm>
            <a:off x="606425" y="3632200"/>
            <a:ext cx="4068763" cy="1344613"/>
          </a:xfrm>
          <a:prstGeom prst="rect">
            <a:avLst/>
          </a:prstGeom>
          <a:noFill/>
          <a:ln w="12700">
            <a:noFill/>
            <a:miter lim="800000"/>
            <a:headEnd/>
            <a:tailEnd/>
          </a:ln>
        </p:spPr>
        <p:txBody>
          <a:bodyPr lIns="90487" tIns="44450" rIns="90487" bIns="44450"/>
          <a:lstStyle/>
          <a:p>
            <a:pPr eaLnBrk="0" hangingPunct="0"/>
            <a:endParaRPr lang="en-US" sz="2400" b="0"/>
          </a:p>
          <a:p>
            <a:pPr eaLnBrk="0" hangingPunct="0"/>
            <a:r>
              <a:rPr lang="en-US" sz="2400" b="0">
                <a:solidFill>
                  <a:srgbClr val="0000CC"/>
                </a:solidFill>
                <a:latin typeface="Verdana" pitchFamily="34" charset="0"/>
              </a:rPr>
              <a:t>Design goal:</a:t>
            </a:r>
            <a:r>
              <a:rPr lang="en-US" sz="2400" b="0">
                <a:latin typeface="Verdana" pitchFamily="34" charset="0"/>
              </a:rPr>
              <a:t> </a:t>
            </a:r>
            <a:br>
              <a:rPr lang="en-US" sz="2400" b="0">
                <a:latin typeface="Verdana" pitchFamily="34" charset="0"/>
              </a:rPr>
            </a:br>
            <a:r>
              <a:rPr lang="en-US" sz="2400" b="0">
                <a:latin typeface="Verdana" pitchFamily="34" charset="0"/>
              </a:rPr>
              <a:t>Runtime efficiency</a:t>
            </a: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3"/>
          <p:cNvSpPr>
            <a:spLocks noGrp="1" noChangeArrowheads="1"/>
          </p:cNvSpPr>
          <p:nvPr>
            <p:ph type="body" idx="1"/>
          </p:nvPr>
        </p:nvSpPr>
        <p:spPr>
          <a:xfrm>
            <a:off x="533400" y="1138238"/>
            <a:ext cx="8001000" cy="4800600"/>
          </a:xfrm>
        </p:spPr>
        <p:txBody>
          <a:bodyPr/>
          <a:lstStyle/>
          <a:p>
            <a:r>
              <a:rPr lang="en-US" sz="2000" smtClean="0">
                <a:ea typeface="ＭＳ Ｐゴシック"/>
                <a:cs typeface="ＭＳ Ｐゴシック"/>
              </a:rPr>
              <a:t>Layered systems are hierarchical. This is  a desirable design, because hierarchy reduces complexity </a:t>
            </a:r>
          </a:p>
          <a:p>
            <a:pPr lvl="1"/>
            <a:r>
              <a:rPr lang="en-US" sz="1800" smtClean="0">
                <a:ea typeface="ＭＳ Ｐゴシック"/>
              </a:rPr>
              <a:t>low coupling</a:t>
            </a:r>
          </a:p>
          <a:p>
            <a:r>
              <a:rPr lang="en-US" sz="2000" smtClean="0">
                <a:ea typeface="ＭＳ Ｐゴシック"/>
                <a:cs typeface="ＭＳ Ｐゴシック"/>
              </a:rPr>
              <a:t>Closed architectures are more portable</a:t>
            </a:r>
          </a:p>
          <a:p>
            <a:r>
              <a:rPr lang="en-US" sz="2000" smtClean="0">
                <a:ea typeface="ＭＳ Ｐゴシック"/>
                <a:cs typeface="ＭＳ Ｐゴシック"/>
              </a:rPr>
              <a:t>Open architectures are more efficient</a:t>
            </a:r>
          </a:p>
          <a:p>
            <a:r>
              <a:rPr lang="en-US" sz="2000" smtClean="0">
                <a:ea typeface="ＭＳ Ｐゴシック"/>
                <a:cs typeface="ＭＳ Ｐゴシック"/>
              </a:rPr>
              <a:t>Layered systems often have a chicken-and egg problem</a:t>
            </a:r>
          </a:p>
          <a:p>
            <a:endParaRPr lang="en-US" sz="2000" smtClean="0">
              <a:ea typeface="ＭＳ Ｐゴシック"/>
              <a:cs typeface="ＭＳ Ｐゴシック"/>
            </a:endParaRPr>
          </a:p>
        </p:txBody>
      </p:sp>
      <p:grpSp>
        <p:nvGrpSpPr>
          <p:cNvPr id="30723" name="Group 28"/>
          <p:cNvGrpSpPr>
            <a:grpSpLocks/>
          </p:cNvGrpSpPr>
          <p:nvPr/>
        </p:nvGrpSpPr>
        <p:grpSpPr bwMode="auto">
          <a:xfrm>
            <a:off x="4384675" y="5516563"/>
            <a:ext cx="3311525" cy="855662"/>
            <a:chOff x="2762" y="3475"/>
            <a:chExt cx="2086" cy="539"/>
          </a:xfrm>
        </p:grpSpPr>
        <p:sp>
          <p:nvSpPr>
            <p:cNvPr id="30739" name="Rectangle 7"/>
            <p:cNvSpPr>
              <a:spLocks noChangeArrowheads="1"/>
            </p:cNvSpPr>
            <p:nvPr/>
          </p:nvSpPr>
          <p:spPr bwMode="auto">
            <a:xfrm>
              <a:off x="2762" y="3694"/>
              <a:ext cx="1358" cy="300"/>
            </a:xfrm>
            <a:prstGeom prst="rect">
              <a:avLst/>
            </a:prstGeom>
            <a:solidFill>
              <a:srgbClr val="FFFFFF"/>
            </a:solidFill>
            <a:ln w="9525">
              <a:noFill/>
              <a:miter lim="800000"/>
              <a:headEnd/>
              <a:tailEnd/>
            </a:ln>
          </p:spPr>
          <p:txBody>
            <a:bodyPr/>
            <a:lstStyle/>
            <a:p>
              <a:pPr eaLnBrk="0" hangingPunct="0"/>
              <a:endParaRPr lang="en-US"/>
            </a:p>
          </p:txBody>
        </p:sp>
        <p:sp>
          <p:nvSpPr>
            <p:cNvPr id="30740" name="Rectangle 8"/>
            <p:cNvSpPr>
              <a:spLocks noChangeArrowheads="1"/>
            </p:cNvSpPr>
            <p:nvPr/>
          </p:nvSpPr>
          <p:spPr bwMode="auto">
            <a:xfrm>
              <a:off x="2762" y="3694"/>
              <a:ext cx="2086" cy="320"/>
            </a:xfrm>
            <a:prstGeom prst="rect">
              <a:avLst/>
            </a:prstGeom>
            <a:noFill/>
            <a:ln w="31750">
              <a:solidFill>
                <a:srgbClr val="000000"/>
              </a:solidFill>
              <a:miter lim="800000"/>
              <a:headEnd/>
              <a:tailEnd/>
            </a:ln>
          </p:spPr>
          <p:txBody>
            <a:bodyPr/>
            <a:lstStyle/>
            <a:p>
              <a:pPr eaLnBrk="0" hangingPunct="0"/>
              <a:endParaRPr lang="en-US"/>
            </a:p>
          </p:txBody>
        </p:sp>
        <p:sp>
          <p:nvSpPr>
            <p:cNvPr id="30741" name="Rectangle 9"/>
            <p:cNvSpPr>
              <a:spLocks noChangeArrowheads="1"/>
            </p:cNvSpPr>
            <p:nvPr/>
          </p:nvSpPr>
          <p:spPr bwMode="auto">
            <a:xfrm>
              <a:off x="2835" y="3804"/>
              <a:ext cx="1824" cy="192"/>
            </a:xfrm>
            <a:prstGeom prst="rect">
              <a:avLst/>
            </a:prstGeom>
            <a:noFill/>
            <a:ln w="9525">
              <a:noFill/>
              <a:miter lim="800000"/>
              <a:headEnd/>
              <a:tailEnd/>
            </a:ln>
          </p:spPr>
          <p:txBody>
            <a:bodyPr wrap="none" lIns="0" tIns="0" rIns="0" bIns="0">
              <a:spAutoFit/>
            </a:bodyPr>
            <a:lstStyle/>
            <a:p>
              <a:pPr eaLnBrk="0" hangingPunct="0"/>
              <a:r>
                <a:rPr lang="en-US" sz="2000">
                  <a:solidFill>
                    <a:srgbClr val="000000"/>
                  </a:solidFill>
                  <a:latin typeface="Courier New" pitchFamily="49" charset="0"/>
                </a:rPr>
                <a:t>G: Operating System</a:t>
              </a:r>
              <a:endParaRPr lang="en-US"/>
            </a:p>
          </p:txBody>
        </p:sp>
        <p:sp>
          <p:nvSpPr>
            <p:cNvPr id="30742" name="Line 17"/>
            <p:cNvSpPr>
              <a:spLocks noChangeShapeType="1"/>
            </p:cNvSpPr>
            <p:nvPr/>
          </p:nvSpPr>
          <p:spPr bwMode="auto">
            <a:xfrm>
              <a:off x="3689" y="3475"/>
              <a:ext cx="1" cy="219"/>
            </a:xfrm>
            <a:prstGeom prst="line">
              <a:avLst/>
            </a:prstGeom>
            <a:noFill/>
            <a:ln w="31750">
              <a:solidFill>
                <a:srgbClr val="000000"/>
              </a:solidFill>
              <a:round/>
              <a:headEnd/>
              <a:tailEnd/>
            </a:ln>
          </p:spPr>
          <p:txBody>
            <a:bodyPr/>
            <a:lstStyle/>
            <a:p>
              <a:endParaRPr lang="en-US"/>
            </a:p>
          </p:txBody>
        </p:sp>
        <p:sp>
          <p:nvSpPr>
            <p:cNvPr id="30743" name="Freeform 19"/>
            <p:cNvSpPr>
              <a:spLocks/>
            </p:cNvSpPr>
            <p:nvPr/>
          </p:nvSpPr>
          <p:spPr bwMode="auto">
            <a:xfrm>
              <a:off x="2762" y="3595"/>
              <a:ext cx="239" cy="99"/>
            </a:xfrm>
            <a:custGeom>
              <a:avLst/>
              <a:gdLst>
                <a:gd name="T0" fmla="*/ 0 w 239"/>
                <a:gd name="T1" fmla="*/ 99 h 99"/>
                <a:gd name="T2" fmla="*/ 60 w 239"/>
                <a:gd name="T3" fmla="*/ 0 h 99"/>
                <a:gd name="T4" fmla="*/ 199 w 239"/>
                <a:gd name="T5" fmla="*/ 0 h 99"/>
                <a:gd name="T6" fmla="*/ 239 w 239"/>
                <a:gd name="T7" fmla="*/ 99 h 99"/>
                <a:gd name="T8" fmla="*/ 0 w 239"/>
                <a:gd name="T9" fmla="*/ 99 h 99"/>
                <a:gd name="T10" fmla="*/ 0 60000 65536"/>
                <a:gd name="T11" fmla="*/ 0 60000 65536"/>
                <a:gd name="T12" fmla="*/ 0 60000 65536"/>
                <a:gd name="T13" fmla="*/ 0 60000 65536"/>
                <a:gd name="T14" fmla="*/ 0 60000 65536"/>
                <a:gd name="T15" fmla="*/ 0 w 239"/>
                <a:gd name="T16" fmla="*/ 0 h 99"/>
                <a:gd name="T17" fmla="*/ 239 w 239"/>
                <a:gd name="T18" fmla="*/ 99 h 99"/>
              </a:gdLst>
              <a:ahLst/>
              <a:cxnLst>
                <a:cxn ang="T10">
                  <a:pos x="T0" y="T1"/>
                </a:cxn>
                <a:cxn ang="T11">
                  <a:pos x="T2" y="T3"/>
                </a:cxn>
                <a:cxn ang="T12">
                  <a:pos x="T4" y="T5"/>
                </a:cxn>
                <a:cxn ang="T13">
                  <a:pos x="T6" y="T7"/>
                </a:cxn>
                <a:cxn ang="T14">
                  <a:pos x="T8" y="T9"/>
                </a:cxn>
              </a:cxnLst>
              <a:rect l="T15" t="T16" r="T17" b="T18"/>
              <a:pathLst>
                <a:path w="239" h="99">
                  <a:moveTo>
                    <a:pt x="0" y="99"/>
                  </a:moveTo>
                  <a:lnTo>
                    <a:pt x="60" y="0"/>
                  </a:lnTo>
                  <a:lnTo>
                    <a:pt x="199" y="0"/>
                  </a:lnTo>
                  <a:lnTo>
                    <a:pt x="239" y="99"/>
                  </a:lnTo>
                  <a:lnTo>
                    <a:pt x="0" y="99"/>
                  </a:lnTo>
                  <a:close/>
                </a:path>
              </a:pathLst>
            </a:custGeom>
            <a:noFill/>
            <a:ln w="31750">
              <a:solidFill>
                <a:srgbClr val="000000"/>
              </a:solidFill>
              <a:round/>
              <a:headEnd/>
              <a:tailEnd/>
            </a:ln>
          </p:spPr>
          <p:txBody>
            <a:bodyPr/>
            <a:lstStyle/>
            <a:p>
              <a:endParaRPr lang="en-US"/>
            </a:p>
          </p:txBody>
        </p:sp>
      </p:grpSp>
      <p:grpSp>
        <p:nvGrpSpPr>
          <p:cNvPr id="30724" name="Group 27"/>
          <p:cNvGrpSpPr>
            <a:grpSpLocks/>
          </p:cNvGrpSpPr>
          <p:nvPr/>
        </p:nvGrpSpPr>
        <p:grpSpPr bwMode="auto">
          <a:xfrm>
            <a:off x="3789363" y="4551363"/>
            <a:ext cx="3176587" cy="996950"/>
            <a:chOff x="2387" y="2867"/>
            <a:chExt cx="2001" cy="628"/>
          </a:xfrm>
        </p:grpSpPr>
        <p:sp>
          <p:nvSpPr>
            <p:cNvPr id="30734" name="Rectangle 10"/>
            <p:cNvSpPr>
              <a:spLocks noChangeArrowheads="1"/>
            </p:cNvSpPr>
            <p:nvPr/>
          </p:nvSpPr>
          <p:spPr bwMode="auto">
            <a:xfrm>
              <a:off x="3010" y="3175"/>
              <a:ext cx="1358" cy="300"/>
            </a:xfrm>
            <a:prstGeom prst="rect">
              <a:avLst/>
            </a:prstGeom>
            <a:solidFill>
              <a:srgbClr val="FFFFFF"/>
            </a:solidFill>
            <a:ln w="9525">
              <a:noFill/>
              <a:miter lim="800000"/>
              <a:headEnd/>
              <a:tailEnd/>
            </a:ln>
          </p:spPr>
          <p:txBody>
            <a:bodyPr/>
            <a:lstStyle/>
            <a:p>
              <a:pPr eaLnBrk="0" hangingPunct="0"/>
              <a:endParaRPr lang="en-US"/>
            </a:p>
          </p:txBody>
        </p:sp>
        <p:sp>
          <p:nvSpPr>
            <p:cNvPr id="30735" name="Rectangle 11"/>
            <p:cNvSpPr>
              <a:spLocks noChangeArrowheads="1"/>
            </p:cNvSpPr>
            <p:nvPr/>
          </p:nvSpPr>
          <p:spPr bwMode="auto">
            <a:xfrm>
              <a:off x="3010" y="3175"/>
              <a:ext cx="1378" cy="320"/>
            </a:xfrm>
            <a:prstGeom prst="rect">
              <a:avLst/>
            </a:prstGeom>
            <a:noFill/>
            <a:ln w="31750">
              <a:solidFill>
                <a:srgbClr val="000000"/>
              </a:solidFill>
              <a:miter lim="800000"/>
              <a:headEnd/>
              <a:tailEnd/>
            </a:ln>
          </p:spPr>
          <p:txBody>
            <a:bodyPr/>
            <a:lstStyle/>
            <a:p>
              <a:pPr eaLnBrk="0" hangingPunct="0"/>
              <a:endParaRPr lang="en-US"/>
            </a:p>
          </p:txBody>
        </p:sp>
        <p:sp>
          <p:nvSpPr>
            <p:cNvPr id="30736" name="Rectangle 12"/>
            <p:cNvSpPr>
              <a:spLocks noChangeArrowheads="1"/>
            </p:cNvSpPr>
            <p:nvPr/>
          </p:nvSpPr>
          <p:spPr bwMode="auto">
            <a:xfrm>
              <a:off x="3035" y="3284"/>
              <a:ext cx="1344" cy="192"/>
            </a:xfrm>
            <a:prstGeom prst="rect">
              <a:avLst/>
            </a:prstGeom>
            <a:noFill/>
            <a:ln w="9525">
              <a:noFill/>
              <a:miter lim="800000"/>
              <a:headEnd/>
              <a:tailEnd/>
            </a:ln>
          </p:spPr>
          <p:txBody>
            <a:bodyPr wrap="none" lIns="0" tIns="0" rIns="0" bIns="0">
              <a:spAutoFit/>
            </a:bodyPr>
            <a:lstStyle/>
            <a:p>
              <a:pPr eaLnBrk="0" hangingPunct="0"/>
              <a:r>
                <a:rPr lang="en-US" sz="2000">
                  <a:solidFill>
                    <a:srgbClr val="000000"/>
                  </a:solidFill>
                  <a:latin typeface="Courier New" pitchFamily="49" charset="0"/>
                </a:rPr>
                <a:t>D: File System</a:t>
              </a:r>
              <a:endParaRPr lang="en-US"/>
            </a:p>
          </p:txBody>
        </p:sp>
        <p:sp>
          <p:nvSpPr>
            <p:cNvPr id="30737" name="Line 16"/>
            <p:cNvSpPr>
              <a:spLocks noChangeShapeType="1"/>
            </p:cNvSpPr>
            <p:nvPr/>
          </p:nvSpPr>
          <p:spPr bwMode="auto">
            <a:xfrm>
              <a:off x="2387" y="2867"/>
              <a:ext cx="1565" cy="308"/>
            </a:xfrm>
            <a:prstGeom prst="line">
              <a:avLst/>
            </a:prstGeom>
            <a:noFill/>
            <a:ln w="31750">
              <a:solidFill>
                <a:srgbClr val="000000"/>
              </a:solidFill>
              <a:round/>
              <a:headEnd/>
              <a:tailEnd/>
            </a:ln>
          </p:spPr>
          <p:txBody>
            <a:bodyPr/>
            <a:lstStyle/>
            <a:p>
              <a:endParaRPr lang="en-US"/>
            </a:p>
          </p:txBody>
        </p:sp>
        <p:sp>
          <p:nvSpPr>
            <p:cNvPr id="30738" name="Freeform 20"/>
            <p:cNvSpPr>
              <a:spLocks/>
            </p:cNvSpPr>
            <p:nvPr/>
          </p:nvSpPr>
          <p:spPr bwMode="auto">
            <a:xfrm>
              <a:off x="3018" y="3075"/>
              <a:ext cx="239" cy="100"/>
            </a:xfrm>
            <a:custGeom>
              <a:avLst/>
              <a:gdLst>
                <a:gd name="T0" fmla="*/ 0 w 239"/>
                <a:gd name="T1" fmla="*/ 100 h 100"/>
                <a:gd name="T2" fmla="*/ 60 w 239"/>
                <a:gd name="T3" fmla="*/ 0 h 100"/>
                <a:gd name="T4" fmla="*/ 199 w 239"/>
                <a:gd name="T5" fmla="*/ 0 h 100"/>
                <a:gd name="T6" fmla="*/ 239 w 239"/>
                <a:gd name="T7" fmla="*/ 100 h 100"/>
                <a:gd name="T8" fmla="*/ 0 w 239"/>
                <a:gd name="T9" fmla="*/ 100 h 100"/>
                <a:gd name="T10" fmla="*/ 0 60000 65536"/>
                <a:gd name="T11" fmla="*/ 0 60000 65536"/>
                <a:gd name="T12" fmla="*/ 0 60000 65536"/>
                <a:gd name="T13" fmla="*/ 0 60000 65536"/>
                <a:gd name="T14" fmla="*/ 0 60000 65536"/>
                <a:gd name="T15" fmla="*/ 0 w 239"/>
                <a:gd name="T16" fmla="*/ 0 h 100"/>
                <a:gd name="T17" fmla="*/ 239 w 239"/>
                <a:gd name="T18" fmla="*/ 100 h 100"/>
              </a:gdLst>
              <a:ahLst/>
              <a:cxnLst>
                <a:cxn ang="T10">
                  <a:pos x="T0" y="T1"/>
                </a:cxn>
                <a:cxn ang="T11">
                  <a:pos x="T2" y="T3"/>
                </a:cxn>
                <a:cxn ang="T12">
                  <a:pos x="T4" y="T5"/>
                </a:cxn>
                <a:cxn ang="T13">
                  <a:pos x="T6" y="T7"/>
                </a:cxn>
                <a:cxn ang="T14">
                  <a:pos x="T8" y="T9"/>
                </a:cxn>
              </a:cxnLst>
              <a:rect l="T15" t="T16" r="T17" b="T18"/>
              <a:pathLst>
                <a:path w="239" h="100">
                  <a:moveTo>
                    <a:pt x="0" y="100"/>
                  </a:moveTo>
                  <a:lnTo>
                    <a:pt x="60" y="0"/>
                  </a:lnTo>
                  <a:lnTo>
                    <a:pt x="199" y="0"/>
                  </a:lnTo>
                  <a:lnTo>
                    <a:pt x="239" y="100"/>
                  </a:lnTo>
                  <a:lnTo>
                    <a:pt x="0" y="100"/>
                  </a:lnTo>
                  <a:close/>
                </a:path>
              </a:pathLst>
            </a:custGeom>
            <a:solidFill>
              <a:srgbClr val="FFFFFF"/>
            </a:solidFill>
            <a:ln w="31750">
              <a:solidFill>
                <a:srgbClr val="000000"/>
              </a:solidFill>
              <a:round/>
              <a:headEnd/>
              <a:tailEnd/>
            </a:ln>
          </p:spPr>
          <p:txBody>
            <a:bodyPr/>
            <a:lstStyle/>
            <a:p>
              <a:endParaRPr lang="en-US"/>
            </a:p>
          </p:txBody>
        </p:sp>
      </p:grpSp>
      <p:sp>
        <p:nvSpPr>
          <p:cNvPr id="30725" name="Rectangle 22"/>
          <p:cNvSpPr>
            <a:spLocks noGrp="1" noChangeArrowheads="1"/>
          </p:cNvSpPr>
          <p:nvPr>
            <p:ph type="title"/>
          </p:nvPr>
        </p:nvSpPr>
        <p:spPr/>
        <p:txBody>
          <a:bodyPr/>
          <a:lstStyle/>
          <a:p>
            <a:r>
              <a:rPr lang="en-US" smtClean="0">
                <a:ea typeface="ＭＳ Ｐゴシック"/>
                <a:cs typeface="ＭＳ Ｐゴシック"/>
              </a:rPr>
              <a:t>Properties of Layered Systems</a:t>
            </a:r>
          </a:p>
        </p:txBody>
      </p:sp>
      <p:grpSp>
        <p:nvGrpSpPr>
          <p:cNvPr id="30726" name="Group 26"/>
          <p:cNvGrpSpPr>
            <a:grpSpLocks/>
          </p:cNvGrpSpPr>
          <p:nvPr/>
        </p:nvGrpSpPr>
        <p:grpSpPr bwMode="auto">
          <a:xfrm>
            <a:off x="2552700" y="3886200"/>
            <a:ext cx="3721100" cy="665163"/>
            <a:chOff x="1608" y="2448"/>
            <a:chExt cx="2344" cy="419"/>
          </a:xfrm>
        </p:grpSpPr>
        <p:sp>
          <p:nvSpPr>
            <p:cNvPr id="30729" name="Rectangle 13"/>
            <p:cNvSpPr>
              <a:spLocks noChangeArrowheads="1"/>
            </p:cNvSpPr>
            <p:nvPr/>
          </p:nvSpPr>
          <p:spPr bwMode="auto">
            <a:xfrm>
              <a:off x="1608" y="2548"/>
              <a:ext cx="1358" cy="299"/>
            </a:xfrm>
            <a:prstGeom prst="rect">
              <a:avLst/>
            </a:prstGeom>
            <a:solidFill>
              <a:srgbClr val="FFFFFF"/>
            </a:solidFill>
            <a:ln w="9525">
              <a:noFill/>
              <a:miter lim="800000"/>
              <a:headEnd/>
              <a:tailEnd/>
            </a:ln>
          </p:spPr>
          <p:txBody>
            <a:bodyPr/>
            <a:lstStyle/>
            <a:p>
              <a:pPr eaLnBrk="0" hangingPunct="0"/>
              <a:endParaRPr lang="en-US"/>
            </a:p>
          </p:txBody>
        </p:sp>
        <p:sp>
          <p:nvSpPr>
            <p:cNvPr id="30730" name="Rectangle 14"/>
            <p:cNvSpPr>
              <a:spLocks noChangeArrowheads="1"/>
            </p:cNvSpPr>
            <p:nvPr/>
          </p:nvSpPr>
          <p:spPr bwMode="auto">
            <a:xfrm>
              <a:off x="1608" y="2548"/>
              <a:ext cx="2344" cy="319"/>
            </a:xfrm>
            <a:prstGeom prst="rect">
              <a:avLst/>
            </a:prstGeom>
            <a:noFill/>
            <a:ln w="31750">
              <a:solidFill>
                <a:srgbClr val="000000"/>
              </a:solidFill>
              <a:miter lim="800000"/>
              <a:headEnd/>
              <a:tailEnd/>
            </a:ln>
          </p:spPr>
          <p:txBody>
            <a:bodyPr/>
            <a:lstStyle/>
            <a:p>
              <a:pPr eaLnBrk="0" hangingPunct="0"/>
              <a:endParaRPr lang="en-US"/>
            </a:p>
          </p:txBody>
        </p:sp>
        <p:sp>
          <p:nvSpPr>
            <p:cNvPr id="30731" name="Rectangle 15"/>
            <p:cNvSpPr>
              <a:spLocks noChangeArrowheads="1"/>
            </p:cNvSpPr>
            <p:nvPr/>
          </p:nvSpPr>
          <p:spPr bwMode="auto">
            <a:xfrm>
              <a:off x="1773" y="2657"/>
              <a:ext cx="1920" cy="192"/>
            </a:xfrm>
            <a:prstGeom prst="rect">
              <a:avLst/>
            </a:prstGeom>
            <a:noFill/>
            <a:ln w="9525">
              <a:noFill/>
              <a:miter lim="800000"/>
              <a:headEnd/>
              <a:tailEnd/>
            </a:ln>
          </p:spPr>
          <p:txBody>
            <a:bodyPr wrap="none" lIns="0" tIns="0" rIns="0" bIns="0">
              <a:spAutoFit/>
            </a:bodyPr>
            <a:lstStyle/>
            <a:p>
              <a:pPr eaLnBrk="0" hangingPunct="0"/>
              <a:r>
                <a:rPr lang="en-US" sz="2000">
                  <a:solidFill>
                    <a:srgbClr val="000000"/>
                  </a:solidFill>
                  <a:latin typeface="Courier New" pitchFamily="49" charset="0"/>
                </a:rPr>
                <a:t>A: Symbolic Debugger</a:t>
              </a:r>
              <a:endParaRPr lang="en-US"/>
            </a:p>
          </p:txBody>
        </p:sp>
        <p:sp>
          <p:nvSpPr>
            <p:cNvPr id="30732" name="Freeform 18"/>
            <p:cNvSpPr>
              <a:spLocks/>
            </p:cNvSpPr>
            <p:nvPr/>
          </p:nvSpPr>
          <p:spPr bwMode="auto">
            <a:xfrm>
              <a:off x="1608" y="2448"/>
              <a:ext cx="240" cy="100"/>
            </a:xfrm>
            <a:custGeom>
              <a:avLst/>
              <a:gdLst>
                <a:gd name="T0" fmla="*/ 0 w 240"/>
                <a:gd name="T1" fmla="*/ 100 h 100"/>
                <a:gd name="T2" fmla="*/ 40 w 240"/>
                <a:gd name="T3" fmla="*/ 0 h 100"/>
                <a:gd name="T4" fmla="*/ 200 w 240"/>
                <a:gd name="T5" fmla="*/ 0 h 100"/>
                <a:gd name="T6" fmla="*/ 240 w 240"/>
                <a:gd name="T7" fmla="*/ 100 h 100"/>
                <a:gd name="T8" fmla="*/ 0 w 240"/>
                <a:gd name="T9" fmla="*/ 100 h 100"/>
                <a:gd name="T10" fmla="*/ 0 60000 65536"/>
                <a:gd name="T11" fmla="*/ 0 60000 65536"/>
                <a:gd name="T12" fmla="*/ 0 60000 65536"/>
                <a:gd name="T13" fmla="*/ 0 60000 65536"/>
                <a:gd name="T14" fmla="*/ 0 60000 65536"/>
                <a:gd name="T15" fmla="*/ 0 w 240"/>
                <a:gd name="T16" fmla="*/ 0 h 100"/>
                <a:gd name="T17" fmla="*/ 240 w 240"/>
                <a:gd name="T18" fmla="*/ 100 h 100"/>
              </a:gdLst>
              <a:ahLst/>
              <a:cxnLst>
                <a:cxn ang="T10">
                  <a:pos x="T0" y="T1"/>
                </a:cxn>
                <a:cxn ang="T11">
                  <a:pos x="T2" y="T3"/>
                </a:cxn>
                <a:cxn ang="T12">
                  <a:pos x="T4" y="T5"/>
                </a:cxn>
                <a:cxn ang="T13">
                  <a:pos x="T6" y="T7"/>
                </a:cxn>
                <a:cxn ang="T14">
                  <a:pos x="T8" y="T9"/>
                </a:cxn>
              </a:cxnLst>
              <a:rect l="T15" t="T16" r="T17" b="T18"/>
              <a:pathLst>
                <a:path w="240" h="100">
                  <a:moveTo>
                    <a:pt x="0" y="100"/>
                  </a:moveTo>
                  <a:lnTo>
                    <a:pt x="40" y="0"/>
                  </a:lnTo>
                  <a:lnTo>
                    <a:pt x="200" y="0"/>
                  </a:lnTo>
                  <a:lnTo>
                    <a:pt x="240" y="100"/>
                  </a:lnTo>
                  <a:lnTo>
                    <a:pt x="0" y="100"/>
                  </a:lnTo>
                  <a:close/>
                </a:path>
              </a:pathLst>
            </a:custGeom>
            <a:noFill/>
            <a:ln w="31750">
              <a:solidFill>
                <a:srgbClr val="000000"/>
              </a:solidFill>
              <a:round/>
              <a:headEnd/>
              <a:tailEnd/>
            </a:ln>
          </p:spPr>
          <p:txBody>
            <a:bodyPr/>
            <a:lstStyle/>
            <a:p>
              <a:endParaRPr lang="en-US"/>
            </a:p>
          </p:txBody>
        </p:sp>
        <p:sp>
          <p:nvSpPr>
            <p:cNvPr id="30733" name="Rectangle 24"/>
            <p:cNvSpPr>
              <a:spLocks noChangeArrowheads="1"/>
            </p:cNvSpPr>
            <p:nvPr/>
          </p:nvSpPr>
          <p:spPr bwMode="auto">
            <a:xfrm>
              <a:off x="3729" y="2630"/>
              <a:ext cx="143" cy="190"/>
            </a:xfrm>
            <a:prstGeom prst="rect">
              <a:avLst/>
            </a:prstGeom>
            <a:solidFill>
              <a:schemeClr val="bg1"/>
            </a:solidFill>
            <a:ln w="12700">
              <a:solidFill>
                <a:schemeClr val="tx1"/>
              </a:solidFill>
              <a:miter lim="800000"/>
              <a:headEnd/>
              <a:tailEnd/>
            </a:ln>
          </p:spPr>
          <p:txBody>
            <a:bodyPr wrap="none" anchor="ctr"/>
            <a:lstStyle/>
            <a:p>
              <a:pPr eaLnBrk="0" hangingPunct="0"/>
              <a:endParaRPr lang="en-US"/>
            </a:p>
          </p:txBody>
        </p:sp>
      </p:grpSp>
      <p:sp>
        <p:nvSpPr>
          <p:cNvPr id="30727" name="AutoShape 25"/>
          <p:cNvSpPr>
            <a:spLocks noChangeArrowheads="1"/>
          </p:cNvSpPr>
          <p:nvPr/>
        </p:nvSpPr>
        <p:spPr bwMode="auto">
          <a:xfrm>
            <a:off x="5857875" y="3602038"/>
            <a:ext cx="1906588" cy="568325"/>
          </a:xfrm>
          <a:prstGeom prst="cloudCallout">
            <a:avLst>
              <a:gd name="adj1" fmla="val -43750"/>
              <a:gd name="adj2" fmla="val 70000"/>
            </a:avLst>
          </a:prstGeom>
          <a:solidFill>
            <a:schemeClr val="bg1"/>
          </a:solidFill>
          <a:ln w="12700">
            <a:solidFill>
              <a:schemeClr val="tx1"/>
            </a:solidFill>
            <a:round/>
            <a:headEnd/>
            <a:tailEnd/>
          </a:ln>
        </p:spPr>
        <p:txBody>
          <a:bodyPr wrap="none" anchor="ctr"/>
          <a:lstStyle/>
          <a:p>
            <a:pPr algn="ctr" eaLnBrk="0" hangingPunct="0"/>
            <a:r>
              <a:rPr lang="en-US"/>
              <a:t>Symbol Table</a:t>
            </a:r>
          </a:p>
        </p:txBody>
      </p:sp>
      <p:sp>
        <p:nvSpPr>
          <p:cNvPr id="30728" name="AutoShape 29"/>
          <p:cNvSpPr>
            <a:spLocks noChangeArrowheads="1"/>
          </p:cNvSpPr>
          <p:nvPr/>
        </p:nvSpPr>
        <p:spPr bwMode="auto">
          <a:xfrm>
            <a:off x="185738" y="4519613"/>
            <a:ext cx="3376612" cy="1824037"/>
          </a:xfrm>
          <a:prstGeom prst="cloudCallout">
            <a:avLst>
              <a:gd name="adj1" fmla="val 82486"/>
              <a:gd name="adj2" fmla="val -7616"/>
            </a:avLst>
          </a:prstGeom>
          <a:solidFill>
            <a:schemeClr val="bg1"/>
          </a:solidFill>
          <a:ln w="12700">
            <a:solidFill>
              <a:schemeClr val="tx1"/>
            </a:solidFill>
            <a:round/>
            <a:headEnd/>
            <a:tailEnd/>
          </a:ln>
        </p:spPr>
        <p:txBody>
          <a:bodyPr wrap="none" anchor="ctr"/>
          <a:lstStyle/>
          <a:p>
            <a:pPr algn="ctr" eaLnBrk="0" hangingPunct="0"/>
            <a:endParaRPr lang="en-US" sz="2000" b="0"/>
          </a:p>
          <a:p>
            <a:pPr algn="ctr" eaLnBrk="0" hangingPunct="0"/>
            <a:r>
              <a:rPr lang="en-US" sz="2000" b="0"/>
              <a:t>How do you open the </a:t>
            </a:r>
          </a:p>
          <a:p>
            <a:pPr algn="ctr" eaLnBrk="0" hangingPunct="0"/>
            <a:r>
              <a:rPr lang="en-US" sz="2000" b="0"/>
              <a:t>symbol table when you are</a:t>
            </a:r>
          </a:p>
          <a:p>
            <a:pPr algn="ctr" eaLnBrk="0" hangingPunct="0"/>
            <a:r>
              <a:rPr lang="en-US" sz="2000" b="0"/>
              <a:t>debugging the File </a:t>
            </a:r>
          </a:p>
          <a:p>
            <a:pPr algn="ctr" eaLnBrk="0" hangingPunct="0"/>
            <a:r>
              <a:rPr lang="en-US" sz="2000" b="0"/>
              <a:t>System?</a:t>
            </a:r>
            <a:endParaRPr lang="en-US" sz="1000" b="0"/>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smtClean="0">
                <a:ea typeface="ＭＳ Ｐゴシック"/>
                <a:cs typeface="ＭＳ Ｐゴシック"/>
              </a:rPr>
              <a:t>Coupling and Coherence of Subsystems</a:t>
            </a:r>
          </a:p>
        </p:txBody>
      </p:sp>
      <p:sp>
        <p:nvSpPr>
          <p:cNvPr id="31747" name="Rectangle 3"/>
          <p:cNvSpPr>
            <a:spLocks noGrp="1" noChangeArrowheads="1"/>
          </p:cNvSpPr>
          <p:nvPr>
            <p:ph type="body" idx="1"/>
          </p:nvPr>
        </p:nvSpPr>
        <p:spPr>
          <a:xfrm>
            <a:off x="438150" y="1295400"/>
            <a:ext cx="8304213" cy="4800600"/>
          </a:xfrm>
        </p:spPr>
        <p:txBody>
          <a:bodyPr/>
          <a:lstStyle/>
          <a:p>
            <a:r>
              <a:rPr lang="en-US" smtClean="0">
                <a:ea typeface="ＭＳ Ｐゴシック"/>
                <a:cs typeface="ＭＳ Ｐゴシック"/>
              </a:rPr>
              <a:t>Goal: Reduce system complexity while allowing change</a:t>
            </a:r>
          </a:p>
          <a:p>
            <a:r>
              <a:rPr lang="en-US" smtClean="0">
                <a:solidFill>
                  <a:srgbClr val="FF0000"/>
                </a:solidFill>
                <a:ea typeface="ＭＳ Ｐゴシック"/>
                <a:cs typeface="ＭＳ Ｐゴシック"/>
              </a:rPr>
              <a:t>Coherence</a:t>
            </a:r>
            <a:r>
              <a:rPr lang="en-US" smtClean="0">
                <a:ea typeface="ＭＳ Ｐゴシック"/>
                <a:cs typeface="ＭＳ Ｐゴシック"/>
              </a:rPr>
              <a:t> measures dependency among classes</a:t>
            </a:r>
          </a:p>
          <a:p>
            <a:pPr lvl="1"/>
            <a:r>
              <a:rPr lang="en-US" smtClean="0">
                <a:solidFill>
                  <a:srgbClr val="0000CC"/>
                </a:solidFill>
                <a:ea typeface="ＭＳ Ｐゴシック"/>
              </a:rPr>
              <a:t>High coherence:</a:t>
            </a:r>
            <a:r>
              <a:rPr lang="en-US" smtClean="0">
                <a:ea typeface="ＭＳ Ｐゴシック"/>
              </a:rPr>
              <a:t> The classes in the subsystem perform similar tasks and are related to each other via many associations</a:t>
            </a:r>
          </a:p>
          <a:p>
            <a:pPr lvl="1"/>
            <a:r>
              <a:rPr lang="en-US" smtClean="0">
                <a:solidFill>
                  <a:srgbClr val="0000CC"/>
                </a:solidFill>
                <a:ea typeface="ＭＳ Ｐゴシック"/>
              </a:rPr>
              <a:t>Low coherence:</a:t>
            </a:r>
            <a:r>
              <a:rPr lang="en-US" smtClean="0">
                <a:ea typeface="ＭＳ Ｐゴシック"/>
              </a:rPr>
              <a:t> Lots of miscellaneous and auxiliary classes, almost no associations</a:t>
            </a:r>
          </a:p>
          <a:p>
            <a:r>
              <a:rPr lang="en-US" smtClean="0">
                <a:solidFill>
                  <a:srgbClr val="FF0000"/>
                </a:solidFill>
                <a:ea typeface="ＭＳ Ｐゴシック"/>
                <a:cs typeface="ＭＳ Ｐゴシック"/>
              </a:rPr>
              <a:t>Coupling</a:t>
            </a:r>
            <a:r>
              <a:rPr lang="en-US" smtClean="0">
                <a:ea typeface="ＭＳ Ｐゴシック"/>
                <a:cs typeface="ＭＳ Ｐゴシック"/>
              </a:rPr>
              <a:t> measures dependency among subsystems</a:t>
            </a:r>
          </a:p>
          <a:p>
            <a:pPr lvl="1"/>
            <a:r>
              <a:rPr lang="en-US" smtClean="0">
                <a:solidFill>
                  <a:srgbClr val="0000CC"/>
                </a:solidFill>
                <a:ea typeface="ＭＳ Ｐゴシック"/>
              </a:rPr>
              <a:t>High coupling:</a:t>
            </a:r>
            <a:r>
              <a:rPr lang="en-US" smtClean="0">
                <a:ea typeface="ＭＳ Ｐゴシック"/>
              </a:rPr>
              <a:t> Changes to one subsystem will have high impact on the other subsystem </a:t>
            </a:r>
          </a:p>
          <a:p>
            <a:pPr lvl="1"/>
            <a:r>
              <a:rPr lang="en-US" smtClean="0">
                <a:solidFill>
                  <a:srgbClr val="0000CC"/>
                </a:solidFill>
                <a:ea typeface="ＭＳ Ｐゴシック"/>
              </a:rPr>
              <a:t>Low coupling:</a:t>
            </a:r>
            <a:r>
              <a:rPr lang="en-US" smtClean="0">
                <a:ea typeface="ＭＳ Ｐゴシック"/>
              </a:rPr>
              <a:t> A change in one subsystem does not affect any other subsystem.</a:t>
            </a:r>
          </a:p>
        </p:txBody>
      </p:sp>
      <p:sp>
        <p:nvSpPr>
          <p:cNvPr id="82948" name="AutoShape 4"/>
          <p:cNvSpPr>
            <a:spLocks noChangeArrowheads="1"/>
          </p:cNvSpPr>
          <p:nvPr/>
        </p:nvSpPr>
        <p:spPr bwMode="auto">
          <a:xfrm>
            <a:off x="495300" y="2552700"/>
            <a:ext cx="698500" cy="241300"/>
          </a:xfrm>
          <a:prstGeom prst="rightArrow">
            <a:avLst>
              <a:gd name="adj1" fmla="val 50000"/>
              <a:gd name="adj2" fmla="val 72368"/>
            </a:avLst>
          </a:prstGeom>
          <a:solidFill>
            <a:srgbClr val="00FF00"/>
          </a:solidFill>
          <a:ln w="12700">
            <a:solidFill>
              <a:schemeClr val="tx1"/>
            </a:solidFill>
            <a:miter lim="800000"/>
            <a:headEnd/>
            <a:tailEnd/>
          </a:ln>
        </p:spPr>
        <p:txBody>
          <a:bodyPr wrap="none" anchor="ctr"/>
          <a:lstStyle/>
          <a:p>
            <a:pPr eaLnBrk="0" hangingPunct="0"/>
            <a:endParaRPr lang="en-US"/>
          </a:p>
        </p:txBody>
      </p:sp>
      <p:sp>
        <p:nvSpPr>
          <p:cNvPr id="82949" name="AutoShape 5"/>
          <p:cNvSpPr>
            <a:spLocks noChangeArrowheads="1"/>
          </p:cNvSpPr>
          <p:nvPr/>
        </p:nvSpPr>
        <p:spPr bwMode="auto">
          <a:xfrm>
            <a:off x="495300" y="5575300"/>
            <a:ext cx="698500" cy="241300"/>
          </a:xfrm>
          <a:prstGeom prst="rightArrow">
            <a:avLst>
              <a:gd name="adj1" fmla="val 50000"/>
              <a:gd name="adj2" fmla="val 72368"/>
            </a:avLst>
          </a:prstGeom>
          <a:solidFill>
            <a:srgbClr val="00FF00"/>
          </a:solidFill>
          <a:ln w="12700">
            <a:solidFill>
              <a:schemeClr val="tx1"/>
            </a:solidFill>
            <a:miter lim="800000"/>
            <a:headEnd/>
            <a:tailEnd/>
          </a:ln>
        </p:spPr>
        <p:txBody>
          <a:bodyPr wrap="none" anchor="ctr"/>
          <a:lstStyle/>
          <a:p>
            <a:pPr eaLnBrk="0" hangingPunct="0"/>
            <a:endParaRPr lang="en-US"/>
          </a:p>
        </p:txBody>
      </p:sp>
      <p:sp>
        <p:nvSpPr>
          <p:cNvPr id="209926" name="Rectangle 6"/>
          <p:cNvSpPr>
            <a:spLocks noChangeArrowheads="1"/>
          </p:cNvSpPr>
          <p:nvPr/>
        </p:nvSpPr>
        <p:spPr bwMode="auto">
          <a:xfrm>
            <a:off x="246063" y="935038"/>
            <a:ext cx="1744662" cy="393700"/>
          </a:xfrm>
          <a:prstGeom prst="rect">
            <a:avLst/>
          </a:prstGeom>
          <a:solidFill>
            <a:schemeClr val="bg1"/>
          </a:solidFill>
          <a:ln w="12700">
            <a:solidFill>
              <a:schemeClr val="tx1"/>
            </a:solidFill>
            <a:miter lim="800000"/>
            <a:headEnd/>
            <a:tailEnd/>
          </a:ln>
        </p:spPr>
        <p:txBody>
          <a:bodyPr wrap="none" anchor="ctr"/>
          <a:lstStyle/>
          <a:p>
            <a:pPr algn="ctr" eaLnBrk="0" hangingPunct="0"/>
            <a:r>
              <a:rPr lang="en-US" sz="2400">
                <a:solidFill>
                  <a:srgbClr val="00FF00"/>
                </a:solidFill>
              </a:rPr>
              <a:t>Good Design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09926"/>
                                        </p:tgtEl>
                                        <p:attrNameLst>
                                          <p:attrName>style.visibility</p:attrName>
                                        </p:attrNameLst>
                                      </p:cBhvr>
                                      <p:to>
                                        <p:strVal val="visible"/>
                                      </p:to>
                                    </p:set>
                                    <p:animEffect transition="in" filter="blinds(horizontal)">
                                      <p:cBhvr>
                                        <p:cTn id="7" dur="500"/>
                                        <p:tgtEl>
                                          <p:spTgt spid="209926"/>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82948"/>
                                        </p:tgtEl>
                                        <p:attrNameLst>
                                          <p:attrName>style.visibility</p:attrName>
                                        </p:attrNameLst>
                                      </p:cBhvr>
                                      <p:to>
                                        <p:strVal val="visible"/>
                                      </p:to>
                                    </p:set>
                                    <p:animEffect transition="in" filter="blinds(horizontal)">
                                      <p:cBhvr>
                                        <p:cTn id="10" dur="500"/>
                                        <p:tgtEl>
                                          <p:spTgt spid="82948"/>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82949"/>
                                        </p:tgtEl>
                                        <p:attrNameLst>
                                          <p:attrName>style.visibility</p:attrName>
                                        </p:attrNameLst>
                                      </p:cBhvr>
                                      <p:to>
                                        <p:strVal val="visible"/>
                                      </p:to>
                                    </p:set>
                                    <p:animEffect transition="in" filter="blinds(horizontal)">
                                      <p:cBhvr>
                                        <p:cTn id="13" dur="500"/>
                                        <p:tgtEl>
                                          <p:spTgt spid="829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48" grpId="0" animBg="1"/>
      <p:bldP spid="82949" grpId="0" animBg="1"/>
      <p:bldP spid="209926" grpId="0" animBg="1"/>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4"/>
          <p:cNvSpPr>
            <a:spLocks noGrp="1" noChangeArrowheads="1"/>
          </p:cNvSpPr>
          <p:nvPr>
            <p:ph type="title"/>
          </p:nvPr>
        </p:nvSpPr>
        <p:spPr/>
        <p:txBody>
          <a:bodyPr/>
          <a:lstStyle/>
          <a:p>
            <a:r>
              <a:rPr lang="en-US" smtClean="0">
                <a:ea typeface="ＭＳ Ｐゴシック"/>
                <a:cs typeface="ＭＳ Ｐゴシック"/>
              </a:rPr>
              <a:t>Design is Difficult</a:t>
            </a:r>
          </a:p>
        </p:txBody>
      </p:sp>
      <p:sp>
        <p:nvSpPr>
          <p:cNvPr id="5123" name="Rectangle 5"/>
          <p:cNvSpPr>
            <a:spLocks noGrp="1" noChangeArrowheads="1"/>
          </p:cNvSpPr>
          <p:nvPr>
            <p:ph type="body" idx="1"/>
          </p:nvPr>
        </p:nvSpPr>
        <p:spPr>
          <a:xfrm>
            <a:off x="158750" y="1295400"/>
            <a:ext cx="5100638" cy="4760913"/>
          </a:xfrm>
        </p:spPr>
        <p:txBody>
          <a:bodyPr/>
          <a:lstStyle/>
          <a:p>
            <a:r>
              <a:rPr lang="en-US" smtClean="0">
                <a:ea typeface="ＭＳ Ｐゴシック"/>
                <a:cs typeface="ＭＳ Ｐゴシック"/>
              </a:rPr>
              <a:t>There are two ways of constructing a software design (Tony Hoare): </a:t>
            </a:r>
          </a:p>
          <a:p>
            <a:pPr lvl="1"/>
            <a:r>
              <a:rPr lang="en-US" smtClean="0">
                <a:ea typeface="ＭＳ Ｐゴシック"/>
              </a:rPr>
              <a:t>One way is to make it so simple that there are obviously no deficiencies</a:t>
            </a:r>
          </a:p>
          <a:p>
            <a:pPr lvl="1"/>
            <a:r>
              <a:rPr lang="en-US" smtClean="0">
                <a:ea typeface="ＭＳ Ｐゴシック"/>
              </a:rPr>
              <a:t>The other way is to make it so complicated that there are no obvious deficiencies.”</a:t>
            </a:r>
          </a:p>
          <a:p>
            <a:pPr lvl="1"/>
            <a:endParaRPr lang="en-US" smtClean="0">
              <a:ea typeface="ＭＳ Ｐゴシック"/>
            </a:endParaRPr>
          </a:p>
          <a:p>
            <a:r>
              <a:rPr lang="en-US" smtClean="0">
                <a:ea typeface="ＭＳ Ｐゴシック"/>
                <a:cs typeface="ＭＳ Ｐゴシック"/>
              </a:rPr>
              <a:t>Corollary (Jostein Gaarder):</a:t>
            </a:r>
          </a:p>
          <a:p>
            <a:pPr lvl="1"/>
            <a:r>
              <a:rPr lang="en-US" smtClean="0">
                <a:ea typeface="ＭＳ Ｐゴシック"/>
              </a:rPr>
              <a:t>If our brain would be so simple that we can understand it, we would be too stupid to understand it.</a:t>
            </a:r>
          </a:p>
          <a:p>
            <a:pPr>
              <a:buFont typeface="Times" pitchFamily="18" charset="0"/>
              <a:buNone/>
            </a:pPr>
            <a:endParaRPr lang="en-US" smtClean="0">
              <a:ea typeface="ＭＳ Ｐゴシック"/>
              <a:cs typeface="ＭＳ Ｐゴシック"/>
            </a:endParaRPr>
          </a:p>
        </p:txBody>
      </p:sp>
      <p:sp>
        <p:nvSpPr>
          <p:cNvPr id="5124" name="Text Box 6"/>
          <p:cNvSpPr txBox="1">
            <a:spLocks noChangeArrowheads="1"/>
          </p:cNvSpPr>
          <p:nvPr/>
        </p:nvSpPr>
        <p:spPr bwMode="auto">
          <a:xfrm>
            <a:off x="-11433175" y="1319213"/>
            <a:ext cx="184150" cy="457200"/>
          </a:xfrm>
          <a:prstGeom prst="rect">
            <a:avLst/>
          </a:prstGeom>
          <a:noFill/>
          <a:ln w="12700">
            <a:noFill/>
            <a:miter lim="800000"/>
            <a:headEnd/>
            <a:tailEnd/>
          </a:ln>
        </p:spPr>
        <p:txBody>
          <a:bodyPr wrap="none" anchor="ctr">
            <a:spAutoFit/>
          </a:bodyPr>
          <a:lstStyle/>
          <a:p>
            <a:pPr eaLnBrk="0" hangingPunct="0"/>
            <a:endParaRPr lang="en-US" sz="2400" b="0">
              <a:latin typeface="Helvetica" pitchFamily="34" charset="0"/>
            </a:endParaRPr>
          </a:p>
        </p:txBody>
      </p:sp>
      <p:sp>
        <p:nvSpPr>
          <p:cNvPr id="5125" name="Text Box 7"/>
          <p:cNvSpPr txBox="1">
            <a:spLocks noChangeArrowheads="1"/>
          </p:cNvSpPr>
          <p:nvPr/>
        </p:nvSpPr>
        <p:spPr bwMode="auto">
          <a:xfrm>
            <a:off x="5688013" y="2205038"/>
            <a:ext cx="3313112" cy="831850"/>
          </a:xfrm>
          <a:prstGeom prst="rect">
            <a:avLst/>
          </a:prstGeom>
          <a:noFill/>
          <a:ln w="12700">
            <a:noFill/>
            <a:miter lim="800000"/>
            <a:headEnd/>
            <a:tailEnd/>
          </a:ln>
        </p:spPr>
        <p:txBody>
          <a:bodyPr anchor="ctr">
            <a:spAutoFit/>
          </a:bodyPr>
          <a:lstStyle/>
          <a:p>
            <a:pPr eaLnBrk="0" hangingPunct="0"/>
            <a:r>
              <a:rPr lang="en-US" sz="1600" b="0">
                <a:latin typeface="Helvetica" pitchFamily="34" charset="0"/>
              </a:rPr>
              <a:t>Sir </a:t>
            </a:r>
            <a:r>
              <a:rPr lang="en-US" sz="1600">
                <a:latin typeface="Arial" pitchFamily="34" charset="0"/>
              </a:rPr>
              <a:t>Antony Hoare, </a:t>
            </a:r>
            <a:r>
              <a:rPr lang="en-US" sz="1600" b="0">
                <a:latin typeface="Helvetica" pitchFamily="34" charset="0"/>
              </a:rPr>
              <a:t>*</a:t>
            </a:r>
            <a:r>
              <a:rPr lang="en-US" sz="1600" b="0">
                <a:solidFill>
                  <a:srgbClr val="0028B8"/>
                </a:solidFill>
                <a:latin typeface="Helvetica" pitchFamily="34" charset="0"/>
              </a:rPr>
              <a:t>1934</a:t>
            </a:r>
            <a:r>
              <a:rPr lang="en-US" sz="1600" b="0">
                <a:latin typeface="Helvetica" pitchFamily="34" charset="0"/>
              </a:rPr>
              <a:t> </a:t>
            </a:r>
          </a:p>
          <a:p>
            <a:pPr eaLnBrk="0" hangingPunct="0">
              <a:buFontTx/>
              <a:buChar char="-"/>
            </a:pPr>
            <a:r>
              <a:rPr lang="en-US" sz="1600" b="0">
                <a:solidFill>
                  <a:srgbClr val="0028B8"/>
                </a:solidFill>
                <a:latin typeface="Helvetica" pitchFamily="34" charset="0"/>
              </a:rPr>
              <a:t> Quicksort</a:t>
            </a:r>
            <a:endParaRPr lang="en-US" sz="1600" b="0">
              <a:latin typeface="Helvetica" pitchFamily="34" charset="0"/>
            </a:endParaRPr>
          </a:p>
          <a:p>
            <a:pPr eaLnBrk="0" hangingPunct="0"/>
            <a:endParaRPr lang="en-US" sz="1600"/>
          </a:p>
        </p:txBody>
      </p:sp>
      <p:pic>
        <p:nvPicPr>
          <p:cNvPr id="5126" name="Picture 8"/>
          <p:cNvPicPr>
            <a:picLocks noChangeAspect="1" noChangeArrowheads="1"/>
          </p:cNvPicPr>
          <p:nvPr/>
        </p:nvPicPr>
        <p:blipFill>
          <a:blip r:embed="rId3"/>
          <a:srcRect/>
          <a:stretch>
            <a:fillRect/>
          </a:stretch>
        </p:blipFill>
        <p:spPr bwMode="auto">
          <a:xfrm>
            <a:off x="6248400" y="269875"/>
            <a:ext cx="1600200" cy="1676400"/>
          </a:xfrm>
          <a:prstGeom prst="rect">
            <a:avLst/>
          </a:prstGeom>
          <a:noFill/>
          <a:ln w="12700">
            <a:noFill/>
            <a:miter lim="800000"/>
            <a:headEnd/>
            <a:tailEnd/>
          </a:ln>
        </p:spPr>
      </p:pic>
      <p:pic>
        <p:nvPicPr>
          <p:cNvPr id="5127" name="Picture 10"/>
          <p:cNvPicPr>
            <a:picLocks noChangeAspect="1" noChangeArrowheads="1"/>
          </p:cNvPicPr>
          <p:nvPr/>
        </p:nvPicPr>
        <p:blipFill>
          <a:blip r:embed="rId4"/>
          <a:srcRect/>
          <a:stretch>
            <a:fillRect/>
          </a:stretch>
        </p:blipFill>
        <p:spPr bwMode="auto">
          <a:xfrm>
            <a:off x="6248400" y="4219575"/>
            <a:ext cx="1879600" cy="1247775"/>
          </a:xfrm>
          <a:prstGeom prst="rect">
            <a:avLst/>
          </a:prstGeom>
          <a:noFill/>
          <a:ln w="12700">
            <a:noFill/>
            <a:miter lim="800000"/>
            <a:headEnd/>
            <a:tailEnd/>
          </a:ln>
        </p:spPr>
      </p:pic>
      <p:sp>
        <p:nvSpPr>
          <p:cNvPr id="5128" name="Text Box 11"/>
          <p:cNvSpPr txBox="1">
            <a:spLocks noChangeArrowheads="1"/>
          </p:cNvSpPr>
          <p:nvPr/>
        </p:nvSpPr>
        <p:spPr bwMode="auto">
          <a:xfrm>
            <a:off x="5227638" y="5645150"/>
            <a:ext cx="3354387" cy="584200"/>
          </a:xfrm>
          <a:prstGeom prst="rect">
            <a:avLst/>
          </a:prstGeom>
          <a:noFill/>
          <a:ln w="12700">
            <a:noFill/>
            <a:miter lim="800000"/>
            <a:headEnd/>
            <a:tailEnd/>
          </a:ln>
        </p:spPr>
        <p:txBody>
          <a:bodyPr wrap="none" anchor="ctr">
            <a:spAutoFit/>
          </a:bodyPr>
          <a:lstStyle/>
          <a:p>
            <a:pPr algn="ctr" eaLnBrk="0" hangingPunct="0"/>
            <a:r>
              <a:rPr lang="en-US" sz="1600">
                <a:latin typeface="Helvetica" pitchFamily="34" charset="0"/>
              </a:rPr>
              <a:t>Jostein Gardner, </a:t>
            </a:r>
            <a:r>
              <a:rPr lang="en-US" sz="1600" b="0">
                <a:latin typeface="Helvetica" pitchFamily="34" charset="0"/>
              </a:rPr>
              <a:t>*</a:t>
            </a:r>
            <a:r>
              <a:rPr lang="en-US" sz="1600" b="0">
                <a:solidFill>
                  <a:srgbClr val="0028B8"/>
                </a:solidFill>
                <a:latin typeface="Helvetica" pitchFamily="34" charset="0"/>
              </a:rPr>
              <a:t>1952, writer</a:t>
            </a:r>
          </a:p>
          <a:p>
            <a:pPr algn="ctr" eaLnBrk="0" hangingPunct="0"/>
            <a:r>
              <a:rPr lang="en-US" sz="1600" b="0">
                <a:latin typeface="Helvetica" pitchFamily="34" charset="0"/>
              </a:rPr>
              <a:t>- Best known for: „Sophie‘s World“.</a:t>
            </a: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US" smtClean="0">
                <a:ea typeface="ＭＳ Ｐゴシック"/>
                <a:cs typeface="ＭＳ Ｐゴシック"/>
              </a:rPr>
              <a:t>How to achieve high Coherence</a:t>
            </a:r>
          </a:p>
        </p:txBody>
      </p:sp>
      <p:sp>
        <p:nvSpPr>
          <p:cNvPr id="32771" name="Rectangle 3"/>
          <p:cNvSpPr>
            <a:spLocks noGrp="1" noChangeArrowheads="1"/>
          </p:cNvSpPr>
          <p:nvPr>
            <p:ph type="body" idx="1"/>
          </p:nvPr>
        </p:nvSpPr>
        <p:spPr/>
        <p:txBody>
          <a:bodyPr/>
          <a:lstStyle/>
          <a:p>
            <a:r>
              <a:rPr lang="en-US" smtClean="0">
                <a:solidFill>
                  <a:srgbClr val="0000CC"/>
                </a:solidFill>
                <a:ea typeface="ＭＳ Ｐゴシック"/>
                <a:cs typeface="ＭＳ Ｐゴシック"/>
              </a:rPr>
              <a:t>High coherence</a:t>
            </a:r>
            <a:r>
              <a:rPr lang="en-US" smtClean="0">
                <a:ea typeface="ＭＳ Ｐゴシック"/>
                <a:cs typeface="ＭＳ Ｐゴシック"/>
              </a:rPr>
              <a:t> can be achieved if most of the interaction is within subsystems, rather than across subsystem boundaries</a:t>
            </a:r>
          </a:p>
          <a:p>
            <a:r>
              <a:rPr lang="en-US" smtClean="0">
                <a:ea typeface="ＭＳ Ｐゴシック"/>
                <a:cs typeface="ＭＳ Ｐゴシック"/>
              </a:rPr>
              <a:t>Questions to ask:</a:t>
            </a:r>
          </a:p>
          <a:p>
            <a:pPr lvl="1"/>
            <a:r>
              <a:rPr lang="en-US" smtClean="0">
                <a:ea typeface="ＭＳ Ｐゴシック"/>
              </a:rPr>
              <a:t>Does one subsystem always call another one for a specific service?</a:t>
            </a:r>
          </a:p>
          <a:p>
            <a:pPr lvl="2"/>
            <a:r>
              <a:rPr lang="en-US" smtClean="0">
                <a:ea typeface="ＭＳ Ｐゴシック"/>
              </a:rPr>
              <a:t>Yes: Consider moving them together into the same subystem.</a:t>
            </a:r>
          </a:p>
          <a:p>
            <a:pPr lvl="1"/>
            <a:r>
              <a:rPr lang="en-US" smtClean="0">
                <a:ea typeface="ＭＳ Ｐゴシック"/>
              </a:rPr>
              <a:t>Which of the subsystems call each other for services?</a:t>
            </a:r>
          </a:p>
          <a:p>
            <a:pPr lvl="2"/>
            <a:r>
              <a:rPr lang="en-US" smtClean="0">
                <a:ea typeface="ＭＳ Ｐゴシック"/>
              </a:rPr>
              <a:t>Can this be avoided by restructuring the subsystems or changing the subsystem interface?</a:t>
            </a:r>
          </a:p>
          <a:p>
            <a:pPr lvl="1"/>
            <a:r>
              <a:rPr lang="en-US" smtClean="0">
                <a:ea typeface="ＭＳ Ｐゴシック"/>
              </a:rPr>
              <a:t>Can the subsystems even be hierarchically ordered (in layers)?</a:t>
            </a:r>
          </a:p>
          <a:p>
            <a:pPr lvl="1"/>
            <a:endParaRPr lang="en-US" smtClean="0">
              <a:ea typeface="ＭＳ Ｐゴシック"/>
            </a:endParaRPr>
          </a:p>
          <a:p>
            <a:endParaRPr lang="en-US" smtClean="0">
              <a:ea typeface="ＭＳ Ｐゴシック"/>
              <a:cs typeface="ＭＳ Ｐゴシック"/>
            </a:endParaRP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smtClean="0">
                <a:ea typeface="ＭＳ Ｐゴシック"/>
                <a:cs typeface="ＭＳ Ｐゴシック"/>
              </a:rPr>
              <a:t>How to achieve Low Coupling</a:t>
            </a:r>
          </a:p>
        </p:txBody>
      </p:sp>
      <p:sp>
        <p:nvSpPr>
          <p:cNvPr id="33795" name="Rectangle 3"/>
          <p:cNvSpPr>
            <a:spLocks noGrp="1" noChangeArrowheads="1"/>
          </p:cNvSpPr>
          <p:nvPr>
            <p:ph type="body" idx="1"/>
          </p:nvPr>
        </p:nvSpPr>
        <p:spPr>
          <a:xfrm>
            <a:off x="533400" y="1295400"/>
            <a:ext cx="8001000" cy="3152775"/>
          </a:xfrm>
        </p:spPr>
        <p:txBody>
          <a:bodyPr/>
          <a:lstStyle/>
          <a:p>
            <a:r>
              <a:rPr lang="en-US" smtClean="0">
                <a:solidFill>
                  <a:srgbClr val="0000CC"/>
                </a:solidFill>
                <a:ea typeface="ＭＳ Ｐゴシック"/>
                <a:cs typeface="ＭＳ Ｐゴシック"/>
              </a:rPr>
              <a:t>Low coupling</a:t>
            </a:r>
            <a:r>
              <a:rPr lang="en-US" smtClean="0">
                <a:ea typeface="ＭＳ Ｐゴシック"/>
                <a:cs typeface="ＭＳ Ｐゴシック"/>
              </a:rPr>
              <a:t> can be achieved if a calling class does not need to know anything about the internals of the called class (</a:t>
            </a:r>
            <a:r>
              <a:rPr lang="en-US" smtClean="0">
                <a:solidFill>
                  <a:srgbClr val="FF0000"/>
                </a:solidFill>
                <a:ea typeface="ＭＳ Ｐゴシック"/>
                <a:cs typeface="ＭＳ Ｐゴシック"/>
              </a:rPr>
              <a:t>Principle of information hiding</a:t>
            </a:r>
            <a:r>
              <a:rPr lang="en-US" smtClean="0">
                <a:ea typeface="ＭＳ Ｐゴシック"/>
                <a:cs typeface="ＭＳ Ｐゴシック"/>
              </a:rPr>
              <a:t>, Parnas)</a:t>
            </a:r>
          </a:p>
          <a:p>
            <a:r>
              <a:rPr lang="en-US" smtClean="0">
                <a:ea typeface="ＭＳ Ｐゴシック"/>
                <a:cs typeface="ＭＳ Ｐゴシック"/>
              </a:rPr>
              <a:t>Questions to ask:</a:t>
            </a:r>
          </a:p>
          <a:p>
            <a:pPr lvl="1"/>
            <a:r>
              <a:rPr lang="en-US" smtClean="0">
                <a:ea typeface="ＭＳ Ｐゴシック"/>
              </a:rPr>
              <a:t>Does the calling class really have to know any attributes of classes in the lower layers?</a:t>
            </a:r>
          </a:p>
          <a:p>
            <a:pPr lvl="1"/>
            <a:r>
              <a:rPr lang="en-US" smtClean="0">
                <a:ea typeface="ＭＳ Ｐゴシック"/>
              </a:rPr>
              <a:t>Is it possible that the calling class calls only operations of the lower level classes?</a:t>
            </a:r>
          </a:p>
          <a:p>
            <a:pPr>
              <a:buFont typeface="Times" pitchFamily="18" charset="0"/>
              <a:buNone/>
            </a:pPr>
            <a:endParaRPr lang="en-US" smtClean="0">
              <a:ea typeface="ＭＳ Ｐゴシック"/>
              <a:cs typeface="ＭＳ Ｐゴシック"/>
            </a:endParaRPr>
          </a:p>
          <a:p>
            <a:pPr>
              <a:buFont typeface="Times" pitchFamily="18" charset="0"/>
              <a:buNone/>
            </a:pPr>
            <a:endParaRPr lang="en-US" smtClean="0">
              <a:ea typeface="ＭＳ Ｐゴシック"/>
              <a:cs typeface="ＭＳ Ｐゴシック"/>
            </a:endParaRPr>
          </a:p>
          <a:p>
            <a:pPr>
              <a:buFont typeface="Times" pitchFamily="18" charset="0"/>
              <a:buNone/>
            </a:pPr>
            <a:r>
              <a:rPr lang="en-US" smtClean="0">
                <a:ea typeface="ＭＳ Ｐゴシック"/>
                <a:cs typeface="ＭＳ Ｐゴシック"/>
              </a:rPr>
              <a:t>
</a:t>
            </a: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smtClean="0">
                <a:ea typeface="ＭＳ Ｐゴシック"/>
                <a:cs typeface="ＭＳ Ｐゴシック"/>
              </a:rPr>
              <a:t>Architectural Style vs Architecture</a:t>
            </a:r>
          </a:p>
        </p:txBody>
      </p:sp>
      <p:sp>
        <p:nvSpPr>
          <p:cNvPr id="34819" name="Rectangle 3"/>
          <p:cNvSpPr>
            <a:spLocks noGrp="1" noChangeArrowheads="1"/>
          </p:cNvSpPr>
          <p:nvPr>
            <p:ph type="body" idx="1"/>
          </p:nvPr>
        </p:nvSpPr>
        <p:spPr>
          <a:xfrm>
            <a:off x="533400" y="1231900"/>
            <a:ext cx="8001000" cy="4800600"/>
          </a:xfrm>
        </p:spPr>
        <p:txBody>
          <a:bodyPr/>
          <a:lstStyle/>
          <a:p>
            <a:r>
              <a:rPr lang="en-US" smtClean="0">
                <a:solidFill>
                  <a:srgbClr val="FF0000"/>
                </a:solidFill>
                <a:ea typeface="ＭＳ Ｐゴシック"/>
                <a:cs typeface="ＭＳ Ｐゴシック"/>
              </a:rPr>
              <a:t>Subsystem decomposition: </a:t>
            </a:r>
            <a:r>
              <a:rPr lang="en-US" smtClean="0">
                <a:ea typeface="ＭＳ Ｐゴシック"/>
                <a:cs typeface="ＭＳ Ｐゴシック"/>
              </a:rPr>
              <a:t>Identification of subsystems, services, and their association to each other (hierarchical, peer-to-peer, etc)</a:t>
            </a:r>
          </a:p>
          <a:p>
            <a:endParaRPr lang="en-US" smtClean="0">
              <a:solidFill>
                <a:srgbClr val="0000CC"/>
              </a:solidFill>
              <a:ea typeface="ＭＳ Ｐゴシック"/>
              <a:cs typeface="ＭＳ Ｐゴシック"/>
            </a:endParaRPr>
          </a:p>
          <a:p>
            <a:r>
              <a:rPr lang="en-US" smtClean="0">
                <a:solidFill>
                  <a:srgbClr val="FF0000"/>
                </a:solidFill>
                <a:ea typeface="ＭＳ Ｐゴシック"/>
                <a:cs typeface="ＭＳ Ｐゴシック"/>
              </a:rPr>
              <a:t>Architectural Style: </a:t>
            </a:r>
            <a:r>
              <a:rPr lang="en-US" smtClean="0">
                <a:ea typeface="ＭＳ Ｐゴシック"/>
                <a:cs typeface="ＭＳ Ｐゴシック"/>
              </a:rPr>
              <a:t>A pattern for a subsystem decomposition</a:t>
            </a:r>
          </a:p>
          <a:p>
            <a:endParaRPr lang="en-US" smtClean="0">
              <a:ea typeface="ＭＳ Ｐゴシック"/>
              <a:cs typeface="ＭＳ Ｐゴシック"/>
            </a:endParaRPr>
          </a:p>
          <a:p>
            <a:r>
              <a:rPr lang="en-US" smtClean="0">
                <a:solidFill>
                  <a:srgbClr val="FF0000"/>
                </a:solidFill>
                <a:ea typeface="ＭＳ Ｐゴシック"/>
                <a:cs typeface="ＭＳ Ｐゴシック"/>
              </a:rPr>
              <a:t>Software Architecture: </a:t>
            </a:r>
            <a:r>
              <a:rPr lang="en-US" smtClean="0">
                <a:ea typeface="ＭＳ Ｐゴシック"/>
                <a:cs typeface="ＭＳ Ｐゴシック"/>
              </a:rPr>
              <a:t>Instance of an architectural style.</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US" smtClean="0">
                <a:ea typeface="ＭＳ Ｐゴシック"/>
                <a:cs typeface="ＭＳ Ｐゴシック"/>
              </a:rPr>
              <a:t>Examples of Architectural Styles</a:t>
            </a:r>
          </a:p>
        </p:txBody>
      </p:sp>
      <p:sp>
        <p:nvSpPr>
          <p:cNvPr id="35843" name="Rectangle 3"/>
          <p:cNvSpPr>
            <a:spLocks noGrp="1" noChangeArrowheads="1"/>
          </p:cNvSpPr>
          <p:nvPr>
            <p:ph type="body" idx="1"/>
          </p:nvPr>
        </p:nvSpPr>
        <p:spPr/>
        <p:txBody>
          <a:bodyPr/>
          <a:lstStyle/>
          <a:p>
            <a:endParaRPr lang="en-US" smtClean="0">
              <a:ea typeface="ＭＳ Ｐゴシック"/>
              <a:cs typeface="ＭＳ Ｐゴシック"/>
            </a:endParaRPr>
          </a:p>
          <a:p>
            <a:pPr lvl="1"/>
            <a:r>
              <a:rPr lang="en-US" smtClean="0">
                <a:ea typeface="ＭＳ Ｐゴシック"/>
              </a:rPr>
              <a:t>Client/Server</a:t>
            </a:r>
          </a:p>
          <a:p>
            <a:pPr lvl="1"/>
            <a:r>
              <a:rPr lang="en-US" smtClean="0">
                <a:ea typeface="ＭＳ Ｐゴシック"/>
              </a:rPr>
              <a:t>Peer-To-Peer</a:t>
            </a:r>
          </a:p>
          <a:p>
            <a:pPr lvl="1"/>
            <a:r>
              <a:rPr lang="en-US" smtClean="0">
                <a:ea typeface="ＭＳ Ｐゴシック"/>
              </a:rPr>
              <a:t>Repository</a:t>
            </a:r>
          </a:p>
          <a:p>
            <a:pPr lvl="1"/>
            <a:r>
              <a:rPr lang="en-US" smtClean="0">
                <a:ea typeface="ＭＳ Ｐゴシック"/>
              </a:rPr>
              <a:t>Model/View/Controller</a:t>
            </a:r>
          </a:p>
          <a:p>
            <a:pPr lvl="1"/>
            <a:r>
              <a:rPr lang="en-US" smtClean="0">
                <a:ea typeface="ＭＳ Ｐゴシック"/>
              </a:rPr>
              <a:t>Three-tier, Four-tier Architecture</a:t>
            </a:r>
          </a:p>
          <a:p>
            <a:pPr lvl="1"/>
            <a:r>
              <a:rPr lang="en-US" smtClean="0">
                <a:ea typeface="ＭＳ Ｐゴシック"/>
              </a:rPr>
              <a:t>Service-Oriented Architecture (SOA)</a:t>
            </a:r>
          </a:p>
          <a:p>
            <a:pPr lvl="1"/>
            <a:r>
              <a:rPr lang="en-US" smtClean="0">
                <a:ea typeface="ＭＳ Ｐゴシック"/>
              </a:rPr>
              <a:t>Pipes and Filters</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US" smtClean="0">
                <a:ea typeface="ＭＳ Ｐゴシック"/>
                <a:cs typeface="ＭＳ Ｐゴシック"/>
              </a:rPr>
              <a:t>Client/Server Architectures</a:t>
            </a:r>
          </a:p>
        </p:txBody>
      </p:sp>
      <p:sp>
        <p:nvSpPr>
          <p:cNvPr id="36867" name="Rectangle 3"/>
          <p:cNvSpPr>
            <a:spLocks noGrp="1" noChangeArrowheads="1"/>
          </p:cNvSpPr>
          <p:nvPr>
            <p:ph type="body" idx="1"/>
          </p:nvPr>
        </p:nvSpPr>
        <p:spPr/>
        <p:txBody>
          <a:bodyPr/>
          <a:lstStyle/>
          <a:p>
            <a:r>
              <a:rPr lang="en-US" smtClean="0">
                <a:ea typeface="ＭＳ Ｐゴシック"/>
                <a:cs typeface="ＭＳ Ｐゴシック"/>
              </a:rPr>
              <a:t>Often used in the design of database systems</a:t>
            </a:r>
          </a:p>
          <a:p>
            <a:pPr lvl="1"/>
            <a:r>
              <a:rPr lang="en-US" smtClean="0">
                <a:ea typeface="ＭＳ Ｐゴシック"/>
              </a:rPr>
              <a:t>Front-end: User application (client)</a:t>
            </a:r>
          </a:p>
          <a:p>
            <a:pPr lvl="1"/>
            <a:r>
              <a:rPr lang="en-US" smtClean="0">
                <a:ea typeface="ＭＳ Ｐゴシック"/>
              </a:rPr>
              <a:t>Back end: Database access and manipulation (server)</a:t>
            </a:r>
          </a:p>
          <a:p>
            <a:r>
              <a:rPr lang="en-US" smtClean="0">
                <a:ea typeface="ＭＳ Ｐゴシック"/>
                <a:cs typeface="ＭＳ Ｐゴシック"/>
              </a:rPr>
              <a:t>Functions performed by client:</a:t>
            </a:r>
          </a:p>
          <a:p>
            <a:pPr lvl="1"/>
            <a:r>
              <a:rPr lang="en-US" smtClean="0">
                <a:ea typeface="ＭＳ Ｐゴシック"/>
              </a:rPr>
              <a:t>Input from the user (Customized user interface)</a:t>
            </a:r>
          </a:p>
          <a:p>
            <a:pPr lvl="1"/>
            <a:r>
              <a:rPr lang="en-US" smtClean="0">
                <a:ea typeface="ＭＳ Ｐゴシック"/>
              </a:rPr>
              <a:t>Front-end processing of input data</a:t>
            </a:r>
          </a:p>
          <a:p>
            <a:r>
              <a:rPr lang="en-US" smtClean="0">
                <a:ea typeface="ＭＳ Ｐゴシック"/>
                <a:cs typeface="ＭＳ Ｐゴシック"/>
              </a:rPr>
              <a:t>Functions performed by the database server:</a:t>
            </a:r>
          </a:p>
          <a:p>
            <a:pPr lvl="1"/>
            <a:r>
              <a:rPr lang="en-US" smtClean="0">
                <a:ea typeface="ＭＳ Ｐゴシック"/>
              </a:rPr>
              <a:t>Centralized data management</a:t>
            </a:r>
          </a:p>
          <a:p>
            <a:pPr lvl="1"/>
            <a:r>
              <a:rPr lang="en-US" smtClean="0">
                <a:ea typeface="ＭＳ Ｐゴシック"/>
              </a:rPr>
              <a:t>Data integrity and database consistency</a:t>
            </a:r>
          </a:p>
          <a:p>
            <a:pPr lvl="1"/>
            <a:r>
              <a:rPr lang="en-US" smtClean="0">
                <a:ea typeface="ＭＳ Ｐゴシック"/>
              </a:rPr>
              <a:t>Database security</a:t>
            </a: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n-US" smtClean="0">
                <a:ea typeface="ＭＳ Ｐゴシック"/>
                <a:cs typeface="ＭＳ Ｐゴシック"/>
              </a:rPr>
              <a:t>Client/Server Architectural Style</a:t>
            </a:r>
          </a:p>
        </p:txBody>
      </p:sp>
      <p:sp>
        <p:nvSpPr>
          <p:cNvPr id="37891" name="Rectangle 3"/>
          <p:cNvSpPr>
            <a:spLocks noGrp="1" noChangeArrowheads="1"/>
          </p:cNvSpPr>
          <p:nvPr>
            <p:ph type="body" idx="1"/>
          </p:nvPr>
        </p:nvSpPr>
        <p:spPr>
          <a:xfrm>
            <a:off x="330200" y="1162050"/>
            <a:ext cx="8255000" cy="762000"/>
          </a:xfrm>
        </p:spPr>
        <p:txBody>
          <a:bodyPr/>
          <a:lstStyle/>
          <a:p>
            <a:r>
              <a:rPr lang="en-US" smtClean="0">
                <a:ea typeface="ＭＳ Ｐゴシック"/>
                <a:cs typeface="ＭＳ Ｐゴシック"/>
              </a:rPr>
              <a:t>One or many </a:t>
            </a:r>
            <a:r>
              <a:rPr lang="en-US" smtClean="0">
                <a:solidFill>
                  <a:srgbClr val="2E10FF"/>
                </a:solidFill>
                <a:ea typeface="ＭＳ Ｐゴシック"/>
                <a:cs typeface="ＭＳ Ｐゴシック"/>
              </a:rPr>
              <a:t>servers</a:t>
            </a:r>
            <a:r>
              <a:rPr lang="en-US" smtClean="0">
                <a:ea typeface="ＭＳ Ｐゴシック"/>
                <a:cs typeface="ＭＳ Ｐゴシック"/>
              </a:rPr>
              <a:t> provide services to instances of subsystems, called </a:t>
            </a:r>
            <a:r>
              <a:rPr lang="en-US" smtClean="0">
                <a:solidFill>
                  <a:srgbClr val="2E10FF"/>
                </a:solidFill>
                <a:ea typeface="ＭＳ Ｐゴシック"/>
                <a:cs typeface="ＭＳ Ｐゴシック"/>
              </a:rPr>
              <a:t>clients</a:t>
            </a:r>
            <a:endParaRPr lang="en-US" smtClean="0">
              <a:ea typeface="ＭＳ Ｐゴシック"/>
              <a:cs typeface="ＭＳ Ｐゴシック"/>
            </a:endParaRPr>
          </a:p>
          <a:p>
            <a:pPr>
              <a:buFont typeface="Times" pitchFamily="18" charset="0"/>
              <a:buNone/>
            </a:pPr>
            <a:endParaRPr lang="en-US" smtClean="0">
              <a:ea typeface="ＭＳ Ｐゴシック"/>
              <a:cs typeface="ＭＳ Ｐゴシック"/>
            </a:endParaRPr>
          </a:p>
          <a:p>
            <a:endParaRPr lang="en-US" smtClean="0">
              <a:ea typeface="ＭＳ Ｐゴシック"/>
              <a:cs typeface="ＭＳ Ｐゴシック"/>
            </a:endParaRPr>
          </a:p>
        </p:txBody>
      </p:sp>
      <p:grpSp>
        <p:nvGrpSpPr>
          <p:cNvPr id="37892" name="Group 4"/>
          <p:cNvGrpSpPr>
            <a:grpSpLocks/>
          </p:cNvGrpSpPr>
          <p:nvPr/>
        </p:nvGrpSpPr>
        <p:grpSpPr bwMode="auto">
          <a:xfrm>
            <a:off x="361950" y="5124450"/>
            <a:ext cx="2579688" cy="498475"/>
            <a:chOff x="240" y="3075"/>
            <a:chExt cx="1625" cy="314"/>
          </a:xfrm>
        </p:grpSpPr>
        <p:sp>
          <p:nvSpPr>
            <p:cNvPr id="37910" name="Rectangle 5"/>
            <p:cNvSpPr>
              <a:spLocks noChangeArrowheads="1"/>
            </p:cNvSpPr>
            <p:nvPr/>
          </p:nvSpPr>
          <p:spPr bwMode="auto">
            <a:xfrm>
              <a:off x="240" y="3075"/>
              <a:ext cx="1625" cy="314"/>
            </a:xfrm>
            <a:prstGeom prst="rect">
              <a:avLst/>
            </a:prstGeom>
            <a:noFill/>
            <a:ln w="22225">
              <a:solidFill>
                <a:srgbClr val="000000"/>
              </a:solidFill>
              <a:miter lim="800000"/>
              <a:headEnd/>
              <a:tailEnd/>
            </a:ln>
          </p:spPr>
          <p:txBody>
            <a:bodyPr/>
            <a:lstStyle/>
            <a:p>
              <a:pPr eaLnBrk="0" hangingPunct="0"/>
              <a:endParaRPr lang="en-US"/>
            </a:p>
          </p:txBody>
        </p:sp>
        <p:sp>
          <p:nvSpPr>
            <p:cNvPr id="37911" name="Rectangle 6"/>
            <p:cNvSpPr>
              <a:spLocks noChangeArrowheads="1"/>
            </p:cNvSpPr>
            <p:nvPr/>
          </p:nvSpPr>
          <p:spPr bwMode="auto">
            <a:xfrm>
              <a:off x="858" y="3190"/>
              <a:ext cx="403" cy="134"/>
            </a:xfrm>
            <a:prstGeom prst="rect">
              <a:avLst/>
            </a:prstGeom>
            <a:noFill/>
            <a:ln w="9525">
              <a:noFill/>
              <a:miter lim="800000"/>
              <a:headEnd/>
              <a:tailEnd/>
            </a:ln>
          </p:spPr>
          <p:txBody>
            <a:bodyPr wrap="none" lIns="0" tIns="0" rIns="0" bIns="0">
              <a:spAutoFit/>
            </a:bodyPr>
            <a:lstStyle/>
            <a:p>
              <a:pPr eaLnBrk="0" hangingPunct="0"/>
              <a:r>
                <a:rPr lang="en-US" sz="1400">
                  <a:solidFill>
                    <a:srgbClr val="000000"/>
                  </a:solidFill>
                  <a:latin typeface="Courier"/>
                </a:rPr>
                <a:t>Client</a:t>
              </a:r>
              <a:endParaRPr lang="en-US"/>
            </a:p>
          </p:txBody>
        </p:sp>
      </p:grpSp>
      <p:grpSp>
        <p:nvGrpSpPr>
          <p:cNvPr id="37893" name="Group 7"/>
          <p:cNvGrpSpPr>
            <a:grpSpLocks/>
          </p:cNvGrpSpPr>
          <p:nvPr/>
        </p:nvGrpSpPr>
        <p:grpSpPr bwMode="auto">
          <a:xfrm>
            <a:off x="5954713" y="4667250"/>
            <a:ext cx="2579687" cy="1625600"/>
            <a:chOff x="3751" y="2720"/>
            <a:chExt cx="1625" cy="1024"/>
          </a:xfrm>
        </p:grpSpPr>
        <p:sp>
          <p:nvSpPr>
            <p:cNvPr id="37906" name="Rectangle 8"/>
            <p:cNvSpPr>
              <a:spLocks noChangeArrowheads="1"/>
            </p:cNvSpPr>
            <p:nvPr/>
          </p:nvSpPr>
          <p:spPr bwMode="auto">
            <a:xfrm>
              <a:off x="3751" y="2720"/>
              <a:ext cx="1625" cy="314"/>
            </a:xfrm>
            <a:prstGeom prst="rect">
              <a:avLst/>
            </a:prstGeom>
            <a:noFill/>
            <a:ln w="22225">
              <a:solidFill>
                <a:srgbClr val="000000"/>
              </a:solidFill>
              <a:miter lim="800000"/>
              <a:headEnd/>
              <a:tailEnd/>
            </a:ln>
          </p:spPr>
          <p:txBody>
            <a:bodyPr/>
            <a:lstStyle/>
            <a:p>
              <a:pPr eaLnBrk="0" hangingPunct="0"/>
              <a:endParaRPr lang="en-US"/>
            </a:p>
          </p:txBody>
        </p:sp>
        <p:sp>
          <p:nvSpPr>
            <p:cNvPr id="37907" name="Rectangle 9"/>
            <p:cNvSpPr>
              <a:spLocks noChangeArrowheads="1"/>
            </p:cNvSpPr>
            <p:nvPr/>
          </p:nvSpPr>
          <p:spPr bwMode="auto">
            <a:xfrm>
              <a:off x="4363" y="2835"/>
              <a:ext cx="403" cy="134"/>
            </a:xfrm>
            <a:prstGeom prst="rect">
              <a:avLst/>
            </a:prstGeom>
            <a:noFill/>
            <a:ln w="9525">
              <a:noFill/>
              <a:miter lim="800000"/>
              <a:headEnd/>
              <a:tailEnd/>
            </a:ln>
          </p:spPr>
          <p:txBody>
            <a:bodyPr wrap="none" lIns="0" tIns="0" rIns="0" bIns="0">
              <a:spAutoFit/>
            </a:bodyPr>
            <a:lstStyle/>
            <a:p>
              <a:pPr eaLnBrk="0" hangingPunct="0"/>
              <a:r>
                <a:rPr lang="en-US" sz="1400">
                  <a:solidFill>
                    <a:srgbClr val="000000"/>
                  </a:solidFill>
                  <a:latin typeface="Courier"/>
                </a:rPr>
                <a:t>Server</a:t>
              </a:r>
              <a:endParaRPr lang="en-US"/>
            </a:p>
          </p:txBody>
        </p:sp>
        <p:sp>
          <p:nvSpPr>
            <p:cNvPr id="37908" name="Rectangle 10"/>
            <p:cNvSpPr>
              <a:spLocks noChangeArrowheads="1"/>
            </p:cNvSpPr>
            <p:nvPr/>
          </p:nvSpPr>
          <p:spPr bwMode="auto">
            <a:xfrm>
              <a:off x="3751" y="3020"/>
              <a:ext cx="1625" cy="724"/>
            </a:xfrm>
            <a:prstGeom prst="rect">
              <a:avLst/>
            </a:prstGeom>
            <a:noFill/>
            <a:ln w="22225">
              <a:solidFill>
                <a:srgbClr val="000000"/>
              </a:solidFill>
              <a:miter lim="800000"/>
              <a:headEnd/>
              <a:tailEnd/>
            </a:ln>
          </p:spPr>
          <p:txBody>
            <a:bodyPr/>
            <a:lstStyle/>
            <a:p>
              <a:pPr eaLnBrk="0" hangingPunct="0"/>
              <a:endParaRPr lang="en-US"/>
            </a:p>
          </p:txBody>
        </p:sp>
        <p:sp>
          <p:nvSpPr>
            <p:cNvPr id="37909" name="Rectangle 11"/>
            <p:cNvSpPr>
              <a:spLocks noChangeArrowheads="1"/>
            </p:cNvSpPr>
            <p:nvPr/>
          </p:nvSpPr>
          <p:spPr bwMode="auto">
            <a:xfrm>
              <a:off x="3751" y="3020"/>
              <a:ext cx="1625" cy="178"/>
            </a:xfrm>
            <a:prstGeom prst="rect">
              <a:avLst/>
            </a:prstGeom>
            <a:noFill/>
            <a:ln w="22225">
              <a:solidFill>
                <a:srgbClr val="000000"/>
              </a:solidFill>
              <a:miter lim="800000"/>
              <a:headEnd/>
              <a:tailEnd/>
            </a:ln>
          </p:spPr>
          <p:txBody>
            <a:bodyPr/>
            <a:lstStyle/>
            <a:p>
              <a:pPr eaLnBrk="0" hangingPunct="0"/>
              <a:endParaRPr lang="en-US"/>
            </a:p>
          </p:txBody>
        </p:sp>
      </p:grpSp>
      <p:grpSp>
        <p:nvGrpSpPr>
          <p:cNvPr id="37894" name="Group 12"/>
          <p:cNvGrpSpPr>
            <a:grpSpLocks/>
          </p:cNvGrpSpPr>
          <p:nvPr/>
        </p:nvGrpSpPr>
        <p:grpSpPr bwMode="auto">
          <a:xfrm>
            <a:off x="6146800" y="5543550"/>
            <a:ext cx="1173163" cy="733425"/>
            <a:chOff x="3872" y="3272"/>
            <a:chExt cx="739" cy="462"/>
          </a:xfrm>
        </p:grpSpPr>
        <p:sp>
          <p:nvSpPr>
            <p:cNvPr id="37903" name="Rectangle 13"/>
            <p:cNvSpPr>
              <a:spLocks noChangeArrowheads="1"/>
            </p:cNvSpPr>
            <p:nvPr/>
          </p:nvSpPr>
          <p:spPr bwMode="auto">
            <a:xfrm>
              <a:off x="3872" y="3272"/>
              <a:ext cx="739" cy="134"/>
            </a:xfrm>
            <a:prstGeom prst="rect">
              <a:avLst/>
            </a:prstGeom>
            <a:noFill/>
            <a:ln w="9525">
              <a:noFill/>
              <a:miter lim="800000"/>
              <a:headEnd/>
              <a:tailEnd/>
            </a:ln>
          </p:spPr>
          <p:txBody>
            <a:bodyPr wrap="none" lIns="0" tIns="0" rIns="0" bIns="0">
              <a:spAutoFit/>
            </a:bodyPr>
            <a:lstStyle/>
            <a:p>
              <a:pPr eaLnBrk="0" hangingPunct="0"/>
              <a:r>
                <a:rPr lang="en-US" sz="1400">
                  <a:solidFill>
                    <a:srgbClr val="000000"/>
                  </a:solidFill>
                  <a:latin typeface="Courier"/>
                </a:rPr>
                <a:t>+service1()</a:t>
              </a:r>
              <a:endParaRPr lang="en-US"/>
            </a:p>
          </p:txBody>
        </p:sp>
        <p:sp>
          <p:nvSpPr>
            <p:cNvPr id="37904" name="Rectangle 14"/>
            <p:cNvSpPr>
              <a:spLocks noChangeArrowheads="1"/>
            </p:cNvSpPr>
            <p:nvPr/>
          </p:nvSpPr>
          <p:spPr bwMode="auto">
            <a:xfrm>
              <a:off x="3872" y="3382"/>
              <a:ext cx="739" cy="134"/>
            </a:xfrm>
            <a:prstGeom prst="rect">
              <a:avLst/>
            </a:prstGeom>
            <a:noFill/>
            <a:ln w="9525">
              <a:noFill/>
              <a:miter lim="800000"/>
              <a:headEnd/>
              <a:tailEnd/>
            </a:ln>
          </p:spPr>
          <p:txBody>
            <a:bodyPr wrap="none" lIns="0" tIns="0" rIns="0" bIns="0">
              <a:spAutoFit/>
            </a:bodyPr>
            <a:lstStyle/>
            <a:p>
              <a:pPr eaLnBrk="0" hangingPunct="0"/>
              <a:r>
                <a:rPr lang="en-US" sz="1400">
                  <a:solidFill>
                    <a:srgbClr val="000000"/>
                  </a:solidFill>
                  <a:latin typeface="Courier"/>
                </a:rPr>
                <a:t>+service2()</a:t>
              </a:r>
              <a:endParaRPr lang="en-US"/>
            </a:p>
          </p:txBody>
        </p:sp>
        <p:sp>
          <p:nvSpPr>
            <p:cNvPr id="37905" name="Rectangle 15"/>
            <p:cNvSpPr>
              <a:spLocks noChangeArrowheads="1"/>
            </p:cNvSpPr>
            <p:nvPr/>
          </p:nvSpPr>
          <p:spPr bwMode="auto">
            <a:xfrm>
              <a:off x="3872" y="3600"/>
              <a:ext cx="739" cy="134"/>
            </a:xfrm>
            <a:prstGeom prst="rect">
              <a:avLst/>
            </a:prstGeom>
            <a:noFill/>
            <a:ln w="9525">
              <a:noFill/>
              <a:miter lim="800000"/>
              <a:headEnd/>
              <a:tailEnd/>
            </a:ln>
          </p:spPr>
          <p:txBody>
            <a:bodyPr wrap="none" lIns="0" tIns="0" rIns="0" bIns="0">
              <a:spAutoFit/>
            </a:bodyPr>
            <a:lstStyle/>
            <a:p>
              <a:pPr eaLnBrk="0" hangingPunct="0"/>
              <a:r>
                <a:rPr lang="en-US" sz="1400">
                  <a:solidFill>
                    <a:srgbClr val="000000"/>
                  </a:solidFill>
                  <a:latin typeface="Courier"/>
                </a:rPr>
                <a:t>+serviceN()</a:t>
              </a:r>
              <a:endParaRPr lang="en-US"/>
            </a:p>
          </p:txBody>
        </p:sp>
      </p:grpSp>
      <p:grpSp>
        <p:nvGrpSpPr>
          <p:cNvPr id="37895" name="Group 16"/>
          <p:cNvGrpSpPr>
            <a:grpSpLocks/>
          </p:cNvGrpSpPr>
          <p:nvPr/>
        </p:nvGrpSpPr>
        <p:grpSpPr bwMode="auto">
          <a:xfrm>
            <a:off x="2960688" y="5232400"/>
            <a:ext cx="2998787" cy="493713"/>
            <a:chOff x="1865" y="3136"/>
            <a:chExt cx="1889" cy="311"/>
          </a:xfrm>
        </p:grpSpPr>
        <p:sp>
          <p:nvSpPr>
            <p:cNvPr id="37898" name="Line 17"/>
            <p:cNvSpPr>
              <a:spLocks noChangeShapeType="1"/>
            </p:cNvSpPr>
            <p:nvPr/>
          </p:nvSpPr>
          <p:spPr bwMode="auto">
            <a:xfrm>
              <a:off x="1865" y="3239"/>
              <a:ext cx="1872" cy="1"/>
            </a:xfrm>
            <a:prstGeom prst="line">
              <a:avLst/>
            </a:prstGeom>
            <a:noFill/>
            <a:ln w="22225">
              <a:solidFill>
                <a:srgbClr val="000000"/>
              </a:solidFill>
              <a:round/>
              <a:headEnd/>
              <a:tailEnd/>
            </a:ln>
          </p:spPr>
          <p:txBody>
            <a:bodyPr/>
            <a:lstStyle/>
            <a:p>
              <a:endParaRPr lang="en-US"/>
            </a:p>
          </p:txBody>
        </p:sp>
        <p:sp>
          <p:nvSpPr>
            <p:cNvPr id="37899" name="Rectangle 18"/>
            <p:cNvSpPr>
              <a:spLocks noChangeArrowheads="1"/>
            </p:cNvSpPr>
            <p:nvPr/>
          </p:nvSpPr>
          <p:spPr bwMode="auto">
            <a:xfrm>
              <a:off x="3675" y="3136"/>
              <a:ext cx="67" cy="134"/>
            </a:xfrm>
            <a:prstGeom prst="rect">
              <a:avLst/>
            </a:prstGeom>
            <a:noFill/>
            <a:ln w="9525">
              <a:noFill/>
              <a:miter lim="800000"/>
              <a:headEnd/>
              <a:tailEnd/>
            </a:ln>
          </p:spPr>
          <p:txBody>
            <a:bodyPr wrap="none" lIns="0" tIns="0" rIns="0" bIns="0">
              <a:spAutoFit/>
            </a:bodyPr>
            <a:lstStyle/>
            <a:p>
              <a:pPr eaLnBrk="0" hangingPunct="0"/>
              <a:r>
                <a:rPr lang="en-US" sz="1400">
                  <a:solidFill>
                    <a:srgbClr val="000000"/>
                  </a:solidFill>
                  <a:latin typeface="Courier"/>
                </a:rPr>
                <a:t>*</a:t>
              </a:r>
              <a:endParaRPr lang="en-US"/>
            </a:p>
          </p:txBody>
        </p:sp>
        <p:sp>
          <p:nvSpPr>
            <p:cNvPr id="37900" name="Rectangle 19"/>
            <p:cNvSpPr>
              <a:spLocks noChangeArrowheads="1"/>
            </p:cNvSpPr>
            <p:nvPr/>
          </p:nvSpPr>
          <p:spPr bwMode="auto">
            <a:xfrm>
              <a:off x="1907" y="3136"/>
              <a:ext cx="67" cy="134"/>
            </a:xfrm>
            <a:prstGeom prst="rect">
              <a:avLst/>
            </a:prstGeom>
            <a:noFill/>
            <a:ln w="9525">
              <a:noFill/>
              <a:miter lim="800000"/>
              <a:headEnd/>
              <a:tailEnd/>
            </a:ln>
          </p:spPr>
          <p:txBody>
            <a:bodyPr wrap="none" lIns="0" tIns="0" rIns="0" bIns="0">
              <a:spAutoFit/>
            </a:bodyPr>
            <a:lstStyle/>
            <a:p>
              <a:pPr eaLnBrk="0" hangingPunct="0"/>
              <a:r>
                <a:rPr lang="en-US" sz="1400">
                  <a:solidFill>
                    <a:srgbClr val="000000"/>
                  </a:solidFill>
                  <a:latin typeface="Courier"/>
                </a:rPr>
                <a:t>*</a:t>
              </a:r>
              <a:endParaRPr lang="en-US"/>
            </a:p>
          </p:txBody>
        </p:sp>
        <p:sp>
          <p:nvSpPr>
            <p:cNvPr id="37901" name="Rectangle 20"/>
            <p:cNvSpPr>
              <a:spLocks noChangeArrowheads="1"/>
            </p:cNvSpPr>
            <p:nvPr/>
          </p:nvSpPr>
          <p:spPr bwMode="auto">
            <a:xfrm>
              <a:off x="1907" y="3313"/>
              <a:ext cx="605" cy="134"/>
            </a:xfrm>
            <a:prstGeom prst="rect">
              <a:avLst/>
            </a:prstGeom>
            <a:noFill/>
            <a:ln w="9525">
              <a:noFill/>
              <a:miter lim="800000"/>
              <a:headEnd/>
              <a:tailEnd/>
            </a:ln>
          </p:spPr>
          <p:txBody>
            <a:bodyPr wrap="none" lIns="0" tIns="0" rIns="0" bIns="0">
              <a:spAutoFit/>
            </a:bodyPr>
            <a:lstStyle/>
            <a:p>
              <a:pPr eaLnBrk="0" hangingPunct="0"/>
              <a:r>
                <a:rPr lang="en-US" sz="1400">
                  <a:solidFill>
                    <a:srgbClr val="000000"/>
                  </a:solidFill>
                  <a:latin typeface="Courier"/>
                </a:rPr>
                <a:t>requester</a:t>
              </a:r>
              <a:endParaRPr lang="en-US"/>
            </a:p>
          </p:txBody>
        </p:sp>
        <p:sp>
          <p:nvSpPr>
            <p:cNvPr id="37902" name="Rectangle 21"/>
            <p:cNvSpPr>
              <a:spLocks noChangeArrowheads="1"/>
            </p:cNvSpPr>
            <p:nvPr/>
          </p:nvSpPr>
          <p:spPr bwMode="auto">
            <a:xfrm>
              <a:off x="3216" y="3313"/>
              <a:ext cx="538" cy="134"/>
            </a:xfrm>
            <a:prstGeom prst="rect">
              <a:avLst/>
            </a:prstGeom>
            <a:noFill/>
            <a:ln w="9525">
              <a:noFill/>
              <a:miter lim="800000"/>
              <a:headEnd/>
              <a:tailEnd/>
            </a:ln>
          </p:spPr>
          <p:txBody>
            <a:bodyPr wrap="none" lIns="0" tIns="0" rIns="0" bIns="0">
              <a:spAutoFit/>
            </a:bodyPr>
            <a:lstStyle/>
            <a:p>
              <a:pPr eaLnBrk="0" hangingPunct="0"/>
              <a:r>
                <a:rPr lang="en-US" sz="1400">
                  <a:solidFill>
                    <a:srgbClr val="000000"/>
                  </a:solidFill>
                  <a:latin typeface="Courier"/>
                </a:rPr>
                <a:t>provider</a:t>
              </a:r>
              <a:endParaRPr lang="en-US"/>
            </a:p>
          </p:txBody>
        </p:sp>
      </p:grpSp>
      <p:sp>
        <p:nvSpPr>
          <p:cNvPr id="37896" name="Rectangle 22"/>
          <p:cNvSpPr>
            <a:spLocks noChangeArrowheads="1"/>
          </p:cNvSpPr>
          <p:nvPr/>
        </p:nvSpPr>
        <p:spPr bwMode="auto">
          <a:xfrm>
            <a:off x="381000" y="1924050"/>
            <a:ext cx="8255000" cy="1054100"/>
          </a:xfrm>
          <a:prstGeom prst="rect">
            <a:avLst/>
          </a:prstGeom>
          <a:noFill/>
          <a:ln w="12700">
            <a:noFill/>
            <a:miter lim="800000"/>
            <a:headEnd/>
            <a:tailEnd/>
          </a:ln>
        </p:spPr>
        <p:txBody>
          <a:bodyPr lIns="90487" tIns="44450" rIns="90487" bIns="44450"/>
          <a:lstStyle/>
          <a:p>
            <a:pPr eaLnBrk="0" hangingPunct="0">
              <a:buSzPct val="90000"/>
              <a:buFont typeface="Times" pitchFamily="18" charset="0"/>
              <a:buChar char="•"/>
            </a:pPr>
            <a:r>
              <a:rPr lang="en-US" sz="2400" b="0">
                <a:latin typeface="Verdana" pitchFamily="34" charset="0"/>
              </a:rPr>
              <a:t> Each client calls on the server, which performs </a:t>
            </a:r>
            <a:br>
              <a:rPr lang="en-US" sz="2400" b="0">
                <a:latin typeface="Verdana" pitchFamily="34" charset="0"/>
              </a:rPr>
            </a:br>
            <a:r>
              <a:rPr lang="en-US" sz="2400" b="0">
                <a:latin typeface="Verdana" pitchFamily="34" charset="0"/>
              </a:rPr>
              <a:t>  some service and returns the result </a:t>
            </a:r>
          </a:p>
          <a:p>
            <a:pPr lvl="1" eaLnBrk="0" hangingPunct="0"/>
            <a:r>
              <a:rPr lang="en-US" sz="2400" b="0">
                <a:latin typeface="Verdana" pitchFamily="34" charset="0"/>
              </a:rPr>
              <a:t>The clients know the </a:t>
            </a:r>
            <a:r>
              <a:rPr lang="en-US" sz="2400" b="0" i="1">
                <a:latin typeface="Verdana" pitchFamily="34" charset="0"/>
              </a:rPr>
              <a:t>interface </a:t>
            </a:r>
            <a:r>
              <a:rPr lang="en-US" sz="2400" b="0">
                <a:latin typeface="Verdana" pitchFamily="34" charset="0"/>
              </a:rPr>
              <a:t>of the server</a:t>
            </a:r>
            <a:endParaRPr lang="en-US" sz="2400" b="0"/>
          </a:p>
        </p:txBody>
      </p:sp>
      <p:sp>
        <p:nvSpPr>
          <p:cNvPr id="37897" name="Rectangle 23"/>
          <p:cNvSpPr>
            <a:spLocks noChangeArrowheads="1"/>
          </p:cNvSpPr>
          <p:nvPr/>
        </p:nvSpPr>
        <p:spPr bwMode="auto">
          <a:xfrm>
            <a:off x="384175" y="3073400"/>
            <a:ext cx="8255000" cy="1249363"/>
          </a:xfrm>
          <a:prstGeom prst="rect">
            <a:avLst/>
          </a:prstGeom>
          <a:noFill/>
          <a:ln w="12700">
            <a:noFill/>
            <a:miter lim="800000"/>
            <a:headEnd/>
            <a:tailEnd/>
          </a:ln>
        </p:spPr>
        <p:txBody>
          <a:bodyPr lIns="90487" tIns="44450" rIns="90487" bIns="44450"/>
          <a:lstStyle/>
          <a:p>
            <a:pPr lvl="1" eaLnBrk="0" hangingPunct="0"/>
            <a:r>
              <a:rPr lang="en-US" sz="2400" b="0">
                <a:latin typeface="Verdana" pitchFamily="34" charset="0"/>
              </a:rPr>
              <a:t>The server does not need to know the interface of the client</a:t>
            </a:r>
          </a:p>
          <a:p>
            <a:pPr eaLnBrk="0" hangingPunct="0">
              <a:lnSpc>
                <a:spcPct val="110000"/>
              </a:lnSpc>
              <a:buSzPct val="90000"/>
              <a:buFont typeface="Times" pitchFamily="18" charset="0"/>
              <a:buChar char="•"/>
            </a:pPr>
            <a:r>
              <a:rPr lang="en-US" sz="2400" b="0">
                <a:latin typeface="Verdana" pitchFamily="34" charset="0"/>
              </a:rPr>
              <a:t> The response in general is immediate </a:t>
            </a:r>
          </a:p>
          <a:p>
            <a:pPr eaLnBrk="0" hangingPunct="0">
              <a:lnSpc>
                <a:spcPct val="110000"/>
              </a:lnSpc>
              <a:buSzPct val="90000"/>
              <a:buFont typeface="Times" pitchFamily="18" charset="0"/>
              <a:buChar char="•"/>
            </a:pPr>
            <a:r>
              <a:rPr lang="en-US" sz="2400" b="0">
                <a:latin typeface="Verdana" pitchFamily="34" charset="0"/>
              </a:rPr>
              <a:t> End users interact only with the client.</a:t>
            </a:r>
          </a:p>
          <a:p>
            <a:pPr eaLnBrk="0" hangingPunct="0">
              <a:lnSpc>
                <a:spcPct val="110000"/>
              </a:lnSpc>
              <a:buSzPct val="90000"/>
              <a:buFont typeface="Times" pitchFamily="18" charset="0"/>
              <a:buChar char="•"/>
            </a:pPr>
            <a:endParaRPr lang="en-US" sz="2400" b="0">
              <a:latin typeface="Verdana" pitchFamily="34"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419100" y="222250"/>
            <a:ext cx="8482013" cy="863600"/>
          </a:xfrm>
        </p:spPr>
        <p:txBody>
          <a:bodyPr/>
          <a:lstStyle/>
          <a:p>
            <a:r>
              <a:rPr lang="en-US" smtClean="0">
                <a:ea typeface="ＭＳ Ｐゴシック"/>
                <a:cs typeface="ＭＳ Ｐゴシック"/>
              </a:rPr>
              <a:t>Design Goals for Client/Server Architectures</a:t>
            </a:r>
          </a:p>
        </p:txBody>
      </p:sp>
      <p:sp>
        <p:nvSpPr>
          <p:cNvPr id="38915" name="Rectangle 3"/>
          <p:cNvSpPr>
            <a:spLocks noGrp="1" noChangeArrowheads="1"/>
          </p:cNvSpPr>
          <p:nvPr>
            <p:ph type="body" sz="half" idx="1"/>
          </p:nvPr>
        </p:nvSpPr>
        <p:spPr>
          <a:xfrm>
            <a:off x="292100" y="1944688"/>
            <a:ext cx="3924300" cy="928687"/>
          </a:xfrm>
        </p:spPr>
        <p:txBody>
          <a:bodyPr/>
          <a:lstStyle/>
          <a:p>
            <a:pPr>
              <a:buFont typeface="Times" pitchFamily="18" charset="0"/>
              <a:buNone/>
            </a:pPr>
            <a:r>
              <a:rPr lang="en-US" sz="2400" smtClean="0">
                <a:solidFill>
                  <a:srgbClr val="3366FF"/>
                </a:solidFill>
                <a:ea typeface="ＭＳ Ｐゴシック"/>
                <a:cs typeface="ＭＳ Ｐゴシック"/>
              </a:rPr>
              <a:t>Location-</a:t>
            </a:r>
          </a:p>
          <a:p>
            <a:pPr>
              <a:buFont typeface="Times" pitchFamily="18" charset="0"/>
              <a:buNone/>
            </a:pPr>
            <a:r>
              <a:rPr lang="en-US" sz="2400" smtClean="0">
                <a:solidFill>
                  <a:srgbClr val="3366FF"/>
                </a:solidFill>
                <a:ea typeface="ＭＳ Ｐゴシック"/>
                <a:cs typeface="ＭＳ Ｐゴシック"/>
              </a:rPr>
              <a:t>Transparency</a:t>
            </a:r>
          </a:p>
          <a:p>
            <a:endParaRPr lang="en-US" sz="2400" smtClean="0">
              <a:solidFill>
                <a:srgbClr val="FF0000"/>
              </a:solidFill>
              <a:ea typeface="ＭＳ Ｐゴシック"/>
              <a:cs typeface="ＭＳ Ｐゴシック"/>
            </a:endParaRPr>
          </a:p>
        </p:txBody>
      </p:sp>
      <p:sp>
        <p:nvSpPr>
          <p:cNvPr id="38916" name="Rectangle 4"/>
          <p:cNvSpPr>
            <a:spLocks noGrp="1" noChangeArrowheads="1"/>
          </p:cNvSpPr>
          <p:nvPr>
            <p:ph type="body" sz="half" idx="2"/>
          </p:nvPr>
        </p:nvSpPr>
        <p:spPr>
          <a:xfrm>
            <a:off x="3368675" y="1057275"/>
            <a:ext cx="5751513" cy="998538"/>
          </a:xfrm>
        </p:spPr>
        <p:txBody>
          <a:bodyPr/>
          <a:lstStyle/>
          <a:p>
            <a:pPr>
              <a:lnSpc>
                <a:spcPct val="100000"/>
              </a:lnSpc>
              <a:buFont typeface="Times" pitchFamily="18" charset="0"/>
              <a:buNone/>
            </a:pPr>
            <a:r>
              <a:rPr lang="en-US" sz="2000" smtClean="0">
                <a:ea typeface="ＭＳ Ｐゴシック"/>
                <a:cs typeface="ＭＳ Ｐゴシック"/>
              </a:rPr>
              <a:t>Server runs on many operating systems and many networking environments</a:t>
            </a:r>
          </a:p>
        </p:txBody>
      </p:sp>
      <p:sp>
        <p:nvSpPr>
          <p:cNvPr id="38917" name="Rectangle 5"/>
          <p:cNvSpPr>
            <a:spLocks noChangeArrowheads="1"/>
          </p:cNvSpPr>
          <p:nvPr/>
        </p:nvSpPr>
        <p:spPr bwMode="auto">
          <a:xfrm>
            <a:off x="3438525" y="1992313"/>
            <a:ext cx="5462588" cy="1211262"/>
          </a:xfrm>
          <a:prstGeom prst="rect">
            <a:avLst/>
          </a:prstGeom>
          <a:noFill/>
          <a:ln w="12700">
            <a:noFill/>
            <a:miter lim="800000"/>
            <a:headEnd/>
            <a:tailEnd/>
          </a:ln>
        </p:spPr>
        <p:txBody>
          <a:bodyPr lIns="90487" tIns="44450" rIns="90487" bIns="44450"/>
          <a:lstStyle/>
          <a:p>
            <a:pPr eaLnBrk="0" hangingPunct="0"/>
            <a:r>
              <a:rPr lang="en-US" sz="2000" b="0">
                <a:latin typeface="Verdana" pitchFamily="34" charset="0"/>
              </a:rPr>
              <a:t> Server might itself be distributed, but provides a single "logical" service to the user</a:t>
            </a:r>
          </a:p>
        </p:txBody>
      </p:sp>
      <p:sp>
        <p:nvSpPr>
          <p:cNvPr id="38918" name="Rectangle 6"/>
          <p:cNvSpPr>
            <a:spLocks noChangeArrowheads="1"/>
          </p:cNvSpPr>
          <p:nvPr/>
        </p:nvSpPr>
        <p:spPr bwMode="auto">
          <a:xfrm>
            <a:off x="3448050" y="3001963"/>
            <a:ext cx="5595938" cy="1211262"/>
          </a:xfrm>
          <a:prstGeom prst="rect">
            <a:avLst/>
          </a:prstGeom>
          <a:noFill/>
          <a:ln w="12700">
            <a:noFill/>
            <a:miter lim="800000"/>
            <a:headEnd/>
            <a:tailEnd/>
          </a:ln>
        </p:spPr>
        <p:txBody>
          <a:bodyPr lIns="90487" tIns="44450" rIns="90487" bIns="44450"/>
          <a:lstStyle/>
          <a:p>
            <a:pPr eaLnBrk="0" hangingPunct="0"/>
            <a:r>
              <a:rPr lang="en-US" sz="2000" b="0">
                <a:latin typeface="Verdana" pitchFamily="34" charset="0"/>
              </a:rPr>
              <a:t>Client optimized for interactive display-intensive tasks; Server optimized for CPU-intensive operations</a:t>
            </a:r>
          </a:p>
        </p:txBody>
      </p:sp>
      <p:sp>
        <p:nvSpPr>
          <p:cNvPr id="38919" name="Rectangle 7"/>
          <p:cNvSpPr>
            <a:spLocks noChangeArrowheads="1"/>
          </p:cNvSpPr>
          <p:nvPr/>
        </p:nvSpPr>
        <p:spPr bwMode="auto">
          <a:xfrm>
            <a:off x="3305175" y="4244975"/>
            <a:ext cx="5595938" cy="720725"/>
          </a:xfrm>
          <a:prstGeom prst="rect">
            <a:avLst/>
          </a:prstGeom>
          <a:noFill/>
          <a:ln w="12700">
            <a:noFill/>
            <a:miter lim="800000"/>
            <a:headEnd/>
            <a:tailEnd/>
          </a:ln>
        </p:spPr>
        <p:txBody>
          <a:bodyPr lIns="90487" tIns="44450" rIns="90487" bIns="44450"/>
          <a:lstStyle/>
          <a:p>
            <a:pPr eaLnBrk="0" hangingPunct="0"/>
            <a:r>
              <a:rPr lang="en-US" sz="2000" b="0">
                <a:latin typeface="Verdana" pitchFamily="34" charset="0"/>
              </a:rPr>
              <a:t>Server can handle large # of clients</a:t>
            </a:r>
          </a:p>
        </p:txBody>
      </p:sp>
      <p:sp>
        <p:nvSpPr>
          <p:cNvPr id="38920" name="Rectangle 8"/>
          <p:cNvSpPr>
            <a:spLocks noChangeArrowheads="1"/>
          </p:cNvSpPr>
          <p:nvPr/>
        </p:nvSpPr>
        <p:spPr bwMode="auto">
          <a:xfrm>
            <a:off x="3305175" y="4826000"/>
            <a:ext cx="5351463" cy="720725"/>
          </a:xfrm>
          <a:prstGeom prst="rect">
            <a:avLst/>
          </a:prstGeom>
          <a:noFill/>
          <a:ln w="12700">
            <a:noFill/>
            <a:miter lim="800000"/>
            <a:headEnd/>
            <a:tailEnd/>
          </a:ln>
        </p:spPr>
        <p:txBody>
          <a:bodyPr lIns="90487" tIns="44450" rIns="90487" bIns="44450"/>
          <a:lstStyle/>
          <a:p>
            <a:pPr eaLnBrk="0" hangingPunct="0"/>
            <a:r>
              <a:rPr lang="en-US" sz="2000" b="0">
                <a:latin typeface="Verdana" pitchFamily="34" charset="0"/>
              </a:rPr>
              <a:t>User interface of client supports a variety of end devices (PDA, Handy, laptop, wearable computer)</a:t>
            </a:r>
          </a:p>
        </p:txBody>
      </p:sp>
      <p:sp>
        <p:nvSpPr>
          <p:cNvPr id="38921" name="Rectangle 9"/>
          <p:cNvSpPr>
            <a:spLocks noChangeArrowheads="1"/>
          </p:cNvSpPr>
          <p:nvPr/>
        </p:nvSpPr>
        <p:spPr bwMode="auto">
          <a:xfrm>
            <a:off x="292100" y="1119188"/>
            <a:ext cx="4332288" cy="777875"/>
          </a:xfrm>
          <a:prstGeom prst="rect">
            <a:avLst/>
          </a:prstGeom>
          <a:noFill/>
          <a:ln w="12700">
            <a:noFill/>
            <a:miter lim="800000"/>
            <a:headEnd/>
            <a:tailEnd/>
          </a:ln>
        </p:spPr>
        <p:txBody>
          <a:bodyPr lIns="90487" tIns="44450" rIns="90487" bIns="44450"/>
          <a:lstStyle/>
          <a:p>
            <a:pPr eaLnBrk="0" hangingPunct="0"/>
            <a:r>
              <a:rPr lang="en-US" sz="2400" b="0">
                <a:solidFill>
                  <a:srgbClr val="3366FF"/>
                </a:solidFill>
                <a:latin typeface="Verdana" pitchFamily="34" charset="0"/>
              </a:rPr>
              <a:t>Service Portability</a:t>
            </a:r>
          </a:p>
        </p:txBody>
      </p:sp>
      <p:sp>
        <p:nvSpPr>
          <p:cNvPr id="38922" name="Rectangle 10"/>
          <p:cNvSpPr>
            <a:spLocks noChangeArrowheads="1"/>
          </p:cNvSpPr>
          <p:nvPr/>
        </p:nvSpPr>
        <p:spPr bwMode="auto">
          <a:xfrm>
            <a:off x="292100" y="2970213"/>
            <a:ext cx="3924300" cy="525462"/>
          </a:xfrm>
          <a:prstGeom prst="rect">
            <a:avLst/>
          </a:prstGeom>
          <a:noFill/>
          <a:ln w="12700">
            <a:noFill/>
            <a:miter lim="800000"/>
            <a:headEnd/>
            <a:tailEnd/>
          </a:ln>
        </p:spPr>
        <p:txBody>
          <a:bodyPr lIns="90487" tIns="44450" rIns="90487" bIns="44450"/>
          <a:lstStyle/>
          <a:p>
            <a:pPr eaLnBrk="0" hangingPunct="0"/>
            <a:r>
              <a:rPr lang="en-US" sz="2400" b="0">
                <a:solidFill>
                  <a:srgbClr val="3366FF"/>
                </a:solidFill>
                <a:latin typeface="Verdana" pitchFamily="34" charset="0"/>
              </a:rPr>
              <a:t>High  Performance</a:t>
            </a:r>
          </a:p>
        </p:txBody>
      </p:sp>
      <p:sp>
        <p:nvSpPr>
          <p:cNvPr id="38923" name="Rectangle 11"/>
          <p:cNvSpPr>
            <a:spLocks noChangeArrowheads="1"/>
          </p:cNvSpPr>
          <p:nvPr/>
        </p:nvSpPr>
        <p:spPr bwMode="auto">
          <a:xfrm>
            <a:off x="292100" y="5845175"/>
            <a:ext cx="3924300" cy="617538"/>
          </a:xfrm>
          <a:prstGeom prst="rect">
            <a:avLst/>
          </a:prstGeom>
          <a:noFill/>
          <a:ln w="12700">
            <a:noFill/>
            <a:miter lim="800000"/>
            <a:headEnd/>
            <a:tailEnd/>
          </a:ln>
        </p:spPr>
        <p:txBody>
          <a:bodyPr lIns="90487" tIns="44450" rIns="90487" bIns="44450"/>
          <a:lstStyle/>
          <a:p>
            <a:pPr eaLnBrk="0" hangingPunct="0"/>
            <a:r>
              <a:rPr lang="en-US" sz="2400" b="0">
                <a:solidFill>
                  <a:srgbClr val="3366FF"/>
                </a:solidFill>
                <a:latin typeface="Verdana" pitchFamily="34" charset="0"/>
              </a:rPr>
              <a:t>Reliability</a:t>
            </a:r>
          </a:p>
        </p:txBody>
      </p:sp>
      <p:sp>
        <p:nvSpPr>
          <p:cNvPr id="38924" name="Rectangle 12"/>
          <p:cNvSpPr>
            <a:spLocks noChangeArrowheads="1"/>
          </p:cNvSpPr>
          <p:nvPr/>
        </p:nvSpPr>
        <p:spPr bwMode="auto">
          <a:xfrm>
            <a:off x="292100" y="4244975"/>
            <a:ext cx="3924300" cy="404813"/>
          </a:xfrm>
          <a:prstGeom prst="rect">
            <a:avLst/>
          </a:prstGeom>
          <a:noFill/>
          <a:ln w="12700">
            <a:noFill/>
            <a:miter lim="800000"/>
            <a:headEnd/>
            <a:tailEnd/>
          </a:ln>
        </p:spPr>
        <p:txBody>
          <a:bodyPr lIns="90487" tIns="44450" rIns="90487" bIns="44450"/>
          <a:lstStyle/>
          <a:p>
            <a:pPr eaLnBrk="0" hangingPunct="0"/>
            <a:r>
              <a:rPr lang="en-US" sz="2400" b="0">
                <a:solidFill>
                  <a:srgbClr val="3366FF"/>
                </a:solidFill>
                <a:latin typeface="Verdana" pitchFamily="34" charset="0"/>
              </a:rPr>
              <a:t>Scalability</a:t>
            </a:r>
          </a:p>
        </p:txBody>
      </p:sp>
      <p:sp>
        <p:nvSpPr>
          <p:cNvPr id="38925" name="Rectangle 13"/>
          <p:cNvSpPr>
            <a:spLocks noChangeArrowheads="1"/>
          </p:cNvSpPr>
          <p:nvPr/>
        </p:nvSpPr>
        <p:spPr bwMode="auto">
          <a:xfrm>
            <a:off x="292100" y="4873625"/>
            <a:ext cx="3924300" cy="473075"/>
          </a:xfrm>
          <a:prstGeom prst="rect">
            <a:avLst/>
          </a:prstGeom>
          <a:noFill/>
          <a:ln w="12700">
            <a:noFill/>
            <a:miter lim="800000"/>
            <a:headEnd/>
            <a:tailEnd/>
          </a:ln>
        </p:spPr>
        <p:txBody>
          <a:bodyPr lIns="90487" tIns="44450" rIns="90487" bIns="44450"/>
          <a:lstStyle/>
          <a:p>
            <a:pPr eaLnBrk="0" hangingPunct="0"/>
            <a:r>
              <a:rPr lang="en-US" sz="2400" b="0">
                <a:solidFill>
                  <a:srgbClr val="3366FF"/>
                </a:solidFill>
                <a:latin typeface="Verdana" pitchFamily="34" charset="0"/>
              </a:rPr>
              <a:t>Flexibility</a:t>
            </a:r>
          </a:p>
        </p:txBody>
      </p:sp>
      <p:sp>
        <p:nvSpPr>
          <p:cNvPr id="38926" name="Rectangle 14"/>
          <p:cNvSpPr>
            <a:spLocks noChangeArrowheads="1"/>
          </p:cNvSpPr>
          <p:nvPr/>
        </p:nvSpPr>
        <p:spPr bwMode="auto">
          <a:xfrm>
            <a:off x="3362325" y="5772150"/>
            <a:ext cx="5351463" cy="720725"/>
          </a:xfrm>
          <a:prstGeom prst="rect">
            <a:avLst/>
          </a:prstGeom>
          <a:solidFill>
            <a:schemeClr val="accent1"/>
          </a:solidFill>
          <a:ln w="12700">
            <a:noFill/>
            <a:miter lim="800000"/>
            <a:headEnd/>
            <a:tailEnd/>
          </a:ln>
        </p:spPr>
        <p:txBody>
          <a:bodyPr lIns="90487" tIns="44450" rIns="90487" bIns="44450"/>
          <a:lstStyle/>
          <a:p>
            <a:pPr eaLnBrk="0" hangingPunct="0"/>
            <a:r>
              <a:rPr lang="en-US" sz="2400" b="0"/>
              <a:t>Server should be able to survive client and communication problems.</a:t>
            </a:r>
          </a:p>
          <a:p>
            <a:pPr eaLnBrk="0" hangingPunct="0"/>
            <a:endParaRPr lang="en-US" sz="2400" b="0"/>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US" smtClean="0">
                <a:ea typeface="ＭＳ Ｐゴシック"/>
                <a:cs typeface="ＭＳ Ｐゴシック"/>
              </a:rPr>
              <a:t>Problems with Client/Server Architectures</a:t>
            </a:r>
          </a:p>
        </p:txBody>
      </p:sp>
      <p:sp>
        <p:nvSpPr>
          <p:cNvPr id="39939" name="Rectangle 3"/>
          <p:cNvSpPr>
            <a:spLocks noGrp="1" noChangeArrowheads="1"/>
          </p:cNvSpPr>
          <p:nvPr>
            <p:ph type="body" idx="1"/>
          </p:nvPr>
        </p:nvSpPr>
        <p:spPr/>
        <p:txBody>
          <a:bodyPr/>
          <a:lstStyle/>
          <a:p>
            <a:r>
              <a:rPr lang="en-US" smtClean="0">
                <a:ea typeface="ＭＳ Ｐゴシック"/>
                <a:cs typeface="ＭＳ Ｐゴシック"/>
              </a:rPr>
              <a:t>Client/Server systems do not provide peer-to-peer communication</a:t>
            </a:r>
          </a:p>
          <a:p>
            <a:r>
              <a:rPr lang="en-US" smtClean="0">
                <a:ea typeface="ＭＳ Ｐゴシック"/>
                <a:cs typeface="ＭＳ Ｐゴシック"/>
              </a:rPr>
              <a:t>Peer-to-peer communication is often needed</a:t>
            </a:r>
          </a:p>
          <a:p>
            <a:r>
              <a:rPr lang="en-US" smtClean="0">
                <a:ea typeface="ＭＳ Ｐゴシック"/>
                <a:cs typeface="ＭＳ Ｐゴシック"/>
              </a:rPr>
              <a:t>Example: </a:t>
            </a:r>
          </a:p>
          <a:p>
            <a:pPr lvl="1"/>
            <a:r>
              <a:rPr lang="en-US" smtClean="0">
                <a:ea typeface="ＭＳ Ｐゴシック"/>
              </a:rPr>
              <a:t>Database must process queries  from application and should be able to send notifications to the application when data have changed</a:t>
            </a:r>
          </a:p>
          <a:p>
            <a:endParaRPr lang="en-US" smtClean="0">
              <a:ea typeface="ＭＳ Ｐゴシック"/>
              <a:cs typeface="ＭＳ Ｐゴシック"/>
            </a:endParaRPr>
          </a:p>
        </p:txBody>
      </p:sp>
      <p:grpSp>
        <p:nvGrpSpPr>
          <p:cNvPr id="39940" name="Group 4"/>
          <p:cNvGrpSpPr>
            <a:grpSpLocks/>
          </p:cNvGrpSpPr>
          <p:nvPr/>
        </p:nvGrpSpPr>
        <p:grpSpPr bwMode="auto">
          <a:xfrm>
            <a:off x="512763" y="4508500"/>
            <a:ext cx="3241675" cy="530225"/>
            <a:chOff x="286" y="2840"/>
            <a:chExt cx="1730" cy="334"/>
          </a:xfrm>
        </p:grpSpPr>
        <p:sp>
          <p:nvSpPr>
            <p:cNvPr id="39955" name="Rectangle 5"/>
            <p:cNvSpPr>
              <a:spLocks noChangeArrowheads="1"/>
            </p:cNvSpPr>
            <p:nvPr/>
          </p:nvSpPr>
          <p:spPr bwMode="auto">
            <a:xfrm>
              <a:off x="286" y="2840"/>
              <a:ext cx="1730" cy="334"/>
            </a:xfrm>
            <a:prstGeom prst="rect">
              <a:avLst/>
            </a:prstGeom>
            <a:noFill/>
            <a:ln w="23813">
              <a:solidFill>
                <a:srgbClr val="000000"/>
              </a:solidFill>
              <a:miter lim="800000"/>
              <a:headEnd/>
              <a:tailEnd/>
            </a:ln>
          </p:spPr>
          <p:txBody>
            <a:bodyPr/>
            <a:lstStyle/>
            <a:p>
              <a:pPr eaLnBrk="0" hangingPunct="0"/>
              <a:endParaRPr lang="en-US"/>
            </a:p>
          </p:txBody>
        </p:sp>
        <p:sp>
          <p:nvSpPr>
            <p:cNvPr id="39956" name="Rectangle 6"/>
            <p:cNvSpPr>
              <a:spLocks noChangeArrowheads="1"/>
            </p:cNvSpPr>
            <p:nvPr/>
          </p:nvSpPr>
          <p:spPr bwMode="auto">
            <a:xfrm>
              <a:off x="490" y="2978"/>
              <a:ext cx="1391" cy="173"/>
            </a:xfrm>
            <a:prstGeom prst="rect">
              <a:avLst/>
            </a:prstGeom>
            <a:noFill/>
            <a:ln w="9525">
              <a:noFill/>
              <a:miter lim="800000"/>
              <a:headEnd/>
              <a:tailEnd/>
            </a:ln>
          </p:spPr>
          <p:txBody>
            <a:bodyPr wrap="none" lIns="0" tIns="0" rIns="0" bIns="0">
              <a:spAutoFit/>
            </a:bodyPr>
            <a:lstStyle/>
            <a:p>
              <a:pPr eaLnBrk="0" hangingPunct="0"/>
              <a:r>
                <a:rPr lang="en-US" u="sng">
                  <a:solidFill>
                    <a:srgbClr val="000000"/>
                  </a:solidFill>
                  <a:latin typeface="Courier New" pitchFamily="49" charset="0"/>
                </a:rPr>
                <a:t>application1:DBUser</a:t>
              </a:r>
              <a:endParaRPr lang="en-US">
                <a:latin typeface="Courier New" pitchFamily="49" charset="0"/>
              </a:endParaRPr>
            </a:p>
          </p:txBody>
        </p:sp>
      </p:grpSp>
      <p:grpSp>
        <p:nvGrpSpPr>
          <p:cNvPr id="39941" name="Group 7"/>
          <p:cNvGrpSpPr>
            <a:grpSpLocks/>
          </p:cNvGrpSpPr>
          <p:nvPr/>
        </p:nvGrpSpPr>
        <p:grpSpPr bwMode="auto">
          <a:xfrm>
            <a:off x="5278438" y="4970463"/>
            <a:ext cx="3252787" cy="530225"/>
            <a:chOff x="3135" y="3131"/>
            <a:chExt cx="2049" cy="334"/>
          </a:xfrm>
        </p:grpSpPr>
        <p:sp>
          <p:nvSpPr>
            <p:cNvPr id="39953" name="Rectangle 8"/>
            <p:cNvSpPr>
              <a:spLocks noChangeArrowheads="1"/>
            </p:cNvSpPr>
            <p:nvPr/>
          </p:nvSpPr>
          <p:spPr bwMode="auto">
            <a:xfrm>
              <a:off x="3135" y="3131"/>
              <a:ext cx="2049" cy="334"/>
            </a:xfrm>
            <a:prstGeom prst="rect">
              <a:avLst/>
            </a:prstGeom>
            <a:noFill/>
            <a:ln w="23813">
              <a:solidFill>
                <a:srgbClr val="000000"/>
              </a:solidFill>
              <a:miter lim="800000"/>
              <a:headEnd/>
              <a:tailEnd/>
            </a:ln>
          </p:spPr>
          <p:txBody>
            <a:bodyPr/>
            <a:lstStyle/>
            <a:p>
              <a:pPr eaLnBrk="0" hangingPunct="0"/>
              <a:endParaRPr lang="en-US"/>
            </a:p>
          </p:txBody>
        </p:sp>
        <p:sp>
          <p:nvSpPr>
            <p:cNvPr id="39954" name="Rectangle 9"/>
            <p:cNvSpPr>
              <a:spLocks noChangeArrowheads="1"/>
            </p:cNvSpPr>
            <p:nvPr/>
          </p:nvSpPr>
          <p:spPr bwMode="auto">
            <a:xfrm>
              <a:off x="3705" y="3269"/>
              <a:ext cx="1123" cy="173"/>
            </a:xfrm>
            <a:prstGeom prst="rect">
              <a:avLst/>
            </a:prstGeom>
            <a:noFill/>
            <a:ln w="9525">
              <a:noFill/>
              <a:miter lim="800000"/>
              <a:headEnd/>
              <a:tailEnd/>
            </a:ln>
          </p:spPr>
          <p:txBody>
            <a:bodyPr wrap="none" lIns="0" tIns="0" rIns="0" bIns="0">
              <a:spAutoFit/>
            </a:bodyPr>
            <a:lstStyle/>
            <a:p>
              <a:pPr eaLnBrk="0" hangingPunct="0"/>
              <a:r>
                <a:rPr lang="en-US" u="sng">
                  <a:solidFill>
                    <a:srgbClr val="000000"/>
                  </a:solidFill>
                  <a:latin typeface="Courier New" pitchFamily="49" charset="0"/>
                </a:rPr>
                <a:t>database:DBMS</a:t>
              </a:r>
              <a:endParaRPr lang="en-US">
                <a:latin typeface="Courier New" pitchFamily="49" charset="0"/>
              </a:endParaRPr>
            </a:p>
          </p:txBody>
        </p:sp>
      </p:grpSp>
      <p:grpSp>
        <p:nvGrpSpPr>
          <p:cNvPr id="39942" name="Group 10"/>
          <p:cNvGrpSpPr>
            <a:grpSpLocks/>
          </p:cNvGrpSpPr>
          <p:nvPr/>
        </p:nvGrpSpPr>
        <p:grpSpPr bwMode="auto">
          <a:xfrm>
            <a:off x="3502025" y="4611688"/>
            <a:ext cx="2573338" cy="588962"/>
            <a:chOff x="2016" y="2905"/>
            <a:chExt cx="1621" cy="371"/>
          </a:xfrm>
        </p:grpSpPr>
        <p:sp>
          <p:nvSpPr>
            <p:cNvPr id="39950" name="Freeform 11"/>
            <p:cNvSpPr>
              <a:spLocks/>
            </p:cNvSpPr>
            <p:nvPr/>
          </p:nvSpPr>
          <p:spPr bwMode="auto">
            <a:xfrm>
              <a:off x="2960" y="3204"/>
              <a:ext cx="146" cy="72"/>
            </a:xfrm>
            <a:custGeom>
              <a:avLst/>
              <a:gdLst>
                <a:gd name="T0" fmla="*/ 0 w 146"/>
                <a:gd name="T1" fmla="*/ 29 h 72"/>
                <a:gd name="T2" fmla="*/ 29 w 146"/>
                <a:gd name="T3" fmla="*/ 0 h 72"/>
                <a:gd name="T4" fmla="*/ 146 w 146"/>
                <a:gd name="T5" fmla="*/ 72 h 72"/>
                <a:gd name="T6" fmla="*/ 15 w 146"/>
                <a:gd name="T7" fmla="*/ 72 h 72"/>
                <a:gd name="T8" fmla="*/ 0 w 146"/>
                <a:gd name="T9" fmla="*/ 29 h 72"/>
                <a:gd name="T10" fmla="*/ 0 60000 65536"/>
                <a:gd name="T11" fmla="*/ 0 60000 65536"/>
                <a:gd name="T12" fmla="*/ 0 60000 65536"/>
                <a:gd name="T13" fmla="*/ 0 60000 65536"/>
                <a:gd name="T14" fmla="*/ 0 60000 65536"/>
                <a:gd name="T15" fmla="*/ 0 w 146"/>
                <a:gd name="T16" fmla="*/ 0 h 72"/>
                <a:gd name="T17" fmla="*/ 146 w 146"/>
                <a:gd name="T18" fmla="*/ 72 h 72"/>
              </a:gdLst>
              <a:ahLst/>
              <a:cxnLst>
                <a:cxn ang="T10">
                  <a:pos x="T0" y="T1"/>
                </a:cxn>
                <a:cxn ang="T11">
                  <a:pos x="T2" y="T3"/>
                </a:cxn>
                <a:cxn ang="T12">
                  <a:pos x="T4" y="T5"/>
                </a:cxn>
                <a:cxn ang="T13">
                  <a:pos x="T6" y="T7"/>
                </a:cxn>
                <a:cxn ang="T14">
                  <a:pos x="T8" y="T9"/>
                </a:cxn>
              </a:cxnLst>
              <a:rect l="T15" t="T16" r="T17" b="T18"/>
              <a:pathLst>
                <a:path w="146" h="72">
                  <a:moveTo>
                    <a:pt x="0" y="29"/>
                  </a:moveTo>
                  <a:lnTo>
                    <a:pt x="29" y="0"/>
                  </a:lnTo>
                  <a:lnTo>
                    <a:pt x="146" y="72"/>
                  </a:lnTo>
                  <a:lnTo>
                    <a:pt x="15" y="72"/>
                  </a:lnTo>
                  <a:lnTo>
                    <a:pt x="0" y="29"/>
                  </a:lnTo>
                  <a:close/>
                </a:path>
              </a:pathLst>
            </a:custGeom>
            <a:solidFill>
              <a:srgbClr val="000000"/>
            </a:solidFill>
            <a:ln w="23813">
              <a:solidFill>
                <a:srgbClr val="000000"/>
              </a:solidFill>
              <a:round/>
              <a:headEnd/>
              <a:tailEnd/>
            </a:ln>
          </p:spPr>
          <p:txBody>
            <a:bodyPr/>
            <a:lstStyle/>
            <a:p>
              <a:endParaRPr lang="en-US"/>
            </a:p>
          </p:txBody>
        </p:sp>
        <p:sp>
          <p:nvSpPr>
            <p:cNvPr id="39951" name="Line 12"/>
            <p:cNvSpPr>
              <a:spLocks noChangeShapeType="1"/>
            </p:cNvSpPr>
            <p:nvPr/>
          </p:nvSpPr>
          <p:spPr bwMode="auto">
            <a:xfrm>
              <a:off x="2016" y="3000"/>
              <a:ext cx="959" cy="247"/>
            </a:xfrm>
            <a:prstGeom prst="line">
              <a:avLst/>
            </a:prstGeom>
            <a:noFill/>
            <a:ln w="23813">
              <a:solidFill>
                <a:srgbClr val="000000"/>
              </a:solidFill>
              <a:round/>
              <a:headEnd/>
              <a:tailEnd/>
            </a:ln>
          </p:spPr>
          <p:txBody>
            <a:bodyPr/>
            <a:lstStyle/>
            <a:p>
              <a:endParaRPr lang="en-US"/>
            </a:p>
          </p:txBody>
        </p:sp>
        <p:sp>
          <p:nvSpPr>
            <p:cNvPr id="39952" name="Rectangle 13"/>
            <p:cNvSpPr>
              <a:spLocks noChangeArrowheads="1"/>
            </p:cNvSpPr>
            <p:nvPr/>
          </p:nvSpPr>
          <p:spPr bwMode="auto">
            <a:xfrm>
              <a:off x="2514" y="2905"/>
              <a:ext cx="1123" cy="173"/>
            </a:xfrm>
            <a:prstGeom prst="rect">
              <a:avLst/>
            </a:prstGeom>
            <a:noFill/>
            <a:ln w="9525">
              <a:noFill/>
              <a:miter lim="800000"/>
              <a:headEnd/>
              <a:tailEnd/>
            </a:ln>
          </p:spPr>
          <p:txBody>
            <a:bodyPr wrap="none" lIns="0" tIns="0" rIns="0" bIns="0">
              <a:spAutoFit/>
            </a:bodyPr>
            <a:lstStyle/>
            <a:p>
              <a:pPr eaLnBrk="0" hangingPunct="0"/>
              <a:r>
                <a:rPr lang="en-US">
                  <a:solidFill>
                    <a:srgbClr val="000000"/>
                  </a:solidFill>
                  <a:latin typeface="Courier New" pitchFamily="49" charset="0"/>
                </a:rPr>
                <a:t>1. updateData</a:t>
              </a:r>
              <a:endParaRPr lang="en-US">
                <a:latin typeface="Courier New" pitchFamily="49" charset="0"/>
              </a:endParaRPr>
            </a:p>
          </p:txBody>
        </p:sp>
      </p:grpSp>
      <p:grpSp>
        <p:nvGrpSpPr>
          <p:cNvPr id="39943" name="Group 14"/>
          <p:cNvGrpSpPr>
            <a:grpSpLocks/>
          </p:cNvGrpSpPr>
          <p:nvPr/>
        </p:nvGrpSpPr>
        <p:grpSpPr bwMode="auto">
          <a:xfrm>
            <a:off x="433388" y="5240338"/>
            <a:ext cx="6478587" cy="723900"/>
            <a:chOff x="417" y="3291"/>
            <a:chExt cx="3634" cy="456"/>
          </a:xfrm>
        </p:grpSpPr>
        <p:sp>
          <p:nvSpPr>
            <p:cNvPr id="39944" name="Rectangle 15"/>
            <p:cNvSpPr>
              <a:spLocks noChangeArrowheads="1"/>
            </p:cNvSpPr>
            <p:nvPr/>
          </p:nvSpPr>
          <p:spPr bwMode="auto">
            <a:xfrm>
              <a:off x="618" y="3501"/>
              <a:ext cx="1462" cy="173"/>
            </a:xfrm>
            <a:prstGeom prst="rect">
              <a:avLst/>
            </a:prstGeom>
            <a:noFill/>
            <a:ln w="9525">
              <a:noFill/>
              <a:miter lim="800000"/>
              <a:headEnd/>
              <a:tailEnd/>
            </a:ln>
          </p:spPr>
          <p:txBody>
            <a:bodyPr wrap="none" lIns="0" tIns="0" rIns="0" bIns="0">
              <a:spAutoFit/>
            </a:bodyPr>
            <a:lstStyle/>
            <a:p>
              <a:pPr eaLnBrk="0" hangingPunct="0"/>
              <a:r>
                <a:rPr lang="en-US" u="sng">
                  <a:solidFill>
                    <a:srgbClr val="000000"/>
                  </a:solidFill>
                  <a:latin typeface="Courier New" pitchFamily="49" charset="0"/>
                </a:rPr>
                <a:t>application2:DBUser</a:t>
              </a:r>
              <a:endParaRPr lang="en-US" u="sng">
                <a:latin typeface="Courier New" pitchFamily="49" charset="0"/>
              </a:endParaRPr>
            </a:p>
          </p:txBody>
        </p:sp>
        <p:grpSp>
          <p:nvGrpSpPr>
            <p:cNvPr id="39945" name="Group 16"/>
            <p:cNvGrpSpPr>
              <a:grpSpLocks/>
            </p:cNvGrpSpPr>
            <p:nvPr/>
          </p:nvGrpSpPr>
          <p:grpSpPr bwMode="auto">
            <a:xfrm>
              <a:off x="417" y="3291"/>
              <a:ext cx="3634" cy="456"/>
              <a:chOff x="417" y="3291"/>
              <a:chExt cx="3634" cy="456"/>
            </a:xfrm>
          </p:grpSpPr>
          <p:sp>
            <p:nvSpPr>
              <p:cNvPr id="39946" name="Rectangle 17"/>
              <p:cNvSpPr>
                <a:spLocks noChangeArrowheads="1"/>
              </p:cNvSpPr>
              <p:nvPr/>
            </p:nvSpPr>
            <p:spPr bwMode="auto">
              <a:xfrm>
                <a:off x="417" y="3364"/>
                <a:ext cx="1729" cy="334"/>
              </a:xfrm>
              <a:prstGeom prst="rect">
                <a:avLst/>
              </a:prstGeom>
              <a:noFill/>
              <a:ln w="23813">
                <a:solidFill>
                  <a:srgbClr val="000000"/>
                </a:solidFill>
                <a:miter lim="800000"/>
                <a:headEnd/>
                <a:tailEnd/>
              </a:ln>
            </p:spPr>
            <p:txBody>
              <a:bodyPr/>
              <a:lstStyle/>
              <a:p>
                <a:pPr eaLnBrk="0" hangingPunct="0"/>
                <a:endParaRPr lang="en-US"/>
              </a:p>
            </p:txBody>
          </p:sp>
          <p:sp>
            <p:nvSpPr>
              <p:cNvPr id="39947" name="Freeform 18"/>
              <p:cNvSpPr>
                <a:spLocks/>
              </p:cNvSpPr>
              <p:nvPr/>
            </p:nvSpPr>
            <p:spPr bwMode="auto">
              <a:xfrm>
                <a:off x="2175" y="3465"/>
                <a:ext cx="146" cy="73"/>
              </a:xfrm>
              <a:custGeom>
                <a:avLst/>
                <a:gdLst>
                  <a:gd name="T0" fmla="*/ 146 w 146"/>
                  <a:gd name="T1" fmla="*/ 29 h 73"/>
                  <a:gd name="T2" fmla="*/ 131 w 146"/>
                  <a:gd name="T3" fmla="*/ 73 h 73"/>
                  <a:gd name="T4" fmla="*/ 0 w 146"/>
                  <a:gd name="T5" fmla="*/ 73 h 73"/>
                  <a:gd name="T6" fmla="*/ 117 w 146"/>
                  <a:gd name="T7" fmla="*/ 0 h 73"/>
                  <a:gd name="T8" fmla="*/ 146 w 146"/>
                  <a:gd name="T9" fmla="*/ 29 h 73"/>
                  <a:gd name="T10" fmla="*/ 0 60000 65536"/>
                  <a:gd name="T11" fmla="*/ 0 60000 65536"/>
                  <a:gd name="T12" fmla="*/ 0 60000 65536"/>
                  <a:gd name="T13" fmla="*/ 0 60000 65536"/>
                  <a:gd name="T14" fmla="*/ 0 60000 65536"/>
                  <a:gd name="T15" fmla="*/ 0 w 146"/>
                  <a:gd name="T16" fmla="*/ 0 h 73"/>
                  <a:gd name="T17" fmla="*/ 146 w 146"/>
                  <a:gd name="T18" fmla="*/ 73 h 73"/>
                </a:gdLst>
                <a:ahLst/>
                <a:cxnLst>
                  <a:cxn ang="T10">
                    <a:pos x="T0" y="T1"/>
                  </a:cxn>
                  <a:cxn ang="T11">
                    <a:pos x="T2" y="T3"/>
                  </a:cxn>
                  <a:cxn ang="T12">
                    <a:pos x="T4" y="T5"/>
                  </a:cxn>
                  <a:cxn ang="T13">
                    <a:pos x="T6" y="T7"/>
                  </a:cxn>
                  <a:cxn ang="T14">
                    <a:pos x="T8" y="T9"/>
                  </a:cxn>
                </a:cxnLst>
                <a:rect l="T15" t="T16" r="T17" b="T18"/>
                <a:pathLst>
                  <a:path w="146" h="73">
                    <a:moveTo>
                      <a:pt x="146" y="29"/>
                    </a:moveTo>
                    <a:lnTo>
                      <a:pt x="131" y="73"/>
                    </a:lnTo>
                    <a:lnTo>
                      <a:pt x="0" y="73"/>
                    </a:lnTo>
                    <a:lnTo>
                      <a:pt x="117" y="0"/>
                    </a:lnTo>
                    <a:lnTo>
                      <a:pt x="146" y="29"/>
                    </a:lnTo>
                    <a:close/>
                  </a:path>
                </a:pathLst>
              </a:custGeom>
              <a:solidFill>
                <a:srgbClr val="000000"/>
              </a:solidFill>
              <a:ln w="23813">
                <a:solidFill>
                  <a:srgbClr val="000000"/>
                </a:solidFill>
                <a:round/>
                <a:headEnd/>
                <a:tailEnd/>
              </a:ln>
            </p:spPr>
            <p:txBody>
              <a:bodyPr/>
              <a:lstStyle/>
              <a:p>
                <a:endParaRPr lang="en-US"/>
              </a:p>
            </p:txBody>
          </p:sp>
          <p:sp>
            <p:nvSpPr>
              <p:cNvPr id="39948" name="Line 19"/>
              <p:cNvSpPr>
                <a:spLocks noChangeShapeType="1"/>
              </p:cNvSpPr>
              <p:nvPr/>
            </p:nvSpPr>
            <p:spPr bwMode="auto">
              <a:xfrm flipH="1">
                <a:off x="2306" y="3291"/>
                <a:ext cx="829" cy="203"/>
              </a:xfrm>
              <a:prstGeom prst="line">
                <a:avLst/>
              </a:prstGeom>
              <a:noFill/>
              <a:ln w="23813">
                <a:solidFill>
                  <a:srgbClr val="000000"/>
                </a:solidFill>
                <a:round/>
                <a:headEnd/>
                <a:tailEnd/>
              </a:ln>
            </p:spPr>
            <p:txBody>
              <a:bodyPr/>
              <a:lstStyle/>
              <a:p>
                <a:endParaRPr lang="en-US"/>
              </a:p>
            </p:txBody>
          </p:sp>
          <p:sp>
            <p:nvSpPr>
              <p:cNvPr id="39949" name="Rectangle 20"/>
              <p:cNvSpPr>
                <a:spLocks noChangeArrowheads="1"/>
              </p:cNvSpPr>
              <p:nvPr/>
            </p:nvSpPr>
            <p:spPr bwMode="auto">
              <a:xfrm>
                <a:off x="2435" y="3574"/>
                <a:ext cx="1616" cy="173"/>
              </a:xfrm>
              <a:prstGeom prst="rect">
                <a:avLst/>
              </a:prstGeom>
              <a:noFill/>
              <a:ln w="9525">
                <a:noFill/>
                <a:miter lim="800000"/>
                <a:headEnd/>
                <a:tailEnd/>
              </a:ln>
            </p:spPr>
            <p:txBody>
              <a:bodyPr wrap="none" lIns="0" tIns="0" rIns="0" bIns="0">
                <a:spAutoFit/>
              </a:bodyPr>
              <a:lstStyle/>
              <a:p>
                <a:pPr eaLnBrk="0" hangingPunct="0"/>
                <a:r>
                  <a:rPr lang="en-US">
                    <a:solidFill>
                      <a:srgbClr val="000000"/>
                    </a:solidFill>
                    <a:latin typeface="Courier New" pitchFamily="49" charset="0"/>
                  </a:rPr>
                  <a:t>2. changeNotification</a:t>
                </a:r>
                <a:endParaRPr lang="en-US">
                  <a:latin typeface="Courier New" pitchFamily="49" charset="0"/>
                </a:endParaRPr>
              </a:p>
            </p:txBody>
          </p:sp>
        </p:grpSp>
      </p:gr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3"/>
          <p:cNvSpPr>
            <a:spLocks noGrp="1" noChangeArrowheads="1"/>
          </p:cNvSpPr>
          <p:nvPr>
            <p:ph type="title"/>
          </p:nvPr>
        </p:nvSpPr>
        <p:spPr/>
        <p:txBody>
          <a:bodyPr/>
          <a:lstStyle/>
          <a:p>
            <a:r>
              <a:rPr lang="en-US" smtClean="0">
                <a:ea typeface="ＭＳ Ｐゴシック"/>
                <a:cs typeface="ＭＳ Ｐゴシック"/>
              </a:rPr>
              <a:t>Peer-to-Peer Architectural Style</a:t>
            </a:r>
          </a:p>
        </p:txBody>
      </p:sp>
      <p:sp>
        <p:nvSpPr>
          <p:cNvPr id="244740" name="Rectangle 4"/>
          <p:cNvSpPr>
            <a:spLocks noGrp="1" noChangeArrowheads="1"/>
          </p:cNvSpPr>
          <p:nvPr>
            <p:ph type="body" idx="1"/>
          </p:nvPr>
        </p:nvSpPr>
        <p:spPr>
          <a:xfrm>
            <a:off x="254000" y="914400"/>
            <a:ext cx="8255000" cy="802285"/>
          </a:xfrm>
        </p:spPr>
        <p:txBody>
          <a:bodyPr/>
          <a:lstStyle/>
          <a:p>
            <a:pPr>
              <a:buFont typeface="Times" pitchFamily="-108" charset="0"/>
              <a:buNone/>
              <a:defRPr/>
            </a:pPr>
            <a:r>
              <a:rPr lang="en-US" dirty="0"/>
              <a:t>Generalization of Client/Server Architectural </a:t>
            </a:r>
            <a:r>
              <a:rPr lang="en-US" dirty="0" smtClean="0"/>
              <a:t>Style</a:t>
            </a:r>
          </a:p>
          <a:p>
            <a:pPr>
              <a:buFont typeface="Times" pitchFamily="-108" charset="0"/>
              <a:buNone/>
              <a:defRPr/>
            </a:pPr>
            <a:r>
              <a:rPr lang="en-US" dirty="0" smtClean="0">
                <a:ln>
                  <a:solidFill>
                    <a:srgbClr val="FF0000"/>
                  </a:solidFill>
                </a:ln>
                <a:solidFill>
                  <a:srgbClr val="0000FF"/>
                </a:solidFill>
              </a:rPr>
              <a:t> “Clients can be servers and servers can be clients”</a:t>
            </a:r>
            <a:endParaRPr lang="en-US" dirty="0" smtClean="0"/>
          </a:p>
          <a:p>
            <a:pPr>
              <a:buFont typeface="Times" pitchFamily="-108" charset="0"/>
              <a:buChar char="•"/>
              <a:defRPr/>
            </a:pPr>
            <a:endParaRPr lang="en-US" dirty="0"/>
          </a:p>
        </p:txBody>
      </p:sp>
      <p:pic>
        <p:nvPicPr>
          <p:cNvPr id="40964" name="Picture 5"/>
          <p:cNvPicPr>
            <a:picLocks noChangeAspect="1" noChangeArrowheads="1"/>
          </p:cNvPicPr>
          <p:nvPr/>
        </p:nvPicPr>
        <p:blipFill>
          <a:blip r:embed="rId3"/>
          <a:srcRect/>
          <a:stretch>
            <a:fillRect/>
          </a:stretch>
        </p:blipFill>
        <p:spPr bwMode="auto">
          <a:xfrm>
            <a:off x="2039938" y="3479800"/>
            <a:ext cx="4894262" cy="2295525"/>
          </a:xfrm>
          <a:prstGeom prst="rect">
            <a:avLst/>
          </a:prstGeom>
          <a:noFill/>
          <a:ln w="12700">
            <a:noFill/>
            <a:miter lim="800000"/>
            <a:headEnd/>
            <a:tailEnd/>
          </a:ln>
        </p:spPr>
      </p:pic>
      <p:sp>
        <p:nvSpPr>
          <p:cNvPr id="244742" name="Rectangle 6"/>
          <p:cNvSpPr>
            <a:spLocks noChangeArrowheads="1"/>
          </p:cNvSpPr>
          <p:nvPr/>
        </p:nvSpPr>
        <p:spPr bwMode="auto">
          <a:xfrm>
            <a:off x="351365" y="1716685"/>
            <a:ext cx="8580966" cy="1327601"/>
          </a:xfrm>
          <a:prstGeom prst="rect">
            <a:avLst/>
          </a:prstGeom>
          <a:noFill/>
          <a:ln w="12700">
            <a:noFill/>
            <a:miter lim="800000"/>
            <a:headEnd/>
            <a:tailEnd/>
          </a:ln>
        </p:spPr>
        <p:txBody>
          <a:bodyPr lIns="90487" tIns="44450" rIns="90487" bIns="44450"/>
          <a:lstStyle/>
          <a:p>
            <a:pPr eaLnBrk="0" hangingPunct="0">
              <a:defRPr/>
            </a:pPr>
            <a:r>
              <a:rPr lang="en-US" sz="2400" b="0" dirty="0">
                <a:latin typeface="Verdana" pitchFamily="36" charset="0"/>
                <a:ea typeface="+mn-ea"/>
                <a:cs typeface="+mn-cs"/>
              </a:rPr>
              <a:t>Introduction a new abstraction: </a:t>
            </a:r>
            <a:r>
              <a:rPr lang="en-US" sz="2400" b="0" dirty="0">
                <a:solidFill>
                  <a:srgbClr val="0000FF"/>
                </a:solidFill>
                <a:latin typeface="Verdana" pitchFamily="36" charset="0"/>
                <a:ea typeface="+mn-ea"/>
                <a:cs typeface="+mn-cs"/>
              </a:rPr>
              <a:t>Peer</a:t>
            </a:r>
          </a:p>
          <a:p>
            <a:pPr eaLnBrk="0" hangingPunct="0">
              <a:defRPr/>
            </a:pPr>
            <a:r>
              <a:rPr lang="en-US" sz="2400" b="0" dirty="0">
                <a:solidFill>
                  <a:srgbClr val="FF0000"/>
                </a:solidFill>
                <a:latin typeface="Verdana" pitchFamily="36" charset="0"/>
                <a:ea typeface="+mn-ea"/>
                <a:cs typeface="+mn-cs"/>
              </a:rPr>
              <a:t>“</a:t>
            </a:r>
            <a:r>
              <a:rPr lang="en-US" sz="2400" b="0" dirty="0">
                <a:ln>
                  <a:solidFill>
                    <a:srgbClr val="FF0000"/>
                  </a:solidFill>
                </a:ln>
                <a:solidFill>
                  <a:srgbClr val="0000FF"/>
                </a:solidFill>
                <a:latin typeface="Verdana" pitchFamily="36" charset="0"/>
                <a:ea typeface="+mn-ea"/>
                <a:cs typeface="+mn-cs"/>
              </a:rPr>
              <a:t>Clients and servers can be both peers</a:t>
            </a:r>
            <a:r>
              <a:rPr lang="en-US" sz="2400" b="0" dirty="0">
                <a:solidFill>
                  <a:srgbClr val="FF0000"/>
                </a:solidFill>
                <a:latin typeface="Verdana" pitchFamily="36" charset="0"/>
                <a:ea typeface="+mn-ea"/>
                <a:cs typeface="+mn-cs"/>
              </a:rPr>
              <a:t>”</a:t>
            </a:r>
            <a:endParaRPr lang="en-US" sz="2400" b="0" dirty="0">
              <a:solidFill>
                <a:srgbClr val="FF0000"/>
              </a:solidFill>
              <a:latin typeface="Verdana" pitchFamily="36" charset="0"/>
              <a:ea typeface="+mn-ea"/>
              <a:cs typeface="+mn-cs"/>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1986" name="Rectangle 3"/>
          <p:cNvSpPr>
            <a:spLocks noGrp="1" noChangeArrowheads="1"/>
          </p:cNvSpPr>
          <p:nvPr>
            <p:ph type="title"/>
          </p:nvPr>
        </p:nvSpPr>
        <p:spPr/>
        <p:txBody>
          <a:bodyPr/>
          <a:lstStyle/>
          <a:p>
            <a:r>
              <a:rPr lang="en-US" smtClean="0">
                <a:ea typeface="ＭＳ Ｐゴシック"/>
                <a:cs typeface="ＭＳ Ｐゴシック"/>
              </a:rPr>
              <a:t>Peer-to-Peer Architectural Style</a:t>
            </a:r>
          </a:p>
        </p:txBody>
      </p:sp>
      <p:sp>
        <p:nvSpPr>
          <p:cNvPr id="244740" name="Rectangle 4"/>
          <p:cNvSpPr>
            <a:spLocks noGrp="1" noChangeArrowheads="1"/>
          </p:cNvSpPr>
          <p:nvPr>
            <p:ph type="body" idx="1"/>
          </p:nvPr>
        </p:nvSpPr>
        <p:spPr>
          <a:xfrm>
            <a:off x="254000" y="914400"/>
            <a:ext cx="8255000" cy="802285"/>
          </a:xfrm>
        </p:spPr>
        <p:txBody>
          <a:bodyPr/>
          <a:lstStyle/>
          <a:p>
            <a:pPr>
              <a:buFont typeface="Times" pitchFamily="-108" charset="0"/>
              <a:buNone/>
              <a:defRPr/>
            </a:pPr>
            <a:r>
              <a:rPr lang="en-US" dirty="0"/>
              <a:t>Generalization of Client/Server Architectural </a:t>
            </a:r>
            <a:r>
              <a:rPr lang="en-US" dirty="0" smtClean="0"/>
              <a:t>Style</a:t>
            </a:r>
          </a:p>
          <a:p>
            <a:pPr>
              <a:buFont typeface="Times" pitchFamily="-108" charset="0"/>
              <a:buNone/>
              <a:defRPr/>
            </a:pPr>
            <a:r>
              <a:rPr lang="en-US" dirty="0" smtClean="0">
                <a:ln>
                  <a:solidFill>
                    <a:srgbClr val="FF0000"/>
                  </a:solidFill>
                </a:ln>
                <a:solidFill>
                  <a:srgbClr val="0000FF"/>
                </a:solidFill>
              </a:rPr>
              <a:t> “Clients can be servers and servers can be clients”</a:t>
            </a:r>
            <a:endParaRPr lang="en-US" dirty="0" smtClean="0"/>
          </a:p>
          <a:p>
            <a:pPr>
              <a:buFont typeface="Times" pitchFamily="-108" charset="0"/>
              <a:buChar char="•"/>
              <a:defRPr/>
            </a:pPr>
            <a:endParaRPr lang="en-US" dirty="0"/>
          </a:p>
        </p:txBody>
      </p:sp>
      <p:pic>
        <p:nvPicPr>
          <p:cNvPr id="41988" name="Picture 5"/>
          <p:cNvPicPr>
            <a:picLocks noChangeAspect="1" noChangeArrowheads="1"/>
          </p:cNvPicPr>
          <p:nvPr/>
        </p:nvPicPr>
        <p:blipFill>
          <a:blip r:embed="rId3"/>
          <a:srcRect/>
          <a:stretch>
            <a:fillRect/>
          </a:stretch>
        </p:blipFill>
        <p:spPr bwMode="auto">
          <a:xfrm>
            <a:off x="2039938" y="4052888"/>
            <a:ext cx="4894262" cy="2295525"/>
          </a:xfrm>
          <a:prstGeom prst="rect">
            <a:avLst/>
          </a:prstGeom>
          <a:noFill/>
          <a:ln w="12700">
            <a:noFill/>
            <a:miter lim="800000"/>
            <a:headEnd/>
            <a:tailEnd/>
          </a:ln>
        </p:spPr>
      </p:pic>
      <p:sp>
        <p:nvSpPr>
          <p:cNvPr id="244742" name="Rectangle 6"/>
          <p:cNvSpPr>
            <a:spLocks noChangeArrowheads="1"/>
          </p:cNvSpPr>
          <p:nvPr/>
        </p:nvSpPr>
        <p:spPr bwMode="auto">
          <a:xfrm>
            <a:off x="351365" y="1716685"/>
            <a:ext cx="8580966" cy="1327601"/>
          </a:xfrm>
          <a:prstGeom prst="rect">
            <a:avLst/>
          </a:prstGeom>
          <a:noFill/>
          <a:ln w="12700">
            <a:noFill/>
            <a:miter lim="800000"/>
            <a:headEnd/>
            <a:tailEnd/>
          </a:ln>
        </p:spPr>
        <p:txBody>
          <a:bodyPr lIns="90487" tIns="44450" rIns="90487" bIns="44450"/>
          <a:lstStyle/>
          <a:p>
            <a:pPr eaLnBrk="0" hangingPunct="0">
              <a:defRPr/>
            </a:pPr>
            <a:r>
              <a:rPr lang="en-US" sz="2400" b="0" dirty="0">
                <a:latin typeface="Verdana" pitchFamily="36" charset="0"/>
                <a:ea typeface="+mn-ea"/>
                <a:cs typeface="+mn-cs"/>
              </a:rPr>
              <a:t>Introduction a new abstraction: </a:t>
            </a:r>
            <a:r>
              <a:rPr lang="en-US" sz="2400" b="0" dirty="0">
                <a:solidFill>
                  <a:srgbClr val="0000FF"/>
                </a:solidFill>
                <a:latin typeface="Verdana" pitchFamily="36" charset="0"/>
                <a:ea typeface="+mn-ea"/>
                <a:cs typeface="+mn-cs"/>
              </a:rPr>
              <a:t>Peer</a:t>
            </a:r>
          </a:p>
          <a:p>
            <a:pPr eaLnBrk="0" hangingPunct="0">
              <a:defRPr/>
            </a:pPr>
            <a:r>
              <a:rPr lang="en-US" sz="2400" b="0" dirty="0">
                <a:solidFill>
                  <a:srgbClr val="FF0000"/>
                </a:solidFill>
                <a:latin typeface="Verdana" pitchFamily="36" charset="0"/>
                <a:ea typeface="+mn-ea"/>
                <a:cs typeface="+mn-cs"/>
              </a:rPr>
              <a:t>“</a:t>
            </a:r>
            <a:r>
              <a:rPr lang="en-US" sz="2400" b="0" dirty="0">
                <a:ln>
                  <a:solidFill>
                    <a:srgbClr val="FF0000"/>
                  </a:solidFill>
                </a:ln>
                <a:solidFill>
                  <a:srgbClr val="0000FF"/>
                </a:solidFill>
                <a:latin typeface="Verdana" pitchFamily="36" charset="0"/>
                <a:ea typeface="+mn-ea"/>
                <a:cs typeface="+mn-cs"/>
              </a:rPr>
              <a:t>Clients and servers can be both peers</a:t>
            </a:r>
            <a:r>
              <a:rPr lang="en-US" sz="2400" b="0" dirty="0">
                <a:solidFill>
                  <a:srgbClr val="FF0000"/>
                </a:solidFill>
                <a:latin typeface="Verdana" pitchFamily="36" charset="0"/>
                <a:ea typeface="+mn-ea"/>
                <a:cs typeface="+mn-cs"/>
              </a:rPr>
              <a:t>”</a:t>
            </a:r>
          </a:p>
          <a:p>
            <a:pPr eaLnBrk="0" hangingPunct="0">
              <a:defRPr/>
            </a:pPr>
            <a:r>
              <a:rPr lang="en-US" sz="2400" b="0" dirty="0">
                <a:latin typeface="Verdana" pitchFamily="36" charset="0"/>
                <a:ea typeface="+mn-ea"/>
                <a:cs typeface="+mn-cs"/>
              </a:rPr>
              <a:t>How do we model this statement? With Inheritance?</a:t>
            </a:r>
            <a:r>
              <a:rPr lang="en-US" sz="2400" b="0" dirty="0">
                <a:solidFill>
                  <a:srgbClr val="0000FF"/>
                </a:solidFill>
                <a:latin typeface="Verdana" pitchFamily="36" charset="0"/>
                <a:ea typeface="+mn-ea"/>
                <a:cs typeface="+mn-cs"/>
              </a:rPr>
              <a:t/>
            </a:r>
            <a:br>
              <a:rPr lang="en-US" sz="2400" b="0" dirty="0">
                <a:solidFill>
                  <a:srgbClr val="0000FF"/>
                </a:solidFill>
                <a:latin typeface="Verdana" pitchFamily="36" charset="0"/>
                <a:ea typeface="+mn-ea"/>
                <a:cs typeface="+mn-cs"/>
              </a:rPr>
            </a:br>
            <a:endParaRPr lang="en-US" sz="2400" b="0" dirty="0">
              <a:ln>
                <a:solidFill>
                  <a:srgbClr val="FF0000"/>
                </a:solidFill>
              </a:ln>
              <a:solidFill>
                <a:srgbClr val="0000FF"/>
              </a:solidFill>
              <a:latin typeface="Verdana" pitchFamily="36" charset="0"/>
              <a:ea typeface="+mn-ea"/>
              <a:cs typeface="+mn-cs"/>
            </a:endParaRPr>
          </a:p>
        </p:txBody>
      </p:sp>
      <p:sp>
        <p:nvSpPr>
          <p:cNvPr id="41990" name="Rectangle 6"/>
          <p:cNvSpPr>
            <a:spLocks noChangeArrowheads="1"/>
          </p:cNvSpPr>
          <p:nvPr/>
        </p:nvSpPr>
        <p:spPr bwMode="auto">
          <a:xfrm>
            <a:off x="403225" y="3044825"/>
            <a:ext cx="8888413" cy="493713"/>
          </a:xfrm>
          <a:prstGeom prst="rect">
            <a:avLst/>
          </a:prstGeom>
          <a:noFill/>
          <a:ln w="12700">
            <a:noFill/>
            <a:miter lim="800000"/>
            <a:headEnd/>
            <a:tailEnd/>
          </a:ln>
        </p:spPr>
        <p:txBody>
          <a:bodyPr lIns="90487" tIns="44450" rIns="90487" bIns="44450"/>
          <a:lstStyle/>
          <a:p>
            <a:pPr eaLnBrk="0" hangingPunct="0"/>
            <a:r>
              <a:rPr lang="en-US" sz="2400" b="0">
                <a:solidFill>
                  <a:srgbClr val="0000FF"/>
                </a:solidFill>
                <a:latin typeface="Verdana" pitchFamily="34" charset="0"/>
              </a:rPr>
              <a:t>Proposal 1: “</a:t>
            </a:r>
            <a:r>
              <a:rPr lang="en-US" sz="2400" b="0">
                <a:solidFill>
                  <a:srgbClr val="0000FF"/>
                </a:solidFill>
                <a:latin typeface="Century Gothic" pitchFamily="34" charset="0"/>
              </a:rPr>
              <a:t>A peer can be either a client or a server”</a:t>
            </a:r>
            <a:endParaRPr lang="en-US" sz="3000">
              <a:solidFill>
                <a:srgbClr val="0000FF"/>
              </a:solidFill>
              <a:latin typeface="Century Gothic" pitchFamily="34" charset="0"/>
            </a:endParaRPr>
          </a:p>
        </p:txBody>
      </p:sp>
      <p:sp>
        <p:nvSpPr>
          <p:cNvPr id="41991" name="Rectangle 6"/>
          <p:cNvSpPr>
            <a:spLocks noChangeArrowheads="1"/>
          </p:cNvSpPr>
          <p:nvPr/>
        </p:nvSpPr>
        <p:spPr bwMode="auto">
          <a:xfrm>
            <a:off x="428625" y="3506788"/>
            <a:ext cx="8504238" cy="654050"/>
          </a:xfrm>
          <a:prstGeom prst="rect">
            <a:avLst/>
          </a:prstGeom>
          <a:noFill/>
          <a:ln w="12700">
            <a:noFill/>
            <a:miter lim="800000"/>
            <a:headEnd/>
            <a:tailEnd/>
          </a:ln>
        </p:spPr>
        <p:txBody>
          <a:bodyPr lIns="90487" tIns="44450" rIns="90487" bIns="44450"/>
          <a:lstStyle/>
          <a:p>
            <a:pPr eaLnBrk="0" hangingPunct="0"/>
            <a:r>
              <a:rPr lang="en-US" sz="2400" b="0">
                <a:solidFill>
                  <a:srgbClr val="0000FF"/>
                </a:solidFill>
                <a:latin typeface="Verdana" pitchFamily="34" charset="0"/>
              </a:rPr>
              <a:t>Proposal 2: “</a:t>
            </a:r>
            <a:r>
              <a:rPr lang="en-US" sz="2400" b="0">
                <a:solidFill>
                  <a:srgbClr val="0000FF"/>
                </a:solidFill>
                <a:latin typeface="Century Gothic" pitchFamily="34" charset="0"/>
              </a:rPr>
              <a:t>A peer can be a client as well as a server”.</a:t>
            </a:r>
            <a:endParaRPr lang="en-US" sz="3000">
              <a:solidFill>
                <a:srgbClr val="0000FF"/>
              </a:solidFill>
              <a:latin typeface="Century Gothic" pitchFamily="34" charset="0"/>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6"/>
          <p:cNvSpPr>
            <a:spLocks noGrp="1" noChangeArrowheads="1"/>
          </p:cNvSpPr>
          <p:nvPr>
            <p:ph type="title"/>
          </p:nvPr>
        </p:nvSpPr>
        <p:spPr/>
        <p:txBody>
          <a:bodyPr/>
          <a:lstStyle/>
          <a:p>
            <a:r>
              <a:rPr lang="en-US" smtClean="0">
                <a:ea typeface="ＭＳ Ｐゴシック"/>
                <a:cs typeface="ＭＳ Ｐゴシック"/>
              </a:rPr>
              <a:t>Why is Design so Difficult?</a:t>
            </a:r>
          </a:p>
        </p:txBody>
      </p:sp>
      <p:sp>
        <p:nvSpPr>
          <p:cNvPr id="6147" name="Rectangle 7"/>
          <p:cNvSpPr>
            <a:spLocks noGrp="1" noChangeArrowheads="1"/>
          </p:cNvSpPr>
          <p:nvPr>
            <p:ph type="body" idx="1"/>
          </p:nvPr>
        </p:nvSpPr>
        <p:spPr/>
        <p:txBody>
          <a:bodyPr/>
          <a:lstStyle/>
          <a:p>
            <a:r>
              <a:rPr lang="en-US" smtClean="0">
                <a:solidFill>
                  <a:srgbClr val="2E10FF"/>
                </a:solidFill>
                <a:ea typeface="ＭＳ Ｐゴシック"/>
                <a:cs typeface="ＭＳ Ｐゴシック"/>
              </a:rPr>
              <a:t>Analysis:</a:t>
            </a:r>
            <a:r>
              <a:rPr lang="en-US" smtClean="0">
                <a:ea typeface="ＭＳ Ｐゴシック"/>
                <a:cs typeface="ＭＳ Ｐゴシック"/>
              </a:rPr>
              <a:t> Focuses on the application domain</a:t>
            </a:r>
          </a:p>
          <a:p>
            <a:r>
              <a:rPr lang="en-US" smtClean="0">
                <a:solidFill>
                  <a:srgbClr val="2E10FF"/>
                </a:solidFill>
                <a:ea typeface="ＭＳ Ｐゴシック"/>
                <a:cs typeface="ＭＳ Ｐゴシック"/>
              </a:rPr>
              <a:t>Design:</a:t>
            </a:r>
            <a:r>
              <a:rPr lang="en-US" smtClean="0">
                <a:ea typeface="ＭＳ Ｐゴシック"/>
                <a:cs typeface="ＭＳ Ｐゴシック"/>
              </a:rPr>
              <a:t> Focuses on the solution domain</a:t>
            </a:r>
          </a:p>
          <a:p>
            <a:pPr lvl="1"/>
            <a:r>
              <a:rPr lang="en-US" smtClean="0">
                <a:ea typeface="ＭＳ Ｐゴシック"/>
              </a:rPr>
              <a:t>The solution domain is changing very rapidly </a:t>
            </a:r>
          </a:p>
          <a:p>
            <a:pPr lvl="2"/>
            <a:r>
              <a:rPr lang="en-US" smtClean="0">
                <a:ea typeface="ＭＳ Ｐゴシック"/>
              </a:rPr>
              <a:t>Halftime knowledge in software engineering: About 3-5 years</a:t>
            </a:r>
          </a:p>
          <a:p>
            <a:pPr lvl="2"/>
            <a:r>
              <a:rPr lang="en-US" smtClean="0">
                <a:ea typeface="ＭＳ Ｐゴシック"/>
              </a:rPr>
              <a:t>Cost of hardware rapidly sinking</a:t>
            </a:r>
          </a:p>
          <a:p>
            <a:pPr lvl="2"/>
            <a:r>
              <a:rPr lang="en-US" smtClean="0">
                <a:ea typeface="ＭＳ Ｐゴシック"/>
              </a:rPr>
              <a:t>New technologies emerge</a:t>
            </a:r>
          </a:p>
          <a:p>
            <a:pPr lvl="2"/>
            <a:r>
              <a:rPr lang="en-US" smtClean="0">
                <a:ea typeface="ＭＳ Ｐゴシック"/>
              </a:rPr>
              <a:t>Old technologies become obsolete</a:t>
            </a:r>
          </a:p>
          <a:p>
            <a:pPr lvl="1">
              <a:buFont typeface="Wingdings" pitchFamily="2" charset="2"/>
              <a:buChar char="Ø"/>
            </a:pPr>
            <a:r>
              <a:rPr lang="en-US" smtClean="0">
                <a:ea typeface="ＭＳ Ｐゴシック"/>
              </a:rPr>
              <a:t>Design knowledge is a moving target</a:t>
            </a:r>
          </a:p>
          <a:p>
            <a:pPr lvl="2"/>
            <a:endParaRPr lang="en-US" smtClean="0">
              <a:ea typeface="ＭＳ Ｐゴシック"/>
            </a:endParaRPr>
          </a:p>
          <a:p>
            <a:r>
              <a:rPr lang="en-US" smtClean="0">
                <a:solidFill>
                  <a:srgbClr val="2E10FF"/>
                </a:solidFill>
                <a:ea typeface="ＭＳ Ｐゴシック"/>
                <a:cs typeface="ＭＳ Ｐゴシック"/>
              </a:rPr>
              <a:t>Design window:</a:t>
            </a:r>
            <a:r>
              <a:rPr lang="en-US" smtClean="0">
                <a:ea typeface="ＭＳ Ｐゴシック"/>
                <a:cs typeface="ＭＳ Ｐゴシック"/>
              </a:rPr>
              <a:t> Time in which design decisions have to be made.</a:t>
            </a:r>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244738" name="Picture 2" descr="PeerInheritsFromClientAndServer"/>
          <p:cNvPicPr>
            <a:picLocks noChangeAspect="1" noChangeArrowheads="1"/>
          </p:cNvPicPr>
          <p:nvPr/>
        </p:nvPicPr>
        <p:blipFill>
          <a:blip r:embed="rId3"/>
          <a:srcRect/>
          <a:stretch>
            <a:fillRect/>
          </a:stretch>
        </p:blipFill>
        <p:spPr bwMode="auto">
          <a:xfrm>
            <a:off x="5099050" y="3241675"/>
            <a:ext cx="4043363" cy="3136900"/>
          </a:xfrm>
          <a:prstGeom prst="rect">
            <a:avLst/>
          </a:prstGeom>
          <a:solidFill>
            <a:srgbClr val="FF9966"/>
          </a:solidFill>
          <a:ln w="9525">
            <a:noFill/>
            <a:miter lim="800000"/>
            <a:headEnd/>
            <a:tailEnd/>
          </a:ln>
        </p:spPr>
      </p:pic>
      <p:sp>
        <p:nvSpPr>
          <p:cNvPr id="43011" name="Rectangle 3"/>
          <p:cNvSpPr>
            <a:spLocks noGrp="1" noChangeArrowheads="1"/>
          </p:cNvSpPr>
          <p:nvPr>
            <p:ph type="title"/>
          </p:nvPr>
        </p:nvSpPr>
        <p:spPr>
          <a:xfrm>
            <a:off x="419100" y="52388"/>
            <a:ext cx="8153400" cy="863600"/>
          </a:xfrm>
        </p:spPr>
        <p:txBody>
          <a:bodyPr/>
          <a:lstStyle/>
          <a:p>
            <a:r>
              <a:rPr lang="en-US" smtClean="0">
                <a:ea typeface="ＭＳ Ｐゴシック"/>
                <a:cs typeface="ＭＳ Ｐゴシック"/>
              </a:rPr>
              <a:t>Relationship Client/Server &amp; Peer-to-Peer</a:t>
            </a:r>
          </a:p>
        </p:txBody>
      </p:sp>
      <p:sp>
        <p:nvSpPr>
          <p:cNvPr id="244742" name="Rectangle 6"/>
          <p:cNvSpPr>
            <a:spLocks noChangeArrowheads="1"/>
          </p:cNvSpPr>
          <p:nvPr/>
        </p:nvSpPr>
        <p:spPr bwMode="auto">
          <a:xfrm>
            <a:off x="266700" y="827699"/>
            <a:ext cx="8255000" cy="1083511"/>
          </a:xfrm>
          <a:prstGeom prst="rect">
            <a:avLst/>
          </a:prstGeom>
          <a:noFill/>
          <a:ln w="12700">
            <a:noFill/>
            <a:miter lim="800000"/>
            <a:headEnd/>
            <a:tailEnd/>
          </a:ln>
        </p:spPr>
        <p:txBody>
          <a:bodyPr lIns="90487" tIns="44450" rIns="90487" bIns="44450"/>
          <a:lstStyle/>
          <a:p>
            <a:pPr eaLnBrk="0" hangingPunct="0">
              <a:defRPr/>
            </a:pPr>
            <a:r>
              <a:rPr lang="en-US" sz="2400" b="0" dirty="0">
                <a:latin typeface="Verdana" pitchFamily="36" charset="0"/>
                <a:ea typeface="+mn-ea"/>
                <a:cs typeface="+mn-cs"/>
              </a:rPr>
              <a:t>Problem statement </a:t>
            </a:r>
            <a:r>
              <a:rPr lang="en-US" sz="2400" b="0" dirty="0">
                <a:ln>
                  <a:solidFill>
                    <a:srgbClr val="FF0000"/>
                  </a:solidFill>
                </a:ln>
                <a:latin typeface="Verdana" pitchFamily="36" charset="0"/>
                <a:ea typeface="+mn-ea"/>
                <a:cs typeface="+mn-cs"/>
              </a:rPr>
              <a:t>“Clients can be servers and servers can be clients”</a:t>
            </a:r>
            <a:endParaRPr lang="en-US" sz="2400" b="0" dirty="0">
              <a:latin typeface="Verdana" pitchFamily="36" charset="0"/>
              <a:ea typeface="+mn-ea"/>
              <a:cs typeface="+mn-cs"/>
            </a:endParaRPr>
          </a:p>
          <a:p>
            <a:pPr eaLnBrk="0" hangingPunct="0">
              <a:defRPr/>
            </a:pPr>
            <a:r>
              <a:rPr lang="en-US" sz="2400" b="0" dirty="0">
                <a:latin typeface="Verdana" pitchFamily="36" charset="0"/>
                <a:ea typeface="+mn-ea"/>
                <a:cs typeface="+mn-cs"/>
              </a:rPr>
              <a:t>Which model is correct?</a:t>
            </a:r>
          </a:p>
        </p:txBody>
      </p:sp>
      <p:sp>
        <p:nvSpPr>
          <p:cNvPr id="7" name="Rectangle 6"/>
          <p:cNvSpPr>
            <a:spLocks noChangeArrowheads="1"/>
          </p:cNvSpPr>
          <p:nvPr/>
        </p:nvSpPr>
        <p:spPr bwMode="auto">
          <a:xfrm>
            <a:off x="458788" y="1962150"/>
            <a:ext cx="8380412" cy="501650"/>
          </a:xfrm>
          <a:prstGeom prst="rect">
            <a:avLst/>
          </a:prstGeom>
          <a:noFill/>
          <a:ln w="12700">
            <a:noFill/>
            <a:miter lim="800000"/>
            <a:headEnd/>
            <a:tailEnd/>
          </a:ln>
        </p:spPr>
        <p:txBody>
          <a:bodyPr lIns="90487" tIns="44450" rIns="90487" bIns="44450"/>
          <a:lstStyle/>
          <a:p>
            <a:pPr eaLnBrk="0" hangingPunct="0"/>
            <a:r>
              <a:rPr lang="en-US" sz="2400" b="0">
                <a:solidFill>
                  <a:srgbClr val="0000FF"/>
                </a:solidFill>
                <a:latin typeface="Verdana" pitchFamily="34" charset="0"/>
              </a:rPr>
              <a:t>Model 1: “</a:t>
            </a:r>
            <a:r>
              <a:rPr lang="en-US" sz="2400" b="0">
                <a:solidFill>
                  <a:srgbClr val="0000FF"/>
                </a:solidFill>
                <a:latin typeface="Century Gothic" pitchFamily="34" charset="0"/>
              </a:rPr>
              <a:t>A peer can be either a client or a server”</a:t>
            </a:r>
            <a:endParaRPr lang="en-US" sz="3000">
              <a:solidFill>
                <a:srgbClr val="0000FF"/>
              </a:solidFill>
              <a:latin typeface="Century Gothic" pitchFamily="34" charset="0"/>
            </a:endParaRPr>
          </a:p>
        </p:txBody>
      </p:sp>
      <p:sp>
        <p:nvSpPr>
          <p:cNvPr id="8" name="Rectangle 6"/>
          <p:cNvSpPr>
            <a:spLocks noChangeArrowheads="1"/>
          </p:cNvSpPr>
          <p:nvPr/>
        </p:nvSpPr>
        <p:spPr bwMode="auto">
          <a:xfrm>
            <a:off x="396875" y="2384425"/>
            <a:ext cx="8745538" cy="654050"/>
          </a:xfrm>
          <a:prstGeom prst="rect">
            <a:avLst/>
          </a:prstGeom>
          <a:noFill/>
          <a:ln w="12700">
            <a:noFill/>
            <a:miter lim="800000"/>
            <a:headEnd/>
            <a:tailEnd/>
          </a:ln>
        </p:spPr>
        <p:txBody>
          <a:bodyPr lIns="90487" tIns="44450" rIns="90487" bIns="44450"/>
          <a:lstStyle/>
          <a:p>
            <a:pPr eaLnBrk="0" hangingPunct="0"/>
            <a:r>
              <a:rPr lang="en-US" sz="2400" b="0">
                <a:solidFill>
                  <a:srgbClr val="0000FF"/>
                </a:solidFill>
                <a:latin typeface="Verdana" pitchFamily="34" charset="0"/>
              </a:rPr>
              <a:t>Model 2: “</a:t>
            </a:r>
            <a:r>
              <a:rPr lang="en-US" sz="2400" b="0">
                <a:solidFill>
                  <a:srgbClr val="0000FF"/>
                </a:solidFill>
                <a:latin typeface="Century Gothic" pitchFamily="34" charset="0"/>
              </a:rPr>
              <a:t>A peer can be a client as well as a server”</a:t>
            </a:r>
          </a:p>
          <a:p>
            <a:pPr eaLnBrk="0" hangingPunct="0"/>
            <a:endParaRPr lang="en-US" sz="2400" b="0">
              <a:solidFill>
                <a:srgbClr val="0000FF"/>
              </a:solidFill>
              <a:latin typeface="Century Gothic" pitchFamily="34" charset="0"/>
            </a:endParaRPr>
          </a:p>
          <a:p>
            <a:pPr eaLnBrk="0" hangingPunct="0"/>
            <a:endParaRPr lang="en-US" sz="3000">
              <a:solidFill>
                <a:srgbClr val="0000FF"/>
              </a:solidFill>
              <a:latin typeface="Century Gothic" pitchFamily="34" charset="0"/>
            </a:endParaRPr>
          </a:p>
        </p:txBody>
      </p:sp>
      <p:grpSp>
        <p:nvGrpSpPr>
          <p:cNvPr id="2" name="Gruppierung 22"/>
          <p:cNvGrpSpPr>
            <a:grpSpLocks/>
          </p:cNvGrpSpPr>
          <p:nvPr/>
        </p:nvGrpSpPr>
        <p:grpSpPr bwMode="auto">
          <a:xfrm>
            <a:off x="792163" y="3206750"/>
            <a:ext cx="2901950" cy="3089275"/>
            <a:chOff x="659770" y="3030509"/>
            <a:chExt cx="2902989" cy="3089318"/>
          </a:xfrm>
        </p:grpSpPr>
        <p:pic>
          <p:nvPicPr>
            <p:cNvPr id="43020" name="Picture 5"/>
            <p:cNvPicPr>
              <a:picLocks noChangeAspect="1" noChangeArrowheads="1"/>
            </p:cNvPicPr>
            <p:nvPr/>
          </p:nvPicPr>
          <p:blipFill>
            <a:blip r:embed="rId4"/>
            <a:srcRect/>
            <a:stretch>
              <a:fillRect/>
            </a:stretch>
          </p:blipFill>
          <p:spPr bwMode="auto">
            <a:xfrm>
              <a:off x="659771" y="3030509"/>
              <a:ext cx="2902988" cy="1361570"/>
            </a:xfrm>
            <a:prstGeom prst="rect">
              <a:avLst/>
            </a:prstGeom>
            <a:noFill/>
            <a:ln w="12700">
              <a:noFill/>
              <a:miter lim="800000"/>
              <a:headEnd/>
              <a:tailEnd/>
            </a:ln>
          </p:spPr>
        </p:pic>
        <p:sp>
          <p:nvSpPr>
            <p:cNvPr id="43021" name="Zusammenführen 9"/>
            <p:cNvSpPr>
              <a:spLocks noChangeArrowheads="1"/>
            </p:cNvSpPr>
            <p:nvPr/>
          </p:nvSpPr>
          <p:spPr bwMode="auto">
            <a:xfrm flipV="1">
              <a:off x="1880341" y="4372683"/>
              <a:ext cx="362873" cy="296919"/>
            </a:xfrm>
            <a:prstGeom prst="flowChartMerge">
              <a:avLst/>
            </a:prstGeom>
            <a:solidFill>
              <a:schemeClr val="bg1"/>
            </a:solidFill>
            <a:ln w="9525">
              <a:solidFill>
                <a:schemeClr val="tx1"/>
              </a:solidFill>
              <a:round/>
              <a:headEnd/>
              <a:tailEnd/>
            </a:ln>
          </p:spPr>
          <p:txBody>
            <a:bodyPr wrap="none" anchor="ctr"/>
            <a:lstStyle/>
            <a:p>
              <a:pPr eaLnBrk="0" hangingPunct="0"/>
              <a:endParaRPr lang="de-DE"/>
            </a:p>
          </p:txBody>
        </p:sp>
        <p:cxnSp>
          <p:nvCxnSpPr>
            <p:cNvPr id="43022" name="Gerade Verbindung 11"/>
            <p:cNvCxnSpPr>
              <a:cxnSpLocks noChangeShapeType="1"/>
            </p:cNvCxnSpPr>
            <p:nvPr/>
          </p:nvCxnSpPr>
          <p:spPr bwMode="auto">
            <a:xfrm rot="5400000">
              <a:off x="1865970" y="4852625"/>
              <a:ext cx="391616" cy="1588"/>
            </a:xfrm>
            <a:prstGeom prst="line">
              <a:avLst/>
            </a:prstGeom>
            <a:noFill/>
            <a:ln w="12700">
              <a:solidFill>
                <a:schemeClr val="tx1"/>
              </a:solidFill>
              <a:round/>
              <a:headEnd/>
              <a:tailEnd/>
            </a:ln>
          </p:spPr>
        </p:cxnSp>
        <p:sp>
          <p:nvSpPr>
            <p:cNvPr id="43023" name="Rechteck 13"/>
            <p:cNvSpPr>
              <a:spLocks noChangeArrowheads="1"/>
            </p:cNvSpPr>
            <p:nvPr/>
          </p:nvSpPr>
          <p:spPr bwMode="auto">
            <a:xfrm>
              <a:off x="659770" y="5328043"/>
              <a:ext cx="1220571" cy="791784"/>
            </a:xfrm>
            <a:prstGeom prst="rect">
              <a:avLst/>
            </a:prstGeom>
            <a:solidFill>
              <a:schemeClr val="bg1"/>
            </a:solidFill>
            <a:ln w="12700">
              <a:solidFill>
                <a:schemeClr val="tx1"/>
              </a:solidFill>
              <a:round/>
              <a:headEnd/>
              <a:tailEnd/>
            </a:ln>
          </p:spPr>
          <p:txBody>
            <a:bodyPr wrap="none" anchor="ctr"/>
            <a:lstStyle/>
            <a:p>
              <a:pPr algn="ctr" eaLnBrk="0" hangingPunct="0"/>
              <a:r>
                <a:rPr lang="de-DE"/>
                <a:t>Client</a:t>
              </a:r>
            </a:p>
          </p:txBody>
        </p:sp>
        <p:sp>
          <p:nvSpPr>
            <p:cNvPr id="43024" name="Rechteck 14"/>
            <p:cNvSpPr>
              <a:spLocks noChangeArrowheads="1"/>
            </p:cNvSpPr>
            <p:nvPr/>
          </p:nvSpPr>
          <p:spPr bwMode="auto">
            <a:xfrm>
              <a:off x="2243214" y="5328043"/>
              <a:ext cx="1220571" cy="791784"/>
            </a:xfrm>
            <a:prstGeom prst="rect">
              <a:avLst/>
            </a:prstGeom>
            <a:solidFill>
              <a:schemeClr val="bg1"/>
            </a:solidFill>
            <a:ln w="12700">
              <a:solidFill>
                <a:schemeClr val="tx1"/>
              </a:solidFill>
              <a:round/>
              <a:headEnd/>
              <a:tailEnd/>
            </a:ln>
          </p:spPr>
          <p:txBody>
            <a:bodyPr wrap="none" anchor="ctr"/>
            <a:lstStyle/>
            <a:p>
              <a:pPr algn="ctr" eaLnBrk="0" hangingPunct="0"/>
              <a:r>
                <a:rPr lang="de-DE"/>
                <a:t>Server</a:t>
              </a:r>
            </a:p>
          </p:txBody>
        </p:sp>
        <p:cxnSp>
          <p:nvCxnSpPr>
            <p:cNvPr id="43025" name="Gerade Verbindung 16"/>
            <p:cNvCxnSpPr>
              <a:cxnSpLocks noChangeShapeType="1"/>
            </p:cNvCxnSpPr>
            <p:nvPr/>
          </p:nvCxnSpPr>
          <p:spPr bwMode="auto">
            <a:xfrm>
              <a:off x="973161" y="5031129"/>
              <a:ext cx="2028793" cy="1588"/>
            </a:xfrm>
            <a:prstGeom prst="line">
              <a:avLst/>
            </a:prstGeom>
            <a:noFill/>
            <a:ln w="12700">
              <a:solidFill>
                <a:schemeClr val="tx1"/>
              </a:solidFill>
              <a:round/>
              <a:headEnd/>
              <a:tailEnd/>
            </a:ln>
          </p:spPr>
        </p:cxnSp>
        <p:cxnSp>
          <p:nvCxnSpPr>
            <p:cNvPr id="43026" name="Gerade Verbindung 19"/>
            <p:cNvCxnSpPr>
              <a:cxnSpLocks noChangeShapeType="1"/>
            </p:cNvCxnSpPr>
            <p:nvPr/>
          </p:nvCxnSpPr>
          <p:spPr bwMode="auto">
            <a:xfrm rot="5400000">
              <a:off x="2853497" y="5179586"/>
              <a:ext cx="296914" cy="1588"/>
            </a:xfrm>
            <a:prstGeom prst="line">
              <a:avLst/>
            </a:prstGeom>
            <a:noFill/>
            <a:ln w="12700">
              <a:solidFill>
                <a:schemeClr val="tx1"/>
              </a:solidFill>
              <a:round/>
              <a:headEnd/>
              <a:tailEnd/>
            </a:ln>
          </p:spPr>
        </p:cxnSp>
        <p:cxnSp>
          <p:nvCxnSpPr>
            <p:cNvPr id="43027" name="Gerade Verbindung 21"/>
            <p:cNvCxnSpPr>
              <a:cxnSpLocks noChangeShapeType="1"/>
            </p:cNvCxnSpPr>
            <p:nvPr/>
          </p:nvCxnSpPr>
          <p:spPr bwMode="auto">
            <a:xfrm rot="5400000">
              <a:off x="824704" y="5179586"/>
              <a:ext cx="296914" cy="1588"/>
            </a:xfrm>
            <a:prstGeom prst="line">
              <a:avLst/>
            </a:prstGeom>
            <a:noFill/>
            <a:ln w="12700">
              <a:solidFill>
                <a:schemeClr val="tx1"/>
              </a:solidFill>
              <a:round/>
              <a:headEnd/>
              <a:tailEnd/>
            </a:ln>
          </p:spPr>
        </p:cxnSp>
      </p:grpSp>
      <p:sp>
        <p:nvSpPr>
          <p:cNvPr id="24" name="Textfeld 23"/>
          <p:cNvSpPr txBox="1">
            <a:spLocks noChangeArrowheads="1"/>
          </p:cNvSpPr>
          <p:nvPr/>
        </p:nvSpPr>
        <p:spPr bwMode="auto">
          <a:xfrm>
            <a:off x="5522913" y="4781550"/>
            <a:ext cx="939800" cy="1016000"/>
          </a:xfrm>
          <a:prstGeom prst="rect">
            <a:avLst/>
          </a:prstGeom>
          <a:noFill/>
          <a:ln w="9525">
            <a:noFill/>
            <a:miter lim="800000"/>
            <a:headEnd/>
            <a:tailEnd/>
          </a:ln>
        </p:spPr>
        <p:txBody>
          <a:bodyPr>
            <a:spAutoFit/>
          </a:bodyPr>
          <a:lstStyle/>
          <a:p>
            <a:pPr eaLnBrk="0" hangingPunct="0"/>
            <a:r>
              <a:rPr lang="en-US" sz="6000" b="0">
                <a:solidFill>
                  <a:schemeClr val="bg2"/>
                </a:solidFill>
                <a:latin typeface="Zapf Dingbats"/>
              </a:rPr>
              <a:t>✔</a:t>
            </a:r>
            <a:endParaRPr lang="de-DE" sz="6000">
              <a:solidFill>
                <a:schemeClr val="bg2"/>
              </a:solidFill>
            </a:endParaRPr>
          </a:p>
        </p:txBody>
      </p:sp>
      <p:sp>
        <p:nvSpPr>
          <p:cNvPr id="26" name="Textfeld 25"/>
          <p:cNvSpPr txBox="1">
            <a:spLocks noChangeArrowheads="1"/>
          </p:cNvSpPr>
          <p:nvPr/>
        </p:nvSpPr>
        <p:spPr bwMode="auto">
          <a:xfrm>
            <a:off x="4402138" y="4181475"/>
            <a:ext cx="696912" cy="1322388"/>
          </a:xfrm>
          <a:prstGeom prst="rect">
            <a:avLst/>
          </a:prstGeom>
          <a:noFill/>
          <a:ln w="9525">
            <a:noFill/>
            <a:miter lim="800000"/>
            <a:headEnd/>
            <a:tailEnd/>
          </a:ln>
        </p:spPr>
        <p:txBody>
          <a:bodyPr wrap="none">
            <a:spAutoFit/>
          </a:bodyPr>
          <a:lstStyle/>
          <a:p>
            <a:pPr eaLnBrk="0" hangingPunct="0"/>
            <a:r>
              <a:rPr lang="de-DE" sz="8000"/>
              <a:t>?</a:t>
            </a:r>
          </a:p>
        </p:txBody>
      </p:sp>
      <p:sp>
        <p:nvSpPr>
          <p:cNvPr id="27" name="Textfeld 26"/>
          <p:cNvSpPr txBox="1">
            <a:spLocks noChangeArrowheads="1"/>
          </p:cNvSpPr>
          <p:nvPr/>
        </p:nvSpPr>
        <p:spPr bwMode="auto">
          <a:xfrm>
            <a:off x="266700" y="4743450"/>
            <a:ext cx="985838" cy="368300"/>
          </a:xfrm>
          <a:prstGeom prst="rect">
            <a:avLst/>
          </a:prstGeom>
          <a:noFill/>
          <a:ln w="9525">
            <a:noFill/>
            <a:miter lim="800000"/>
            <a:headEnd/>
            <a:tailEnd/>
          </a:ln>
        </p:spPr>
        <p:txBody>
          <a:bodyPr wrap="none">
            <a:spAutoFit/>
          </a:bodyPr>
          <a:lstStyle/>
          <a:p>
            <a:pPr eaLnBrk="0" hangingPunct="0"/>
            <a:r>
              <a:rPr lang="de-DE"/>
              <a:t>Model 1</a:t>
            </a:r>
          </a:p>
        </p:txBody>
      </p:sp>
      <p:sp>
        <p:nvSpPr>
          <p:cNvPr id="28" name="Textfeld 27"/>
          <p:cNvSpPr txBox="1">
            <a:spLocks noChangeArrowheads="1"/>
          </p:cNvSpPr>
          <p:nvPr/>
        </p:nvSpPr>
        <p:spPr bwMode="auto">
          <a:xfrm>
            <a:off x="8027988" y="5022850"/>
            <a:ext cx="987425" cy="369888"/>
          </a:xfrm>
          <a:prstGeom prst="rect">
            <a:avLst/>
          </a:prstGeom>
          <a:noFill/>
          <a:ln w="9525">
            <a:noFill/>
            <a:miter lim="800000"/>
            <a:headEnd/>
            <a:tailEnd/>
          </a:ln>
        </p:spPr>
        <p:txBody>
          <a:bodyPr wrap="none">
            <a:spAutoFit/>
          </a:bodyPr>
          <a:lstStyle/>
          <a:p>
            <a:pPr eaLnBrk="0" hangingPunct="0"/>
            <a:r>
              <a:rPr lang="de-DE"/>
              <a:t>Model 2</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8">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499"/>
                                          </p:stCondLst>
                                        </p:cTn>
                                        <p:tgtEl>
                                          <p:spTgt spid="24473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autoUpdateAnimBg="0"/>
      <p:bldP spid="8" grpId="0" build="p" autoUpdateAnimBg="0"/>
      <p:bldP spid="24" grpId="0"/>
      <p:bldP spid="26" grpId="0"/>
      <p:bldP spid="27" grpId="0"/>
      <p:bldP spid="28"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4034" name="Group 2"/>
          <p:cNvGrpSpPr>
            <a:grpSpLocks/>
          </p:cNvGrpSpPr>
          <p:nvPr/>
        </p:nvGrpSpPr>
        <p:grpSpPr bwMode="auto">
          <a:xfrm>
            <a:off x="4625975" y="1131888"/>
            <a:ext cx="427038" cy="4986337"/>
            <a:chOff x="2914" y="713"/>
            <a:chExt cx="269" cy="3141"/>
          </a:xfrm>
        </p:grpSpPr>
        <p:sp>
          <p:nvSpPr>
            <p:cNvPr id="44092" name="Rectangle 3"/>
            <p:cNvSpPr>
              <a:spLocks noChangeArrowheads="1"/>
            </p:cNvSpPr>
            <p:nvPr/>
          </p:nvSpPr>
          <p:spPr bwMode="auto">
            <a:xfrm rot="-5400000">
              <a:off x="2081" y="1766"/>
              <a:ext cx="1895" cy="230"/>
            </a:xfrm>
            <a:prstGeom prst="rect">
              <a:avLst/>
            </a:prstGeom>
            <a:noFill/>
            <a:ln w="9525">
              <a:noFill/>
              <a:miter lim="800000"/>
              <a:headEnd/>
              <a:tailEnd/>
            </a:ln>
          </p:spPr>
          <p:txBody>
            <a:bodyPr wrap="none" lIns="0" tIns="0" rIns="0" bIns="0">
              <a:spAutoFit/>
            </a:bodyPr>
            <a:lstStyle/>
            <a:p>
              <a:pPr eaLnBrk="0" hangingPunct="0"/>
              <a:r>
                <a:rPr lang="en-US" sz="2400" b="0">
                  <a:solidFill>
                    <a:srgbClr val="000000"/>
                  </a:solidFill>
                  <a:latin typeface="Verdana" pitchFamily="34" charset="0"/>
                </a:rPr>
                <a:t>Level of abstraction</a:t>
              </a:r>
              <a:endParaRPr lang="en-US" sz="4000" b="0"/>
            </a:p>
          </p:txBody>
        </p:sp>
        <p:sp>
          <p:nvSpPr>
            <p:cNvPr id="44093" name="Line 4"/>
            <p:cNvSpPr>
              <a:spLocks noChangeShapeType="1"/>
            </p:cNvSpPr>
            <p:nvPr/>
          </p:nvSpPr>
          <p:spPr bwMode="auto">
            <a:xfrm flipV="1">
              <a:off x="3160" y="713"/>
              <a:ext cx="1" cy="128"/>
            </a:xfrm>
            <a:prstGeom prst="line">
              <a:avLst/>
            </a:prstGeom>
            <a:noFill/>
            <a:ln w="20638">
              <a:solidFill>
                <a:srgbClr val="000000"/>
              </a:solidFill>
              <a:round/>
              <a:headEnd/>
              <a:tailEnd/>
            </a:ln>
          </p:spPr>
          <p:txBody>
            <a:bodyPr/>
            <a:lstStyle/>
            <a:p>
              <a:endParaRPr lang="en-US"/>
            </a:p>
          </p:txBody>
        </p:sp>
        <p:sp>
          <p:nvSpPr>
            <p:cNvPr id="44094" name="Freeform 5"/>
            <p:cNvSpPr>
              <a:spLocks/>
            </p:cNvSpPr>
            <p:nvPr/>
          </p:nvSpPr>
          <p:spPr bwMode="auto">
            <a:xfrm>
              <a:off x="3125" y="713"/>
              <a:ext cx="58" cy="128"/>
            </a:xfrm>
            <a:custGeom>
              <a:avLst/>
              <a:gdLst>
                <a:gd name="T0" fmla="*/ 0 w 65"/>
                <a:gd name="T1" fmla="*/ 45 h 142"/>
                <a:gd name="T2" fmla="*/ 11 w 65"/>
                <a:gd name="T3" fmla="*/ 0 h 142"/>
                <a:gd name="T4" fmla="*/ 19 w 65"/>
                <a:gd name="T5" fmla="*/ 45 h 142"/>
                <a:gd name="T6" fmla="*/ 0 60000 65536"/>
                <a:gd name="T7" fmla="*/ 0 60000 65536"/>
                <a:gd name="T8" fmla="*/ 0 60000 65536"/>
                <a:gd name="T9" fmla="*/ 0 w 65"/>
                <a:gd name="T10" fmla="*/ 0 h 142"/>
                <a:gd name="T11" fmla="*/ 65 w 65"/>
                <a:gd name="T12" fmla="*/ 142 h 142"/>
              </a:gdLst>
              <a:ahLst/>
              <a:cxnLst>
                <a:cxn ang="T6">
                  <a:pos x="T0" y="T1"/>
                </a:cxn>
                <a:cxn ang="T7">
                  <a:pos x="T2" y="T3"/>
                </a:cxn>
                <a:cxn ang="T8">
                  <a:pos x="T4" y="T5"/>
                </a:cxn>
              </a:cxnLst>
              <a:rect l="T9" t="T10" r="T11" b="T12"/>
              <a:pathLst>
                <a:path w="65" h="142">
                  <a:moveTo>
                    <a:pt x="0" y="142"/>
                  </a:moveTo>
                  <a:lnTo>
                    <a:pt x="39" y="0"/>
                  </a:lnTo>
                  <a:lnTo>
                    <a:pt x="65" y="142"/>
                  </a:lnTo>
                </a:path>
              </a:pathLst>
            </a:custGeom>
            <a:noFill/>
            <a:ln w="20638">
              <a:solidFill>
                <a:srgbClr val="000000"/>
              </a:solidFill>
              <a:round/>
              <a:headEnd/>
              <a:tailEnd/>
            </a:ln>
          </p:spPr>
          <p:txBody>
            <a:bodyPr/>
            <a:lstStyle/>
            <a:p>
              <a:endParaRPr lang="en-US"/>
            </a:p>
          </p:txBody>
        </p:sp>
        <p:sp>
          <p:nvSpPr>
            <p:cNvPr id="44095" name="Line 6"/>
            <p:cNvSpPr>
              <a:spLocks noChangeShapeType="1"/>
            </p:cNvSpPr>
            <p:nvPr/>
          </p:nvSpPr>
          <p:spPr bwMode="auto">
            <a:xfrm>
              <a:off x="3160" y="841"/>
              <a:ext cx="1" cy="47"/>
            </a:xfrm>
            <a:prstGeom prst="line">
              <a:avLst/>
            </a:prstGeom>
            <a:noFill/>
            <a:ln w="20638">
              <a:solidFill>
                <a:srgbClr val="000000"/>
              </a:solidFill>
              <a:round/>
              <a:headEnd/>
              <a:tailEnd/>
            </a:ln>
          </p:spPr>
          <p:txBody>
            <a:bodyPr/>
            <a:lstStyle/>
            <a:p>
              <a:endParaRPr lang="en-US"/>
            </a:p>
          </p:txBody>
        </p:sp>
        <p:sp>
          <p:nvSpPr>
            <p:cNvPr id="44096" name="Line 7"/>
            <p:cNvSpPr>
              <a:spLocks noChangeShapeType="1"/>
            </p:cNvSpPr>
            <p:nvPr/>
          </p:nvSpPr>
          <p:spPr bwMode="auto">
            <a:xfrm>
              <a:off x="3160" y="969"/>
              <a:ext cx="1" cy="82"/>
            </a:xfrm>
            <a:prstGeom prst="line">
              <a:avLst/>
            </a:prstGeom>
            <a:noFill/>
            <a:ln w="20638">
              <a:solidFill>
                <a:srgbClr val="000000"/>
              </a:solidFill>
              <a:round/>
              <a:headEnd/>
              <a:tailEnd/>
            </a:ln>
          </p:spPr>
          <p:txBody>
            <a:bodyPr/>
            <a:lstStyle/>
            <a:p>
              <a:endParaRPr lang="en-US"/>
            </a:p>
          </p:txBody>
        </p:sp>
        <p:sp>
          <p:nvSpPr>
            <p:cNvPr id="44097" name="Line 8"/>
            <p:cNvSpPr>
              <a:spLocks noChangeShapeType="1"/>
            </p:cNvSpPr>
            <p:nvPr/>
          </p:nvSpPr>
          <p:spPr bwMode="auto">
            <a:xfrm>
              <a:off x="3160" y="1133"/>
              <a:ext cx="1" cy="93"/>
            </a:xfrm>
            <a:prstGeom prst="line">
              <a:avLst/>
            </a:prstGeom>
            <a:noFill/>
            <a:ln w="20638">
              <a:solidFill>
                <a:srgbClr val="000000"/>
              </a:solidFill>
              <a:round/>
              <a:headEnd/>
              <a:tailEnd/>
            </a:ln>
          </p:spPr>
          <p:txBody>
            <a:bodyPr/>
            <a:lstStyle/>
            <a:p>
              <a:endParaRPr lang="en-US"/>
            </a:p>
          </p:txBody>
        </p:sp>
        <p:sp>
          <p:nvSpPr>
            <p:cNvPr id="44098" name="Line 9"/>
            <p:cNvSpPr>
              <a:spLocks noChangeShapeType="1"/>
            </p:cNvSpPr>
            <p:nvPr/>
          </p:nvSpPr>
          <p:spPr bwMode="auto">
            <a:xfrm>
              <a:off x="3160" y="1296"/>
              <a:ext cx="1" cy="93"/>
            </a:xfrm>
            <a:prstGeom prst="line">
              <a:avLst/>
            </a:prstGeom>
            <a:noFill/>
            <a:ln w="20638">
              <a:solidFill>
                <a:srgbClr val="000000"/>
              </a:solidFill>
              <a:round/>
              <a:headEnd/>
              <a:tailEnd/>
            </a:ln>
          </p:spPr>
          <p:txBody>
            <a:bodyPr/>
            <a:lstStyle/>
            <a:p>
              <a:endParaRPr lang="en-US"/>
            </a:p>
          </p:txBody>
        </p:sp>
        <p:sp>
          <p:nvSpPr>
            <p:cNvPr id="44099" name="Line 10"/>
            <p:cNvSpPr>
              <a:spLocks noChangeShapeType="1"/>
            </p:cNvSpPr>
            <p:nvPr/>
          </p:nvSpPr>
          <p:spPr bwMode="auto">
            <a:xfrm>
              <a:off x="3160" y="1472"/>
              <a:ext cx="1" cy="81"/>
            </a:xfrm>
            <a:prstGeom prst="line">
              <a:avLst/>
            </a:prstGeom>
            <a:noFill/>
            <a:ln w="20638">
              <a:solidFill>
                <a:srgbClr val="000000"/>
              </a:solidFill>
              <a:round/>
              <a:headEnd/>
              <a:tailEnd/>
            </a:ln>
          </p:spPr>
          <p:txBody>
            <a:bodyPr/>
            <a:lstStyle/>
            <a:p>
              <a:endParaRPr lang="en-US"/>
            </a:p>
          </p:txBody>
        </p:sp>
        <p:sp>
          <p:nvSpPr>
            <p:cNvPr id="44100" name="Line 11"/>
            <p:cNvSpPr>
              <a:spLocks noChangeShapeType="1"/>
            </p:cNvSpPr>
            <p:nvPr/>
          </p:nvSpPr>
          <p:spPr bwMode="auto">
            <a:xfrm>
              <a:off x="3160" y="1635"/>
              <a:ext cx="1" cy="93"/>
            </a:xfrm>
            <a:prstGeom prst="line">
              <a:avLst/>
            </a:prstGeom>
            <a:noFill/>
            <a:ln w="20638">
              <a:solidFill>
                <a:srgbClr val="000000"/>
              </a:solidFill>
              <a:round/>
              <a:headEnd/>
              <a:tailEnd/>
            </a:ln>
          </p:spPr>
          <p:txBody>
            <a:bodyPr/>
            <a:lstStyle/>
            <a:p>
              <a:endParaRPr lang="en-US"/>
            </a:p>
          </p:txBody>
        </p:sp>
        <p:sp>
          <p:nvSpPr>
            <p:cNvPr id="44101" name="Line 12"/>
            <p:cNvSpPr>
              <a:spLocks noChangeShapeType="1"/>
            </p:cNvSpPr>
            <p:nvPr/>
          </p:nvSpPr>
          <p:spPr bwMode="auto">
            <a:xfrm>
              <a:off x="3160" y="1798"/>
              <a:ext cx="1" cy="93"/>
            </a:xfrm>
            <a:prstGeom prst="line">
              <a:avLst/>
            </a:prstGeom>
            <a:noFill/>
            <a:ln w="20638">
              <a:solidFill>
                <a:srgbClr val="000000"/>
              </a:solidFill>
              <a:round/>
              <a:headEnd/>
              <a:tailEnd/>
            </a:ln>
          </p:spPr>
          <p:txBody>
            <a:bodyPr/>
            <a:lstStyle/>
            <a:p>
              <a:endParaRPr lang="en-US"/>
            </a:p>
          </p:txBody>
        </p:sp>
        <p:sp>
          <p:nvSpPr>
            <p:cNvPr id="44102" name="Line 13"/>
            <p:cNvSpPr>
              <a:spLocks noChangeShapeType="1"/>
            </p:cNvSpPr>
            <p:nvPr/>
          </p:nvSpPr>
          <p:spPr bwMode="auto">
            <a:xfrm>
              <a:off x="3160" y="1974"/>
              <a:ext cx="1" cy="81"/>
            </a:xfrm>
            <a:prstGeom prst="line">
              <a:avLst/>
            </a:prstGeom>
            <a:noFill/>
            <a:ln w="20638">
              <a:solidFill>
                <a:srgbClr val="000000"/>
              </a:solidFill>
              <a:round/>
              <a:headEnd/>
              <a:tailEnd/>
            </a:ln>
          </p:spPr>
          <p:txBody>
            <a:bodyPr/>
            <a:lstStyle/>
            <a:p>
              <a:endParaRPr lang="en-US"/>
            </a:p>
          </p:txBody>
        </p:sp>
        <p:sp>
          <p:nvSpPr>
            <p:cNvPr id="44103" name="Line 14"/>
            <p:cNvSpPr>
              <a:spLocks noChangeShapeType="1"/>
            </p:cNvSpPr>
            <p:nvPr/>
          </p:nvSpPr>
          <p:spPr bwMode="auto">
            <a:xfrm>
              <a:off x="3160" y="2137"/>
              <a:ext cx="1" cy="94"/>
            </a:xfrm>
            <a:prstGeom prst="line">
              <a:avLst/>
            </a:prstGeom>
            <a:noFill/>
            <a:ln w="20638">
              <a:solidFill>
                <a:srgbClr val="000000"/>
              </a:solidFill>
              <a:round/>
              <a:headEnd/>
              <a:tailEnd/>
            </a:ln>
          </p:spPr>
          <p:txBody>
            <a:bodyPr/>
            <a:lstStyle/>
            <a:p>
              <a:endParaRPr lang="en-US"/>
            </a:p>
          </p:txBody>
        </p:sp>
        <p:sp>
          <p:nvSpPr>
            <p:cNvPr id="44104" name="Line 15"/>
            <p:cNvSpPr>
              <a:spLocks noChangeShapeType="1"/>
            </p:cNvSpPr>
            <p:nvPr/>
          </p:nvSpPr>
          <p:spPr bwMode="auto">
            <a:xfrm>
              <a:off x="3160" y="2300"/>
              <a:ext cx="1" cy="93"/>
            </a:xfrm>
            <a:prstGeom prst="line">
              <a:avLst/>
            </a:prstGeom>
            <a:noFill/>
            <a:ln w="20638">
              <a:solidFill>
                <a:srgbClr val="000000"/>
              </a:solidFill>
              <a:round/>
              <a:headEnd/>
              <a:tailEnd/>
            </a:ln>
          </p:spPr>
          <p:txBody>
            <a:bodyPr/>
            <a:lstStyle/>
            <a:p>
              <a:endParaRPr lang="en-US"/>
            </a:p>
          </p:txBody>
        </p:sp>
        <p:sp>
          <p:nvSpPr>
            <p:cNvPr id="44105" name="Line 16"/>
            <p:cNvSpPr>
              <a:spLocks noChangeShapeType="1"/>
            </p:cNvSpPr>
            <p:nvPr/>
          </p:nvSpPr>
          <p:spPr bwMode="auto">
            <a:xfrm>
              <a:off x="3160" y="2476"/>
              <a:ext cx="1" cy="81"/>
            </a:xfrm>
            <a:prstGeom prst="line">
              <a:avLst/>
            </a:prstGeom>
            <a:noFill/>
            <a:ln w="20638">
              <a:solidFill>
                <a:srgbClr val="000000"/>
              </a:solidFill>
              <a:round/>
              <a:headEnd/>
              <a:tailEnd/>
            </a:ln>
          </p:spPr>
          <p:txBody>
            <a:bodyPr/>
            <a:lstStyle/>
            <a:p>
              <a:endParaRPr lang="en-US"/>
            </a:p>
          </p:txBody>
        </p:sp>
        <p:sp>
          <p:nvSpPr>
            <p:cNvPr id="44106" name="Line 17"/>
            <p:cNvSpPr>
              <a:spLocks noChangeShapeType="1"/>
            </p:cNvSpPr>
            <p:nvPr/>
          </p:nvSpPr>
          <p:spPr bwMode="auto">
            <a:xfrm>
              <a:off x="3160" y="2639"/>
              <a:ext cx="1" cy="94"/>
            </a:xfrm>
            <a:prstGeom prst="line">
              <a:avLst/>
            </a:prstGeom>
            <a:noFill/>
            <a:ln w="20638">
              <a:solidFill>
                <a:srgbClr val="000000"/>
              </a:solidFill>
              <a:round/>
              <a:headEnd/>
              <a:tailEnd/>
            </a:ln>
          </p:spPr>
          <p:txBody>
            <a:bodyPr/>
            <a:lstStyle/>
            <a:p>
              <a:endParaRPr lang="en-US"/>
            </a:p>
          </p:txBody>
        </p:sp>
        <p:sp>
          <p:nvSpPr>
            <p:cNvPr id="44107" name="Line 18"/>
            <p:cNvSpPr>
              <a:spLocks noChangeShapeType="1"/>
            </p:cNvSpPr>
            <p:nvPr/>
          </p:nvSpPr>
          <p:spPr bwMode="auto">
            <a:xfrm>
              <a:off x="3160" y="2802"/>
              <a:ext cx="1" cy="94"/>
            </a:xfrm>
            <a:prstGeom prst="line">
              <a:avLst/>
            </a:prstGeom>
            <a:noFill/>
            <a:ln w="20638">
              <a:solidFill>
                <a:srgbClr val="000000"/>
              </a:solidFill>
              <a:round/>
              <a:headEnd/>
              <a:tailEnd/>
            </a:ln>
          </p:spPr>
          <p:txBody>
            <a:bodyPr/>
            <a:lstStyle/>
            <a:p>
              <a:endParaRPr lang="en-US"/>
            </a:p>
          </p:txBody>
        </p:sp>
        <p:sp>
          <p:nvSpPr>
            <p:cNvPr id="44108" name="Line 19"/>
            <p:cNvSpPr>
              <a:spLocks noChangeShapeType="1"/>
            </p:cNvSpPr>
            <p:nvPr/>
          </p:nvSpPr>
          <p:spPr bwMode="auto">
            <a:xfrm>
              <a:off x="3160" y="2978"/>
              <a:ext cx="1" cy="81"/>
            </a:xfrm>
            <a:prstGeom prst="line">
              <a:avLst/>
            </a:prstGeom>
            <a:noFill/>
            <a:ln w="20638">
              <a:solidFill>
                <a:srgbClr val="000000"/>
              </a:solidFill>
              <a:round/>
              <a:headEnd/>
              <a:tailEnd/>
            </a:ln>
          </p:spPr>
          <p:txBody>
            <a:bodyPr/>
            <a:lstStyle/>
            <a:p>
              <a:endParaRPr lang="en-US"/>
            </a:p>
          </p:txBody>
        </p:sp>
        <p:sp>
          <p:nvSpPr>
            <p:cNvPr id="44109" name="Line 20"/>
            <p:cNvSpPr>
              <a:spLocks noChangeShapeType="1"/>
            </p:cNvSpPr>
            <p:nvPr/>
          </p:nvSpPr>
          <p:spPr bwMode="auto">
            <a:xfrm>
              <a:off x="3160" y="3141"/>
              <a:ext cx="1" cy="94"/>
            </a:xfrm>
            <a:prstGeom prst="line">
              <a:avLst/>
            </a:prstGeom>
            <a:noFill/>
            <a:ln w="20638">
              <a:solidFill>
                <a:srgbClr val="000000"/>
              </a:solidFill>
              <a:round/>
              <a:headEnd/>
              <a:tailEnd/>
            </a:ln>
          </p:spPr>
          <p:txBody>
            <a:bodyPr/>
            <a:lstStyle/>
            <a:p>
              <a:endParaRPr lang="en-US"/>
            </a:p>
          </p:txBody>
        </p:sp>
        <p:sp>
          <p:nvSpPr>
            <p:cNvPr id="44110" name="Line 21"/>
            <p:cNvSpPr>
              <a:spLocks noChangeShapeType="1"/>
            </p:cNvSpPr>
            <p:nvPr/>
          </p:nvSpPr>
          <p:spPr bwMode="auto">
            <a:xfrm>
              <a:off x="3160" y="3304"/>
              <a:ext cx="1" cy="94"/>
            </a:xfrm>
            <a:prstGeom prst="line">
              <a:avLst/>
            </a:prstGeom>
            <a:noFill/>
            <a:ln w="20638">
              <a:solidFill>
                <a:srgbClr val="000000"/>
              </a:solidFill>
              <a:round/>
              <a:headEnd/>
              <a:tailEnd/>
            </a:ln>
          </p:spPr>
          <p:txBody>
            <a:bodyPr/>
            <a:lstStyle/>
            <a:p>
              <a:endParaRPr lang="en-US"/>
            </a:p>
          </p:txBody>
        </p:sp>
        <p:sp>
          <p:nvSpPr>
            <p:cNvPr id="44111" name="Line 22"/>
            <p:cNvSpPr>
              <a:spLocks noChangeShapeType="1"/>
            </p:cNvSpPr>
            <p:nvPr/>
          </p:nvSpPr>
          <p:spPr bwMode="auto">
            <a:xfrm>
              <a:off x="3160" y="3480"/>
              <a:ext cx="1" cy="81"/>
            </a:xfrm>
            <a:prstGeom prst="line">
              <a:avLst/>
            </a:prstGeom>
            <a:noFill/>
            <a:ln w="20638">
              <a:solidFill>
                <a:srgbClr val="000000"/>
              </a:solidFill>
              <a:round/>
              <a:headEnd/>
              <a:tailEnd/>
            </a:ln>
          </p:spPr>
          <p:txBody>
            <a:bodyPr/>
            <a:lstStyle/>
            <a:p>
              <a:endParaRPr lang="en-US"/>
            </a:p>
          </p:txBody>
        </p:sp>
        <p:sp>
          <p:nvSpPr>
            <p:cNvPr id="44112" name="Line 23"/>
            <p:cNvSpPr>
              <a:spLocks noChangeShapeType="1"/>
            </p:cNvSpPr>
            <p:nvPr/>
          </p:nvSpPr>
          <p:spPr bwMode="auto">
            <a:xfrm>
              <a:off x="3160" y="3643"/>
              <a:ext cx="1" cy="94"/>
            </a:xfrm>
            <a:prstGeom prst="line">
              <a:avLst/>
            </a:prstGeom>
            <a:noFill/>
            <a:ln w="20638">
              <a:solidFill>
                <a:srgbClr val="000000"/>
              </a:solidFill>
              <a:round/>
              <a:headEnd/>
              <a:tailEnd/>
            </a:ln>
          </p:spPr>
          <p:txBody>
            <a:bodyPr/>
            <a:lstStyle/>
            <a:p>
              <a:endParaRPr lang="en-US"/>
            </a:p>
          </p:txBody>
        </p:sp>
        <p:sp>
          <p:nvSpPr>
            <p:cNvPr id="44113" name="Line 24"/>
            <p:cNvSpPr>
              <a:spLocks noChangeShapeType="1"/>
            </p:cNvSpPr>
            <p:nvPr/>
          </p:nvSpPr>
          <p:spPr bwMode="auto">
            <a:xfrm>
              <a:off x="3160" y="3807"/>
              <a:ext cx="1" cy="47"/>
            </a:xfrm>
            <a:prstGeom prst="line">
              <a:avLst/>
            </a:prstGeom>
            <a:noFill/>
            <a:ln w="20638">
              <a:solidFill>
                <a:srgbClr val="000000"/>
              </a:solidFill>
              <a:round/>
              <a:headEnd/>
              <a:tailEnd/>
            </a:ln>
          </p:spPr>
          <p:txBody>
            <a:bodyPr/>
            <a:lstStyle/>
            <a:p>
              <a:endParaRPr lang="en-US"/>
            </a:p>
          </p:txBody>
        </p:sp>
      </p:grpSp>
      <p:grpSp>
        <p:nvGrpSpPr>
          <p:cNvPr id="44035" name="Group 25"/>
          <p:cNvGrpSpPr>
            <a:grpSpLocks/>
          </p:cNvGrpSpPr>
          <p:nvPr/>
        </p:nvGrpSpPr>
        <p:grpSpPr bwMode="auto">
          <a:xfrm>
            <a:off x="5432425" y="835025"/>
            <a:ext cx="2225675" cy="5578475"/>
            <a:chOff x="3422" y="526"/>
            <a:chExt cx="1402" cy="3514"/>
          </a:xfrm>
        </p:grpSpPr>
        <p:sp>
          <p:nvSpPr>
            <p:cNvPr id="44038" name="Rectangle 26"/>
            <p:cNvSpPr>
              <a:spLocks noChangeArrowheads="1"/>
            </p:cNvSpPr>
            <p:nvPr/>
          </p:nvSpPr>
          <p:spPr bwMode="auto">
            <a:xfrm>
              <a:off x="3434" y="3257"/>
              <a:ext cx="1390" cy="269"/>
            </a:xfrm>
            <a:prstGeom prst="rect">
              <a:avLst/>
            </a:prstGeom>
            <a:noFill/>
            <a:ln w="41275">
              <a:solidFill>
                <a:srgbClr val="000000"/>
              </a:solidFill>
              <a:miter lim="800000"/>
              <a:headEnd/>
              <a:tailEnd/>
            </a:ln>
          </p:spPr>
          <p:txBody>
            <a:bodyPr/>
            <a:lstStyle/>
            <a:p>
              <a:pPr eaLnBrk="0" hangingPunct="0"/>
              <a:endParaRPr lang="en-US"/>
            </a:p>
          </p:txBody>
        </p:sp>
        <p:sp>
          <p:nvSpPr>
            <p:cNvPr id="44039" name="Rectangle 27"/>
            <p:cNvSpPr>
              <a:spLocks noChangeArrowheads="1"/>
            </p:cNvSpPr>
            <p:nvPr/>
          </p:nvSpPr>
          <p:spPr bwMode="auto">
            <a:xfrm>
              <a:off x="3434" y="3760"/>
              <a:ext cx="1390" cy="280"/>
            </a:xfrm>
            <a:prstGeom prst="rect">
              <a:avLst/>
            </a:prstGeom>
            <a:noFill/>
            <a:ln w="41275">
              <a:solidFill>
                <a:srgbClr val="000000"/>
              </a:solidFill>
              <a:miter lim="800000"/>
              <a:headEnd/>
              <a:tailEnd/>
            </a:ln>
          </p:spPr>
          <p:txBody>
            <a:bodyPr/>
            <a:lstStyle/>
            <a:p>
              <a:pPr eaLnBrk="0" hangingPunct="0"/>
              <a:endParaRPr lang="en-US"/>
            </a:p>
          </p:txBody>
        </p:sp>
        <p:sp>
          <p:nvSpPr>
            <p:cNvPr id="44040" name="Rectangle 28"/>
            <p:cNvSpPr>
              <a:spLocks noChangeArrowheads="1"/>
            </p:cNvSpPr>
            <p:nvPr/>
          </p:nvSpPr>
          <p:spPr bwMode="auto">
            <a:xfrm>
              <a:off x="3434" y="2744"/>
              <a:ext cx="1390" cy="280"/>
            </a:xfrm>
            <a:prstGeom prst="rect">
              <a:avLst/>
            </a:prstGeom>
            <a:noFill/>
            <a:ln w="41275">
              <a:solidFill>
                <a:srgbClr val="000000"/>
              </a:solidFill>
              <a:miter lim="800000"/>
              <a:headEnd/>
              <a:tailEnd/>
            </a:ln>
          </p:spPr>
          <p:txBody>
            <a:bodyPr/>
            <a:lstStyle/>
            <a:p>
              <a:pPr eaLnBrk="0" hangingPunct="0"/>
              <a:endParaRPr lang="en-US"/>
            </a:p>
          </p:txBody>
        </p:sp>
        <p:sp>
          <p:nvSpPr>
            <p:cNvPr id="44041" name="Rectangle 29"/>
            <p:cNvSpPr>
              <a:spLocks noChangeArrowheads="1"/>
            </p:cNvSpPr>
            <p:nvPr/>
          </p:nvSpPr>
          <p:spPr bwMode="auto">
            <a:xfrm>
              <a:off x="3434" y="2242"/>
              <a:ext cx="1390" cy="280"/>
            </a:xfrm>
            <a:prstGeom prst="rect">
              <a:avLst/>
            </a:prstGeom>
            <a:noFill/>
            <a:ln w="41275">
              <a:solidFill>
                <a:srgbClr val="000000"/>
              </a:solidFill>
              <a:miter lim="800000"/>
              <a:headEnd/>
              <a:tailEnd/>
            </a:ln>
          </p:spPr>
          <p:txBody>
            <a:bodyPr/>
            <a:lstStyle/>
            <a:p>
              <a:pPr eaLnBrk="0" hangingPunct="0"/>
              <a:endParaRPr lang="en-US"/>
            </a:p>
          </p:txBody>
        </p:sp>
        <p:sp>
          <p:nvSpPr>
            <p:cNvPr id="44042" name="Rectangle 30"/>
            <p:cNvSpPr>
              <a:spLocks noChangeArrowheads="1"/>
            </p:cNvSpPr>
            <p:nvPr/>
          </p:nvSpPr>
          <p:spPr bwMode="auto">
            <a:xfrm>
              <a:off x="3434" y="1740"/>
              <a:ext cx="1390" cy="269"/>
            </a:xfrm>
            <a:prstGeom prst="rect">
              <a:avLst/>
            </a:prstGeom>
            <a:noFill/>
            <a:ln w="41275">
              <a:solidFill>
                <a:srgbClr val="000000"/>
              </a:solidFill>
              <a:miter lim="800000"/>
              <a:headEnd/>
              <a:tailEnd/>
            </a:ln>
          </p:spPr>
          <p:txBody>
            <a:bodyPr/>
            <a:lstStyle/>
            <a:p>
              <a:pPr eaLnBrk="0" hangingPunct="0"/>
              <a:endParaRPr lang="en-US"/>
            </a:p>
          </p:txBody>
        </p:sp>
        <p:sp>
          <p:nvSpPr>
            <p:cNvPr id="44043" name="Rectangle 31"/>
            <p:cNvSpPr>
              <a:spLocks noChangeArrowheads="1"/>
            </p:cNvSpPr>
            <p:nvPr/>
          </p:nvSpPr>
          <p:spPr bwMode="auto">
            <a:xfrm>
              <a:off x="3434" y="723"/>
              <a:ext cx="1390" cy="268"/>
            </a:xfrm>
            <a:prstGeom prst="rect">
              <a:avLst/>
            </a:prstGeom>
            <a:noFill/>
            <a:ln w="41275">
              <a:solidFill>
                <a:srgbClr val="000000"/>
              </a:solidFill>
              <a:miter lim="800000"/>
              <a:headEnd/>
              <a:tailEnd/>
            </a:ln>
          </p:spPr>
          <p:txBody>
            <a:bodyPr/>
            <a:lstStyle/>
            <a:p>
              <a:pPr eaLnBrk="0" hangingPunct="0"/>
              <a:endParaRPr lang="en-US"/>
            </a:p>
          </p:txBody>
        </p:sp>
        <p:grpSp>
          <p:nvGrpSpPr>
            <p:cNvPr id="44044" name="Group 32"/>
            <p:cNvGrpSpPr>
              <a:grpSpLocks/>
            </p:cNvGrpSpPr>
            <p:nvPr/>
          </p:nvGrpSpPr>
          <p:grpSpPr bwMode="auto">
            <a:xfrm>
              <a:off x="3422" y="526"/>
              <a:ext cx="502" cy="211"/>
              <a:chOff x="2522" y="160"/>
              <a:chExt cx="555" cy="233"/>
            </a:xfrm>
          </p:grpSpPr>
          <p:sp>
            <p:nvSpPr>
              <p:cNvPr id="44088" name="Freeform 33"/>
              <p:cNvSpPr>
                <a:spLocks/>
              </p:cNvSpPr>
              <p:nvPr/>
            </p:nvSpPr>
            <p:spPr bwMode="auto">
              <a:xfrm>
                <a:off x="2522" y="160"/>
                <a:ext cx="129" cy="233"/>
              </a:xfrm>
              <a:custGeom>
                <a:avLst/>
                <a:gdLst>
                  <a:gd name="T0" fmla="*/ 0 w 129"/>
                  <a:gd name="T1" fmla="*/ 220 h 233"/>
                  <a:gd name="T2" fmla="*/ 26 w 129"/>
                  <a:gd name="T3" fmla="*/ 233 h 233"/>
                  <a:gd name="T4" fmla="*/ 129 w 129"/>
                  <a:gd name="T5" fmla="*/ 26 h 233"/>
                  <a:gd name="T6" fmla="*/ 116 w 129"/>
                  <a:gd name="T7" fmla="*/ 0 h 233"/>
                  <a:gd name="T8" fmla="*/ 116 w 129"/>
                  <a:gd name="T9" fmla="*/ 0 h 233"/>
                  <a:gd name="T10" fmla="*/ 103 w 129"/>
                  <a:gd name="T11" fmla="*/ 13 h 233"/>
                  <a:gd name="T12" fmla="*/ 0 w 129"/>
                  <a:gd name="T13" fmla="*/ 220 h 233"/>
                  <a:gd name="T14" fmla="*/ 0 60000 65536"/>
                  <a:gd name="T15" fmla="*/ 0 60000 65536"/>
                  <a:gd name="T16" fmla="*/ 0 60000 65536"/>
                  <a:gd name="T17" fmla="*/ 0 60000 65536"/>
                  <a:gd name="T18" fmla="*/ 0 60000 65536"/>
                  <a:gd name="T19" fmla="*/ 0 60000 65536"/>
                  <a:gd name="T20" fmla="*/ 0 60000 65536"/>
                  <a:gd name="T21" fmla="*/ 0 w 129"/>
                  <a:gd name="T22" fmla="*/ 0 h 233"/>
                  <a:gd name="T23" fmla="*/ 129 w 129"/>
                  <a:gd name="T24" fmla="*/ 233 h 23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9" h="233">
                    <a:moveTo>
                      <a:pt x="0" y="220"/>
                    </a:moveTo>
                    <a:lnTo>
                      <a:pt x="26" y="233"/>
                    </a:lnTo>
                    <a:lnTo>
                      <a:pt x="129" y="26"/>
                    </a:lnTo>
                    <a:lnTo>
                      <a:pt x="116" y="0"/>
                    </a:lnTo>
                    <a:lnTo>
                      <a:pt x="103" y="13"/>
                    </a:lnTo>
                    <a:lnTo>
                      <a:pt x="0" y="220"/>
                    </a:lnTo>
                    <a:close/>
                  </a:path>
                </a:pathLst>
              </a:custGeom>
              <a:solidFill>
                <a:srgbClr val="000000"/>
              </a:solidFill>
              <a:ln w="9525">
                <a:noFill/>
                <a:round/>
                <a:headEnd/>
                <a:tailEnd/>
              </a:ln>
            </p:spPr>
            <p:txBody>
              <a:bodyPr/>
              <a:lstStyle/>
              <a:p>
                <a:endParaRPr lang="en-US"/>
              </a:p>
            </p:txBody>
          </p:sp>
          <p:sp>
            <p:nvSpPr>
              <p:cNvPr id="44089" name="Freeform 34"/>
              <p:cNvSpPr>
                <a:spLocks/>
              </p:cNvSpPr>
              <p:nvPr/>
            </p:nvSpPr>
            <p:spPr bwMode="auto">
              <a:xfrm>
                <a:off x="2638" y="160"/>
                <a:ext cx="323" cy="26"/>
              </a:xfrm>
              <a:custGeom>
                <a:avLst/>
                <a:gdLst>
                  <a:gd name="T0" fmla="*/ 0 w 323"/>
                  <a:gd name="T1" fmla="*/ 0 h 26"/>
                  <a:gd name="T2" fmla="*/ 0 w 323"/>
                  <a:gd name="T3" fmla="*/ 26 h 26"/>
                  <a:gd name="T4" fmla="*/ 310 w 323"/>
                  <a:gd name="T5" fmla="*/ 26 h 26"/>
                  <a:gd name="T6" fmla="*/ 323 w 323"/>
                  <a:gd name="T7" fmla="*/ 13 h 26"/>
                  <a:gd name="T8" fmla="*/ 323 w 323"/>
                  <a:gd name="T9" fmla="*/ 0 h 26"/>
                  <a:gd name="T10" fmla="*/ 310 w 323"/>
                  <a:gd name="T11" fmla="*/ 0 h 26"/>
                  <a:gd name="T12" fmla="*/ 0 w 323"/>
                  <a:gd name="T13" fmla="*/ 0 h 26"/>
                  <a:gd name="T14" fmla="*/ 0 60000 65536"/>
                  <a:gd name="T15" fmla="*/ 0 60000 65536"/>
                  <a:gd name="T16" fmla="*/ 0 60000 65536"/>
                  <a:gd name="T17" fmla="*/ 0 60000 65536"/>
                  <a:gd name="T18" fmla="*/ 0 60000 65536"/>
                  <a:gd name="T19" fmla="*/ 0 60000 65536"/>
                  <a:gd name="T20" fmla="*/ 0 60000 65536"/>
                  <a:gd name="T21" fmla="*/ 0 w 323"/>
                  <a:gd name="T22" fmla="*/ 0 h 26"/>
                  <a:gd name="T23" fmla="*/ 323 w 323"/>
                  <a:gd name="T24" fmla="*/ 26 h 2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23" h="26">
                    <a:moveTo>
                      <a:pt x="0" y="0"/>
                    </a:moveTo>
                    <a:lnTo>
                      <a:pt x="0" y="26"/>
                    </a:lnTo>
                    <a:lnTo>
                      <a:pt x="310" y="26"/>
                    </a:lnTo>
                    <a:lnTo>
                      <a:pt x="323" y="13"/>
                    </a:lnTo>
                    <a:lnTo>
                      <a:pt x="323" y="0"/>
                    </a:lnTo>
                    <a:lnTo>
                      <a:pt x="310" y="0"/>
                    </a:lnTo>
                    <a:lnTo>
                      <a:pt x="0" y="0"/>
                    </a:lnTo>
                    <a:close/>
                  </a:path>
                </a:pathLst>
              </a:custGeom>
              <a:solidFill>
                <a:srgbClr val="000000"/>
              </a:solidFill>
              <a:ln w="9525">
                <a:noFill/>
                <a:round/>
                <a:headEnd/>
                <a:tailEnd/>
              </a:ln>
            </p:spPr>
            <p:txBody>
              <a:bodyPr/>
              <a:lstStyle/>
              <a:p>
                <a:endParaRPr lang="en-US"/>
              </a:p>
            </p:txBody>
          </p:sp>
          <p:sp>
            <p:nvSpPr>
              <p:cNvPr id="44090" name="Freeform 35"/>
              <p:cNvSpPr>
                <a:spLocks/>
              </p:cNvSpPr>
              <p:nvPr/>
            </p:nvSpPr>
            <p:spPr bwMode="auto">
              <a:xfrm>
                <a:off x="2935" y="173"/>
                <a:ext cx="142" cy="220"/>
              </a:xfrm>
              <a:custGeom>
                <a:avLst/>
                <a:gdLst>
                  <a:gd name="T0" fmla="*/ 26 w 142"/>
                  <a:gd name="T1" fmla="*/ 0 h 220"/>
                  <a:gd name="T2" fmla="*/ 0 w 142"/>
                  <a:gd name="T3" fmla="*/ 13 h 220"/>
                  <a:gd name="T4" fmla="*/ 103 w 142"/>
                  <a:gd name="T5" fmla="*/ 220 h 220"/>
                  <a:gd name="T6" fmla="*/ 116 w 142"/>
                  <a:gd name="T7" fmla="*/ 220 h 220"/>
                  <a:gd name="T8" fmla="*/ 142 w 142"/>
                  <a:gd name="T9" fmla="*/ 220 h 220"/>
                  <a:gd name="T10" fmla="*/ 129 w 142"/>
                  <a:gd name="T11" fmla="*/ 207 h 220"/>
                  <a:gd name="T12" fmla="*/ 26 w 142"/>
                  <a:gd name="T13" fmla="*/ 0 h 220"/>
                  <a:gd name="T14" fmla="*/ 0 60000 65536"/>
                  <a:gd name="T15" fmla="*/ 0 60000 65536"/>
                  <a:gd name="T16" fmla="*/ 0 60000 65536"/>
                  <a:gd name="T17" fmla="*/ 0 60000 65536"/>
                  <a:gd name="T18" fmla="*/ 0 60000 65536"/>
                  <a:gd name="T19" fmla="*/ 0 60000 65536"/>
                  <a:gd name="T20" fmla="*/ 0 60000 65536"/>
                  <a:gd name="T21" fmla="*/ 0 w 142"/>
                  <a:gd name="T22" fmla="*/ 0 h 220"/>
                  <a:gd name="T23" fmla="*/ 142 w 142"/>
                  <a:gd name="T24" fmla="*/ 220 h 22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42" h="220">
                    <a:moveTo>
                      <a:pt x="26" y="0"/>
                    </a:moveTo>
                    <a:lnTo>
                      <a:pt x="0" y="13"/>
                    </a:lnTo>
                    <a:lnTo>
                      <a:pt x="103" y="220"/>
                    </a:lnTo>
                    <a:lnTo>
                      <a:pt x="116" y="220"/>
                    </a:lnTo>
                    <a:lnTo>
                      <a:pt x="142" y="220"/>
                    </a:lnTo>
                    <a:lnTo>
                      <a:pt x="129" y="207"/>
                    </a:lnTo>
                    <a:lnTo>
                      <a:pt x="26" y="0"/>
                    </a:lnTo>
                    <a:close/>
                  </a:path>
                </a:pathLst>
              </a:custGeom>
              <a:solidFill>
                <a:srgbClr val="000000"/>
              </a:solidFill>
              <a:ln w="9525">
                <a:noFill/>
                <a:round/>
                <a:headEnd/>
                <a:tailEnd/>
              </a:ln>
            </p:spPr>
            <p:txBody>
              <a:bodyPr/>
              <a:lstStyle/>
              <a:p>
                <a:endParaRPr lang="en-US"/>
              </a:p>
            </p:txBody>
          </p:sp>
          <p:sp>
            <p:nvSpPr>
              <p:cNvPr id="44091" name="Freeform 36"/>
              <p:cNvSpPr>
                <a:spLocks/>
              </p:cNvSpPr>
              <p:nvPr/>
            </p:nvSpPr>
            <p:spPr bwMode="auto">
              <a:xfrm>
                <a:off x="2522" y="367"/>
                <a:ext cx="529" cy="26"/>
              </a:xfrm>
              <a:custGeom>
                <a:avLst/>
                <a:gdLst>
                  <a:gd name="T0" fmla="*/ 529 w 529"/>
                  <a:gd name="T1" fmla="*/ 26 h 26"/>
                  <a:gd name="T2" fmla="*/ 529 w 529"/>
                  <a:gd name="T3" fmla="*/ 0 h 26"/>
                  <a:gd name="T4" fmla="*/ 13 w 529"/>
                  <a:gd name="T5" fmla="*/ 0 h 26"/>
                  <a:gd name="T6" fmla="*/ 0 w 529"/>
                  <a:gd name="T7" fmla="*/ 13 h 26"/>
                  <a:gd name="T8" fmla="*/ 0 w 529"/>
                  <a:gd name="T9" fmla="*/ 26 h 26"/>
                  <a:gd name="T10" fmla="*/ 13 w 529"/>
                  <a:gd name="T11" fmla="*/ 26 h 26"/>
                  <a:gd name="T12" fmla="*/ 529 w 529"/>
                  <a:gd name="T13" fmla="*/ 26 h 26"/>
                  <a:gd name="T14" fmla="*/ 0 60000 65536"/>
                  <a:gd name="T15" fmla="*/ 0 60000 65536"/>
                  <a:gd name="T16" fmla="*/ 0 60000 65536"/>
                  <a:gd name="T17" fmla="*/ 0 60000 65536"/>
                  <a:gd name="T18" fmla="*/ 0 60000 65536"/>
                  <a:gd name="T19" fmla="*/ 0 60000 65536"/>
                  <a:gd name="T20" fmla="*/ 0 60000 65536"/>
                  <a:gd name="T21" fmla="*/ 0 w 529"/>
                  <a:gd name="T22" fmla="*/ 0 h 26"/>
                  <a:gd name="T23" fmla="*/ 529 w 529"/>
                  <a:gd name="T24" fmla="*/ 26 h 2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29" h="26">
                    <a:moveTo>
                      <a:pt x="529" y="26"/>
                    </a:moveTo>
                    <a:lnTo>
                      <a:pt x="529" y="0"/>
                    </a:lnTo>
                    <a:lnTo>
                      <a:pt x="13" y="0"/>
                    </a:lnTo>
                    <a:lnTo>
                      <a:pt x="0" y="13"/>
                    </a:lnTo>
                    <a:lnTo>
                      <a:pt x="0" y="26"/>
                    </a:lnTo>
                    <a:lnTo>
                      <a:pt x="13" y="26"/>
                    </a:lnTo>
                    <a:lnTo>
                      <a:pt x="529" y="26"/>
                    </a:lnTo>
                    <a:close/>
                  </a:path>
                </a:pathLst>
              </a:custGeom>
              <a:solidFill>
                <a:srgbClr val="000000"/>
              </a:solidFill>
              <a:ln w="9525">
                <a:noFill/>
                <a:round/>
                <a:headEnd/>
                <a:tailEnd/>
              </a:ln>
            </p:spPr>
            <p:txBody>
              <a:bodyPr/>
              <a:lstStyle/>
              <a:p>
                <a:endParaRPr lang="en-US"/>
              </a:p>
            </p:txBody>
          </p:sp>
        </p:grpSp>
        <p:sp>
          <p:nvSpPr>
            <p:cNvPr id="44045" name="Freeform 37"/>
            <p:cNvSpPr>
              <a:spLocks/>
            </p:cNvSpPr>
            <p:nvPr/>
          </p:nvSpPr>
          <p:spPr bwMode="auto">
            <a:xfrm>
              <a:off x="3422" y="1039"/>
              <a:ext cx="117" cy="211"/>
            </a:xfrm>
            <a:custGeom>
              <a:avLst/>
              <a:gdLst>
                <a:gd name="T0" fmla="*/ 0 w 129"/>
                <a:gd name="T1" fmla="*/ 74 h 233"/>
                <a:gd name="T2" fmla="*/ 10 w 129"/>
                <a:gd name="T3" fmla="*/ 79 h 233"/>
                <a:gd name="T4" fmla="*/ 44 w 129"/>
                <a:gd name="T5" fmla="*/ 9 h 233"/>
                <a:gd name="T6" fmla="*/ 40 w 129"/>
                <a:gd name="T7" fmla="*/ 0 h 233"/>
                <a:gd name="T8" fmla="*/ 40 w 129"/>
                <a:gd name="T9" fmla="*/ 0 h 233"/>
                <a:gd name="T10" fmla="*/ 35 w 129"/>
                <a:gd name="T11" fmla="*/ 5 h 233"/>
                <a:gd name="T12" fmla="*/ 0 w 129"/>
                <a:gd name="T13" fmla="*/ 74 h 233"/>
                <a:gd name="T14" fmla="*/ 0 60000 65536"/>
                <a:gd name="T15" fmla="*/ 0 60000 65536"/>
                <a:gd name="T16" fmla="*/ 0 60000 65536"/>
                <a:gd name="T17" fmla="*/ 0 60000 65536"/>
                <a:gd name="T18" fmla="*/ 0 60000 65536"/>
                <a:gd name="T19" fmla="*/ 0 60000 65536"/>
                <a:gd name="T20" fmla="*/ 0 60000 65536"/>
                <a:gd name="T21" fmla="*/ 0 w 129"/>
                <a:gd name="T22" fmla="*/ 0 h 233"/>
                <a:gd name="T23" fmla="*/ 129 w 129"/>
                <a:gd name="T24" fmla="*/ 233 h 23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9" h="233">
                  <a:moveTo>
                    <a:pt x="0" y="220"/>
                  </a:moveTo>
                  <a:lnTo>
                    <a:pt x="26" y="233"/>
                  </a:lnTo>
                  <a:lnTo>
                    <a:pt x="129" y="26"/>
                  </a:lnTo>
                  <a:lnTo>
                    <a:pt x="116" y="0"/>
                  </a:lnTo>
                  <a:lnTo>
                    <a:pt x="103" y="13"/>
                  </a:lnTo>
                  <a:lnTo>
                    <a:pt x="0" y="220"/>
                  </a:lnTo>
                  <a:close/>
                </a:path>
              </a:pathLst>
            </a:custGeom>
            <a:solidFill>
              <a:srgbClr val="000000"/>
            </a:solidFill>
            <a:ln w="9525">
              <a:noFill/>
              <a:round/>
              <a:headEnd/>
              <a:tailEnd/>
            </a:ln>
          </p:spPr>
          <p:txBody>
            <a:bodyPr/>
            <a:lstStyle/>
            <a:p>
              <a:endParaRPr lang="en-US"/>
            </a:p>
          </p:txBody>
        </p:sp>
        <p:sp>
          <p:nvSpPr>
            <p:cNvPr id="44046" name="Freeform 38"/>
            <p:cNvSpPr>
              <a:spLocks/>
            </p:cNvSpPr>
            <p:nvPr/>
          </p:nvSpPr>
          <p:spPr bwMode="auto">
            <a:xfrm>
              <a:off x="3527" y="1029"/>
              <a:ext cx="292" cy="24"/>
            </a:xfrm>
            <a:custGeom>
              <a:avLst/>
              <a:gdLst>
                <a:gd name="T0" fmla="*/ 0 w 323"/>
                <a:gd name="T1" fmla="*/ 0 h 26"/>
                <a:gd name="T2" fmla="*/ 0 w 323"/>
                <a:gd name="T3" fmla="*/ 11 h 26"/>
                <a:gd name="T4" fmla="*/ 102 w 323"/>
                <a:gd name="T5" fmla="*/ 11 h 26"/>
                <a:gd name="T6" fmla="*/ 107 w 323"/>
                <a:gd name="T7" fmla="*/ 6 h 26"/>
                <a:gd name="T8" fmla="*/ 107 w 323"/>
                <a:gd name="T9" fmla="*/ 0 h 26"/>
                <a:gd name="T10" fmla="*/ 102 w 323"/>
                <a:gd name="T11" fmla="*/ 0 h 26"/>
                <a:gd name="T12" fmla="*/ 0 w 323"/>
                <a:gd name="T13" fmla="*/ 0 h 26"/>
                <a:gd name="T14" fmla="*/ 0 60000 65536"/>
                <a:gd name="T15" fmla="*/ 0 60000 65536"/>
                <a:gd name="T16" fmla="*/ 0 60000 65536"/>
                <a:gd name="T17" fmla="*/ 0 60000 65536"/>
                <a:gd name="T18" fmla="*/ 0 60000 65536"/>
                <a:gd name="T19" fmla="*/ 0 60000 65536"/>
                <a:gd name="T20" fmla="*/ 0 60000 65536"/>
                <a:gd name="T21" fmla="*/ 0 w 323"/>
                <a:gd name="T22" fmla="*/ 0 h 26"/>
                <a:gd name="T23" fmla="*/ 323 w 323"/>
                <a:gd name="T24" fmla="*/ 26 h 2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23" h="26">
                  <a:moveTo>
                    <a:pt x="0" y="0"/>
                  </a:moveTo>
                  <a:lnTo>
                    <a:pt x="0" y="26"/>
                  </a:lnTo>
                  <a:lnTo>
                    <a:pt x="310" y="26"/>
                  </a:lnTo>
                  <a:lnTo>
                    <a:pt x="323" y="13"/>
                  </a:lnTo>
                  <a:lnTo>
                    <a:pt x="323" y="0"/>
                  </a:lnTo>
                  <a:lnTo>
                    <a:pt x="310" y="0"/>
                  </a:lnTo>
                  <a:lnTo>
                    <a:pt x="0" y="0"/>
                  </a:lnTo>
                  <a:close/>
                </a:path>
              </a:pathLst>
            </a:custGeom>
            <a:solidFill>
              <a:srgbClr val="000000"/>
            </a:solidFill>
            <a:ln w="9525">
              <a:noFill/>
              <a:round/>
              <a:headEnd/>
              <a:tailEnd/>
            </a:ln>
          </p:spPr>
          <p:txBody>
            <a:bodyPr/>
            <a:lstStyle/>
            <a:p>
              <a:endParaRPr lang="en-US"/>
            </a:p>
          </p:txBody>
        </p:sp>
        <p:sp>
          <p:nvSpPr>
            <p:cNvPr id="44047" name="Freeform 39"/>
            <p:cNvSpPr>
              <a:spLocks/>
            </p:cNvSpPr>
            <p:nvPr/>
          </p:nvSpPr>
          <p:spPr bwMode="auto">
            <a:xfrm>
              <a:off x="3796" y="1051"/>
              <a:ext cx="128" cy="199"/>
            </a:xfrm>
            <a:custGeom>
              <a:avLst/>
              <a:gdLst>
                <a:gd name="T0" fmla="*/ 9 w 142"/>
                <a:gd name="T1" fmla="*/ 0 h 220"/>
                <a:gd name="T2" fmla="*/ 0 w 142"/>
                <a:gd name="T3" fmla="*/ 5 h 220"/>
                <a:gd name="T4" fmla="*/ 33 w 142"/>
                <a:gd name="T5" fmla="*/ 73 h 220"/>
                <a:gd name="T6" fmla="*/ 37 w 142"/>
                <a:gd name="T7" fmla="*/ 73 h 220"/>
                <a:gd name="T8" fmla="*/ 45 w 142"/>
                <a:gd name="T9" fmla="*/ 73 h 220"/>
                <a:gd name="T10" fmla="*/ 41 w 142"/>
                <a:gd name="T11" fmla="*/ 68 h 220"/>
                <a:gd name="T12" fmla="*/ 9 w 142"/>
                <a:gd name="T13" fmla="*/ 0 h 220"/>
                <a:gd name="T14" fmla="*/ 0 60000 65536"/>
                <a:gd name="T15" fmla="*/ 0 60000 65536"/>
                <a:gd name="T16" fmla="*/ 0 60000 65536"/>
                <a:gd name="T17" fmla="*/ 0 60000 65536"/>
                <a:gd name="T18" fmla="*/ 0 60000 65536"/>
                <a:gd name="T19" fmla="*/ 0 60000 65536"/>
                <a:gd name="T20" fmla="*/ 0 60000 65536"/>
                <a:gd name="T21" fmla="*/ 0 w 142"/>
                <a:gd name="T22" fmla="*/ 0 h 220"/>
                <a:gd name="T23" fmla="*/ 142 w 142"/>
                <a:gd name="T24" fmla="*/ 220 h 22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42" h="220">
                  <a:moveTo>
                    <a:pt x="26" y="0"/>
                  </a:moveTo>
                  <a:lnTo>
                    <a:pt x="0" y="13"/>
                  </a:lnTo>
                  <a:lnTo>
                    <a:pt x="103" y="220"/>
                  </a:lnTo>
                  <a:lnTo>
                    <a:pt x="116" y="220"/>
                  </a:lnTo>
                  <a:lnTo>
                    <a:pt x="142" y="220"/>
                  </a:lnTo>
                  <a:lnTo>
                    <a:pt x="129" y="207"/>
                  </a:lnTo>
                  <a:lnTo>
                    <a:pt x="26" y="0"/>
                  </a:lnTo>
                  <a:close/>
                </a:path>
              </a:pathLst>
            </a:custGeom>
            <a:solidFill>
              <a:srgbClr val="000000"/>
            </a:solidFill>
            <a:ln w="9525">
              <a:noFill/>
              <a:round/>
              <a:headEnd/>
              <a:tailEnd/>
            </a:ln>
          </p:spPr>
          <p:txBody>
            <a:bodyPr/>
            <a:lstStyle/>
            <a:p>
              <a:endParaRPr lang="en-US"/>
            </a:p>
          </p:txBody>
        </p:sp>
        <p:sp>
          <p:nvSpPr>
            <p:cNvPr id="44048" name="Freeform 40"/>
            <p:cNvSpPr>
              <a:spLocks/>
            </p:cNvSpPr>
            <p:nvPr/>
          </p:nvSpPr>
          <p:spPr bwMode="auto">
            <a:xfrm>
              <a:off x="3422" y="1226"/>
              <a:ext cx="479" cy="24"/>
            </a:xfrm>
            <a:custGeom>
              <a:avLst/>
              <a:gdLst>
                <a:gd name="T0" fmla="*/ 177 w 529"/>
                <a:gd name="T1" fmla="*/ 11 h 26"/>
                <a:gd name="T2" fmla="*/ 177 w 529"/>
                <a:gd name="T3" fmla="*/ 0 h 26"/>
                <a:gd name="T4" fmla="*/ 5 w 529"/>
                <a:gd name="T5" fmla="*/ 0 h 26"/>
                <a:gd name="T6" fmla="*/ 0 w 529"/>
                <a:gd name="T7" fmla="*/ 6 h 26"/>
                <a:gd name="T8" fmla="*/ 0 w 529"/>
                <a:gd name="T9" fmla="*/ 11 h 26"/>
                <a:gd name="T10" fmla="*/ 5 w 529"/>
                <a:gd name="T11" fmla="*/ 11 h 26"/>
                <a:gd name="T12" fmla="*/ 177 w 529"/>
                <a:gd name="T13" fmla="*/ 11 h 26"/>
                <a:gd name="T14" fmla="*/ 0 60000 65536"/>
                <a:gd name="T15" fmla="*/ 0 60000 65536"/>
                <a:gd name="T16" fmla="*/ 0 60000 65536"/>
                <a:gd name="T17" fmla="*/ 0 60000 65536"/>
                <a:gd name="T18" fmla="*/ 0 60000 65536"/>
                <a:gd name="T19" fmla="*/ 0 60000 65536"/>
                <a:gd name="T20" fmla="*/ 0 60000 65536"/>
                <a:gd name="T21" fmla="*/ 0 w 529"/>
                <a:gd name="T22" fmla="*/ 0 h 26"/>
                <a:gd name="T23" fmla="*/ 529 w 529"/>
                <a:gd name="T24" fmla="*/ 26 h 2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29" h="26">
                  <a:moveTo>
                    <a:pt x="529" y="26"/>
                  </a:moveTo>
                  <a:lnTo>
                    <a:pt x="529" y="0"/>
                  </a:lnTo>
                  <a:lnTo>
                    <a:pt x="13" y="0"/>
                  </a:lnTo>
                  <a:lnTo>
                    <a:pt x="0" y="13"/>
                  </a:lnTo>
                  <a:lnTo>
                    <a:pt x="0" y="26"/>
                  </a:lnTo>
                  <a:lnTo>
                    <a:pt x="13" y="26"/>
                  </a:lnTo>
                  <a:lnTo>
                    <a:pt x="529" y="26"/>
                  </a:lnTo>
                  <a:close/>
                </a:path>
              </a:pathLst>
            </a:custGeom>
            <a:solidFill>
              <a:srgbClr val="000000"/>
            </a:solidFill>
            <a:ln w="9525">
              <a:noFill/>
              <a:round/>
              <a:headEnd/>
              <a:tailEnd/>
            </a:ln>
          </p:spPr>
          <p:txBody>
            <a:bodyPr/>
            <a:lstStyle/>
            <a:p>
              <a:endParaRPr lang="en-US"/>
            </a:p>
          </p:txBody>
        </p:sp>
        <p:sp>
          <p:nvSpPr>
            <p:cNvPr id="44049" name="Rectangle 41"/>
            <p:cNvSpPr>
              <a:spLocks noChangeArrowheads="1"/>
            </p:cNvSpPr>
            <p:nvPr/>
          </p:nvSpPr>
          <p:spPr bwMode="auto">
            <a:xfrm>
              <a:off x="3434" y="1238"/>
              <a:ext cx="1390" cy="269"/>
            </a:xfrm>
            <a:prstGeom prst="rect">
              <a:avLst/>
            </a:prstGeom>
            <a:noFill/>
            <a:ln w="41275">
              <a:solidFill>
                <a:srgbClr val="000000"/>
              </a:solidFill>
              <a:miter lim="800000"/>
              <a:headEnd/>
              <a:tailEnd/>
            </a:ln>
          </p:spPr>
          <p:txBody>
            <a:bodyPr/>
            <a:lstStyle/>
            <a:p>
              <a:pPr eaLnBrk="0" hangingPunct="0"/>
              <a:endParaRPr lang="en-US"/>
            </a:p>
          </p:txBody>
        </p:sp>
        <p:grpSp>
          <p:nvGrpSpPr>
            <p:cNvPr id="44050" name="Group 42"/>
            <p:cNvGrpSpPr>
              <a:grpSpLocks/>
            </p:cNvGrpSpPr>
            <p:nvPr/>
          </p:nvGrpSpPr>
          <p:grpSpPr bwMode="auto">
            <a:xfrm>
              <a:off x="3422" y="1546"/>
              <a:ext cx="502" cy="210"/>
              <a:chOff x="2522" y="1270"/>
              <a:chExt cx="555" cy="232"/>
            </a:xfrm>
          </p:grpSpPr>
          <p:sp>
            <p:nvSpPr>
              <p:cNvPr id="44084" name="Freeform 43"/>
              <p:cNvSpPr>
                <a:spLocks/>
              </p:cNvSpPr>
              <p:nvPr/>
            </p:nvSpPr>
            <p:spPr bwMode="auto">
              <a:xfrm>
                <a:off x="2522" y="1270"/>
                <a:ext cx="129" cy="232"/>
              </a:xfrm>
              <a:custGeom>
                <a:avLst/>
                <a:gdLst>
                  <a:gd name="T0" fmla="*/ 0 w 129"/>
                  <a:gd name="T1" fmla="*/ 220 h 232"/>
                  <a:gd name="T2" fmla="*/ 26 w 129"/>
                  <a:gd name="T3" fmla="*/ 232 h 232"/>
                  <a:gd name="T4" fmla="*/ 129 w 129"/>
                  <a:gd name="T5" fmla="*/ 26 h 232"/>
                  <a:gd name="T6" fmla="*/ 116 w 129"/>
                  <a:gd name="T7" fmla="*/ 0 h 232"/>
                  <a:gd name="T8" fmla="*/ 116 w 129"/>
                  <a:gd name="T9" fmla="*/ 0 h 232"/>
                  <a:gd name="T10" fmla="*/ 103 w 129"/>
                  <a:gd name="T11" fmla="*/ 13 h 232"/>
                  <a:gd name="T12" fmla="*/ 0 w 129"/>
                  <a:gd name="T13" fmla="*/ 220 h 232"/>
                  <a:gd name="T14" fmla="*/ 0 60000 65536"/>
                  <a:gd name="T15" fmla="*/ 0 60000 65536"/>
                  <a:gd name="T16" fmla="*/ 0 60000 65536"/>
                  <a:gd name="T17" fmla="*/ 0 60000 65536"/>
                  <a:gd name="T18" fmla="*/ 0 60000 65536"/>
                  <a:gd name="T19" fmla="*/ 0 60000 65536"/>
                  <a:gd name="T20" fmla="*/ 0 60000 65536"/>
                  <a:gd name="T21" fmla="*/ 0 w 129"/>
                  <a:gd name="T22" fmla="*/ 0 h 232"/>
                  <a:gd name="T23" fmla="*/ 129 w 129"/>
                  <a:gd name="T24" fmla="*/ 232 h 23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9" h="232">
                    <a:moveTo>
                      <a:pt x="0" y="220"/>
                    </a:moveTo>
                    <a:lnTo>
                      <a:pt x="26" y="232"/>
                    </a:lnTo>
                    <a:lnTo>
                      <a:pt x="129" y="26"/>
                    </a:lnTo>
                    <a:lnTo>
                      <a:pt x="116" y="0"/>
                    </a:lnTo>
                    <a:lnTo>
                      <a:pt x="103" y="13"/>
                    </a:lnTo>
                    <a:lnTo>
                      <a:pt x="0" y="220"/>
                    </a:lnTo>
                    <a:close/>
                  </a:path>
                </a:pathLst>
              </a:custGeom>
              <a:solidFill>
                <a:srgbClr val="000000"/>
              </a:solidFill>
              <a:ln w="9525">
                <a:noFill/>
                <a:round/>
                <a:headEnd/>
                <a:tailEnd/>
              </a:ln>
            </p:spPr>
            <p:txBody>
              <a:bodyPr/>
              <a:lstStyle/>
              <a:p>
                <a:endParaRPr lang="en-US"/>
              </a:p>
            </p:txBody>
          </p:sp>
          <p:sp>
            <p:nvSpPr>
              <p:cNvPr id="44085" name="Freeform 44"/>
              <p:cNvSpPr>
                <a:spLocks/>
              </p:cNvSpPr>
              <p:nvPr/>
            </p:nvSpPr>
            <p:spPr bwMode="auto">
              <a:xfrm>
                <a:off x="2638" y="1270"/>
                <a:ext cx="323" cy="26"/>
              </a:xfrm>
              <a:custGeom>
                <a:avLst/>
                <a:gdLst>
                  <a:gd name="T0" fmla="*/ 0 w 323"/>
                  <a:gd name="T1" fmla="*/ 0 h 26"/>
                  <a:gd name="T2" fmla="*/ 0 w 323"/>
                  <a:gd name="T3" fmla="*/ 26 h 26"/>
                  <a:gd name="T4" fmla="*/ 310 w 323"/>
                  <a:gd name="T5" fmla="*/ 26 h 26"/>
                  <a:gd name="T6" fmla="*/ 323 w 323"/>
                  <a:gd name="T7" fmla="*/ 13 h 26"/>
                  <a:gd name="T8" fmla="*/ 323 w 323"/>
                  <a:gd name="T9" fmla="*/ 0 h 26"/>
                  <a:gd name="T10" fmla="*/ 310 w 323"/>
                  <a:gd name="T11" fmla="*/ 0 h 26"/>
                  <a:gd name="T12" fmla="*/ 0 w 323"/>
                  <a:gd name="T13" fmla="*/ 0 h 26"/>
                  <a:gd name="T14" fmla="*/ 0 60000 65536"/>
                  <a:gd name="T15" fmla="*/ 0 60000 65536"/>
                  <a:gd name="T16" fmla="*/ 0 60000 65536"/>
                  <a:gd name="T17" fmla="*/ 0 60000 65536"/>
                  <a:gd name="T18" fmla="*/ 0 60000 65536"/>
                  <a:gd name="T19" fmla="*/ 0 60000 65536"/>
                  <a:gd name="T20" fmla="*/ 0 60000 65536"/>
                  <a:gd name="T21" fmla="*/ 0 w 323"/>
                  <a:gd name="T22" fmla="*/ 0 h 26"/>
                  <a:gd name="T23" fmla="*/ 323 w 323"/>
                  <a:gd name="T24" fmla="*/ 26 h 2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23" h="26">
                    <a:moveTo>
                      <a:pt x="0" y="0"/>
                    </a:moveTo>
                    <a:lnTo>
                      <a:pt x="0" y="26"/>
                    </a:lnTo>
                    <a:lnTo>
                      <a:pt x="310" y="26"/>
                    </a:lnTo>
                    <a:lnTo>
                      <a:pt x="323" y="13"/>
                    </a:lnTo>
                    <a:lnTo>
                      <a:pt x="323" y="0"/>
                    </a:lnTo>
                    <a:lnTo>
                      <a:pt x="310" y="0"/>
                    </a:lnTo>
                    <a:lnTo>
                      <a:pt x="0" y="0"/>
                    </a:lnTo>
                    <a:close/>
                  </a:path>
                </a:pathLst>
              </a:custGeom>
              <a:solidFill>
                <a:srgbClr val="000000"/>
              </a:solidFill>
              <a:ln w="9525">
                <a:noFill/>
                <a:round/>
                <a:headEnd/>
                <a:tailEnd/>
              </a:ln>
            </p:spPr>
            <p:txBody>
              <a:bodyPr/>
              <a:lstStyle/>
              <a:p>
                <a:endParaRPr lang="en-US"/>
              </a:p>
            </p:txBody>
          </p:sp>
          <p:sp>
            <p:nvSpPr>
              <p:cNvPr id="44086" name="Freeform 45"/>
              <p:cNvSpPr>
                <a:spLocks/>
              </p:cNvSpPr>
              <p:nvPr/>
            </p:nvSpPr>
            <p:spPr bwMode="auto">
              <a:xfrm>
                <a:off x="2935" y="1283"/>
                <a:ext cx="142" cy="219"/>
              </a:xfrm>
              <a:custGeom>
                <a:avLst/>
                <a:gdLst>
                  <a:gd name="T0" fmla="*/ 26 w 142"/>
                  <a:gd name="T1" fmla="*/ 0 h 219"/>
                  <a:gd name="T2" fmla="*/ 0 w 142"/>
                  <a:gd name="T3" fmla="*/ 13 h 219"/>
                  <a:gd name="T4" fmla="*/ 103 w 142"/>
                  <a:gd name="T5" fmla="*/ 219 h 219"/>
                  <a:gd name="T6" fmla="*/ 116 w 142"/>
                  <a:gd name="T7" fmla="*/ 219 h 219"/>
                  <a:gd name="T8" fmla="*/ 142 w 142"/>
                  <a:gd name="T9" fmla="*/ 219 h 219"/>
                  <a:gd name="T10" fmla="*/ 129 w 142"/>
                  <a:gd name="T11" fmla="*/ 207 h 219"/>
                  <a:gd name="T12" fmla="*/ 26 w 142"/>
                  <a:gd name="T13" fmla="*/ 0 h 219"/>
                  <a:gd name="T14" fmla="*/ 0 60000 65536"/>
                  <a:gd name="T15" fmla="*/ 0 60000 65536"/>
                  <a:gd name="T16" fmla="*/ 0 60000 65536"/>
                  <a:gd name="T17" fmla="*/ 0 60000 65536"/>
                  <a:gd name="T18" fmla="*/ 0 60000 65536"/>
                  <a:gd name="T19" fmla="*/ 0 60000 65536"/>
                  <a:gd name="T20" fmla="*/ 0 60000 65536"/>
                  <a:gd name="T21" fmla="*/ 0 w 142"/>
                  <a:gd name="T22" fmla="*/ 0 h 219"/>
                  <a:gd name="T23" fmla="*/ 142 w 142"/>
                  <a:gd name="T24" fmla="*/ 219 h 21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42" h="219">
                    <a:moveTo>
                      <a:pt x="26" y="0"/>
                    </a:moveTo>
                    <a:lnTo>
                      <a:pt x="0" y="13"/>
                    </a:lnTo>
                    <a:lnTo>
                      <a:pt x="103" y="219"/>
                    </a:lnTo>
                    <a:lnTo>
                      <a:pt x="116" y="219"/>
                    </a:lnTo>
                    <a:lnTo>
                      <a:pt x="142" y="219"/>
                    </a:lnTo>
                    <a:lnTo>
                      <a:pt x="129" y="207"/>
                    </a:lnTo>
                    <a:lnTo>
                      <a:pt x="26" y="0"/>
                    </a:lnTo>
                    <a:close/>
                  </a:path>
                </a:pathLst>
              </a:custGeom>
              <a:solidFill>
                <a:srgbClr val="000000"/>
              </a:solidFill>
              <a:ln w="9525">
                <a:noFill/>
                <a:round/>
                <a:headEnd/>
                <a:tailEnd/>
              </a:ln>
            </p:spPr>
            <p:txBody>
              <a:bodyPr/>
              <a:lstStyle/>
              <a:p>
                <a:endParaRPr lang="en-US"/>
              </a:p>
            </p:txBody>
          </p:sp>
          <p:sp>
            <p:nvSpPr>
              <p:cNvPr id="44087" name="Freeform 46"/>
              <p:cNvSpPr>
                <a:spLocks/>
              </p:cNvSpPr>
              <p:nvPr/>
            </p:nvSpPr>
            <p:spPr bwMode="auto">
              <a:xfrm>
                <a:off x="2522" y="1477"/>
                <a:ext cx="529" cy="25"/>
              </a:xfrm>
              <a:custGeom>
                <a:avLst/>
                <a:gdLst>
                  <a:gd name="T0" fmla="*/ 529 w 529"/>
                  <a:gd name="T1" fmla="*/ 25 h 25"/>
                  <a:gd name="T2" fmla="*/ 529 w 529"/>
                  <a:gd name="T3" fmla="*/ 0 h 25"/>
                  <a:gd name="T4" fmla="*/ 13 w 529"/>
                  <a:gd name="T5" fmla="*/ 0 h 25"/>
                  <a:gd name="T6" fmla="*/ 0 w 529"/>
                  <a:gd name="T7" fmla="*/ 13 h 25"/>
                  <a:gd name="T8" fmla="*/ 0 w 529"/>
                  <a:gd name="T9" fmla="*/ 25 h 25"/>
                  <a:gd name="T10" fmla="*/ 13 w 529"/>
                  <a:gd name="T11" fmla="*/ 25 h 25"/>
                  <a:gd name="T12" fmla="*/ 529 w 529"/>
                  <a:gd name="T13" fmla="*/ 25 h 25"/>
                  <a:gd name="T14" fmla="*/ 0 60000 65536"/>
                  <a:gd name="T15" fmla="*/ 0 60000 65536"/>
                  <a:gd name="T16" fmla="*/ 0 60000 65536"/>
                  <a:gd name="T17" fmla="*/ 0 60000 65536"/>
                  <a:gd name="T18" fmla="*/ 0 60000 65536"/>
                  <a:gd name="T19" fmla="*/ 0 60000 65536"/>
                  <a:gd name="T20" fmla="*/ 0 60000 65536"/>
                  <a:gd name="T21" fmla="*/ 0 w 529"/>
                  <a:gd name="T22" fmla="*/ 0 h 25"/>
                  <a:gd name="T23" fmla="*/ 529 w 529"/>
                  <a:gd name="T24" fmla="*/ 25 h 2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29" h="25">
                    <a:moveTo>
                      <a:pt x="529" y="25"/>
                    </a:moveTo>
                    <a:lnTo>
                      <a:pt x="529" y="0"/>
                    </a:lnTo>
                    <a:lnTo>
                      <a:pt x="13" y="0"/>
                    </a:lnTo>
                    <a:lnTo>
                      <a:pt x="0" y="13"/>
                    </a:lnTo>
                    <a:lnTo>
                      <a:pt x="0" y="25"/>
                    </a:lnTo>
                    <a:lnTo>
                      <a:pt x="13" y="25"/>
                    </a:lnTo>
                    <a:lnTo>
                      <a:pt x="529" y="25"/>
                    </a:lnTo>
                    <a:close/>
                  </a:path>
                </a:pathLst>
              </a:custGeom>
              <a:solidFill>
                <a:srgbClr val="000000"/>
              </a:solidFill>
              <a:ln w="9525">
                <a:noFill/>
                <a:round/>
                <a:headEnd/>
                <a:tailEnd/>
              </a:ln>
            </p:spPr>
            <p:txBody>
              <a:bodyPr/>
              <a:lstStyle/>
              <a:p>
                <a:endParaRPr lang="en-US"/>
              </a:p>
            </p:txBody>
          </p:sp>
        </p:grpSp>
        <p:grpSp>
          <p:nvGrpSpPr>
            <p:cNvPr id="44051" name="Group 47"/>
            <p:cNvGrpSpPr>
              <a:grpSpLocks/>
            </p:cNvGrpSpPr>
            <p:nvPr/>
          </p:nvGrpSpPr>
          <p:grpSpPr bwMode="auto">
            <a:xfrm>
              <a:off x="3422" y="2048"/>
              <a:ext cx="502" cy="210"/>
              <a:chOff x="2522" y="1825"/>
              <a:chExt cx="555" cy="232"/>
            </a:xfrm>
          </p:grpSpPr>
          <p:sp>
            <p:nvSpPr>
              <p:cNvPr id="44080" name="Freeform 48"/>
              <p:cNvSpPr>
                <a:spLocks/>
              </p:cNvSpPr>
              <p:nvPr/>
            </p:nvSpPr>
            <p:spPr bwMode="auto">
              <a:xfrm>
                <a:off x="2522" y="1825"/>
                <a:ext cx="129" cy="232"/>
              </a:xfrm>
              <a:custGeom>
                <a:avLst/>
                <a:gdLst>
                  <a:gd name="T0" fmla="*/ 0 w 129"/>
                  <a:gd name="T1" fmla="*/ 220 h 232"/>
                  <a:gd name="T2" fmla="*/ 26 w 129"/>
                  <a:gd name="T3" fmla="*/ 232 h 232"/>
                  <a:gd name="T4" fmla="*/ 129 w 129"/>
                  <a:gd name="T5" fmla="*/ 26 h 232"/>
                  <a:gd name="T6" fmla="*/ 116 w 129"/>
                  <a:gd name="T7" fmla="*/ 0 h 232"/>
                  <a:gd name="T8" fmla="*/ 116 w 129"/>
                  <a:gd name="T9" fmla="*/ 0 h 232"/>
                  <a:gd name="T10" fmla="*/ 103 w 129"/>
                  <a:gd name="T11" fmla="*/ 13 h 232"/>
                  <a:gd name="T12" fmla="*/ 0 w 129"/>
                  <a:gd name="T13" fmla="*/ 220 h 232"/>
                  <a:gd name="T14" fmla="*/ 0 60000 65536"/>
                  <a:gd name="T15" fmla="*/ 0 60000 65536"/>
                  <a:gd name="T16" fmla="*/ 0 60000 65536"/>
                  <a:gd name="T17" fmla="*/ 0 60000 65536"/>
                  <a:gd name="T18" fmla="*/ 0 60000 65536"/>
                  <a:gd name="T19" fmla="*/ 0 60000 65536"/>
                  <a:gd name="T20" fmla="*/ 0 60000 65536"/>
                  <a:gd name="T21" fmla="*/ 0 w 129"/>
                  <a:gd name="T22" fmla="*/ 0 h 232"/>
                  <a:gd name="T23" fmla="*/ 129 w 129"/>
                  <a:gd name="T24" fmla="*/ 232 h 23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9" h="232">
                    <a:moveTo>
                      <a:pt x="0" y="220"/>
                    </a:moveTo>
                    <a:lnTo>
                      <a:pt x="26" y="232"/>
                    </a:lnTo>
                    <a:lnTo>
                      <a:pt x="129" y="26"/>
                    </a:lnTo>
                    <a:lnTo>
                      <a:pt x="116" y="0"/>
                    </a:lnTo>
                    <a:lnTo>
                      <a:pt x="103" y="13"/>
                    </a:lnTo>
                    <a:lnTo>
                      <a:pt x="0" y="220"/>
                    </a:lnTo>
                    <a:close/>
                  </a:path>
                </a:pathLst>
              </a:custGeom>
              <a:solidFill>
                <a:srgbClr val="000000"/>
              </a:solidFill>
              <a:ln w="9525">
                <a:noFill/>
                <a:round/>
                <a:headEnd/>
                <a:tailEnd/>
              </a:ln>
            </p:spPr>
            <p:txBody>
              <a:bodyPr/>
              <a:lstStyle/>
              <a:p>
                <a:endParaRPr lang="en-US"/>
              </a:p>
            </p:txBody>
          </p:sp>
          <p:sp>
            <p:nvSpPr>
              <p:cNvPr id="44081" name="Freeform 49"/>
              <p:cNvSpPr>
                <a:spLocks/>
              </p:cNvSpPr>
              <p:nvPr/>
            </p:nvSpPr>
            <p:spPr bwMode="auto">
              <a:xfrm>
                <a:off x="2638" y="1825"/>
                <a:ext cx="323" cy="26"/>
              </a:xfrm>
              <a:custGeom>
                <a:avLst/>
                <a:gdLst>
                  <a:gd name="T0" fmla="*/ 0 w 323"/>
                  <a:gd name="T1" fmla="*/ 0 h 26"/>
                  <a:gd name="T2" fmla="*/ 0 w 323"/>
                  <a:gd name="T3" fmla="*/ 26 h 26"/>
                  <a:gd name="T4" fmla="*/ 310 w 323"/>
                  <a:gd name="T5" fmla="*/ 26 h 26"/>
                  <a:gd name="T6" fmla="*/ 323 w 323"/>
                  <a:gd name="T7" fmla="*/ 13 h 26"/>
                  <a:gd name="T8" fmla="*/ 323 w 323"/>
                  <a:gd name="T9" fmla="*/ 0 h 26"/>
                  <a:gd name="T10" fmla="*/ 310 w 323"/>
                  <a:gd name="T11" fmla="*/ 0 h 26"/>
                  <a:gd name="T12" fmla="*/ 0 w 323"/>
                  <a:gd name="T13" fmla="*/ 0 h 26"/>
                  <a:gd name="T14" fmla="*/ 0 60000 65536"/>
                  <a:gd name="T15" fmla="*/ 0 60000 65536"/>
                  <a:gd name="T16" fmla="*/ 0 60000 65536"/>
                  <a:gd name="T17" fmla="*/ 0 60000 65536"/>
                  <a:gd name="T18" fmla="*/ 0 60000 65536"/>
                  <a:gd name="T19" fmla="*/ 0 60000 65536"/>
                  <a:gd name="T20" fmla="*/ 0 60000 65536"/>
                  <a:gd name="T21" fmla="*/ 0 w 323"/>
                  <a:gd name="T22" fmla="*/ 0 h 26"/>
                  <a:gd name="T23" fmla="*/ 323 w 323"/>
                  <a:gd name="T24" fmla="*/ 26 h 2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23" h="26">
                    <a:moveTo>
                      <a:pt x="0" y="0"/>
                    </a:moveTo>
                    <a:lnTo>
                      <a:pt x="0" y="26"/>
                    </a:lnTo>
                    <a:lnTo>
                      <a:pt x="310" y="26"/>
                    </a:lnTo>
                    <a:lnTo>
                      <a:pt x="323" y="13"/>
                    </a:lnTo>
                    <a:lnTo>
                      <a:pt x="323" y="0"/>
                    </a:lnTo>
                    <a:lnTo>
                      <a:pt x="310" y="0"/>
                    </a:lnTo>
                    <a:lnTo>
                      <a:pt x="0" y="0"/>
                    </a:lnTo>
                    <a:close/>
                  </a:path>
                </a:pathLst>
              </a:custGeom>
              <a:solidFill>
                <a:srgbClr val="000000"/>
              </a:solidFill>
              <a:ln w="9525">
                <a:noFill/>
                <a:round/>
                <a:headEnd/>
                <a:tailEnd/>
              </a:ln>
            </p:spPr>
            <p:txBody>
              <a:bodyPr/>
              <a:lstStyle/>
              <a:p>
                <a:endParaRPr lang="en-US"/>
              </a:p>
            </p:txBody>
          </p:sp>
          <p:sp>
            <p:nvSpPr>
              <p:cNvPr id="44082" name="Freeform 50"/>
              <p:cNvSpPr>
                <a:spLocks/>
              </p:cNvSpPr>
              <p:nvPr/>
            </p:nvSpPr>
            <p:spPr bwMode="auto">
              <a:xfrm>
                <a:off x="2935" y="1838"/>
                <a:ext cx="142" cy="219"/>
              </a:xfrm>
              <a:custGeom>
                <a:avLst/>
                <a:gdLst>
                  <a:gd name="T0" fmla="*/ 26 w 142"/>
                  <a:gd name="T1" fmla="*/ 0 h 219"/>
                  <a:gd name="T2" fmla="*/ 0 w 142"/>
                  <a:gd name="T3" fmla="*/ 13 h 219"/>
                  <a:gd name="T4" fmla="*/ 103 w 142"/>
                  <a:gd name="T5" fmla="*/ 219 h 219"/>
                  <a:gd name="T6" fmla="*/ 116 w 142"/>
                  <a:gd name="T7" fmla="*/ 219 h 219"/>
                  <a:gd name="T8" fmla="*/ 142 w 142"/>
                  <a:gd name="T9" fmla="*/ 219 h 219"/>
                  <a:gd name="T10" fmla="*/ 129 w 142"/>
                  <a:gd name="T11" fmla="*/ 207 h 219"/>
                  <a:gd name="T12" fmla="*/ 26 w 142"/>
                  <a:gd name="T13" fmla="*/ 0 h 219"/>
                  <a:gd name="T14" fmla="*/ 0 60000 65536"/>
                  <a:gd name="T15" fmla="*/ 0 60000 65536"/>
                  <a:gd name="T16" fmla="*/ 0 60000 65536"/>
                  <a:gd name="T17" fmla="*/ 0 60000 65536"/>
                  <a:gd name="T18" fmla="*/ 0 60000 65536"/>
                  <a:gd name="T19" fmla="*/ 0 60000 65536"/>
                  <a:gd name="T20" fmla="*/ 0 60000 65536"/>
                  <a:gd name="T21" fmla="*/ 0 w 142"/>
                  <a:gd name="T22" fmla="*/ 0 h 219"/>
                  <a:gd name="T23" fmla="*/ 142 w 142"/>
                  <a:gd name="T24" fmla="*/ 219 h 21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42" h="219">
                    <a:moveTo>
                      <a:pt x="26" y="0"/>
                    </a:moveTo>
                    <a:lnTo>
                      <a:pt x="0" y="13"/>
                    </a:lnTo>
                    <a:lnTo>
                      <a:pt x="103" y="219"/>
                    </a:lnTo>
                    <a:lnTo>
                      <a:pt x="116" y="219"/>
                    </a:lnTo>
                    <a:lnTo>
                      <a:pt x="142" y="219"/>
                    </a:lnTo>
                    <a:lnTo>
                      <a:pt x="129" y="207"/>
                    </a:lnTo>
                    <a:lnTo>
                      <a:pt x="26" y="0"/>
                    </a:lnTo>
                    <a:close/>
                  </a:path>
                </a:pathLst>
              </a:custGeom>
              <a:solidFill>
                <a:srgbClr val="000000"/>
              </a:solidFill>
              <a:ln w="9525">
                <a:noFill/>
                <a:round/>
                <a:headEnd/>
                <a:tailEnd/>
              </a:ln>
            </p:spPr>
            <p:txBody>
              <a:bodyPr/>
              <a:lstStyle/>
              <a:p>
                <a:endParaRPr lang="en-US"/>
              </a:p>
            </p:txBody>
          </p:sp>
          <p:sp>
            <p:nvSpPr>
              <p:cNvPr id="44083" name="Freeform 51"/>
              <p:cNvSpPr>
                <a:spLocks/>
              </p:cNvSpPr>
              <p:nvPr/>
            </p:nvSpPr>
            <p:spPr bwMode="auto">
              <a:xfrm>
                <a:off x="2522" y="2032"/>
                <a:ext cx="529" cy="25"/>
              </a:xfrm>
              <a:custGeom>
                <a:avLst/>
                <a:gdLst>
                  <a:gd name="T0" fmla="*/ 529 w 529"/>
                  <a:gd name="T1" fmla="*/ 25 h 25"/>
                  <a:gd name="T2" fmla="*/ 529 w 529"/>
                  <a:gd name="T3" fmla="*/ 0 h 25"/>
                  <a:gd name="T4" fmla="*/ 13 w 529"/>
                  <a:gd name="T5" fmla="*/ 0 h 25"/>
                  <a:gd name="T6" fmla="*/ 0 w 529"/>
                  <a:gd name="T7" fmla="*/ 13 h 25"/>
                  <a:gd name="T8" fmla="*/ 0 w 529"/>
                  <a:gd name="T9" fmla="*/ 25 h 25"/>
                  <a:gd name="T10" fmla="*/ 13 w 529"/>
                  <a:gd name="T11" fmla="*/ 25 h 25"/>
                  <a:gd name="T12" fmla="*/ 529 w 529"/>
                  <a:gd name="T13" fmla="*/ 25 h 25"/>
                  <a:gd name="T14" fmla="*/ 0 60000 65536"/>
                  <a:gd name="T15" fmla="*/ 0 60000 65536"/>
                  <a:gd name="T16" fmla="*/ 0 60000 65536"/>
                  <a:gd name="T17" fmla="*/ 0 60000 65536"/>
                  <a:gd name="T18" fmla="*/ 0 60000 65536"/>
                  <a:gd name="T19" fmla="*/ 0 60000 65536"/>
                  <a:gd name="T20" fmla="*/ 0 60000 65536"/>
                  <a:gd name="T21" fmla="*/ 0 w 529"/>
                  <a:gd name="T22" fmla="*/ 0 h 25"/>
                  <a:gd name="T23" fmla="*/ 529 w 529"/>
                  <a:gd name="T24" fmla="*/ 25 h 2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29" h="25">
                    <a:moveTo>
                      <a:pt x="529" y="25"/>
                    </a:moveTo>
                    <a:lnTo>
                      <a:pt x="529" y="0"/>
                    </a:lnTo>
                    <a:lnTo>
                      <a:pt x="13" y="0"/>
                    </a:lnTo>
                    <a:lnTo>
                      <a:pt x="0" y="13"/>
                    </a:lnTo>
                    <a:lnTo>
                      <a:pt x="0" y="25"/>
                    </a:lnTo>
                    <a:lnTo>
                      <a:pt x="13" y="25"/>
                    </a:lnTo>
                    <a:lnTo>
                      <a:pt x="529" y="25"/>
                    </a:lnTo>
                    <a:close/>
                  </a:path>
                </a:pathLst>
              </a:custGeom>
              <a:solidFill>
                <a:srgbClr val="000000"/>
              </a:solidFill>
              <a:ln w="9525">
                <a:noFill/>
                <a:round/>
                <a:headEnd/>
                <a:tailEnd/>
              </a:ln>
            </p:spPr>
            <p:txBody>
              <a:bodyPr/>
              <a:lstStyle/>
              <a:p>
                <a:endParaRPr lang="en-US"/>
              </a:p>
            </p:txBody>
          </p:sp>
        </p:grpSp>
        <p:grpSp>
          <p:nvGrpSpPr>
            <p:cNvPr id="44052" name="Group 52"/>
            <p:cNvGrpSpPr>
              <a:grpSpLocks/>
            </p:cNvGrpSpPr>
            <p:nvPr/>
          </p:nvGrpSpPr>
          <p:grpSpPr bwMode="auto">
            <a:xfrm>
              <a:off x="3422" y="2550"/>
              <a:ext cx="502" cy="210"/>
              <a:chOff x="2522" y="2380"/>
              <a:chExt cx="555" cy="232"/>
            </a:xfrm>
          </p:grpSpPr>
          <p:sp>
            <p:nvSpPr>
              <p:cNvPr id="44076" name="Freeform 53"/>
              <p:cNvSpPr>
                <a:spLocks/>
              </p:cNvSpPr>
              <p:nvPr/>
            </p:nvSpPr>
            <p:spPr bwMode="auto">
              <a:xfrm>
                <a:off x="2522" y="2380"/>
                <a:ext cx="129" cy="232"/>
              </a:xfrm>
              <a:custGeom>
                <a:avLst/>
                <a:gdLst>
                  <a:gd name="T0" fmla="*/ 0 w 129"/>
                  <a:gd name="T1" fmla="*/ 219 h 232"/>
                  <a:gd name="T2" fmla="*/ 26 w 129"/>
                  <a:gd name="T3" fmla="*/ 232 h 232"/>
                  <a:gd name="T4" fmla="*/ 129 w 129"/>
                  <a:gd name="T5" fmla="*/ 26 h 232"/>
                  <a:gd name="T6" fmla="*/ 116 w 129"/>
                  <a:gd name="T7" fmla="*/ 0 h 232"/>
                  <a:gd name="T8" fmla="*/ 116 w 129"/>
                  <a:gd name="T9" fmla="*/ 0 h 232"/>
                  <a:gd name="T10" fmla="*/ 103 w 129"/>
                  <a:gd name="T11" fmla="*/ 13 h 232"/>
                  <a:gd name="T12" fmla="*/ 0 w 129"/>
                  <a:gd name="T13" fmla="*/ 219 h 232"/>
                  <a:gd name="T14" fmla="*/ 0 60000 65536"/>
                  <a:gd name="T15" fmla="*/ 0 60000 65536"/>
                  <a:gd name="T16" fmla="*/ 0 60000 65536"/>
                  <a:gd name="T17" fmla="*/ 0 60000 65536"/>
                  <a:gd name="T18" fmla="*/ 0 60000 65536"/>
                  <a:gd name="T19" fmla="*/ 0 60000 65536"/>
                  <a:gd name="T20" fmla="*/ 0 60000 65536"/>
                  <a:gd name="T21" fmla="*/ 0 w 129"/>
                  <a:gd name="T22" fmla="*/ 0 h 232"/>
                  <a:gd name="T23" fmla="*/ 129 w 129"/>
                  <a:gd name="T24" fmla="*/ 232 h 23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9" h="232">
                    <a:moveTo>
                      <a:pt x="0" y="219"/>
                    </a:moveTo>
                    <a:lnTo>
                      <a:pt x="26" y="232"/>
                    </a:lnTo>
                    <a:lnTo>
                      <a:pt x="129" y="26"/>
                    </a:lnTo>
                    <a:lnTo>
                      <a:pt x="116" y="0"/>
                    </a:lnTo>
                    <a:lnTo>
                      <a:pt x="103" y="13"/>
                    </a:lnTo>
                    <a:lnTo>
                      <a:pt x="0" y="219"/>
                    </a:lnTo>
                    <a:close/>
                  </a:path>
                </a:pathLst>
              </a:custGeom>
              <a:solidFill>
                <a:srgbClr val="000000"/>
              </a:solidFill>
              <a:ln w="9525">
                <a:noFill/>
                <a:round/>
                <a:headEnd/>
                <a:tailEnd/>
              </a:ln>
            </p:spPr>
            <p:txBody>
              <a:bodyPr/>
              <a:lstStyle/>
              <a:p>
                <a:endParaRPr lang="en-US"/>
              </a:p>
            </p:txBody>
          </p:sp>
          <p:sp>
            <p:nvSpPr>
              <p:cNvPr id="44077" name="Freeform 54"/>
              <p:cNvSpPr>
                <a:spLocks/>
              </p:cNvSpPr>
              <p:nvPr/>
            </p:nvSpPr>
            <p:spPr bwMode="auto">
              <a:xfrm>
                <a:off x="2638" y="2380"/>
                <a:ext cx="323" cy="26"/>
              </a:xfrm>
              <a:custGeom>
                <a:avLst/>
                <a:gdLst>
                  <a:gd name="T0" fmla="*/ 0 w 323"/>
                  <a:gd name="T1" fmla="*/ 0 h 26"/>
                  <a:gd name="T2" fmla="*/ 0 w 323"/>
                  <a:gd name="T3" fmla="*/ 26 h 26"/>
                  <a:gd name="T4" fmla="*/ 310 w 323"/>
                  <a:gd name="T5" fmla="*/ 26 h 26"/>
                  <a:gd name="T6" fmla="*/ 323 w 323"/>
                  <a:gd name="T7" fmla="*/ 13 h 26"/>
                  <a:gd name="T8" fmla="*/ 323 w 323"/>
                  <a:gd name="T9" fmla="*/ 0 h 26"/>
                  <a:gd name="T10" fmla="*/ 310 w 323"/>
                  <a:gd name="T11" fmla="*/ 0 h 26"/>
                  <a:gd name="T12" fmla="*/ 0 w 323"/>
                  <a:gd name="T13" fmla="*/ 0 h 26"/>
                  <a:gd name="T14" fmla="*/ 0 60000 65536"/>
                  <a:gd name="T15" fmla="*/ 0 60000 65536"/>
                  <a:gd name="T16" fmla="*/ 0 60000 65536"/>
                  <a:gd name="T17" fmla="*/ 0 60000 65536"/>
                  <a:gd name="T18" fmla="*/ 0 60000 65536"/>
                  <a:gd name="T19" fmla="*/ 0 60000 65536"/>
                  <a:gd name="T20" fmla="*/ 0 60000 65536"/>
                  <a:gd name="T21" fmla="*/ 0 w 323"/>
                  <a:gd name="T22" fmla="*/ 0 h 26"/>
                  <a:gd name="T23" fmla="*/ 323 w 323"/>
                  <a:gd name="T24" fmla="*/ 26 h 2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23" h="26">
                    <a:moveTo>
                      <a:pt x="0" y="0"/>
                    </a:moveTo>
                    <a:lnTo>
                      <a:pt x="0" y="26"/>
                    </a:lnTo>
                    <a:lnTo>
                      <a:pt x="310" y="26"/>
                    </a:lnTo>
                    <a:lnTo>
                      <a:pt x="323" y="13"/>
                    </a:lnTo>
                    <a:lnTo>
                      <a:pt x="323" y="0"/>
                    </a:lnTo>
                    <a:lnTo>
                      <a:pt x="310" y="0"/>
                    </a:lnTo>
                    <a:lnTo>
                      <a:pt x="0" y="0"/>
                    </a:lnTo>
                    <a:close/>
                  </a:path>
                </a:pathLst>
              </a:custGeom>
              <a:solidFill>
                <a:srgbClr val="000000"/>
              </a:solidFill>
              <a:ln w="9525">
                <a:noFill/>
                <a:round/>
                <a:headEnd/>
                <a:tailEnd/>
              </a:ln>
            </p:spPr>
            <p:txBody>
              <a:bodyPr/>
              <a:lstStyle/>
              <a:p>
                <a:endParaRPr lang="en-US"/>
              </a:p>
            </p:txBody>
          </p:sp>
          <p:sp>
            <p:nvSpPr>
              <p:cNvPr id="44078" name="Freeform 55"/>
              <p:cNvSpPr>
                <a:spLocks/>
              </p:cNvSpPr>
              <p:nvPr/>
            </p:nvSpPr>
            <p:spPr bwMode="auto">
              <a:xfrm>
                <a:off x="2935" y="2393"/>
                <a:ext cx="142" cy="219"/>
              </a:xfrm>
              <a:custGeom>
                <a:avLst/>
                <a:gdLst>
                  <a:gd name="T0" fmla="*/ 26 w 142"/>
                  <a:gd name="T1" fmla="*/ 0 h 219"/>
                  <a:gd name="T2" fmla="*/ 0 w 142"/>
                  <a:gd name="T3" fmla="*/ 13 h 219"/>
                  <a:gd name="T4" fmla="*/ 103 w 142"/>
                  <a:gd name="T5" fmla="*/ 219 h 219"/>
                  <a:gd name="T6" fmla="*/ 116 w 142"/>
                  <a:gd name="T7" fmla="*/ 219 h 219"/>
                  <a:gd name="T8" fmla="*/ 142 w 142"/>
                  <a:gd name="T9" fmla="*/ 219 h 219"/>
                  <a:gd name="T10" fmla="*/ 129 w 142"/>
                  <a:gd name="T11" fmla="*/ 206 h 219"/>
                  <a:gd name="T12" fmla="*/ 26 w 142"/>
                  <a:gd name="T13" fmla="*/ 0 h 219"/>
                  <a:gd name="T14" fmla="*/ 0 60000 65536"/>
                  <a:gd name="T15" fmla="*/ 0 60000 65536"/>
                  <a:gd name="T16" fmla="*/ 0 60000 65536"/>
                  <a:gd name="T17" fmla="*/ 0 60000 65536"/>
                  <a:gd name="T18" fmla="*/ 0 60000 65536"/>
                  <a:gd name="T19" fmla="*/ 0 60000 65536"/>
                  <a:gd name="T20" fmla="*/ 0 60000 65536"/>
                  <a:gd name="T21" fmla="*/ 0 w 142"/>
                  <a:gd name="T22" fmla="*/ 0 h 219"/>
                  <a:gd name="T23" fmla="*/ 142 w 142"/>
                  <a:gd name="T24" fmla="*/ 219 h 21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42" h="219">
                    <a:moveTo>
                      <a:pt x="26" y="0"/>
                    </a:moveTo>
                    <a:lnTo>
                      <a:pt x="0" y="13"/>
                    </a:lnTo>
                    <a:lnTo>
                      <a:pt x="103" y="219"/>
                    </a:lnTo>
                    <a:lnTo>
                      <a:pt x="116" y="219"/>
                    </a:lnTo>
                    <a:lnTo>
                      <a:pt x="142" y="219"/>
                    </a:lnTo>
                    <a:lnTo>
                      <a:pt x="129" y="206"/>
                    </a:lnTo>
                    <a:lnTo>
                      <a:pt x="26" y="0"/>
                    </a:lnTo>
                    <a:close/>
                  </a:path>
                </a:pathLst>
              </a:custGeom>
              <a:solidFill>
                <a:srgbClr val="000000"/>
              </a:solidFill>
              <a:ln w="9525">
                <a:noFill/>
                <a:round/>
                <a:headEnd/>
                <a:tailEnd/>
              </a:ln>
            </p:spPr>
            <p:txBody>
              <a:bodyPr/>
              <a:lstStyle/>
              <a:p>
                <a:endParaRPr lang="en-US"/>
              </a:p>
            </p:txBody>
          </p:sp>
          <p:sp>
            <p:nvSpPr>
              <p:cNvPr id="44079" name="Freeform 56"/>
              <p:cNvSpPr>
                <a:spLocks/>
              </p:cNvSpPr>
              <p:nvPr/>
            </p:nvSpPr>
            <p:spPr bwMode="auto">
              <a:xfrm>
                <a:off x="2522" y="2587"/>
                <a:ext cx="529" cy="25"/>
              </a:xfrm>
              <a:custGeom>
                <a:avLst/>
                <a:gdLst>
                  <a:gd name="T0" fmla="*/ 529 w 529"/>
                  <a:gd name="T1" fmla="*/ 25 h 25"/>
                  <a:gd name="T2" fmla="*/ 529 w 529"/>
                  <a:gd name="T3" fmla="*/ 0 h 25"/>
                  <a:gd name="T4" fmla="*/ 13 w 529"/>
                  <a:gd name="T5" fmla="*/ 0 h 25"/>
                  <a:gd name="T6" fmla="*/ 0 w 529"/>
                  <a:gd name="T7" fmla="*/ 12 h 25"/>
                  <a:gd name="T8" fmla="*/ 0 w 529"/>
                  <a:gd name="T9" fmla="*/ 25 h 25"/>
                  <a:gd name="T10" fmla="*/ 13 w 529"/>
                  <a:gd name="T11" fmla="*/ 25 h 25"/>
                  <a:gd name="T12" fmla="*/ 529 w 529"/>
                  <a:gd name="T13" fmla="*/ 25 h 25"/>
                  <a:gd name="T14" fmla="*/ 0 60000 65536"/>
                  <a:gd name="T15" fmla="*/ 0 60000 65536"/>
                  <a:gd name="T16" fmla="*/ 0 60000 65536"/>
                  <a:gd name="T17" fmla="*/ 0 60000 65536"/>
                  <a:gd name="T18" fmla="*/ 0 60000 65536"/>
                  <a:gd name="T19" fmla="*/ 0 60000 65536"/>
                  <a:gd name="T20" fmla="*/ 0 60000 65536"/>
                  <a:gd name="T21" fmla="*/ 0 w 529"/>
                  <a:gd name="T22" fmla="*/ 0 h 25"/>
                  <a:gd name="T23" fmla="*/ 529 w 529"/>
                  <a:gd name="T24" fmla="*/ 25 h 2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29" h="25">
                    <a:moveTo>
                      <a:pt x="529" y="25"/>
                    </a:moveTo>
                    <a:lnTo>
                      <a:pt x="529" y="0"/>
                    </a:lnTo>
                    <a:lnTo>
                      <a:pt x="13" y="0"/>
                    </a:lnTo>
                    <a:lnTo>
                      <a:pt x="0" y="12"/>
                    </a:lnTo>
                    <a:lnTo>
                      <a:pt x="0" y="25"/>
                    </a:lnTo>
                    <a:lnTo>
                      <a:pt x="13" y="25"/>
                    </a:lnTo>
                    <a:lnTo>
                      <a:pt x="529" y="25"/>
                    </a:lnTo>
                    <a:close/>
                  </a:path>
                </a:pathLst>
              </a:custGeom>
              <a:solidFill>
                <a:srgbClr val="000000"/>
              </a:solidFill>
              <a:ln w="9525">
                <a:noFill/>
                <a:round/>
                <a:headEnd/>
                <a:tailEnd/>
              </a:ln>
            </p:spPr>
            <p:txBody>
              <a:bodyPr/>
              <a:lstStyle/>
              <a:p>
                <a:endParaRPr lang="en-US"/>
              </a:p>
            </p:txBody>
          </p:sp>
        </p:grpSp>
        <p:grpSp>
          <p:nvGrpSpPr>
            <p:cNvPr id="44053" name="Group 57"/>
            <p:cNvGrpSpPr>
              <a:grpSpLocks/>
            </p:cNvGrpSpPr>
            <p:nvPr/>
          </p:nvGrpSpPr>
          <p:grpSpPr bwMode="auto">
            <a:xfrm>
              <a:off x="3422" y="3064"/>
              <a:ext cx="502" cy="210"/>
              <a:chOff x="2522" y="2948"/>
              <a:chExt cx="555" cy="232"/>
            </a:xfrm>
          </p:grpSpPr>
          <p:sp>
            <p:nvSpPr>
              <p:cNvPr id="44072" name="Freeform 58"/>
              <p:cNvSpPr>
                <a:spLocks/>
              </p:cNvSpPr>
              <p:nvPr/>
            </p:nvSpPr>
            <p:spPr bwMode="auto">
              <a:xfrm>
                <a:off x="2522" y="2948"/>
                <a:ext cx="129" cy="232"/>
              </a:xfrm>
              <a:custGeom>
                <a:avLst/>
                <a:gdLst>
                  <a:gd name="T0" fmla="*/ 0 w 129"/>
                  <a:gd name="T1" fmla="*/ 219 h 232"/>
                  <a:gd name="T2" fmla="*/ 26 w 129"/>
                  <a:gd name="T3" fmla="*/ 232 h 232"/>
                  <a:gd name="T4" fmla="*/ 129 w 129"/>
                  <a:gd name="T5" fmla="*/ 26 h 232"/>
                  <a:gd name="T6" fmla="*/ 116 w 129"/>
                  <a:gd name="T7" fmla="*/ 0 h 232"/>
                  <a:gd name="T8" fmla="*/ 116 w 129"/>
                  <a:gd name="T9" fmla="*/ 0 h 232"/>
                  <a:gd name="T10" fmla="*/ 103 w 129"/>
                  <a:gd name="T11" fmla="*/ 13 h 232"/>
                  <a:gd name="T12" fmla="*/ 0 w 129"/>
                  <a:gd name="T13" fmla="*/ 219 h 232"/>
                  <a:gd name="T14" fmla="*/ 0 60000 65536"/>
                  <a:gd name="T15" fmla="*/ 0 60000 65536"/>
                  <a:gd name="T16" fmla="*/ 0 60000 65536"/>
                  <a:gd name="T17" fmla="*/ 0 60000 65536"/>
                  <a:gd name="T18" fmla="*/ 0 60000 65536"/>
                  <a:gd name="T19" fmla="*/ 0 60000 65536"/>
                  <a:gd name="T20" fmla="*/ 0 60000 65536"/>
                  <a:gd name="T21" fmla="*/ 0 w 129"/>
                  <a:gd name="T22" fmla="*/ 0 h 232"/>
                  <a:gd name="T23" fmla="*/ 129 w 129"/>
                  <a:gd name="T24" fmla="*/ 232 h 23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9" h="232">
                    <a:moveTo>
                      <a:pt x="0" y="219"/>
                    </a:moveTo>
                    <a:lnTo>
                      <a:pt x="26" y="232"/>
                    </a:lnTo>
                    <a:lnTo>
                      <a:pt x="129" y="26"/>
                    </a:lnTo>
                    <a:lnTo>
                      <a:pt x="116" y="0"/>
                    </a:lnTo>
                    <a:lnTo>
                      <a:pt x="103" y="13"/>
                    </a:lnTo>
                    <a:lnTo>
                      <a:pt x="0" y="219"/>
                    </a:lnTo>
                    <a:close/>
                  </a:path>
                </a:pathLst>
              </a:custGeom>
              <a:solidFill>
                <a:srgbClr val="000000"/>
              </a:solidFill>
              <a:ln w="9525">
                <a:noFill/>
                <a:round/>
                <a:headEnd/>
                <a:tailEnd/>
              </a:ln>
            </p:spPr>
            <p:txBody>
              <a:bodyPr/>
              <a:lstStyle/>
              <a:p>
                <a:endParaRPr lang="en-US"/>
              </a:p>
            </p:txBody>
          </p:sp>
          <p:sp>
            <p:nvSpPr>
              <p:cNvPr id="44073" name="Freeform 59"/>
              <p:cNvSpPr>
                <a:spLocks/>
              </p:cNvSpPr>
              <p:nvPr/>
            </p:nvSpPr>
            <p:spPr bwMode="auto">
              <a:xfrm>
                <a:off x="2638" y="2948"/>
                <a:ext cx="323" cy="26"/>
              </a:xfrm>
              <a:custGeom>
                <a:avLst/>
                <a:gdLst>
                  <a:gd name="T0" fmla="*/ 0 w 323"/>
                  <a:gd name="T1" fmla="*/ 0 h 26"/>
                  <a:gd name="T2" fmla="*/ 0 w 323"/>
                  <a:gd name="T3" fmla="*/ 26 h 26"/>
                  <a:gd name="T4" fmla="*/ 310 w 323"/>
                  <a:gd name="T5" fmla="*/ 26 h 26"/>
                  <a:gd name="T6" fmla="*/ 323 w 323"/>
                  <a:gd name="T7" fmla="*/ 13 h 26"/>
                  <a:gd name="T8" fmla="*/ 323 w 323"/>
                  <a:gd name="T9" fmla="*/ 0 h 26"/>
                  <a:gd name="T10" fmla="*/ 310 w 323"/>
                  <a:gd name="T11" fmla="*/ 0 h 26"/>
                  <a:gd name="T12" fmla="*/ 0 w 323"/>
                  <a:gd name="T13" fmla="*/ 0 h 26"/>
                  <a:gd name="T14" fmla="*/ 0 60000 65536"/>
                  <a:gd name="T15" fmla="*/ 0 60000 65536"/>
                  <a:gd name="T16" fmla="*/ 0 60000 65536"/>
                  <a:gd name="T17" fmla="*/ 0 60000 65536"/>
                  <a:gd name="T18" fmla="*/ 0 60000 65536"/>
                  <a:gd name="T19" fmla="*/ 0 60000 65536"/>
                  <a:gd name="T20" fmla="*/ 0 60000 65536"/>
                  <a:gd name="T21" fmla="*/ 0 w 323"/>
                  <a:gd name="T22" fmla="*/ 0 h 26"/>
                  <a:gd name="T23" fmla="*/ 323 w 323"/>
                  <a:gd name="T24" fmla="*/ 26 h 2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23" h="26">
                    <a:moveTo>
                      <a:pt x="0" y="0"/>
                    </a:moveTo>
                    <a:lnTo>
                      <a:pt x="0" y="26"/>
                    </a:lnTo>
                    <a:lnTo>
                      <a:pt x="310" y="26"/>
                    </a:lnTo>
                    <a:lnTo>
                      <a:pt x="323" y="13"/>
                    </a:lnTo>
                    <a:lnTo>
                      <a:pt x="323" y="0"/>
                    </a:lnTo>
                    <a:lnTo>
                      <a:pt x="310" y="0"/>
                    </a:lnTo>
                    <a:lnTo>
                      <a:pt x="0" y="0"/>
                    </a:lnTo>
                    <a:close/>
                  </a:path>
                </a:pathLst>
              </a:custGeom>
              <a:solidFill>
                <a:srgbClr val="000000"/>
              </a:solidFill>
              <a:ln w="9525">
                <a:noFill/>
                <a:round/>
                <a:headEnd/>
                <a:tailEnd/>
              </a:ln>
            </p:spPr>
            <p:txBody>
              <a:bodyPr/>
              <a:lstStyle/>
              <a:p>
                <a:endParaRPr lang="en-US"/>
              </a:p>
            </p:txBody>
          </p:sp>
          <p:sp>
            <p:nvSpPr>
              <p:cNvPr id="44074" name="Freeform 60"/>
              <p:cNvSpPr>
                <a:spLocks/>
              </p:cNvSpPr>
              <p:nvPr/>
            </p:nvSpPr>
            <p:spPr bwMode="auto">
              <a:xfrm>
                <a:off x="2935" y="2961"/>
                <a:ext cx="142" cy="219"/>
              </a:xfrm>
              <a:custGeom>
                <a:avLst/>
                <a:gdLst>
                  <a:gd name="T0" fmla="*/ 26 w 142"/>
                  <a:gd name="T1" fmla="*/ 0 h 219"/>
                  <a:gd name="T2" fmla="*/ 0 w 142"/>
                  <a:gd name="T3" fmla="*/ 13 h 219"/>
                  <a:gd name="T4" fmla="*/ 103 w 142"/>
                  <a:gd name="T5" fmla="*/ 219 h 219"/>
                  <a:gd name="T6" fmla="*/ 116 w 142"/>
                  <a:gd name="T7" fmla="*/ 219 h 219"/>
                  <a:gd name="T8" fmla="*/ 142 w 142"/>
                  <a:gd name="T9" fmla="*/ 219 h 219"/>
                  <a:gd name="T10" fmla="*/ 129 w 142"/>
                  <a:gd name="T11" fmla="*/ 206 h 219"/>
                  <a:gd name="T12" fmla="*/ 26 w 142"/>
                  <a:gd name="T13" fmla="*/ 0 h 219"/>
                  <a:gd name="T14" fmla="*/ 0 60000 65536"/>
                  <a:gd name="T15" fmla="*/ 0 60000 65536"/>
                  <a:gd name="T16" fmla="*/ 0 60000 65536"/>
                  <a:gd name="T17" fmla="*/ 0 60000 65536"/>
                  <a:gd name="T18" fmla="*/ 0 60000 65536"/>
                  <a:gd name="T19" fmla="*/ 0 60000 65536"/>
                  <a:gd name="T20" fmla="*/ 0 60000 65536"/>
                  <a:gd name="T21" fmla="*/ 0 w 142"/>
                  <a:gd name="T22" fmla="*/ 0 h 219"/>
                  <a:gd name="T23" fmla="*/ 142 w 142"/>
                  <a:gd name="T24" fmla="*/ 219 h 21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42" h="219">
                    <a:moveTo>
                      <a:pt x="26" y="0"/>
                    </a:moveTo>
                    <a:lnTo>
                      <a:pt x="0" y="13"/>
                    </a:lnTo>
                    <a:lnTo>
                      <a:pt x="103" y="219"/>
                    </a:lnTo>
                    <a:lnTo>
                      <a:pt x="116" y="219"/>
                    </a:lnTo>
                    <a:lnTo>
                      <a:pt x="142" y="219"/>
                    </a:lnTo>
                    <a:lnTo>
                      <a:pt x="129" y="206"/>
                    </a:lnTo>
                    <a:lnTo>
                      <a:pt x="26" y="0"/>
                    </a:lnTo>
                    <a:close/>
                  </a:path>
                </a:pathLst>
              </a:custGeom>
              <a:solidFill>
                <a:srgbClr val="000000"/>
              </a:solidFill>
              <a:ln w="9525">
                <a:noFill/>
                <a:round/>
                <a:headEnd/>
                <a:tailEnd/>
              </a:ln>
            </p:spPr>
            <p:txBody>
              <a:bodyPr/>
              <a:lstStyle/>
              <a:p>
                <a:endParaRPr lang="en-US"/>
              </a:p>
            </p:txBody>
          </p:sp>
          <p:sp>
            <p:nvSpPr>
              <p:cNvPr id="44075" name="Freeform 61"/>
              <p:cNvSpPr>
                <a:spLocks/>
              </p:cNvSpPr>
              <p:nvPr/>
            </p:nvSpPr>
            <p:spPr bwMode="auto">
              <a:xfrm>
                <a:off x="2522" y="3154"/>
                <a:ext cx="529" cy="26"/>
              </a:xfrm>
              <a:custGeom>
                <a:avLst/>
                <a:gdLst>
                  <a:gd name="T0" fmla="*/ 529 w 529"/>
                  <a:gd name="T1" fmla="*/ 26 h 26"/>
                  <a:gd name="T2" fmla="*/ 529 w 529"/>
                  <a:gd name="T3" fmla="*/ 0 h 26"/>
                  <a:gd name="T4" fmla="*/ 13 w 529"/>
                  <a:gd name="T5" fmla="*/ 0 h 26"/>
                  <a:gd name="T6" fmla="*/ 0 w 529"/>
                  <a:gd name="T7" fmla="*/ 13 h 26"/>
                  <a:gd name="T8" fmla="*/ 0 w 529"/>
                  <a:gd name="T9" fmla="*/ 26 h 26"/>
                  <a:gd name="T10" fmla="*/ 13 w 529"/>
                  <a:gd name="T11" fmla="*/ 26 h 26"/>
                  <a:gd name="T12" fmla="*/ 529 w 529"/>
                  <a:gd name="T13" fmla="*/ 26 h 26"/>
                  <a:gd name="T14" fmla="*/ 0 60000 65536"/>
                  <a:gd name="T15" fmla="*/ 0 60000 65536"/>
                  <a:gd name="T16" fmla="*/ 0 60000 65536"/>
                  <a:gd name="T17" fmla="*/ 0 60000 65536"/>
                  <a:gd name="T18" fmla="*/ 0 60000 65536"/>
                  <a:gd name="T19" fmla="*/ 0 60000 65536"/>
                  <a:gd name="T20" fmla="*/ 0 60000 65536"/>
                  <a:gd name="T21" fmla="*/ 0 w 529"/>
                  <a:gd name="T22" fmla="*/ 0 h 26"/>
                  <a:gd name="T23" fmla="*/ 529 w 529"/>
                  <a:gd name="T24" fmla="*/ 26 h 2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29" h="26">
                    <a:moveTo>
                      <a:pt x="529" y="26"/>
                    </a:moveTo>
                    <a:lnTo>
                      <a:pt x="529" y="0"/>
                    </a:lnTo>
                    <a:lnTo>
                      <a:pt x="13" y="0"/>
                    </a:lnTo>
                    <a:lnTo>
                      <a:pt x="0" y="13"/>
                    </a:lnTo>
                    <a:lnTo>
                      <a:pt x="0" y="26"/>
                    </a:lnTo>
                    <a:lnTo>
                      <a:pt x="13" y="26"/>
                    </a:lnTo>
                    <a:lnTo>
                      <a:pt x="529" y="26"/>
                    </a:lnTo>
                    <a:close/>
                  </a:path>
                </a:pathLst>
              </a:custGeom>
              <a:solidFill>
                <a:srgbClr val="000000"/>
              </a:solidFill>
              <a:ln w="9525">
                <a:noFill/>
                <a:round/>
                <a:headEnd/>
                <a:tailEnd/>
              </a:ln>
            </p:spPr>
            <p:txBody>
              <a:bodyPr/>
              <a:lstStyle/>
              <a:p>
                <a:endParaRPr lang="en-US"/>
              </a:p>
            </p:txBody>
          </p:sp>
        </p:grpSp>
        <p:grpSp>
          <p:nvGrpSpPr>
            <p:cNvPr id="44054" name="Group 62"/>
            <p:cNvGrpSpPr>
              <a:grpSpLocks/>
            </p:cNvGrpSpPr>
            <p:nvPr/>
          </p:nvGrpSpPr>
          <p:grpSpPr bwMode="auto">
            <a:xfrm>
              <a:off x="3422" y="3566"/>
              <a:ext cx="502" cy="210"/>
              <a:chOff x="2522" y="3503"/>
              <a:chExt cx="555" cy="232"/>
            </a:xfrm>
          </p:grpSpPr>
          <p:sp>
            <p:nvSpPr>
              <p:cNvPr id="44068" name="Freeform 63"/>
              <p:cNvSpPr>
                <a:spLocks/>
              </p:cNvSpPr>
              <p:nvPr/>
            </p:nvSpPr>
            <p:spPr bwMode="auto">
              <a:xfrm>
                <a:off x="2522" y="3503"/>
                <a:ext cx="129" cy="232"/>
              </a:xfrm>
              <a:custGeom>
                <a:avLst/>
                <a:gdLst>
                  <a:gd name="T0" fmla="*/ 0 w 129"/>
                  <a:gd name="T1" fmla="*/ 219 h 232"/>
                  <a:gd name="T2" fmla="*/ 26 w 129"/>
                  <a:gd name="T3" fmla="*/ 232 h 232"/>
                  <a:gd name="T4" fmla="*/ 129 w 129"/>
                  <a:gd name="T5" fmla="*/ 26 h 232"/>
                  <a:gd name="T6" fmla="*/ 116 w 129"/>
                  <a:gd name="T7" fmla="*/ 0 h 232"/>
                  <a:gd name="T8" fmla="*/ 116 w 129"/>
                  <a:gd name="T9" fmla="*/ 0 h 232"/>
                  <a:gd name="T10" fmla="*/ 103 w 129"/>
                  <a:gd name="T11" fmla="*/ 13 h 232"/>
                  <a:gd name="T12" fmla="*/ 0 w 129"/>
                  <a:gd name="T13" fmla="*/ 219 h 232"/>
                  <a:gd name="T14" fmla="*/ 0 60000 65536"/>
                  <a:gd name="T15" fmla="*/ 0 60000 65536"/>
                  <a:gd name="T16" fmla="*/ 0 60000 65536"/>
                  <a:gd name="T17" fmla="*/ 0 60000 65536"/>
                  <a:gd name="T18" fmla="*/ 0 60000 65536"/>
                  <a:gd name="T19" fmla="*/ 0 60000 65536"/>
                  <a:gd name="T20" fmla="*/ 0 60000 65536"/>
                  <a:gd name="T21" fmla="*/ 0 w 129"/>
                  <a:gd name="T22" fmla="*/ 0 h 232"/>
                  <a:gd name="T23" fmla="*/ 129 w 129"/>
                  <a:gd name="T24" fmla="*/ 232 h 23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9" h="232">
                    <a:moveTo>
                      <a:pt x="0" y="219"/>
                    </a:moveTo>
                    <a:lnTo>
                      <a:pt x="26" y="232"/>
                    </a:lnTo>
                    <a:lnTo>
                      <a:pt x="129" y="26"/>
                    </a:lnTo>
                    <a:lnTo>
                      <a:pt x="116" y="0"/>
                    </a:lnTo>
                    <a:lnTo>
                      <a:pt x="103" y="13"/>
                    </a:lnTo>
                    <a:lnTo>
                      <a:pt x="0" y="219"/>
                    </a:lnTo>
                    <a:close/>
                  </a:path>
                </a:pathLst>
              </a:custGeom>
              <a:solidFill>
                <a:srgbClr val="000000"/>
              </a:solidFill>
              <a:ln w="9525">
                <a:noFill/>
                <a:round/>
                <a:headEnd/>
                <a:tailEnd/>
              </a:ln>
            </p:spPr>
            <p:txBody>
              <a:bodyPr/>
              <a:lstStyle/>
              <a:p>
                <a:endParaRPr lang="en-US"/>
              </a:p>
            </p:txBody>
          </p:sp>
          <p:sp>
            <p:nvSpPr>
              <p:cNvPr id="44069" name="Freeform 64"/>
              <p:cNvSpPr>
                <a:spLocks/>
              </p:cNvSpPr>
              <p:nvPr/>
            </p:nvSpPr>
            <p:spPr bwMode="auto">
              <a:xfrm>
                <a:off x="2638" y="3503"/>
                <a:ext cx="323" cy="26"/>
              </a:xfrm>
              <a:custGeom>
                <a:avLst/>
                <a:gdLst>
                  <a:gd name="T0" fmla="*/ 0 w 323"/>
                  <a:gd name="T1" fmla="*/ 0 h 26"/>
                  <a:gd name="T2" fmla="*/ 0 w 323"/>
                  <a:gd name="T3" fmla="*/ 26 h 26"/>
                  <a:gd name="T4" fmla="*/ 310 w 323"/>
                  <a:gd name="T5" fmla="*/ 26 h 26"/>
                  <a:gd name="T6" fmla="*/ 323 w 323"/>
                  <a:gd name="T7" fmla="*/ 13 h 26"/>
                  <a:gd name="T8" fmla="*/ 323 w 323"/>
                  <a:gd name="T9" fmla="*/ 0 h 26"/>
                  <a:gd name="T10" fmla="*/ 310 w 323"/>
                  <a:gd name="T11" fmla="*/ 0 h 26"/>
                  <a:gd name="T12" fmla="*/ 0 w 323"/>
                  <a:gd name="T13" fmla="*/ 0 h 26"/>
                  <a:gd name="T14" fmla="*/ 0 60000 65536"/>
                  <a:gd name="T15" fmla="*/ 0 60000 65536"/>
                  <a:gd name="T16" fmla="*/ 0 60000 65536"/>
                  <a:gd name="T17" fmla="*/ 0 60000 65536"/>
                  <a:gd name="T18" fmla="*/ 0 60000 65536"/>
                  <a:gd name="T19" fmla="*/ 0 60000 65536"/>
                  <a:gd name="T20" fmla="*/ 0 60000 65536"/>
                  <a:gd name="T21" fmla="*/ 0 w 323"/>
                  <a:gd name="T22" fmla="*/ 0 h 26"/>
                  <a:gd name="T23" fmla="*/ 323 w 323"/>
                  <a:gd name="T24" fmla="*/ 26 h 2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23" h="26">
                    <a:moveTo>
                      <a:pt x="0" y="0"/>
                    </a:moveTo>
                    <a:lnTo>
                      <a:pt x="0" y="26"/>
                    </a:lnTo>
                    <a:lnTo>
                      <a:pt x="310" y="26"/>
                    </a:lnTo>
                    <a:lnTo>
                      <a:pt x="323" y="13"/>
                    </a:lnTo>
                    <a:lnTo>
                      <a:pt x="323" y="0"/>
                    </a:lnTo>
                    <a:lnTo>
                      <a:pt x="310" y="0"/>
                    </a:lnTo>
                    <a:lnTo>
                      <a:pt x="0" y="0"/>
                    </a:lnTo>
                    <a:close/>
                  </a:path>
                </a:pathLst>
              </a:custGeom>
              <a:solidFill>
                <a:srgbClr val="000000"/>
              </a:solidFill>
              <a:ln w="9525">
                <a:noFill/>
                <a:round/>
                <a:headEnd/>
                <a:tailEnd/>
              </a:ln>
            </p:spPr>
            <p:txBody>
              <a:bodyPr/>
              <a:lstStyle/>
              <a:p>
                <a:endParaRPr lang="en-US"/>
              </a:p>
            </p:txBody>
          </p:sp>
          <p:sp>
            <p:nvSpPr>
              <p:cNvPr id="44070" name="Freeform 65"/>
              <p:cNvSpPr>
                <a:spLocks/>
              </p:cNvSpPr>
              <p:nvPr/>
            </p:nvSpPr>
            <p:spPr bwMode="auto">
              <a:xfrm>
                <a:off x="2935" y="3516"/>
                <a:ext cx="142" cy="219"/>
              </a:xfrm>
              <a:custGeom>
                <a:avLst/>
                <a:gdLst>
                  <a:gd name="T0" fmla="*/ 26 w 142"/>
                  <a:gd name="T1" fmla="*/ 0 h 219"/>
                  <a:gd name="T2" fmla="*/ 0 w 142"/>
                  <a:gd name="T3" fmla="*/ 13 h 219"/>
                  <a:gd name="T4" fmla="*/ 103 w 142"/>
                  <a:gd name="T5" fmla="*/ 219 h 219"/>
                  <a:gd name="T6" fmla="*/ 116 w 142"/>
                  <a:gd name="T7" fmla="*/ 219 h 219"/>
                  <a:gd name="T8" fmla="*/ 142 w 142"/>
                  <a:gd name="T9" fmla="*/ 219 h 219"/>
                  <a:gd name="T10" fmla="*/ 129 w 142"/>
                  <a:gd name="T11" fmla="*/ 206 h 219"/>
                  <a:gd name="T12" fmla="*/ 26 w 142"/>
                  <a:gd name="T13" fmla="*/ 0 h 219"/>
                  <a:gd name="T14" fmla="*/ 0 60000 65536"/>
                  <a:gd name="T15" fmla="*/ 0 60000 65536"/>
                  <a:gd name="T16" fmla="*/ 0 60000 65536"/>
                  <a:gd name="T17" fmla="*/ 0 60000 65536"/>
                  <a:gd name="T18" fmla="*/ 0 60000 65536"/>
                  <a:gd name="T19" fmla="*/ 0 60000 65536"/>
                  <a:gd name="T20" fmla="*/ 0 60000 65536"/>
                  <a:gd name="T21" fmla="*/ 0 w 142"/>
                  <a:gd name="T22" fmla="*/ 0 h 219"/>
                  <a:gd name="T23" fmla="*/ 142 w 142"/>
                  <a:gd name="T24" fmla="*/ 219 h 21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42" h="219">
                    <a:moveTo>
                      <a:pt x="26" y="0"/>
                    </a:moveTo>
                    <a:lnTo>
                      <a:pt x="0" y="13"/>
                    </a:lnTo>
                    <a:lnTo>
                      <a:pt x="103" y="219"/>
                    </a:lnTo>
                    <a:lnTo>
                      <a:pt x="116" y="219"/>
                    </a:lnTo>
                    <a:lnTo>
                      <a:pt x="142" y="219"/>
                    </a:lnTo>
                    <a:lnTo>
                      <a:pt x="129" y="206"/>
                    </a:lnTo>
                    <a:lnTo>
                      <a:pt x="26" y="0"/>
                    </a:lnTo>
                    <a:close/>
                  </a:path>
                </a:pathLst>
              </a:custGeom>
              <a:solidFill>
                <a:srgbClr val="000000"/>
              </a:solidFill>
              <a:ln w="9525">
                <a:noFill/>
                <a:round/>
                <a:headEnd/>
                <a:tailEnd/>
              </a:ln>
            </p:spPr>
            <p:txBody>
              <a:bodyPr/>
              <a:lstStyle/>
              <a:p>
                <a:endParaRPr lang="en-US"/>
              </a:p>
            </p:txBody>
          </p:sp>
          <p:sp>
            <p:nvSpPr>
              <p:cNvPr id="44071" name="Freeform 66"/>
              <p:cNvSpPr>
                <a:spLocks/>
              </p:cNvSpPr>
              <p:nvPr/>
            </p:nvSpPr>
            <p:spPr bwMode="auto">
              <a:xfrm>
                <a:off x="2522" y="3709"/>
                <a:ext cx="529" cy="26"/>
              </a:xfrm>
              <a:custGeom>
                <a:avLst/>
                <a:gdLst>
                  <a:gd name="T0" fmla="*/ 529 w 529"/>
                  <a:gd name="T1" fmla="*/ 26 h 26"/>
                  <a:gd name="T2" fmla="*/ 529 w 529"/>
                  <a:gd name="T3" fmla="*/ 0 h 26"/>
                  <a:gd name="T4" fmla="*/ 13 w 529"/>
                  <a:gd name="T5" fmla="*/ 0 h 26"/>
                  <a:gd name="T6" fmla="*/ 0 w 529"/>
                  <a:gd name="T7" fmla="*/ 13 h 26"/>
                  <a:gd name="T8" fmla="*/ 0 w 529"/>
                  <a:gd name="T9" fmla="*/ 26 h 26"/>
                  <a:gd name="T10" fmla="*/ 13 w 529"/>
                  <a:gd name="T11" fmla="*/ 26 h 26"/>
                  <a:gd name="T12" fmla="*/ 529 w 529"/>
                  <a:gd name="T13" fmla="*/ 26 h 26"/>
                  <a:gd name="T14" fmla="*/ 0 60000 65536"/>
                  <a:gd name="T15" fmla="*/ 0 60000 65536"/>
                  <a:gd name="T16" fmla="*/ 0 60000 65536"/>
                  <a:gd name="T17" fmla="*/ 0 60000 65536"/>
                  <a:gd name="T18" fmla="*/ 0 60000 65536"/>
                  <a:gd name="T19" fmla="*/ 0 60000 65536"/>
                  <a:gd name="T20" fmla="*/ 0 60000 65536"/>
                  <a:gd name="T21" fmla="*/ 0 w 529"/>
                  <a:gd name="T22" fmla="*/ 0 h 26"/>
                  <a:gd name="T23" fmla="*/ 529 w 529"/>
                  <a:gd name="T24" fmla="*/ 26 h 2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29" h="26">
                    <a:moveTo>
                      <a:pt x="529" y="26"/>
                    </a:moveTo>
                    <a:lnTo>
                      <a:pt x="529" y="0"/>
                    </a:lnTo>
                    <a:lnTo>
                      <a:pt x="13" y="0"/>
                    </a:lnTo>
                    <a:lnTo>
                      <a:pt x="0" y="13"/>
                    </a:lnTo>
                    <a:lnTo>
                      <a:pt x="0" y="26"/>
                    </a:lnTo>
                    <a:lnTo>
                      <a:pt x="13" y="26"/>
                    </a:lnTo>
                    <a:lnTo>
                      <a:pt x="529" y="26"/>
                    </a:lnTo>
                    <a:close/>
                  </a:path>
                </a:pathLst>
              </a:custGeom>
              <a:solidFill>
                <a:srgbClr val="000000"/>
              </a:solidFill>
              <a:ln w="9525">
                <a:noFill/>
                <a:round/>
                <a:headEnd/>
                <a:tailEnd/>
              </a:ln>
            </p:spPr>
            <p:txBody>
              <a:bodyPr/>
              <a:lstStyle/>
              <a:p>
                <a:endParaRPr lang="en-US"/>
              </a:p>
            </p:txBody>
          </p:sp>
        </p:grpSp>
        <p:sp>
          <p:nvSpPr>
            <p:cNvPr id="44055" name="Rectangle 67"/>
            <p:cNvSpPr>
              <a:spLocks noChangeArrowheads="1"/>
            </p:cNvSpPr>
            <p:nvPr/>
          </p:nvSpPr>
          <p:spPr bwMode="auto">
            <a:xfrm>
              <a:off x="3746" y="783"/>
              <a:ext cx="845" cy="154"/>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latin typeface="Courier New" pitchFamily="49" charset="0"/>
                </a:rPr>
                <a:t>Application</a:t>
              </a:r>
              <a:endParaRPr lang="en-US" sz="1600" b="0">
                <a:latin typeface="Courier New" pitchFamily="49" charset="0"/>
              </a:endParaRPr>
            </a:p>
          </p:txBody>
        </p:sp>
        <p:sp>
          <p:nvSpPr>
            <p:cNvPr id="44056" name="Rectangle 68"/>
            <p:cNvSpPr>
              <a:spLocks noChangeArrowheads="1"/>
            </p:cNvSpPr>
            <p:nvPr/>
          </p:nvSpPr>
          <p:spPr bwMode="auto">
            <a:xfrm>
              <a:off x="3711" y="1303"/>
              <a:ext cx="922" cy="154"/>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latin typeface="Courier New" pitchFamily="49" charset="0"/>
                </a:rPr>
                <a:t>Presentation</a:t>
              </a:r>
              <a:endParaRPr lang="en-US" sz="1600" b="0">
                <a:latin typeface="Courier New" pitchFamily="49" charset="0"/>
              </a:endParaRPr>
            </a:p>
          </p:txBody>
        </p:sp>
        <p:sp>
          <p:nvSpPr>
            <p:cNvPr id="44057" name="Rectangle 69"/>
            <p:cNvSpPr>
              <a:spLocks noChangeArrowheads="1"/>
            </p:cNvSpPr>
            <p:nvPr/>
          </p:nvSpPr>
          <p:spPr bwMode="auto">
            <a:xfrm>
              <a:off x="3886" y="1805"/>
              <a:ext cx="538" cy="154"/>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latin typeface="Courier New" pitchFamily="49" charset="0"/>
                </a:rPr>
                <a:t>Session</a:t>
              </a:r>
              <a:endParaRPr lang="en-US" sz="1600" b="0">
                <a:latin typeface="Courier New" pitchFamily="49" charset="0"/>
              </a:endParaRPr>
            </a:p>
          </p:txBody>
        </p:sp>
        <p:sp>
          <p:nvSpPr>
            <p:cNvPr id="44058" name="Rectangle 70"/>
            <p:cNvSpPr>
              <a:spLocks noChangeArrowheads="1"/>
            </p:cNvSpPr>
            <p:nvPr/>
          </p:nvSpPr>
          <p:spPr bwMode="auto">
            <a:xfrm>
              <a:off x="3816" y="2313"/>
              <a:ext cx="691" cy="154"/>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latin typeface="Courier New" pitchFamily="49" charset="0"/>
                </a:rPr>
                <a:t>Transport</a:t>
              </a:r>
              <a:endParaRPr lang="en-US" sz="1600" b="0">
                <a:latin typeface="Courier New" pitchFamily="49" charset="0"/>
              </a:endParaRPr>
            </a:p>
          </p:txBody>
        </p:sp>
        <p:sp>
          <p:nvSpPr>
            <p:cNvPr id="44059" name="Rectangle 71"/>
            <p:cNvSpPr>
              <a:spLocks noChangeArrowheads="1"/>
            </p:cNvSpPr>
            <p:nvPr/>
          </p:nvSpPr>
          <p:spPr bwMode="auto">
            <a:xfrm>
              <a:off x="3886" y="2815"/>
              <a:ext cx="538" cy="154"/>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latin typeface="Courier New" pitchFamily="49" charset="0"/>
                </a:rPr>
                <a:t>Network</a:t>
              </a:r>
              <a:endParaRPr lang="en-US" sz="1600" b="0">
                <a:latin typeface="Courier New" pitchFamily="49" charset="0"/>
              </a:endParaRPr>
            </a:p>
          </p:txBody>
        </p:sp>
        <p:sp>
          <p:nvSpPr>
            <p:cNvPr id="44060" name="Rectangle 72"/>
            <p:cNvSpPr>
              <a:spLocks noChangeArrowheads="1"/>
            </p:cNvSpPr>
            <p:nvPr/>
          </p:nvSpPr>
          <p:spPr bwMode="auto">
            <a:xfrm>
              <a:off x="3850" y="3323"/>
              <a:ext cx="615" cy="154"/>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latin typeface="Courier New" pitchFamily="49" charset="0"/>
                </a:rPr>
                <a:t>DataLink</a:t>
              </a:r>
              <a:endParaRPr lang="en-US" sz="1600" b="0">
                <a:latin typeface="Courier New" pitchFamily="49" charset="0"/>
              </a:endParaRPr>
            </a:p>
          </p:txBody>
        </p:sp>
        <p:sp>
          <p:nvSpPr>
            <p:cNvPr id="44061" name="Rectangle 73"/>
            <p:cNvSpPr>
              <a:spLocks noChangeArrowheads="1"/>
            </p:cNvSpPr>
            <p:nvPr/>
          </p:nvSpPr>
          <p:spPr bwMode="auto">
            <a:xfrm>
              <a:off x="3850" y="3830"/>
              <a:ext cx="615" cy="154"/>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latin typeface="Courier New" pitchFamily="49" charset="0"/>
                </a:rPr>
                <a:t>Physical</a:t>
              </a:r>
              <a:endParaRPr lang="en-US" sz="1600" b="0">
                <a:latin typeface="Courier New" pitchFamily="49" charset="0"/>
              </a:endParaRPr>
            </a:p>
          </p:txBody>
        </p:sp>
        <p:sp>
          <p:nvSpPr>
            <p:cNvPr id="44062" name="Line 74"/>
            <p:cNvSpPr>
              <a:spLocks noChangeShapeType="1"/>
            </p:cNvSpPr>
            <p:nvPr/>
          </p:nvSpPr>
          <p:spPr bwMode="auto">
            <a:xfrm>
              <a:off x="4129" y="1012"/>
              <a:ext cx="0" cy="217"/>
            </a:xfrm>
            <a:prstGeom prst="line">
              <a:avLst/>
            </a:prstGeom>
            <a:noFill/>
            <a:ln w="28575">
              <a:solidFill>
                <a:schemeClr val="tx1"/>
              </a:solidFill>
              <a:prstDash val="dash"/>
              <a:round/>
              <a:headEnd/>
              <a:tailEnd type="arrow" w="med" len="lg"/>
            </a:ln>
          </p:spPr>
          <p:txBody>
            <a:bodyPr wrap="none" anchor="ctr"/>
            <a:lstStyle/>
            <a:p>
              <a:endParaRPr lang="en-US"/>
            </a:p>
          </p:txBody>
        </p:sp>
        <p:sp>
          <p:nvSpPr>
            <p:cNvPr id="44063" name="Line 75"/>
            <p:cNvSpPr>
              <a:spLocks noChangeShapeType="1"/>
            </p:cNvSpPr>
            <p:nvPr/>
          </p:nvSpPr>
          <p:spPr bwMode="auto">
            <a:xfrm>
              <a:off x="4129" y="1521"/>
              <a:ext cx="0" cy="217"/>
            </a:xfrm>
            <a:prstGeom prst="line">
              <a:avLst/>
            </a:prstGeom>
            <a:noFill/>
            <a:ln w="28575">
              <a:solidFill>
                <a:schemeClr val="tx1"/>
              </a:solidFill>
              <a:prstDash val="dash"/>
              <a:round/>
              <a:headEnd/>
              <a:tailEnd type="arrow" w="med" len="lg"/>
            </a:ln>
          </p:spPr>
          <p:txBody>
            <a:bodyPr wrap="none" anchor="ctr"/>
            <a:lstStyle/>
            <a:p>
              <a:endParaRPr lang="en-US"/>
            </a:p>
          </p:txBody>
        </p:sp>
        <p:sp>
          <p:nvSpPr>
            <p:cNvPr id="44064" name="Line 76"/>
            <p:cNvSpPr>
              <a:spLocks noChangeShapeType="1"/>
            </p:cNvSpPr>
            <p:nvPr/>
          </p:nvSpPr>
          <p:spPr bwMode="auto">
            <a:xfrm>
              <a:off x="4129" y="2011"/>
              <a:ext cx="0" cy="217"/>
            </a:xfrm>
            <a:prstGeom prst="line">
              <a:avLst/>
            </a:prstGeom>
            <a:noFill/>
            <a:ln w="28575">
              <a:solidFill>
                <a:schemeClr val="tx1"/>
              </a:solidFill>
              <a:prstDash val="dash"/>
              <a:round/>
              <a:headEnd/>
              <a:tailEnd type="arrow" w="med" len="lg"/>
            </a:ln>
          </p:spPr>
          <p:txBody>
            <a:bodyPr wrap="none" anchor="ctr"/>
            <a:lstStyle/>
            <a:p>
              <a:endParaRPr lang="en-US"/>
            </a:p>
          </p:txBody>
        </p:sp>
        <p:sp>
          <p:nvSpPr>
            <p:cNvPr id="44065" name="Line 77"/>
            <p:cNvSpPr>
              <a:spLocks noChangeShapeType="1"/>
            </p:cNvSpPr>
            <p:nvPr/>
          </p:nvSpPr>
          <p:spPr bwMode="auto">
            <a:xfrm>
              <a:off x="4129" y="2532"/>
              <a:ext cx="0" cy="217"/>
            </a:xfrm>
            <a:prstGeom prst="line">
              <a:avLst/>
            </a:prstGeom>
            <a:noFill/>
            <a:ln w="28575">
              <a:solidFill>
                <a:schemeClr val="tx1"/>
              </a:solidFill>
              <a:prstDash val="dash"/>
              <a:round/>
              <a:headEnd/>
              <a:tailEnd type="arrow" w="med" len="lg"/>
            </a:ln>
          </p:spPr>
          <p:txBody>
            <a:bodyPr wrap="none" anchor="ctr"/>
            <a:lstStyle/>
            <a:p>
              <a:endParaRPr lang="en-US"/>
            </a:p>
          </p:txBody>
        </p:sp>
        <p:sp>
          <p:nvSpPr>
            <p:cNvPr id="44066" name="Line 78"/>
            <p:cNvSpPr>
              <a:spLocks noChangeShapeType="1"/>
            </p:cNvSpPr>
            <p:nvPr/>
          </p:nvSpPr>
          <p:spPr bwMode="auto">
            <a:xfrm>
              <a:off x="4129" y="3035"/>
              <a:ext cx="0" cy="217"/>
            </a:xfrm>
            <a:prstGeom prst="line">
              <a:avLst/>
            </a:prstGeom>
            <a:noFill/>
            <a:ln w="28575">
              <a:solidFill>
                <a:schemeClr val="tx1"/>
              </a:solidFill>
              <a:prstDash val="dash"/>
              <a:round/>
              <a:headEnd/>
              <a:tailEnd type="arrow" w="med" len="lg"/>
            </a:ln>
          </p:spPr>
          <p:txBody>
            <a:bodyPr wrap="none" anchor="ctr"/>
            <a:lstStyle/>
            <a:p>
              <a:endParaRPr lang="en-US"/>
            </a:p>
          </p:txBody>
        </p:sp>
        <p:sp>
          <p:nvSpPr>
            <p:cNvPr id="44067" name="Line 79"/>
            <p:cNvSpPr>
              <a:spLocks noChangeShapeType="1"/>
            </p:cNvSpPr>
            <p:nvPr/>
          </p:nvSpPr>
          <p:spPr bwMode="auto">
            <a:xfrm>
              <a:off x="4129" y="3537"/>
              <a:ext cx="0" cy="217"/>
            </a:xfrm>
            <a:prstGeom prst="line">
              <a:avLst/>
            </a:prstGeom>
            <a:noFill/>
            <a:ln w="28575">
              <a:solidFill>
                <a:schemeClr val="tx1"/>
              </a:solidFill>
              <a:prstDash val="dash"/>
              <a:round/>
              <a:headEnd/>
              <a:tailEnd type="arrow" w="med" len="lg"/>
            </a:ln>
          </p:spPr>
          <p:txBody>
            <a:bodyPr wrap="none" anchor="ctr"/>
            <a:lstStyle/>
            <a:p>
              <a:endParaRPr lang="en-US"/>
            </a:p>
          </p:txBody>
        </p:sp>
      </p:grpSp>
      <p:sp>
        <p:nvSpPr>
          <p:cNvPr id="44036" name="Rectangle 80"/>
          <p:cNvSpPr>
            <a:spLocks noGrp="1" noChangeArrowheads="1"/>
          </p:cNvSpPr>
          <p:nvPr>
            <p:ph type="title"/>
          </p:nvPr>
        </p:nvSpPr>
        <p:spPr>
          <a:xfrm>
            <a:off x="387350" y="190500"/>
            <a:ext cx="7988300" cy="863600"/>
          </a:xfrm>
        </p:spPr>
        <p:txBody>
          <a:bodyPr/>
          <a:lstStyle/>
          <a:p>
            <a:r>
              <a:rPr lang="en-US" smtClean="0">
                <a:ea typeface="ＭＳ Ｐゴシック"/>
                <a:cs typeface="ＭＳ Ｐゴシック"/>
              </a:rPr>
              <a:t>Example: Peer-to-Peer Architectural Style</a:t>
            </a:r>
          </a:p>
        </p:txBody>
      </p:sp>
      <p:sp>
        <p:nvSpPr>
          <p:cNvPr id="44037" name="Rectangle 81"/>
          <p:cNvSpPr>
            <a:spLocks noGrp="1" noChangeArrowheads="1"/>
          </p:cNvSpPr>
          <p:nvPr>
            <p:ph type="body" idx="1"/>
          </p:nvPr>
        </p:nvSpPr>
        <p:spPr>
          <a:xfrm>
            <a:off x="358775" y="1343025"/>
            <a:ext cx="4067175" cy="4800600"/>
          </a:xfrm>
        </p:spPr>
        <p:txBody>
          <a:bodyPr/>
          <a:lstStyle/>
          <a:p>
            <a:r>
              <a:rPr lang="en-US" smtClean="0">
                <a:ea typeface="ＭＳ Ｐゴシック"/>
                <a:cs typeface="ＭＳ Ｐゴシック"/>
              </a:rPr>
              <a:t>ISO’s OSI Reference Model </a:t>
            </a:r>
          </a:p>
          <a:p>
            <a:pPr lvl="1"/>
            <a:r>
              <a:rPr lang="en-US" smtClean="0">
                <a:ea typeface="ＭＳ Ｐゴシック"/>
              </a:rPr>
              <a:t>ISO = International Standard Organization</a:t>
            </a:r>
          </a:p>
          <a:p>
            <a:pPr lvl="1"/>
            <a:r>
              <a:rPr lang="en-US" smtClean="0">
                <a:ea typeface="ＭＳ Ｐゴシック"/>
              </a:rPr>
              <a:t>OSI = Open System Interconnection</a:t>
            </a:r>
          </a:p>
          <a:p>
            <a:r>
              <a:rPr lang="en-US" smtClean="0">
                <a:ea typeface="ＭＳ Ｐゴシック"/>
                <a:cs typeface="ＭＳ Ｐゴシック"/>
              </a:rPr>
              <a:t>Reference model which defines 7 layers and communication protocols between the layers</a:t>
            </a:r>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smtClean="0">
                <a:ea typeface="ＭＳ Ｐゴシック"/>
                <a:cs typeface="ＭＳ Ｐゴシック"/>
              </a:rPr>
              <a:t>OSI Model Layers and Services</a:t>
            </a:r>
          </a:p>
        </p:txBody>
      </p:sp>
      <p:sp>
        <p:nvSpPr>
          <p:cNvPr id="45059" name="Rectangle 3"/>
          <p:cNvSpPr>
            <a:spLocks noGrp="1" noChangeArrowheads="1"/>
          </p:cNvSpPr>
          <p:nvPr>
            <p:ph type="body" idx="1"/>
          </p:nvPr>
        </p:nvSpPr>
        <p:spPr>
          <a:xfrm>
            <a:off x="533400" y="1295400"/>
            <a:ext cx="5686425" cy="4800600"/>
          </a:xfrm>
        </p:spPr>
        <p:txBody>
          <a:bodyPr/>
          <a:lstStyle/>
          <a:p>
            <a:r>
              <a:rPr lang="en-US" smtClean="0">
                <a:ea typeface="ＭＳ Ｐゴシック"/>
                <a:cs typeface="ＭＳ Ｐゴシック"/>
              </a:rPr>
              <a:t>The </a:t>
            </a:r>
            <a:r>
              <a:rPr lang="en-US" smtClean="0">
                <a:solidFill>
                  <a:srgbClr val="0000CC"/>
                </a:solidFill>
                <a:ea typeface="ＭＳ Ｐゴシック"/>
                <a:cs typeface="ＭＳ Ｐゴシック"/>
              </a:rPr>
              <a:t>Application layer</a:t>
            </a:r>
            <a:r>
              <a:rPr lang="en-US" smtClean="0">
                <a:ea typeface="ＭＳ Ｐゴシック"/>
                <a:cs typeface="ＭＳ Ｐゴシック"/>
              </a:rPr>
              <a:t> is the system you are building (unless you build a protocol stack)</a:t>
            </a:r>
          </a:p>
          <a:p>
            <a:pPr lvl="1"/>
            <a:r>
              <a:rPr lang="en-US" smtClean="0">
                <a:ea typeface="ＭＳ Ｐゴシック"/>
              </a:rPr>
              <a:t>The application layer is usually layered itself</a:t>
            </a:r>
          </a:p>
          <a:p>
            <a:r>
              <a:rPr lang="en-US" smtClean="0">
                <a:ea typeface="ＭＳ Ｐゴシック"/>
                <a:cs typeface="ＭＳ Ｐゴシック"/>
              </a:rPr>
              <a:t>The </a:t>
            </a:r>
            <a:r>
              <a:rPr lang="en-US" smtClean="0">
                <a:solidFill>
                  <a:srgbClr val="0000CC"/>
                </a:solidFill>
                <a:ea typeface="ＭＳ Ｐゴシック"/>
                <a:cs typeface="ＭＳ Ｐゴシック"/>
              </a:rPr>
              <a:t>Presentation layer</a:t>
            </a:r>
            <a:r>
              <a:rPr lang="en-US" smtClean="0">
                <a:ea typeface="ＭＳ Ｐゴシック"/>
                <a:cs typeface="ＭＳ Ｐゴシック"/>
              </a:rPr>
              <a:t> performs data transformation services, such as byte swapping and encryption</a:t>
            </a:r>
          </a:p>
          <a:p>
            <a:r>
              <a:rPr lang="en-US" smtClean="0">
                <a:ea typeface="ＭＳ Ｐゴシック"/>
                <a:cs typeface="ＭＳ Ｐゴシック"/>
              </a:rPr>
              <a:t>The </a:t>
            </a:r>
            <a:r>
              <a:rPr lang="en-US" smtClean="0">
                <a:solidFill>
                  <a:srgbClr val="0000CC"/>
                </a:solidFill>
                <a:ea typeface="ＭＳ Ｐゴシック"/>
                <a:cs typeface="ＭＳ Ｐゴシック"/>
              </a:rPr>
              <a:t>Session layer</a:t>
            </a:r>
            <a:r>
              <a:rPr lang="en-US" smtClean="0">
                <a:ea typeface="ＭＳ Ｐゴシック"/>
                <a:cs typeface="ＭＳ Ｐゴシック"/>
              </a:rPr>
              <a:t> is responsible for initializing a connection, including authentication</a:t>
            </a:r>
          </a:p>
        </p:txBody>
      </p:sp>
      <p:grpSp>
        <p:nvGrpSpPr>
          <p:cNvPr id="45060" name="Group 4"/>
          <p:cNvGrpSpPr>
            <a:grpSpLocks/>
          </p:cNvGrpSpPr>
          <p:nvPr/>
        </p:nvGrpSpPr>
        <p:grpSpPr bwMode="auto">
          <a:xfrm>
            <a:off x="6178550" y="835025"/>
            <a:ext cx="2225675" cy="5578475"/>
            <a:chOff x="3422" y="526"/>
            <a:chExt cx="1402" cy="3514"/>
          </a:xfrm>
        </p:grpSpPr>
        <p:sp>
          <p:nvSpPr>
            <p:cNvPr id="45062" name="Rectangle 5"/>
            <p:cNvSpPr>
              <a:spLocks noChangeArrowheads="1"/>
            </p:cNvSpPr>
            <p:nvPr/>
          </p:nvSpPr>
          <p:spPr bwMode="auto">
            <a:xfrm>
              <a:off x="3434" y="3257"/>
              <a:ext cx="1390" cy="269"/>
            </a:xfrm>
            <a:prstGeom prst="rect">
              <a:avLst/>
            </a:prstGeom>
            <a:noFill/>
            <a:ln w="41275">
              <a:solidFill>
                <a:srgbClr val="000000"/>
              </a:solidFill>
              <a:miter lim="800000"/>
              <a:headEnd/>
              <a:tailEnd/>
            </a:ln>
          </p:spPr>
          <p:txBody>
            <a:bodyPr/>
            <a:lstStyle/>
            <a:p>
              <a:pPr eaLnBrk="0" hangingPunct="0"/>
              <a:endParaRPr lang="en-US"/>
            </a:p>
          </p:txBody>
        </p:sp>
        <p:sp>
          <p:nvSpPr>
            <p:cNvPr id="45063" name="Rectangle 6"/>
            <p:cNvSpPr>
              <a:spLocks noChangeArrowheads="1"/>
            </p:cNvSpPr>
            <p:nvPr/>
          </p:nvSpPr>
          <p:spPr bwMode="auto">
            <a:xfrm>
              <a:off x="3434" y="3760"/>
              <a:ext cx="1390" cy="280"/>
            </a:xfrm>
            <a:prstGeom prst="rect">
              <a:avLst/>
            </a:prstGeom>
            <a:noFill/>
            <a:ln w="41275">
              <a:solidFill>
                <a:srgbClr val="000000"/>
              </a:solidFill>
              <a:miter lim="800000"/>
              <a:headEnd/>
              <a:tailEnd/>
            </a:ln>
          </p:spPr>
          <p:txBody>
            <a:bodyPr/>
            <a:lstStyle/>
            <a:p>
              <a:pPr eaLnBrk="0" hangingPunct="0"/>
              <a:endParaRPr lang="en-US"/>
            </a:p>
          </p:txBody>
        </p:sp>
        <p:sp>
          <p:nvSpPr>
            <p:cNvPr id="45064" name="Rectangle 7"/>
            <p:cNvSpPr>
              <a:spLocks noChangeArrowheads="1"/>
            </p:cNvSpPr>
            <p:nvPr/>
          </p:nvSpPr>
          <p:spPr bwMode="auto">
            <a:xfrm>
              <a:off x="3434" y="2744"/>
              <a:ext cx="1390" cy="280"/>
            </a:xfrm>
            <a:prstGeom prst="rect">
              <a:avLst/>
            </a:prstGeom>
            <a:noFill/>
            <a:ln w="41275">
              <a:solidFill>
                <a:srgbClr val="000000"/>
              </a:solidFill>
              <a:miter lim="800000"/>
              <a:headEnd/>
              <a:tailEnd/>
            </a:ln>
          </p:spPr>
          <p:txBody>
            <a:bodyPr/>
            <a:lstStyle/>
            <a:p>
              <a:pPr eaLnBrk="0" hangingPunct="0"/>
              <a:endParaRPr lang="en-US"/>
            </a:p>
          </p:txBody>
        </p:sp>
        <p:sp>
          <p:nvSpPr>
            <p:cNvPr id="45065" name="Rectangle 8"/>
            <p:cNvSpPr>
              <a:spLocks noChangeArrowheads="1"/>
            </p:cNvSpPr>
            <p:nvPr/>
          </p:nvSpPr>
          <p:spPr bwMode="auto">
            <a:xfrm>
              <a:off x="3434" y="2242"/>
              <a:ext cx="1390" cy="280"/>
            </a:xfrm>
            <a:prstGeom prst="rect">
              <a:avLst/>
            </a:prstGeom>
            <a:noFill/>
            <a:ln w="41275">
              <a:solidFill>
                <a:srgbClr val="000000"/>
              </a:solidFill>
              <a:miter lim="800000"/>
              <a:headEnd/>
              <a:tailEnd/>
            </a:ln>
          </p:spPr>
          <p:txBody>
            <a:bodyPr/>
            <a:lstStyle/>
            <a:p>
              <a:pPr eaLnBrk="0" hangingPunct="0"/>
              <a:endParaRPr lang="en-US"/>
            </a:p>
          </p:txBody>
        </p:sp>
        <p:sp>
          <p:nvSpPr>
            <p:cNvPr id="45066" name="Rectangle 9"/>
            <p:cNvSpPr>
              <a:spLocks noChangeArrowheads="1"/>
            </p:cNvSpPr>
            <p:nvPr/>
          </p:nvSpPr>
          <p:spPr bwMode="auto">
            <a:xfrm>
              <a:off x="3434" y="1740"/>
              <a:ext cx="1390" cy="269"/>
            </a:xfrm>
            <a:prstGeom prst="rect">
              <a:avLst/>
            </a:prstGeom>
            <a:noFill/>
            <a:ln w="41275">
              <a:solidFill>
                <a:srgbClr val="000000"/>
              </a:solidFill>
              <a:miter lim="800000"/>
              <a:headEnd/>
              <a:tailEnd/>
            </a:ln>
          </p:spPr>
          <p:txBody>
            <a:bodyPr/>
            <a:lstStyle/>
            <a:p>
              <a:pPr eaLnBrk="0" hangingPunct="0"/>
              <a:endParaRPr lang="en-US"/>
            </a:p>
          </p:txBody>
        </p:sp>
        <p:sp>
          <p:nvSpPr>
            <p:cNvPr id="45067" name="Rectangle 10"/>
            <p:cNvSpPr>
              <a:spLocks noChangeArrowheads="1"/>
            </p:cNvSpPr>
            <p:nvPr/>
          </p:nvSpPr>
          <p:spPr bwMode="auto">
            <a:xfrm>
              <a:off x="3434" y="723"/>
              <a:ext cx="1390" cy="268"/>
            </a:xfrm>
            <a:prstGeom prst="rect">
              <a:avLst/>
            </a:prstGeom>
            <a:noFill/>
            <a:ln w="41275">
              <a:solidFill>
                <a:srgbClr val="000000"/>
              </a:solidFill>
              <a:miter lim="800000"/>
              <a:headEnd/>
              <a:tailEnd/>
            </a:ln>
          </p:spPr>
          <p:txBody>
            <a:bodyPr/>
            <a:lstStyle/>
            <a:p>
              <a:pPr eaLnBrk="0" hangingPunct="0"/>
              <a:endParaRPr lang="en-US"/>
            </a:p>
          </p:txBody>
        </p:sp>
        <p:grpSp>
          <p:nvGrpSpPr>
            <p:cNvPr id="45068" name="Group 11"/>
            <p:cNvGrpSpPr>
              <a:grpSpLocks/>
            </p:cNvGrpSpPr>
            <p:nvPr/>
          </p:nvGrpSpPr>
          <p:grpSpPr bwMode="auto">
            <a:xfrm>
              <a:off x="3422" y="526"/>
              <a:ext cx="502" cy="211"/>
              <a:chOff x="2522" y="160"/>
              <a:chExt cx="555" cy="233"/>
            </a:xfrm>
          </p:grpSpPr>
          <p:sp>
            <p:nvSpPr>
              <p:cNvPr id="45112" name="Freeform 12"/>
              <p:cNvSpPr>
                <a:spLocks/>
              </p:cNvSpPr>
              <p:nvPr/>
            </p:nvSpPr>
            <p:spPr bwMode="auto">
              <a:xfrm>
                <a:off x="2522" y="160"/>
                <a:ext cx="129" cy="233"/>
              </a:xfrm>
              <a:custGeom>
                <a:avLst/>
                <a:gdLst>
                  <a:gd name="T0" fmla="*/ 0 w 129"/>
                  <a:gd name="T1" fmla="*/ 220 h 233"/>
                  <a:gd name="T2" fmla="*/ 26 w 129"/>
                  <a:gd name="T3" fmla="*/ 233 h 233"/>
                  <a:gd name="T4" fmla="*/ 129 w 129"/>
                  <a:gd name="T5" fmla="*/ 26 h 233"/>
                  <a:gd name="T6" fmla="*/ 116 w 129"/>
                  <a:gd name="T7" fmla="*/ 0 h 233"/>
                  <a:gd name="T8" fmla="*/ 116 w 129"/>
                  <a:gd name="T9" fmla="*/ 0 h 233"/>
                  <a:gd name="T10" fmla="*/ 103 w 129"/>
                  <a:gd name="T11" fmla="*/ 13 h 233"/>
                  <a:gd name="T12" fmla="*/ 0 w 129"/>
                  <a:gd name="T13" fmla="*/ 220 h 233"/>
                  <a:gd name="T14" fmla="*/ 0 60000 65536"/>
                  <a:gd name="T15" fmla="*/ 0 60000 65536"/>
                  <a:gd name="T16" fmla="*/ 0 60000 65536"/>
                  <a:gd name="T17" fmla="*/ 0 60000 65536"/>
                  <a:gd name="T18" fmla="*/ 0 60000 65536"/>
                  <a:gd name="T19" fmla="*/ 0 60000 65536"/>
                  <a:gd name="T20" fmla="*/ 0 60000 65536"/>
                  <a:gd name="T21" fmla="*/ 0 w 129"/>
                  <a:gd name="T22" fmla="*/ 0 h 233"/>
                  <a:gd name="T23" fmla="*/ 129 w 129"/>
                  <a:gd name="T24" fmla="*/ 233 h 23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9" h="233">
                    <a:moveTo>
                      <a:pt x="0" y="220"/>
                    </a:moveTo>
                    <a:lnTo>
                      <a:pt x="26" y="233"/>
                    </a:lnTo>
                    <a:lnTo>
                      <a:pt x="129" y="26"/>
                    </a:lnTo>
                    <a:lnTo>
                      <a:pt x="116" y="0"/>
                    </a:lnTo>
                    <a:lnTo>
                      <a:pt x="103" y="13"/>
                    </a:lnTo>
                    <a:lnTo>
                      <a:pt x="0" y="220"/>
                    </a:lnTo>
                    <a:close/>
                  </a:path>
                </a:pathLst>
              </a:custGeom>
              <a:solidFill>
                <a:srgbClr val="000000"/>
              </a:solidFill>
              <a:ln w="9525">
                <a:noFill/>
                <a:round/>
                <a:headEnd/>
                <a:tailEnd/>
              </a:ln>
            </p:spPr>
            <p:txBody>
              <a:bodyPr/>
              <a:lstStyle/>
              <a:p>
                <a:endParaRPr lang="en-US"/>
              </a:p>
            </p:txBody>
          </p:sp>
          <p:sp>
            <p:nvSpPr>
              <p:cNvPr id="45113" name="Freeform 13"/>
              <p:cNvSpPr>
                <a:spLocks/>
              </p:cNvSpPr>
              <p:nvPr/>
            </p:nvSpPr>
            <p:spPr bwMode="auto">
              <a:xfrm>
                <a:off x="2638" y="160"/>
                <a:ext cx="323" cy="26"/>
              </a:xfrm>
              <a:custGeom>
                <a:avLst/>
                <a:gdLst>
                  <a:gd name="T0" fmla="*/ 0 w 323"/>
                  <a:gd name="T1" fmla="*/ 0 h 26"/>
                  <a:gd name="T2" fmla="*/ 0 w 323"/>
                  <a:gd name="T3" fmla="*/ 26 h 26"/>
                  <a:gd name="T4" fmla="*/ 310 w 323"/>
                  <a:gd name="T5" fmla="*/ 26 h 26"/>
                  <a:gd name="T6" fmla="*/ 323 w 323"/>
                  <a:gd name="T7" fmla="*/ 13 h 26"/>
                  <a:gd name="T8" fmla="*/ 323 w 323"/>
                  <a:gd name="T9" fmla="*/ 0 h 26"/>
                  <a:gd name="T10" fmla="*/ 310 w 323"/>
                  <a:gd name="T11" fmla="*/ 0 h 26"/>
                  <a:gd name="T12" fmla="*/ 0 w 323"/>
                  <a:gd name="T13" fmla="*/ 0 h 26"/>
                  <a:gd name="T14" fmla="*/ 0 60000 65536"/>
                  <a:gd name="T15" fmla="*/ 0 60000 65536"/>
                  <a:gd name="T16" fmla="*/ 0 60000 65536"/>
                  <a:gd name="T17" fmla="*/ 0 60000 65536"/>
                  <a:gd name="T18" fmla="*/ 0 60000 65536"/>
                  <a:gd name="T19" fmla="*/ 0 60000 65536"/>
                  <a:gd name="T20" fmla="*/ 0 60000 65536"/>
                  <a:gd name="T21" fmla="*/ 0 w 323"/>
                  <a:gd name="T22" fmla="*/ 0 h 26"/>
                  <a:gd name="T23" fmla="*/ 323 w 323"/>
                  <a:gd name="T24" fmla="*/ 26 h 2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23" h="26">
                    <a:moveTo>
                      <a:pt x="0" y="0"/>
                    </a:moveTo>
                    <a:lnTo>
                      <a:pt x="0" y="26"/>
                    </a:lnTo>
                    <a:lnTo>
                      <a:pt x="310" y="26"/>
                    </a:lnTo>
                    <a:lnTo>
                      <a:pt x="323" y="13"/>
                    </a:lnTo>
                    <a:lnTo>
                      <a:pt x="323" y="0"/>
                    </a:lnTo>
                    <a:lnTo>
                      <a:pt x="310" y="0"/>
                    </a:lnTo>
                    <a:lnTo>
                      <a:pt x="0" y="0"/>
                    </a:lnTo>
                    <a:close/>
                  </a:path>
                </a:pathLst>
              </a:custGeom>
              <a:solidFill>
                <a:srgbClr val="000000"/>
              </a:solidFill>
              <a:ln w="9525">
                <a:noFill/>
                <a:round/>
                <a:headEnd/>
                <a:tailEnd/>
              </a:ln>
            </p:spPr>
            <p:txBody>
              <a:bodyPr/>
              <a:lstStyle/>
              <a:p>
                <a:endParaRPr lang="en-US"/>
              </a:p>
            </p:txBody>
          </p:sp>
          <p:sp>
            <p:nvSpPr>
              <p:cNvPr id="45114" name="Freeform 14"/>
              <p:cNvSpPr>
                <a:spLocks/>
              </p:cNvSpPr>
              <p:nvPr/>
            </p:nvSpPr>
            <p:spPr bwMode="auto">
              <a:xfrm>
                <a:off x="2935" y="173"/>
                <a:ext cx="142" cy="220"/>
              </a:xfrm>
              <a:custGeom>
                <a:avLst/>
                <a:gdLst>
                  <a:gd name="T0" fmla="*/ 26 w 142"/>
                  <a:gd name="T1" fmla="*/ 0 h 220"/>
                  <a:gd name="T2" fmla="*/ 0 w 142"/>
                  <a:gd name="T3" fmla="*/ 13 h 220"/>
                  <a:gd name="T4" fmla="*/ 103 w 142"/>
                  <a:gd name="T5" fmla="*/ 220 h 220"/>
                  <a:gd name="T6" fmla="*/ 116 w 142"/>
                  <a:gd name="T7" fmla="*/ 220 h 220"/>
                  <a:gd name="T8" fmla="*/ 142 w 142"/>
                  <a:gd name="T9" fmla="*/ 220 h 220"/>
                  <a:gd name="T10" fmla="*/ 129 w 142"/>
                  <a:gd name="T11" fmla="*/ 207 h 220"/>
                  <a:gd name="T12" fmla="*/ 26 w 142"/>
                  <a:gd name="T13" fmla="*/ 0 h 220"/>
                  <a:gd name="T14" fmla="*/ 0 60000 65536"/>
                  <a:gd name="T15" fmla="*/ 0 60000 65536"/>
                  <a:gd name="T16" fmla="*/ 0 60000 65536"/>
                  <a:gd name="T17" fmla="*/ 0 60000 65536"/>
                  <a:gd name="T18" fmla="*/ 0 60000 65536"/>
                  <a:gd name="T19" fmla="*/ 0 60000 65536"/>
                  <a:gd name="T20" fmla="*/ 0 60000 65536"/>
                  <a:gd name="T21" fmla="*/ 0 w 142"/>
                  <a:gd name="T22" fmla="*/ 0 h 220"/>
                  <a:gd name="T23" fmla="*/ 142 w 142"/>
                  <a:gd name="T24" fmla="*/ 220 h 22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42" h="220">
                    <a:moveTo>
                      <a:pt x="26" y="0"/>
                    </a:moveTo>
                    <a:lnTo>
                      <a:pt x="0" y="13"/>
                    </a:lnTo>
                    <a:lnTo>
                      <a:pt x="103" y="220"/>
                    </a:lnTo>
                    <a:lnTo>
                      <a:pt x="116" y="220"/>
                    </a:lnTo>
                    <a:lnTo>
                      <a:pt x="142" y="220"/>
                    </a:lnTo>
                    <a:lnTo>
                      <a:pt x="129" y="207"/>
                    </a:lnTo>
                    <a:lnTo>
                      <a:pt x="26" y="0"/>
                    </a:lnTo>
                    <a:close/>
                  </a:path>
                </a:pathLst>
              </a:custGeom>
              <a:solidFill>
                <a:srgbClr val="000000"/>
              </a:solidFill>
              <a:ln w="9525">
                <a:noFill/>
                <a:round/>
                <a:headEnd/>
                <a:tailEnd/>
              </a:ln>
            </p:spPr>
            <p:txBody>
              <a:bodyPr/>
              <a:lstStyle/>
              <a:p>
                <a:endParaRPr lang="en-US"/>
              </a:p>
            </p:txBody>
          </p:sp>
          <p:sp>
            <p:nvSpPr>
              <p:cNvPr id="45115" name="Freeform 15"/>
              <p:cNvSpPr>
                <a:spLocks/>
              </p:cNvSpPr>
              <p:nvPr/>
            </p:nvSpPr>
            <p:spPr bwMode="auto">
              <a:xfrm>
                <a:off x="2522" y="367"/>
                <a:ext cx="529" cy="26"/>
              </a:xfrm>
              <a:custGeom>
                <a:avLst/>
                <a:gdLst>
                  <a:gd name="T0" fmla="*/ 529 w 529"/>
                  <a:gd name="T1" fmla="*/ 26 h 26"/>
                  <a:gd name="T2" fmla="*/ 529 w 529"/>
                  <a:gd name="T3" fmla="*/ 0 h 26"/>
                  <a:gd name="T4" fmla="*/ 13 w 529"/>
                  <a:gd name="T5" fmla="*/ 0 h 26"/>
                  <a:gd name="T6" fmla="*/ 0 w 529"/>
                  <a:gd name="T7" fmla="*/ 13 h 26"/>
                  <a:gd name="T8" fmla="*/ 0 w 529"/>
                  <a:gd name="T9" fmla="*/ 26 h 26"/>
                  <a:gd name="T10" fmla="*/ 13 w 529"/>
                  <a:gd name="T11" fmla="*/ 26 h 26"/>
                  <a:gd name="T12" fmla="*/ 529 w 529"/>
                  <a:gd name="T13" fmla="*/ 26 h 26"/>
                  <a:gd name="T14" fmla="*/ 0 60000 65536"/>
                  <a:gd name="T15" fmla="*/ 0 60000 65536"/>
                  <a:gd name="T16" fmla="*/ 0 60000 65536"/>
                  <a:gd name="T17" fmla="*/ 0 60000 65536"/>
                  <a:gd name="T18" fmla="*/ 0 60000 65536"/>
                  <a:gd name="T19" fmla="*/ 0 60000 65536"/>
                  <a:gd name="T20" fmla="*/ 0 60000 65536"/>
                  <a:gd name="T21" fmla="*/ 0 w 529"/>
                  <a:gd name="T22" fmla="*/ 0 h 26"/>
                  <a:gd name="T23" fmla="*/ 529 w 529"/>
                  <a:gd name="T24" fmla="*/ 26 h 2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29" h="26">
                    <a:moveTo>
                      <a:pt x="529" y="26"/>
                    </a:moveTo>
                    <a:lnTo>
                      <a:pt x="529" y="0"/>
                    </a:lnTo>
                    <a:lnTo>
                      <a:pt x="13" y="0"/>
                    </a:lnTo>
                    <a:lnTo>
                      <a:pt x="0" y="13"/>
                    </a:lnTo>
                    <a:lnTo>
                      <a:pt x="0" y="26"/>
                    </a:lnTo>
                    <a:lnTo>
                      <a:pt x="13" y="26"/>
                    </a:lnTo>
                    <a:lnTo>
                      <a:pt x="529" y="26"/>
                    </a:lnTo>
                    <a:close/>
                  </a:path>
                </a:pathLst>
              </a:custGeom>
              <a:solidFill>
                <a:srgbClr val="000000"/>
              </a:solidFill>
              <a:ln w="9525">
                <a:noFill/>
                <a:round/>
                <a:headEnd/>
                <a:tailEnd/>
              </a:ln>
            </p:spPr>
            <p:txBody>
              <a:bodyPr/>
              <a:lstStyle/>
              <a:p>
                <a:endParaRPr lang="en-US"/>
              </a:p>
            </p:txBody>
          </p:sp>
        </p:grpSp>
        <p:sp>
          <p:nvSpPr>
            <p:cNvPr id="45069" name="Freeform 16"/>
            <p:cNvSpPr>
              <a:spLocks/>
            </p:cNvSpPr>
            <p:nvPr/>
          </p:nvSpPr>
          <p:spPr bwMode="auto">
            <a:xfrm>
              <a:off x="3422" y="1039"/>
              <a:ext cx="117" cy="211"/>
            </a:xfrm>
            <a:custGeom>
              <a:avLst/>
              <a:gdLst>
                <a:gd name="T0" fmla="*/ 0 w 129"/>
                <a:gd name="T1" fmla="*/ 74 h 233"/>
                <a:gd name="T2" fmla="*/ 10 w 129"/>
                <a:gd name="T3" fmla="*/ 79 h 233"/>
                <a:gd name="T4" fmla="*/ 44 w 129"/>
                <a:gd name="T5" fmla="*/ 9 h 233"/>
                <a:gd name="T6" fmla="*/ 40 w 129"/>
                <a:gd name="T7" fmla="*/ 0 h 233"/>
                <a:gd name="T8" fmla="*/ 40 w 129"/>
                <a:gd name="T9" fmla="*/ 0 h 233"/>
                <a:gd name="T10" fmla="*/ 35 w 129"/>
                <a:gd name="T11" fmla="*/ 5 h 233"/>
                <a:gd name="T12" fmla="*/ 0 w 129"/>
                <a:gd name="T13" fmla="*/ 74 h 233"/>
                <a:gd name="T14" fmla="*/ 0 60000 65536"/>
                <a:gd name="T15" fmla="*/ 0 60000 65536"/>
                <a:gd name="T16" fmla="*/ 0 60000 65536"/>
                <a:gd name="T17" fmla="*/ 0 60000 65536"/>
                <a:gd name="T18" fmla="*/ 0 60000 65536"/>
                <a:gd name="T19" fmla="*/ 0 60000 65536"/>
                <a:gd name="T20" fmla="*/ 0 60000 65536"/>
                <a:gd name="T21" fmla="*/ 0 w 129"/>
                <a:gd name="T22" fmla="*/ 0 h 233"/>
                <a:gd name="T23" fmla="*/ 129 w 129"/>
                <a:gd name="T24" fmla="*/ 233 h 23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9" h="233">
                  <a:moveTo>
                    <a:pt x="0" y="220"/>
                  </a:moveTo>
                  <a:lnTo>
                    <a:pt x="26" y="233"/>
                  </a:lnTo>
                  <a:lnTo>
                    <a:pt x="129" y="26"/>
                  </a:lnTo>
                  <a:lnTo>
                    <a:pt x="116" y="0"/>
                  </a:lnTo>
                  <a:lnTo>
                    <a:pt x="103" y="13"/>
                  </a:lnTo>
                  <a:lnTo>
                    <a:pt x="0" y="220"/>
                  </a:lnTo>
                  <a:close/>
                </a:path>
              </a:pathLst>
            </a:custGeom>
            <a:solidFill>
              <a:srgbClr val="000000"/>
            </a:solidFill>
            <a:ln w="9525">
              <a:noFill/>
              <a:round/>
              <a:headEnd/>
              <a:tailEnd/>
            </a:ln>
          </p:spPr>
          <p:txBody>
            <a:bodyPr/>
            <a:lstStyle/>
            <a:p>
              <a:endParaRPr lang="en-US"/>
            </a:p>
          </p:txBody>
        </p:sp>
        <p:sp>
          <p:nvSpPr>
            <p:cNvPr id="45070" name="Freeform 17"/>
            <p:cNvSpPr>
              <a:spLocks/>
            </p:cNvSpPr>
            <p:nvPr/>
          </p:nvSpPr>
          <p:spPr bwMode="auto">
            <a:xfrm>
              <a:off x="3527" y="1029"/>
              <a:ext cx="292" cy="24"/>
            </a:xfrm>
            <a:custGeom>
              <a:avLst/>
              <a:gdLst>
                <a:gd name="T0" fmla="*/ 0 w 323"/>
                <a:gd name="T1" fmla="*/ 0 h 26"/>
                <a:gd name="T2" fmla="*/ 0 w 323"/>
                <a:gd name="T3" fmla="*/ 11 h 26"/>
                <a:gd name="T4" fmla="*/ 102 w 323"/>
                <a:gd name="T5" fmla="*/ 11 h 26"/>
                <a:gd name="T6" fmla="*/ 107 w 323"/>
                <a:gd name="T7" fmla="*/ 6 h 26"/>
                <a:gd name="T8" fmla="*/ 107 w 323"/>
                <a:gd name="T9" fmla="*/ 0 h 26"/>
                <a:gd name="T10" fmla="*/ 102 w 323"/>
                <a:gd name="T11" fmla="*/ 0 h 26"/>
                <a:gd name="T12" fmla="*/ 0 w 323"/>
                <a:gd name="T13" fmla="*/ 0 h 26"/>
                <a:gd name="T14" fmla="*/ 0 60000 65536"/>
                <a:gd name="T15" fmla="*/ 0 60000 65536"/>
                <a:gd name="T16" fmla="*/ 0 60000 65536"/>
                <a:gd name="T17" fmla="*/ 0 60000 65536"/>
                <a:gd name="T18" fmla="*/ 0 60000 65536"/>
                <a:gd name="T19" fmla="*/ 0 60000 65536"/>
                <a:gd name="T20" fmla="*/ 0 60000 65536"/>
                <a:gd name="T21" fmla="*/ 0 w 323"/>
                <a:gd name="T22" fmla="*/ 0 h 26"/>
                <a:gd name="T23" fmla="*/ 323 w 323"/>
                <a:gd name="T24" fmla="*/ 26 h 2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23" h="26">
                  <a:moveTo>
                    <a:pt x="0" y="0"/>
                  </a:moveTo>
                  <a:lnTo>
                    <a:pt x="0" y="26"/>
                  </a:lnTo>
                  <a:lnTo>
                    <a:pt x="310" y="26"/>
                  </a:lnTo>
                  <a:lnTo>
                    <a:pt x="323" y="13"/>
                  </a:lnTo>
                  <a:lnTo>
                    <a:pt x="323" y="0"/>
                  </a:lnTo>
                  <a:lnTo>
                    <a:pt x="310" y="0"/>
                  </a:lnTo>
                  <a:lnTo>
                    <a:pt x="0" y="0"/>
                  </a:lnTo>
                  <a:close/>
                </a:path>
              </a:pathLst>
            </a:custGeom>
            <a:solidFill>
              <a:srgbClr val="000000"/>
            </a:solidFill>
            <a:ln w="9525">
              <a:noFill/>
              <a:round/>
              <a:headEnd/>
              <a:tailEnd/>
            </a:ln>
          </p:spPr>
          <p:txBody>
            <a:bodyPr/>
            <a:lstStyle/>
            <a:p>
              <a:endParaRPr lang="en-US"/>
            </a:p>
          </p:txBody>
        </p:sp>
        <p:sp>
          <p:nvSpPr>
            <p:cNvPr id="45071" name="Freeform 18"/>
            <p:cNvSpPr>
              <a:spLocks/>
            </p:cNvSpPr>
            <p:nvPr/>
          </p:nvSpPr>
          <p:spPr bwMode="auto">
            <a:xfrm>
              <a:off x="3796" y="1051"/>
              <a:ext cx="128" cy="199"/>
            </a:xfrm>
            <a:custGeom>
              <a:avLst/>
              <a:gdLst>
                <a:gd name="T0" fmla="*/ 9 w 142"/>
                <a:gd name="T1" fmla="*/ 0 h 220"/>
                <a:gd name="T2" fmla="*/ 0 w 142"/>
                <a:gd name="T3" fmla="*/ 5 h 220"/>
                <a:gd name="T4" fmla="*/ 33 w 142"/>
                <a:gd name="T5" fmla="*/ 73 h 220"/>
                <a:gd name="T6" fmla="*/ 37 w 142"/>
                <a:gd name="T7" fmla="*/ 73 h 220"/>
                <a:gd name="T8" fmla="*/ 45 w 142"/>
                <a:gd name="T9" fmla="*/ 73 h 220"/>
                <a:gd name="T10" fmla="*/ 41 w 142"/>
                <a:gd name="T11" fmla="*/ 68 h 220"/>
                <a:gd name="T12" fmla="*/ 9 w 142"/>
                <a:gd name="T13" fmla="*/ 0 h 220"/>
                <a:gd name="T14" fmla="*/ 0 60000 65536"/>
                <a:gd name="T15" fmla="*/ 0 60000 65536"/>
                <a:gd name="T16" fmla="*/ 0 60000 65536"/>
                <a:gd name="T17" fmla="*/ 0 60000 65536"/>
                <a:gd name="T18" fmla="*/ 0 60000 65536"/>
                <a:gd name="T19" fmla="*/ 0 60000 65536"/>
                <a:gd name="T20" fmla="*/ 0 60000 65536"/>
                <a:gd name="T21" fmla="*/ 0 w 142"/>
                <a:gd name="T22" fmla="*/ 0 h 220"/>
                <a:gd name="T23" fmla="*/ 142 w 142"/>
                <a:gd name="T24" fmla="*/ 220 h 22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42" h="220">
                  <a:moveTo>
                    <a:pt x="26" y="0"/>
                  </a:moveTo>
                  <a:lnTo>
                    <a:pt x="0" y="13"/>
                  </a:lnTo>
                  <a:lnTo>
                    <a:pt x="103" y="220"/>
                  </a:lnTo>
                  <a:lnTo>
                    <a:pt x="116" y="220"/>
                  </a:lnTo>
                  <a:lnTo>
                    <a:pt x="142" y="220"/>
                  </a:lnTo>
                  <a:lnTo>
                    <a:pt x="129" y="207"/>
                  </a:lnTo>
                  <a:lnTo>
                    <a:pt x="26" y="0"/>
                  </a:lnTo>
                  <a:close/>
                </a:path>
              </a:pathLst>
            </a:custGeom>
            <a:solidFill>
              <a:srgbClr val="000000"/>
            </a:solidFill>
            <a:ln w="9525">
              <a:noFill/>
              <a:round/>
              <a:headEnd/>
              <a:tailEnd/>
            </a:ln>
          </p:spPr>
          <p:txBody>
            <a:bodyPr/>
            <a:lstStyle/>
            <a:p>
              <a:endParaRPr lang="en-US"/>
            </a:p>
          </p:txBody>
        </p:sp>
        <p:sp>
          <p:nvSpPr>
            <p:cNvPr id="45072" name="Freeform 19"/>
            <p:cNvSpPr>
              <a:spLocks/>
            </p:cNvSpPr>
            <p:nvPr/>
          </p:nvSpPr>
          <p:spPr bwMode="auto">
            <a:xfrm>
              <a:off x="3422" y="1226"/>
              <a:ext cx="479" cy="24"/>
            </a:xfrm>
            <a:custGeom>
              <a:avLst/>
              <a:gdLst>
                <a:gd name="T0" fmla="*/ 177 w 529"/>
                <a:gd name="T1" fmla="*/ 11 h 26"/>
                <a:gd name="T2" fmla="*/ 177 w 529"/>
                <a:gd name="T3" fmla="*/ 0 h 26"/>
                <a:gd name="T4" fmla="*/ 5 w 529"/>
                <a:gd name="T5" fmla="*/ 0 h 26"/>
                <a:gd name="T6" fmla="*/ 0 w 529"/>
                <a:gd name="T7" fmla="*/ 6 h 26"/>
                <a:gd name="T8" fmla="*/ 0 w 529"/>
                <a:gd name="T9" fmla="*/ 11 h 26"/>
                <a:gd name="T10" fmla="*/ 5 w 529"/>
                <a:gd name="T11" fmla="*/ 11 h 26"/>
                <a:gd name="T12" fmla="*/ 177 w 529"/>
                <a:gd name="T13" fmla="*/ 11 h 26"/>
                <a:gd name="T14" fmla="*/ 0 60000 65536"/>
                <a:gd name="T15" fmla="*/ 0 60000 65536"/>
                <a:gd name="T16" fmla="*/ 0 60000 65536"/>
                <a:gd name="T17" fmla="*/ 0 60000 65536"/>
                <a:gd name="T18" fmla="*/ 0 60000 65536"/>
                <a:gd name="T19" fmla="*/ 0 60000 65536"/>
                <a:gd name="T20" fmla="*/ 0 60000 65536"/>
                <a:gd name="T21" fmla="*/ 0 w 529"/>
                <a:gd name="T22" fmla="*/ 0 h 26"/>
                <a:gd name="T23" fmla="*/ 529 w 529"/>
                <a:gd name="T24" fmla="*/ 26 h 2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29" h="26">
                  <a:moveTo>
                    <a:pt x="529" y="26"/>
                  </a:moveTo>
                  <a:lnTo>
                    <a:pt x="529" y="0"/>
                  </a:lnTo>
                  <a:lnTo>
                    <a:pt x="13" y="0"/>
                  </a:lnTo>
                  <a:lnTo>
                    <a:pt x="0" y="13"/>
                  </a:lnTo>
                  <a:lnTo>
                    <a:pt x="0" y="26"/>
                  </a:lnTo>
                  <a:lnTo>
                    <a:pt x="13" y="26"/>
                  </a:lnTo>
                  <a:lnTo>
                    <a:pt x="529" y="26"/>
                  </a:lnTo>
                  <a:close/>
                </a:path>
              </a:pathLst>
            </a:custGeom>
            <a:solidFill>
              <a:srgbClr val="000000"/>
            </a:solidFill>
            <a:ln w="9525">
              <a:noFill/>
              <a:round/>
              <a:headEnd/>
              <a:tailEnd/>
            </a:ln>
          </p:spPr>
          <p:txBody>
            <a:bodyPr/>
            <a:lstStyle/>
            <a:p>
              <a:endParaRPr lang="en-US"/>
            </a:p>
          </p:txBody>
        </p:sp>
        <p:sp>
          <p:nvSpPr>
            <p:cNvPr id="45073" name="Rectangle 20"/>
            <p:cNvSpPr>
              <a:spLocks noChangeArrowheads="1"/>
            </p:cNvSpPr>
            <p:nvPr/>
          </p:nvSpPr>
          <p:spPr bwMode="auto">
            <a:xfrm>
              <a:off x="3434" y="1238"/>
              <a:ext cx="1390" cy="269"/>
            </a:xfrm>
            <a:prstGeom prst="rect">
              <a:avLst/>
            </a:prstGeom>
            <a:noFill/>
            <a:ln w="41275">
              <a:solidFill>
                <a:srgbClr val="000000"/>
              </a:solidFill>
              <a:miter lim="800000"/>
              <a:headEnd/>
              <a:tailEnd/>
            </a:ln>
          </p:spPr>
          <p:txBody>
            <a:bodyPr/>
            <a:lstStyle/>
            <a:p>
              <a:pPr eaLnBrk="0" hangingPunct="0"/>
              <a:endParaRPr lang="en-US"/>
            </a:p>
          </p:txBody>
        </p:sp>
        <p:grpSp>
          <p:nvGrpSpPr>
            <p:cNvPr id="45074" name="Group 21"/>
            <p:cNvGrpSpPr>
              <a:grpSpLocks/>
            </p:cNvGrpSpPr>
            <p:nvPr/>
          </p:nvGrpSpPr>
          <p:grpSpPr bwMode="auto">
            <a:xfrm>
              <a:off x="3422" y="1546"/>
              <a:ext cx="502" cy="210"/>
              <a:chOff x="2522" y="1270"/>
              <a:chExt cx="555" cy="232"/>
            </a:xfrm>
          </p:grpSpPr>
          <p:sp>
            <p:nvSpPr>
              <p:cNvPr id="45108" name="Freeform 22"/>
              <p:cNvSpPr>
                <a:spLocks/>
              </p:cNvSpPr>
              <p:nvPr/>
            </p:nvSpPr>
            <p:spPr bwMode="auto">
              <a:xfrm>
                <a:off x="2522" y="1270"/>
                <a:ext cx="129" cy="232"/>
              </a:xfrm>
              <a:custGeom>
                <a:avLst/>
                <a:gdLst>
                  <a:gd name="T0" fmla="*/ 0 w 129"/>
                  <a:gd name="T1" fmla="*/ 220 h 232"/>
                  <a:gd name="T2" fmla="*/ 26 w 129"/>
                  <a:gd name="T3" fmla="*/ 232 h 232"/>
                  <a:gd name="T4" fmla="*/ 129 w 129"/>
                  <a:gd name="T5" fmla="*/ 26 h 232"/>
                  <a:gd name="T6" fmla="*/ 116 w 129"/>
                  <a:gd name="T7" fmla="*/ 0 h 232"/>
                  <a:gd name="T8" fmla="*/ 116 w 129"/>
                  <a:gd name="T9" fmla="*/ 0 h 232"/>
                  <a:gd name="T10" fmla="*/ 103 w 129"/>
                  <a:gd name="T11" fmla="*/ 13 h 232"/>
                  <a:gd name="T12" fmla="*/ 0 w 129"/>
                  <a:gd name="T13" fmla="*/ 220 h 232"/>
                  <a:gd name="T14" fmla="*/ 0 60000 65536"/>
                  <a:gd name="T15" fmla="*/ 0 60000 65536"/>
                  <a:gd name="T16" fmla="*/ 0 60000 65536"/>
                  <a:gd name="T17" fmla="*/ 0 60000 65536"/>
                  <a:gd name="T18" fmla="*/ 0 60000 65536"/>
                  <a:gd name="T19" fmla="*/ 0 60000 65536"/>
                  <a:gd name="T20" fmla="*/ 0 60000 65536"/>
                  <a:gd name="T21" fmla="*/ 0 w 129"/>
                  <a:gd name="T22" fmla="*/ 0 h 232"/>
                  <a:gd name="T23" fmla="*/ 129 w 129"/>
                  <a:gd name="T24" fmla="*/ 232 h 23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9" h="232">
                    <a:moveTo>
                      <a:pt x="0" y="220"/>
                    </a:moveTo>
                    <a:lnTo>
                      <a:pt x="26" y="232"/>
                    </a:lnTo>
                    <a:lnTo>
                      <a:pt x="129" y="26"/>
                    </a:lnTo>
                    <a:lnTo>
                      <a:pt x="116" y="0"/>
                    </a:lnTo>
                    <a:lnTo>
                      <a:pt x="103" y="13"/>
                    </a:lnTo>
                    <a:lnTo>
                      <a:pt x="0" y="220"/>
                    </a:lnTo>
                    <a:close/>
                  </a:path>
                </a:pathLst>
              </a:custGeom>
              <a:solidFill>
                <a:srgbClr val="000000"/>
              </a:solidFill>
              <a:ln w="9525">
                <a:noFill/>
                <a:round/>
                <a:headEnd/>
                <a:tailEnd/>
              </a:ln>
            </p:spPr>
            <p:txBody>
              <a:bodyPr/>
              <a:lstStyle/>
              <a:p>
                <a:endParaRPr lang="en-US"/>
              </a:p>
            </p:txBody>
          </p:sp>
          <p:sp>
            <p:nvSpPr>
              <p:cNvPr id="45109" name="Freeform 23"/>
              <p:cNvSpPr>
                <a:spLocks/>
              </p:cNvSpPr>
              <p:nvPr/>
            </p:nvSpPr>
            <p:spPr bwMode="auto">
              <a:xfrm>
                <a:off x="2638" y="1270"/>
                <a:ext cx="323" cy="26"/>
              </a:xfrm>
              <a:custGeom>
                <a:avLst/>
                <a:gdLst>
                  <a:gd name="T0" fmla="*/ 0 w 323"/>
                  <a:gd name="T1" fmla="*/ 0 h 26"/>
                  <a:gd name="T2" fmla="*/ 0 w 323"/>
                  <a:gd name="T3" fmla="*/ 26 h 26"/>
                  <a:gd name="T4" fmla="*/ 310 w 323"/>
                  <a:gd name="T5" fmla="*/ 26 h 26"/>
                  <a:gd name="T6" fmla="*/ 323 w 323"/>
                  <a:gd name="T7" fmla="*/ 13 h 26"/>
                  <a:gd name="T8" fmla="*/ 323 w 323"/>
                  <a:gd name="T9" fmla="*/ 0 h 26"/>
                  <a:gd name="T10" fmla="*/ 310 w 323"/>
                  <a:gd name="T11" fmla="*/ 0 h 26"/>
                  <a:gd name="T12" fmla="*/ 0 w 323"/>
                  <a:gd name="T13" fmla="*/ 0 h 26"/>
                  <a:gd name="T14" fmla="*/ 0 60000 65536"/>
                  <a:gd name="T15" fmla="*/ 0 60000 65536"/>
                  <a:gd name="T16" fmla="*/ 0 60000 65536"/>
                  <a:gd name="T17" fmla="*/ 0 60000 65536"/>
                  <a:gd name="T18" fmla="*/ 0 60000 65536"/>
                  <a:gd name="T19" fmla="*/ 0 60000 65536"/>
                  <a:gd name="T20" fmla="*/ 0 60000 65536"/>
                  <a:gd name="T21" fmla="*/ 0 w 323"/>
                  <a:gd name="T22" fmla="*/ 0 h 26"/>
                  <a:gd name="T23" fmla="*/ 323 w 323"/>
                  <a:gd name="T24" fmla="*/ 26 h 2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23" h="26">
                    <a:moveTo>
                      <a:pt x="0" y="0"/>
                    </a:moveTo>
                    <a:lnTo>
                      <a:pt x="0" y="26"/>
                    </a:lnTo>
                    <a:lnTo>
                      <a:pt x="310" y="26"/>
                    </a:lnTo>
                    <a:lnTo>
                      <a:pt x="323" y="13"/>
                    </a:lnTo>
                    <a:lnTo>
                      <a:pt x="323" y="0"/>
                    </a:lnTo>
                    <a:lnTo>
                      <a:pt x="310" y="0"/>
                    </a:lnTo>
                    <a:lnTo>
                      <a:pt x="0" y="0"/>
                    </a:lnTo>
                    <a:close/>
                  </a:path>
                </a:pathLst>
              </a:custGeom>
              <a:solidFill>
                <a:srgbClr val="000000"/>
              </a:solidFill>
              <a:ln w="9525">
                <a:noFill/>
                <a:round/>
                <a:headEnd/>
                <a:tailEnd/>
              </a:ln>
            </p:spPr>
            <p:txBody>
              <a:bodyPr/>
              <a:lstStyle/>
              <a:p>
                <a:endParaRPr lang="en-US"/>
              </a:p>
            </p:txBody>
          </p:sp>
          <p:sp>
            <p:nvSpPr>
              <p:cNvPr id="45110" name="Freeform 24"/>
              <p:cNvSpPr>
                <a:spLocks/>
              </p:cNvSpPr>
              <p:nvPr/>
            </p:nvSpPr>
            <p:spPr bwMode="auto">
              <a:xfrm>
                <a:off x="2935" y="1283"/>
                <a:ext cx="142" cy="219"/>
              </a:xfrm>
              <a:custGeom>
                <a:avLst/>
                <a:gdLst>
                  <a:gd name="T0" fmla="*/ 26 w 142"/>
                  <a:gd name="T1" fmla="*/ 0 h 219"/>
                  <a:gd name="T2" fmla="*/ 0 w 142"/>
                  <a:gd name="T3" fmla="*/ 13 h 219"/>
                  <a:gd name="T4" fmla="*/ 103 w 142"/>
                  <a:gd name="T5" fmla="*/ 219 h 219"/>
                  <a:gd name="T6" fmla="*/ 116 w 142"/>
                  <a:gd name="T7" fmla="*/ 219 h 219"/>
                  <a:gd name="T8" fmla="*/ 142 w 142"/>
                  <a:gd name="T9" fmla="*/ 219 h 219"/>
                  <a:gd name="T10" fmla="*/ 129 w 142"/>
                  <a:gd name="T11" fmla="*/ 207 h 219"/>
                  <a:gd name="T12" fmla="*/ 26 w 142"/>
                  <a:gd name="T13" fmla="*/ 0 h 219"/>
                  <a:gd name="T14" fmla="*/ 0 60000 65536"/>
                  <a:gd name="T15" fmla="*/ 0 60000 65536"/>
                  <a:gd name="T16" fmla="*/ 0 60000 65536"/>
                  <a:gd name="T17" fmla="*/ 0 60000 65536"/>
                  <a:gd name="T18" fmla="*/ 0 60000 65536"/>
                  <a:gd name="T19" fmla="*/ 0 60000 65536"/>
                  <a:gd name="T20" fmla="*/ 0 60000 65536"/>
                  <a:gd name="T21" fmla="*/ 0 w 142"/>
                  <a:gd name="T22" fmla="*/ 0 h 219"/>
                  <a:gd name="T23" fmla="*/ 142 w 142"/>
                  <a:gd name="T24" fmla="*/ 219 h 21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42" h="219">
                    <a:moveTo>
                      <a:pt x="26" y="0"/>
                    </a:moveTo>
                    <a:lnTo>
                      <a:pt x="0" y="13"/>
                    </a:lnTo>
                    <a:lnTo>
                      <a:pt x="103" y="219"/>
                    </a:lnTo>
                    <a:lnTo>
                      <a:pt x="116" y="219"/>
                    </a:lnTo>
                    <a:lnTo>
                      <a:pt x="142" y="219"/>
                    </a:lnTo>
                    <a:lnTo>
                      <a:pt x="129" y="207"/>
                    </a:lnTo>
                    <a:lnTo>
                      <a:pt x="26" y="0"/>
                    </a:lnTo>
                    <a:close/>
                  </a:path>
                </a:pathLst>
              </a:custGeom>
              <a:solidFill>
                <a:srgbClr val="000000"/>
              </a:solidFill>
              <a:ln w="9525">
                <a:noFill/>
                <a:round/>
                <a:headEnd/>
                <a:tailEnd/>
              </a:ln>
            </p:spPr>
            <p:txBody>
              <a:bodyPr/>
              <a:lstStyle/>
              <a:p>
                <a:endParaRPr lang="en-US"/>
              </a:p>
            </p:txBody>
          </p:sp>
          <p:sp>
            <p:nvSpPr>
              <p:cNvPr id="45111" name="Freeform 25"/>
              <p:cNvSpPr>
                <a:spLocks/>
              </p:cNvSpPr>
              <p:nvPr/>
            </p:nvSpPr>
            <p:spPr bwMode="auto">
              <a:xfrm>
                <a:off x="2522" y="1477"/>
                <a:ext cx="529" cy="25"/>
              </a:xfrm>
              <a:custGeom>
                <a:avLst/>
                <a:gdLst>
                  <a:gd name="T0" fmla="*/ 529 w 529"/>
                  <a:gd name="T1" fmla="*/ 25 h 25"/>
                  <a:gd name="T2" fmla="*/ 529 w 529"/>
                  <a:gd name="T3" fmla="*/ 0 h 25"/>
                  <a:gd name="T4" fmla="*/ 13 w 529"/>
                  <a:gd name="T5" fmla="*/ 0 h 25"/>
                  <a:gd name="T6" fmla="*/ 0 w 529"/>
                  <a:gd name="T7" fmla="*/ 13 h 25"/>
                  <a:gd name="T8" fmla="*/ 0 w 529"/>
                  <a:gd name="T9" fmla="*/ 25 h 25"/>
                  <a:gd name="T10" fmla="*/ 13 w 529"/>
                  <a:gd name="T11" fmla="*/ 25 h 25"/>
                  <a:gd name="T12" fmla="*/ 529 w 529"/>
                  <a:gd name="T13" fmla="*/ 25 h 25"/>
                  <a:gd name="T14" fmla="*/ 0 60000 65536"/>
                  <a:gd name="T15" fmla="*/ 0 60000 65536"/>
                  <a:gd name="T16" fmla="*/ 0 60000 65536"/>
                  <a:gd name="T17" fmla="*/ 0 60000 65536"/>
                  <a:gd name="T18" fmla="*/ 0 60000 65536"/>
                  <a:gd name="T19" fmla="*/ 0 60000 65536"/>
                  <a:gd name="T20" fmla="*/ 0 60000 65536"/>
                  <a:gd name="T21" fmla="*/ 0 w 529"/>
                  <a:gd name="T22" fmla="*/ 0 h 25"/>
                  <a:gd name="T23" fmla="*/ 529 w 529"/>
                  <a:gd name="T24" fmla="*/ 25 h 2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29" h="25">
                    <a:moveTo>
                      <a:pt x="529" y="25"/>
                    </a:moveTo>
                    <a:lnTo>
                      <a:pt x="529" y="0"/>
                    </a:lnTo>
                    <a:lnTo>
                      <a:pt x="13" y="0"/>
                    </a:lnTo>
                    <a:lnTo>
                      <a:pt x="0" y="13"/>
                    </a:lnTo>
                    <a:lnTo>
                      <a:pt x="0" y="25"/>
                    </a:lnTo>
                    <a:lnTo>
                      <a:pt x="13" y="25"/>
                    </a:lnTo>
                    <a:lnTo>
                      <a:pt x="529" y="25"/>
                    </a:lnTo>
                    <a:close/>
                  </a:path>
                </a:pathLst>
              </a:custGeom>
              <a:solidFill>
                <a:srgbClr val="000000"/>
              </a:solidFill>
              <a:ln w="9525">
                <a:noFill/>
                <a:round/>
                <a:headEnd/>
                <a:tailEnd/>
              </a:ln>
            </p:spPr>
            <p:txBody>
              <a:bodyPr/>
              <a:lstStyle/>
              <a:p>
                <a:endParaRPr lang="en-US"/>
              </a:p>
            </p:txBody>
          </p:sp>
        </p:grpSp>
        <p:grpSp>
          <p:nvGrpSpPr>
            <p:cNvPr id="45075" name="Group 26"/>
            <p:cNvGrpSpPr>
              <a:grpSpLocks/>
            </p:cNvGrpSpPr>
            <p:nvPr/>
          </p:nvGrpSpPr>
          <p:grpSpPr bwMode="auto">
            <a:xfrm>
              <a:off x="3422" y="2048"/>
              <a:ext cx="502" cy="210"/>
              <a:chOff x="2522" y="1825"/>
              <a:chExt cx="555" cy="232"/>
            </a:xfrm>
          </p:grpSpPr>
          <p:sp>
            <p:nvSpPr>
              <p:cNvPr id="45104" name="Freeform 27"/>
              <p:cNvSpPr>
                <a:spLocks/>
              </p:cNvSpPr>
              <p:nvPr/>
            </p:nvSpPr>
            <p:spPr bwMode="auto">
              <a:xfrm>
                <a:off x="2522" y="1825"/>
                <a:ext cx="129" cy="232"/>
              </a:xfrm>
              <a:custGeom>
                <a:avLst/>
                <a:gdLst>
                  <a:gd name="T0" fmla="*/ 0 w 129"/>
                  <a:gd name="T1" fmla="*/ 220 h 232"/>
                  <a:gd name="T2" fmla="*/ 26 w 129"/>
                  <a:gd name="T3" fmla="*/ 232 h 232"/>
                  <a:gd name="T4" fmla="*/ 129 w 129"/>
                  <a:gd name="T5" fmla="*/ 26 h 232"/>
                  <a:gd name="T6" fmla="*/ 116 w 129"/>
                  <a:gd name="T7" fmla="*/ 0 h 232"/>
                  <a:gd name="T8" fmla="*/ 116 w 129"/>
                  <a:gd name="T9" fmla="*/ 0 h 232"/>
                  <a:gd name="T10" fmla="*/ 103 w 129"/>
                  <a:gd name="T11" fmla="*/ 13 h 232"/>
                  <a:gd name="T12" fmla="*/ 0 w 129"/>
                  <a:gd name="T13" fmla="*/ 220 h 232"/>
                  <a:gd name="T14" fmla="*/ 0 60000 65536"/>
                  <a:gd name="T15" fmla="*/ 0 60000 65536"/>
                  <a:gd name="T16" fmla="*/ 0 60000 65536"/>
                  <a:gd name="T17" fmla="*/ 0 60000 65536"/>
                  <a:gd name="T18" fmla="*/ 0 60000 65536"/>
                  <a:gd name="T19" fmla="*/ 0 60000 65536"/>
                  <a:gd name="T20" fmla="*/ 0 60000 65536"/>
                  <a:gd name="T21" fmla="*/ 0 w 129"/>
                  <a:gd name="T22" fmla="*/ 0 h 232"/>
                  <a:gd name="T23" fmla="*/ 129 w 129"/>
                  <a:gd name="T24" fmla="*/ 232 h 23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9" h="232">
                    <a:moveTo>
                      <a:pt x="0" y="220"/>
                    </a:moveTo>
                    <a:lnTo>
                      <a:pt x="26" y="232"/>
                    </a:lnTo>
                    <a:lnTo>
                      <a:pt x="129" y="26"/>
                    </a:lnTo>
                    <a:lnTo>
                      <a:pt x="116" y="0"/>
                    </a:lnTo>
                    <a:lnTo>
                      <a:pt x="103" y="13"/>
                    </a:lnTo>
                    <a:lnTo>
                      <a:pt x="0" y="220"/>
                    </a:lnTo>
                    <a:close/>
                  </a:path>
                </a:pathLst>
              </a:custGeom>
              <a:solidFill>
                <a:srgbClr val="000000"/>
              </a:solidFill>
              <a:ln w="9525">
                <a:noFill/>
                <a:round/>
                <a:headEnd/>
                <a:tailEnd/>
              </a:ln>
            </p:spPr>
            <p:txBody>
              <a:bodyPr/>
              <a:lstStyle/>
              <a:p>
                <a:endParaRPr lang="en-US"/>
              </a:p>
            </p:txBody>
          </p:sp>
          <p:sp>
            <p:nvSpPr>
              <p:cNvPr id="45105" name="Freeform 28"/>
              <p:cNvSpPr>
                <a:spLocks/>
              </p:cNvSpPr>
              <p:nvPr/>
            </p:nvSpPr>
            <p:spPr bwMode="auto">
              <a:xfrm>
                <a:off x="2638" y="1825"/>
                <a:ext cx="323" cy="26"/>
              </a:xfrm>
              <a:custGeom>
                <a:avLst/>
                <a:gdLst>
                  <a:gd name="T0" fmla="*/ 0 w 323"/>
                  <a:gd name="T1" fmla="*/ 0 h 26"/>
                  <a:gd name="T2" fmla="*/ 0 w 323"/>
                  <a:gd name="T3" fmla="*/ 26 h 26"/>
                  <a:gd name="T4" fmla="*/ 310 w 323"/>
                  <a:gd name="T5" fmla="*/ 26 h 26"/>
                  <a:gd name="T6" fmla="*/ 323 w 323"/>
                  <a:gd name="T7" fmla="*/ 13 h 26"/>
                  <a:gd name="T8" fmla="*/ 323 w 323"/>
                  <a:gd name="T9" fmla="*/ 0 h 26"/>
                  <a:gd name="T10" fmla="*/ 310 w 323"/>
                  <a:gd name="T11" fmla="*/ 0 h 26"/>
                  <a:gd name="T12" fmla="*/ 0 w 323"/>
                  <a:gd name="T13" fmla="*/ 0 h 26"/>
                  <a:gd name="T14" fmla="*/ 0 60000 65536"/>
                  <a:gd name="T15" fmla="*/ 0 60000 65536"/>
                  <a:gd name="T16" fmla="*/ 0 60000 65536"/>
                  <a:gd name="T17" fmla="*/ 0 60000 65536"/>
                  <a:gd name="T18" fmla="*/ 0 60000 65536"/>
                  <a:gd name="T19" fmla="*/ 0 60000 65536"/>
                  <a:gd name="T20" fmla="*/ 0 60000 65536"/>
                  <a:gd name="T21" fmla="*/ 0 w 323"/>
                  <a:gd name="T22" fmla="*/ 0 h 26"/>
                  <a:gd name="T23" fmla="*/ 323 w 323"/>
                  <a:gd name="T24" fmla="*/ 26 h 2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23" h="26">
                    <a:moveTo>
                      <a:pt x="0" y="0"/>
                    </a:moveTo>
                    <a:lnTo>
                      <a:pt x="0" y="26"/>
                    </a:lnTo>
                    <a:lnTo>
                      <a:pt x="310" y="26"/>
                    </a:lnTo>
                    <a:lnTo>
                      <a:pt x="323" y="13"/>
                    </a:lnTo>
                    <a:lnTo>
                      <a:pt x="323" y="0"/>
                    </a:lnTo>
                    <a:lnTo>
                      <a:pt x="310" y="0"/>
                    </a:lnTo>
                    <a:lnTo>
                      <a:pt x="0" y="0"/>
                    </a:lnTo>
                    <a:close/>
                  </a:path>
                </a:pathLst>
              </a:custGeom>
              <a:solidFill>
                <a:srgbClr val="000000"/>
              </a:solidFill>
              <a:ln w="9525">
                <a:noFill/>
                <a:round/>
                <a:headEnd/>
                <a:tailEnd/>
              </a:ln>
            </p:spPr>
            <p:txBody>
              <a:bodyPr/>
              <a:lstStyle/>
              <a:p>
                <a:endParaRPr lang="en-US"/>
              </a:p>
            </p:txBody>
          </p:sp>
          <p:sp>
            <p:nvSpPr>
              <p:cNvPr id="45106" name="Freeform 29"/>
              <p:cNvSpPr>
                <a:spLocks/>
              </p:cNvSpPr>
              <p:nvPr/>
            </p:nvSpPr>
            <p:spPr bwMode="auto">
              <a:xfrm>
                <a:off x="2935" y="1838"/>
                <a:ext cx="142" cy="219"/>
              </a:xfrm>
              <a:custGeom>
                <a:avLst/>
                <a:gdLst>
                  <a:gd name="T0" fmla="*/ 26 w 142"/>
                  <a:gd name="T1" fmla="*/ 0 h 219"/>
                  <a:gd name="T2" fmla="*/ 0 w 142"/>
                  <a:gd name="T3" fmla="*/ 13 h 219"/>
                  <a:gd name="T4" fmla="*/ 103 w 142"/>
                  <a:gd name="T5" fmla="*/ 219 h 219"/>
                  <a:gd name="T6" fmla="*/ 116 w 142"/>
                  <a:gd name="T7" fmla="*/ 219 h 219"/>
                  <a:gd name="T8" fmla="*/ 142 w 142"/>
                  <a:gd name="T9" fmla="*/ 219 h 219"/>
                  <a:gd name="T10" fmla="*/ 129 w 142"/>
                  <a:gd name="T11" fmla="*/ 207 h 219"/>
                  <a:gd name="T12" fmla="*/ 26 w 142"/>
                  <a:gd name="T13" fmla="*/ 0 h 219"/>
                  <a:gd name="T14" fmla="*/ 0 60000 65536"/>
                  <a:gd name="T15" fmla="*/ 0 60000 65536"/>
                  <a:gd name="T16" fmla="*/ 0 60000 65536"/>
                  <a:gd name="T17" fmla="*/ 0 60000 65536"/>
                  <a:gd name="T18" fmla="*/ 0 60000 65536"/>
                  <a:gd name="T19" fmla="*/ 0 60000 65536"/>
                  <a:gd name="T20" fmla="*/ 0 60000 65536"/>
                  <a:gd name="T21" fmla="*/ 0 w 142"/>
                  <a:gd name="T22" fmla="*/ 0 h 219"/>
                  <a:gd name="T23" fmla="*/ 142 w 142"/>
                  <a:gd name="T24" fmla="*/ 219 h 21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42" h="219">
                    <a:moveTo>
                      <a:pt x="26" y="0"/>
                    </a:moveTo>
                    <a:lnTo>
                      <a:pt x="0" y="13"/>
                    </a:lnTo>
                    <a:lnTo>
                      <a:pt x="103" y="219"/>
                    </a:lnTo>
                    <a:lnTo>
                      <a:pt x="116" y="219"/>
                    </a:lnTo>
                    <a:lnTo>
                      <a:pt x="142" y="219"/>
                    </a:lnTo>
                    <a:lnTo>
                      <a:pt x="129" y="207"/>
                    </a:lnTo>
                    <a:lnTo>
                      <a:pt x="26" y="0"/>
                    </a:lnTo>
                    <a:close/>
                  </a:path>
                </a:pathLst>
              </a:custGeom>
              <a:solidFill>
                <a:srgbClr val="000000"/>
              </a:solidFill>
              <a:ln w="9525">
                <a:noFill/>
                <a:round/>
                <a:headEnd/>
                <a:tailEnd/>
              </a:ln>
            </p:spPr>
            <p:txBody>
              <a:bodyPr/>
              <a:lstStyle/>
              <a:p>
                <a:endParaRPr lang="en-US"/>
              </a:p>
            </p:txBody>
          </p:sp>
          <p:sp>
            <p:nvSpPr>
              <p:cNvPr id="45107" name="Freeform 30"/>
              <p:cNvSpPr>
                <a:spLocks/>
              </p:cNvSpPr>
              <p:nvPr/>
            </p:nvSpPr>
            <p:spPr bwMode="auto">
              <a:xfrm>
                <a:off x="2522" y="2032"/>
                <a:ext cx="529" cy="25"/>
              </a:xfrm>
              <a:custGeom>
                <a:avLst/>
                <a:gdLst>
                  <a:gd name="T0" fmla="*/ 529 w 529"/>
                  <a:gd name="T1" fmla="*/ 25 h 25"/>
                  <a:gd name="T2" fmla="*/ 529 w 529"/>
                  <a:gd name="T3" fmla="*/ 0 h 25"/>
                  <a:gd name="T4" fmla="*/ 13 w 529"/>
                  <a:gd name="T5" fmla="*/ 0 h 25"/>
                  <a:gd name="T6" fmla="*/ 0 w 529"/>
                  <a:gd name="T7" fmla="*/ 13 h 25"/>
                  <a:gd name="T8" fmla="*/ 0 w 529"/>
                  <a:gd name="T9" fmla="*/ 25 h 25"/>
                  <a:gd name="T10" fmla="*/ 13 w 529"/>
                  <a:gd name="T11" fmla="*/ 25 h 25"/>
                  <a:gd name="T12" fmla="*/ 529 w 529"/>
                  <a:gd name="T13" fmla="*/ 25 h 25"/>
                  <a:gd name="T14" fmla="*/ 0 60000 65536"/>
                  <a:gd name="T15" fmla="*/ 0 60000 65536"/>
                  <a:gd name="T16" fmla="*/ 0 60000 65536"/>
                  <a:gd name="T17" fmla="*/ 0 60000 65536"/>
                  <a:gd name="T18" fmla="*/ 0 60000 65536"/>
                  <a:gd name="T19" fmla="*/ 0 60000 65536"/>
                  <a:gd name="T20" fmla="*/ 0 60000 65536"/>
                  <a:gd name="T21" fmla="*/ 0 w 529"/>
                  <a:gd name="T22" fmla="*/ 0 h 25"/>
                  <a:gd name="T23" fmla="*/ 529 w 529"/>
                  <a:gd name="T24" fmla="*/ 25 h 2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29" h="25">
                    <a:moveTo>
                      <a:pt x="529" y="25"/>
                    </a:moveTo>
                    <a:lnTo>
                      <a:pt x="529" y="0"/>
                    </a:lnTo>
                    <a:lnTo>
                      <a:pt x="13" y="0"/>
                    </a:lnTo>
                    <a:lnTo>
                      <a:pt x="0" y="13"/>
                    </a:lnTo>
                    <a:lnTo>
                      <a:pt x="0" y="25"/>
                    </a:lnTo>
                    <a:lnTo>
                      <a:pt x="13" y="25"/>
                    </a:lnTo>
                    <a:lnTo>
                      <a:pt x="529" y="25"/>
                    </a:lnTo>
                    <a:close/>
                  </a:path>
                </a:pathLst>
              </a:custGeom>
              <a:solidFill>
                <a:srgbClr val="000000"/>
              </a:solidFill>
              <a:ln w="9525">
                <a:noFill/>
                <a:round/>
                <a:headEnd/>
                <a:tailEnd/>
              </a:ln>
            </p:spPr>
            <p:txBody>
              <a:bodyPr/>
              <a:lstStyle/>
              <a:p>
                <a:endParaRPr lang="en-US"/>
              </a:p>
            </p:txBody>
          </p:sp>
        </p:grpSp>
        <p:grpSp>
          <p:nvGrpSpPr>
            <p:cNvPr id="45076" name="Group 31"/>
            <p:cNvGrpSpPr>
              <a:grpSpLocks/>
            </p:cNvGrpSpPr>
            <p:nvPr/>
          </p:nvGrpSpPr>
          <p:grpSpPr bwMode="auto">
            <a:xfrm>
              <a:off x="3422" y="2550"/>
              <a:ext cx="502" cy="210"/>
              <a:chOff x="2522" y="2380"/>
              <a:chExt cx="555" cy="232"/>
            </a:xfrm>
          </p:grpSpPr>
          <p:sp>
            <p:nvSpPr>
              <p:cNvPr id="45100" name="Freeform 32"/>
              <p:cNvSpPr>
                <a:spLocks/>
              </p:cNvSpPr>
              <p:nvPr/>
            </p:nvSpPr>
            <p:spPr bwMode="auto">
              <a:xfrm>
                <a:off x="2522" y="2380"/>
                <a:ext cx="129" cy="232"/>
              </a:xfrm>
              <a:custGeom>
                <a:avLst/>
                <a:gdLst>
                  <a:gd name="T0" fmla="*/ 0 w 129"/>
                  <a:gd name="T1" fmla="*/ 219 h 232"/>
                  <a:gd name="T2" fmla="*/ 26 w 129"/>
                  <a:gd name="T3" fmla="*/ 232 h 232"/>
                  <a:gd name="T4" fmla="*/ 129 w 129"/>
                  <a:gd name="T5" fmla="*/ 26 h 232"/>
                  <a:gd name="T6" fmla="*/ 116 w 129"/>
                  <a:gd name="T7" fmla="*/ 0 h 232"/>
                  <a:gd name="T8" fmla="*/ 116 w 129"/>
                  <a:gd name="T9" fmla="*/ 0 h 232"/>
                  <a:gd name="T10" fmla="*/ 103 w 129"/>
                  <a:gd name="T11" fmla="*/ 13 h 232"/>
                  <a:gd name="T12" fmla="*/ 0 w 129"/>
                  <a:gd name="T13" fmla="*/ 219 h 232"/>
                  <a:gd name="T14" fmla="*/ 0 60000 65536"/>
                  <a:gd name="T15" fmla="*/ 0 60000 65536"/>
                  <a:gd name="T16" fmla="*/ 0 60000 65536"/>
                  <a:gd name="T17" fmla="*/ 0 60000 65536"/>
                  <a:gd name="T18" fmla="*/ 0 60000 65536"/>
                  <a:gd name="T19" fmla="*/ 0 60000 65536"/>
                  <a:gd name="T20" fmla="*/ 0 60000 65536"/>
                  <a:gd name="T21" fmla="*/ 0 w 129"/>
                  <a:gd name="T22" fmla="*/ 0 h 232"/>
                  <a:gd name="T23" fmla="*/ 129 w 129"/>
                  <a:gd name="T24" fmla="*/ 232 h 23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9" h="232">
                    <a:moveTo>
                      <a:pt x="0" y="219"/>
                    </a:moveTo>
                    <a:lnTo>
                      <a:pt x="26" y="232"/>
                    </a:lnTo>
                    <a:lnTo>
                      <a:pt x="129" y="26"/>
                    </a:lnTo>
                    <a:lnTo>
                      <a:pt x="116" y="0"/>
                    </a:lnTo>
                    <a:lnTo>
                      <a:pt x="103" y="13"/>
                    </a:lnTo>
                    <a:lnTo>
                      <a:pt x="0" y="219"/>
                    </a:lnTo>
                    <a:close/>
                  </a:path>
                </a:pathLst>
              </a:custGeom>
              <a:solidFill>
                <a:srgbClr val="000000"/>
              </a:solidFill>
              <a:ln w="9525">
                <a:noFill/>
                <a:round/>
                <a:headEnd/>
                <a:tailEnd/>
              </a:ln>
            </p:spPr>
            <p:txBody>
              <a:bodyPr/>
              <a:lstStyle/>
              <a:p>
                <a:endParaRPr lang="en-US"/>
              </a:p>
            </p:txBody>
          </p:sp>
          <p:sp>
            <p:nvSpPr>
              <p:cNvPr id="45101" name="Freeform 33"/>
              <p:cNvSpPr>
                <a:spLocks/>
              </p:cNvSpPr>
              <p:nvPr/>
            </p:nvSpPr>
            <p:spPr bwMode="auto">
              <a:xfrm>
                <a:off x="2638" y="2380"/>
                <a:ext cx="323" cy="26"/>
              </a:xfrm>
              <a:custGeom>
                <a:avLst/>
                <a:gdLst>
                  <a:gd name="T0" fmla="*/ 0 w 323"/>
                  <a:gd name="T1" fmla="*/ 0 h 26"/>
                  <a:gd name="T2" fmla="*/ 0 w 323"/>
                  <a:gd name="T3" fmla="*/ 26 h 26"/>
                  <a:gd name="T4" fmla="*/ 310 w 323"/>
                  <a:gd name="T5" fmla="*/ 26 h 26"/>
                  <a:gd name="T6" fmla="*/ 323 w 323"/>
                  <a:gd name="T7" fmla="*/ 13 h 26"/>
                  <a:gd name="T8" fmla="*/ 323 w 323"/>
                  <a:gd name="T9" fmla="*/ 0 h 26"/>
                  <a:gd name="T10" fmla="*/ 310 w 323"/>
                  <a:gd name="T11" fmla="*/ 0 h 26"/>
                  <a:gd name="T12" fmla="*/ 0 w 323"/>
                  <a:gd name="T13" fmla="*/ 0 h 26"/>
                  <a:gd name="T14" fmla="*/ 0 60000 65536"/>
                  <a:gd name="T15" fmla="*/ 0 60000 65536"/>
                  <a:gd name="T16" fmla="*/ 0 60000 65536"/>
                  <a:gd name="T17" fmla="*/ 0 60000 65536"/>
                  <a:gd name="T18" fmla="*/ 0 60000 65536"/>
                  <a:gd name="T19" fmla="*/ 0 60000 65536"/>
                  <a:gd name="T20" fmla="*/ 0 60000 65536"/>
                  <a:gd name="T21" fmla="*/ 0 w 323"/>
                  <a:gd name="T22" fmla="*/ 0 h 26"/>
                  <a:gd name="T23" fmla="*/ 323 w 323"/>
                  <a:gd name="T24" fmla="*/ 26 h 2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23" h="26">
                    <a:moveTo>
                      <a:pt x="0" y="0"/>
                    </a:moveTo>
                    <a:lnTo>
                      <a:pt x="0" y="26"/>
                    </a:lnTo>
                    <a:lnTo>
                      <a:pt x="310" y="26"/>
                    </a:lnTo>
                    <a:lnTo>
                      <a:pt x="323" y="13"/>
                    </a:lnTo>
                    <a:lnTo>
                      <a:pt x="323" y="0"/>
                    </a:lnTo>
                    <a:lnTo>
                      <a:pt x="310" y="0"/>
                    </a:lnTo>
                    <a:lnTo>
                      <a:pt x="0" y="0"/>
                    </a:lnTo>
                    <a:close/>
                  </a:path>
                </a:pathLst>
              </a:custGeom>
              <a:solidFill>
                <a:srgbClr val="000000"/>
              </a:solidFill>
              <a:ln w="9525">
                <a:noFill/>
                <a:round/>
                <a:headEnd/>
                <a:tailEnd/>
              </a:ln>
            </p:spPr>
            <p:txBody>
              <a:bodyPr/>
              <a:lstStyle/>
              <a:p>
                <a:endParaRPr lang="en-US"/>
              </a:p>
            </p:txBody>
          </p:sp>
          <p:sp>
            <p:nvSpPr>
              <p:cNvPr id="45102" name="Freeform 34"/>
              <p:cNvSpPr>
                <a:spLocks/>
              </p:cNvSpPr>
              <p:nvPr/>
            </p:nvSpPr>
            <p:spPr bwMode="auto">
              <a:xfrm>
                <a:off x="2935" y="2393"/>
                <a:ext cx="142" cy="219"/>
              </a:xfrm>
              <a:custGeom>
                <a:avLst/>
                <a:gdLst>
                  <a:gd name="T0" fmla="*/ 26 w 142"/>
                  <a:gd name="T1" fmla="*/ 0 h 219"/>
                  <a:gd name="T2" fmla="*/ 0 w 142"/>
                  <a:gd name="T3" fmla="*/ 13 h 219"/>
                  <a:gd name="T4" fmla="*/ 103 w 142"/>
                  <a:gd name="T5" fmla="*/ 219 h 219"/>
                  <a:gd name="T6" fmla="*/ 116 w 142"/>
                  <a:gd name="T7" fmla="*/ 219 h 219"/>
                  <a:gd name="T8" fmla="*/ 142 w 142"/>
                  <a:gd name="T9" fmla="*/ 219 h 219"/>
                  <a:gd name="T10" fmla="*/ 129 w 142"/>
                  <a:gd name="T11" fmla="*/ 206 h 219"/>
                  <a:gd name="T12" fmla="*/ 26 w 142"/>
                  <a:gd name="T13" fmla="*/ 0 h 219"/>
                  <a:gd name="T14" fmla="*/ 0 60000 65536"/>
                  <a:gd name="T15" fmla="*/ 0 60000 65536"/>
                  <a:gd name="T16" fmla="*/ 0 60000 65536"/>
                  <a:gd name="T17" fmla="*/ 0 60000 65536"/>
                  <a:gd name="T18" fmla="*/ 0 60000 65536"/>
                  <a:gd name="T19" fmla="*/ 0 60000 65536"/>
                  <a:gd name="T20" fmla="*/ 0 60000 65536"/>
                  <a:gd name="T21" fmla="*/ 0 w 142"/>
                  <a:gd name="T22" fmla="*/ 0 h 219"/>
                  <a:gd name="T23" fmla="*/ 142 w 142"/>
                  <a:gd name="T24" fmla="*/ 219 h 21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42" h="219">
                    <a:moveTo>
                      <a:pt x="26" y="0"/>
                    </a:moveTo>
                    <a:lnTo>
                      <a:pt x="0" y="13"/>
                    </a:lnTo>
                    <a:lnTo>
                      <a:pt x="103" y="219"/>
                    </a:lnTo>
                    <a:lnTo>
                      <a:pt x="116" y="219"/>
                    </a:lnTo>
                    <a:lnTo>
                      <a:pt x="142" y="219"/>
                    </a:lnTo>
                    <a:lnTo>
                      <a:pt x="129" y="206"/>
                    </a:lnTo>
                    <a:lnTo>
                      <a:pt x="26" y="0"/>
                    </a:lnTo>
                    <a:close/>
                  </a:path>
                </a:pathLst>
              </a:custGeom>
              <a:solidFill>
                <a:srgbClr val="000000"/>
              </a:solidFill>
              <a:ln w="9525">
                <a:noFill/>
                <a:round/>
                <a:headEnd/>
                <a:tailEnd/>
              </a:ln>
            </p:spPr>
            <p:txBody>
              <a:bodyPr/>
              <a:lstStyle/>
              <a:p>
                <a:endParaRPr lang="en-US"/>
              </a:p>
            </p:txBody>
          </p:sp>
          <p:sp>
            <p:nvSpPr>
              <p:cNvPr id="45103" name="Freeform 35"/>
              <p:cNvSpPr>
                <a:spLocks/>
              </p:cNvSpPr>
              <p:nvPr/>
            </p:nvSpPr>
            <p:spPr bwMode="auto">
              <a:xfrm>
                <a:off x="2522" y="2587"/>
                <a:ext cx="529" cy="25"/>
              </a:xfrm>
              <a:custGeom>
                <a:avLst/>
                <a:gdLst>
                  <a:gd name="T0" fmla="*/ 529 w 529"/>
                  <a:gd name="T1" fmla="*/ 25 h 25"/>
                  <a:gd name="T2" fmla="*/ 529 w 529"/>
                  <a:gd name="T3" fmla="*/ 0 h 25"/>
                  <a:gd name="T4" fmla="*/ 13 w 529"/>
                  <a:gd name="T5" fmla="*/ 0 h 25"/>
                  <a:gd name="T6" fmla="*/ 0 w 529"/>
                  <a:gd name="T7" fmla="*/ 12 h 25"/>
                  <a:gd name="T8" fmla="*/ 0 w 529"/>
                  <a:gd name="T9" fmla="*/ 25 h 25"/>
                  <a:gd name="T10" fmla="*/ 13 w 529"/>
                  <a:gd name="T11" fmla="*/ 25 h 25"/>
                  <a:gd name="T12" fmla="*/ 529 w 529"/>
                  <a:gd name="T13" fmla="*/ 25 h 25"/>
                  <a:gd name="T14" fmla="*/ 0 60000 65536"/>
                  <a:gd name="T15" fmla="*/ 0 60000 65536"/>
                  <a:gd name="T16" fmla="*/ 0 60000 65536"/>
                  <a:gd name="T17" fmla="*/ 0 60000 65536"/>
                  <a:gd name="T18" fmla="*/ 0 60000 65536"/>
                  <a:gd name="T19" fmla="*/ 0 60000 65536"/>
                  <a:gd name="T20" fmla="*/ 0 60000 65536"/>
                  <a:gd name="T21" fmla="*/ 0 w 529"/>
                  <a:gd name="T22" fmla="*/ 0 h 25"/>
                  <a:gd name="T23" fmla="*/ 529 w 529"/>
                  <a:gd name="T24" fmla="*/ 25 h 2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29" h="25">
                    <a:moveTo>
                      <a:pt x="529" y="25"/>
                    </a:moveTo>
                    <a:lnTo>
                      <a:pt x="529" y="0"/>
                    </a:lnTo>
                    <a:lnTo>
                      <a:pt x="13" y="0"/>
                    </a:lnTo>
                    <a:lnTo>
                      <a:pt x="0" y="12"/>
                    </a:lnTo>
                    <a:lnTo>
                      <a:pt x="0" y="25"/>
                    </a:lnTo>
                    <a:lnTo>
                      <a:pt x="13" y="25"/>
                    </a:lnTo>
                    <a:lnTo>
                      <a:pt x="529" y="25"/>
                    </a:lnTo>
                    <a:close/>
                  </a:path>
                </a:pathLst>
              </a:custGeom>
              <a:solidFill>
                <a:srgbClr val="000000"/>
              </a:solidFill>
              <a:ln w="9525">
                <a:noFill/>
                <a:round/>
                <a:headEnd/>
                <a:tailEnd/>
              </a:ln>
            </p:spPr>
            <p:txBody>
              <a:bodyPr/>
              <a:lstStyle/>
              <a:p>
                <a:endParaRPr lang="en-US"/>
              </a:p>
            </p:txBody>
          </p:sp>
        </p:grpSp>
        <p:grpSp>
          <p:nvGrpSpPr>
            <p:cNvPr id="45077" name="Group 36"/>
            <p:cNvGrpSpPr>
              <a:grpSpLocks/>
            </p:cNvGrpSpPr>
            <p:nvPr/>
          </p:nvGrpSpPr>
          <p:grpSpPr bwMode="auto">
            <a:xfrm>
              <a:off x="3422" y="3064"/>
              <a:ext cx="502" cy="210"/>
              <a:chOff x="2522" y="2948"/>
              <a:chExt cx="555" cy="232"/>
            </a:xfrm>
          </p:grpSpPr>
          <p:sp>
            <p:nvSpPr>
              <p:cNvPr id="45096" name="Freeform 37"/>
              <p:cNvSpPr>
                <a:spLocks/>
              </p:cNvSpPr>
              <p:nvPr/>
            </p:nvSpPr>
            <p:spPr bwMode="auto">
              <a:xfrm>
                <a:off x="2522" y="2948"/>
                <a:ext cx="129" cy="232"/>
              </a:xfrm>
              <a:custGeom>
                <a:avLst/>
                <a:gdLst>
                  <a:gd name="T0" fmla="*/ 0 w 129"/>
                  <a:gd name="T1" fmla="*/ 219 h 232"/>
                  <a:gd name="T2" fmla="*/ 26 w 129"/>
                  <a:gd name="T3" fmla="*/ 232 h 232"/>
                  <a:gd name="T4" fmla="*/ 129 w 129"/>
                  <a:gd name="T5" fmla="*/ 26 h 232"/>
                  <a:gd name="T6" fmla="*/ 116 w 129"/>
                  <a:gd name="T7" fmla="*/ 0 h 232"/>
                  <a:gd name="T8" fmla="*/ 116 w 129"/>
                  <a:gd name="T9" fmla="*/ 0 h 232"/>
                  <a:gd name="T10" fmla="*/ 103 w 129"/>
                  <a:gd name="T11" fmla="*/ 13 h 232"/>
                  <a:gd name="T12" fmla="*/ 0 w 129"/>
                  <a:gd name="T13" fmla="*/ 219 h 232"/>
                  <a:gd name="T14" fmla="*/ 0 60000 65536"/>
                  <a:gd name="T15" fmla="*/ 0 60000 65536"/>
                  <a:gd name="T16" fmla="*/ 0 60000 65536"/>
                  <a:gd name="T17" fmla="*/ 0 60000 65536"/>
                  <a:gd name="T18" fmla="*/ 0 60000 65536"/>
                  <a:gd name="T19" fmla="*/ 0 60000 65536"/>
                  <a:gd name="T20" fmla="*/ 0 60000 65536"/>
                  <a:gd name="T21" fmla="*/ 0 w 129"/>
                  <a:gd name="T22" fmla="*/ 0 h 232"/>
                  <a:gd name="T23" fmla="*/ 129 w 129"/>
                  <a:gd name="T24" fmla="*/ 232 h 23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9" h="232">
                    <a:moveTo>
                      <a:pt x="0" y="219"/>
                    </a:moveTo>
                    <a:lnTo>
                      <a:pt x="26" y="232"/>
                    </a:lnTo>
                    <a:lnTo>
                      <a:pt x="129" y="26"/>
                    </a:lnTo>
                    <a:lnTo>
                      <a:pt x="116" y="0"/>
                    </a:lnTo>
                    <a:lnTo>
                      <a:pt x="103" y="13"/>
                    </a:lnTo>
                    <a:lnTo>
                      <a:pt x="0" y="219"/>
                    </a:lnTo>
                    <a:close/>
                  </a:path>
                </a:pathLst>
              </a:custGeom>
              <a:solidFill>
                <a:srgbClr val="000000"/>
              </a:solidFill>
              <a:ln w="9525">
                <a:noFill/>
                <a:round/>
                <a:headEnd/>
                <a:tailEnd/>
              </a:ln>
            </p:spPr>
            <p:txBody>
              <a:bodyPr/>
              <a:lstStyle/>
              <a:p>
                <a:endParaRPr lang="en-US"/>
              </a:p>
            </p:txBody>
          </p:sp>
          <p:sp>
            <p:nvSpPr>
              <p:cNvPr id="45097" name="Freeform 38"/>
              <p:cNvSpPr>
                <a:spLocks/>
              </p:cNvSpPr>
              <p:nvPr/>
            </p:nvSpPr>
            <p:spPr bwMode="auto">
              <a:xfrm>
                <a:off x="2638" y="2948"/>
                <a:ext cx="323" cy="26"/>
              </a:xfrm>
              <a:custGeom>
                <a:avLst/>
                <a:gdLst>
                  <a:gd name="T0" fmla="*/ 0 w 323"/>
                  <a:gd name="T1" fmla="*/ 0 h 26"/>
                  <a:gd name="T2" fmla="*/ 0 w 323"/>
                  <a:gd name="T3" fmla="*/ 26 h 26"/>
                  <a:gd name="T4" fmla="*/ 310 w 323"/>
                  <a:gd name="T5" fmla="*/ 26 h 26"/>
                  <a:gd name="T6" fmla="*/ 323 w 323"/>
                  <a:gd name="T7" fmla="*/ 13 h 26"/>
                  <a:gd name="T8" fmla="*/ 323 w 323"/>
                  <a:gd name="T9" fmla="*/ 0 h 26"/>
                  <a:gd name="T10" fmla="*/ 310 w 323"/>
                  <a:gd name="T11" fmla="*/ 0 h 26"/>
                  <a:gd name="T12" fmla="*/ 0 w 323"/>
                  <a:gd name="T13" fmla="*/ 0 h 26"/>
                  <a:gd name="T14" fmla="*/ 0 60000 65536"/>
                  <a:gd name="T15" fmla="*/ 0 60000 65536"/>
                  <a:gd name="T16" fmla="*/ 0 60000 65536"/>
                  <a:gd name="T17" fmla="*/ 0 60000 65536"/>
                  <a:gd name="T18" fmla="*/ 0 60000 65536"/>
                  <a:gd name="T19" fmla="*/ 0 60000 65536"/>
                  <a:gd name="T20" fmla="*/ 0 60000 65536"/>
                  <a:gd name="T21" fmla="*/ 0 w 323"/>
                  <a:gd name="T22" fmla="*/ 0 h 26"/>
                  <a:gd name="T23" fmla="*/ 323 w 323"/>
                  <a:gd name="T24" fmla="*/ 26 h 2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23" h="26">
                    <a:moveTo>
                      <a:pt x="0" y="0"/>
                    </a:moveTo>
                    <a:lnTo>
                      <a:pt x="0" y="26"/>
                    </a:lnTo>
                    <a:lnTo>
                      <a:pt x="310" y="26"/>
                    </a:lnTo>
                    <a:lnTo>
                      <a:pt x="323" y="13"/>
                    </a:lnTo>
                    <a:lnTo>
                      <a:pt x="323" y="0"/>
                    </a:lnTo>
                    <a:lnTo>
                      <a:pt x="310" y="0"/>
                    </a:lnTo>
                    <a:lnTo>
                      <a:pt x="0" y="0"/>
                    </a:lnTo>
                    <a:close/>
                  </a:path>
                </a:pathLst>
              </a:custGeom>
              <a:solidFill>
                <a:srgbClr val="000000"/>
              </a:solidFill>
              <a:ln w="9525">
                <a:noFill/>
                <a:round/>
                <a:headEnd/>
                <a:tailEnd/>
              </a:ln>
            </p:spPr>
            <p:txBody>
              <a:bodyPr/>
              <a:lstStyle/>
              <a:p>
                <a:endParaRPr lang="en-US"/>
              </a:p>
            </p:txBody>
          </p:sp>
          <p:sp>
            <p:nvSpPr>
              <p:cNvPr id="45098" name="Freeform 39"/>
              <p:cNvSpPr>
                <a:spLocks/>
              </p:cNvSpPr>
              <p:nvPr/>
            </p:nvSpPr>
            <p:spPr bwMode="auto">
              <a:xfrm>
                <a:off x="2935" y="2961"/>
                <a:ext cx="142" cy="219"/>
              </a:xfrm>
              <a:custGeom>
                <a:avLst/>
                <a:gdLst>
                  <a:gd name="T0" fmla="*/ 26 w 142"/>
                  <a:gd name="T1" fmla="*/ 0 h 219"/>
                  <a:gd name="T2" fmla="*/ 0 w 142"/>
                  <a:gd name="T3" fmla="*/ 13 h 219"/>
                  <a:gd name="T4" fmla="*/ 103 w 142"/>
                  <a:gd name="T5" fmla="*/ 219 h 219"/>
                  <a:gd name="T6" fmla="*/ 116 w 142"/>
                  <a:gd name="T7" fmla="*/ 219 h 219"/>
                  <a:gd name="T8" fmla="*/ 142 w 142"/>
                  <a:gd name="T9" fmla="*/ 219 h 219"/>
                  <a:gd name="T10" fmla="*/ 129 w 142"/>
                  <a:gd name="T11" fmla="*/ 206 h 219"/>
                  <a:gd name="T12" fmla="*/ 26 w 142"/>
                  <a:gd name="T13" fmla="*/ 0 h 219"/>
                  <a:gd name="T14" fmla="*/ 0 60000 65536"/>
                  <a:gd name="T15" fmla="*/ 0 60000 65536"/>
                  <a:gd name="T16" fmla="*/ 0 60000 65536"/>
                  <a:gd name="T17" fmla="*/ 0 60000 65536"/>
                  <a:gd name="T18" fmla="*/ 0 60000 65536"/>
                  <a:gd name="T19" fmla="*/ 0 60000 65536"/>
                  <a:gd name="T20" fmla="*/ 0 60000 65536"/>
                  <a:gd name="T21" fmla="*/ 0 w 142"/>
                  <a:gd name="T22" fmla="*/ 0 h 219"/>
                  <a:gd name="T23" fmla="*/ 142 w 142"/>
                  <a:gd name="T24" fmla="*/ 219 h 21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42" h="219">
                    <a:moveTo>
                      <a:pt x="26" y="0"/>
                    </a:moveTo>
                    <a:lnTo>
                      <a:pt x="0" y="13"/>
                    </a:lnTo>
                    <a:lnTo>
                      <a:pt x="103" y="219"/>
                    </a:lnTo>
                    <a:lnTo>
                      <a:pt x="116" y="219"/>
                    </a:lnTo>
                    <a:lnTo>
                      <a:pt x="142" y="219"/>
                    </a:lnTo>
                    <a:lnTo>
                      <a:pt x="129" y="206"/>
                    </a:lnTo>
                    <a:lnTo>
                      <a:pt x="26" y="0"/>
                    </a:lnTo>
                    <a:close/>
                  </a:path>
                </a:pathLst>
              </a:custGeom>
              <a:solidFill>
                <a:srgbClr val="000000"/>
              </a:solidFill>
              <a:ln w="9525">
                <a:noFill/>
                <a:round/>
                <a:headEnd/>
                <a:tailEnd/>
              </a:ln>
            </p:spPr>
            <p:txBody>
              <a:bodyPr/>
              <a:lstStyle/>
              <a:p>
                <a:endParaRPr lang="en-US"/>
              </a:p>
            </p:txBody>
          </p:sp>
          <p:sp>
            <p:nvSpPr>
              <p:cNvPr id="45099" name="Freeform 40"/>
              <p:cNvSpPr>
                <a:spLocks/>
              </p:cNvSpPr>
              <p:nvPr/>
            </p:nvSpPr>
            <p:spPr bwMode="auto">
              <a:xfrm>
                <a:off x="2522" y="3154"/>
                <a:ext cx="529" cy="26"/>
              </a:xfrm>
              <a:custGeom>
                <a:avLst/>
                <a:gdLst>
                  <a:gd name="T0" fmla="*/ 529 w 529"/>
                  <a:gd name="T1" fmla="*/ 26 h 26"/>
                  <a:gd name="T2" fmla="*/ 529 w 529"/>
                  <a:gd name="T3" fmla="*/ 0 h 26"/>
                  <a:gd name="T4" fmla="*/ 13 w 529"/>
                  <a:gd name="T5" fmla="*/ 0 h 26"/>
                  <a:gd name="T6" fmla="*/ 0 w 529"/>
                  <a:gd name="T7" fmla="*/ 13 h 26"/>
                  <a:gd name="T8" fmla="*/ 0 w 529"/>
                  <a:gd name="T9" fmla="*/ 26 h 26"/>
                  <a:gd name="T10" fmla="*/ 13 w 529"/>
                  <a:gd name="T11" fmla="*/ 26 h 26"/>
                  <a:gd name="T12" fmla="*/ 529 w 529"/>
                  <a:gd name="T13" fmla="*/ 26 h 26"/>
                  <a:gd name="T14" fmla="*/ 0 60000 65536"/>
                  <a:gd name="T15" fmla="*/ 0 60000 65536"/>
                  <a:gd name="T16" fmla="*/ 0 60000 65536"/>
                  <a:gd name="T17" fmla="*/ 0 60000 65536"/>
                  <a:gd name="T18" fmla="*/ 0 60000 65536"/>
                  <a:gd name="T19" fmla="*/ 0 60000 65536"/>
                  <a:gd name="T20" fmla="*/ 0 60000 65536"/>
                  <a:gd name="T21" fmla="*/ 0 w 529"/>
                  <a:gd name="T22" fmla="*/ 0 h 26"/>
                  <a:gd name="T23" fmla="*/ 529 w 529"/>
                  <a:gd name="T24" fmla="*/ 26 h 2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29" h="26">
                    <a:moveTo>
                      <a:pt x="529" y="26"/>
                    </a:moveTo>
                    <a:lnTo>
                      <a:pt x="529" y="0"/>
                    </a:lnTo>
                    <a:lnTo>
                      <a:pt x="13" y="0"/>
                    </a:lnTo>
                    <a:lnTo>
                      <a:pt x="0" y="13"/>
                    </a:lnTo>
                    <a:lnTo>
                      <a:pt x="0" y="26"/>
                    </a:lnTo>
                    <a:lnTo>
                      <a:pt x="13" y="26"/>
                    </a:lnTo>
                    <a:lnTo>
                      <a:pt x="529" y="26"/>
                    </a:lnTo>
                    <a:close/>
                  </a:path>
                </a:pathLst>
              </a:custGeom>
              <a:solidFill>
                <a:srgbClr val="000000"/>
              </a:solidFill>
              <a:ln w="9525">
                <a:noFill/>
                <a:round/>
                <a:headEnd/>
                <a:tailEnd/>
              </a:ln>
            </p:spPr>
            <p:txBody>
              <a:bodyPr/>
              <a:lstStyle/>
              <a:p>
                <a:endParaRPr lang="en-US"/>
              </a:p>
            </p:txBody>
          </p:sp>
        </p:grpSp>
        <p:grpSp>
          <p:nvGrpSpPr>
            <p:cNvPr id="45078" name="Group 41"/>
            <p:cNvGrpSpPr>
              <a:grpSpLocks/>
            </p:cNvGrpSpPr>
            <p:nvPr/>
          </p:nvGrpSpPr>
          <p:grpSpPr bwMode="auto">
            <a:xfrm>
              <a:off x="3422" y="3566"/>
              <a:ext cx="502" cy="210"/>
              <a:chOff x="2522" y="3503"/>
              <a:chExt cx="555" cy="232"/>
            </a:xfrm>
          </p:grpSpPr>
          <p:sp>
            <p:nvSpPr>
              <p:cNvPr id="45092" name="Freeform 42"/>
              <p:cNvSpPr>
                <a:spLocks/>
              </p:cNvSpPr>
              <p:nvPr/>
            </p:nvSpPr>
            <p:spPr bwMode="auto">
              <a:xfrm>
                <a:off x="2522" y="3503"/>
                <a:ext cx="129" cy="232"/>
              </a:xfrm>
              <a:custGeom>
                <a:avLst/>
                <a:gdLst>
                  <a:gd name="T0" fmla="*/ 0 w 129"/>
                  <a:gd name="T1" fmla="*/ 219 h 232"/>
                  <a:gd name="T2" fmla="*/ 26 w 129"/>
                  <a:gd name="T3" fmla="*/ 232 h 232"/>
                  <a:gd name="T4" fmla="*/ 129 w 129"/>
                  <a:gd name="T5" fmla="*/ 26 h 232"/>
                  <a:gd name="T6" fmla="*/ 116 w 129"/>
                  <a:gd name="T7" fmla="*/ 0 h 232"/>
                  <a:gd name="T8" fmla="*/ 116 w 129"/>
                  <a:gd name="T9" fmla="*/ 0 h 232"/>
                  <a:gd name="T10" fmla="*/ 103 w 129"/>
                  <a:gd name="T11" fmla="*/ 13 h 232"/>
                  <a:gd name="T12" fmla="*/ 0 w 129"/>
                  <a:gd name="T13" fmla="*/ 219 h 232"/>
                  <a:gd name="T14" fmla="*/ 0 60000 65536"/>
                  <a:gd name="T15" fmla="*/ 0 60000 65536"/>
                  <a:gd name="T16" fmla="*/ 0 60000 65536"/>
                  <a:gd name="T17" fmla="*/ 0 60000 65536"/>
                  <a:gd name="T18" fmla="*/ 0 60000 65536"/>
                  <a:gd name="T19" fmla="*/ 0 60000 65536"/>
                  <a:gd name="T20" fmla="*/ 0 60000 65536"/>
                  <a:gd name="T21" fmla="*/ 0 w 129"/>
                  <a:gd name="T22" fmla="*/ 0 h 232"/>
                  <a:gd name="T23" fmla="*/ 129 w 129"/>
                  <a:gd name="T24" fmla="*/ 232 h 23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9" h="232">
                    <a:moveTo>
                      <a:pt x="0" y="219"/>
                    </a:moveTo>
                    <a:lnTo>
                      <a:pt x="26" y="232"/>
                    </a:lnTo>
                    <a:lnTo>
                      <a:pt x="129" y="26"/>
                    </a:lnTo>
                    <a:lnTo>
                      <a:pt x="116" y="0"/>
                    </a:lnTo>
                    <a:lnTo>
                      <a:pt x="103" y="13"/>
                    </a:lnTo>
                    <a:lnTo>
                      <a:pt x="0" y="219"/>
                    </a:lnTo>
                    <a:close/>
                  </a:path>
                </a:pathLst>
              </a:custGeom>
              <a:solidFill>
                <a:srgbClr val="000000"/>
              </a:solidFill>
              <a:ln w="9525">
                <a:noFill/>
                <a:round/>
                <a:headEnd/>
                <a:tailEnd/>
              </a:ln>
            </p:spPr>
            <p:txBody>
              <a:bodyPr/>
              <a:lstStyle/>
              <a:p>
                <a:endParaRPr lang="en-US"/>
              </a:p>
            </p:txBody>
          </p:sp>
          <p:sp>
            <p:nvSpPr>
              <p:cNvPr id="45093" name="Freeform 43"/>
              <p:cNvSpPr>
                <a:spLocks/>
              </p:cNvSpPr>
              <p:nvPr/>
            </p:nvSpPr>
            <p:spPr bwMode="auto">
              <a:xfrm>
                <a:off x="2638" y="3503"/>
                <a:ext cx="323" cy="26"/>
              </a:xfrm>
              <a:custGeom>
                <a:avLst/>
                <a:gdLst>
                  <a:gd name="T0" fmla="*/ 0 w 323"/>
                  <a:gd name="T1" fmla="*/ 0 h 26"/>
                  <a:gd name="T2" fmla="*/ 0 w 323"/>
                  <a:gd name="T3" fmla="*/ 26 h 26"/>
                  <a:gd name="T4" fmla="*/ 310 w 323"/>
                  <a:gd name="T5" fmla="*/ 26 h 26"/>
                  <a:gd name="T6" fmla="*/ 323 w 323"/>
                  <a:gd name="T7" fmla="*/ 13 h 26"/>
                  <a:gd name="T8" fmla="*/ 323 w 323"/>
                  <a:gd name="T9" fmla="*/ 0 h 26"/>
                  <a:gd name="T10" fmla="*/ 310 w 323"/>
                  <a:gd name="T11" fmla="*/ 0 h 26"/>
                  <a:gd name="T12" fmla="*/ 0 w 323"/>
                  <a:gd name="T13" fmla="*/ 0 h 26"/>
                  <a:gd name="T14" fmla="*/ 0 60000 65536"/>
                  <a:gd name="T15" fmla="*/ 0 60000 65536"/>
                  <a:gd name="T16" fmla="*/ 0 60000 65536"/>
                  <a:gd name="T17" fmla="*/ 0 60000 65536"/>
                  <a:gd name="T18" fmla="*/ 0 60000 65536"/>
                  <a:gd name="T19" fmla="*/ 0 60000 65536"/>
                  <a:gd name="T20" fmla="*/ 0 60000 65536"/>
                  <a:gd name="T21" fmla="*/ 0 w 323"/>
                  <a:gd name="T22" fmla="*/ 0 h 26"/>
                  <a:gd name="T23" fmla="*/ 323 w 323"/>
                  <a:gd name="T24" fmla="*/ 26 h 2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23" h="26">
                    <a:moveTo>
                      <a:pt x="0" y="0"/>
                    </a:moveTo>
                    <a:lnTo>
                      <a:pt x="0" y="26"/>
                    </a:lnTo>
                    <a:lnTo>
                      <a:pt x="310" y="26"/>
                    </a:lnTo>
                    <a:lnTo>
                      <a:pt x="323" y="13"/>
                    </a:lnTo>
                    <a:lnTo>
                      <a:pt x="323" y="0"/>
                    </a:lnTo>
                    <a:lnTo>
                      <a:pt x="310" y="0"/>
                    </a:lnTo>
                    <a:lnTo>
                      <a:pt x="0" y="0"/>
                    </a:lnTo>
                    <a:close/>
                  </a:path>
                </a:pathLst>
              </a:custGeom>
              <a:solidFill>
                <a:srgbClr val="000000"/>
              </a:solidFill>
              <a:ln w="9525">
                <a:noFill/>
                <a:round/>
                <a:headEnd/>
                <a:tailEnd/>
              </a:ln>
            </p:spPr>
            <p:txBody>
              <a:bodyPr/>
              <a:lstStyle/>
              <a:p>
                <a:endParaRPr lang="en-US"/>
              </a:p>
            </p:txBody>
          </p:sp>
          <p:sp>
            <p:nvSpPr>
              <p:cNvPr id="45094" name="Freeform 44"/>
              <p:cNvSpPr>
                <a:spLocks/>
              </p:cNvSpPr>
              <p:nvPr/>
            </p:nvSpPr>
            <p:spPr bwMode="auto">
              <a:xfrm>
                <a:off x="2935" y="3516"/>
                <a:ext cx="142" cy="219"/>
              </a:xfrm>
              <a:custGeom>
                <a:avLst/>
                <a:gdLst>
                  <a:gd name="T0" fmla="*/ 26 w 142"/>
                  <a:gd name="T1" fmla="*/ 0 h 219"/>
                  <a:gd name="T2" fmla="*/ 0 w 142"/>
                  <a:gd name="T3" fmla="*/ 13 h 219"/>
                  <a:gd name="T4" fmla="*/ 103 w 142"/>
                  <a:gd name="T5" fmla="*/ 219 h 219"/>
                  <a:gd name="T6" fmla="*/ 116 w 142"/>
                  <a:gd name="T7" fmla="*/ 219 h 219"/>
                  <a:gd name="T8" fmla="*/ 142 w 142"/>
                  <a:gd name="T9" fmla="*/ 219 h 219"/>
                  <a:gd name="T10" fmla="*/ 129 w 142"/>
                  <a:gd name="T11" fmla="*/ 206 h 219"/>
                  <a:gd name="T12" fmla="*/ 26 w 142"/>
                  <a:gd name="T13" fmla="*/ 0 h 219"/>
                  <a:gd name="T14" fmla="*/ 0 60000 65536"/>
                  <a:gd name="T15" fmla="*/ 0 60000 65536"/>
                  <a:gd name="T16" fmla="*/ 0 60000 65536"/>
                  <a:gd name="T17" fmla="*/ 0 60000 65536"/>
                  <a:gd name="T18" fmla="*/ 0 60000 65536"/>
                  <a:gd name="T19" fmla="*/ 0 60000 65536"/>
                  <a:gd name="T20" fmla="*/ 0 60000 65536"/>
                  <a:gd name="T21" fmla="*/ 0 w 142"/>
                  <a:gd name="T22" fmla="*/ 0 h 219"/>
                  <a:gd name="T23" fmla="*/ 142 w 142"/>
                  <a:gd name="T24" fmla="*/ 219 h 21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42" h="219">
                    <a:moveTo>
                      <a:pt x="26" y="0"/>
                    </a:moveTo>
                    <a:lnTo>
                      <a:pt x="0" y="13"/>
                    </a:lnTo>
                    <a:lnTo>
                      <a:pt x="103" y="219"/>
                    </a:lnTo>
                    <a:lnTo>
                      <a:pt x="116" y="219"/>
                    </a:lnTo>
                    <a:lnTo>
                      <a:pt x="142" y="219"/>
                    </a:lnTo>
                    <a:lnTo>
                      <a:pt x="129" y="206"/>
                    </a:lnTo>
                    <a:lnTo>
                      <a:pt x="26" y="0"/>
                    </a:lnTo>
                    <a:close/>
                  </a:path>
                </a:pathLst>
              </a:custGeom>
              <a:solidFill>
                <a:srgbClr val="000000"/>
              </a:solidFill>
              <a:ln w="9525">
                <a:noFill/>
                <a:round/>
                <a:headEnd/>
                <a:tailEnd/>
              </a:ln>
            </p:spPr>
            <p:txBody>
              <a:bodyPr/>
              <a:lstStyle/>
              <a:p>
                <a:endParaRPr lang="en-US"/>
              </a:p>
            </p:txBody>
          </p:sp>
          <p:sp>
            <p:nvSpPr>
              <p:cNvPr id="45095" name="Freeform 45"/>
              <p:cNvSpPr>
                <a:spLocks/>
              </p:cNvSpPr>
              <p:nvPr/>
            </p:nvSpPr>
            <p:spPr bwMode="auto">
              <a:xfrm>
                <a:off x="2522" y="3709"/>
                <a:ext cx="529" cy="26"/>
              </a:xfrm>
              <a:custGeom>
                <a:avLst/>
                <a:gdLst>
                  <a:gd name="T0" fmla="*/ 529 w 529"/>
                  <a:gd name="T1" fmla="*/ 26 h 26"/>
                  <a:gd name="T2" fmla="*/ 529 w 529"/>
                  <a:gd name="T3" fmla="*/ 0 h 26"/>
                  <a:gd name="T4" fmla="*/ 13 w 529"/>
                  <a:gd name="T5" fmla="*/ 0 h 26"/>
                  <a:gd name="T6" fmla="*/ 0 w 529"/>
                  <a:gd name="T7" fmla="*/ 13 h 26"/>
                  <a:gd name="T8" fmla="*/ 0 w 529"/>
                  <a:gd name="T9" fmla="*/ 26 h 26"/>
                  <a:gd name="T10" fmla="*/ 13 w 529"/>
                  <a:gd name="T11" fmla="*/ 26 h 26"/>
                  <a:gd name="T12" fmla="*/ 529 w 529"/>
                  <a:gd name="T13" fmla="*/ 26 h 26"/>
                  <a:gd name="T14" fmla="*/ 0 60000 65536"/>
                  <a:gd name="T15" fmla="*/ 0 60000 65536"/>
                  <a:gd name="T16" fmla="*/ 0 60000 65536"/>
                  <a:gd name="T17" fmla="*/ 0 60000 65536"/>
                  <a:gd name="T18" fmla="*/ 0 60000 65536"/>
                  <a:gd name="T19" fmla="*/ 0 60000 65536"/>
                  <a:gd name="T20" fmla="*/ 0 60000 65536"/>
                  <a:gd name="T21" fmla="*/ 0 w 529"/>
                  <a:gd name="T22" fmla="*/ 0 h 26"/>
                  <a:gd name="T23" fmla="*/ 529 w 529"/>
                  <a:gd name="T24" fmla="*/ 26 h 2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29" h="26">
                    <a:moveTo>
                      <a:pt x="529" y="26"/>
                    </a:moveTo>
                    <a:lnTo>
                      <a:pt x="529" y="0"/>
                    </a:lnTo>
                    <a:lnTo>
                      <a:pt x="13" y="0"/>
                    </a:lnTo>
                    <a:lnTo>
                      <a:pt x="0" y="13"/>
                    </a:lnTo>
                    <a:lnTo>
                      <a:pt x="0" y="26"/>
                    </a:lnTo>
                    <a:lnTo>
                      <a:pt x="13" y="26"/>
                    </a:lnTo>
                    <a:lnTo>
                      <a:pt x="529" y="26"/>
                    </a:lnTo>
                    <a:close/>
                  </a:path>
                </a:pathLst>
              </a:custGeom>
              <a:solidFill>
                <a:srgbClr val="000000"/>
              </a:solidFill>
              <a:ln w="9525">
                <a:noFill/>
                <a:round/>
                <a:headEnd/>
                <a:tailEnd/>
              </a:ln>
            </p:spPr>
            <p:txBody>
              <a:bodyPr/>
              <a:lstStyle/>
              <a:p>
                <a:endParaRPr lang="en-US"/>
              </a:p>
            </p:txBody>
          </p:sp>
        </p:grpSp>
        <p:sp>
          <p:nvSpPr>
            <p:cNvPr id="45079" name="Rectangle 46"/>
            <p:cNvSpPr>
              <a:spLocks noChangeArrowheads="1"/>
            </p:cNvSpPr>
            <p:nvPr/>
          </p:nvSpPr>
          <p:spPr bwMode="auto">
            <a:xfrm>
              <a:off x="3746" y="783"/>
              <a:ext cx="845" cy="154"/>
            </a:xfrm>
            <a:prstGeom prst="rect">
              <a:avLst/>
            </a:prstGeom>
            <a:noFill/>
            <a:ln w="9525">
              <a:noFill/>
              <a:miter lim="800000"/>
              <a:headEnd/>
              <a:tailEnd/>
            </a:ln>
          </p:spPr>
          <p:txBody>
            <a:bodyPr wrap="none" lIns="0" tIns="0" rIns="0" bIns="0">
              <a:spAutoFit/>
            </a:bodyPr>
            <a:lstStyle/>
            <a:p>
              <a:pPr eaLnBrk="0" hangingPunct="0"/>
              <a:r>
                <a:rPr lang="en-US" sz="1600">
                  <a:solidFill>
                    <a:srgbClr val="0000CC"/>
                  </a:solidFill>
                  <a:latin typeface="Courier New" pitchFamily="49" charset="0"/>
                </a:rPr>
                <a:t>Application</a:t>
              </a:r>
              <a:endParaRPr lang="en-US" sz="1600" b="0">
                <a:solidFill>
                  <a:srgbClr val="0000CC"/>
                </a:solidFill>
                <a:latin typeface="Courier New" pitchFamily="49" charset="0"/>
              </a:endParaRPr>
            </a:p>
          </p:txBody>
        </p:sp>
        <p:sp>
          <p:nvSpPr>
            <p:cNvPr id="45080" name="Rectangle 47"/>
            <p:cNvSpPr>
              <a:spLocks noChangeArrowheads="1"/>
            </p:cNvSpPr>
            <p:nvPr/>
          </p:nvSpPr>
          <p:spPr bwMode="auto">
            <a:xfrm>
              <a:off x="3711" y="1303"/>
              <a:ext cx="922" cy="154"/>
            </a:xfrm>
            <a:prstGeom prst="rect">
              <a:avLst/>
            </a:prstGeom>
            <a:noFill/>
            <a:ln w="9525">
              <a:noFill/>
              <a:miter lim="800000"/>
              <a:headEnd/>
              <a:tailEnd/>
            </a:ln>
          </p:spPr>
          <p:txBody>
            <a:bodyPr wrap="none" lIns="0" tIns="0" rIns="0" bIns="0">
              <a:spAutoFit/>
            </a:bodyPr>
            <a:lstStyle/>
            <a:p>
              <a:pPr eaLnBrk="0" hangingPunct="0"/>
              <a:r>
                <a:rPr lang="en-US" sz="1600">
                  <a:solidFill>
                    <a:srgbClr val="0000CC"/>
                  </a:solidFill>
                  <a:latin typeface="Courier New" pitchFamily="49" charset="0"/>
                </a:rPr>
                <a:t>Presentation</a:t>
              </a:r>
              <a:endParaRPr lang="en-US" sz="1600" b="0">
                <a:latin typeface="Courier New" pitchFamily="49" charset="0"/>
              </a:endParaRPr>
            </a:p>
          </p:txBody>
        </p:sp>
        <p:sp>
          <p:nvSpPr>
            <p:cNvPr id="45081" name="Rectangle 48"/>
            <p:cNvSpPr>
              <a:spLocks noChangeArrowheads="1"/>
            </p:cNvSpPr>
            <p:nvPr/>
          </p:nvSpPr>
          <p:spPr bwMode="auto">
            <a:xfrm>
              <a:off x="3886" y="1805"/>
              <a:ext cx="538" cy="154"/>
            </a:xfrm>
            <a:prstGeom prst="rect">
              <a:avLst/>
            </a:prstGeom>
            <a:noFill/>
            <a:ln w="9525">
              <a:noFill/>
              <a:miter lim="800000"/>
              <a:headEnd/>
              <a:tailEnd/>
            </a:ln>
          </p:spPr>
          <p:txBody>
            <a:bodyPr wrap="none" lIns="0" tIns="0" rIns="0" bIns="0">
              <a:spAutoFit/>
            </a:bodyPr>
            <a:lstStyle/>
            <a:p>
              <a:pPr eaLnBrk="0" hangingPunct="0"/>
              <a:r>
                <a:rPr lang="en-US" sz="1600">
                  <a:solidFill>
                    <a:srgbClr val="0000CC"/>
                  </a:solidFill>
                  <a:latin typeface="Courier New" pitchFamily="49" charset="0"/>
                </a:rPr>
                <a:t>Session</a:t>
              </a:r>
              <a:endParaRPr lang="en-US" sz="1600" b="0">
                <a:solidFill>
                  <a:srgbClr val="0000CC"/>
                </a:solidFill>
                <a:latin typeface="Courier New" pitchFamily="49" charset="0"/>
              </a:endParaRPr>
            </a:p>
          </p:txBody>
        </p:sp>
        <p:sp>
          <p:nvSpPr>
            <p:cNvPr id="45082" name="Rectangle 49"/>
            <p:cNvSpPr>
              <a:spLocks noChangeArrowheads="1"/>
            </p:cNvSpPr>
            <p:nvPr/>
          </p:nvSpPr>
          <p:spPr bwMode="auto">
            <a:xfrm>
              <a:off x="3816" y="2313"/>
              <a:ext cx="691" cy="154"/>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latin typeface="Courier New" pitchFamily="49" charset="0"/>
                </a:rPr>
                <a:t>Transport</a:t>
              </a:r>
              <a:endParaRPr lang="en-US" sz="1600" b="0">
                <a:latin typeface="Courier New" pitchFamily="49" charset="0"/>
              </a:endParaRPr>
            </a:p>
          </p:txBody>
        </p:sp>
        <p:sp>
          <p:nvSpPr>
            <p:cNvPr id="45083" name="Rectangle 50"/>
            <p:cNvSpPr>
              <a:spLocks noChangeArrowheads="1"/>
            </p:cNvSpPr>
            <p:nvPr/>
          </p:nvSpPr>
          <p:spPr bwMode="auto">
            <a:xfrm>
              <a:off x="3886" y="2815"/>
              <a:ext cx="538" cy="154"/>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latin typeface="Courier New" pitchFamily="49" charset="0"/>
                </a:rPr>
                <a:t>Network</a:t>
              </a:r>
              <a:endParaRPr lang="en-US" sz="1600" b="0">
                <a:latin typeface="Courier New" pitchFamily="49" charset="0"/>
              </a:endParaRPr>
            </a:p>
          </p:txBody>
        </p:sp>
        <p:sp>
          <p:nvSpPr>
            <p:cNvPr id="45084" name="Rectangle 51"/>
            <p:cNvSpPr>
              <a:spLocks noChangeArrowheads="1"/>
            </p:cNvSpPr>
            <p:nvPr/>
          </p:nvSpPr>
          <p:spPr bwMode="auto">
            <a:xfrm>
              <a:off x="3850" y="3323"/>
              <a:ext cx="615" cy="154"/>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latin typeface="Courier New" pitchFamily="49" charset="0"/>
                </a:rPr>
                <a:t>DataLink</a:t>
              </a:r>
              <a:endParaRPr lang="en-US" sz="1600" b="0">
                <a:latin typeface="Courier New" pitchFamily="49" charset="0"/>
              </a:endParaRPr>
            </a:p>
          </p:txBody>
        </p:sp>
        <p:sp>
          <p:nvSpPr>
            <p:cNvPr id="45085" name="Rectangle 52"/>
            <p:cNvSpPr>
              <a:spLocks noChangeArrowheads="1"/>
            </p:cNvSpPr>
            <p:nvPr/>
          </p:nvSpPr>
          <p:spPr bwMode="auto">
            <a:xfrm>
              <a:off x="3850" y="3830"/>
              <a:ext cx="615" cy="154"/>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latin typeface="Courier New" pitchFamily="49" charset="0"/>
                </a:rPr>
                <a:t>Physical</a:t>
              </a:r>
              <a:endParaRPr lang="en-US" sz="1600" b="0">
                <a:latin typeface="Courier New" pitchFamily="49" charset="0"/>
              </a:endParaRPr>
            </a:p>
          </p:txBody>
        </p:sp>
        <p:sp>
          <p:nvSpPr>
            <p:cNvPr id="45086" name="Line 53"/>
            <p:cNvSpPr>
              <a:spLocks noChangeShapeType="1"/>
            </p:cNvSpPr>
            <p:nvPr/>
          </p:nvSpPr>
          <p:spPr bwMode="auto">
            <a:xfrm>
              <a:off x="4129" y="1012"/>
              <a:ext cx="0" cy="217"/>
            </a:xfrm>
            <a:prstGeom prst="line">
              <a:avLst/>
            </a:prstGeom>
            <a:noFill/>
            <a:ln w="28575">
              <a:solidFill>
                <a:schemeClr val="tx1"/>
              </a:solidFill>
              <a:prstDash val="dash"/>
              <a:round/>
              <a:headEnd/>
              <a:tailEnd type="arrow" w="med" len="lg"/>
            </a:ln>
          </p:spPr>
          <p:txBody>
            <a:bodyPr wrap="none" anchor="ctr"/>
            <a:lstStyle/>
            <a:p>
              <a:endParaRPr lang="en-US"/>
            </a:p>
          </p:txBody>
        </p:sp>
        <p:sp>
          <p:nvSpPr>
            <p:cNvPr id="45087" name="Line 54"/>
            <p:cNvSpPr>
              <a:spLocks noChangeShapeType="1"/>
            </p:cNvSpPr>
            <p:nvPr/>
          </p:nvSpPr>
          <p:spPr bwMode="auto">
            <a:xfrm>
              <a:off x="4129" y="1521"/>
              <a:ext cx="0" cy="217"/>
            </a:xfrm>
            <a:prstGeom prst="line">
              <a:avLst/>
            </a:prstGeom>
            <a:noFill/>
            <a:ln w="28575">
              <a:solidFill>
                <a:schemeClr val="tx1"/>
              </a:solidFill>
              <a:prstDash val="dash"/>
              <a:round/>
              <a:headEnd/>
              <a:tailEnd type="arrow" w="med" len="lg"/>
            </a:ln>
          </p:spPr>
          <p:txBody>
            <a:bodyPr wrap="none" anchor="ctr"/>
            <a:lstStyle/>
            <a:p>
              <a:endParaRPr lang="en-US"/>
            </a:p>
          </p:txBody>
        </p:sp>
        <p:sp>
          <p:nvSpPr>
            <p:cNvPr id="45088" name="Line 55"/>
            <p:cNvSpPr>
              <a:spLocks noChangeShapeType="1"/>
            </p:cNvSpPr>
            <p:nvPr/>
          </p:nvSpPr>
          <p:spPr bwMode="auto">
            <a:xfrm>
              <a:off x="4129" y="2011"/>
              <a:ext cx="0" cy="217"/>
            </a:xfrm>
            <a:prstGeom prst="line">
              <a:avLst/>
            </a:prstGeom>
            <a:noFill/>
            <a:ln w="28575">
              <a:solidFill>
                <a:schemeClr val="tx1"/>
              </a:solidFill>
              <a:prstDash val="dash"/>
              <a:round/>
              <a:headEnd/>
              <a:tailEnd type="arrow" w="med" len="lg"/>
            </a:ln>
          </p:spPr>
          <p:txBody>
            <a:bodyPr wrap="none" anchor="ctr"/>
            <a:lstStyle/>
            <a:p>
              <a:endParaRPr lang="en-US"/>
            </a:p>
          </p:txBody>
        </p:sp>
        <p:sp>
          <p:nvSpPr>
            <p:cNvPr id="45089" name="Line 56"/>
            <p:cNvSpPr>
              <a:spLocks noChangeShapeType="1"/>
            </p:cNvSpPr>
            <p:nvPr/>
          </p:nvSpPr>
          <p:spPr bwMode="auto">
            <a:xfrm>
              <a:off x="4129" y="2532"/>
              <a:ext cx="0" cy="217"/>
            </a:xfrm>
            <a:prstGeom prst="line">
              <a:avLst/>
            </a:prstGeom>
            <a:noFill/>
            <a:ln w="28575">
              <a:solidFill>
                <a:schemeClr val="tx1"/>
              </a:solidFill>
              <a:prstDash val="dash"/>
              <a:round/>
              <a:headEnd/>
              <a:tailEnd type="arrow" w="med" len="lg"/>
            </a:ln>
          </p:spPr>
          <p:txBody>
            <a:bodyPr wrap="none" anchor="ctr"/>
            <a:lstStyle/>
            <a:p>
              <a:endParaRPr lang="en-US"/>
            </a:p>
          </p:txBody>
        </p:sp>
        <p:sp>
          <p:nvSpPr>
            <p:cNvPr id="45090" name="Line 57"/>
            <p:cNvSpPr>
              <a:spLocks noChangeShapeType="1"/>
            </p:cNvSpPr>
            <p:nvPr/>
          </p:nvSpPr>
          <p:spPr bwMode="auto">
            <a:xfrm>
              <a:off x="4129" y="3035"/>
              <a:ext cx="0" cy="217"/>
            </a:xfrm>
            <a:prstGeom prst="line">
              <a:avLst/>
            </a:prstGeom>
            <a:noFill/>
            <a:ln w="28575">
              <a:solidFill>
                <a:schemeClr val="tx1"/>
              </a:solidFill>
              <a:prstDash val="dash"/>
              <a:round/>
              <a:headEnd/>
              <a:tailEnd type="arrow" w="med" len="lg"/>
            </a:ln>
          </p:spPr>
          <p:txBody>
            <a:bodyPr wrap="none" anchor="ctr"/>
            <a:lstStyle/>
            <a:p>
              <a:endParaRPr lang="en-US"/>
            </a:p>
          </p:txBody>
        </p:sp>
        <p:sp>
          <p:nvSpPr>
            <p:cNvPr id="45091" name="Line 58"/>
            <p:cNvSpPr>
              <a:spLocks noChangeShapeType="1"/>
            </p:cNvSpPr>
            <p:nvPr/>
          </p:nvSpPr>
          <p:spPr bwMode="auto">
            <a:xfrm>
              <a:off x="4129" y="3537"/>
              <a:ext cx="0" cy="217"/>
            </a:xfrm>
            <a:prstGeom prst="line">
              <a:avLst/>
            </a:prstGeom>
            <a:noFill/>
            <a:ln w="28575">
              <a:solidFill>
                <a:schemeClr val="tx1"/>
              </a:solidFill>
              <a:prstDash val="dash"/>
              <a:round/>
              <a:headEnd/>
              <a:tailEnd type="arrow" w="med" len="lg"/>
            </a:ln>
          </p:spPr>
          <p:txBody>
            <a:bodyPr wrap="none" anchor="ctr"/>
            <a:lstStyle/>
            <a:p>
              <a:endParaRPr lang="en-US"/>
            </a:p>
          </p:txBody>
        </p:sp>
      </p:grpSp>
      <p:sp>
        <p:nvSpPr>
          <p:cNvPr id="45061" name="Text Box 59"/>
          <p:cNvSpPr txBox="1">
            <a:spLocks noChangeArrowheads="1"/>
          </p:cNvSpPr>
          <p:nvPr/>
        </p:nvSpPr>
        <p:spPr bwMode="auto">
          <a:xfrm>
            <a:off x="661988" y="2439988"/>
            <a:ext cx="315912" cy="531812"/>
          </a:xfrm>
          <a:prstGeom prst="rect">
            <a:avLst/>
          </a:prstGeom>
          <a:noFill/>
          <a:ln w="12700">
            <a:solidFill>
              <a:schemeClr val="tx1"/>
            </a:solidFill>
            <a:miter lim="800000"/>
            <a:headEnd/>
            <a:tailEnd/>
          </a:ln>
        </p:spPr>
        <p:txBody>
          <a:bodyPr wrap="none" anchor="ctr">
            <a:spAutoFit/>
          </a:bodyPr>
          <a:lstStyle/>
          <a:p>
            <a:pPr algn="ctr" eaLnBrk="0" hangingPunct="0"/>
            <a:r>
              <a:rPr lang="en-US" sz="2800"/>
              <a:t>!</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en-US" smtClean="0">
                <a:ea typeface="ＭＳ Ｐゴシック"/>
                <a:cs typeface="ＭＳ Ｐゴシック"/>
              </a:rPr>
              <a:t>OSI Model Layers and their Services</a:t>
            </a:r>
          </a:p>
        </p:txBody>
      </p:sp>
      <p:sp>
        <p:nvSpPr>
          <p:cNvPr id="46083" name="Rectangle 3"/>
          <p:cNvSpPr>
            <a:spLocks noGrp="1" noChangeArrowheads="1"/>
          </p:cNvSpPr>
          <p:nvPr>
            <p:ph type="body" idx="1"/>
          </p:nvPr>
        </p:nvSpPr>
        <p:spPr>
          <a:xfrm>
            <a:off x="149225" y="1168400"/>
            <a:ext cx="5965825" cy="4800600"/>
          </a:xfrm>
        </p:spPr>
        <p:txBody>
          <a:bodyPr/>
          <a:lstStyle/>
          <a:p>
            <a:r>
              <a:rPr lang="en-US" smtClean="0">
                <a:ea typeface="ＭＳ Ｐゴシック"/>
                <a:cs typeface="ＭＳ Ｐゴシック"/>
              </a:rPr>
              <a:t>The </a:t>
            </a:r>
            <a:r>
              <a:rPr lang="en-US" smtClean="0">
                <a:solidFill>
                  <a:srgbClr val="0000CC"/>
                </a:solidFill>
                <a:ea typeface="ＭＳ Ｐゴシック"/>
                <a:cs typeface="ＭＳ Ｐゴシック"/>
              </a:rPr>
              <a:t>Transport layer</a:t>
            </a:r>
            <a:r>
              <a:rPr lang="en-US" smtClean="0">
                <a:ea typeface="ＭＳ Ｐゴシック"/>
                <a:cs typeface="ＭＳ Ｐゴシック"/>
              </a:rPr>
              <a:t> is responsible for reliably transmitting messages </a:t>
            </a:r>
          </a:p>
          <a:p>
            <a:pPr lvl="1"/>
            <a:r>
              <a:rPr lang="en-US" smtClean="0">
                <a:ea typeface="ＭＳ Ｐゴシック"/>
              </a:rPr>
              <a:t>Used by Unix programmers who transmit messages over TCP/IP sockets</a:t>
            </a:r>
          </a:p>
          <a:p>
            <a:r>
              <a:rPr lang="en-US" smtClean="0">
                <a:ea typeface="ＭＳ Ｐゴシック"/>
                <a:cs typeface="ＭＳ Ｐゴシック"/>
              </a:rPr>
              <a:t>The </a:t>
            </a:r>
            <a:r>
              <a:rPr lang="en-US" smtClean="0">
                <a:solidFill>
                  <a:srgbClr val="0000CC"/>
                </a:solidFill>
                <a:ea typeface="ＭＳ Ｐゴシック"/>
                <a:cs typeface="ＭＳ Ｐゴシック"/>
              </a:rPr>
              <a:t>Network layer</a:t>
            </a:r>
            <a:r>
              <a:rPr lang="en-US" smtClean="0">
                <a:ea typeface="ＭＳ Ｐゴシック"/>
                <a:cs typeface="ＭＳ Ｐゴシック"/>
              </a:rPr>
              <a:t> ensures transmission and routing</a:t>
            </a:r>
          </a:p>
          <a:p>
            <a:pPr lvl="1"/>
            <a:r>
              <a:rPr lang="en-US" smtClean="0">
                <a:ea typeface="ＭＳ Ｐゴシック"/>
              </a:rPr>
              <a:t>Services: Transmit and route data within the network</a:t>
            </a:r>
          </a:p>
          <a:p>
            <a:r>
              <a:rPr lang="en-US" smtClean="0">
                <a:ea typeface="ＭＳ Ｐゴシック"/>
                <a:cs typeface="ＭＳ Ｐゴシック"/>
              </a:rPr>
              <a:t>The </a:t>
            </a:r>
            <a:r>
              <a:rPr lang="en-US" smtClean="0">
                <a:solidFill>
                  <a:srgbClr val="0000CC"/>
                </a:solidFill>
                <a:ea typeface="ＭＳ Ｐゴシック"/>
                <a:cs typeface="ＭＳ Ｐゴシック"/>
              </a:rPr>
              <a:t>Datalink layer</a:t>
            </a:r>
            <a:r>
              <a:rPr lang="en-US" smtClean="0">
                <a:ea typeface="ＭＳ Ｐゴシック"/>
                <a:cs typeface="ＭＳ Ｐゴシック"/>
              </a:rPr>
              <a:t> models frames </a:t>
            </a:r>
          </a:p>
          <a:p>
            <a:pPr lvl="1"/>
            <a:r>
              <a:rPr lang="en-US" smtClean="0">
                <a:ea typeface="ＭＳ Ｐゴシック"/>
              </a:rPr>
              <a:t>Services: Transmit frames without error</a:t>
            </a:r>
          </a:p>
          <a:p>
            <a:r>
              <a:rPr lang="en-US" smtClean="0">
                <a:ea typeface="ＭＳ Ｐゴシック"/>
                <a:cs typeface="ＭＳ Ｐゴシック"/>
              </a:rPr>
              <a:t>The </a:t>
            </a:r>
            <a:r>
              <a:rPr lang="en-US" smtClean="0">
                <a:solidFill>
                  <a:srgbClr val="0000CC"/>
                </a:solidFill>
                <a:ea typeface="ＭＳ Ｐゴシック"/>
                <a:cs typeface="ＭＳ Ｐゴシック"/>
              </a:rPr>
              <a:t>Physical layer</a:t>
            </a:r>
            <a:r>
              <a:rPr lang="en-US" smtClean="0">
                <a:ea typeface="ＭＳ Ｐゴシック"/>
                <a:cs typeface="ＭＳ Ｐゴシック"/>
              </a:rPr>
              <a:t> represents the hardware interface to the network </a:t>
            </a:r>
          </a:p>
          <a:p>
            <a:pPr lvl="1"/>
            <a:r>
              <a:rPr lang="en-US" smtClean="0">
                <a:ea typeface="ＭＳ Ｐゴシック"/>
              </a:rPr>
              <a:t>Services:  sendBit() and receiveBit()</a:t>
            </a:r>
          </a:p>
        </p:txBody>
      </p:sp>
      <p:grpSp>
        <p:nvGrpSpPr>
          <p:cNvPr id="46084" name="Group 4"/>
          <p:cNvGrpSpPr>
            <a:grpSpLocks/>
          </p:cNvGrpSpPr>
          <p:nvPr/>
        </p:nvGrpSpPr>
        <p:grpSpPr bwMode="auto">
          <a:xfrm>
            <a:off x="6178550" y="835025"/>
            <a:ext cx="2225675" cy="5578475"/>
            <a:chOff x="3422" y="526"/>
            <a:chExt cx="1402" cy="3514"/>
          </a:xfrm>
        </p:grpSpPr>
        <p:sp>
          <p:nvSpPr>
            <p:cNvPr id="46085" name="Rectangle 5"/>
            <p:cNvSpPr>
              <a:spLocks noChangeArrowheads="1"/>
            </p:cNvSpPr>
            <p:nvPr/>
          </p:nvSpPr>
          <p:spPr bwMode="auto">
            <a:xfrm>
              <a:off x="3434" y="3257"/>
              <a:ext cx="1390" cy="269"/>
            </a:xfrm>
            <a:prstGeom prst="rect">
              <a:avLst/>
            </a:prstGeom>
            <a:noFill/>
            <a:ln w="41275">
              <a:solidFill>
                <a:srgbClr val="000000"/>
              </a:solidFill>
              <a:miter lim="800000"/>
              <a:headEnd/>
              <a:tailEnd/>
            </a:ln>
          </p:spPr>
          <p:txBody>
            <a:bodyPr/>
            <a:lstStyle/>
            <a:p>
              <a:pPr eaLnBrk="0" hangingPunct="0"/>
              <a:endParaRPr lang="en-US"/>
            </a:p>
          </p:txBody>
        </p:sp>
        <p:sp>
          <p:nvSpPr>
            <p:cNvPr id="46086" name="Rectangle 6"/>
            <p:cNvSpPr>
              <a:spLocks noChangeArrowheads="1"/>
            </p:cNvSpPr>
            <p:nvPr/>
          </p:nvSpPr>
          <p:spPr bwMode="auto">
            <a:xfrm>
              <a:off x="3434" y="3760"/>
              <a:ext cx="1390" cy="280"/>
            </a:xfrm>
            <a:prstGeom prst="rect">
              <a:avLst/>
            </a:prstGeom>
            <a:noFill/>
            <a:ln w="41275">
              <a:solidFill>
                <a:srgbClr val="000000"/>
              </a:solidFill>
              <a:miter lim="800000"/>
              <a:headEnd/>
              <a:tailEnd/>
            </a:ln>
          </p:spPr>
          <p:txBody>
            <a:bodyPr/>
            <a:lstStyle/>
            <a:p>
              <a:pPr eaLnBrk="0" hangingPunct="0"/>
              <a:endParaRPr lang="en-US"/>
            </a:p>
          </p:txBody>
        </p:sp>
        <p:sp>
          <p:nvSpPr>
            <p:cNvPr id="46087" name="Rectangle 7"/>
            <p:cNvSpPr>
              <a:spLocks noChangeArrowheads="1"/>
            </p:cNvSpPr>
            <p:nvPr/>
          </p:nvSpPr>
          <p:spPr bwMode="auto">
            <a:xfrm>
              <a:off x="3434" y="2744"/>
              <a:ext cx="1390" cy="280"/>
            </a:xfrm>
            <a:prstGeom prst="rect">
              <a:avLst/>
            </a:prstGeom>
            <a:noFill/>
            <a:ln w="41275">
              <a:solidFill>
                <a:srgbClr val="000000"/>
              </a:solidFill>
              <a:miter lim="800000"/>
              <a:headEnd/>
              <a:tailEnd/>
            </a:ln>
          </p:spPr>
          <p:txBody>
            <a:bodyPr/>
            <a:lstStyle/>
            <a:p>
              <a:pPr eaLnBrk="0" hangingPunct="0"/>
              <a:endParaRPr lang="en-US"/>
            </a:p>
          </p:txBody>
        </p:sp>
        <p:sp>
          <p:nvSpPr>
            <p:cNvPr id="46088" name="Rectangle 8"/>
            <p:cNvSpPr>
              <a:spLocks noChangeArrowheads="1"/>
            </p:cNvSpPr>
            <p:nvPr/>
          </p:nvSpPr>
          <p:spPr bwMode="auto">
            <a:xfrm>
              <a:off x="3434" y="2242"/>
              <a:ext cx="1390" cy="280"/>
            </a:xfrm>
            <a:prstGeom prst="rect">
              <a:avLst/>
            </a:prstGeom>
            <a:noFill/>
            <a:ln w="41275">
              <a:solidFill>
                <a:srgbClr val="000000"/>
              </a:solidFill>
              <a:miter lim="800000"/>
              <a:headEnd/>
              <a:tailEnd/>
            </a:ln>
          </p:spPr>
          <p:txBody>
            <a:bodyPr/>
            <a:lstStyle/>
            <a:p>
              <a:pPr eaLnBrk="0" hangingPunct="0"/>
              <a:endParaRPr lang="en-US"/>
            </a:p>
          </p:txBody>
        </p:sp>
        <p:sp>
          <p:nvSpPr>
            <p:cNvPr id="46089" name="Rectangle 9"/>
            <p:cNvSpPr>
              <a:spLocks noChangeArrowheads="1"/>
            </p:cNvSpPr>
            <p:nvPr/>
          </p:nvSpPr>
          <p:spPr bwMode="auto">
            <a:xfrm>
              <a:off x="3434" y="1740"/>
              <a:ext cx="1390" cy="269"/>
            </a:xfrm>
            <a:prstGeom prst="rect">
              <a:avLst/>
            </a:prstGeom>
            <a:noFill/>
            <a:ln w="41275">
              <a:solidFill>
                <a:srgbClr val="000000"/>
              </a:solidFill>
              <a:miter lim="800000"/>
              <a:headEnd/>
              <a:tailEnd/>
            </a:ln>
          </p:spPr>
          <p:txBody>
            <a:bodyPr/>
            <a:lstStyle/>
            <a:p>
              <a:pPr eaLnBrk="0" hangingPunct="0"/>
              <a:endParaRPr lang="en-US"/>
            </a:p>
          </p:txBody>
        </p:sp>
        <p:sp>
          <p:nvSpPr>
            <p:cNvPr id="46090" name="Rectangle 10"/>
            <p:cNvSpPr>
              <a:spLocks noChangeArrowheads="1"/>
            </p:cNvSpPr>
            <p:nvPr/>
          </p:nvSpPr>
          <p:spPr bwMode="auto">
            <a:xfrm>
              <a:off x="3434" y="723"/>
              <a:ext cx="1390" cy="268"/>
            </a:xfrm>
            <a:prstGeom prst="rect">
              <a:avLst/>
            </a:prstGeom>
            <a:noFill/>
            <a:ln w="41275">
              <a:solidFill>
                <a:srgbClr val="000000"/>
              </a:solidFill>
              <a:miter lim="800000"/>
              <a:headEnd/>
              <a:tailEnd/>
            </a:ln>
          </p:spPr>
          <p:txBody>
            <a:bodyPr/>
            <a:lstStyle/>
            <a:p>
              <a:pPr eaLnBrk="0" hangingPunct="0"/>
              <a:endParaRPr lang="en-US"/>
            </a:p>
          </p:txBody>
        </p:sp>
        <p:grpSp>
          <p:nvGrpSpPr>
            <p:cNvPr id="46091" name="Group 11"/>
            <p:cNvGrpSpPr>
              <a:grpSpLocks/>
            </p:cNvGrpSpPr>
            <p:nvPr/>
          </p:nvGrpSpPr>
          <p:grpSpPr bwMode="auto">
            <a:xfrm>
              <a:off x="3422" y="526"/>
              <a:ext cx="502" cy="211"/>
              <a:chOff x="2522" y="160"/>
              <a:chExt cx="555" cy="233"/>
            </a:xfrm>
          </p:grpSpPr>
          <p:sp>
            <p:nvSpPr>
              <p:cNvPr id="46135" name="Freeform 12"/>
              <p:cNvSpPr>
                <a:spLocks/>
              </p:cNvSpPr>
              <p:nvPr/>
            </p:nvSpPr>
            <p:spPr bwMode="auto">
              <a:xfrm>
                <a:off x="2522" y="160"/>
                <a:ext cx="129" cy="233"/>
              </a:xfrm>
              <a:custGeom>
                <a:avLst/>
                <a:gdLst>
                  <a:gd name="T0" fmla="*/ 0 w 129"/>
                  <a:gd name="T1" fmla="*/ 220 h 233"/>
                  <a:gd name="T2" fmla="*/ 26 w 129"/>
                  <a:gd name="T3" fmla="*/ 233 h 233"/>
                  <a:gd name="T4" fmla="*/ 129 w 129"/>
                  <a:gd name="T5" fmla="*/ 26 h 233"/>
                  <a:gd name="T6" fmla="*/ 116 w 129"/>
                  <a:gd name="T7" fmla="*/ 0 h 233"/>
                  <a:gd name="T8" fmla="*/ 116 w 129"/>
                  <a:gd name="T9" fmla="*/ 0 h 233"/>
                  <a:gd name="T10" fmla="*/ 103 w 129"/>
                  <a:gd name="T11" fmla="*/ 13 h 233"/>
                  <a:gd name="T12" fmla="*/ 0 w 129"/>
                  <a:gd name="T13" fmla="*/ 220 h 233"/>
                  <a:gd name="T14" fmla="*/ 0 60000 65536"/>
                  <a:gd name="T15" fmla="*/ 0 60000 65536"/>
                  <a:gd name="T16" fmla="*/ 0 60000 65536"/>
                  <a:gd name="T17" fmla="*/ 0 60000 65536"/>
                  <a:gd name="T18" fmla="*/ 0 60000 65536"/>
                  <a:gd name="T19" fmla="*/ 0 60000 65536"/>
                  <a:gd name="T20" fmla="*/ 0 60000 65536"/>
                  <a:gd name="T21" fmla="*/ 0 w 129"/>
                  <a:gd name="T22" fmla="*/ 0 h 233"/>
                  <a:gd name="T23" fmla="*/ 129 w 129"/>
                  <a:gd name="T24" fmla="*/ 233 h 23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9" h="233">
                    <a:moveTo>
                      <a:pt x="0" y="220"/>
                    </a:moveTo>
                    <a:lnTo>
                      <a:pt x="26" y="233"/>
                    </a:lnTo>
                    <a:lnTo>
                      <a:pt x="129" y="26"/>
                    </a:lnTo>
                    <a:lnTo>
                      <a:pt x="116" y="0"/>
                    </a:lnTo>
                    <a:lnTo>
                      <a:pt x="103" y="13"/>
                    </a:lnTo>
                    <a:lnTo>
                      <a:pt x="0" y="220"/>
                    </a:lnTo>
                    <a:close/>
                  </a:path>
                </a:pathLst>
              </a:custGeom>
              <a:solidFill>
                <a:srgbClr val="000000"/>
              </a:solidFill>
              <a:ln w="9525">
                <a:noFill/>
                <a:round/>
                <a:headEnd/>
                <a:tailEnd/>
              </a:ln>
            </p:spPr>
            <p:txBody>
              <a:bodyPr/>
              <a:lstStyle/>
              <a:p>
                <a:endParaRPr lang="en-US"/>
              </a:p>
            </p:txBody>
          </p:sp>
          <p:sp>
            <p:nvSpPr>
              <p:cNvPr id="46136" name="Freeform 13"/>
              <p:cNvSpPr>
                <a:spLocks/>
              </p:cNvSpPr>
              <p:nvPr/>
            </p:nvSpPr>
            <p:spPr bwMode="auto">
              <a:xfrm>
                <a:off x="2638" y="160"/>
                <a:ext cx="323" cy="26"/>
              </a:xfrm>
              <a:custGeom>
                <a:avLst/>
                <a:gdLst>
                  <a:gd name="T0" fmla="*/ 0 w 323"/>
                  <a:gd name="T1" fmla="*/ 0 h 26"/>
                  <a:gd name="T2" fmla="*/ 0 w 323"/>
                  <a:gd name="T3" fmla="*/ 26 h 26"/>
                  <a:gd name="T4" fmla="*/ 310 w 323"/>
                  <a:gd name="T5" fmla="*/ 26 h 26"/>
                  <a:gd name="T6" fmla="*/ 323 w 323"/>
                  <a:gd name="T7" fmla="*/ 13 h 26"/>
                  <a:gd name="T8" fmla="*/ 323 w 323"/>
                  <a:gd name="T9" fmla="*/ 0 h 26"/>
                  <a:gd name="T10" fmla="*/ 310 w 323"/>
                  <a:gd name="T11" fmla="*/ 0 h 26"/>
                  <a:gd name="T12" fmla="*/ 0 w 323"/>
                  <a:gd name="T13" fmla="*/ 0 h 26"/>
                  <a:gd name="T14" fmla="*/ 0 60000 65536"/>
                  <a:gd name="T15" fmla="*/ 0 60000 65536"/>
                  <a:gd name="T16" fmla="*/ 0 60000 65536"/>
                  <a:gd name="T17" fmla="*/ 0 60000 65536"/>
                  <a:gd name="T18" fmla="*/ 0 60000 65536"/>
                  <a:gd name="T19" fmla="*/ 0 60000 65536"/>
                  <a:gd name="T20" fmla="*/ 0 60000 65536"/>
                  <a:gd name="T21" fmla="*/ 0 w 323"/>
                  <a:gd name="T22" fmla="*/ 0 h 26"/>
                  <a:gd name="T23" fmla="*/ 323 w 323"/>
                  <a:gd name="T24" fmla="*/ 26 h 2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23" h="26">
                    <a:moveTo>
                      <a:pt x="0" y="0"/>
                    </a:moveTo>
                    <a:lnTo>
                      <a:pt x="0" y="26"/>
                    </a:lnTo>
                    <a:lnTo>
                      <a:pt x="310" y="26"/>
                    </a:lnTo>
                    <a:lnTo>
                      <a:pt x="323" y="13"/>
                    </a:lnTo>
                    <a:lnTo>
                      <a:pt x="323" y="0"/>
                    </a:lnTo>
                    <a:lnTo>
                      <a:pt x="310" y="0"/>
                    </a:lnTo>
                    <a:lnTo>
                      <a:pt x="0" y="0"/>
                    </a:lnTo>
                    <a:close/>
                  </a:path>
                </a:pathLst>
              </a:custGeom>
              <a:solidFill>
                <a:srgbClr val="000000"/>
              </a:solidFill>
              <a:ln w="9525">
                <a:noFill/>
                <a:round/>
                <a:headEnd/>
                <a:tailEnd/>
              </a:ln>
            </p:spPr>
            <p:txBody>
              <a:bodyPr/>
              <a:lstStyle/>
              <a:p>
                <a:endParaRPr lang="en-US"/>
              </a:p>
            </p:txBody>
          </p:sp>
          <p:sp>
            <p:nvSpPr>
              <p:cNvPr id="46137" name="Freeform 14"/>
              <p:cNvSpPr>
                <a:spLocks/>
              </p:cNvSpPr>
              <p:nvPr/>
            </p:nvSpPr>
            <p:spPr bwMode="auto">
              <a:xfrm>
                <a:off x="2935" y="173"/>
                <a:ext cx="142" cy="220"/>
              </a:xfrm>
              <a:custGeom>
                <a:avLst/>
                <a:gdLst>
                  <a:gd name="T0" fmla="*/ 26 w 142"/>
                  <a:gd name="T1" fmla="*/ 0 h 220"/>
                  <a:gd name="T2" fmla="*/ 0 w 142"/>
                  <a:gd name="T3" fmla="*/ 13 h 220"/>
                  <a:gd name="T4" fmla="*/ 103 w 142"/>
                  <a:gd name="T5" fmla="*/ 220 h 220"/>
                  <a:gd name="T6" fmla="*/ 116 w 142"/>
                  <a:gd name="T7" fmla="*/ 220 h 220"/>
                  <a:gd name="T8" fmla="*/ 142 w 142"/>
                  <a:gd name="T9" fmla="*/ 220 h 220"/>
                  <a:gd name="T10" fmla="*/ 129 w 142"/>
                  <a:gd name="T11" fmla="*/ 207 h 220"/>
                  <a:gd name="T12" fmla="*/ 26 w 142"/>
                  <a:gd name="T13" fmla="*/ 0 h 220"/>
                  <a:gd name="T14" fmla="*/ 0 60000 65536"/>
                  <a:gd name="T15" fmla="*/ 0 60000 65536"/>
                  <a:gd name="T16" fmla="*/ 0 60000 65536"/>
                  <a:gd name="T17" fmla="*/ 0 60000 65536"/>
                  <a:gd name="T18" fmla="*/ 0 60000 65536"/>
                  <a:gd name="T19" fmla="*/ 0 60000 65536"/>
                  <a:gd name="T20" fmla="*/ 0 60000 65536"/>
                  <a:gd name="T21" fmla="*/ 0 w 142"/>
                  <a:gd name="T22" fmla="*/ 0 h 220"/>
                  <a:gd name="T23" fmla="*/ 142 w 142"/>
                  <a:gd name="T24" fmla="*/ 220 h 22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42" h="220">
                    <a:moveTo>
                      <a:pt x="26" y="0"/>
                    </a:moveTo>
                    <a:lnTo>
                      <a:pt x="0" y="13"/>
                    </a:lnTo>
                    <a:lnTo>
                      <a:pt x="103" y="220"/>
                    </a:lnTo>
                    <a:lnTo>
                      <a:pt x="116" y="220"/>
                    </a:lnTo>
                    <a:lnTo>
                      <a:pt x="142" y="220"/>
                    </a:lnTo>
                    <a:lnTo>
                      <a:pt x="129" y="207"/>
                    </a:lnTo>
                    <a:lnTo>
                      <a:pt x="26" y="0"/>
                    </a:lnTo>
                    <a:close/>
                  </a:path>
                </a:pathLst>
              </a:custGeom>
              <a:solidFill>
                <a:srgbClr val="000000"/>
              </a:solidFill>
              <a:ln w="9525">
                <a:noFill/>
                <a:round/>
                <a:headEnd/>
                <a:tailEnd/>
              </a:ln>
            </p:spPr>
            <p:txBody>
              <a:bodyPr/>
              <a:lstStyle/>
              <a:p>
                <a:endParaRPr lang="en-US"/>
              </a:p>
            </p:txBody>
          </p:sp>
          <p:sp>
            <p:nvSpPr>
              <p:cNvPr id="46138" name="Freeform 15"/>
              <p:cNvSpPr>
                <a:spLocks/>
              </p:cNvSpPr>
              <p:nvPr/>
            </p:nvSpPr>
            <p:spPr bwMode="auto">
              <a:xfrm>
                <a:off x="2522" y="367"/>
                <a:ext cx="529" cy="26"/>
              </a:xfrm>
              <a:custGeom>
                <a:avLst/>
                <a:gdLst>
                  <a:gd name="T0" fmla="*/ 529 w 529"/>
                  <a:gd name="T1" fmla="*/ 26 h 26"/>
                  <a:gd name="T2" fmla="*/ 529 w 529"/>
                  <a:gd name="T3" fmla="*/ 0 h 26"/>
                  <a:gd name="T4" fmla="*/ 13 w 529"/>
                  <a:gd name="T5" fmla="*/ 0 h 26"/>
                  <a:gd name="T6" fmla="*/ 0 w 529"/>
                  <a:gd name="T7" fmla="*/ 13 h 26"/>
                  <a:gd name="T8" fmla="*/ 0 w 529"/>
                  <a:gd name="T9" fmla="*/ 26 h 26"/>
                  <a:gd name="T10" fmla="*/ 13 w 529"/>
                  <a:gd name="T11" fmla="*/ 26 h 26"/>
                  <a:gd name="T12" fmla="*/ 529 w 529"/>
                  <a:gd name="T13" fmla="*/ 26 h 26"/>
                  <a:gd name="T14" fmla="*/ 0 60000 65536"/>
                  <a:gd name="T15" fmla="*/ 0 60000 65536"/>
                  <a:gd name="T16" fmla="*/ 0 60000 65536"/>
                  <a:gd name="T17" fmla="*/ 0 60000 65536"/>
                  <a:gd name="T18" fmla="*/ 0 60000 65536"/>
                  <a:gd name="T19" fmla="*/ 0 60000 65536"/>
                  <a:gd name="T20" fmla="*/ 0 60000 65536"/>
                  <a:gd name="T21" fmla="*/ 0 w 529"/>
                  <a:gd name="T22" fmla="*/ 0 h 26"/>
                  <a:gd name="T23" fmla="*/ 529 w 529"/>
                  <a:gd name="T24" fmla="*/ 26 h 2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29" h="26">
                    <a:moveTo>
                      <a:pt x="529" y="26"/>
                    </a:moveTo>
                    <a:lnTo>
                      <a:pt x="529" y="0"/>
                    </a:lnTo>
                    <a:lnTo>
                      <a:pt x="13" y="0"/>
                    </a:lnTo>
                    <a:lnTo>
                      <a:pt x="0" y="13"/>
                    </a:lnTo>
                    <a:lnTo>
                      <a:pt x="0" y="26"/>
                    </a:lnTo>
                    <a:lnTo>
                      <a:pt x="13" y="26"/>
                    </a:lnTo>
                    <a:lnTo>
                      <a:pt x="529" y="26"/>
                    </a:lnTo>
                    <a:close/>
                  </a:path>
                </a:pathLst>
              </a:custGeom>
              <a:solidFill>
                <a:srgbClr val="000000"/>
              </a:solidFill>
              <a:ln w="9525">
                <a:noFill/>
                <a:round/>
                <a:headEnd/>
                <a:tailEnd/>
              </a:ln>
            </p:spPr>
            <p:txBody>
              <a:bodyPr/>
              <a:lstStyle/>
              <a:p>
                <a:endParaRPr lang="en-US"/>
              </a:p>
            </p:txBody>
          </p:sp>
        </p:grpSp>
        <p:sp>
          <p:nvSpPr>
            <p:cNvPr id="46092" name="Freeform 16"/>
            <p:cNvSpPr>
              <a:spLocks/>
            </p:cNvSpPr>
            <p:nvPr/>
          </p:nvSpPr>
          <p:spPr bwMode="auto">
            <a:xfrm>
              <a:off x="3422" y="1039"/>
              <a:ext cx="117" cy="211"/>
            </a:xfrm>
            <a:custGeom>
              <a:avLst/>
              <a:gdLst>
                <a:gd name="T0" fmla="*/ 0 w 129"/>
                <a:gd name="T1" fmla="*/ 74 h 233"/>
                <a:gd name="T2" fmla="*/ 10 w 129"/>
                <a:gd name="T3" fmla="*/ 79 h 233"/>
                <a:gd name="T4" fmla="*/ 44 w 129"/>
                <a:gd name="T5" fmla="*/ 9 h 233"/>
                <a:gd name="T6" fmla="*/ 40 w 129"/>
                <a:gd name="T7" fmla="*/ 0 h 233"/>
                <a:gd name="T8" fmla="*/ 40 w 129"/>
                <a:gd name="T9" fmla="*/ 0 h 233"/>
                <a:gd name="T10" fmla="*/ 35 w 129"/>
                <a:gd name="T11" fmla="*/ 5 h 233"/>
                <a:gd name="T12" fmla="*/ 0 w 129"/>
                <a:gd name="T13" fmla="*/ 74 h 233"/>
                <a:gd name="T14" fmla="*/ 0 60000 65536"/>
                <a:gd name="T15" fmla="*/ 0 60000 65536"/>
                <a:gd name="T16" fmla="*/ 0 60000 65536"/>
                <a:gd name="T17" fmla="*/ 0 60000 65536"/>
                <a:gd name="T18" fmla="*/ 0 60000 65536"/>
                <a:gd name="T19" fmla="*/ 0 60000 65536"/>
                <a:gd name="T20" fmla="*/ 0 60000 65536"/>
                <a:gd name="T21" fmla="*/ 0 w 129"/>
                <a:gd name="T22" fmla="*/ 0 h 233"/>
                <a:gd name="T23" fmla="*/ 129 w 129"/>
                <a:gd name="T24" fmla="*/ 233 h 23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9" h="233">
                  <a:moveTo>
                    <a:pt x="0" y="220"/>
                  </a:moveTo>
                  <a:lnTo>
                    <a:pt x="26" y="233"/>
                  </a:lnTo>
                  <a:lnTo>
                    <a:pt x="129" y="26"/>
                  </a:lnTo>
                  <a:lnTo>
                    <a:pt x="116" y="0"/>
                  </a:lnTo>
                  <a:lnTo>
                    <a:pt x="103" y="13"/>
                  </a:lnTo>
                  <a:lnTo>
                    <a:pt x="0" y="220"/>
                  </a:lnTo>
                  <a:close/>
                </a:path>
              </a:pathLst>
            </a:custGeom>
            <a:solidFill>
              <a:srgbClr val="000000"/>
            </a:solidFill>
            <a:ln w="9525">
              <a:noFill/>
              <a:round/>
              <a:headEnd/>
              <a:tailEnd/>
            </a:ln>
          </p:spPr>
          <p:txBody>
            <a:bodyPr/>
            <a:lstStyle/>
            <a:p>
              <a:endParaRPr lang="en-US"/>
            </a:p>
          </p:txBody>
        </p:sp>
        <p:sp>
          <p:nvSpPr>
            <p:cNvPr id="46093" name="Freeform 17"/>
            <p:cNvSpPr>
              <a:spLocks/>
            </p:cNvSpPr>
            <p:nvPr/>
          </p:nvSpPr>
          <p:spPr bwMode="auto">
            <a:xfrm>
              <a:off x="3527" y="1029"/>
              <a:ext cx="292" cy="24"/>
            </a:xfrm>
            <a:custGeom>
              <a:avLst/>
              <a:gdLst>
                <a:gd name="T0" fmla="*/ 0 w 323"/>
                <a:gd name="T1" fmla="*/ 0 h 26"/>
                <a:gd name="T2" fmla="*/ 0 w 323"/>
                <a:gd name="T3" fmla="*/ 11 h 26"/>
                <a:gd name="T4" fmla="*/ 102 w 323"/>
                <a:gd name="T5" fmla="*/ 11 h 26"/>
                <a:gd name="T6" fmla="*/ 107 w 323"/>
                <a:gd name="T7" fmla="*/ 6 h 26"/>
                <a:gd name="T8" fmla="*/ 107 w 323"/>
                <a:gd name="T9" fmla="*/ 0 h 26"/>
                <a:gd name="T10" fmla="*/ 102 w 323"/>
                <a:gd name="T11" fmla="*/ 0 h 26"/>
                <a:gd name="T12" fmla="*/ 0 w 323"/>
                <a:gd name="T13" fmla="*/ 0 h 26"/>
                <a:gd name="T14" fmla="*/ 0 60000 65536"/>
                <a:gd name="T15" fmla="*/ 0 60000 65536"/>
                <a:gd name="T16" fmla="*/ 0 60000 65536"/>
                <a:gd name="T17" fmla="*/ 0 60000 65536"/>
                <a:gd name="T18" fmla="*/ 0 60000 65536"/>
                <a:gd name="T19" fmla="*/ 0 60000 65536"/>
                <a:gd name="T20" fmla="*/ 0 60000 65536"/>
                <a:gd name="T21" fmla="*/ 0 w 323"/>
                <a:gd name="T22" fmla="*/ 0 h 26"/>
                <a:gd name="T23" fmla="*/ 323 w 323"/>
                <a:gd name="T24" fmla="*/ 26 h 2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23" h="26">
                  <a:moveTo>
                    <a:pt x="0" y="0"/>
                  </a:moveTo>
                  <a:lnTo>
                    <a:pt x="0" y="26"/>
                  </a:lnTo>
                  <a:lnTo>
                    <a:pt x="310" y="26"/>
                  </a:lnTo>
                  <a:lnTo>
                    <a:pt x="323" y="13"/>
                  </a:lnTo>
                  <a:lnTo>
                    <a:pt x="323" y="0"/>
                  </a:lnTo>
                  <a:lnTo>
                    <a:pt x="310" y="0"/>
                  </a:lnTo>
                  <a:lnTo>
                    <a:pt x="0" y="0"/>
                  </a:lnTo>
                  <a:close/>
                </a:path>
              </a:pathLst>
            </a:custGeom>
            <a:solidFill>
              <a:srgbClr val="000000"/>
            </a:solidFill>
            <a:ln w="9525">
              <a:noFill/>
              <a:round/>
              <a:headEnd/>
              <a:tailEnd/>
            </a:ln>
          </p:spPr>
          <p:txBody>
            <a:bodyPr/>
            <a:lstStyle/>
            <a:p>
              <a:endParaRPr lang="en-US"/>
            </a:p>
          </p:txBody>
        </p:sp>
        <p:sp>
          <p:nvSpPr>
            <p:cNvPr id="46094" name="Freeform 18"/>
            <p:cNvSpPr>
              <a:spLocks/>
            </p:cNvSpPr>
            <p:nvPr/>
          </p:nvSpPr>
          <p:spPr bwMode="auto">
            <a:xfrm>
              <a:off x="3796" y="1051"/>
              <a:ext cx="128" cy="199"/>
            </a:xfrm>
            <a:custGeom>
              <a:avLst/>
              <a:gdLst>
                <a:gd name="T0" fmla="*/ 9 w 142"/>
                <a:gd name="T1" fmla="*/ 0 h 220"/>
                <a:gd name="T2" fmla="*/ 0 w 142"/>
                <a:gd name="T3" fmla="*/ 5 h 220"/>
                <a:gd name="T4" fmla="*/ 33 w 142"/>
                <a:gd name="T5" fmla="*/ 73 h 220"/>
                <a:gd name="T6" fmla="*/ 37 w 142"/>
                <a:gd name="T7" fmla="*/ 73 h 220"/>
                <a:gd name="T8" fmla="*/ 45 w 142"/>
                <a:gd name="T9" fmla="*/ 73 h 220"/>
                <a:gd name="T10" fmla="*/ 41 w 142"/>
                <a:gd name="T11" fmla="*/ 68 h 220"/>
                <a:gd name="T12" fmla="*/ 9 w 142"/>
                <a:gd name="T13" fmla="*/ 0 h 220"/>
                <a:gd name="T14" fmla="*/ 0 60000 65536"/>
                <a:gd name="T15" fmla="*/ 0 60000 65536"/>
                <a:gd name="T16" fmla="*/ 0 60000 65536"/>
                <a:gd name="T17" fmla="*/ 0 60000 65536"/>
                <a:gd name="T18" fmla="*/ 0 60000 65536"/>
                <a:gd name="T19" fmla="*/ 0 60000 65536"/>
                <a:gd name="T20" fmla="*/ 0 60000 65536"/>
                <a:gd name="T21" fmla="*/ 0 w 142"/>
                <a:gd name="T22" fmla="*/ 0 h 220"/>
                <a:gd name="T23" fmla="*/ 142 w 142"/>
                <a:gd name="T24" fmla="*/ 220 h 22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42" h="220">
                  <a:moveTo>
                    <a:pt x="26" y="0"/>
                  </a:moveTo>
                  <a:lnTo>
                    <a:pt x="0" y="13"/>
                  </a:lnTo>
                  <a:lnTo>
                    <a:pt x="103" y="220"/>
                  </a:lnTo>
                  <a:lnTo>
                    <a:pt x="116" y="220"/>
                  </a:lnTo>
                  <a:lnTo>
                    <a:pt x="142" y="220"/>
                  </a:lnTo>
                  <a:lnTo>
                    <a:pt x="129" y="207"/>
                  </a:lnTo>
                  <a:lnTo>
                    <a:pt x="26" y="0"/>
                  </a:lnTo>
                  <a:close/>
                </a:path>
              </a:pathLst>
            </a:custGeom>
            <a:solidFill>
              <a:srgbClr val="000000"/>
            </a:solidFill>
            <a:ln w="9525">
              <a:noFill/>
              <a:round/>
              <a:headEnd/>
              <a:tailEnd/>
            </a:ln>
          </p:spPr>
          <p:txBody>
            <a:bodyPr/>
            <a:lstStyle/>
            <a:p>
              <a:endParaRPr lang="en-US"/>
            </a:p>
          </p:txBody>
        </p:sp>
        <p:sp>
          <p:nvSpPr>
            <p:cNvPr id="46095" name="Freeform 19"/>
            <p:cNvSpPr>
              <a:spLocks/>
            </p:cNvSpPr>
            <p:nvPr/>
          </p:nvSpPr>
          <p:spPr bwMode="auto">
            <a:xfrm>
              <a:off x="3422" y="1226"/>
              <a:ext cx="479" cy="24"/>
            </a:xfrm>
            <a:custGeom>
              <a:avLst/>
              <a:gdLst>
                <a:gd name="T0" fmla="*/ 177 w 529"/>
                <a:gd name="T1" fmla="*/ 11 h 26"/>
                <a:gd name="T2" fmla="*/ 177 w 529"/>
                <a:gd name="T3" fmla="*/ 0 h 26"/>
                <a:gd name="T4" fmla="*/ 5 w 529"/>
                <a:gd name="T5" fmla="*/ 0 h 26"/>
                <a:gd name="T6" fmla="*/ 0 w 529"/>
                <a:gd name="T7" fmla="*/ 6 h 26"/>
                <a:gd name="T8" fmla="*/ 0 w 529"/>
                <a:gd name="T9" fmla="*/ 11 h 26"/>
                <a:gd name="T10" fmla="*/ 5 w 529"/>
                <a:gd name="T11" fmla="*/ 11 h 26"/>
                <a:gd name="T12" fmla="*/ 177 w 529"/>
                <a:gd name="T13" fmla="*/ 11 h 26"/>
                <a:gd name="T14" fmla="*/ 0 60000 65536"/>
                <a:gd name="T15" fmla="*/ 0 60000 65536"/>
                <a:gd name="T16" fmla="*/ 0 60000 65536"/>
                <a:gd name="T17" fmla="*/ 0 60000 65536"/>
                <a:gd name="T18" fmla="*/ 0 60000 65536"/>
                <a:gd name="T19" fmla="*/ 0 60000 65536"/>
                <a:gd name="T20" fmla="*/ 0 60000 65536"/>
                <a:gd name="T21" fmla="*/ 0 w 529"/>
                <a:gd name="T22" fmla="*/ 0 h 26"/>
                <a:gd name="T23" fmla="*/ 529 w 529"/>
                <a:gd name="T24" fmla="*/ 26 h 2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29" h="26">
                  <a:moveTo>
                    <a:pt x="529" y="26"/>
                  </a:moveTo>
                  <a:lnTo>
                    <a:pt x="529" y="0"/>
                  </a:lnTo>
                  <a:lnTo>
                    <a:pt x="13" y="0"/>
                  </a:lnTo>
                  <a:lnTo>
                    <a:pt x="0" y="13"/>
                  </a:lnTo>
                  <a:lnTo>
                    <a:pt x="0" y="26"/>
                  </a:lnTo>
                  <a:lnTo>
                    <a:pt x="13" y="26"/>
                  </a:lnTo>
                  <a:lnTo>
                    <a:pt x="529" y="26"/>
                  </a:lnTo>
                  <a:close/>
                </a:path>
              </a:pathLst>
            </a:custGeom>
            <a:solidFill>
              <a:srgbClr val="000000"/>
            </a:solidFill>
            <a:ln w="9525">
              <a:noFill/>
              <a:round/>
              <a:headEnd/>
              <a:tailEnd/>
            </a:ln>
          </p:spPr>
          <p:txBody>
            <a:bodyPr/>
            <a:lstStyle/>
            <a:p>
              <a:endParaRPr lang="en-US"/>
            </a:p>
          </p:txBody>
        </p:sp>
        <p:sp>
          <p:nvSpPr>
            <p:cNvPr id="46096" name="Rectangle 20"/>
            <p:cNvSpPr>
              <a:spLocks noChangeArrowheads="1"/>
            </p:cNvSpPr>
            <p:nvPr/>
          </p:nvSpPr>
          <p:spPr bwMode="auto">
            <a:xfrm>
              <a:off x="3434" y="1238"/>
              <a:ext cx="1390" cy="269"/>
            </a:xfrm>
            <a:prstGeom prst="rect">
              <a:avLst/>
            </a:prstGeom>
            <a:noFill/>
            <a:ln w="41275">
              <a:solidFill>
                <a:srgbClr val="000000"/>
              </a:solidFill>
              <a:miter lim="800000"/>
              <a:headEnd/>
              <a:tailEnd/>
            </a:ln>
          </p:spPr>
          <p:txBody>
            <a:bodyPr/>
            <a:lstStyle/>
            <a:p>
              <a:pPr eaLnBrk="0" hangingPunct="0"/>
              <a:endParaRPr lang="en-US"/>
            </a:p>
          </p:txBody>
        </p:sp>
        <p:grpSp>
          <p:nvGrpSpPr>
            <p:cNvPr id="46097" name="Group 21"/>
            <p:cNvGrpSpPr>
              <a:grpSpLocks/>
            </p:cNvGrpSpPr>
            <p:nvPr/>
          </p:nvGrpSpPr>
          <p:grpSpPr bwMode="auto">
            <a:xfrm>
              <a:off x="3422" y="1546"/>
              <a:ext cx="502" cy="210"/>
              <a:chOff x="2522" y="1270"/>
              <a:chExt cx="555" cy="232"/>
            </a:xfrm>
          </p:grpSpPr>
          <p:sp>
            <p:nvSpPr>
              <p:cNvPr id="46131" name="Freeform 22"/>
              <p:cNvSpPr>
                <a:spLocks/>
              </p:cNvSpPr>
              <p:nvPr/>
            </p:nvSpPr>
            <p:spPr bwMode="auto">
              <a:xfrm>
                <a:off x="2522" y="1270"/>
                <a:ext cx="129" cy="232"/>
              </a:xfrm>
              <a:custGeom>
                <a:avLst/>
                <a:gdLst>
                  <a:gd name="T0" fmla="*/ 0 w 129"/>
                  <a:gd name="T1" fmla="*/ 220 h 232"/>
                  <a:gd name="T2" fmla="*/ 26 w 129"/>
                  <a:gd name="T3" fmla="*/ 232 h 232"/>
                  <a:gd name="T4" fmla="*/ 129 w 129"/>
                  <a:gd name="T5" fmla="*/ 26 h 232"/>
                  <a:gd name="T6" fmla="*/ 116 w 129"/>
                  <a:gd name="T7" fmla="*/ 0 h 232"/>
                  <a:gd name="T8" fmla="*/ 116 w 129"/>
                  <a:gd name="T9" fmla="*/ 0 h 232"/>
                  <a:gd name="T10" fmla="*/ 103 w 129"/>
                  <a:gd name="T11" fmla="*/ 13 h 232"/>
                  <a:gd name="T12" fmla="*/ 0 w 129"/>
                  <a:gd name="T13" fmla="*/ 220 h 232"/>
                  <a:gd name="T14" fmla="*/ 0 60000 65536"/>
                  <a:gd name="T15" fmla="*/ 0 60000 65536"/>
                  <a:gd name="T16" fmla="*/ 0 60000 65536"/>
                  <a:gd name="T17" fmla="*/ 0 60000 65536"/>
                  <a:gd name="T18" fmla="*/ 0 60000 65536"/>
                  <a:gd name="T19" fmla="*/ 0 60000 65536"/>
                  <a:gd name="T20" fmla="*/ 0 60000 65536"/>
                  <a:gd name="T21" fmla="*/ 0 w 129"/>
                  <a:gd name="T22" fmla="*/ 0 h 232"/>
                  <a:gd name="T23" fmla="*/ 129 w 129"/>
                  <a:gd name="T24" fmla="*/ 232 h 23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9" h="232">
                    <a:moveTo>
                      <a:pt x="0" y="220"/>
                    </a:moveTo>
                    <a:lnTo>
                      <a:pt x="26" y="232"/>
                    </a:lnTo>
                    <a:lnTo>
                      <a:pt x="129" y="26"/>
                    </a:lnTo>
                    <a:lnTo>
                      <a:pt x="116" y="0"/>
                    </a:lnTo>
                    <a:lnTo>
                      <a:pt x="103" y="13"/>
                    </a:lnTo>
                    <a:lnTo>
                      <a:pt x="0" y="220"/>
                    </a:lnTo>
                    <a:close/>
                  </a:path>
                </a:pathLst>
              </a:custGeom>
              <a:solidFill>
                <a:srgbClr val="000000"/>
              </a:solidFill>
              <a:ln w="9525">
                <a:noFill/>
                <a:round/>
                <a:headEnd/>
                <a:tailEnd/>
              </a:ln>
            </p:spPr>
            <p:txBody>
              <a:bodyPr/>
              <a:lstStyle/>
              <a:p>
                <a:endParaRPr lang="en-US"/>
              </a:p>
            </p:txBody>
          </p:sp>
          <p:sp>
            <p:nvSpPr>
              <p:cNvPr id="46132" name="Freeform 23"/>
              <p:cNvSpPr>
                <a:spLocks/>
              </p:cNvSpPr>
              <p:nvPr/>
            </p:nvSpPr>
            <p:spPr bwMode="auto">
              <a:xfrm>
                <a:off x="2638" y="1270"/>
                <a:ext cx="323" cy="26"/>
              </a:xfrm>
              <a:custGeom>
                <a:avLst/>
                <a:gdLst>
                  <a:gd name="T0" fmla="*/ 0 w 323"/>
                  <a:gd name="T1" fmla="*/ 0 h 26"/>
                  <a:gd name="T2" fmla="*/ 0 w 323"/>
                  <a:gd name="T3" fmla="*/ 26 h 26"/>
                  <a:gd name="T4" fmla="*/ 310 w 323"/>
                  <a:gd name="T5" fmla="*/ 26 h 26"/>
                  <a:gd name="T6" fmla="*/ 323 w 323"/>
                  <a:gd name="T7" fmla="*/ 13 h 26"/>
                  <a:gd name="T8" fmla="*/ 323 w 323"/>
                  <a:gd name="T9" fmla="*/ 0 h 26"/>
                  <a:gd name="T10" fmla="*/ 310 w 323"/>
                  <a:gd name="T11" fmla="*/ 0 h 26"/>
                  <a:gd name="T12" fmla="*/ 0 w 323"/>
                  <a:gd name="T13" fmla="*/ 0 h 26"/>
                  <a:gd name="T14" fmla="*/ 0 60000 65536"/>
                  <a:gd name="T15" fmla="*/ 0 60000 65536"/>
                  <a:gd name="T16" fmla="*/ 0 60000 65536"/>
                  <a:gd name="T17" fmla="*/ 0 60000 65536"/>
                  <a:gd name="T18" fmla="*/ 0 60000 65536"/>
                  <a:gd name="T19" fmla="*/ 0 60000 65536"/>
                  <a:gd name="T20" fmla="*/ 0 60000 65536"/>
                  <a:gd name="T21" fmla="*/ 0 w 323"/>
                  <a:gd name="T22" fmla="*/ 0 h 26"/>
                  <a:gd name="T23" fmla="*/ 323 w 323"/>
                  <a:gd name="T24" fmla="*/ 26 h 2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23" h="26">
                    <a:moveTo>
                      <a:pt x="0" y="0"/>
                    </a:moveTo>
                    <a:lnTo>
                      <a:pt x="0" y="26"/>
                    </a:lnTo>
                    <a:lnTo>
                      <a:pt x="310" y="26"/>
                    </a:lnTo>
                    <a:lnTo>
                      <a:pt x="323" y="13"/>
                    </a:lnTo>
                    <a:lnTo>
                      <a:pt x="323" y="0"/>
                    </a:lnTo>
                    <a:lnTo>
                      <a:pt x="310" y="0"/>
                    </a:lnTo>
                    <a:lnTo>
                      <a:pt x="0" y="0"/>
                    </a:lnTo>
                    <a:close/>
                  </a:path>
                </a:pathLst>
              </a:custGeom>
              <a:solidFill>
                <a:srgbClr val="000000"/>
              </a:solidFill>
              <a:ln w="9525">
                <a:noFill/>
                <a:round/>
                <a:headEnd/>
                <a:tailEnd/>
              </a:ln>
            </p:spPr>
            <p:txBody>
              <a:bodyPr/>
              <a:lstStyle/>
              <a:p>
                <a:endParaRPr lang="en-US"/>
              </a:p>
            </p:txBody>
          </p:sp>
          <p:sp>
            <p:nvSpPr>
              <p:cNvPr id="46133" name="Freeform 24"/>
              <p:cNvSpPr>
                <a:spLocks/>
              </p:cNvSpPr>
              <p:nvPr/>
            </p:nvSpPr>
            <p:spPr bwMode="auto">
              <a:xfrm>
                <a:off x="2935" y="1283"/>
                <a:ext cx="142" cy="219"/>
              </a:xfrm>
              <a:custGeom>
                <a:avLst/>
                <a:gdLst>
                  <a:gd name="T0" fmla="*/ 26 w 142"/>
                  <a:gd name="T1" fmla="*/ 0 h 219"/>
                  <a:gd name="T2" fmla="*/ 0 w 142"/>
                  <a:gd name="T3" fmla="*/ 13 h 219"/>
                  <a:gd name="T4" fmla="*/ 103 w 142"/>
                  <a:gd name="T5" fmla="*/ 219 h 219"/>
                  <a:gd name="T6" fmla="*/ 116 w 142"/>
                  <a:gd name="T7" fmla="*/ 219 h 219"/>
                  <a:gd name="T8" fmla="*/ 142 w 142"/>
                  <a:gd name="T9" fmla="*/ 219 h 219"/>
                  <a:gd name="T10" fmla="*/ 129 w 142"/>
                  <a:gd name="T11" fmla="*/ 207 h 219"/>
                  <a:gd name="T12" fmla="*/ 26 w 142"/>
                  <a:gd name="T13" fmla="*/ 0 h 219"/>
                  <a:gd name="T14" fmla="*/ 0 60000 65536"/>
                  <a:gd name="T15" fmla="*/ 0 60000 65536"/>
                  <a:gd name="T16" fmla="*/ 0 60000 65536"/>
                  <a:gd name="T17" fmla="*/ 0 60000 65536"/>
                  <a:gd name="T18" fmla="*/ 0 60000 65536"/>
                  <a:gd name="T19" fmla="*/ 0 60000 65536"/>
                  <a:gd name="T20" fmla="*/ 0 60000 65536"/>
                  <a:gd name="T21" fmla="*/ 0 w 142"/>
                  <a:gd name="T22" fmla="*/ 0 h 219"/>
                  <a:gd name="T23" fmla="*/ 142 w 142"/>
                  <a:gd name="T24" fmla="*/ 219 h 21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42" h="219">
                    <a:moveTo>
                      <a:pt x="26" y="0"/>
                    </a:moveTo>
                    <a:lnTo>
                      <a:pt x="0" y="13"/>
                    </a:lnTo>
                    <a:lnTo>
                      <a:pt x="103" y="219"/>
                    </a:lnTo>
                    <a:lnTo>
                      <a:pt x="116" y="219"/>
                    </a:lnTo>
                    <a:lnTo>
                      <a:pt x="142" y="219"/>
                    </a:lnTo>
                    <a:lnTo>
                      <a:pt x="129" y="207"/>
                    </a:lnTo>
                    <a:lnTo>
                      <a:pt x="26" y="0"/>
                    </a:lnTo>
                    <a:close/>
                  </a:path>
                </a:pathLst>
              </a:custGeom>
              <a:solidFill>
                <a:srgbClr val="000000"/>
              </a:solidFill>
              <a:ln w="9525">
                <a:noFill/>
                <a:round/>
                <a:headEnd/>
                <a:tailEnd/>
              </a:ln>
            </p:spPr>
            <p:txBody>
              <a:bodyPr/>
              <a:lstStyle/>
              <a:p>
                <a:endParaRPr lang="en-US"/>
              </a:p>
            </p:txBody>
          </p:sp>
          <p:sp>
            <p:nvSpPr>
              <p:cNvPr id="46134" name="Freeform 25"/>
              <p:cNvSpPr>
                <a:spLocks/>
              </p:cNvSpPr>
              <p:nvPr/>
            </p:nvSpPr>
            <p:spPr bwMode="auto">
              <a:xfrm>
                <a:off x="2522" y="1477"/>
                <a:ext cx="529" cy="25"/>
              </a:xfrm>
              <a:custGeom>
                <a:avLst/>
                <a:gdLst>
                  <a:gd name="T0" fmla="*/ 529 w 529"/>
                  <a:gd name="T1" fmla="*/ 25 h 25"/>
                  <a:gd name="T2" fmla="*/ 529 w 529"/>
                  <a:gd name="T3" fmla="*/ 0 h 25"/>
                  <a:gd name="T4" fmla="*/ 13 w 529"/>
                  <a:gd name="T5" fmla="*/ 0 h 25"/>
                  <a:gd name="T6" fmla="*/ 0 w 529"/>
                  <a:gd name="T7" fmla="*/ 13 h 25"/>
                  <a:gd name="T8" fmla="*/ 0 w 529"/>
                  <a:gd name="T9" fmla="*/ 25 h 25"/>
                  <a:gd name="T10" fmla="*/ 13 w 529"/>
                  <a:gd name="T11" fmla="*/ 25 h 25"/>
                  <a:gd name="T12" fmla="*/ 529 w 529"/>
                  <a:gd name="T13" fmla="*/ 25 h 25"/>
                  <a:gd name="T14" fmla="*/ 0 60000 65536"/>
                  <a:gd name="T15" fmla="*/ 0 60000 65536"/>
                  <a:gd name="T16" fmla="*/ 0 60000 65536"/>
                  <a:gd name="T17" fmla="*/ 0 60000 65536"/>
                  <a:gd name="T18" fmla="*/ 0 60000 65536"/>
                  <a:gd name="T19" fmla="*/ 0 60000 65536"/>
                  <a:gd name="T20" fmla="*/ 0 60000 65536"/>
                  <a:gd name="T21" fmla="*/ 0 w 529"/>
                  <a:gd name="T22" fmla="*/ 0 h 25"/>
                  <a:gd name="T23" fmla="*/ 529 w 529"/>
                  <a:gd name="T24" fmla="*/ 25 h 2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29" h="25">
                    <a:moveTo>
                      <a:pt x="529" y="25"/>
                    </a:moveTo>
                    <a:lnTo>
                      <a:pt x="529" y="0"/>
                    </a:lnTo>
                    <a:lnTo>
                      <a:pt x="13" y="0"/>
                    </a:lnTo>
                    <a:lnTo>
                      <a:pt x="0" y="13"/>
                    </a:lnTo>
                    <a:lnTo>
                      <a:pt x="0" y="25"/>
                    </a:lnTo>
                    <a:lnTo>
                      <a:pt x="13" y="25"/>
                    </a:lnTo>
                    <a:lnTo>
                      <a:pt x="529" y="25"/>
                    </a:lnTo>
                    <a:close/>
                  </a:path>
                </a:pathLst>
              </a:custGeom>
              <a:solidFill>
                <a:srgbClr val="000000"/>
              </a:solidFill>
              <a:ln w="9525">
                <a:noFill/>
                <a:round/>
                <a:headEnd/>
                <a:tailEnd/>
              </a:ln>
            </p:spPr>
            <p:txBody>
              <a:bodyPr/>
              <a:lstStyle/>
              <a:p>
                <a:endParaRPr lang="en-US"/>
              </a:p>
            </p:txBody>
          </p:sp>
        </p:grpSp>
        <p:grpSp>
          <p:nvGrpSpPr>
            <p:cNvPr id="46098" name="Group 26"/>
            <p:cNvGrpSpPr>
              <a:grpSpLocks/>
            </p:cNvGrpSpPr>
            <p:nvPr/>
          </p:nvGrpSpPr>
          <p:grpSpPr bwMode="auto">
            <a:xfrm>
              <a:off x="3422" y="2048"/>
              <a:ext cx="502" cy="210"/>
              <a:chOff x="2522" y="1825"/>
              <a:chExt cx="555" cy="232"/>
            </a:xfrm>
          </p:grpSpPr>
          <p:sp>
            <p:nvSpPr>
              <p:cNvPr id="46127" name="Freeform 27"/>
              <p:cNvSpPr>
                <a:spLocks/>
              </p:cNvSpPr>
              <p:nvPr/>
            </p:nvSpPr>
            <p:spPr bwMode="auto">
              <a:xfrm>
                <a:off x="2522" y="1825"/>
                <a:ext cx="129" cy="232"/>
              </a:xfrm>
              <a:custGeom>
                <a:avLst/>
                <a:gdLst>
                  <a:gd name="T0" fmla="*/ 0 w 129"/>
                  <a:gd name="T1" fmla="*/ 220 h 232"/>
                  <a:gd name="T2" fmla="*/ 26 w 129"/>
                  <a:gd name="T3" fmla="*/ 232 h 232"/>
                  <a:gd name="T4" fmla="*/ 129 w 129"/>
                  <a:gd name="T5" fmla="*/ 26 h 232"/>
                  <a:gd name="T6" fmla="*/ 116 w 129"/>
                  <a:gd name="T7" fmla="*/ 0 h 232"/>
                  <a:gd name="T8" fmla="*/ 116 w 129"/>
                  <a:gd name="T9" fmla="*/ 0 h 232"/>
                  <a:gd name="T10" fmla="*/ 103 w 129"/>
                  <a:gd name="T11" fmla="*/ 13 h 232"/>
                  <a:gd name="T12" fmla="*/ 0 w 129"/>
                  <a:gd name="T13" fmla="*/ 220 h 232"/>
                  <a:gd name="T14" fmla="*/ 0 60000 65536"/>
                  <a:gd name="T15" fmla="*/ 0 60000 65536"/>
                  <a:gd name="T16" fmla="*/ 0 60000 65536"/>
                  <a:gd name="T17" fmla="*/ 0 60000 65536"/>
                  <a:gd name="T18" fmla="*/ 0 60000 65536"/>
                  <a:gd name="T19" fmla="*/ 0 60000 65536"/>
                  <a:gd name="T20" fmla="*/ 0 60000 65536"/>
                  <a:gd name="T21" fmla="*/ 0 w 129"/>
                  <a:gd name="T22" fmla="*/ 0 h 232"/>
                  <a:gd name="T23" fmla="*/ 129 w 129"/>
                  <a:gd name="T24" fmla="*/ 232 h 23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9" h="232">
                    <a:moveTo>
                      <a:pt x="0" y="220"/>
                    </a:moveTo>
                    <a:lnTo>
                      <a:pt x="26" y="232"/>
                    </a:lnTo>
                    <a:lnTo>
                      <a:pt x="129" y="26"/>
                    </a:lnTo>
                    <a:lnTo>
                      <a:pt x="116" y="0"/>
                    </a:lnTo>
                    <a:lnTo>
                      <a:pt x="103" y="13"/>
                    </a:lnTo>
                    <a:lnTo>
                      <a:pt x="0" y="220"/>
                    </a:lnTo>
                    <a:close/>
                  </a:path>
                </a:pathLst>
              </a:custGeom>
              <a:solidFill>
                <a:srgbClr val="000000"/>
              </a:solidFill>
              <a:ln w="9525">
                <a:noFill/>
                <a:round/>
                <a:headEnd/>
                <a:tailEnd/>
              </a:ln>
            </p:spPr>
            <p:txBody>
              <a:bodyPr/>
              <a:lstStyle/>
              <a:p>
                <a:endParaRPr lang="en-US"/>
              </a:p>
            </p:txBody>
          </p:sp>
          <p:sp>
            <p:nvSpPr>
              <p:cNvPr id="46128" name="Freeform 28"/>
              <p:cNvSpPr>
                <a:spLocks/>
              </p:cNvSpPr>
              <p:nvPr/>
            </p:nvSpPr>
            <p:spPr bwMode="auto">
              <a:xfrm>
                <a:off x="2638" y="1825"/>
                <a:ext cx="323" cy="26"/>
              </a:xfrm>
              <a:custGeom>
                <a:avLst/>
                <a:gdLst>
                  <a:gd name="T0" fmla="*/ 0 w 323"/>
                  <a:gd name="T1" fmla="*/ 0 h 26"/>
                  <a:gd name="T2" fmla="*/ 0 w 323"/>
                  <a:gd name="T3" fmla="*/ 26 h 26"/>
                  <a:gd name="T4" fmla="*/ 310 w 323"/>
                  <a:gd name="T5" fmla="*/ 26 h 26"/>
                  <a:gd name="T6" fmla="*/ 323 w 323"/>
                  <a:gd name="T7" fmla="*/ 13 h 26"/>
                  <a:gd name="T8" fmla="*/ 323 w 323"/>
                  <a:gd name="T9" fmla="*/ 0 h 26"/>
                  <a:gd name="T10" fmla="*/ 310 w 323"/>
                  <a:gd name="T11" fmla="*/ 0 h 26"/>
                  <a:gd name="T12" fmla="*/ 0 w 323"/>
                  <a:gd name="T13" fmla="*/ 0 h 26"/>
                  <a:gd name="T14" fmla="*/ 0 60000 65536"/>
                  <a:gd name="T15" fmla="*/ 0 60000 65536"/>
                  <a:gd name="T16" fmla="*/ 0 60000 65536"/>
                  <a:gd name="T17" fmla="*/ 0 60000 65536"/>
                  <a:gd name="T18" fmla="*/ 0 60000 65536"/>
                  <a:gd name="T19" fmla="*/ 0 60000 65536"/>
                  <a:gd name="T20" fmla="*/ 0 60000 65536"/>
                  <a:gd name="T21" fmla="*/ 0 w 323"/>
                  <a:gd name="T22" fmla="*/ 0 h 26"/>
                  <a:gd name="T23" fmla="*/ 323 w 323"/>
                  <a:gd name="T24" fmla="*/ 26 h 2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23" h="26">
                    <a:moveTo>
                      <a:pt x="0" y="0"/>
                    </a:moveTo>
                    <a:lnTo>
                      <a:pt x="0" y="26"/>
                    </a:lnTo>
                    <a:lnTo>
                      <a:pt x="310" y="26"/>
                    </a:lnTo>
                    <a:lnTo>
                      <a:pt x="323" y="13"/>
                    </a:lnTo>
                    <a:lnTo>
                      <a:pt x="323" y="0"/>
                    </a:lnTo>
                    <a:lnTo>
                      <a:pt x="310" y="0"/>
                    </a:lnTo>
                    <a:lnTo>
                      <a:pt x="0" y="0"/>
                    </a:lnTo>
                    <a:close/>
                  </a:path>
                </a:pathLst>
              </a:custGeom>
              <a:solidFill>
                <a:srgbClr val="000000"/>
              </a:solidFill>
              <a:ln w="9525">
                <a:noFill/>
                <a:round/>
                <a:headEnd/>
                <a:tailEnd/>
              </a:ln>
            </p:spPr>
            <p:txBody>
              <a:bodyPr/>
              <a:lstStyle/>
              <a:p>
                <a:endParaRPr lang="en-US"/>
              </a:p>
            </p:txBody>
          </p:sp>
          <p:sp>
            <p:nvSpPr>
              <p:cNvPr id="46129" name="Freeform 29"/>
              <p:cNvSpPr>
                <a:spLocks/>
              </p:cNvSpPr>
              <p:nvPr/>
            </p:nvSpPr>
            <p:spPr bwMode="auto">
              <a:xfrm>
                <a:off x="2935" y="1838"/>
                <a:ext cx="142" cy="219"/>
              </a:xfrm>
              <a:custGeom>
                <a:avLst/>
                <a:gdLst>
                  <a:gd name="T0" fmla="*/ 26 w 142"/>
                  <a:gd name="T1" fmla="*/ 0 h 219"/>
                  <a:gd name="T2" fmla="*/ 0 w 142"/>
                  <a:gd name="T3" fmla="*/ 13 h 219"/>
                  <a:gd name="T4" fmla="*/ 103 w 142"/>
                  <a:gd name="T5" fmla="*/ 219 h 219"/>
                  <a:gd name="T6" fmla="*/ 116 w 142"/>
                  <a:gd name="T7" fmla="*/ 219 h 219"/>
                  <a:gd name="T8" fmla="*/ 142 w 142"/>
                  <a:gd name="T9" fmla="*/ 219 h 219"/>
                  <a:gd name="T10" fmla="*/ 129 w 142"/>
                  <a:gd name="T11" fmla="*/ 207 h 219"/>
                  <a:gd name="T12" fmla="*/ 26 w 142"/>
                  <a:gd name="T13" fmla="*/ 0 h 219"/>
                  <a:gd name="T14" fmla="*/ 0 60000 65536"/>
                  <a:gd name="T15" fmla="*/ 0 60000 65536"/>
                  <a:gd name="T16" fmla="*/ 0 60000 65536"/>
                  <a:gd name="T17" fmla="*/ 0 60000 65536"/>
                  <a:gd name="T18" fmla="*/ 0 60000 65536"/>
                  <a:gd name="T19" fmla="*/ 0 60000 65536"/>
                  <a:gd name="T20" fmla="*/ 0 60000 65536"/>
                  <a:gd name="T21" fmla="*/ 0 w 142"/>
                  <a:gd name="T22" fmla="*/ 0 h 219"/>
                  <a:gd name="T23" fmla="*/ 142 w 142"/>
                  <a:gd name="T24" fmla="*/ 219 h 21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42" h="219">
                    <a:moveTo>
                      <a:pt x="26" y="0"/>
                    </a:moveTo>
                    <a:lnTo>
                      <a:pt x="0" y="13"/>
                    </a:lnTo>
                    <a:lnTo>
                      <a:pt x="103" y="219"/>
                    </a:lnTo>
                    <a:lnTo>
                      <a:pt x="116" y="219"/>
                    </a:lnTo>
                    <a:lnTo>
                      <a:pt x="142" y="219"/>
                    </a:lnTo>
                    <a:lnTo>
                      <a:pt x="129" y="207"/>
                    </a:lnTo>
                    <a:lnTo>
                      <a:pt x="26" y="0"/>
                    </a:lnTo>
                    <a:close/>
                  </a:path>
                </a:pathLst>
              </a:custGeom>
              <a:solidFill>
                <a:srgbClr val="000000"/>
              </a:solidFill>
              <a:ln w="9525">
                <a:noFill/>
                <a:round/>
                <a:headEnd/>
                <a:tailEnd/>
              </a:ln>
            </p:spPr>
            <p:txBody>
              <a:bodyPr/>
              <a:lstStyle/>
              <a:p>
                <a:endParaRPr lang="en-US"/>
              </a:p>
            </p:txBody>
          </p:sp>
          <p:sp>
            <p:nvSpPr>
              <p:cNvPr id="46130" name="Freeform 30"/>
              <p:cNvSpPr>
                <a:spLocks/>
              </p:cNvSpPr>
              <p:nvPr/>
            </p:nvSpPr>
            <p:spPr bwMode="auto">
              <a:xfrm>
                <a:off x="2522" y="2032"/>
                <a:ext cx="529" cy="25"/>
              </a:xfrm>
              <a:custGeom>
                <a:avLst/>
                <a:gdLst>
                  <a:gd name="T0" fmla="*/ 529 w 529"/>
                  <a:gd name="T1" fmla="*/ 25 h 25"/>
                  <a:gd name="T2" fmla="*/ 529 w 529"/>
                  <a:gd name="T3" fmla="*/ 0 h 25"/>
                  <a:gd name="T4" fmla="*/ 13 w 529"/>
                  <a:gd name="T5" fmla="*/ 0 h 25"/>
                  <a:gd name="T6" fmla="*/ 0 w 529"/>
                  <a:gd name="T7" fmla="*/ 13 h 25"/>
                  <a:gd name="T8" fmla="*/ 0 w 529"/>
                  <a:gd name="T9" fmla="*/ 25 h 25"/>
                  <a:gd name="T10" fmla="*/ 13 w 529"/>
                  <a:gd name="T11" fmla="*/ 25 h 25"/>
                  <a:gd name="T12" fmla="*/ 529 w 529"/>
                  <a:gd name="T13" fmla="*/ 25 h 25"/>
                  <a:gd name="T14" fmla="*/ 0 60000 65536"/>
                  <a:gd name="T15" fmla="*/ 0 60000 65536"/>
                  <a:gd name="T16" fmla="*/ 0 60000 65536"/>
                  <a:gd name="T17" fmla="*/ 0 60000 65536"/>
                  <a:gd name="T18" fmla="*/ 0 60000 65536"/>
                  <a:gd name="T19" fmla="*/ 0 60000 65536"/>
                  <a:gd name="T20" fmla="*/ 0 60000 65536"/>
                  <a:gd name="T21" fmla="*/ 0 w 529"/>
                  <a:gd name="T22" fmla="*/ 0 h 25"/>
                  <a:gd name="T23" fmla="*/ 529 w 529"/>
                  <a:gd name="T24" fmla="*/ 25 h 2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29" h="25">
                    <a:moveTo>
                      <a:pt x="529" y="25"/>
                    </a:moveTo>
                    <a:lnTo>
                      <a:pt x="529" y="0"/>
                    </a:lnTo>
                    <a:lnTo>
                      <a:pt x="13" y="0"/>
                    </a:lnTo>
                    <a:lnTo>
                      <a:pt x="0" y="13"/>
                    </a:lnTo>
                    <a:lnTo>
                      <a:pt x="0" y="25"/>
                    </a:lnTo>
                    <a:lnTo>
                      <a:pt x="13" y="25"/>
                    </a:lnTo>
                    <a:lnTo>
                      <a:pt x="529" y="25"/>
                    </a:lnTo>
                    <a:close/>
                  </a:path>
                </a:pathLst>
              </a:custGeom>
              <a:solidFill>
                <a:srgbClr val="000000"/>
              </a:solidFill>
              <a:ln w="9525">
                <a:noFill/>
                <a:round/>
                <a:headEnd/>
                <a:tailEnd/>
              </a:ln>
            </p:spPr>
            <p:txBody>
              <a:bodyPr/>
              <a:lstStyle/>
              <a:p>
                <a:endParaRPr lang="en-US"/>
              </a:p>
            </p:txBody>
          </p:sp>
        </p:grpSp>
        <p:grpSp>
          <p:nvGrpSpPr>
            <p:cNvPr id="46099" name="Group 31"/>
            <p:cNvGrpSpPr>
              <a:grpSpLocks/>
            </p:cNvGrpSpPr>
            <p:nvPr/>
          </p:nvGrpSpPr>
          <p:grpSpPr bwMode="auto">
            <a:xfrm>
              <a:off x="3422" y="2550"/>
              <a:ext cx="502" cy="210"/>
              <a:chOff x="2522" y="2380"/>
              <a:chExt cx="555" cy="232"/>
            </a:xfrm>
          </p:grpSpPr>
          <p:sp>
            <p:nvSpPr>
              <p:cNvPr id="46123" name="Freeform 32"/>
              <p:cNvSpPr>
                <a:spLocks/>
              </p:cNvSpPr>
              <p:nvPr/>
            </p:nvSpPr>
            <p:spPr bwMode="auto">
              <a:xfrm>
                <a:off x="2522" y="2380"/>
                <a:ext cx="129" cy="232"/>
              </a:xfrm>
              <a:custGeom>
                <a:avLst/>
                <a:gdLst>
                  <a:gd name="T0" fmla="*/ 0 w 129"/>
                  <a:gd name="T1" fmla="*/ 219 h 232"/>
                  <a:gd name="T2" fmla="*/ 26 w 129"/>
                  <a:gd name="T3" fmla="*/ 232 h 232"/>
                  <a:gd name="T4" fmla="*/ 129 w 129"/>
                  <a:gd name="T5" fmla="*/ 26 h 232"/>
                  <a:gd name="T6" fmla="*/ 116 w 129"/>
                  <a:gd name="T7" fmla="*/ 0 h 232"/>
                  <a:gd name="T8" fmla="*/ 116 w 129"/>
                  <a:gd name="T9" fmla="*/ 0 h 232"/>
                  <a:gd name="T10" fmla="*/ 103 w 129"/>
                  <a:gd name="T11" fmla="*/ 13 h 232"/>
                  <a:gd name="T12" fmla="*/ 0 w 129"/>
                  <a:gd name="T13" fmla="*/ 219 h 232"/>
                  <a:gd name="T14" fmla="*/ 0 60000 65536"/>
                  <a:gd name="T15" fmla="*/ 0 60000 65536"/>
                  <a:gd name="T16" fmla="*/ 0 60000 65536"/>
                  <a:gd name="T17" fmla="*/ 0 60000 65536"/>
                  <a:gd name="T18" fmla="*/ 0 60000 65536"/>
                  <a:gd name="T19" fmla="*/ 0 60000 65536"/>
                  <a:gd name="T20" fmla="*/ 0 60000 65536"/>
                  <a:gd name="T21" fmla="*/ 0 w 129"/>
                  <a:gd name="T22" fmla="*/ 0 h 232"/>
                  <a:gd name="T23" fmla="*/ 129 w 129"/>
                  <a:gd name="T24" fmla="*/ 232 h 23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9" h="232">
                    <a:moveTo>
                      <a:pt x="0" y="219"/>
                    </a:moveTo>
                    <a:lnTo>
                      <a:pt x="26" y="232"/>
                    </a:lnTo>
                    <a:lnTo>
                      <a:pt x="129" y="26"/>
                    </a:lnTo>
                    <a:lnTo>
                      <a:pt x="116" y="0"/>
                    </a:lnTo>
                    <a:lnTo>
                      <a:pt x="103" y="13"/>
                    </a:lnTo>
                    <a:lnTo>
                      <a:pt x="0" y="219"/>
                    </a:lnTo>
                    <a:close/>
                  </a:path>
                </a:pathLst>
              </a:custGeom>
              <a:solidFill>
                <a:srgbClr val="000000"/>
              </a:solidFill>
              <a:ln w="9525">
                <a:noFill/>
                <a:round/>
                <a:headEnd/>
                <a:tailEnd/>
              </a:ln>
            </p:spPr>
            <p:txBody>
              <a:bodyPr/>
              <a:lstStyle/>
              <a:p>
                <a:endParaRPr lang="en-US"/>
              </a:p>
            </p:txBody>
          </p:sp>
          <p:sp>
            <p:nvSpPr>
              <p:cNvPr id="46124" name="Freeform 33"/>
              <p:cNvSpPr>
                <a:spLocks/>
              </p:cNvSpPr>
              <p:nvPr/>
            </p:nvSpPr>
            <p:spPr bwMode="auto">
              <a:xfrm>
                <a:off x="2638" y="2380"/>
                <a:ext cx="323" cy="26"/>
              </a:xfrm>
              <a:custGeom>
                <a:avLst/>
                <a:gdLst>
                  <a:gd name="T0" fmla="*/ 0 w 323"/>
                  <a:gd name="T1" fmla="*/ 0 h 26"/>
                  <a:gd name="T2" fmla="*/ 0 w 323"/>
                  <a:gd name="T3" fmla="*/ 26 h 26"/>
                  <a:gd name="T4" fmla="*/ 310 w 323"/>
                  <a:gd name="T5" fmla="*/ 26 h 26"/>
                  <a:gd name="T6" fmla="*/ 323 w 323"/>
                  <a:gd name="T7" fmla="*/ 13 h 26"/>
                  <a:gd name="T8" fmla="*/ 323 w 323"/>
                  <a:gd name="T9" fmla="*/ 0 h 26"/>
                  <a:gd name="T10" fmla="*/ 310 w 323"/>
                  <a:gd name="T11" fmla="*/ 0 h 26"/>
                  <a:gd name="T12" fmla="*/ 0 w 323"/>
                  <a:gd name="T13" fmla="*/ 0 h 26"/>
                  <a:gd name="T14" fmla="*/ 0 60000 65536"/>
                  <a:gd name="T15" fmla="*/ 0 60000 65536"/>
                  <a:gd name="T16" fmla="*/ 0 60000 65536"/>
                  <a:gd name="T17" fmla="*/ 0 60000 65536"/>
                  <a:gd name="T18" fmla="*/ 0 60000 65536"/>
                  <a:gd name="T19" fmla="*/ 0 60000 65536"/>
                  <a:gd name="T20" fmla="*/ 0 60000 65536"/>
                  <a:gd name="T21" fmla="*/ 0 w 323"/>
                  <a:gd name="T22" fmla="*/ 0 h 26"/>
                  <a:gd name="T23" fmla="*/ 323 w 323"/>
                  <a:gd name="T24" fmla="*/ 26 h 2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23" h="26">
                    <a:moveTo>
                      <a:pt x="0" y="0"/>
                    </a:moveTo>
                    <a:lnTo>
                      <a:pt x="0" y="26"/>
                    </a:lnTo>
                    <a:lnTo>
                      <a:pt x="310" y="26"/>
                    </a:lnTo>
                    <a:lnTo>
                      <a:pt x="323" y="13"/>
                    </a:lnTo>
                    <a:lnTo>
                      <a:pt x="323" y="0"/>
                    </a:lnTo>
                    <a:lnTo>
                      <a:pt x="310" y="0"/>
                    </a:lnTo>
                    <a:lnTo>
                      <a:pt x="0" y="0"/>
                    </a:lnTo>
                    <a:close/>
                  </a:path>
                </a:pathLst>
              </a:custGeom>
              <a:solidFill>
                <a:srgbClr val="000000"/>
              </a:solidFill>
              <a:ln w="9525">
                <a:noFill/>
                <a:round/>
                <a:headEnd/>
                <a:tailEnd/>
              </a:ln>
            </p:spPr>
            <p:txBody>
              <a:bodyPr/>
              <a:lstStyle/>
              <a:p>
                <a:endParaRPr lang="en-US"/>
              </a:p>
            </p:txBody>
          </p:sp>
          <p:sp>
            <p:nvSpPr>
              <p:cNvPr id="46125" name="Freeform 34"/>
              <p:cNvSpPr>
                <a:spLocks/>
              </p:cNvSpPr>
              <p:nvPr/>
            </p:nvSpPr>
            <p:spPr bwMode="auto">
              <a:xfrm>
                <a:off x="2935" y="2393"/>
                <a:ext cx="142" cy="219"/>
              </a:xfrm>
              <a:custGeom>
                <a:avLst/>
                <a:gdLst>
                  <a:gd name="T0" fmla="*/ 26 w 142"/>
                  <a:gd name="T1" fmla="*/ 0 h 219"/>
                  <a:gd name="T2" fmla="*/ 0 w 142"/>
                  <a:gd name="T3" fmla="*/ 13 h 219"/>
                  <a:gd name="T4" fmla="*/ 103 w 142"/>
                  <a:gd name="T5" fmla="*/ 219 h 219"/>
                  <a:gd name="T6" fmla="*/ 116 w 142"/>
                  <a:gd name="T7" fmla="*/ 219 h 219"/>
                  <a:gd name="T8" fmla="*/ 142 w 142"/>
                  <a:gd name="T9" fmla="*/ 219 h 219"/>
                  <a:gd name="T10" fmla="*/ 129 w 142"/>
                  <a:gd name="T11" fmla="*/ 206 h 219"/>
                  <a:gd name="T12" fmla="*/ 26 w 142"/>
                  <a:gd name="T13" fmla="*/ 0 h 219"/>
                  <a:gd name="T14" fmla="*/ 0 60000 65536"/>
                  <a:gd name="T15" fmla="*/ 0 60000 65536"/>
                  <a:gd name="T16" fmla="*/ 0 60000 65536"/>
                  <a:gd name="T17" fmla="*/ 0 60000 65536"/>
                  <a:gd name="T18" fmla="*/ 0 60000 65536"/>
                  <a:gd name="T19" fmla="*/ 0 60000 65536"/>
                  <a:gd name="T20" fmla="*/ 0 60000 65536"/>
                  <a:gd name="T21" fmla="*/ 0 w 142"/>
                  <a:gd name="T22" fmla="*/ 0 h 219"/>
                  <a:gd name="T23" fmla="*/ 142 w 142"/>
                  <a:gd name="T24" fmla="*/ 219 h 21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42" h="219">
                    <a:moveTo>
                      <a:pt x="26" y="0"/>
                    </a:moveTo>
                    <a:lnTo>
                      <a:pt x="0" y="13"/>
                    </a:lnTo>
                    <a:lnTo>
                      <a:pt x="103" y="219"/>
                    </a:lnTo>
                    <a:lnTo>
                      <a:pt x="116" y="219"/>
                    </a:lnTo>
                    <a:lnTo>
                      <a:pt x="142" y="219"/>
                    </a:lnTo>
                    <a:lnTo>
                      <a:pt x="129" y="206"/>
                    </a:lnTo>
                    <a:lnTo>
                      <a:pt x="26" y="0"/>
                    </a:lnTo>
                    <a:close/>
                  </a:path>
                </a:pathLst>
              </a:custGeom>
              <a:solidFill>
                <a:srgbClr val="000000"/>
              </a:solidFill>
              <a:ln w="9525">
                <a:noFill/>
                <a:round/>
                <a:headEnd/>
                <a:tailEnd/>
              </a:ln>
            </p:spPr>
            <p:txBody>
              <a:bodyPr/>
              <a:lstStyle/>
              <a:p>
                <a:endParaRPr lang="en-US"/>
              </a:p>
            </p:txBody>
          </p:sp>
          <p:sp>
            <p:nvSpPr>
              <p:cNvPr id="46126" name="Freeform 35"/>
              <p:cNvSpPr>
                <a:spLocks/>
              </p:cNvSpPr>
              <p:nvPr/>
            </p:nvSpPr>
            <p:spPr bwMode="auto">
              <a:xfrm>
                <a:off x="2522" y="2587"/>
                <a:ext cx="529" cy="25"/>
              </a:xfrm>
              <a:custGeom>
                <a:avLst/>
                <a:gdLst>
                  <a:gd name="T0" fmla="*/ 529 w 529"/>
                  <a:gd name="T1" fmla="*/ 25 h 25"/>
                  <a:gd name="T2" fmla="*/ 529 w 529"/>
                  <a:gd name="T3" fmla="*/ 0 h 25"/>
                  <a:gd name="T4" fmla="*/ 13 w 529"/>
                  <a:gd name="T5" fmla="*/ 0 h 25"/>
                  <a:gd name="T6" fmla="*/ 0 w 529"/>
                  <a:gd name="T7" fmla="*/ 12 h 25"/>
                  <a:gd name="T8" fmla="*/ 0 w 529"/>
                  <a:gd name="T9" fmla="*/ 25 h 25"/>
                  <a:gd name="T10" fmla="*/ 13 w 529"/>
                  <a:gd name="T11" fmla="*/ 25 h 25"/>
                  <a:gd name="T12" fmla="*/ 529 w 529"/>
                  <a:gd name="T13" fmla="*/ 25 h 25"/>
                  <a:gd name="T14" fmla="*/ 0 60000 65536"/>
                  <a:gd name="T15" fmla="*/ 0 60000 65536"/>
                  <a:gd name="T16" fmla="*/ 0 60000 65536"/>
                  <a:gd name="T17" fmla="*/ 0 60000 65536"/>
                  <a:gd name="T18" fmla="*/ 0 60000 65536"/>
                  <a:gd name="T19" fmla="*/ 0 60000 65536"/>
                  <a:gd name="T20" fmla="*/ 0 60000 65536"/>
                  <a:gd name="T21" fmla="*/ 0 w 529"/>
                  <a:gd name="T22" fmla="*/ 0 h 25"/>
                  <a:gd name="T23" fmla="*/ 529 w 529"/>
                  <a:gd name="T24" fmla="*/ 25 h 2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29" h="25">
                    <a:moveTo>
                      <a:pt x="529" y="25"/>
                    </a:moveTo>
                    <a:lnTo>
                      <a:pt x="529" y="0"/>
                    </a:lnTo>
                    <a:lnTo>
                      <a:pt x="13" y="0"/>
                    </a:lnTo>
                    <a:lnTo>
                      <a:pt x="0" y="12"/>
                    </a:lnTo>
                    <a:lnTo>
                      <a:pt x="0" y="25"/>
                    </a:lnTo>
                    <a:lnTo>
                      <a:pt x="13" y="25"/>
                    </a:lnTo>
                    <a:lnTo>
                      <a:pt x="529" y="25"/>
                    </a:lnTo>
                    <a:close/>
                  </a:path>
                </a:pathLst>
              </a:custGeom>
              <a:solidFill>
                <a:srgbClr val="000000"/>
              </a:solidFill>
              <a:ln w="9525">
                <a:noFill/>
                <a:round/>
                <a:headEnd/>
                <a:tailEnd/>
              </a:ln>
            </p:spPr>
            <p:txBody>
              <a:bodyPr/>
              <a:lstStyle/>
              <a:p>
                <a:endParaRPr lang="en-US"/>
              </a:p>
            </p:txBody>
          </p:sp>
        </p:grpSp>
        <p:grpSp>
          <p:nvGrpSpPr>
            <p:cNvPr id="46100" name="Group 36"/>
            <p:cNvGrpSpPr>
              <a:grpSpLocks/>
            </p:cNvGrpSpPr>
            <p:nvPr/>
          </p:nvGrpSpPr>
          <p:grpSpPr bwMode="auto">
            <a:xfrm>
              <a:off x="3422" y="3064"/>
              <a:ext cx="502" cy="210"/>
              <a:chOff x="2522" y="2948"/>
              <a:chExt cx="555" cy="232"/>
            </a:xfrm>
          </p:grpSpPr>
          <p:sp>
            <p:nvSpPr>
              <p:cNvPr id="46119" name="Freeform 37"/>
              <p:cNvSpPr>
                <a:spLocks/>
              </p:cNvSpPr>
              <p:nvPr/>
            </p:nvSpPr>
            <p:spPr bwMode="auto">
              <a:xfrm>
                <a:off x="2522" y="2948"/>
                <a:ext cx="129" cy="232"/>
              </a:xfrm>
              <a:custGeom>
                <a:avLst/>
                <a:gdLst>
                  <a:gd name="T0" fmla="*/ 0 w 129"/>
                  <a:gd name="T1" fmla="*/ 219 h 232"/>
                  <a:gd name="T2" fmla="*/ 26 w 129"/>
                  <a:gd name="T3" fmla="*/ 232 h 232"/>
                  <a:gd name="T4" fmla="*/ 129 w 129"/>
                  <a:gd name="T5" fmla="*/ 26 h 232"/>
                  <a:gd name="T6" fmla="*/ 116 w 129"/>
                  <a:gd name="T7" fmla="*/ 0 h 232"/>
                  <a:gd name="T8" fmla="*/ 116 w 129"/>
                  <a:gd name="T9" fmla="*/ 0 h 232"/>
                  <a:gd name="T10" fmla="*/ 103 w 129"/>
                  <a:gd name="T11" fmla="*/ 13 h 232"/>
                  <a:gd name="T12" fmla="*/ 0 w 129"/>
                  <a:gd name="T13" fmla="*/ 219 h 232"/>
                  <a:gd name="T14" fmla="*/ 0 60000 65536"/>
                  <a:gd name="T15" fmla="*/ 0 60000 65536"/>
                  <a:gd name="T16" fmla="*/ 0 60000 65536"/>
                  <a:gd name="T17" fmla="*/ 0 60000 65536"/>
                  <a:gd name="T18" fmla="*/ 0 60000 65536"/>
                  <a:gd name="T19" fmla="*/ 0 60000 65536"/>
                  <a:gd name="T20" fmla="*/ 0 60000 65536"/>
                  <a:gd name="T21" fmla="*/ 0 w 129"/>
                  <a:gd name="T22" fmla="*/ 0 h 232"/>
                  <a:gd name="T23" fmla="*/ 129 w 129"/>
                  <a:gd name="T24" fmla="*/ 232 h 23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9" h="232">
                    <a:moveTo>
                      <a:pt x="0" y="219"/>
                    </a:moveTo>
                    <a:lnTo>
                      <a:pt x="26" y="232"/>
                    </a:lnTo>
                    <a:lnTo>
                      <a:pt x="129" y="26"/>
                    </a:lnTo>
                    <a:lnTo>
                      <a:pt x="116" y="0"/>
                    </a:lnTo>
                    <a:lnTo>
                      <a:pt x="103" y="13"/>
                    </a:lnTo>
                    <a:lnTo>
                      <a:pt x="0" y="219"/>
                    </a:lnTo>
                    <a:close/>
                  </a:path>
                </a:pathLst>
              </a:custGeom>
              <a:solidFill>
                <a:srgbClr val="000000"/>
              </a:solidFill>
              <a:ln w="9525">
                <a:noFill/>
                <a:round/>
                <a:headEnd/>
                <a:tailEnd/>
              </a:ln>
            </p:spPr>
            <p:txBody>
              <a:bodyPr/>
              <a:lstStyle/>
              <a:p>
                <a:endParaRPr lang="en-US"/>
              </a:p>
            </p:txBody>
          </p:sp>
          <p:sp>
            <p:nvSpPr>
              <p:cNvPr id="46120" name="Freeform 38"/>
              <p:cNvSpPr>
                <a:spLocks/>
              </p:cNvSpPr>
              <p:nvPr/>
            </p:nvSpPr>
            <p:spPr bwMode="auto">
              <a:xfrm>
                <a:off x="2638" y="2948"/>
                <a:ext cx="323" cy="26"/>
              </a:xfrm>
              <a:custGeom>
                <a:avLst/>
                <a:gdLst>
                  <a:gd name="T0" fmla="*/ 0 w 323"/>
                  <a:gd name="T1" fmla="*/ 0 h 26"/>
                  <a:gd name="T2" fmla="*/ 0 w 323"/>
                  <a:gd name="T3" fmla="*/ 26 h 26"/>
                  <a:gd name="T4" fmla="*/ 310 w 323"/>
                  <a:gd name="T5" fmla="*/ 26 h 26"/>
                  <a:gd name="T6" fmla="*/ 323 w 323"/>
                  <a:gd name="T7" fmla="*/ 13 h 26"/>
                  <a:gd name="T8" fmla="*/ 323 w 323"/>
                  <a:gd name="T9" fmla="*/ 0 h 26"/>
                  <a:gd name="T10" fmla="*/ 310 w 323"/>
                  <a:gd name="T11" fmla="*/ 0 h 26"/>
                  <a:gd name="T12" fmla="*/ 0 w 323"/>
                  <a:gd name="T13" fmla="*/ 0 h 26"/>
                  <a:gd name="T14" fmla="*/ 0 60000 65536"/>
                  <a:gd name="T15" fmla="*/ 0 60000 65536"/>
                  <a:gd name="T16" fmla="*/ 0 60000 65536"/>
                  <a:gd name="T17" fmla="*/ 0 60000 65536"/>
                  <a:gd name="T18" fmla="*/ 0 60000 65536"/>
                  <a:gd name="T19" fmla="*/ 0 60000 65536"/>
                  <a:gd name="T20" fmla="*/ 0 60000 65536"/>
                  <a:gd name="T21" fmla="*/ 0 w 323"/>
                  <a:gd name="T22" fmla="*/ 0 h 26"/>
                  <a:gd name="T23" fmla="*/ 323 w 323"/>
                  <a:gd name="T24" fmla="*/ 26 h 2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23" h="26">
                    <a:moveTo>
                      <a:pt x="0" y="0"/>
                    </a:moveTo>
                    <a:lnTo>
                      <a:pt x="0" y="26"/>
                    </a:lnTo>
                    <a:lnTo>
                      <a:pt x="310" y="26"/>
                    </a:lnTo>
                    <a:lnTo>
                      <a:pt x="323" y="13"/>
                    </a:lnTo>
                    <a:lnTo>
                      <a:pt x="323" y="0"/>
                    </a:lnTo>
                    <a:lnTo>
                      <a:pt x="310" y="0"/>
                    </a:lnTo>
                    <a:lnTo>
                      <a:pt x="0" y="0"/>
                    </a:lnTo>
                    <a:close/>
                  </a:path>
                </a:pathLst>
              </a:custGeom>
              <a:solidFill>
                <a:srgbClr val="000000"/>
              </a:solidFill>
              <a:ln w="9525">
                <a:noFill/>
                <a:round/>
                <a:headEnd/>
                <a:tailEnd/>
              </a:ln>
            </p:spPr>
            <p:txBody>
              <a:bodyPr/>
              <a:lstStyle/>
              <a:p>
                <a:endParaRPr lang="en-US"/>
              </a:p>
            </p:txBody>
          </p:sp>
          <p:sp>
            <p:nvSpPr>
              <p:cNvPr id="46121" name="Freeform 39"/>
              <p:cNvSpPr>
                <a:spLocks/>
              </p:cNvSpPr>
              <p:nvPr/>
            </p:nvSpPr>
            <p:spPr bwMode="auto">
              <a:xfrm>
                <a:off x="2935" y="2961"/>
                <a:ext cx="142" cy="219"/>
              </a:xfrm>
              <a:custGeom>
                <a:avLst/>
                <a:gdLst>
                  <a:gd name="T0" fmla="*/ 26 w 142"/>
                  <a:gd name="T1" fmla="*/ 0 h 219"/>
                  <a:gd name="T2" fmla="*/ 0 w 142"/>
                  <a:gd name="T3" fmla="*/ 13 h 219"/>
                  <a:gd name="T4" fmla="*/ 103 w 142"/>
                  <a:gd name="T5" fmla="*/ 219 h 219"/>
                  <a:gd name="T6" fmla="*/ 116 w 142"/>
                  <a:gd name="T7" fmla="*/ 219 h 219"/>
                  <a:gd name="T8" fmla="*/ 142 w 142"/>
                  <a:gd name="T9" fmla="*/ 219 h 219"/>
                  <a:gd name="T10" fmla="*/ 129 w 142"/>
                  <a:gd name="T11" fmla="*/ 206 h 219"/>
                  <a:gd name="T12" fmla="*/ 26 w 142"/>
                  <a:gd name="T13" fmla="*/ 0 h 219"/>
                  <a:gd name="T14" fmla="*/ 0 60000 65536"/>
                  <a:gd name="T15" fmla="*/ 0 60000 65536"/>
                  <a:gd name="T16" fmla="*/ 0 60000 65536"/>
                  <a:gd name="T17" fmla="*/ 0 60000 65536"/>
                  <a:gd name="T18" fmla="*/ 0 60000 65536"/>
                  <a:gd name="T19" fmla="*/ 0 60000 65536"/>
                  <a:gd name="T20" fmla="*/ 0 60000 65536"/>
                  <a:gd name="T21" fmla="*/ 0 w 142"/>
                  <a:gd name="T22" fmla="*/ 0 h 219"/>
                  <a:gd name="T23" fmla="*/ 142 w 142"/>
                  <a:gd name="T24" fmla="*/ 219 h 21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42" h="219">
                    <a:moveTo>
                      <a:pt x="26" y="0"/>
                    </a:moveTo>
                    <a:lnTo>
                      <a:pt x="0" y="13"/>
                    </a:lnTo>
                    <a:lnTo>
                      <a:pt x="103" y="219"/>
                    </a:lnTo>
                    <a:lnTo>
                      <a:pt x="116" y="219"/>
                    </a:lnTo>
                    <a:lnTo>
                      <a:pt x="142" y="219"/>
                    </a:lnTo>
                    <a:lnTo>
                      <a:pt x="129" y="206"/>
                    </a:lnTo>
                    <a:lnTo>
                      <a:pt x="26" y="0"/>
                    </a:lnTo>
                    <a:close/>
                  </a:path>
                </a:pathLst>
              </a:custGeom>
              <a:solidFill>
                <a:srgbClr val="000000"/>
              </a:solidFill>
              <a:ln w="9525">
                <a:noFill/>
                <a:round/>
                <a:headEnd/>
                <a:tailEnd/>
              </a:ln>
            </p:spPr>
            <p:txBody>
              <a:bodyPr/>
              <a:lstStyle/>
              <a:p>
                <a:endParaRPr lang="en-US"/>
              </a:p>
            </p:txBody>
          </p:sp>
          <p:sp>
            <p:nvSpPr>
              <p:cNvPr id="46122" name="Freeform 40"/>
              <p:cNvSpPr>
                <a:spLocks/>
              </p:cNvSpPr>
              <p:nvPr/>
            </p:nvSpPr>
            <p:spPr bwMode="auto">
              <a:xfrm>
                <a:off x="2522" y="3154"/>
                <a:ext cx="529" cy="26"/>
              </a:xfrm>
              <a:custGeom>
                <a:avLst/>
                <a:gdLst>
                  <a:gd name="T0" fmla="*/ 529 w 529"/>
                  <a:gd name="T1" fmla="*/ 26 h 26"/>
                  <a:gd name="T2" fmla="*/ 529 w 529"/>
                  <a:gd name="T3" fmla="*/ 0 h 26"/>
                  <a:gd name="T4" fmla="*/ 13 w 529"/>
                  <a:gd name="T5" fmla="*/ 0 h 26"/>
                  <a:gd name="T6" fmla="*/ 0 w 529"/>
                  <a:gd name="T7" fmla="*/ 13 h 26"/>
                  <a:gd name="T8" fmla="*/ 0 w 529"/>
                  <a:gd name="T9" fmla="*/ 26 h 26"/>
                  <a:gd name="T10" fmla="*/ 13 w 529"/>
                  <a:gd name="T11" fmla="*/ 26 h 26"/>
                  <a:gd name="T12" fmla="*/ 529 w 529"/>
                  <a:gd name="T13" fmla="*/ 26 h 26"/>
                  <a:gd name="T14" fmla="*/ 0 60000 65536"/>
                  <a:gd name="T15" fmla="*/ 0 60000 65536"/>
                  <a:gd name="T16" fmla="*/ 0 60000 65536"/>
                  <a:gd name="T17" fmla="*/ 0 60000 65536"/>
                  <a:gd name="T18" fmla="*/ 0 60000 65536"/>
                  <a:gd name="T19" fmla="*/ 0 60000 65536"/>
                  <a:gd name="T20" fmla="*/ 0 60000 65536"/>
                  <a:gd name="T21" fmla="*/ 0 w 529"/>
                  <a:gd name="T22" fmla="*/ 0 h 26"/>
                  <a:gd name="T23" fmla="*/ 529 w 529"/>
                  <a:gd name="T24" fmla="*/ 26 h 2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29" h="26">
                    <a:moveTo>
                      <a:pt x="529" y="26"/>
                    </a:moveTo>
                    <a:lnTo>
                      <a:pt x="529" y="0"/>
                    </a:lnTo>
                    <a:lnTo>
                      <a:pt x="13" y="0"/>
                    </a:lnTo>
                    <a:lnTo>
                      <a:pt x="0" y="13"/>
                    </a:lnTo>
                    <a:lnTo>
                      <a:pt x="0" y="26"/>
                    </a:lnTo>
                    <a:lnTo>
                      <a:pt x="13" y="26"/>
                    </a:lnTo>
                    <a:lnTo>
                      <a:pt x="529" y="26"/>
                    </a:lnTo>
                    <a:close/>
                  </a:path>
                </a:pathLst>
              </a:custGeom>
              <a:solidFill>
                <a:srgbClr val="000000"/>
              </a:solidFill>
              <a:ln w="9525">
                <a:noFill/>
                <a:round/>
                <a:headEnd/>
                <a:tailEnd/>
              </a:ln>
            </p:spPr>
            <p:txBody>
              <a:bodyPr/>
              <a:lstStyle/>
              <a:p>
                <a:endParaRPr lang="en-US"/>
              </a:p>
            </p:txBody>
          </p:sp>
        </p:grpSp>
        <p:grpSp>
          <p:nvGrpSpPr>
            <p:cNvPr id="46101" name="Group 41"/>
            <p:cNvGrpSpPr>
              <a:grpSpLocks/>
            </p:cNvGrpSpPr>
            <p:nvPr/>
          </p:nvGrpSpPr>
          <p:grpSpPr bwMode="auto">
            <a:xfrm>
              <a:off x="3422" y="3566"/>
              <a:ext cx="502" cy="210"/>
              <a:chOff x="2522" y="3503"/>
              <a:chExt cx="555" cy="232"/>
            </a:xfrm>
          </p:grpSpPr>
          <p:sp>
            <p:nvSpPr>
              <p:cNvPr id="46115" name="Freeform 42"/>
              <p:cNvSpPr>
                <a:spLocks/>
              </p:cNvSpPr>
              <p:nvPr/>
            </p:nvSpPr>
            <p:spPr bwMode="auto">
              <a:xfrm>
                <a:off x="2522" y="3503"/>
                <a:ext cx="129" cy="232"/>
              </a:xfrm>
              <a:custGeom>
                <a:avLst/>
                <a:gdLst>
                  <a:gd name="T0" fmla="*/ 0 w 129"/>
                  <a:gd name="T1" fmla="*/ 219 h 232"/>
                  <a:gd name="T2" fmla="*/ 26 w 129"/>
                  <a:gd name="T3" fmla="*/ 232 h 232"/>
                  <a:gd name="T4" fmla="*/ 129 w 129"/>
                  <a:gd name="T5" fmla="*/ 26 h 232"/>
                  <a:gd name="T6" fmla="*/ 116 w 129"/>
                  <a:gd name="T7" fmla="*/ 0 h 232"/>
                  <a:gd name="T8" fmla="*/ 116 w 129"/>
                  <a:gd name="T9" fmla="*/ 0 h 232"/>
                  <a:gd name="T10" fmla="*/ 103 w 129"/>
                  <a:gd name="T11" fmla="*/ 13 h 232"/>
                  <a:gd name="T12" fmla="*/ 0 w 129"/>
                  <a:gd name="T13" fmla="*/ 219 h 232"/>
                  <a:gd name="T14" fmla="*/ 0 60000 65536"/>
                  <a:gd name="T15" fmla="*/ 0 60000 65536"/>
                  <a:gd name="T16" fmla="*/ 0 60000 65536"/>
                  <a:gd name="T17" fmla="*/ 0 60000 65536"/>
                  <a:gd name="T18" fmla="*/ 0 60000 65536"/>
                  <a:gd name="T19" fmla="*/ 0 60000 65536"/>
                  <a:gd name="T20" fmla="*/ 0 60000 65536"/>
                  <a:gd name="T21" fmla="*/ 0 w 129"/>
                  <a:gd name="T22" fmla="*/ 0 h 232"/>
                  <a:gd name="T23" fmla="*/ 129 w 129"/>
                  <a:gd name="T24" fmla="*/ 232 h 23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9" h="232">
                    <a:moveTo>
                      <a:pt x="0" y="219"/>
                    </a:moveTo>
                    <a:lnTo>
                      <a:pt x="26" y="232"/>
                    </a:lnTo>
                    <a:lnTo>
                      <a:pt x="129" y="26"/>
                    </a:lnTo>
                    <a:lnTo>
                      <a:pt x="116" y="0"/>
                    </a:lnTo>
                    <a:lnTo>
                      <a:pt x="103" y="13"/>
                    </a:lnTo>
                    <a:lnTo>
                      <a:pt x="0" y="219"/>
                    </a:lnTo>
                    <a:close/>
                  </a:path>
                </a:pathLst>
              </a:custGeom>
              <a:solidFill>
                <a:srgbClr val="000000"/>
              </a:solidFill>
              <a:ln w="9525">
                <a:noFill/>
                <a:round/>
                <a:headEnd/>
                <a:tailEnd/>
              </a:ln>
            </p:spPr>
            <p:txBody>
              <a:bodyPr/>
              <a:lstStyle/>
              <a:p>
                <a:endParaRPr lang="en-US"/>
              </a:p>
            </p:txBody>
          </p:sp>
          <p:sp>
            <p:nvSpPr>
              <p:cNvPr id="46116" name="Freeform 43"/>
              <p:cNvSpPr>
                <a:spLocks/>
              </p:cNvSpPr>
              <p:nvPr/>
            </p:nvSpPr>
            <p:spPr bwMode="auto">
              <a:xfrm>
                <a:off x="2638" y="3503"/>
                <a:ext cx="323" cy="26"/>
              </a:xfrm>
              <a:custGeom>
                <a:avLst/>
                <a:gdLst>
                  <a:gd name="T0" fmla="*/ 0 w 323"/>
                  <a:gd name="T1" fmla="*/ 0 h 26"/>
                  <a:gd name="T2" fmla="*/ 0 w 323"/>
                  <a:gd name="T3" fmla="*/ 26 h 26"/>
                  <a:gd name="T4" fmla="*/ 310 w 323"/>
                  <a:gd name="T5" fmla="*/ 26 h 26"/>
                  <a:gd name="T6" fmla="*/ 323 w 323"/>
                  <a:gd name="T7" fmla="*/ 13 h 26"/>
                  <a:gd name="T8" fmla="*/ 323 w 323"/>
                  <a:gd name="T9" fmla="*/ 0 h 26"/>
                  <a:gd name="T10" fmla="*/ 310 w 323"/>
                  <a:gd name="T11" fmla="*/ 0 h 26"/>
                  <a:gd name="T12" fmla="*/ 0 w 323"/>
                  <a:gd name="T13" fmla="*/ 0 h 26"/>
                  <a:gd name="T14" fmla="*/ 0 60000 65536"/>
                  <a:gd name="T15" fmla="*/ 0 60000 65536"/>
                  <a:gd name="T16" fmla="*/ 0 60000 65536"/>
                  <a:gd name="T17" fmla="*/ 0 60000 65536"/>
                  <a:gd name="T18" fmla="*/ 0 60000 65536"/>
                  <a:gd name="T19" fmla="*/ 0 60000 65536"/>
                  <a:gd name="T20" fmla="*/ 0 60000 65536"/>
                  <a:gd name="T21" fmla="*/ 0 w 323"/>
                  <a:gd name="T22" fmla="*/ 0 h 26"/>
                  <a:gd name="T23" fmla="*/ 323 w 323"/>
                  <a:gd name="T24" fmla="*/ 26 h 2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23" h="26">
                    <a:moveTo>
                      <a:pt x="0" y="0"/>
                    </a:moveTo>
                    <a:lnTo>
                      <a:pt x="0" y="26"/>
                    </a:lnTo>
                    <a:lnTo>
                      <a:pt x="310" y="26"/>
                    </a:lnTo>
                    <a:lnTo>
                      <a:pt x="323" y="13"/>
                    </a:lnTo>
                    <a:lnTo>
                      <a:pt x="323" y="0"/>
                    </a:lnTo>
                    <a:lnTo>
                      <a:pt x="310" y="0"/>
                    </a:lnTo>
                    <a:lnTo>
                      <a:pt x="0" y="0"/>
                    </a:lnTo>
                    <a:close/>
                  </a:path>
                </a:pathLst>
              </a:custGeom>
              <a:solidFill>
                <a:srgbClr val="000000"/>
              </a:solidFill>
              <a:ln w="9525">
                <a:noFill/>
                <a:round/>
                <a:headEnd/>
                <a:tailEnd/>
              </a:ln>
            </p:spPr>
            <p:txBody>
              <a:bodyPr/>
              <a:lstStyle/>
              <a:p>
                <a:endParaRPr lang="en-US"/>
              </a:p>
            </p:txBody>
          </p:sp>
          <p:sp>
            <p:nvSpPr>
              <p:cNvPr id="46117" name="Freeform 44"/>
              <p:cNvSpPr>
                <a:spLocks/>
              </p:cNvSpPr>
              <p:nvPr/>
            </p:nvSpPr>
            <p:spPr bwMode="auto">
              <a:xfrm>
                <a:off x="2935" y="3516"/>
                <a:ext cx="142" cy="219"/>
              </a:xfrm>
              <a:custGeom>
                <a:avLst/>
                <a:gdLst>
                  <a:gd name="T0" fmla="*/ 26 w 142"/>
                  <a:gd name="T1" fmla="*/ 0 h 219"/>
                  <a:gd name="T2" fmla="*/ 0 w 142"/>
                  <a:gd name="T3" fmla="*/ 13 h 219"/>
                  <a:gd name="T4" fmla="*/ 103 w 142"/>
                  <a:gd name="T5" fmla="*/ 219 h 219"/>
                  <a:gd name="T6" fmla="*/ 116 w 142"/>
                  <a:gd name="T7" fmla="*/ 219 h 219"/>
                  <a:gd name="T8" fmla="*/ 142 w 142"/>
                  <a:gd name="T9" fmla="*/ 219 h 219"/>
                  <a:gd name="T10" fmla="*/ 129 w 142"/>
                  <a:gd name="T11" fmla="*/ 206 h 219"/>
                  <a:gd name="T12" fmla="*/ 26 w 142"/>
                  <a:gd name="T13" fmla="*/ 0 h 219"/>
                  <a:gd name="T14" fmla="*/ 0 60000 65536"/>
                  <a:gd name="T15" fmla="*/ 0 60000 65536"/>
                  <a:gd name="T16" fmla="*/ 0 60000 65536"/>
                  <a:gd name="T17" fmla="*/ 0 60000 65536"/>
                  <a:gd name="T18" fmla="*/ 0 60000 65536"/>
                  <a:gd name="T19" fmla="*/ 0 60000 65536"/>
                  <a:gd name="T20" fmla="*/ 0 60000 65536"/>
                  <a:gd name="T21" fmla="*/ 0 w 142"/>
                  <a:gd name="T22" fmla="*/ 0 h 219"/>
                  <a:gd name="T23" fmla="*/ 142 w 142"/>
                  <a:gd name="T24" fmla="*/ 219 h 21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42" h="219">
                    <a:moveTo>
                      <a:pt x="26" y="0"/>
                    </a:moveTo>
                    <a:lnTo>
                      <a:pt x="0" y="13"/>
                    </a:lnTo>
                    <a:lnTo>
                      <a:pt x="103" y="219"/>
                    </a:lnTo>
                    <a:lnTo>
                      <a:pt x="116" y="219"/>
                    </a:lnTo>
                    <a:lnTo>
                      <a:pt x="142" y="219"/>
                    </a:lnTo>
                    <a:lnTo>
                      <a:pt x="129" y="206"/>
                    </a:lnTo>
                    <a:lnTo>
                      <a:pt x="26" y="0"/>
                    </a:lnTo>
                    <a:close/>
                  </a:path>
                </a:pathLst>
              </a:custGeom>
              <a:solidFill>
                <a:srgbClr val="000000"/>
              </a:solidFill>
              <a:ln w="9525">
                <a:noFill/>
                <a:round/>
                <a:headEnd/>
                <a:tailEnd/>
              </a:ln>
            </p:spPr>
            <p:txBody>
              <a:bodyPr/>
              <a:lstStyle/>
              <a:p>
                <a:endParaRPr lang="en-US"/>
              </a:p>
            </p:txBody>
          </p:sp>
          <p:sp>
            <p:nvSpPr>
              <p:cNvPr id="46118" name="Freeform 45"/>
              <p:cNvSpPr>
                <a:spLocks/>
              </p:cNvSpPr>
              <p:nvPr/>
            </p:nvSpPr>
            <p:spPr bwMode="auto">
              <a:xfrm>
                <a:off x="2522" y="3709"/>
                <a:ext cx="529" cy="26"/>
              </a:xfrm>
              <a:custGeom>
                <a:avLst/>
                <a:gdLst>
                  <a:gd name="T0" fmla="*/ 529 w 529"/>
                  <a:gd name="T1" fmla="*/ 26 h 26"/>
                  <a:gd name="T2" fmla="*/ 529 w 529"/>
                  <a:gd name="T3" fmla="*/ 0 h 26"/>
                  <a:gd name="T4" fmla="*/ 13 w 529"/>
                  <a:gd name="T5" fmla="*/ 0 h 26"/>
                  <a:gd name="T6" fmla="*/ 0 w 529"/>
                  <a:gd name="T7" fmla="*/ 13 h 26"/>
                  <a:gd name="T8" fmla="*/ 0 w 529"/>
                  <a:gd name="T9" fmla="*/ 26 h 26"/>
                  <a:gd name="T10" fmla="*/ 13 w 529"/>
                  <a:gd name="T11" fmla="*/ 26 h 26"/>
                  <a:gd name="T12" fmla="*/ 529 w 529"/>
                  <a:gd name="T13" fmla="*/ 26 h 26"/>
                  <a:gd name="T14" fmla="*/ 0 60000 65536"/>
                  <a:gd name="T15" fmla="*/ 0 60000 65536"/>
                  <a:gd name="T16" fmla="*/ 0 60000 65536"/>
                  <a:gd name="T17" fmla="*/ 0 60000 65536"/>
                  <a:gd name="T18" fmla="*/ 0 60000 65536"/>
                  <a:gd name="T19" fmla="*/ 0 60000 65536"/>
                  <a:gd name="T20" fmla="*/ 0 60000 65536"/>
                  <a:gd name="T21" fmla="*/ 0 w 529"/>
                  <a:gd name="T22" fmla="*/ 0 h 26"/>
                  <a:gd name="T23" fmla="*/ 529 w 529"/>
                  <a:gd name="T24" fmla="*/ 26 h 2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29" h="26">
                    <a:moveTo>
                      <a:pt x="529" y="26"/>
                    </a:moveTo>
                    <a:lnTo>
                      <a:pt x="529" y="0"/>
                    </a:lnTo>
                    <a:lnTo>
                      <a:pt x="13" y="0"/>
                    </a:lnTo>
                    <a:lnTo>
                      <a:pt x="0" y="13"/>
                    </a:lnTo>
                    <a:lnTo>
                      <a:pt x="0" y="26"/>
                    </a:lnTo>
                    <a:lnTo>
                      <a:pt x="13" y="26"/>
                    </a:lnTo>
                    <a:lnTo>
                      <a:pt x="529" y="26"/>
                    </a:lnTo>
                    <a:close/>
                  </a:path>
                </a:pathLst>
              </a:custGeom>
              <a:solidFill>
                <a:srgbClr val="000000"/>
              </a:solidFill>
              <a:ln w="9525">
                <a:noFill/>
                <a:round/>
                <a:headEnd/>
                <a:tailEnd/>
              </a:ln>
            </p:spPr>
            <p:txBody>
              <a:bodyPr/>
              <a:lstStyle/>
              <a:p>
                <a:endParaRPr lang="en-US"/>
              </a:p>
            </p:txBody>
          </p:sp>
        </p:grpSp>
        <p:sp>
          <p:nvSpPr>
            <p:cNvPr id="46102" name="Rectangle 46"/>
            <p:cNvSpPr>
              <a:spLocks noChangeArrowheads="1"/>
            </p:cNvSpPr>
            <p:nvPr/>
          </p:nvSpPr>
          <p:spPr bwMode="auto">
            <a:xfrm>
              <a:off x="3746" y="783"/>
              <a:ext cx="845" cy="154"/>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latin typeface="Courier New" pitchFamily="49" charset="0"/>
                </a:rPr>
                <a:t>Application</a:t>
              </a:r>
              <a:endParaRPr lang="en-US" sz="1600" b="0">
                <a:latin typeface="Courier New" pitchFamily="49" charset="0"/>
              </a:endParaRPr>
            </a:p>
          </p:txBody>
        </p:sp>
        <p:sp>
          <p:nvSpPr>
            <p:cNvPr id="46103" name="Rectangle 47"/>
            <p:cNvSpPr>
              <a:spLocks noChangeArrowheads="1"/>
            </p:cNvSpPr>
            <p:nvPr/>
          </p:nvSpPr>
          <p:spPr bwMode="auto">
            <a:xfrm>
              <a:off x="3711" y="1303"/>
              <a:ext cx="922" cy="154"/>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latin typeface="Courier New" pitchFamily="49" charset="0"/>
                </a:rPr>
                <a:t>Presentation</a:t>
              </a:r>
              <a:endParaRPr lang="en-US" sz="1600" b="0">
                <a:latin typeface="Courier New" pitchFamily="49" charset="0"/>
              </a:endParaRPr>
            </a:p>
          </p:txBody>
        </p:sp>
        <p:sp>
          <p:nvSpPr>
            <p:cNvPr id="46104" name="Rectangle 48"/>
            <p:cNvSpPr>
              <a:spLocks noChangeArrowheads="1"/>
            </p:cNvSpPr>
            <p:nvPr/>
          </p:nvSpPr>
          <p:spPr bwMode="auto">
            <a:xfrm>
              <a:off x="3886" y="1805"/>
              <a:ext cx="538" cy="154"/>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latin typeface="Courier New" pitchFamily="49" charset="0"/>
                </a:rPr>
                <a:t>Session</a:t>
              </a:r>
              <a:endParaRPr lang="en-US" sz="1600" b="0">
                <a:latin typeface="Courier New" pitchFamily="49" charset="0"/>
              </a:endParaRPr>
            </a:p>
          </p:txBody>
        </p:sp>
        <p:sp>
          <p:nvSpPr>
            <p:cNvPr id="46105" name="Rectangle 49"/>
            <p:cNvSpPr>
              <a:spLocks noChangeArrowheads="1"/>
            </p:cNvSpPr>
            <p:nvPr/>
          </p:nvSpPr>
          <p:spPr bwMode="auto">
            <a:xfrm>
              <a:off x="3816" y="2313"/>
              <a:ext cx="691" cy="154"/>
            </a:xfrm>
            <a:prstGeom prst="rect">
              <a:avLst/>
            </a:prstGeom>
            <a:noFill/>
            <a:ln w="9525">
              <a:noFill/>
              <a:miter lim="800000"/>
              <a:headEnd/>
              <a:tailEnd/>
            </a:ln>
          </p:spPr>
          <p:txBody>
            <a:bodyPr wrap="none" lIns="0" tIns="0" rIns="0" bIns="0">
              <a:spAutoFit/>
            </a:bodyPr>
            <a:lstStyle/>
            <a:p>
              <a:pPr eaLnBrk="0" hangingPunct="0"/>
              <a:r>
                <a:rPr lang="en-US" sz="1600">
                  <a:solidFill>
                    <a:srgbClr val="0000CC"/>
                  </a:solidFill>
                  <a:latin typeface="Courier New" pitchFamily="49" charset="0"/>
                </a:rPr>
                <a:t>Transport</a:t>
              </a:r>
              <a:endParaRPr lang="en-US" sz="1600" b="0">
                <a:solidFill>
                  <a:srgbClr val="0000CC"/>
                </a:solidFill>
                <a:latin typeface="Courier New" pitchFamily="49" charset="0"/>
              </a:endParaRPr>
            </a:p>
          </p:txBody>
        </p:sp>
        <p:sp>
          <p:nvSpPr>
            <p:cNvPr id="46106" name="Rectangle 50"/>
            <p:cNvSpPr>
              <a:spLocks noChangeArrowheads="1"/>
            </p:cNvSpPr>
            <p:nvPr/>
          </p:nvSpPr>
          <p:spPr bwMode="auto">
            <a:xfrm>
              <a:off x="3886" y="2815"/>
              <a:ext cx="538" cy="154"/>
            </a:xfrm>
            <a:prstGeom prst="rect">
              <a:avLst/>
            </a:prstGeom>
            <a:noFill/>
            <a:ln w="9525">
              <a:noFill/>
              <a:miter lim="800000"/>
              <a:headEnd/>
              <a:tailEnd/>
            </a:ln>
          </p:spPr>
          <p:txBody>
            <a:bodyPr wrap="none" lIns="0" tIns="0" rIns="0" bIns="0">
              <a:spAutoFit/>
            </a:bodyPr>
            <a:lstStyle/>
            <a:p>
              <a:pPr eaLnBrk="0" hangingPunct="0"/>
              <a:r>
                <a:rPr lang="en-US" sz="1600">
                  <a:solidFill>
                    <a:srgbClr val="0000CC"/>
                  </a:solidFill>
                  <a:latin typeface="Courier New" pitchFamily="49" charset="0"/>
                </a:rPr>
                <a:t>Network</a:t>
              </a:r>
              <a:endParaRPr lang="en-US" sz="1600" b="0">
                <a:solidFill>
                  <a:srgbClr val="0000CC"/>
                </a:solidFill>
                <a:latin typeface="Courier New" pitchFamily="49" charset="0"/>
              </a:endParaRPr>
            </a:p>
          </p:txBody>
        </p:sp>
        <p:sp>
          <p:nvSpPr>
            <p:cNvPr id="46107" name="Rectangle 51"/>
            <p:cNvSpPr>
              <a:spLocks noChangeArrowheads="1"/>
            </p:cNvSpPr>
            <p:nvPr/>
          </p:nvSpPr>
          <p:spPr bwMode="auto">
            <a:xfrm>
              <a:off x="3850" y="3323"/>
              <a:ext cx="615" cy="154"/>
            </a:xfrm>
            <a:prstGeom prst="rect">
              <a:avLst/>
            </a:prstGeom>
            <a:noFill/>
            <a:ln w="9525">
              <a:noFill/>
              <a:miter lim="800000"/>
              <a:headEnd/>
              <a:tailEnd/>
            </a:ln>
          </p:spPr>
          <p:txBody>
            <a:bodyPr wrap="none" lIns="0" tIns="0" rIns="0" bIns="0">
              <a:spAutoFit/>
            </a:bodyPr>
            <a:lstStyle/>
            <a:p>
              <a:pPr eaLnBrk="0" hangingPunct="0"/>
              <a:r>
                <a:rPr lang="en-US" sz="1600">
                  <a:solidFill>
                    <a:srgbClr val="0000CC"/>
                  </a:solidFill>
                  <a:latin typeface="Courier New" pitchFamily="49" charset="0"/>
                </a:rPr>
                <a:t>DataLink</a:t>
              </a:r>
              <a:endParaRPr lang="en-US" sz="1600" b="0">
                <a:solidFill>
                  <a:srgbClr val="0000CC"/>
                </a:solidFill>
                <a:latin typeface="Courier New" pitchFamily="49" charset="0"/>
              </a:endParaRPr>
            </a:p>
          </p:txBody>
        </p:sp>
        <p:sp>
          <p:nvSpPr>
            <p:cNvPr id="46108" name="Rectangle 52"/>
            <p:cNvSpPr>
              <a:spLocks noChangeArrowheads="1"/>
            </p:cNvSpPr>
            <p:nvPr/>
          </p:nvSpPr>
          <p:spPr bwMode="auto">
            <a:xfrm>
              <a:off x="3850" y="3830"/>
              <a:ext cx="615" cy="154"/>
            </a:xfrm>
            <a:prstGeom prst="rect">
              <a:avLst/>
            </a:prstGeom>
            <a:noFill/>
            <a:ln w="9525">
              <a:noFill/>
              <a:miter lim="800000"/>
              <a:headEnd/>
              <a:tailEnd/>
            </a:ln>
          </p:spPr>
          <p:txBody>
            <a:bodyPr wrap="none" lIns="0" tIns="0" rIns="0" bIns="0">
              <a:spAutoFit/>
            </a:bodyPr>
            <a:lstStyle/>
            <a:p>
              <a:pPr eaLnBrk="0" hangingPunct="0"/>
              <a:r>
                <a:rPr lang="en-US" sz="1600">
                  <a:solidFill>
                    <a:srgbClr val="0000CC"/>
                  </a:solidFill>
                  <a:latin typeface="Courier New" pitchFamily="49" charset="0"/>
                </a:rPr>
                <a:t>Physical</a:t>
              </a:r>
              <a:endParaRPr lang="en-US" sz="1600" b="0">
                <a:solidFill>
                  <a:srgbClr val="0000CC"/>
                </a:solidFill>
                <a:latin typeface="Courier New" pitchFamily="49" charset="0"/>
              </a:endParaRPr>
            </a:p>
          </p:txBody>
        </p:sp>
        <p:sp>
          <p:nvSpPr>
            <p:cNvPr id="46109" name="Line 53"/>
            <p:cNvSpPr>
              <a:spLocks noChangeShapeType="1"/>
            </p:cNvSpPr>
            <p:nvPr/>
          </p:nvSpPr>
          <p:spPr bwMode="auto">
            <a:xfrm>
              <a:off x="4129" y="1012"/>
              <a:ext cx="0" cy="217"/>
            </a:xfrm>
            <a:prstGeom prst="line">
              <a:avLst/>
            </a:prstGeom>
            <a:noFill/>
            <a:ln w="28575">
              <a:solidFill>
                <a:schemeClr val="tx1"/>
              </a:solidFill>
              <a:prstDash val="dash"/>
              <a:round/>
              <a:headEnd/>
              <a:tailEnd type="arrow" w="med" len="lg"/>
            </a:ln>
          </p:spPr>
          <p:txBody>
            <a:bodyPr wrap="none" anchor="ctr"/>
            <a:lstStyle/>
            <a:p>
              <a:endParaRPr lang="en-US"/>
            </a:p>
          </p:txBody>
        </p:sp>
        <p:sp>
          <p:nvSpPr>
            <p:cNvPr id="46110" name="Line 54"/>
            <p:cNvSpPr>
              <a:spLocks noChangeShapeType="1"/>
            </p:cNvSpPr>
            <p:nvPr/>
          </p:nvSpPr>
          <p:spPr bwMode="auto">
            <a:xfrm>
              <a:off x="4129" y="1521"/>
              <a:ext cx="0" cy="217"/>
            </a:xfrm>
            <a:prstGeom prst="line">
              <a:avLst/>
            </a:prstGeom>
            <a:noFill/>
            <a:ln w="28575">
              <a:solidFill>
                <a:schemeClr val="tx1"/>
              </a:solidFill>
              <a:prstDash val="dash"/>
              <a:round/>
              <a:headEnd/>
              <a:tailEnd type="arrow" w="med" len="lg"/>
            </a:ln>
          </p:spPr>
          <p:txBody>
            <a:bodyPr wrap="none" anchor="ctr"/>
            <a:lstStyle/>
            <a:p>
              <a:endParaRPr lang="en-US"/>
            </a:p>
          </p:txBody>
        </p:sp>
        <p:sp>
          <p:nvSpPr>
            <p:cNvPr id="46111" name="Line 55"/>
            <p:cNvSpPr>
              <a:spLocks noChangeShapeType="1"/>
            </p:cNvSpPr>
            <p:nvPr/>
          </p:nvSpPr>
          <p:spPr bwMode="auto">
            <a:xfrm>
              <a:off x="4129" y="2011"/>
              <a:ext cx="0" cy="217"/>
            </a:xfrm>
            <a:prstGeom prst="line">
              <a:avLst/>
            </a:prstGeom>
            <a:noFill/>
            <a:ln w="28575">
              <a:solidFill>
                <a:schemeClr val="tx1"/>
              </a:solidFill>
              <a:prstDash val="dash"/>
              <a:round/>
              <a:headEnd/>
              <a:tailEnd type="arrow" w="med" len="lg"/>
            </a:ln>
          </p:spPr>
          <p:txBody>
            <a:bodyPr wrap="none" anchor="ctr"/>
            <a:lstStyle/>
            <a:p>
              <a:endParaRPr lang="en-US"/>
            </a:p>
          </p:txBody>
        </p:sp>
        <p:sp>
          <p:nvSpPr>
            <p:cNvPr id="46112" name="Line 56"/>
            <p:cNvSpPr>
              <a:spLocks noChangeShapeType="1"/>
            </p:cNvSpPr>
            <p:nvPr/>
          </p:nvSpPr>
          <p:spPr bwMode="auto">
            <a:xfrm>
              <a:off x="4129" y="2532"/>
              <a:ext cx="0" cy="217"/>
            </a:xfrm>
            <a:prstGeom prst="line">
              <a:avLst/>
            </a:prstGeom>
            <a:noFill/>
            <a:ln w="28575">
              <a:solidFill>
                <a:schemeClr val="tx1"/>
              </a:solidFill>
              <a:prstDash val="dash"/>
              <a:round/>
              <a:headEnd/>
              <a:tailEnd type="arrow" w="med" len="lg"/>
            </a:ln>
          </p:spPr>
          <p:txBody>
            <a:bodyPr wrap="none" anchor="ctr"/>
            <a:lstStyle/>
            <a:p>
              <a:endParaRPr lang="en-US"/>
            </a:p>
          </p:txBody>
        </p:sp>
        <p:sp>
          <p:nvSpPr>
            <p:cNvPr id="46113" name="Line 57"/>
            <p:cNvSpPr>
              <a:spLocks noChangeShapeType="1"/>
            </p:cNvSpPr>
            <p:nvPr/>
          </p:nvSpPr>
          <p:spPr bwMode="auto">
            <a:xfrm>
              <a:off x="4129" y="3035"/>
              <a:ext cx="0" cy="217"/>
            </a:xfrm>
            <a:prstGeom prst="line">
              <a:avLst/>
            </a:prstGeom>
            <a:noFill/>
            <a:ln w="28575">
              <a:solidFill>
                <a:schemeClr val="tx1"/>
              </a:solidFill>
              <a:prstDash val="dash"/>
              <a:round/>
              <a:headEnd/>
              <a:tailEnd type="arrow" w="med" len="lg"/>
            </a:ln>
          </p:spPr>
          <p:txBody>
            <a:bodyPr wrap="none" anchor="ctr"/>
            <a:lstStyle/>
            <a:p>
              <a:endParaRPr lang="en-US"/>
            </a:p>
          </p:txBody>
        </p:sp>
        <p:sp>
          <p:nvSpPr>
            <p:cNvPr id="46114" name="Line 58"/>
            <p:cNvSpPr>
              <a:spLocks noChangeShapeType="1"/>
            </p:cNvSpPr>
            <p:nvPr/>
          </p:nvSpPr>
          <p:spPr bwMode="auto">
            <a:xfrm>
              <a:off x="4129" y="3537"/>
              <a:ext cx="0" cy="217"/>
            </a:xfrm>
            <a:prstGeom prst="line">
              <a:avLst/>
            </a:prstGeom>
            <a:noFill/>
            <a:ln w="28575">
              <a:solidFill>
                <a:schemeClr val="tx1"/>
              </a:solidFill>
              <a:prstDash val="dash"/>
              <a:round/>
              <a:headEnd/>
              <a:tailEnd type="arrow" w="med" len="lg"/>
            </a:ln>
          </p:spPr>
          <p:txBody>
            <a:bodyPr wrap="none" anchor="ctr"/>
            <a:lstStyle/>
            <a:p>
              <a:endParaRPr lang="en-US"/>
            </a:p>
          </p:txBody>
        </p:sp>
      </p:gr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en-US" smtClean="0">
                <a:ea typeface="ＭＳ Ｐゴシック"/>
                <a:cs typeface="ＭＳ Ｐゴシック"/>
              </a:rPr>
              <a:t>The Application Layer Provides the Abstractions of the “New System”</a:t>
            </a:r>
          </a:p>
        </p:txBody>
      </p:sp>
      <p:sp>
        <p:nvSpPr>
          <p:cNvPr id="47107" name="Rectangle 3"/>
          <p:cNvSpPr>
            <a:spLocks noChangeArrowheads="1"/>
          </p:cNvSpPr>
          <p:nvPr/>
        </p:nvSpPr>
        <p:spPr bwMode="auto">
          <a:xfrm>
            <a:off x="5486400" y="1905000"/>
            <a:ext cx="2141538" cy="598488"/>
          </a:xfrm>
          <a:prstGeom prst="rect">
            <a:avLst/>
          </a:prstGeom>
          <a:noFill/>
          <a:ln w="12700">
            <a:solidFill>
              <a:srgbClr val="000000"/>
            </a:solidFill>
            <a:miter lim="800000"/>
            <a:headEnd/>
            <a:tailEnd/>
          </a:ln>
          <a:scene3d>
            <a:camera prst="legacyObliqueTopRight"/>
            <a:lightRig rig="legacyFlat3" dir="b"/>
          </a:scene3d>
          <a:sp3d extrusionH="430200" prstMaterial="legacyWireframe">
            <a:bevelT w="13500" h="13500" prst="angle"/>
            <a:bevelB w="13500" h="13500" prst="angle"/>
            <a:extrusionClr>
              <a:srgbClr val="000000"/>
            </a:extrusionClr>
          </a:sp3d>
        </p:spPr>
        <p:txBody>
          <a:bodyPr wrap="none" anchor="ctr">
            <a:flatTx/>
          </a:bodyPr>
          <a:lstStyle/>
          <a:p>
            <a:pPr eaLnBrk="0" hangingPunct="0"/>
            <a:endParaRPr lang="en-US"/>
          </a:p>
        </p:txBody>
      </p:sp>
      <p:sp>
        <p:nvSpPr>
          <p:cNvPr id="47108" name="Rectangle 4"/>
          <p:cNvSpPr>
            <a:spLocks noChangeArrowheads="1"/>
          </p:cNvSpPr>
          <p:nvPr/>
        </p:nvSpPr>
        <p:spPr bwMode="auto">
          <a:xfrm>
            <a:off x="5741988" y="1981200"/>
            <a:ext cx="2030412" cy="363538"/>
          </a:xfrm>
          <a:prstGeom prst="rect">
            <a:avLst/>
          </a:prstGeom>
          <a:noFill/>
          <a:ln w="12700">
            <a:noFill/>
            <a:miter lim="800000"/>
            <a:headEnd/>
            <a:tailEnd/>
          </a:ln>
        </p:spPr>
        <p:txBody>
          <a:bodyPr lIns="90487" tIns="44450" rIns="90487" bIns="44450">
            <a:spAutoFit/>
          </a:bodyPr>
          <a:lstStyle/>
          <a:p>
            <a:pPr eaLnBrk="0" hangingPunct="0"/>
            <a:r>
              <a:rPr lang="en-US" b="0">
                <a:solidFill>
                  <a:srgbClr val="0000CC"/>
                </a:solidFill>
              </a:rPr>
              <a:t>Application</a:t>
            </a:r>
          </a:p>
        </p:txBody>
      </p:sp>
      <p:sp>
        <p:nvSpPr>
          <p:cNvPr id="47109" name="Line 5"/>
          <p:cNvSpPr>
            <a:spLocks noChangeShapeType="1"/>
          </p:cNvSpPr>
          <p:nvPr/>
        </p:nvSpPr>
        <p:spPr bwMode="auto">
          <a:xfrm>
            <a:off x="3289300" y="2246313"/>
            <a:ext cx="2184400" cy="0"/>
          </a:xfrm>
          <a:prstGeom prst="line">
            <a:avLst/>
          </a:prstGeom>
          <a:noFill/>
          <a:ln w="38100">
            <a:solidFill>
              <a:srgbClr val="000000"/>
            </a:solidFill>
            <a:round/>
            <a:headEnd type="triangle" w="med" len="med"/>
            <a:tailEnd type="triangle" w="med" len="med"/>
          </a:ln>
        </p:spPr>
        <p:txBody>
          <a:bodyPr wrap="none" anchor="ctr"/>
          <a:lstStyle/>
          <a:p>
            <a:endParaRPr lang="en-US"/>
          </a:p>
        </p:txBody>
      </p:sp>
      <p:sp>
        <p:nvSpPr>
          <p:cNvPr id="47110" name="Rectangle 6"/>
          <p:cNvSpPr>
            <a:spLocks noChangeArrowheads="1"/>
          </p:cNvSpPr>
          <p:nvPr/>
        </p:nvSpPr>
        <p:spPr bwMode="auto">
          <a:xfrm>
            <a:off x="1143000" y="1930400"/>
            <a:ext cx="2141538" cy="598488"/>
          </a:xfrm>
          <a:prstGeom prst="rect">
            <a:avLst/>
          </a:prstGeom>
          <a:noFill/>
          <a:ln w="12700">
            <a:solidFill>
              <a:srgbClr val="000000"/>
            </a:solidFill>
            <a:miter lim="800000"/>
            <a:headEnd/>
            <a:tailEnd/>
          </a:ln>
          <a:scene3d>
            <a:camera prst="legacyObliqueTopRight"/>
            <a:lightRig rig="legacyFlat3" dir="b"/>
          </a:scene3d>
          <a:sp3d extrusionH="430200" prstMaterial="legacyWireframe">
            <a:bevelT w="13500" h="13500" prst="angle"/>
            <a:bevelB w="13500" h="13500" prst="angle"/>
            <a:extrusionClr>
              <a:srgbClr val="000000"/>
            </a:extrusionClr>
          </a:sp3d>
        </p:spPr>
        <p:txBody>
          <a:bodyPr wrap="none" anchor="ctr">
            <a:flatTx/>
          </a:bodyPr>
          <a:lstStyle/>
          <a:p>
            <a:pPr eaLnBrk="0" hangingPunct="0"/>
            <a:endParaRPr lang="en-US"/>
          </a:p>
        </p:txBody>
      </p:sp>
      <p:sp>
        <p:nvSpPr>
          <p:cNvPr id="47111" name="Rectangle 7"/>
          <p:cNvSpPr>
            <a:spLocks noChangeArrowheads="1"/>
          </p:cNvSpPr>
          <p:nvPr/>
        </p:nvSpPr>
        <p:spPr bwMode="auto">
          <a:xfrm>
            <a:off x="1322388" y="1981200"/>
            <a:ext cx="2030412" cy="363538"/>
          </a:xfrm>
          <a:prstGeom prst="rect">
            <a:avLst/>
          </a:prstGeom>
          <a:noFill/>
          <a:ln w="12700">
            <a:noFill/>
            <a:miter lim="800000"/>
            <a:headEnd/>
            <a:tailEnd/>
          </a:ln>
        </p:spPr>
        <p:txBody>
          <a:bodyPr lIns="90487" tIns="44450" rIns="90487" bIns="44450">
            <a:spAutoFit/>
          </a:bodyPr>
          <a:lstStyle/>
          <a:p>
            <a:pPr eaLnBrk="0" hangingPunct="0"/>
            <a:r>
              <a:rPr lang="en-US" b="0">
                <a:solidFill>
                  <a:srgbClr val="0000CC"/>
                </a:solidFill>
              </a:rPr>
              <a:t>Application</a:t>
            </a:r>
            <a:endParaRPr lang="en-US" b="0">
              <a:solidFill>
                <a:srgbClr val="FF0000"/>
              </a:solidFill>
            </a:endParaRPr>
          </a:p>
        </p:txBody>
      </p:sp>
      <p:grpSp>
        <p:nvGrpSpPr>
          <p:cNvPr id="47112" name="Group 8"/>
          <p:cNvGrpSpPr>
            <a:grpSpLocks/>
          </p:cNvGrpSpPr>
          <p:nvPr/>
        </p:nvGrpSpPr>
        <p:grpSpPr bwMode="auto">
          <a:xfrm>
            <a:off x="1143000" y="2517775"/>
            <a:ext cx="6484938" cy="3622675"/>
            <a:chOff x="720" y="1586"/>
            <a:chExt cx="4085" cy="2282"/>
          </a:xfrm>
        </p:grpSpPr>
        <p:sp>
          <p:nvSpPr>
            <p:cNvPr id="47116" name="Rectangle 9"/>
            <p:cNvSpPr>
              <a:spLocks noChangeArrowheads="1"/>
            </p:cNvSpPr>
            <p:nvPr/>
          </p:nvSpPr>
          <p:spPr bwMode="auto">
            <a:xfrm>
              <a:off x="3456" y="1586"/>
              <a:ext cx="1349" cy="367"/>
            </a:xfrm>
            <a:prstGeom prst="rect">
              <a:avLst/>
            </a:prstGeom>
            <a:noFill/>
            <a:ln w="12700">
              <a:solidFill>
                <a:srgbClr val="000000"/>
              </a:solidFill>
              <a:miter lim="800000"/>
              <a:headEnd/>
              <a:tailEnd/>
            </a:ln>
            <a:scene3d>
              <a:camera prst="legacyObliqueTopRight"/>
              <a:lightRig rig="legacyFlat3" dir="b"/>
            </a:scene3d>
            <a:sp3d extrusionH="430200" prstMaterial="legacyWireframe">
              <a:bevelT w="13500" h="13500" prst="angle"/>
              <a:bevelB w="13500" h="13500" prst="angle"/>
              <a:extrusionClr>
                <a:srgbClr val="000000"/>
              </a:extrusionClr>
            </a:sp3d>
          </p:spPr>
          <p:txBody>
            <a:bodyPr wrap="none" anchor="ctr">
              <a:flatTx/>
            </a:bodyPr>
            <a:lstStyle/>
            <a:p>
              <a:pPr eaLnBrk="0" hangingPunct="0"/>
              <a:endParaRPr lang="en-US"/>
            </a:p>
          </p:txBody>
        </p:sp>
        <p:sp>
          <p:nvSpPr>
            <p:cNvPr id="47117" name="Rectangle 10"/>
            <p:cNvSpPr>
              <a:spLocks noChangeArrowheads="1"/>
            </p:cNvSpPr>
            <p:nvPr/>
          </p:nvSpPr>
          <p:spPr bwMode="auto">
            <a:xfrm>
              <a:off x="3518" y="1643"/>
              <a:ext cx="826" cy="229"/>
            </a:xfrm>
            <a:prstGeom prst="rect">
              <a:avLst/>
            </a:prstGeom>
            <a:noFill/>
            <a:ln w="12700">
              <a:noFill/>
              <a:miter lim="800000"/>
              <a:headEnd/>
              <a:tailEnd/>
            </a:ln>
          </p:spPr>
          <p:txBody>
            <a:bodyPr wrap="none" lIns="90487" tIns="44450" rIns="90487" bIns="44450">
              <a:spAutoFit/>
            </a:bodyPr>
            <a:lstStyle/>
            <a:p>
              <a:pPr eaLnBrk="0" hangingPunct="0"/>
              <a:r>
                <a:rPr lang="en-US" b="0">
                  <a:solidFill>
                    <a:srgbClr val="000000"/>
                  </a:solidFill>
                </a:rPr>
                <a:t>Presentation</a:t>
              </a:r>
            </a:p>
          </p:txBody>
        </p:sp>
        <p:sp>
          <p:nvSpPr>
            <p:cNvPr id="47118" name="Rectangle 11"/>
            <p:cNvSpPr>
              <a:spLocks noChangeArrowheads="1"/>
            </p:cNvSpPr>
            <p:nvPr/>
          </p:nvSpPr>
          <p:spPr bwMode="auto">
            <a:xfrm>
              <a:off x="3456" y="1962"/>
              <a:ext cx="1349" cy="377"/>
            </a:xfrm>
            <a:prstGeom prst="rect">
              <a:avLst/>
            </a:prstGeom>
            <a:noFill/>
            <a:ln w="12700">
              <a:solidFill>
                <a:srgbClr val="000000"/>
              </a:solidFill>
              <a:miter lim="800000"/>
              <a:headEnd/>
              <a:tailEnd/>
            </a:ln>
            <a:scene3d>
              <a:camera prst="legacyObliqueTopRight"/>
              <a:lightRig rig="legacyFlat3" dir="b"/>
            </a:scene3d>
            <a:sp3d extrusionH="430200" prstMaterial="legacyWireframe">
              <a:bevelT w="13500" h="13500" prst="angle"/>
              <a:bevelB w="13500" h="13500" prst="angle"/>
              <a:extrusionClr>
                <a:srgbClr val="000000"/>
              </a:extrusionClr>
            </a:sp3d>
          </p:spPr>
          <p:txBody>
            <a:bodyPr wrap="none" anchor="ctr">
              <a:flatTx/>
            </a:bodyPr>
            <a:lstStyle/>
            <a:p>
              <a:pPr eaLnBrk="0" hangingPunct="0"/>
              <a:endParaRPr lang="en-US"/>
            </a:p>
          </p:txBody>
        </p:sp>
        <p:sp>
          <p:nvSpPr>
            <p:cNvPr id="47119" name="Rectangle 12"/>
            <p:cNvSpPr>
              <a:spLocks noChangeArrowheads="1"/>
            </p:cNvSpPr>
            <p:nvPr/>
          </p:nvSpPr>
          <p:spPr bwMode="auto">
            <a:xfrm>
              <a:off x="3654" y="2016"/>
              <a:ext cx="554" cy="229"/>
            </a:xfrm>
            <a:prstGeom prst="rect">
              <a:avLst/>
            </a:prstGeom>
            <a:noFill/>
            <a:ln w="12700">
              <a:noFill/>
              <a:miter lim="800000"/>
              <a:headEnd/>
              <a:tailEnd/>
            </a:ln>
          </p:spPr>
          <p:txBody>
            <a:bodyPr wrap="none" lIns="90487" tIns="44450" rIns="90487" bIns="44450">
              <a:spAutoFit/>
            </a:bodyPr>
            <a:lstStyle/>
            <a:p>
              <a:pPr eaLnBrk="0" hangingPunct="0"/>
              <a:r>
                <a:rPr lang="en-US" b="0">
                  <a:solidFill>
                    <a:srgbClr val="000000"/>
                  </a:solidFill>
                </a:rPr>
                <a:t>Session</a:t>
              </a:r>
            </a:p>
          </p:txBody>
        </p:sp>
        <p:sp>
          <p:nvSpPr>
            <p:cNvPr id="47120" name="Rectangle 13"/>
            <p:cNvSpPr>
              <a:spLocks noChangeArrowheads="1"/>
            </p:cNvSpPr>
            <p:nvPr/>
          </p:nvSpPr>
          <p:spPr bwMode="auto">
            <a:xfrm>
              <a:off x="3456" y="2348"/>
              <a:ext cx="1349" cy="367"/>
            </a:xfrm>
            <a:prstGeom prst="rect">
              <a:avLst/>
            </a:prstGeom>
            <a:noFill/>
            <a:ln w="12700">
              <a:solidFill>
                <a:srgbClr val="000000"/>
              </a:solidFill>
              <a:miter lim="800000"/>
              <a:headEnd/>
              <a:tailEnd/>
            </a:ln>
            <a:scene3d>
              <a:camera prst="legacyObliqueTopRight"/>
              <a:lightRig rig="legacyFlat3" dir="b"/>
            </a:scene3d>
            <a:sp3d extrusionH="430200" prstMaterial="legacyWireframe">
              <a:bevelT w="13500" h="13500" prst="angle"/>
              <a:bevelB w="13500" h="13500" prst="angle"/>
              <a:extrusionClr>
                <a:srgbClr val="000000"/>
              </a:extrusionClr>
            </a:sp3d>
          </p:spPr>
          <p:txBody>
            <a:bodyPr wrap="none" anchor="ctr">
              <a:flatTx/>
            </a:bodyPr>
            <a:lstStyle/>
            <a:p>
              <a:pPr eaLnBrk="0" hangingPunct="0"/>
              <a:endParaRPr lang="en-US"/>
            </a:p>
          </p:txBody>
        </p:sp>
        <p:sp>
          <p:nvSpPr>
            <p:cNvPr id="47121" name="Rectangle 14"/>
            <p:cNvSpPr>
              <a:spLocks noChangeArrowheads="1"/>
            </p:cNvSpPr>
            <p:nvPr/>
          </p:nvSpPr>
          <p:spPr bwMode="auto">
            <a:xfrm>
              <a:off x="3594" y="2411"/>
              <a:ext cx="674" cy="229"/>
            </a:xfrm>
            <a:prstGeom prst="rect">
              <a:avLst/>
            </a:prstGeom>
            <a:noFill/>
            <a:ln w="12700">
              <a:noFill/>
              <a:miter lim="800000"/>
              <a:headEnd/>
              <a:tailEnd/>
            </a:ln>
          </p:spPr>
          <p:txBody>
            <a:bodyPr wrap="none" lIns="90487" tIns="44450" rIns="90487" bIns="44450">
              <a:spAutoFit/>
            </a:bodyPr>
            <a:lstStyle/>
            <a:p>
              <a:pPr eaLnBrk="0" hangingPunct="0"/>
              <a:r>
                <a:rPr lang="en-US" b="0">
                  <a:solidFill>
                    <a:srgbClr val="000000"/>
                  </a:solidFill>
                </a:rPr>
                <a:t>Transport</a:t>
              </a:r>
            </a:p>
          </p:txBody>
        </p:sp>
        <p:sp>
          <p:nvSpPr>
            <p:cNvPr id="47122" name="Rectangle 15"/>
            <p:cNvSpPr>
              <a:spLocks noChangeArrowheads="1"/>
            </p:cNvSpPr>
            <p:nvPr/>
          </p:nvSpPr>
          <p:spPr bwMode="auto">
            <a:xfrm>
              <a:off x="3456" y="2724"/>
              <a:ext cx="1349" cy="368"/>
            </a:xfrm>
            <a:prstGeom prst="rect">
              <a:avLst/>
            </a:prstGeom>
            <a:noFill/>
            <a:ln w="12700">
              <a:solidFill>
                <a:srgbClr val="000000"/>
              </a:solidFill>
              <a:miter lim="800000"/>
              <a:headEnd/>
              <a:tailEnd/>
            </a:ln>
            <a:scene3d>
              <a:camera prst="legacyObliqueTopRight"/>
              <a:lightRig rig="legacyFlat3" dir="b"/>
            </a:scene3d>
            <a:sp3d extrusionH="430200" prstMaterial="legacyWireframe">
              <a:bevelT w="13500" h="13500" prst="angle"/>
              <a:bevelB w="13500" h="13500" prst="angle"/>
              <a:extrusionClr>
                <a:srgbClr val="000000"/>
              </a:extrusionClr>
            </a:sp3d>
          </p:spPr>
          <p:txBody>
            <a:bodyPr wrap="none" anchor="ctr">
              <a:flatTx/>
            </a:bodyPr>
            <a:lstStyle/>
            <a:p>
              <a:pPr eaLnBrk="0" hangingPunct="0"/>
              <a:endParaRPr lang="en-US"/>
            </a:p>
          </p:txBody>
        </p:sp>
        <p:sp>
          <p:nvSpPr>
            <p:cNvPr id="47123" name="Rectangle 16"/>
            <p:cNvSpPr>
              <a:spLocks noChangeArrowheads="1"/>
            </p:cNvSpPr>
            <p:nvPr/>
          </p:nvSpPr>
          <p:spPr bwMode="auto">
            <a:xfrm>
              <a:off x="3622" y="2736"/>
              <a:ext cx="618" cy="229"/>
            </a:xfrm>
            <a:prstGeom prst="rect">
              <a:avLst/>
            </a:prstGeom>
            <a:noFill/>
            <a:ln w="12700">
              <a:noFill/>
              <a:miter lim="800000"/>
              <a:headEnd/>
              <a:tailEnd/>
            </a:ln>
          </p:spPr>
          <p:txBody>
            <a:bodyPr wrap="none" lIns="90487" tIns="44450" rIns="90487" bIns="44450">
              <a:spAutoFit/>
            </a:bodyPr>
            <a:lstStyle/>
            <a:p>
              <a:pPr eaLnBrk="0" hangingPunct="0"/>
              <a:r>
                <a:rPr lang="en-US" b="0">
                  <a:solidFill>
                    <a:srgbClr val="000000"/>
                  </a:solidFill>
                </a:rPr>
                <a:t>Network</a:t>
              </a:r>
            </a:p>
          </p:txBody>
        </p:sp>
        <p:sp>
          <p:nvSpPr>
            <p:cNvPr id="47124" name="Rectangle 17"/>
            <p:cNvSpPr>
              <a:spLocks noChangeArrowheads="1"/>
            </p:cNvSpPr>
            <p:nvPr/>
          </p:nvSpPr>
          <p:spPr bwMode="auto">
            <a:xfrm>
              <a:off x="3456" y="3110"/>
              <a:ext cx="1349" cy="359"/>
            </a:xfrm>
            <a:prstGeom prst="rect">
              <a:avLst/>
            </a:prstGeom>
            <a:noFill/>
            <a:ln w="12700">
              <a:solidFill>
                <a:srgbClr val="000000"/>
              </a:solidFill>
              <a:miter lim="800000"/>
              <a:headEnd/>
              <a:tailEnd/>
            </a:ln>
            <a:scene3d>
              <a:camera prst="legacyObliqueTopRight"/>
              <a:lightRig rig="legacyFlat3" dir="b"/>
            </a:scene3d>
            <a:sp3d extrusionH="430200" prstMaterial="legacyWireframe">
              <a:bevelT w="13500" h="13500" prst="angle"/>
              <a:bevelB w="13500" h="13500" prst="angle"/>
              <a:extrusionClr>
                <a:srgbClr val="000000"/>
              </a:extrusionClr>
            </a:sp3d>
          </p:spPr>
          <p:txBody>
            <a:bodyPr wrap="none" anchor="ctr">
              <a:flatTx/>
            </a:bodyPr>
            <a:lstStyle/>
            <a:p>
              <a:pPr eaLnBrk="0" hangingPunct="0"/>
              <a:endParaRPr lang="en-US"/>
            </a:p>
          </p:txBody>
        </p:sp>
        <p:sp>
          <p:nvSpPr>
            <p:cNvPr id="47125" name="Rectangle 18"/>
            <p:cNvSpPr>
              <a:spLocks noChangeArrowheads="1"/>
            </p:cNvSpPr>
            <p:nvPr/>
          </p:nvSpPr>
          <p:spPr bwMode="auto">
            <a:xfrm>
              <a:off x="3584" y="3179"/>
              <a:ext cx="694" cy="229"/>
            </a:xfrm>
            <a:prstGeom prst="rect">
              <a:avLst/>
            </a:prstGeom>
            <a:noFill/>
            <a:ln w="12700">
              <a:noFill/>
              <a:miter lim="800000"/>
              <a:headEnd/>
              <a:tailEnd/>
            </a:ln>
          </p:spPr>
          <p:txBody>
            <a:bodyPr wrap="none" lIns="90487" tIns="44450" rIns="90487" bIns="44450">
              <a:spAutoFit/>
            </a:bodyPr>
            <a:lstStyle/>
            <a:p>
              <a:pPr eaLnBrk="0" hangingPunct="0"/>
              <a:r>
                <a:rPr lang="en-US" b="0">
                  <a:solidFill>
                    <a:srgbClr val="000000"/>
                  </a:solidFill>
                </a:rPr>
                <a:t>Data Link</a:t>
              </a:r>
            </a:p>
          </p:txBody>
        </p:sp>
        <p:sp>
          <p:nvSpPr>
            <p:cNvPr id="47126" name="Rectangle 19"/>
            <p:cNvSpPr>
              <a:spLocks noChangeArrowheads="1"/>
            </p:cNvSpPr>
            <p:nvPr/>
          </p:nvSpPr>
          <p:spPr bwMode="auto">
            <a:xfrm>
              <a:off x="3456" y="3475"/>
              <a:ext cx="1349" cy="377"/>
            </a:xfrm>
            <a:prstGeom prst="rect">
              <a:avLst/>
            </a:prstGeom>
            <a:noFill/>
            <a:ln w="12700">
              <a:solidFill>
                <a:srgbClr val="000000"/>
              </a:solidFill>
              <a:miter lim="800000"/>
              <a:headEnd/>
              <a:tailEnd/>
            </a:ln>
            <a:scene3d>
              <a:camera prst="legacyObliqueTopRight"/>
              <a:lightRig rig="legacyFlat3" dir="b"/>
            </a:scene3d>
            <a:sp3d extrusionH="430200" prstMaterial="legacyWireframe">
              <a:bevelT w="13500" h="13500" prst="angle"/>
              <a:bevelB w="13500" h="13500" prst="angle"/>
              <a:extrusionClr>
                <a:srgbClr val="000000"/>
              </a:extrusionClr>
            </a:sp3d>
          </p:spPr>
          <p:txBody>
            <a:bodyPr wrap="none" anchor="ctr">
              <a:flatTx/>
            </a:bodyPr>
            <a:lstStyle/>
            <a:p>
              <a:pPr eaLnBrk="0" hangingPunct="0"/>
              <a:endParaRPr lang="en-US"/>
            </a:p>
          </p:txBody>
        </p:sp>
        <p:sp>
          <p:nvSpPr>
            <p:cNvPr id="47127" name="Rectangle 20"/>
            <p:cNvSpPr>
              <a:spLocks noChangeArrowheads="1"/>
            </p:cNvSpPr>
            <p:nvPr/>
          </p:nvSpPr>
          <p:spPr bwMode="auto">
            <a:xfrm>
              <a:off x="3776" y="3558"/>
              <a:ext cx="602" cy="229"/>
            </a:xfrm>
            <a:prstGeom prst="rect">
              <a:avLst/>
            </a:prstGeom>
            <a:noFill/>
            <a:ln w="12700">
              <a:noFill/>
              <a:miter lim="800000"/>
              <a:headEnd/>
              <a:tailEnd/>
            </a:ln>
          </p:spPr>
          <p:txBody>
            <a:bodyPr wrap="none" lIns="90487" tIns="44450" rIns="90487" bIns="44450">
              <a:spAutoFit/>
            </a:bodyPr>
            <a:lstStyle/>
            <a:p>
              <a:pPr eaLnBrk="0" hangingPunct="0"/>
              <a:r>
                <a:rPr lang="en-US" b="0">
                  <a:solidFill>
                    <a:srgbClr val="000000"/>
                  </a:solidFill>
                </a:rPr>
                <a:t>Physical</a:t>
              </a:r>
            </a:p>
          </p:txBody>
        </p:sp>
        <p:sp>
          <p:nvSpPr>
            <p:cNvPr id="47128" name="Line 21"/>
            <p:cNvSpPr>
              <a:spLocks noChangeShapeType="1"/>
            </p:cNvSpPr>
            <p:nvPr/>
          </p:nvSpPr>
          <p:spPr bwMode="auto">
            <a:xfrm>
              <a:off x="2092" y="1745"/>
              <a:ext cx="1376" cy="0"/>
            </a:xfrm>
            <a:prstGeom prst="line">
              <a:avLst/>
            </a:prstGeom>
            <a:noFill/>
            <a:ln w="12700">
              <a:solidFill>
                <a:srgbClr val="000000"/>
              </a:solidFill>
              <a:round/>
              <a:headEnd type="triangle" w="med" len="med"/>
              <a:tailEnd type="triangle" w="med" len="med"/>
            </a:ln>
          </p:spPr>
          <p:txBody>
            <a:bodyPr wrap="none" anchor="ctr"/>
            <a:lstStyle/>
            <a:p>
              <a:endParaRPr lang="en-US"/>
            </a:p>
          </p:txBody>
        </p:sp>
        <p:sp>
          <p:nvSpPr>
            <p:cNvPr id="47129" name="Line 22"/>
            <p:cNvSpPr>
              <a:spLocks noChangeShapeType="1"/>
            </p:cNvSpPr>
            <p:nvPr/>
          </p:nvSpPr>
          <p:spPr bwMode="auto">
            <a:xfrm>
              <a:off x="2082" y="2136"/>
              <a:ext cx="1376" cy="0"/>
            </a:xfrm>
            <a:prstGeom prst="line">
              <a:avLst/>
            </a:prstGeom>
            <a:noFill/>
            <a:ln w="12700">
              <a:solidFill>
                <a:srgbClr val="000000"/>
              </a:solidFill>
              <a:round/>
              <a:headEnd type="triangle" w="med" len="med"/>
              <a:tailEnd type="triangle" w="med" len="med"/>
            </a:ln>
          </p:spPr>
          <p:txBody>
            <a:bodyPr wrap="none" anchor="ctr"/>
            <a:lstStyle/>
            <a:p>
              <a:endParaRPr lang="en-US"/>
            </a:p>
          </p:txBody>
        </p:sp>
        <p:sp>
          <p:nvSpPr>
            <p:cNvPr id="47130" name="Line 23"/>
            <p:cNvSpPr>
              <a:spLocks noChangeShapeType="1"/>
            </p:cNvSpPr>
            <p:nvPr/>
          </p:nvSpPr>
          <p:spPr bwMode="auto">
            <a:xfrm>
              <a:off x="2082" y="2515"/>
              <a:ext cx="1376" cy="0"/>
            </a:xfrm>
            <a:prstGeom prst="line">
              <a:avLst/>
            </a:prstGeom>
            <a:noFill/>
            <a:ln w="12700">
              <a:solidFill>
                <a:srgbClr val="000000"/>
              </a:solidFill>
              <a:round/>
              <a:headEnd type="triangle" w="med" len="med"/>
              <a:tailEnd type="triangle" w="med" len="med"/>
            </a:ln>
          </p:spPr>
          <p:txBody>
            <a:bodyPr wrap="none" anchor="ctr"/>
            <a:lstStyle/>
            <a:p>
              <a:endParaRPr lang="en-US"/>
            </a:p>
          </p:txBody>
        </p:sp>
        <p:sp>
          <p:nvSpPr>
            <p:cNvPr id="47131" name="Line 24"/>
            <p:cNvSpPr>
              <a:spLocks noChangeShapeType="1"/>
            </p:cNvSpPr>
            <p:nvPr/>
          </p:nvSpPr>
          <p:spPr bwMode="auto">
            <a:xfrm>
              <a:off x="2092" y="2906"/>
              <a:ext cx="1376" cy="0"/>
            </a:xfrm>
            <a:prstGeom prst="line">
              <a:avLst/>
            </a:prstGeom>
            <a:noFill/>
            <a:ln w="12700">
              <a:solidFill>
                <a:srgbClr val="000000"/>
              </a:solidFill>
              <a:round/>
              <a:headEnd type="triangle" w="med" len="med"/>
              <a:tailEnd type="triangle" w="med" len="med"/>
            </a:ln>
          </p:spPr>
          <p:txBody>
            <a:bodyPr wrap="none" anchor="ctr"/>
            <a:lstStyle/>
            <a:p>
              <a:endParaRPr lang="en-US"/>
            </a:p>
          </p:txBody>
        </p:sp>
        <p:sp>
          <p:nvSpPr>
            <p:cNvPr id="47132" name="Line 25"/>
            <p:cNvSpPr>
              <a:spLocks noChangeShapeType="1"/>
            </p:cNvSpPr>
            <p:nvPr/>
          </p:nvSpPr>
          <p:spPr bwMode="auto">
            <a:xfrm>
              <a:off x="2092" y="3256"/>
              <a:ext cx="1376" cy="0"/>
            </a:xfrm>
            <a:prstGeom prst="line">
              <a:avLst/>
            </a:prstGeom>
            <a:noFill/>
            <a:ln w="12700">
              <a:solidFill>
                <a:srgbClr val="000000"/>
              </a:solidFill>
              <a:round/>
              <a:headEnd type="triangle" w="med" len="med"/>
              <a:tailEnd type="triangle" w="med" len="med"/>
            </a:ln>
          </p:spPr>
          <p:txBody>
            <a:bodyPr wrap="none" anchor="ctr"/>
            <a:lstStyle/>
            <a:p>
              <a:endParaRPr lang="en-US"/>
            </a:p>
          </p:txBody>
        </p:sp>
        <p:sp>
          <p:nvSpPr>
            <p:cNvPr id="47133" name="Line 26"/>
            <p:cNvSpPr>
              <a:spLocks noChangeShapeType="1"/>
            </p:cNvSpPr>
            <p:nvPr/>
          </p:nvSpPr>
          <p:spPr bwMode="auto">
            <a:xfrm>
              <a:off x="2112" y="3628"/>
              <a:ext cx="1376" cy="0"/>
            </a:xfrm>
            <a:prstGeom prst="line">
              <a:avLst/>
            </a:prstGeom>
            <a:noFill/>
            <a:ln w="12700">
              <a:solidFill>
                <a:srgbClr val="000000"/>
              </a:solidFill>
              <a:round/>
              <a:headEnd type="triangle" w="med" len="med"/>
              <a:tailEnd type="triangle" w="med" len="med"/>
            </a:ln>
          </p:spPr>
          <p:txBody>
            <a:bodyPr wrap="none" anchor="ctr"/>
            <a:lstStyle/>
            <a:p>
              <a:endParaRPr lang="en-US"/>
            </a:p>
          </p:txBody>
        </p:sp>
        <p:sp>
          <p:nvSpPr>
            <p:cNvPr id="47134" name="Rectangle 27"/>
            <p:cNvSpPr>
              <a:spLocks noChangeArrowheads="1"/>
            </p:cNvSpPr>
            <p:nvPr/>
          </p:nvSpPr>
          <p:spPr bwMode="auto">
            <a:xfrm>
              <a:off x="2302" y="2212"/>
              <a:ext cx="1394" cy="324"/>
            </a:xfrm>
            <a:prstGeom prst="rect">
              <a:avLst/>
            </a:prstGeom>
            <a:noFill/>
            <a:ln w="12700">
              <a:noFill/>
              <a:miter lim="800000"/>
              <a:headEnd/>
              <a:tailEnd/>
            </a:ln>
          </p:spPr>
          <p:txBody>
            <a:bodyPr lIns="90487" tIns="44450" rIns="90487" bIns="44450">
              <a:spAutoFit/>
            </a:bodyPr>
            <a:lstStyle/>
            <a:p>
              <a:pPr eaLnBrk="0" hangingPunct="0"/>
              <a:r>
                <a:rPr lang="en-US" sz="1400" b="0">
                  <a:solidFill>
                    <a:srgbClr val="000000"/>
                  </a:solidFill>
                  <a:latin typeface="Helvetica" pitchFamily="34" charset="0"/>
                </a:rPr>
                <a:t>Bidirectional associa- tions for each layer</a:t>
              </a:r>
            </a:p>
          </p:txBody>
        </p:sp>
        <p:sp>
          <p:nvSpPr>
            <p:cNvPr id="47135" name="Rectangle 28"/>
            <p:cNvSpPr>
              <a:spLocks noChangeArrowheads="1"/>
            </p:cNvSpPr>
            <p:nvPr/>
          </p:nvSpPr>
          <p:spPr bwMode="auto">
            <a:xfrm>
              <a:off x="720" y="1602"/>
              <a:ext cx="1349" cy="367"/>
            </a:xfrm>
            <a:prstGeom prst="rect">
              <a:avLst/>
            </a:prstGeom>
            <a:noFill/>
            <a:ln w="12700">
              <a:solidFill>
                <a:srgbClr val="000000"/>
              </a:solidFill>
              <a:miter lim="800000"/>
              <a:headEnd/>
              <a:tailEnd/>
            </a:ln>
            <a:scene3d>
              <a:camera prst="legacyObliqueTopRight"/>
              <a:lightRig rig="legacyFlat3" dir="b"/>
            </a:scene3d>
            <a:sp3d extrusionH="430200" prstMaterial="legacyWireframe">
              <a:bevelT w="13500" h="13500" prst="angle"/>
              <a:bevelB w="13500" h="13500" prst="angle"/>
              <a:extrusionClr>
                <a:srgbClr val="000000"/>
              </a:extrusionClr>
            </a:sp3d>
          </p:spPr>
          <p:txBody>
            <a:bodyPr wrap="none" anchor="ctr">
              <a:flatTx/>
            </a:bodyPr>
            <a:lstStyle/>
            <a:p>
              <a:pPr eaLnBrk="0" hangingPunct="0"/>
              <a:endParaRPr lang="en-US"/>
            </a:p>
          </p:txBody>
        </p:sp>
        <p:sp>
          <p:nvSpPr>
            <p:cNvPr id="47136" name="Rectangle 29"/>
            <p:cNvSpPr>
              <a:spLocks noChangeArrowheads="1"/>
            </p:cNvSpPr>
            <p:nvPr/>
          </p:nvSpPr>
          <p:spPr bwMode="auto">
            <a:xfrm>
              <a:off x="782" y="1659"/>
              <a:ext cx="826" cy="229"/>
            </a:xfrm>
            <a:prstGeom prst="rect">
              <a:avLst/>
            </a:prstGeom>
            <a:noFill/>
            <a:ln w="12700">
              <a:noFill/>
              <a:miter lim="800000"/>
              <a:headEnd/>
              <a:tailEnd/>
            </a:ln>
          </p:spPr>
          <p:txBody>
            <a:bodyPr wrap="none" lIns="90487" tIns="44450" rIns="90487" bIns="44450">
              <a:spAutoFit/>
            </a:bodyPr>
            <a:lstStyle/>
            <a:p>
              <a:pPr eaLnBrk="0" hangingPunct="0"/>
              <a:r>
                <a:rPr lang="en-US" b="0">
                  <a:solidFill>
                    <a:srgbClr val="000000"/>
                  </a:solidFill>
                </a:rPr>
                <a:t>Presentation</a:t>
              </a:r>
            </a:p>
          </p:txBody>
        </p:sp>
        <p:sp>
          <p:nvSpPr>
            <p:cNvPr id="47137" name="Rectangle 30"/>
            <p:cNvSpPr>
              <a:spLocks noChangeArrowheads="1"/>
            </p:cNvSpPr>
            <p:nvPr/>
          </p:nvSpPr>
          <p:spPr bwMode="auto">
            <a:xfrm>
              <a:off x="720" y="1978"/>
              <a:ext cx="1349" cy="377"/>
            </a:xfrm>
            <a:prstGeom prst="rect">
              <a:avLst/>
            </a:prstGeom>
            <a:noFill/>
            <a:ln w="12700">
              <a:solidFill>
                <a:srgbClr val="000000"/>
              </a:solidFill>
              <a:miter lim="800000"/>
              <a:headEnd/>
              <a:tailEnd/>
            </a:ln>
            <a:scene3d>
              <a:camera prst="legacyObliqueTopRight"/>
              <a:lightRig rig="legacyFlat3" dir="b"/>
            </a:scene3d>
            <a:sp3d extrusionH="430200" prstMaterial="legacyWireframe">
              <a:bevelT w="13500" h="13500" prst="angle"/>
              <a:bevelB w="13500" h="13500" prst="angle"/>
              <a:extrusionClr>
                <a:srgbClr val="000000"/>
              </a:extrusionClr>
            </a:sp3d>
          </p:spPr>
          <p:txBody>
            <a:bodyPr wrap="none" anchor="ctr">
              <a:flatTx/>
            </a:bodyPr>
            <a:lstStyle/>
            <a:p>
              <a:pPr eaLnBrk="0" hangingPunct="0"/>
              <a:endParaRPr lang="en-US"/>
            </a:p>
          </p:txBody>
        </p:sp>
        <p:sp>
          <p:nvSpPr>
            <p:cNvPr id="47138" name="Rectangle 31"/>
            <p:cNvSpPr>
              <a:spLocks noChangeArrowheads="1"/>
            </p:cNvSpPr>
            <p:nvPr/>
          </p:nvSpPr>
          <p:spPr bwMode="auto">
            <a:xfrm>
              <a:off x="918" y="2064"/>
              <a:ext cx="554" cy="229"/>
            </a:xfrm>
            <a:prstGeom prst="rect">
              <a:avLst/>
            </a:prstGeom>
            <a:noFill/>
            <a:ln w="12700">
              <a:noFill/>
              <a:miter lim="800000"/>
              <a:headEnd/>
              <a:tailEnd/>
            </a:ln>
          </p:spPr>
          <p:txBody>
            <a:bodyPr wrap="none" lIns="90487" tIns="44450" rIns="90487" bIns="44450">
              <a:spAutoFit/>
            </a:bodyPr>
            <a:lstStyle/>
            <a:p>
              <a:pPr eaLnBrk="0" hangingPunct="0"/>
              <a:r>
                <a:rPr lang="en-US" b="0">
                  <a:solidFill>
                    <a:srgbClr val="000000"/>
                  </a:solidFill>
                </a:rPr>
                <a:t>Session</a:t>
              </a:r>
            </a:p>
          </p:txBody>
        </p:sp>
        <p:sp>
          <p:nvSpPr>
            <p:cNvPr id="47139" name="Rectangle 32"/>
            <p:cNvSpPr>
              <a:spLocks noChangeArrowheads="1"/>
            </p:cNvSpPr>
            <p:nvPr/>
          </p:nvSpPr>
          <p:spPr bwMode="auto">
            <a:xfrm>
              <a:off x="720" y="2364"/>
              <a:ext cx="1349" cy="367"/>
            </a:xfrm>
            <a:prstGeom prst="rect">
              <a:avLst/>
            </a:prstGeom>
            <a:noFill/>
            <a:ln w="12700">
              <a:solidFill>
                <a:srgbClr val="000000"/>
              </a:solidFill>
              <a:miter lim="800000"/>
              <a:headEnd/>
              <a:tailEnd/>
            </a:ln>
            <a:scene3d>
              <a:camera prst="legacyObliqueTopRight"/>
              <a:lightRig rig="legacyFlat3" dir="b"/>
            </a:scene3d>
            <a:sp3d extrusionH="430200" prstMaterial="legacyWireframe">
              <a:bevelT w="13500" h="13500" prst="angle"/>
              <a:bevelB w="13500" h="13500" prst="angle"/>
              <a:extrusionClr>
                <a:srgbClr val="000000"/>
              </a:extrusionClr>
            </a:sp3d>
          </p:spPr>
          <p:txBody>
            <a:bodyPr wrap="none" anchor="ctr">
              <a:flatTx/>
            </a:bodyPr>
            <a:lstStyle/>
            <a:p>
              <a:pPr eaLnBrk="0" hangingPunct="0"/>
              <a:endParaRPr lang="en-US"/>
            </a:p>
          </p:txBody>
        </p:sp>
        <p:sp>
          <p:nvSpPr>
            <p:cNvPr id="47140" name="Rectangle 33"/>
            <p:cNvSpPr>
              <a:spLocks noChangeArrowheads="1"/>
            </p:cNvSpPr>
            <p:nvPr/>
          </p:nvSpPr>
          <p:spPr bwMode="auto">
            <a:xfrm>
              <a:off x="858" y="2427"/>
              <a:ext cx="674" cy="229"/>
            </a:xfrm>
            <a:prstGeom prst="rect">
              <a:avLst/>
            </a:prstGeom>
            <a:noFill/>
            <a:ln w="12700">
              <a:noFill/>
              <a:miter lim="800000"/>
              <a:headEnd/>
              <a:tailEnd/>
            </a:ln>
          </p:spPr>
          <p:txBody>
            <a:bodyPr wrap="none" lIns="90487" tIns="44450" rIns="90487" bIns="44450">
              <a:spAutoFit/>
            </a:bodyPr>
            <a:lstStyle/>
            <a:p>
              <a:pPr eaLnBrk="0" hangingPunct="0"/>
              <a:r>
                <a:rPr lang="en-US" b="0">
                  <a:solidFill>
                    <a:srgbClr val="000000"/>
                  </a:solidFill>
                </a:rPr>
                <a:t>Transport</a:t>
              </a:r>
            </a:p>
          </p:txBody>
        </p:sp>
        <p:sp>
          <p:nvSpPr>
            <p:cNvPr id="47141" name="Rectangle 34"/>
            <p:cNvSpPr>
              <a:spLocks noChangeArrowheads="1"/>
            </p:cNvSpPr>
            <p:nvPr/>
          </p:nvSpPr>
          <p:spPr bwMode="auto">
            <a:xfrm>
              <a:off x="720" y="2740"/>
              <a:ext cx="1349" cy="368"/>
            </a:xfrm>
            <a:prstGeom prst="rect">
              <a:avLst/>
            </a:prstGeom>
            <a:noFill/>
            <a:ln w="12700">
              <a:solidFill>
                <a:srgbClr val="000000"/>
              </a:solidFill>
              <a:miter lim="800000"/>
              <a:headEnd/>
              <a:tailEnd/>
            </a:ln>
            <a:scene3d>
              <a:camera prst="legacyObliqueTopRight"/>
              <a:lightRig rig="legacyFlat3" dir="b"/>
            </a:scene3d>
            <a:sp3d extrusionH="430200" prstMaterial="legacyWireframe">
              <a:bevelT w="13500" h="13500" prst="angle"/>
              <a:bevelB w="13500" h="13500" prst="angle"/>
              <a:extrusionClr>
                <a:srgbClr val="000000"/>
              </a:extrusionClr>
            </a:sp3d>
          </p:spPr>
          <p:txBody>
            <a:bodyPr wrap="none" anchor="ctr">
              <a:flatTx/>
            </a:bodyPr>
            <a:lstStyle/>
            <a:p>
              <a:pPr eaLnBrk="0" hangingPunct="0"/>
              <a:endParaRPr lang="en-US"/>
            </a:p>
          </p:txBody>
        </p:sp>
        <p:sp>
          <p:nvSpPr>
            <p:cNvPr id="47142" name="Rectangle 35"/>
            <p:cNvSpPr>
              <a:spLocks noChangeArrowheads="1"/>
            </p:cNvSpPr>
            <p:nvPr/>
          </p:nvSpPr>
          <p:spPr bwMode="auto">
            <a:xfrm>
              <a:off x="886" y="2752"/>
              <a:ext cx="618" cy="229"/>
            </a:xfrm>
            <a:prstGeom prst="rect">
              <a:avLst/>
            </a:prstGeom>
            <a:noFill/>
            <a:ln w="12700">
              <a:noFill/>
              <a:miter lim="800000"/>
              <a:headEnd/>
              <a:tailEnd/>
            </a:ln>
          </p:spPr>
          <p:txBody>
            <a:bodyPr wrap="none" lIns="90487" tIns="44450" rIns="90487" bIns="44450">
              <a:spAutoFit/>
            </a:bodyPr>
            <a:lstStyle/>
            <a:p>
              <a:pPr eaLnBrk="0" hangingPunct="0"/>
              <a:r>
                <a:rPr lang="en-US" b="0">
                  <a:solidFill>
                    <a:srgbClr val="000000"/>
                  </a:solidFill>
                </a:rPr>
                <a:t>Network</a:t>
              </a:r>
            </a:p>
          </p:txBody>
        </p:sp>
        <p:sp>
          <p:nvSpPr>
            <p:cNvPr id="47143" name="Rectangle 36"/>
            <p:cNvSpPr>
              <a:spLocks noChangeArrowheads="1"/>
            </p:cNvSpPr>
            <p:nvPr/>
          </p:nvSpPr>
          <p:spPr bwMode="auto">
            <a:xfrm>
              <a:off x="720" y="3116"/>
              <a:ext cx="1349" cy="359"/>
            </a:xfrm>
            <a:prstGeom prst="rect">
              <a:avLst/>
            </a:prstGeom>
            <a:noFill/>
            <a:ln w="12700">
              <a:solidFill>
                <a:srgbClr val="000000"/>
              </a:solidFill>
              <a:miter lim="800000"/>
              <a:headEnd/>
              <a:tailEnd/>
            </a:ln>
            <a:scene3d>
              <a:camera prst="legacyObliqueTopRight"/>
              <a:lightRig rig="legacyFlat3" dir="b"/>
            </a:scene3d>
            <a:sp3d extrusionH="430200" prstMaterial="legacyWireframe">
              <a:bevelT w="13500" h="13500" prst="angle"/>
              <a:bevelB w="13500" h="13500" prst="angle"/>
              <a:extrusionClr>
                <a:srgbClr val="000000"/>
              </a:extrusionClr>
            </a:sp3d>
          </p:spPr>
          <p:txBody>
            <a:bodyPr wrap="none" anchor="ctr">
              <a:flatTx/>
            </a:bodyPr>
            <a:lstStyle/>
            <a:p>
              <a:pPr eaLnBrk="0" hangingPunct="0"/>
              <a:endParaRPr lang="en-US"/>
            </a:p>
          </p:txBody>
        </p:sp>
        <p:sp>
          <p:nvSpPr>
            <p:cNvPr id="47144" name="Rectangle 37"/>
            <p:cNvSpPr>
              <a:spLocks noChangeArrowheads="1"/>
            </p:cNvSpPr>
            <p:nvPr/>
          </p:nvSpPr>
          <p:spPr bwMode="auto">
            <a:xfrm>
              <a:off x="848" y="3185"/>
              <a:ext cx="694" cy="229"/>
            </a:xfrm>
            <a:prstGeom prst="rect">
              <a:avLst/>
            </a:prstGeom>
            <a:noFill/>
            <a:ln w="12700">
              <a:noFill/>
              <a:miter lim="800000"/>
              <a:headEnd/>
              <a:tailEnd/>
            </a:ln>
          </p:spPr>
          <p:txBody>
            <a:bodyPr wrap="none" lIns="90487" tIns="44450" rIns="90487" bIns="44450">
              <a:spAutoFit/>
            </a:bodyPr>
            <a:lstStyle/>
            <a:p>
              <a:pPr eaLnBrk="0" hangingPunct="0"/>
              <a:r>
                <a:rPr lang="en-US" b="0">
                  <a:solidFill>
                    <a:srgbClr val="000000"/>
                  </a:solidFill>
                </a:rPr>
                <a:t>Data Link</a:t>
              </a:r>
            </a:p>
          </p:txBody>
        </p:sp>
        <p:sp>
          <p:nvSpPr>
            <p:cNvPr id="47145" name="Rectangle 38"/>
            <p:cNvSpPr>
              <a:spLocks noChangeArrowheads="1"/>
            </p:cNvSpPr>
            <p:nvPr/>
          </p:nvSpPr>
          <p:spPr bwMode="auto">
            <a:xfrm>
              <a:off x="720" y="3491"/>
              <a:ext cx="1349" cy="377"/>
            </a:xfrm>
            <a:prstGeom prst="rect">
              <a:avLst/>
            </a:prstGeom>
            <a:noFill/>
            <a:ln w="12700">
              <a:solidFill>
                <a:srgbClr val="000000"/>
              </a:solidFill>
              <a:miter lim="800000"/>
              <a:headEnd/>
              <a:tailEnd/>
            </a:ln>
            <a:scene3d>
              <a:camera prst="legacyObliqueTopRight"/>
              <a:lightRig rig="legacyFlat3" dir="b"/>
            </a:scene3d>
            <a:sp3d extrusionH="430200" prstMaterial="legacyWireframe">
              <a:bevelT w="13500" h="13500" prst="angle"/>
              <a:bevelB w="13500" h="13500" prst="angle"/>
              <a:extrusionClr>
                <a:srgbClr val="000000"/>
              </a:extrusionClr>
            </a:sp3d>
          </p:spPr>
          <p:txBody>
            <a:bodyPr wrap="none" anchor="ctr">
              <a:flatTx/>
            </a:bodyPr>
            <a:lstStyle/>
            <a:p>
              <a:pPr eaLnBrk="0" hangingPunct="0"/>
              <a:endParaRPr lang="en-US"/>
            </a:p>
          </p:txBody>
        </p:sp>
        <p:sp>
          <p:nvSpPr>
            <p:cNvPr id="47146" name="Rectangle 39"/>
            <p:cNvSpPr>
              <a:spLocks noChangeArrowheads="1"/>
            </p:cNvSpPr>
            <p:nvPr/>
          </p:nvSpPr>
          <p:spPr bwMode="auto">
            <a:xfrm>
              <a:off x="1040" y="3574"/>
              <a:ext cx="602" cy="229"/>
            </a:xfrm>
            <a:prstGeom prst="rect">
              <a:avLst/>
            </a:prstGeom>
            <a:noFill/>
            <a:ln w="12700">
              <a:noFill/>
              <a:miter lim="800000"/>
              <a:headEnd/>
              <a:tailEnd/>
            </a:ln>
          </p:spPr>
          <p:txBody>
            <a:bodyPr wrap="none" lIns="90487" tIns="44450" rIns="90487" bIns="44450">
              <a:spAutoFit/>
            </a:bodyPr>
            <a:lstStyle/>
            <a:p>
              <a:pPr eaLnBrk="0" hangingPunct="0"/>
              <a:r>
                <a:rPr lang="en-US" b="0">
                  <a:solidFill>
                    <a:srgbClr val="000000"/>
                  </a:solidFill>
                </a:rPr>
                <a:t>Physical</a:t>
              </a:r>
            </a:p>
          </p:txBody>
        </p:sp>
      </p:grpSp>
      <p:grpSp>
        <p:nvGrpSpPr>
          <p:cNvPr id="47113" name="Group 40"/>
          <p:cNvGrpSpPr>
            <a:grpSpLocks/>
          </p:cNvGrpSpPr>
          <p:nvPr/>
        </p:nvGrpSpPr>
        <p:grpSpPr bwMode="auto">
          <a:xfrm>
            <a:off x="1508125" y="6186488"/>
            <a:ext cx="5781675" cy="366712"/>
            <a:chOff x="950" y="3897"/>
            <a:chExt cx="3642" cy="231"/>
          </a:xfrm>
        </p:grpSpPr>
        <p:sp>
          <p:nvSpPr>
            <p:cNvPr id="47114" name="Text Box 41"/>
            <p:cNvSpPr txBox="1">
              <a:spLocks noChangeArrowheads="1"/>
            </p:cNvSpPr>
            <p:nvPr/>
          </p:nvSpPr>
          <p:spPr bwMode="auto">
            <a:xfrm>
              <a:off x="950" y="3897"/>
              <a:ext cx="848" cy="231"/>
            </a:xfrm>
            <a:prstGeom prst="rect">
              <a:avLst/>
            </a:prstGeom>
            <a:noFill/>
            <a:ln w="12700">
              <a:noFill/>
              <a:miter lim="800000"/>
              <a:headEnd/>
              <a:tailEnd/>
            </a:ln>
          </p:spPr>
          <p:txBody>
            <a:bodyPr wrap="none">
              <a:spAutoFit/>
            </a:bodyPr>
            <a:lstStyle/>
            <a:p>
              <a:pPr eaLnBrk="0" hangingPunct="0"/>
              <a:r>
                <a:rPr lang="en-US">
                  <a:solidFill>
                    <a:srgbClr val="0000CC"/>
                  </a:solidFill>
                  <a:latin typeface="Palatino"/>
                </a:rPr>
                <a:t>Processor 1</a:t>
              </a:r>
            </a:p>
          </p:txBody>
        </p:sp>
        <p:sp>
          <p:nvSpPr>
            <p:cNvPr id="47115" name="Text Box 42"/>
            <p:cNvSpPr txBox="1">
              <a:spLocks noChangeArrowheads="1"/>
            </p:cNvSpPr>
            <p:nvPr/>
          </p:nvSpPr>
          <p:spPr bwMode="auto">
            <a:xfrm>
              <a:off x="3744" y="3897"/>
              <a:ext cx="848" cy="231"/>
            </a:xfrm>
            <a:prstGeom prst="rect">
              <a:avLst/>
            </a:prstGeom>
            <a:noFill/>
            <a:ln w="12700">
              <a:noFill/>
              <a:miter lim="800000"/>
              <a:headEnd/>
              <a:tailEnd/>
            </a:ln>
          </p:spPr>
          <p:txBody>
            <a:bodyPr wrap="none">
              <a:spAutoFit/>
            </a:bodyPr>
            <a:lstStyle/>
            <a:p>
              <a:pPr eaLnBrk="0" hangingPunct="0"/>
              <a:r>
                <a:rPr lang="en-US">
                  <a:solidFill>
                    <a:srgbClr val="0000CC"/>
                  </a:solidFill>
                  <a:latin typeface="Palatino"/>
                </a:rPr>
                <a:t>Processor 2</a:t>
              </a:r>
            </a:p>
          </p:txBody>
        </p:sp>
      </p:gr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8130" name="Picture 2"/>
          <p:cNvPicPr>
            <a:picLocks noChangeAspect="1" noChangeArrowheads="1"/>
          </p:cNvPicPr>
          <p:nvPr/>
        </p:nvPicPr>
        <p:blipFill>
          <a:blip r:embed="rId3"/>
          <a:srcRect/>
          <a:stretch>
            <a:fillRect/>
          </a:stretch>
        </p:blipFill>
        <p:spPr bwMode="auto">
          <a:xfrm>
            <a:off x="3835400" y="614363"/>
            <a:ext cx="2425700" cy="5684837"/>
          </a:xfrm>
          <a:prstGeom prst="rect">
            <a:avLst/>
          </a:prstGeom>
          <a:noFill/>
          <a:ln w="12700">
            <a:noFill/>
            <a:miter lim="800000"/>
            <a:headEnd/>
            <a:tailEnd/>
          </a:ln>
        </p:spPr>
      </p:pic>
      <p:grpSp>
        <p:nvGrpSpPr>
          <p:cNvPr id="48131" name="Group 3"/>
          <p:cNvGrpSpPr>
            <a:grpSpLocks/>
          </p:cNvGrpSpPr>
          <p:nvPr/>
        </p:nvGrpSpPr>
        <p:grpSpPr bwMode="auto">
          <a:xfrm>
            <a:off x="5765800" y="2005013"/>
            <a:ext cx="422275" cy="4208462"/>
            <a:chOff x="3024" y="1440"/>
            <a:chExt cx="144" cy="2256"/>
          </a:xfrm>
        </p:grpSpPr>
        <p:sp>
          <p:nvSpPr>
            <p:cNvPr id="48160" name="Rectangle 4"/>
            <p:cNvSpPr>
              <a:spLocks noChangeArrowheads="1"/>
            </p:cNvSpPr>
            <p:nvPr/>
          </p:nvSpPr>
          <p:spPr bwMode="auto">
            <a:xfrm>
              <a:off x="3024" y="1440"/>
              <a:ext cx="144" cy="96"/>
            </a:xfrm>
            <a:prstGeom prst="rect">
              <a:avLst/>
            </a:prstGeom>
            <a:solidFill>
              <a:srgbClr val="FF3300"/>
            </a:solidFill>
            <a:ln w="12700">
              <a:solidFill>
                <a:schemeClr val="tx1"/>
              </a:solidFill>
              <a:miter lim="800000"/>
              <a:headEnd/>
              <a:tailEnd/>
            </a:ln>
          </p:spPr>
          <p:txBody>
            <a:bodyPr wrap="none" anchor="ctr"/>
            <a:lstStyle/>
            <a:p>
              <a:pPr eaLnBrk="0" hangingPunct="0"/>
              <a:endParaRPr lang="en-US"/>
            </a:p>
          </p:txBody>
        </p:sp>
        <p:sp>
          <p:nvSpPr>
            <p:cNvPr id="48161" name="Rectangle 5"/>
            <p:cNvSpPr>
              <a:spLocks noChangeArrowheads="1"/>
            </p:cNvSpPr>
            <p:nvPr/>
          </p:nvSpPr>
          <p:spPr bwMode="auto">
            <a:xfrm>
              <a:off x="3024" y="1872"/>
              <a:ext cx="144" cy="96"/>
            </a:xfrm>
            <a:prstGeom prst="rect">
              <a:avLst/>
            </a:prstGeom>
            <a:solidFill>
              <a:srgbClr val="FF3300"/>
            </a:solidFill>
            <a:ln w="12700">
              <a:solidFill>
                <a:schemeClr val="tx1"/>
              </a:solidFill>
              <a:miter lim="800000"/>
              <a:headEnd/>
              <a:tailEnd/>
            </a:ln>
          </p:spPr>
          <p:txBody>
            <a:bodyPr wrap="none" anchor="ctr"/>
            <a:lstStyle/>
            <a:p>
              <a:pPr eaLnBrk="0" hangingPunct="0"/>
              <a:endParaRPr lang="en-US"/>
            </a:p>
          </p:txBody>
        </p:sp>
        <p:sp>
          <p:nvSpPr>
            <p:cNvPr id="48162" name="Rectangle 6"/>
            <p:cNvSpPr>
              <a:spLocks noChangeArrowheads="1"/>
            </p:cNvSpPr>
            <p:nvPr/>
          </p:nvSpPr>
          <p:spPr bwMode="auto">
            <a:xfrm>
              <a:off x="3024" y="2304"/>
              <a:ext cx="144" cy="96"/>
            </a:xfrm>
            <a:prstGeom prst="rect">
              <a:avLst/>
            </a:prstGeom>
            <a:solidFill>
              <a:srgbClr val="FF3300"/>
            </a:solidFill>
            <a:ln w="12700">
              <a:solidFill>
                <a:schemeClr val="tx1"/>
              </a:solidFill>
              <a:miter lim="800000"/>
              <a:headEnd/>
              <a:tailEnd/>
            </a:ln>
          </p:spPr>
          <p:txBody>
            <a:bodyPr wrap="none" anchor="ctr"/>
            <a:lstStyle/>
            <a:p>
              <a:pPr eaLnBrk="0" hangingPunct="0"/>
              <a:endParaRPr lang="en-US"/>
            </a:p>
          </p:txBody>
        </p:sp>
        <p:sp>
          <p:nvSpPr>
            <p:cNvPr id="48163" name="Rectangle 7"/>
            <p:cNvSpPr>
              <a:spLocks noChangeArrowheads="1"/>
            </p:cNvSpPr>
            <p:nvPr/>
          </p:nvSpPr>
          <p:spPr bwMode="auto">
            <a:xfrm>
              <a:off x="3024" y="2736"/>
              <a:ext cx="144" cy="96"/>
            </a:xfrm>
            <a:prstGeom prst="rect">
              <a:avLst/>
            </a:prstGeom>
            <a:solidFill>
              <a:srgbClr val="FF3300"/>
            </a:solidFill>
            <a:ln w="12700">
              <a:solidFill>
                <a:schemeClr val="tx1"/>
              </a:solidFill>
              <a:miter lim="800000"/>
              <a:headEnd/>
              <a:tailEnd/>
            </a:ln>
          </p:spPr>
          <p:txBody>
            <a:bodyPr wrap="none" anchor="ctr"/>
            <a:lstStyle/>
            <a:p>
              <a:pPr eaLnBrk="0" hangingPunct="0"/>
              <a:endParaRPr lang="en-US"/>
            </a:p>
          </p:txBody>
        </p:sp>
        <p:sp>
          <p:nvSpPr>
            <p:cNvPr id="48164" name="Rectangle 8"/>
            <p:cNvSpPr>
              <a:spLocks noChangeArrowheads="1"/>
            </p:cNvSpPr>
            <p:nvPr/>
          </p:nvSpPr>
          <p:spPr bwMode="auto">
            <a:xfrm>
              <a:off x="3024" y="3168"/>
              <a:ext cx="144" cy="96"/>
            </a:xfrm>
            <a:prstGeom prst="rect">
              <a:avLst/>
            </a:prstGeom>
            <a:solidFill>
              <a:srgbClr val="FF3300"/>
            </a:solidFill>
            <a:ln w="12700">
              <a:solidFill>
                <a:schemeClr val="tx1"/>
              </a:solidFill>
              <a:miter lim="800000"/>
              <a:headEnd/>
              <a:tailEnd/>
            </a:ln>
          </p:spPr>
          <p:txBody>
            <a:bodyPr wrap="none" anchor="ctr"/>
            <a:lstStyle/>
            <a:p>
              <a:pPr eaLnBrk="0" hangingPunct="0"/>
              <a:endParaRPr lang="en-US"/>
            </a:p>
          </p:txBody>
        </p:sp>
        <p:sp>
          <p:nvSpPr>
            <p:cNvPr id="48165" name="Rectangle 9"/>
            <p:cNvSpPr>
              <a:spLocks noChangeArrowheads="1"/>
            </p:cNvSpPr>
            <p:nvPr/>
          </p:nvSpPr>
          <p:spPr bwMode="auto">
            <a:xfrm>
              <a:off x="3024" y="3600"/>
              <a:ext cx="144" cy="96"/>
            </a:xfrm>
            <a:prstGeom prst="rect">
              <a:avLst/>
            </a:prstGeom>
            <a:solidFill>
              <a:srgbClr val="FF3300"/>
            </a:solidFill>
            <a:ln w="12700">
              <a:solidFill>
                <a:schemeClr val="tx1"/>
              </a:solidFill>
              <a:miter lim="800000"/>
              <a:headEnd/>
              <a:tailEnd/>
            </a:ln>
          </p:spPr>
          <p:txBody>
            <a:bodyPr wrap="none" anchor="ctr"/>
            <a:lstStyle/>
            <a:p>
              <a:pPr eaLnBrk="0" hangingPunct="0"/>
              <a:endParaRPr lang="en-US"/>
            </a:p>
          </p:txBody>
        </p:sp>
      </p:grpSp>
      <p:grpSp>
        <p:nvGrpSpPr>
          <p:cNvPr id="48132" name="Group 10"/>
          <p:cNvGrpSpPr>
            <a:grpSpLocks/>
          </p:cNvGrpSpPr>
          <p:nvPr/>
        </p:nvGrpSpPr>
        <p:grpSpPr bwMode="auto">
          <a:xfrm>
            <a:off x="6175375" y="1874838"/>
            <a:ext cx="2397125" cy="4551362"/>
            <a:chOff x="3024" y="1392"/>
            <a:chExt cx="1264" cy="2400"/>
          </a:xfrm>
        </p:grpSpPr>
        <p:pic>
          <p:nvPicPr>
            <p:cNvPr id="48135" name="Picture 11"/>
            <p:cNvPicPr>
              <a:picLocks noChangeAspect="1" noChangeArrowheads="1"/>
            </p:cNvPicPr>
            <p:nvPr/>
          </p:nvPicPr>
          <p:blipFill>
            <a:blip r:embed="rId4"/>
            <a:srcRect/>
            <a:stretch>
              <a:fillRect/>
            </a:stretch>
          </p:blipFill>
          <p:spPr bwMode="auto">
            <a:xfrm>
              <a:off x="3408" y="1392"/>
              <a:ext cx="880" cy="2400"/>
            </a:xfrm>
            <a:prstGeom prst="rect">
              <a:avLst/>
            </a:prstGeom>
            <a:gradFill rotWithShape="0">
              <a:gsLst>
                <a:gs pos="0">
                  <a:schemeClr val="bg1"/>
                </a:gs>
                <a:gs pos="100000">
                  <a:srgbClr val="CCCCCC"/>
                </a:gs>
              </a:gsLst>
              <a:path path="shape">
                <a:fillToRect l="50000" t="50000" r="50000" b="50000"/>
              </a:path>
            </a:gradFill>
            <a:ln w="12700">
              <a:noFill/>
              <a:miter lim="800000"/>
              <a:headEnd/>
              <a:tailEnd/>
            </a:ln>
          </p:spPr>
        </p:pic>
        <p:sp>
          <p:nvSpPr>
            <p:cNvPr id="48136" name="Line 12"/>
            <p:cNvSpPr>
              <a:spLocks noChangeShapeType="1"/>
            </p:cNvSpPr>
            <p:nvPr/>
          </p:nvSpPr>
          <p:spPr bwMode="auto">
            <a:xfrm flipV="1">
              <a:off x="3024" y="1392"/>
              <a:ext cx="384" cy="48"/>
            </a:xfrm>
            <a:prstGeom prst="line">
              <a:avLst/>
            </a:prstGeom>
            <a:noFill/>
            <a:ln w="12700">
              <a:solidFill>
                <a:schemeClr val="tx1"/>
              </a:solidFill>
              <a:round/>
              <a:headEnd/>
              <a:tailEnd/>
            </a:ln>
          </p:spPr>
          <p:txBody>
            <a:bodyPr wrap="none" anchor="ctr"/>
            <a:lstStyle/>
            <a:p>
              <a:endParaRPr lang="en-US"/>
            </a:p>
          </p:txBody>
        </p:sp>
        <p:sp>
          <p:nvSpPr>
            <p:cNvPr id="48137" name="Line 13"/>
            <p:cNvSpPr>
              <a:spLocks noChangeShapeType="1"/>
            </p:cNvSpPr>
            <p:nvPr/>
          </p:nvSpPr>
          <p:spPr bwMode="auto">
            <a:xfrm>
              <a:off x="3024" y="1536"/>
              <a:ext cx="384" cy="48"/>
            </a:xfrm>
            <a:prstGeom prst="line">
              <a:avLst/>
            </a:prstGeom>
            <a:noFill/>
            <a:ln w="12700">
              <a:solidFill>
                <a:schemeClr val="tx1"/>
              </a:solidFill>
              <a:round/>
              <a:headEnd/>
              <a:tailEnd/>
            </a:ln>
          </p:spPr>
          <p:txBody>
            <a:bodyPr wrap="none" anchor="ctr"/>
            <a:lstStyle/>
            <a:p>
              <a:endParaRPr lang="en-US"/>
            </a:p>
          </p:txBody>
        </p:sp>
        <p:sp>
          <p:nvSpPr>
            <p:cNvPr id="48138" name="Line 14"/>
            <p:cNvSpPr>
              <a:spLocks noChangeShapeType="1"/>
            </p:cNvSpPr>
            <p:nvPr/>
          </p:nvSpPr>
          <p:spPr bwMode="auto">
            <a:xfrm flipV="1">
              <a:off x="3168" y="1392"/>
              <a:ext cx="1104" cy="48"/>
            </a:xfrm>
            <a:prstGeom prst="line">
              <a:avLst/>
            </a:prstGeom>
            <a:noFill/>
            <a:ln w="12700">
              <a:solidFill>
                <a:schemeClr val="tx1"/>
              </a:solidFill>
              <a:round/>
              <a:headEnd/>
              <a:tailEnd/>
            </a:ln>
          </p:spPr>
          <p:txBody>
            <a:bodyPr wrap="none" anchor="ctr"/>
            <a:lstStyle/>
            <a:p>
              <a:endParaRPr lang="en-US"/>
            </a:p>
          </p:txBody>
        </p:sp>
        <p:sp>
          <p:nvSpPr>
            <p:cNvPr id="48139" name="Line 15"/>
            <p:cNvSpPr>
              <a:spLocks noChangeShapeType="1"/>
            </p:cNvSpPr>
            <p:nvPr/>
          </p:nvSpPr>
          <p:spPr bwMode="auto">
            <a:xfrm>
              <a:off x="3168" y="1536"/>
              <a:ext cx="1104" cy="96"/>
            </a:xfrm>
            <a:prstGeom prst="line">
              <a:avLst/>
            </a:prstGeom>
            <a:noFill/>
            <a:ln w="12700">
              <a:solidFill>
                <a:schemeClr val="tx1"/>
              </a:solidFill>
              <a:round/>
              <a:headEnd/>
              <a:tailEnd/>
            </a:ln>
          </p:spPr>
          <p:txBody>
            <a:bodyPr wrap="none" anchor="ctr"/>
            <a:lstStyle/>
            <a:p>
              <a:endParaRPr lang="en-US"/>
            </a:p>
          </p:txBody>
        </p:sp>
        <p:sp>
          <p:nvSpPr>
            <p:cNvPr id="48140" name="Line 16"/>
            <p:cNvSpPr>
              <a:spLocks noChangeShapeType="1"/>
            </p:cNvSpPr>
            <p:nvPr/>
          </p:nvSpPr>
          <p:spPr bwMode="auto">
            <a:xfrm flipV="1">
              <a:off x="3024" y="1824"/>
              <a:ext cx="384" cy="48"/>
            </a:xfrm>
            <a:prstGeom prst="line">
              <a:avLst/>
            </a:prstGeom>
            <a:noFill/>
            <a:ln w="12700">
              <a:solidFill>
                <a:schemeClr val="tx1"/>
              </a:solidFill>
              <a:round/>
              <a:headEnd/>
              <a:tailEnd/>
            </a:ln>
          </p:spPr>
          <p:txBody>
            <a:bodyPr wrap="none" anchor="ctr"/>
            <a:lstStyle/>
            <a:p>
              <a:endParaRPr lang="en-US"/>
            </a:p>
          </p:txBody>
        </p:sp>
        <p:sp>
          <p:nvSpPr>
            <p:cNvPr id="48141" name="Line 17"/>
            <p:cNvSpPr>
              <a:spLocks noChangeShapeType="1"/>
            </p:cNvSpPr>
            <p:nvPr/>
          </p:nvSpPr>
          <p:spPr bwMode="auto">
            <a:xfrm>
              <a:off x="3024" y="1968"/>
              <a:ext cx="384" cy="48"/>
            </a:xfrm>
            <a:prstGeom prst="line">
              <a:avLst/>
            </a:prstGeom>
            <a:noFill/>
            <a:ln w="12700">
              <a:solidFill>
                <a:schemeClr val="tx1"/>
              </a:solidFill>
              <a:round/>
              <a:headEnd/>
              <a:tailEnd/>
            </a:ln>
          </p:spPr>
          <p:txBody>
            <a:bodyPr wrap="none" anchor="ctr"/>
            <a:lstStyle/>
            <a:p>
              <a:endParaRPr lang="en-US"/>
            </a:p>
          </p:txBody>
        </p:sp>
        <p:sp>
          <p:nvSpPr>
            <p:cNvPr id="48142" name="Line 18"/>
            <p:cNvSpPr>
              <a:spLocks noChangeShapeType="1"/>
            </p:cNvSpPr>
            <p:nvPr/>
          </p:nvSpPr>
          <p:spPr bwMode="auto">
            <a:xfrm flipV="1">
              <a:off x="3168" y="1824"/>
              <a:ext cx="1104" cy="48"/>
            </a:xfrm>
            <a:prstGeom prst="line">
              <a:avLst/>
            </a:prstGeom>
            <a:noFill/>
            <a:ln w="12700">
              <a:solidFill>
                <a:schemeClr val="tx1"/>
              </a:solidFill>
              <a:round/>
              <a:headEnd/>
              <a:tailEnd/>
            </a:ln>
          </p:spPr>
          <p:txBody>
            <a:bodyPr wrap="none" anchor="ctr"/>
            <a:lstStyle/>
            <a:p>
              <a:endParaRPr lang="en-US"/>
            </a:p>
          </p:txBody>
        </p:sp>
        <p:sp>
          <p:nvSpPr>
            <p:cNvPr id="48143" name="Line 19"/>
            <p:cNvSpPr>
              <a:spLocks noChangeShapeType="1"/>
            </p:cNvSpPr>
            <p:nvPr/>
          </p:nvSpPr>
          <p:spPr bwMode="auto">
            <a:xfrm>
              <a:off x="3168" y="1968"/>
              <a:ext cx="1104" cy="96"/>
            </a:xfrm>
            <a:prstGeom prst="line">
              <a:avLst/>
            </a:prstGeom>
            <a:noFill/>
            <a:ln w="12700">
              <a:solidFill>
                <a:schemeClr val="tx1"/>
              </a:solidFill>
              <a:round/>
              <a:headEnd/>
              <a:tailEnd/>
            </a:ln>
          </p:spPr>
          <p:txBody>
            <a:bodyPr wrap="none" anchor="ctr"/>
            <a:lstStyle/>
            <a:p>
              <a:endParaRPr lang="en-US"/>
            </a:p>
          </p:txBody>
        </p:sp>
        <p:sp>
          <p:nvSpPr>
            <p:cNvPr id="48144" name="Line 20"/>
            <p:cNvSpPr>
              <a:spLocks noChangeShapeType="1"/>
            </p:cNvSpPr>
            <p:nvPr/>
          </p:nvSpPr>
          <p:spPr bwMode="auto">
            <a:xfrm flipV="1">
              <a:off x="3024" y="2256"/>
              <a:ext cx="384" cy="48"/>
            </a:xfrm>
            <a:prstGeom prst="line">
              <a:avLst/>
            </a:prstGeom>
            <a:noFill/>
            <a:ln w="12700">
              <a:solidFill>
                <a:schemeClr val="tx1"/>
              </a:solidFill>
              <a:round/>
              <a:headEnd/>
              <a:tailEnd/>
            </a:ln>
          </p:spPr>
          <p:txBody>
            <a:bodyPr wrap="none" anchor="ctr"/>
            <a:lstStyle/>
            <a:p>
              <a:endParaRPr lang="en-US"/>
            </a:p>
          </p:txBody>
        </p:sp>
        <p:sp>
          <p:nvSpPr>
            <p:cNvPr id="48145" name="Line 21"/>
            <p:cNvSpPr>
              <a:spLocks noChangeShapeType="1"/>
            </p:cNvSpPr>
            <p:nvPr/>
          </p:nvSpPr>
          <p:spPr bwMode="auto">
            <a:xfrm>
              <a:off x="3024" y="2400"/>
              <a:ext cx="384" cy="48"/>
            </a:xfrm>
            <a:prstGeom prst="line">
              <a:avLst/>
            </a:prstGeom>
            <a:noFill/>
            <a:ln w="12700">
              <a:solidFill>
                <a:schemeClr val="tx1"/>
              </a:solidFill>
              <a:round/>
              <a:headEnd/>
              <a:tailEnd/>
            </a:ln>
          </p:spPr>
          <p:txBody>
            <a:bodyPr wrap="none" anchor="ctr"/>
            <a:lstStyle/>
            <a:p>
              <a:endParaRPr lang="en-US"/>
            </a:p>
          </p:txBody>
        </p:sp>
        <p:sp>
          <p:nvSpPr>
            <p:cNvPr id="48146" name="Line 22"/>
            <p:cNvSpPr>
              <a:spLocks noChangeShapeType="1"/>
            </p:cNvSpPr>
            <p:nvPr/>
          </p:nvSpPr>
          <p:spPr bwMode="auto">
            <a:xfrm flipV="1">
              <a:off x="3168" y="2256"/>
              <a:ext cx="1104" cy="48"/>
            </a:xfrm>
            <a:prstGeom prst="line">
              <a:avLst/>
            </a:prstGeom>
            <a:noFill/>
            <a:ln w="12700">
              <a:solidFill>
                <a:schemeClr val="tx1"/>
              </a:solidFill>
              <a:round/>
              <a:headEnd/>
              <a:tailEnd/>
            </a:ln>
          </p:spPr>
          <p:txBody>
            <a:bodyPr wrap="none" anchor="ctr"/>
            <a:lstStyle/>
            <a:p>
              <a:endParaRPr lang="en-US"/>
            </a:p>
          </p:txBody>
        </p:sp>
        <p:sp>
          <p:nvSpPr>
            <p:cNvPr id="48147" name="Line 23"/>
            <p:cNvSpPr>
              <a:spLocks noChangeShapeType="1"/>
            </p:cNvSpPr>
            <p:nvPr/>
          </p:nvSpPr>
          <p:spPr bwMode="auto">
            <a:xfrm>
              <a:off x="3168" y="2400"/>
              <a:ext cx="1104" cy="96"/>
            </a:xfrm>
            <a:prstGeom prst="line">
              <a:avLst/>
            </a:prstGeom>
            <a:noFill/>
            <a:ln w="12700">
              <a:solidFill>
                <a:schemeClr val="tx1"/>
              </a:solidFill>
              <a:round/>
              <a:headEnd/>
              <a:tailEnd/>
            </a:ln>
          </p:spPr>
          <p:txBody>
            <a:bodyPr wrap="none" anchor="ctr"/>
            <a:lstStyle/>
            <a:p>
              <a:endParaRPr lang="en-US"/>
            </a:p>
          </p:txBody>
        </p:sp>
        <p:sp>
          <p:nvSpPr>
            <p:cNvPr id="48148" name="Line 24"/>
            <p:cNvSpPr>
              <a:spLocks noChangeShapeType="1"/>
            </p:cNvSpPr>
            <p:nvPr/>
          </p:nvSpPr>
          <p:spPr bwMode="auto">
            <a:xfrm flipV="1">
              <a:off x="3024" y="2688"/>
              <a:ext cx="384" cy="48"/>
            </a:xfrm>
            <a:prstGeom prst="line">
              <a:avLst/>
            </a:prstGeom>
            <a:noFill/>
            <a:ln w="12700">
              <a:solidFill>
                <a:schemeClr val="tx1"/>
              </a:solidFill>
              <a:round/>
              <a:headEnd/>
              <a:tailEnd/>
            </a:ln>
          </p:spPr>
          <p:txBody>
            <a:bodyPr wrap="none" anchor="ctr"/>
            <a:lstStyle/>
            <a:p>
              <a:endParaRPr lang="en-US"/>
            </a:p>
          </p:txBody>
        </p:sp>
        <p:sp>
          <p:nvSpPr>
            <p:cNvPr id="48149" name="Line 25"/>
            <p:cNvSpPr>
              <a:spLocks noChangeShapeType="1"/>
            </p:cNvSpPr>
            <p:nvPr/>
          </p:nvSpPr>
          <p:spPr bwMode="auto">
            <a:xfrm>
              <a:off x="3024" y="2832"/>
              <a:ext cx="384" cy="48"/>
            </a:xfrm>
            <a:prstGeom prst="line">
              <a:avLst/>
            </a:prstGeom>
            <a:noFill/>
            <a:ln w="12700">
              <a:solidFill>
                <a:schemeClr val="tx1"/>
              </a:solidFill>
              <a:round/>
              <a:headEnd/>
              <a:tailEnd/>
            </a:ln>
          </p:spPr>
          <p:txBody>
            <a:bodyPr wrap="none" anchor="ctr"/>
            <a:lstStyle/>
            <a:p>
              <a:endParaRPr lang="en-US"/>
            </a:p>
          </p:txBody>
        </p:sp>
        <p:sp>
          <p:nvSpPr>
            <p:cNvPr id="48150" name="Line 26"/>
            <p:cNvSpPr>
              <a:spLocks noChangeShapeType="1"/>
            </p:cNvSpPr>
            <p:nvPr/>
          </p:nvSpPr>
          <p:spPr bwMode="auto">
            <a:xfrm flipV="1">
              <a:off x="3168" y="2688"/>
              <a:ext cx="1104" cy="48"/>
            </a:xfrm>
            <a:prstGeom prst="line">
              <a:avLst/>
            </a:prstGeom>
            <a:noFill/>
            <a:ln w="12700">
              <a:solidFill>
                <a:schemeClr val="tx1"/>
              </a:solidFill>
              <a:round/>
              <a:headEnd/>
              <a:tailEnd/>
            </a:ln>
          </p:spPr>
          <p:txBody>
            <a:bodyPr wrap="none" anchor="ctr"/>
            <a:lstStyle/>
            <a:p>
              <a:endParaRPr lang="en-US"/>
            </a:p>
          </p:txBody>
        </p:sp>
        <p:sp>
          <p:nvSpPr>
            <p:cNvPr id="48151" name="Line 27"/>
            <p:cNvSpPr>
              <a:spLocks noChangeShapeType="1"/>
            </p:cNvSpPr>
            <p:nvPr/>
          </p:nvSpPr>
          <p:spPr bwMode="auto">
            <a:xfrm>
              <a:off x="3168" y="2832"/>
              <a:ext cx="1104" cy="96"/>
            </a:xfrm>
            <a:prstGeom prst="line">
              <a:avLst/>
            </a:prstGeom>
            <a:noFill/>
            <a:ln w="12700">
              <a:solidFill>
                <a:schemeClr val="tx1"/>
              </a:solidFill>
              <a:round/>
              <a:headEnd/>
              <a:tailEnd/>
            </a:ln>
          </p:spPr>
          <p:txBody>
            <a:bodyPr wrap="none" anchor="ctr"/>
            <a:lstStyle/>
            <a:p>
              <a:endParaRPr lang="en-US"/>
            </a:p>
          </p:txBody>
        </p:sp>
        <p:sp>
          <p:nvSpPr>
            <p:cNvPr id="48152" name="Line 28"/>
            <p:cNvSpPr>
              <a:spLocks noChangeShapeType="1"/>
            </p:cNvSpPr>
            <p:nvPr/>
          </p:nvSpPr>
          <p:spPr bwMode="auto">
            <a:xfrm flipV="1">
              <a:off x="3024" y="3120"/>
              <a:ext cx="384" cy="48"/>
            </a:xfrm>
            <a:prstGeom prst="line">
              <a:avLst/>
            </a:prstGeom>
            <a:noFill/>
            <a:ln w="12700">
              <a:solidFill>
                <a:schemeClr val="tx1"/>
              </a:solidFill>
              <a:round/>
              <a:headEnd/>
              <a:tailEnd/>
            </a:ln>
          </p:spPr>
          <p:txBody>
            <a:bodyPr wrap="none" anchor="ctr"/>
            <a:lstStyle/>
            <a:p>
              <a:endParaRPr lang="en-US"/>
            </a:p>
          </p:txBody>
        </p:sp>
        <p:sp>
          <p:nvSpPr>
            <p:cNvPr id="48153" name="Line 29"/>
            <p:cNvSpPr>
              <a:spLocks noChangeShapeType="1"/>
            </p:cNvSpPr>
            <p:nvPr/>
          </p:nvSpPr>
          <p:spPr bwMode="auto">
            <a:xfrm>
              <a:off x="3024" y="3264"/>
              <a:ext cx="384" cy="48"/>
            </a:xfrm>
            <a:prstGeom prst="line">
              <a:avLst/>
            </a:prstGeom>
            <a:noFill/>
            <a:ln w="12700">
              <a:solidFill>
                <a:schemeClr val="tx1"/>
              </a:solidFill>
              <a:round/>
              <a:headEnd/>
              <a:tailEnd/>
            </a:ln>
          </p:spPr>
          <p:txBody>
            <a:bodyPr wrap="none" anchor="ctr"/>
            <a:lstStyle/>
            <a:p>
              <a:endParaRPr lang="en-US"/>
            </a:p>
          </p:txBody>
        </p:sp>
        <p:sp>
          <p:nvSpPr>
            <p:cNvPr id="48154" name="Line 30"/>
            <p:cNvSpPr>
              <a:spLocks noChangeShapeType="1"/>
            </p:cNvSpPr>
            <p:nvPr/>
          </p:nvSpPr>
          <p:spPr bwMode="auto">
            <a:xfrm flipV="1">
              <a:off x="3168" y="3120"/>
              <a:ext cx="1104" cy="48"/>
            </a:xfrm>
            <a:prstGeom prst="line">
              <a:avLst/>
            </a:prstGeom>
            <a:noFill/>
            <a:ln w="12700">
              <a:solidFill>
                <a:schemeClr val="tx1"/>
              </a:solidFill>
              <a:round/>
              <a:headEnd/>
              <a:tailEnd/>
            </a:ln>
          </p:spPr>
          <p:txBody>
            <a:bodyPr wrap="none" anchor="ctr"/>
            <a:lstStyle/>
            <a:p>
              <a:endParaRPr lang="en-US"/>
            </a:p>
          </p:txBody>
        </p:sp>
        <p:sp>
          <p:nvSpPr>
            <p:cNvPr id="48155" name="Line 31"/>
            <p:cNvSpPr>
              <a:spLocks noChangeShapeType="1"/>
            </p:cNvSpPr>
            <p:nvPr/>
          </p:nvSpPr>
          <p:spPr bwMode="auto">
            <a:xfrm>
              <a:off x="3168" y="3264"/>
              <a:ext cx="1104" cy="96"/>
            </a:xfrm>
            <a:prstGeom prst="line">
              <a:avLst/>
            </a:prstGeom>
            <a:noFill/>
            <a:ln w="12700">
              <a:solidFill>
                <a:schemeClr val="tx1"/>
              </a:solidFill>
              <a:round/>
              <a:headEnd/>
              <a:tailEnd/>
            </a:ln>
          </p:spPr>
          <p:txBody>
            <a:bodyPr wrap="none" anchor="ctr"/>
            <a:lstStyle/>
            <a:p>
              <a:endParaRPr lang="en-US"/>
            </a:p>
          </p:txBody>
        </p:sp>
        <p:sp>
          <p:nvSpPr>
            <p:cNvPr id="48156" name="Line 32"/>
            <p:cNvSpPr>
              <a:spLocks noChangeShapeType="1"/>
            </p:cNvSpPr>
            <p:nvPr/>
          </p:nvSpPr>
          <p:spPr bwMode="auto">
            <a:xfrm flipV="1">
              <a:off x="3024" y="3552"/>
              <a:ext cx="384" cy="48"/>
            </a:xfrm>
            <a:prstGeom prst="line">
              <a:avLst/>
            </a:prstGeom>
            <a:noFill/>
            <a:ln w="12700">
              <a:solidFill>
                <a:schemeClr val="tx1"/>
              </a:solidFill>
              <a:round/>
              <a:headEnd/>
              <a:tailEnd/>
            </a:ln>
          </p:spPr>
          <p:txBody>
            <a:bodyPr wrap="none" anchor="ctr"/>
            <a:lstStyle/>
            <a:p>
              <a:endParaRPr lang="en-US"/>
            </a:p>
          </p:txBody>
        </p:sp>
        <p:sp>
          <p:nvSpPr>
            <p:cNvPr id="48157" name="Line 33"/>
            <p:cNvSpPr>
              <a:spLocks noChangeShapeType="1"/>
            </p:cNvSpPr>
            <p:nvPr/>
          </p:nvSpPr>
          <p:spPr bwMode="auto">
            <a:xfrm>
              <a:off x="3024" y="3696"/>
              <a:ext cx="384" cy="48"/>
            </a:xfrm>
            <a:prstGeom prst="line">
              <a:avLst/>
            </a:prstGeom>
            <a:noFill/>
            <a:ln w="12700">
              <a:solidFill>
                <a:schemeClr val="tx1"/>
              </a:solidFill>
              <a:round/>
              <a:headEnd/>
              <a:tailEnd/>
            </a:ln>
          </p:spPr>
          <p:txBody>
            <a:bodyPr wrap="none" anchor="ctr"/>
            <a:lstStyle/>
            <a:p>
              <a:endParaRPr lang="en-US"/>
            </a:p>
          </p:txBody>
        </p:sp>
        <p:sp>
          <p:nvSpPr>
            <p:cNvPr id="48158" name="Line 34"/>
            <p:cNvSpPr>
              <a:spLocks noChangeShapeType="1"/>
            </p:cNvSpPr>
            <p:nvPr/>
          </p:nvSpPr>
          <p:spPr bwMode="auto">
            <a:xfrm flipV="1">
              <a:off x="3168" y="3552"/>
              <a:ext cx="1104" cy="48"/>
            </a:xfrm>
            <a:prstGeom prst="line">
              <a:avLst/>
            </a:prstGeom>
            <a:noFill/>
            <a:ln w="12700">
              <a:solidFill>
                <a:schemeClr val="tx1"/>
              </a:solidFill>
              <a:round/>
              <a:headEnd/>
              <a:tailEnd/>
            </a:ln>
          </p:spPr>
          <p:txBody>
            <a:bodyPr wrap="none" anchor="ctr"/>
            <a:lstStyle/>
            <a:p>
              <a:endParaRPr lang="en-US"/>
            </a:p>
          </p:txBody>
        </p:sp>
        <p:sp>
          <p:nvSpPr>
            <p:cNvPr id="48159" name="Line 35"/>
            <p:cNvSpPr>
              <a:spLocks noChangeShapeType="1"/>
            </p:cNvSpPr>
            <p:nvPr/>
          </p:nvSpPr>
          <p:spPr bwMode="auto">
            <a:xfrm>
              <a:off x="3168" y="3696"/>
              <a:ext cx="1104" cy="96"/>
            </a:xfrm>
            <a:prstGeom prst="line">
              <a:avLst/>
            </a:prstGeom>
            <a:noFill/>
            <a:ln w="12700">
              <a:solidFill>
                <a:schemeClr val="tx1"/>
              </a:solidFill>
              <a:round/>
              <a:headEnd/>
              <a:tailEnd/>
            </a:ln>
          </p:spPr>
          <p:txBody>
            <a:bodyPr wrap="none" anchor="ctr"/>
            <a:lstStyle/>
            <a:p>
              <a:endParaRPr lang="en-US"/>
            </a:p>
          </p:txBody>
        </p:sp>
      </p:grpSp>
      <p:sp>
        <p:nvSpPr>
          <p:cNvPr id="48133" name="Rectangle 36"/>
          <p:cNvSpPr>
            <a:spLocks noGrp="1" noChangeArrowheads="1"/>
          </p:cNvSpPr>
          <p:nvPr>
            <p:ph type="title"/>
          </p:nvPr>
        </p:nvSpPr>
        <p:spPr/>
        <p:txBody>
          <a:bodyPr/>
          <a:lstStyle/>
          <a:p>
            <a:r>
              <a:rPr lang="en-US" smtClean="0">
                <a:ea typeface="ＭＳ Ｐゴシック"/>
                <a:cs typeface="ＭＳ Ｐゴシック"/>
              </a:rPr>
              <a:t>An Object-Oriented View of the OSI Model</a:t>
            </a:r>
          </a:p>
        </p:txBody>
      </p:sp>
      <p:sp>
        <p:nvSpPr>
          <p:cNvPr id="48134" name="Rectangle 37"/>
          <p:cNvSpPr>
            <a:spLocks noGrp="1" noChangeArrowheads="1"/>
          </p:cNvSpPr>
          <p:nvPr>
            <p:ph type="body" sz="half" idx="1"/>
          </p:nvPr>
        </p:nvSpPr>
        <p:spPr>
          <a:xfrm>
            <a:off x="215900" y="1416050"/>
            <a:ext cx="3898900" cy="4800600"/>
          </a:xfrm>
        </p:spPr>
        <p:txBody>
          <a:bodyPr/>
          <a:lstStyle/>
          <a:p>
            <a:r>
              <a:rPr lang="en-US" smtClean="0">
                <a:ea typeface="ＭＳ Ｐゴシック"/>
                <a:cs typeface="ＭＳ Ｐゴシック"/>
              </a:rPr>
              <a:t>The OSI Model is a closed software architecture (i.e., it uses opaque layering)</a:t>
            </a:r>
          </a:p>
          <a:p>
            <a:r>
              <a:rPr lang="en-US" smtClean="0">
                <a:ea typeface="ＭＳ Ｐゴシック"/>
                <a:cs typeface="ＭＳ Ｐゴシック"/>
              </a:rPr>
              <a:t>Each layer can be modeled as a UML package containing a set of classes available for the layer above</a:t>
            </a:r>
          </a:p>
          <a:p>
            <a:endParaRPr lang="en-US" smtClean="0">
              <a:ea typeface="ＭＳ Ｐゴシック"/>
              <a:cs typeface="ＭＳ Ｐゴシック"/>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9154" name="Group 2"/>
          <p:cNvGrpSpPr>
            <a:grpSpLocks/>
          </p:cNvGrpSpPr>
          <p:nvPr/>
        </p:nvGrpSpPr>
        <p:grpSpPr bwMode="auto">
          <a:xfrm>
            <a:off x="1143000" y="1905000"/>
            <a:ext cx="6629400" cy="4267200"/>
            <a:chOff x="720" y="1200"/>
            <a:chExt cx="4176" cy="2688"/>
          </a:xfrm>
        </p:grpSpPr>
        <p:grpSp>
          <p:nvGrpSpPr>
            <p:cNvPr id="49208" name="Group 3"/>
            <p:cNvGrpSpPr>
              <a:grpSpLocks/>
            </p:cNvGrpSpPr>
            <p:nvPr/>
          </p:nvGrpSpPr>
          <p:grpSpPr bwMode="auto">
            <a:xfrm>
              <a:off x="720" y="1200"/>
              <a:ext cx="4085" cy="2688"/>
              <a:chOff x="720" y="1200"/>
              <a:chExt cx="4085" cy="2688"/>
            </a:xfrm>
          </p:grpSpPr>
          <p:grpSp>
            <p:nvGrpSpPr>
              <p:cNvPr id="49210" name="Group 4"/>
              <p:cNvGrpSpPr>
                <a:grpSpLocks/>
              </p:cNvGrpSpPr>
              <p:nvPr/>
            </p:nvGrpSpPr>
            <p:grpSpPr bwMode="auto">
              <a:xfrm>
                <a:off x="720" y="1216"/>
                <a:ext cx="4085" cy="2672"/>
                <a:chOff x="720" y="1216"/>
                <a:chExt cx="4085" cy="2672"/>
              </a:xfrm>
            </p:grpSpPr>
            <p:sp>
              <p:nvSpPr>
                <p:cNvPr id="49212" name="Line 5"/>
                <p:cNvSpPr>
                  <a:spLocks noChangeShapeType="1"/>
                </p:cNvSpPr>
                <p:nvPr/>
              </p:nvSpPr>
              <p:spPr bwMode="auto">
                <a:xfrm>
                  <a:off x="2072" y="1415"/>
                  <a:ext cx="1376" cy="0"/>
                </a:xfrm>
                <a:prstGeom prst="line">
                  <a:avLst/>
                </a:prstGeom>
                <a:noFill/>
                <a:ln w="12700">
                  <a:solidFill>
                    <a:srgbClr val="000000"/>
                  </a:solidFill>
                  <a:round/>
                  <a:headEnd type="triangle" w="med" len="med"/>
                  <a:tailEnd type="triangle" w="med" len="med"/>
                </a:ln>
              </p:spPr>
              <p:txBody>
                <a:bodyPr wrap="none" anchor="ctr"/>
                <a:lstStyle/>
                <a:p>
                  <a:endParaRPr lang="en-US"/>
                </a:p>
              </p:txBody>
            </p:sp>
            <p:sp>
              <p:nvSpPr>
                <p:cNvPr id="49213" name="Rectangle 6"/>
                <p:cNvSpPr>
                  <a:spLocks noChangeArrowheads="1"/>
                </p:cNvSpPr>
                <p:nvPr/>
              </p:nvSpPr>
              <p:spPr bwMode="auto">
                <a:xfrm>
                  <a:off x="720" y="1216"/>
                  <a:ext cx="1349" cy="377"/>
                </a:xfrm>
                <a:prstGeom prst="rect">
                  <a:avLst/>
                </a:prstGeom>
                <a:noFill/>
                <a:ln w="12700">
                  <a:solidFill>
                    <a:srgbClr val="000000"/>
                  </a:solidFill>
                  <a:miter lim="800000"/>
                  <a:headEnd/>
                  <a:tailEnd/>
                </a:ln>
                <a:scene3d>
                  <a:camera prst="legacyObliqueTopRight"/>
                  <a:lightRig rig="legacyFlat3" dir="b"/>
                </a:scene3d>
                <a:sp3d extrusionH="430200" prstMaterial="legacyWireframe">
                  <a:bevelT w="13500" h="13500" prst="angle"/>
                  <a:bevelB w="13500" h="13500" prst="angle"/>
                  <a:extrusionClr>
                    <a:srgbClr val="000000"/>
                  </a:extrusionClr>
                </a:sp3d>
              </p:spPr>
              <p:txBody>
                <a:bodyPr wrap="none" anchor="ctr">
                  <a:flatTx/>
                </a:bodyPr>
                <a:lstStyle/>
                <a:p>
                  <a:pPr eaLnBrk="0" hangingPunct="0"/>
                  <a:endParaRPr lang="en-US"/>
                </a:p>
              </p:txBody>
            </p:sp>
            <p:sp>
              <p:nvSpPr>
                <p:cNvPr id="49214" name="Rectangle 7"/>
                <p:cNvSpPr>
                  <a:spLocks noChangeArrowheads="1"/>
                </p:cNvSpPr>
                <p:nvPr/>
              </p:nvSpPr>
              <p:spPr bwMode="auto">
                <a:xfrm>
                  <a:off x="833" y="1248"/>
                  <a:ext cx="1279" cy="229"/>
                </a:xfrm>
                <a:prstGeom prst="rect">
                  <a:avLst/>
                </a:prstGeom>
                <a:noFill/>
                <a:ln w="12700">
                  <a:noFill/>
                  <a:miter lim="800000"/>
                  <a:headEnd/>
                  <a:tailEnd/>
                </a:ln>
              </p:spPr>
              <p:txBody>
                <a:bodyPr lIns="90487" tIns="44450" rIns="90487" bIns="44450">
                  <a:spAutoFit/>
                </a:bodyPr>
                <a:lstStyle/>
                <a:p>
                  <a:pPr eaLnBrk="0" hangingPunct="0"/>
                  <a:r>
                    <a:rPr lang="en-US" b="0">
                      <a:solidFill>
                        <a:srgbClr val="000000"/>
                      </a:solidFill>
                    </a:rPr>
                    <a:t>Application Layer</a:t>
                  </a:r>
                </a:p>
              </p:txBody>
            </p:sp>
            <p:sp>
              <p:nvSpPr>
                <p:cNvPr id="49215" name="Rectangle 8"/>
                <p:cNvSpPr>
                  <a:spLocks noChangeArrowheads="1"/>
                </p:cNvSpPr>
                <p:nvPr/>
              </p:nvSpPr>
              <p:spPr bwMode="auto">
                <a:xfrm>
                  <a:off x="3456" y="1586"/>
                  <a:ext cx="1349" cy="367"/>
                </a:xfrm>
                <a:prstGeom prst="rect">
                  <a:avLst/>
                </a:prstGeom>
                <a:noFill/>
                <a:ln w="12700">
                  <a:solidFill>
                    <a:srgbClr val="000000"/>
                  </a:solidFill>
                  <a:miter lim="800000"/>
                  <a:headEnd/>
                  <a:tailEnd/>
                </a:ln>
                <a:scene3d>
                  <a:camera prst="legacyObliqueTopRight"/>
                  <a:lightRig rig="legacyFlat3" dir="b"/>
                </a:scene3d>
                <a:sp3d extrusionH="430200" prstMaterial="legacyWireframe">
                  <a:bevelT w="13500" h="13500" prst="angle"/>
                  <a:bevelB w="13500" h="13500" prst="angle"/>
                  <a:extrusionClr>
                    <a:srgbClr val="000000"/>
                  </a:extrusionClr>
                </a:sp3d>
              </p:spPr>
              <p:txBody>
                <a:bodyPr wrap="none" anchor="ctr">
                  <a:flatTx/>
                </a:bodyPr>
                <a:lstStyle/>
                <a:p>
                  <a:pPr eaLnBrk="0" hangingPunct="0"/>
                  <a:endParaRPr lang="en-US"/>
                </a:p>
              </p:txBody>
            </p:sp>
            <p:sp>
              <p:nvSpPr>
                <p:cNvPr id="49216" name="Rectangle 9"/>
                <p:cNvSpPr>
                  <a:spLocks noChangeArrowheads="1"/>
                </p:cNvSpPr>
                <p:nvPr/>
              </p:nvSpPr>
              <p:spPr bwMode="auto">
                <a:xfrm>
                  <a:off x="3518" y="1643"/>
                  <a:ext cx="1198" cy="229"/>
                </a:xfrm>
                <a:prstGeom prst="rect">
                  <a:avLst/>
                </a:prstGeom>
                <a:noFill/>
                <a:ln w="12700">
                  <a:noFill/>
                  <a:miter lim="800000"/>
                  <a:headEnd/>
                  <a:tailEnd/>
                </a:ln>
              </p:spPr>
              <p:txBody>
                <a:bodyPr wrap="none" lIns="90487" tIns="44450" rIns="90487" bIns="44450">
                  <a:spAutoFit/>
                </a:bodyPr>
                <a:lstStyle/>
                <a:p>
                  <a:pPr eaLnBrk="0" hangingPunct="0"/>
                  <a:r>
                    <a:rPr lang="en-US" b="0">
                      <a:solidFill>
                        <a:srgbClr val="000000"/>
                      </a:solidFill>
                    </a:rPr>
                    <a:t>Presentation Layer</a:t>
                  </a:r>
                </a:p>
              </p:txBody>
            </p:sp>
            <p:sp>
              <p:nvSpPr>
                <p:cNvPr id="49217" name="Rectangle 10"/>
                <p:cNvSpPr>
                  <a:spLocks noChangeArrowheads="1"/>
                </p:cNvSpPr>
                <p:nvPr/>
              </p:nvSpPr>
              <p:spPr bwMode="auto">
                <a:xfrm>
                  <a:off x="3456" y="1962"/>
                  <a:ext cx="1349" cy="377"/>
                </a:xfrm>
                <a:prstGeom prst="rect">
                  <a:avLst/>
                </a:prstGeom>
                <a:noFill/>
                <a:ln w="12700">
                  <a:solidFill>
                    <a:srgbClr val="000000"/>
                  </a:solidFill>
                  <a:miter lim="800000"/>
                  <a:headEnd/>
                  <a:tailEnd/>
                </a:ln>
                <a:scene3d>
                  <a:camera prst="legacyObliqueTopRight"/>
                  <a:lightRig rig="legacyFlat3" dir="b"/>
                </a:scene3d>
                <a:sp3d extrusionH="430200" prstMaterial="legacyWireframe">
                  <a:bevelT w="13500" h="13500" prst="angle"/>
                  <a:bevelB w="13500" h="13500" prst="angle"/>
                  <a:extrusionClr>
                    <a:srgbClr val="000000"/>
                  </a:extrusionClr>
                </a:sp3d>
              </p:spPr>
              <p:txBody>
                <a:bodyPr wrap="none" anchor="ctr">
                  <a:flatTx/>
                </a:bodyPr>
                <a:lstStyle/>
                <a:p>
                  <a:pPr eaLnBrk="0" hangingPunct="0"/>
                  <a:endParaRPr lang="en-US"/>
                </a:p>
              </p:txBody>
            </p:sp>
            <p:sp>
              <p:nvSpPr>
                <p:cNvPr id="49218" name="Rectangle 11"/>
                <p:cNvSpPr>
                  <a:spLocks noChangeArrowheads="1"/>
                </p:cNvSpPr>
                <p:nvPr/>
              </p:nvSpPr>
              <p:spPr bwMode="auto">
                <a:xfrm>
                  <a:off x="3654" y="2016"/>
                  <a:ext cx="926" cy="229"/>
                </a:xfrm>
                <a:prstGeom prst="rect">
                  <a:avLst/>
                </a:prstGeom>
                <a:noFill/>
                <a:ln w="12700">
                  <a:noFill/>
                  <a:miter lim="800000"/>
                  <a:headEnd/>
                  <a:tailEnd/>
                </a:ln>
              </p:spPr>
              <p:txBody>
                <a:bodyPr wrap="none" lIns="90487" tIns="44450" rIns="90487" bIns="44450">
                  <a:spAutoFit/>
                </a:bodyPr>
                <a:lstStyle/>
                <a:p>
                  <a:pPr eaLnBrk="0" hangingPunct="0"/>
                  <a:r>
                    <a:rPr lang="en-US" b="0">
                      <a:solidFill>
                        <a:srgbClr val="000000"/>
                      </a:solidFill>
                    </a:rPr>
                    <a:t>Session Layer</a:t>
                  </a:r>
                </a:p>
              </p:txBody>
            </p:sp>
            <p:sp>
              <p:nvSpPr>
                <p:cNvPr id="49219" name="Rectangle 12"/>
                <p:cNvSpPr>
                  <a:spLocks noChangeArrowheads="1"/>
                </p:cNvSpPr>
                <p:nvPr/>
              </p:nvSpPr>
              <p:spPr bwMode="auto">
                <a:xfrm>
                  <a:off x="3456" y="2348"/>
                  <a:ext cx="1349" cy="367"/>
                </a:xfrm>
                <a:prstGeom prst="rect">
                  <a:avLst/>
                </a:prstGeom>
                <a:noFill/>
                <a:ln w="12700">
                  <a:solidFill>
                    <a:srgbClr val="000000"/>
                  </a:solidFill>
                  <a:miter lim="800000"/>
                  <a:headEnd/>
                  <a:tailEnd/>
                </a:ln>
                <a:scene3d>
                  <a:camera prst="legacyObliqueTopRight"/>
                  <a:lightRig rig="legacyFlat3" dir="b"/>
                </a:scene3d>
                <a:sp3d extrusionH="430200" prstMaterial="legacyWireframe">
                  <a:bevelT w="13500" h="13500" prst="angle"/>
                  <a:bevelB w="13500" h="13500" prst="angle"/>
                  <a:extrusionClr>
                    <a:srgbClr val="000000"/>
                  </a:extrusionClr>
                </a:sp3d>
              </p:spPr>
              <p:txBody>
                <a:bodyPr wrap="none" anchor="ctr">
                  <a:flatTx/>
                </a:bodyPr>
                <a:lstStyle/>
                <a:p>
                  <a:pPr eaLnBrk="0" hangingPunct="0"/>
                  <a:endParaRPr lang="en-US"/>
                </a:p>
              </p:txBody>
            </p:sp>
            <p:sp>
              <p:nvSpPr>
                <p:cNvPr id="49220" name="Rectangle 13"/>
                <p:cNvSpPr>
                  <a:spLocks noChangeArrowheads="1"/>
                </p:cNvSpPr>
                <p:nvPr/>
              </p:nvSpPr>
              <p:spPr bwMode="auto">
                <a:xfrm>
                  <a:off x="3594" y="2411"/>
                  <a:ext cx="1046" cy="229"/>
                </a:xfrm>
                <a:prstGeom prst="rect">
                  <a:avLst/>
                </a:prstGeom>
                <a:noFill/>
                <a:ln w="12700">
                  <a:noFill/>
                  <a:miter lim="800000"/>
                  <a:headEnd/>
                  <a:tailEnd/>
                </a:ln>
              </p:spPr>
              <p:txBody>
                <a:bodyPr wrap="none" lIns="90487" tIns="44450" rIns="90487" bIns="44450">
                  <a:spAutoFit/>
                </a:bodyPr>
                <a:lstStyle/>
                <a:p>
                  <a:pPr eaLnBrk="0" hangingPunct="0"/>
                  <a:r>
                    <a:rPr lang="en-US" b="0">
                      <a:solidFill>
                        <a:srgbClr val="000000"/>
                      </a:solidFill>
                    </a:rPr>
                    <a:t>Transport Layer</a:t>
                  </a:r>
                </a:p>
              </p:txBody>
            </p:sp>
            <p:sp>
              <p:nvSpPr>
                <p:cNvPr id="49221" name="Rectangle 14"/>
                <p:cNvSpPr>
                  <a:spLocks noChangeArrowheads="1"/>
                </p:cNvSpPr>
                <p:nvPr/>
              </p:nvSpPr>
              <p:spPr bwMode="auto">
                <a:xfrm>
                  <a:off x="3456" y="2724"/>
                  <a:ext cx="1349" cy="368"/>
                </a:xfrm>
                <a:prstGeom prst="rect">
                  <a:avLst/>
                </a:prstGeom>
                <a:noFill/>
                <a:ln w="12700">
                  <a:solidFill>
                    <a:srgbClr val="000000"/>
                  </a:solidFill>
                  <a:miter lim="800000"/>
                  <a:headEnd/>
                  <a:tailEnd/>
                </a:ln>
                <a:scene3d>
                  <a:camera prst="legacyObliqueTopRight"/>
                  <a:lightRig rig="legacyFlat3" dir="b"/>
                </a:scene3d>
                <a:sp3d extrusionH="430200" prstMaterial="legacyWireframe">
                  <a:bevelT w="13500" h="13500" prst="angle"/>
                  <a:bevelB w="13500" h="13500" prst="angle"/>
                  <a:extrusionClr>
                    <a:srgbClr val="000000"/>
                  </a:extrusionClr>
                </a:sp3d>
              </p:spPr>
              <p:txBody>
                <a:bodyPr wrap="none" anchor="ctr">
                  <a:flatTx/>
                </a:bodyPr>
                <a:lstStyle/>
                <a:p>
                  <a:pPr eaLnBrk="0" hangingPunct="0"/>
                  <a:endParaRPr lang="en-US"/>
                </a:p>
              </p:txBody>
            </p:sp>
            <p:sp>
              <p:nvSpPr>
                <p:cNvPr id="49222" name="Rectangle 15"/>
                <p:cNvSpPr>
                  <a:spLocks noChangeArrowheads="1"/>
                </p:cNvSpPr>
                <p:nvPr/>
              </p:nvSpPr>
              <p:spPr bwMode="auto">
                <a:xfrm>
                  <a:off x="3622" y="2736"/>
                  <a:ext cx="990" cy="229"/>
                </a:xfrm>
                <a:prstGeom prst="rect">
                  <a:avLst/>
                </a:prstGeom>
                <a:noFill/>
                <a:ln w="12700">
                  <a:noFill/>
                  <a:miter lim="800000"/>
                  <a:headEnd/>
                  <a:tailEnd/>
                </a:ln>
              </p:spPr>
              <p:txBody>
                <a:bodyPr wrap="none" lIns="90487" tIns="44450" rIns="90487" bIns="44450">
                  <a:spAutoFit/>
                </a:bodyPr>
                <a:lstStyle/>
                <a:p>
                  <a:pPr eaLnBrk="0" hangingPunct="0"/>
                  <a:r>
                    <a:rPr lang="en-US" b="0">
                      <a:solidFill>
                        <a:srgbClr val="000000"/>
                      </a:solidFill>
                    </a:rPr>
                    <a:t>Network Layer</a:t>
                  </a:r>
                </a:p>
              </p:txBody>
            </p:sp>
            <p:sp>
              <p:nvSpPr>
                <p:cNvPr id="49223" name="Rectangle 16"/>
                <p:cNvSpPr>
                  <a:spLocks noChangeArrowheads="1"/>
                </p:cNvSpPr>
                <p:nvPr/>
              </p:nvSpPr>
              <p:spPr bwMode="auto">
                <a:xfrm>
                  <a:off x="3456" y="3110"/>
                  <a:ext cx="1349" cy="359"/>
                </a:xfrm>
                <a:prstGeom prst="rect">
                  <a:avLst/>
                </a:prstGeom>
                <a:noFill/>
                <a:ln w="12700">
                  <a:solidFill>
                    <a:srgbClr val="000000"/>
                  </a:solidFill>
                  <a:miter lim="800000"/>
                  <a:headEnd/>
                  <a:tailEnd/>
                </a:ln>
                <a:scene3d>
                  <a:camera prst="legacyObliqueTopRight"/>
                  <a:lightRig rig="legacyFlat3" dir="b"/>
                </a:scene3d>
                <a:sp3d extrusionH="430200" prstMaterial="legacyWireframe">
                  <a:bevelT w="13500" h="13500" prst="angle"/>
                  <a:bevelB w="13500" h="13500" prst="angle"/>
                  <a:extrusionClr>
                    <a:srgbClr val="000000"/>
                  </a:extrusionClr>
                </a:sp3d>
              </p:spPr>
              <p:txBody>
                <a:bodyPr wrap="none" anchor="ctr">
                  <a:flatTx/>
                </a:bodyPr>
                <a:lstStyle/>
                <a:p>
                  <a:pPr eaLnBrk="0" hangingPunct="0"/>
                  <a:endParaRPr lang="en-US"/>
                </a:p>
              </p:txBody>
            </p:sp>
            <p:sp>
              <p:nvSpPr>
                <p:cNvPr id="49224" name="Rectangle 17"/>
                <p:cNvSpPr>
                  <a:spLocks noChangeArrowheads="1"/>
                </p:cNvSpPr>
                <p:nvPr/>
              </p:nvSpPr>
              <p:spPr bwMode="auto">
                <a:xfrm>
                  <a:off x="3584" y="3179"/>
                  <a:ext cx="1066" cy="229"/>
                </a:xfrm>
                <a:prstGeom prst="rect">
                  <a:avLst/>
                </a:prstGeom>
                <a:noFill/>
                <a:ln w="12700">
                  <a:noFill/>
                  <a:miter lim="800000"/>
                  <a:headEnd/>
                  <a:tailEnd/>
                </a:ln>
              </p:spPr>
              <p:txBody>
                <a:bodyPr wrap="none" lIns="90487" tIns="44450" rIns="90487" bIns="44450">
                  <a:spAutoFit/>
                </a:bodyPr>
                <a:lstStyle/>
                <a:p>
                  <a:pPr eaLnBrk="0" hangingPunct="0"/>
                  <a:r>
                    <a:rPr lang="en-US" b="0">
                      <a:solidFill>
                        <a:srgbClr val="000000"/>
                      </a:solidFill>
                    </a:rPr>
                    <a:t>Data Link Layer</a:t>
                  </a:r>
                </a:p>
              </p:txBody>
            </p:sp>
            <p:sp>
              <p:nvSpPr>
                <p:cNvPr id="49225" name="Rectangle 18"/>
                <p:cNvSpPr>
                  <a:spLocks noChangeArrowheads="1"/>
                </p:cNvSpPr>
                <p:nvPr/>
              </p:nvSpPr>
              <p:spPr bwMode="auto">
                <a:xfrm>
                  <a:off x="3456" y="3495"/>
                  <a:ext cx="1349" cy="377"/>
                </a:xfrm>
                <a:prstGeom prst="rect">
                  <a:avLst/>
                </a:prstGeom>
                <a:noFill/>
                <a:ln w="12700">
                  <a:solidFill>
                    <a:srgbClr val="000000"/>
                  </a:solidFill>
                  <a:miter lim="800000"/>
                  <a:headEnd/>
                  <a:tailEnd/>
                </a:ln>
                <a:scene3d>
                  <a:camera prst="legacyObliqueTopRight"/>
                  <a:lightRig rig="legacyFlat3" dir="b"/>
                </a:scene3d>
                <a:sp3d extrusionH="430200" prstMaterial="legacyWireframe">
                  <a:bevelT w="13500" h="13500" prst="angle"/>
                  <a:bevelB w="13500" h="13500" prst="angle"/>
                  <a:extrusionClr>
                    <a:srgbClr val="000000"/>
                  </a:extrusionClr>
                </a:sp3d>
              </p:spPr>
              <p:txBody>
                <a:bodyPr wrap="none" anchor="ctr">
                  <a:flatTx/>
                </a:bodyPr>
                <a:lstStyle/>
                <a:p>
                  <a:pPr eaLnBrk="0" hangingPunct="0"/>
                  <a:endParaRPr lang="en-US"/>
                </a:p>
              </p:txBody>
            </p:sp>
            <p:sp>
              <p:nvSpPr>
                <p:cNvPr id="49226" name="Rectangle 19"/>
                <p:cNvSpPr>
                  <a:spLocks noChangeArrowheads="1"/>
                </p:cNvSpPr>
                <p:nvPr/>
              </p:nvSpPr>
              <p:spPr bwMode="auto">
                <a:xfrm>
                  <a:off x="3776" y="3578"/>
                  <a:ext cx="602" cy="229"/>
                </a:xfrm>
                <a:prstGeom prst="rect">
                  <a:avLst/>
                </a:prstGeom>
                <a:noFill/>
                <a:ln w="12700">
                  <a:noFill/>
                  <a:miter lim="800000"/>
                  <a:headEnd/>
                  <a:tailEnd/>
                </a:ln>
              </p:spPr>
              <p:txBody>
                <a:bodyPr wrap="none" lIns="90487" tIns="44450" rIns="90487" bIns="44450">
                  <a:spAutoFit/>
                </a:bodyPr>
                <a:lstStyle/>
                <a:p>
                  <a:pPr eaLnBrk="0" hangingPunct="0"/>
                  <a:r>
                    <a:rPr lang="en-US" b="0">
                      <a:solidFill>
                        <a:srgbClr val="000000"/>
                      </a:solidFill>
                    </a:rPr>
                    <a:t>Physical</a:t>
                  </a:r>
                </a:p>
              </p:txBody>
            </p:sp>
            <p:sp>
              <p:nvSpPr>
                <p:cNvPr id="49227" name="Line 20"/>
                <p:cNvSpPr>
                  <a:spLocks noChangeShapeType="1"/>
                </p:cNvSpPr>
                <p:nvPr/>
              </p:nvSpPr>
              <p:spPr bwMode="auto">
                <a:xfrm>
                  <a:off x="2072" y="1765"/>
                  <a:ext cx="1376" cy="0"/>
                </a:xfrm>
                <a:prstGeom prst="line">
                  <a:avLst/>
                </a:prstGeom>
                <a:noFill/>
                <a:ln w="12700">
                  <a:solidFill>
                    <a:srgbClr val="000000"/>
                  </a:solidFill>
                  <a:round/>
                  <a:headEnd type="triangle" w="med" len="med"/>
                  <a:tailEnd type="triangle" w="med" len="med"/>
                </a:ln>
              </p:spPr>
              <p:txBody>
                <a:bodyPr wrap="none" anchor="ctr"/>
                <a:lstStyle/>
                <a:p>
                  <a:endParaRPr lang="en-US"/>
                </a:p>
              </p:txBody>
            </p:sp>
            <p:sp>
              <p:nvSpPr>
                <p:cNvPr id="49228" name="Line 21"/>
                <p:cNvSpPr>
                  <a:spLocks noChangeShapeType="1"/>
                </p:cNvSpPr>
                <p:nvPr/>
              </p:nvSpPr>
              <p:spPr bwMode="auto">
                <a:xfrm>
                  <a:off x="2072" y="2186"/>
                  <a:ext cx="1376" cy="0"/>
                </a:xfrm>
                <a:prstGeom prst="line">
                  <a:avLst/>
                </a:prstGeom>
                <a:noFill/>
                <a:ln w="12700">
                  <a:solidFill>
                    <a:srgbClr val="000000"/>
                  </a:solidFill>
                  <a:round/>
                  <a:headEnd type="triangle" w="med" len="med"/>
                  <a:tailEnd type="triangle" w="med" len="med"/>
                </a:ln>
              </p:spPr>
              <p:txBody>
                <a:bodyPr wrap="none" anchor="ctr"/>
                <a:lstStyle/>
                <a:p>
                  <a:endParaRPr lang="en-US"/>
                </a:p>
              </p:txBody>
            </p:sp>
            <p:sp>
              <p:nvSpPr>
                <p:cNvPr id="49229" name="Line 22"/>
                <p:cNvSpPr>
                  <a:spLocks noChangeShapeType="1"/>
                </p:cNvSpPr>
                <p:nvPr/>
              </p:nvSpPr>
              <p:spPr bwMode="auto">
                <a:xfrm>
                  <a:off x="2072" y="2545"/>
                  <a:ext cx="1376" cy="0"/>
                </a:xfrm>
                <a:prstGeom prst="line">
                  <a:avLst/>
                </a:prstGeom>
                <a:noFill/>
                <a:ln w="12700">
                  <a:solidFill>
                    <a:srgbClr val="000000"/>
                  </a:solidFill>
                  <a:round/>
                  <a:headEnd type="triangle" w="med" len="med"/>
                  <a:tailEnd type="triangle" w="med" len="med"/>
                </a:ln>
              </p:spPr>
              <p:txBody>
                <a:bodyPr wrap="none" anchor="ctr"/>
                <a:lstStyle/>
                <a:p>
                  <a:endParaRPr lang="en-US"/>
                </a:p>
              </p:txBody>
            </p:sp>
            <p:sp>
              <p:nvSpPr>
                <p:cNvPr id="49230" name="Line 23"/>
                <p:cNvSpPr>
                  <a:spLocks noChangeShapeType="1"/>
                </p:cNvSpPr>
                <p:nvPr/>
              </p:nvSpPr>
              <p:spPr bwMode="auto">
                <a:xfrm>
                  <a:off x="2072" y="2966"/>
                  <a:ext cx="1376" cy="0"/>
                </a:xfrm>
                <a:prstGeom prst="line">
                  <a:avLst/>
                </a:prstGeom>
                <a:noFill/>
                <a:ln w="12700">
                  <a:solidFill>
                    <a:srgbClr val="000000"/>
                  </a:solidFill>
                  <a:round/>
                  <a:headEnd type="triangle" w="med" len="med"/>
                  <a:tailEnd type="triangle" w="med" len="med"/>
                </a:ln>
              </p:spPr>
              <p:txBody>
                <a:bodyPr wrap="none" anchor="ctr"/>
                <a:lstStyle/>
                <a:p>
                  <a:endParaRPr lang="en-US"/>
                </a:p>
              </p:txBody>
            </p:sp>
            <p:sp>
              <p:nvSpPr>
                <p:cNvPr id="49231" name="Line 24"/>
                <p:cNvSpPr>
                  <a:spLocks noChangeShapeType="1"/>
                </p:cNvSpPr>
                <p:nvPr/>
              </p:nvSpPr>
              <p:spPr bwMode="auto">
                <a:xfrm>
                  <a:off x="2072" y="3316"/>
                  <a:ext cx="1376" cy="0"/>
                </a:xfrm>
                <a:prstGeom prst="line">
                  <a:avLst/>
                </a:prstGeom>
                <a:noFill/>
                <a:ln w="12700">
                  <a:solidFill>
                    <a:srgbClr val="000000"/>
                  </a:solidFill>
                  <a:round/>
                  <a:headEnd type="triangle" w="med" len="med"/>
                  <a:tailEnd type="triangle" w="med" len="med"/>
                </a:ln>
              </p:spPr>
              <p:txBody>
                <a:bodyPr wrap="none" anchor="ctr"/>
                <a:lstStyle/>
                <a:p>
                  <a:endParaRPr lang="en-US"/>
                </a:p>
              </p:txBody>
            </p:sp>
            <p:sp>
              <p:nvSpPr>
                <p:cNvPr id="49232" name="Line 25"/>
                <p:cNvSpPr>
                  <a:spLocks noChangeShapeType="1"/>
                </p:cNvSpPr>
                <p:nvPr/>
              </p:nvSpPr>
              <p:spPr bwMode="auto">
                <a:xfrm>
                  <a:off x="2072" y="3738"/>
                  <a:ext cx="1376" cy="0"/>
                </a:xfrm>
                <a:prstGeom prst="line">
                  <a:avLst/>
                </a:prstGeom>
                <a:noFill/>
                <a:ln w="12700">
                  <a:solidFill>
                    <a:srgbClr val="000000"/>
                  </a:solidFill>
                  <a:round/>
                  <a:headEnd type="triangle" w="med" len="med"/>
                  <a:tailEnd type="triangle" w="med" len="med"/>
                </a:ln>
              </p:spPr>
              <p:txBody>
                <a:bodyPr wrap="none" anchor="ctr"/>
                <a:lstStyle/>
                <a:p>
                  <a:endParaRPr lang="en-US"/>
                </a:p>
              </p:txBody>
            </p:sp>
            <p:sp>
              <p:nvSpPr>
                <p:cNvPr id="49233" name="Rectangle 26"/>
                <p:cNvSpPr>
                  <a:spLocks noChangeArrowheads="1"/>
                </p:cNvSpPr>
                <p:nvPr/>
              </p:nvSpPr>
              <p:spPr bwMode="auto">
                <a:xfrm>
                  <a:off x="2302" y="2212"/>
                  <a:ext cx="1394" cy="324"/>
                </a:xfrm>
                <a:prstGeom prst="rect">
                  <a:avLst/>
                </a:prstGeom>
                <a:noFill/>
                <a:ln w="12700">
                  <a:noFill/>
                  <a:miter lim="800000"/>
                  <a:headEnd/>
                  <a:tailEnd/>
                </a:ln>
              </p:spPr>
              <p:txBody>
                <a:bodyPr lIns="90487" tIns="44450" rIns="90487" bIns="44450">
                  <a:spAutoFit/>
                </a:bodyPr>
                <a:lstStyle/>
                <a:p>
                  <a:pPr eaLnBrk="0" hangingPunct="0"/>
                  <a:r>
                    <a:rPr lang="en-US" sz="1400" b="0">
                      <a:solidFill>
                        <a:srgbClr val="000000"/>
                      </a:solidFill>
                      <a:latin typeface="Helvetica" pitchFamily="34" charset="0"/>
                    </a:rPr>
                    <a:t>Bidirectional associa- tions for each layer</a:t>
                  </a:r>
                </a:p>
              </p:txBody>
            </p:sp>
            <p:sp>
              <p:nvSpPr>
                <p:cNvPr id="49234" name="Rectangle 27"/>
                <p:cNvSpPr>
                  <a:spLocks noChangeArrowheads="1"/>
                </p:cNvSpPr>
                <p:nvPr/>
              </p:nvSpPr>
              <p:spPr bwMode="auto">
                <a:xfrm>
                  <a:off x="720" y="1602"/>
                  <a:ext cx="1349" cy="367"/>
                </a:xfrm>
                <a:prstGeom prst="rect">
                  <a:avLst/>
                </a:prstGeom>
                <a:noFill/>
                <a:ln w="12700">
                  <a:solidFill>
                    <a:srgbClr val="000000"/>
                  </a:solidFill>
                  <a:miter lim="800000"/>
                  <a:headEnd/>
                  <a:tailEnd/>
                </a:ln>
                <a:scene3d>
                  <a:camera prst="legacyObliqueTopRight"/>
                  <a:lightRig rig="legacyFlat3" dir="b"/>
                </a:scene3d>
                <a:sp3d extrusionH="430200" prstMaterial="legacyWireframe">
                  <a:bevelT w="13500" h="13500" prst="angle"/>
                  <a:bevelB w="13500" h="13500" prst="angle"/>
                  <a:extrusionClr>
                    <a:srgbClr val="000000"/>
                  </a:extrusionClr>
                </a:sp3d>
              </p:spPr>
              <p:txBody>
                <a:bodyPr wrap="none" anchor="ctr">
                  <a:flatTx/>
                </a:bodyPr>
                <a:lstStyle/>
                <a:p>
                  <a:pPr eaLnBrk="0" hangingPunct="0"/>
                  <a:endParaRPr lang="en-US"/>
                </a:p>
              </p:txBody>
            </p:sp>
            <p:sp>
              <p:nvSpPr>
                <p:cNvPr id="49235" name="Rectangle 28"/>
                <p:cNvSpPr>
                  <a:spLocks noChangeArrowheads="1"/>
                </p:cNvSpPr>
                <p:nvPr/>
              </p:nvSpPr>
              <p:spPr bwMode="auto">
                <a:xfrm>
                  <a:off x="782" y="1659"/>
                  <a:ext cx="1198" cy="229"/>
                </a:xfrm>
                <a:prstGeom prst="rect">
                  <a:avLst/>
                </a:prstGeom>
                <a:noFill/>
                <a:ln w="12700">
                  <a:noFill/>
                  <a:miter lim="800000"/>
                  <a:headEnd/>
                  <a:tailEnd/>
                </a:ln>
              </p:spPr>
              <p:txBody>
                <a:bodyPr wrap="none" lIns="90487" tIns="44450" rIns="90487" bIns="44450">
                  <a:spAutoFit/>
                </a:bodyPr>
                <a:lstStyle/>
                <a:p>
                  <a:pPr eaLnBrk="0" hangingPunct="0"/>
                  <a:r>
                    <a:rPr lang="en-US" b="0">
                      <a:solidFill>
                        <a:srgbClr val="000000"/>
                      </a:solidFill>
                    </a:rPr>
                    <a:t>Presentation Layer</a:t>
                  </a:r>
                </a:p>
              </p:txBody>
            </p:sp>
            <p:sp>
              <p:nvSpPr>
                <p:cNvPr id="49236" name="Rectangle 29"/>
                <p:cNvSpPr>
                  <a:spLocks noChangeArrowheads="1"/>
                </p:cNvSpPr>
                <p:nvPr/>
              </p:nvSpPr>
              <p:spPr bwMode="auto">
                <a:xfrm>
                  <a:off x="720" y="1978"/>
                  <a:ext cx="1349" cy="377"/>
                </a:xfrm>
                <a:prstGeom prst="rect">
                  <a:avLst/>
                </a:prstGeom>
                <a:noFill/>
                <a:ln w="12700">
                  <a:solidFill>
                    <a:srgbClr val="000000"/>
                  </a:solidFill>
                  <a:miter lim="800000"/>
                  <a:headEnd/>
                  <a:tailEnd/>
                </a:ln>
                <a:scene3d>
                  <a:camera prst="legacyObliqueTopRight"/>
                  <a:lightRig rig="legacyFlat3" dir="b"/>
                </a:scene3d>
                <a:sp3d extrusionH="430200" prstMaterial="legacyWireframe">
                  <a:bevelT w="13500" h="13500" prst="angle"/>
                  <a:bevelB w="13500" h="13500" prst="angle"/>
                  <a:extrusionClr>
                    <a:srgbClr val="000000"/>
                  </a:extrusionClr>
                </a:sp3d>
              </p:spPr>
              <p:txBody>
                <a:bodyPr wrap="none" anchor="ctr">
                  <a:flatTx/>
                </a:bodyPr>
                <a:lstStyle/>
                <a:p>
                  <a:pPr eaLnBrk="0" hangingPunct="0"/>
                  <a:endParaRPr lang="en-US"/>
                </a:p>
              </p:txBody>
            </p:sp>
            <p:sp>
              <p:nvSpPr>
                <p:cNvPr id="49237" name="Rectangle 30"/>
                <p:cNvSpPr>
                  <a:spLocks noChangeArrowheads="1"/>
                </p:cNvSpPr>
                <p:nvPr/>
              </p:nvSpPr>
              <p:spPr bwMode="auto">
                <a:xfrm>
                  <a:off x="918" y="2064"/>
                  <a:ext cx="926" cy="229"/>
                </a:xfrm>
                <a:prstGeom prst="rect">
                  <a:avLst/>
                </a:prstGeom>
                <a:noFill/>
                <a:ln w="12700">
                  <a:noFill/>
                  <a:miter lim="800000"/>
                  <a:headEnd/>
                  <a:tailEnd/>
                </a:ln>
              </p:spPr>
              <p:txBody>
                <a:bodyPr wrap="none" lIns="90487" tIns="44450" rIns="90487" bIns="44450">
                  <a:spAutoFit/>
                </a:bodyPr>
                <a:lstStyle/>
                <a:p>
                  <a:pPr eaLnBrk="0" hangingPunct="0"/>
                  <a:r>
                    <a:rPr lang="en-US" b="0">
                      <a:solidFill>
                        <a:srgbClr val="000000"/>
                      </a:solidFill>
                    </a:rPr>
                    <a:t>Session Layer</a:t>
                  </a:r>
                </a:p>
              </p:txBody>
            </p:sp>
            <p:sp>
              <p:nvSpPr>
                <p:cNvPr id="49238" name="Rectangle 31"/>
                <p:cNvSpPr>
                  <a:spLocks noChangeArrowheads="1"/>
                </p:cNvSpPr>
                <p:nvPr/>
              </p:nvSpPr>
              <p:spPr bwMode="auto">
                <a:xfrm>
                  <a:off x="720" y="2364"/>
                  <a:ext cx="1349" cy="367"/>
                </a:xfrm>
                <a:prstGeom prst="rect">
                  <a:avLst/>
                </a:prstGeom>
                <a:noFill/>
                <a:ln w="12700">
                  <a:solidFill>
                    <a:srgbClr val="000000"/>
                  </a:solidFill>
                  <a:miter lim="800000"/>
                  <a:headEnd/>
                  <a:tailEnd/>
                </a:ln>
                <a:scene3d>
                  <a:camera prst="legacyObliqueTopRight"/>
                  <a:lightRig rig="legacyFlat3" dir="b"/>
                </a:scene3d>
                <a:sp3d extrusionH="430200" prstMaterial="legacyWireframe">
                  <a:bevelT w="13500" h="13500" prst="angle"/>
                  <a:bevelB w="13500" h="13500" prst="angle"/>
                  <a:extrusionClr>
                    <a:srgbClr val="000000"/>
                  </a:extrusionClr>
                </a:sp3d>
              </p:spPr>
              <p:txBody>
                <a:bodyPr wrap="none" anchor="ctr">
                  <a:flatTx/>
                </a:bodyPr>
                <a:lstStyle/>
                <a:p>
                  <a:pPr eaLnBrk="0" hangingPunct="0"/>
                  <a:endParaRPr lang="en-US"/>
                </a:p>
              </p:txBody>
            </p:sp>
            <p:sp>
              <p:nvSpPr>
                <p:cNvPr id="49239" name="Rectangle 32"/>
                <p:cNvSpPr>
                  <a:spLocks noChangeArrowheads="1"/>
                </p:cNvSpPr>
                <p:nvPr/>
              </p:nvSpPr>
              <p:spPr bwMode="auto">
                <a:xfrm>
                  <a:off x="858" y="2427"/>
                  <a:ext cx="1046" cy="229"/>
                </a:xfrm>
                <a:prstGeom prst="rect">
                  <a:avLst/>
                </a:prstGeom>
                <a:noFill/>
                <a:ln w="12700">
                  <a:noFill/>
                  <a:miter lim="800000"/>
                  <a:headEnd/>
                  <a:tailEnd/>
                </a:ln>
              </p:spPr>
              <p:txBody>
                <a:bodyPr wrap="none" lIns="90487" tIns="44450" rIns="90487" bIns="44450">
                  <a:spAutoFit/>
                </a:bodyPr>
                <a:lstStyle/>
                <a:p>
                  <a:pPr eaLnBrk="0" hangingPunct="0"/>
                  <a:r>
                    <a:rPr lang="en-US" b="0">
                      <a:solidFill>
                        <a:srgbClr val="000000"/>
                      </a:solidFill>
                    </a:rPr>
                    <a:t>Transport Layer</a:t>
                  </a:r>
                </a:p>
              </p:txBody>
            </p:sp>
            <p:sp>
              <p:nvSpPr>
                <p:cNvPr id="49240" name="Rectangle 33"/>
                <p:cNvSpPr>
                  <a:spLocks noChangeArrowheads="1"/>
                </p:cNvSpPr>
                <p:nvPr/>
              </p:nvSpPr>
              <p:spPr bwMode="auto">
                <a:xfrm>
                  <a:off x="720" y="2740"/>
                  <a:ext cx="1349" cy="368"/>
                </a:xfrm>
                <a:prstGeom prst="rect">
                  <a:avLst/>
                </a:prstGeom>
                <a:noFill/>
                <a:ln w="12700">
                  <a:solidFill>
                    <a:srgbClr val="000000"/>
                  </a:solidFill>
                  <a:miter lim="800000"/>
                  <a:headEnd/>
                  <a:tailEnd/>
                </a:ln>
                <a:scene3d>
                  <a:camera prst="legacyObliqueTopRight"/>
                  <a:lightRig rig="legacyFlat3" dir="b"/>
                </a:scene3d>
                <a:sp3d extrusionH="430200" prstMaterial="legacyWireframe">
                  <a:bevelT w="13500" h="13500" prst="angle"/>
                  <a:bevelB w="13500" h="13500" prst="angle"/>
                  <a:extrusionClr>
                    <a:srgbClr val="000000"/>
                  </a:extrusionClr>
                </a:sp3d>
              </p:spPr>
              <p:txBody>
                <a:bodyPr wrap="none" anchor="ctr">
                  <a:flatTx/>
                </a:bodyPr>
                <a:lstStyle/>
                <a:p>
                  <a:pPr eaLnBrk="0" hangingPunct="0"/>
                  <a:endParaRPr lang="en-US"/>
                </a:p>
              </p:txBody>
            </p:sp>
            <p:sp>
              <p:nvSpPr>
                <p:cNvPr id="49241" name="Rectangle 34"/>
                <p:cNvSpPr>
                  <a:spLocks noChangeArrowheads="1"/>
                </p:cNvSpPr>
                <p:nvPr/>
              </p:nvSpPr>
              <p:spPr bwMode="auto">
                <a:xfrm>
                  <a:off x="886" y="2752"/>
                  <a:ext cx="990" cy="229"/>
                </a:xfrm>
                <a:prstGeom prst="rect">
                  <a:avLst/>
                </a:prstGeom>
                <a:noFill/>
                <a:ln w="12700">
                  <a:noFill/>
                  <a:miter lim="800000"/>
                  <a:headEnd/>
                  <a:tailEnd/>
                </a:ln>
              </p:spPr>
              <p:txBody>
                <a:bodyPr wrap="none" lIns="90487" tIns="44450" rIns="90487" bIns="44450">
                  <a:spAutoFit/>
                </a:bodyPr>
                <a:lstStyle/>
                <a:p>
                  <a:pPr eaLnBrk="0" hangingPunct="0"/>
                  <a:r>
                    <a:rPr lang="en-US" b="0">
                      <a:solidFill>
                        <a:srgbClr val="000000"/>
                      </a:solidFill>
                    </a:rPr>
                    <a:t>Network Layer</a:t>
                  </a:r>
                </a:p>
              </p:txBody>
            </p:sp>
            <p:sp>
              <p:nvSpPr>
                <p:cNvPr id="49242" name="Rectangle 35"/>
                <p:cNvSpPr>
                  <a:spLocks noChangeArrowheads="1"/>
                </p:cNvSpPr>
                <p:nvPr/>
              </p:nvSpPr>
              <p:spPr bwMode="auto">
                <a:xfrm>
                  <a:off x="720" y="3126"/>
                  <a:ext cx="1349" cy="359"/>
                </a:xfrm>
                <a:prstGeom prst="rect">
                  <a:avLst/>
                </a:prstGeom>
                <a:noFill/>
                <a:ln w="12700">
                  <a:solidFill>
                    <a:srgbClr val="000000"/>
                  </a:solidFill>
                  <a:miter lim="800000"/>
                  <a:headEnd/>
                  <a:tailEnd/>
                </a:ln>
                <a:scene3d>
                  <a:camera prst="legacyObliqueTopRight"/>
                  <a:lightRig rig="legacyFlat3" dir="b"/>
                </a:scene3d>
                <a:sp3d extrusionH="430200" prstMaterial="legacyWireframe">
                  <a:bevelT w="13500" h="13500" prst="angle"/>
                  <a:bevelB w="13500" h="13500" prst="angle"/>
                  <a:extrusionClr>
                    <a:srgbClr val="000000"/>
                  </a:extrusionClr>
                </a:sp3d>
              </p:spPr>
              <p:txBody>
                <a:bodyPr wrap="none" anchor="ctr">
                  <a:flatTx/>
                </a:bodyPr>
                <a:lstStyle/>
                <a:p>
                  <a:pPr eaLnBrk="0" hangingPunct="0"/>
                  <a:endParaRPr lang="en-US"/>
                </a:p>
              </p:txBody>
            </p:sp>
            <p:sp>
              <p:nvSpPr>
                <p:cNvPr id="49243" name="Rectangle 36"/>
                <p:cNvSpPr>
                  <a:spLocks noChangeArrowheads="1"/>
                </p:cNvSpPr>
                <p:nvPr/>
              </p:nvSpPr>
              <p:spPr bwMode="auto">
                <a:xfrm>
                  <a:off x="848" y="3195"/>
                  <a:ext cx="1066" cy="229"/>
                </a:xfrm>
                <a:prstGeom prst="rect">
                  <a:avLst/>
                </a:prstGeom>
                <a:noFill/>
                <a:ln w="12700">
                  <a:noFill/>
                  <a:miter lim="800000"/>
                  <a:headEnd/>
                  <a:tailEnd/>
                </a:ln>
              </p:spPr>
              <p:txBody>
                <a:bodyPr wrap="none" lIns="90487" tIns="44450" rIns="90487" bIns="44450">
                  <a:spAutoFit/>
                </a:bodyPr>
                <a:lstStyle/>
                <a:p>
                  <a:pPr eaLnBrk="0" hangingPunct="0"/>
                  <a:r>
                    <a:rPr lang="en-US" b="0">
                      <a:solidFill>
                        <a:srgbClr val="000000"/>
                      </a:solidFill>
                    </a:rPr>
                    <a:t>Data Link Layer</a:t>
                  </a:r>
                </a:p>
              </p:txBody>
            </p:sp>
            <p:sp>
              <p:nvSpPr>
                <p:cNvPr id="49244" name="Rectangle 37"/>
                <p:cNvSpPr>
                  <a:spLocks noChangeArrowheads="1"/>
                </p:cNvSpPr>
                <p:nvPr/>
              </p:nvSpPr>
              <p:spPr bwMode="auto">
                <a:xfrm>
                  <a:off x="720" y="3511"/>
                  <a:ext cx="1349" cy="377"/>
                </a:xfrm>
                <a:prstGeom prst="rect">
                  <a:avLst/>
                </a:prstGeom>
                <a:noFill/>
                <a:ln w="12700">
                  <a:solidFill>
                    <a:srgbClr val="000000"/>
                  </a:solidFill>
                  <a:miter lim="800000"/>
                  <a:headEnd/>
                  <a:tailEnd/>
                </a:ln>
                <a:scene3d>
                  <a:camera prst="legacyObliqueTopRight"/>
                  <a:lightRig rig="legacyFlat3" dir="b"/>
                </a:scene3d>
                <a:sp3d extrusionH="430200" prstMaterial="legacyWireframe">
                  <a:bevelT w="13500" h="13500" prst="angle"/>
                  <a:bevelB w="13500" h="13500" prst="angle"/>
                  <a:extrusionClr>
                    <a:srgbClr val="000000"/>
                  </a:extrusionClr>
                </a:sp3d>
              </p:spPr>
              <p:txBody>
                <a:bodyPr wrap="none" anchor="ctr">
                  <a:flatTx/>
                </a:bodyPr>
                <a:lstStyle/>
                <a:p>
                  <a:pPr eaLnBrk="0" hangingPunct="0"/>
                  <a:endParaRPr lang="en-US"/>
                </a:p>
              </p:txBody>
            </p:sp>
            <p:sp>
              <p:nvSpPr>
                <p:cNvPr id="49245" name="Rectangle 38"/>
                <p:cNvSpPr>
                  <a:spLocks noChangeArrowheads="1"/>
                </p:cNvSpPr>
                <p:nvPr/>
              </p:nvSpPr>
              <p:spPr bwMode="auto">
                <a:xfrm>
                  <a:off x="1040" y="3594"/>
                  <a:ext cx="602" cy="229"/>
                </a:xfrm>
                <a:prstGeom prst="rect">
                  <a:avLst/>
                </a:prstGeom>
                <a:noFill/>
                <a:ln w="12700">
                  <a:noFill/>
                  <a:miter lim="800000"/>
                  <a:headEnd/>
                  <a:tailEnd/>
                </a:ln>
              </p:spPr>
              <p:txBody>
                <a:bodyPr wrap="none" lIns="90487" tIns="44450" rIns="90487" bIns="44450">
                  <a:spAutoFit/>
                </a:bodyPr>
                <a:lstStyle/>
                <a:p>
                  <a:pPr eaLnBrk="0" hangingPunct="0"/>
                  <a:r>
                    <a:rPr lang="en-US" b="0">
                      <a:solidFill>
                        <a:srgbClr val="000000"/>
                      </a:solidFill>
                    </a:rPr>
                    <a:t>Physical</a:t>
                  </a:r>
                </a:p>
              </p:txBody>
            </p:sp>
            <p:sp>
              <p:nvSpPr>
                <p:cNvPr id="49246" name="Line 39"/>
                <p:cNvSpPr>
                  <a:spLocks noChangeShapeType="1"/>
                </p:cNvSpPr>
                <p:nvPr/>
              </p:nvSpPr>
              <p:spPr bwMode="auto">
                <a:xfrm>
                  <a:off x="2072" y="3738"/>
                  <a:ext cx="1376" cy="0"/>
                </a:xfrm>
                <a:prstGeom prst="line">
                  <a:avLst/>
                </a:prstGeom>
                <a:noFill/>
                <a:ln w="12700">
                  <a:solidFill>
                    <a:srgbClr val="000000"/>
                  </a:solidFill>
                  <a:round/>
                  <a:headEnd type="triangle" w="med" len="med"/>
                  <a:tailEnd type="triangle" w="med" len="med"/>
                </a:ln>
              </p:spPr>
              <p:txBody>
                <a:bodyPr wrap="none" anchor="ctr"/>
                <a:lstStyle/>
                <a:p>
                  <a:endParaRPr lang="en-US"/>
                </a:p>
              </p:txBody>
            </p:sp>
          </p:grpSp>
          <p:sp>
            <p:nvSpPr>
              <p:cNvPr id="49211" name="Rectangle 40"/>
              <p:cNvSpPr>
                <a:spLocks noChangeArrowheads="1"/>
              </p:cNvSpPr>
              <p:nvPr/>
            </p:nvSpPr>
            <p:spPr bwMode="auto">
              <a:xfrm>
                <a:off x="3456" y="1200"/>
                <a:ext cx="1349" cy="377"/>
              </a:xfrm>
              <a:prstGeom prst="rect">
                <a:avLst/>
              </a:prstGeom>
              <a:noFill/>
              <a:ln w="12700">
                <a:solidFill>
                  <a:srgbClr val="000000"/>
                </a:solidFill>
                <a:miter lim="800000"/>
                <a:headEnd/>
                <a:tailEnd/>
              </a:ln>
              <a:scene3d>
                <a:camera prst="legacyObliqueTopRight"/>
                <a:lightRig rig="legacyFlat3" dir="b"/>
              </a:scene3d>
              <a:sp3d extrusionH="430200" prstMaterial="legacyWireframe">
                <a:bevelT w="13500" h="13500" prst="angle"/>
                <a:bevelB w="13500" h="13500" prst="angle"/>
                <a:extrusionClr>
                  <a:srgbClr val="000000"/>
                </a:extrusionClr>
              </a:sp3d>
            </p:spPr>
            <p:txBody>
              <a:bodyPr wrap="none" anchor="ctr">
                <a:flatTx/>
              </a:bodyPr>
              <a:lstStyle/>
              <a:p>
                <a:pPr eaLnBrk="0" hangingPunct="0"/>
                <a:endParaRPr lang="en-US"/>
              </a:p>
            </p:txBody>
          </p:sp>
        </p:grpSp>
        <p:sp>
          <p:nvSpPr>
            <p:cNvPr id="49209" name="Rectangle 41"/>
            <p:cNvSpPr>
              <a:spLocks noChangeArrowheads="1"/>
            </p:cNvSpPr>
            <p:nvPr/>
          </p:nvSpPr>
          <p:spPr bwMode="auto">
            <a:xfrm>
              <a:off x="3617" y="1248"/>
              <a:ext cx="1279" cy="229"/>
            </a:xfrm>
            <a:prstGeom prst="rect">
              <a:avLst/>
            </a:prstGeom>
            <a:noFill/>
            <a:ln w="12700">
              <a:noFill/>
              <a:miter lim="800000"/>
              <a:headEnd/>
              <a:tailEnd/>
            </a:ln>
          </p:spPr>
          <p:txBody>
            <a:bodyPr lIns="90487" tIns="44450" rIns="90487" bIns="44450">
              <a:spAutoFit/>
            </a:bodyPr>
            <a:lstStyle/>
            <a:p>
              <a:pPr eaLnBrk="0" hangingPunct="0"/>
              <a:r>
                <a:rPr lang="en-US" b="0">
                  <a:solidFill>
                    <a:srgbClr val="000000"/>
                  </a:solidFill>
                </a:rPr>
                <a:t>Application Layer</a:t>
              </a:r>
            </a:p>
          </p:txBody>
        </p:sp>
      </p:grpSp>
      <p:grpSp>
        <p:nvGrpSpPr>
          <p:cNvPr id="5" name="Group 42"/>
          <p:cNvGrpSpPr>
            <a:grpSpLocks/>
          </p:cNvGrpSpPr>
          <p:nvPr/>
        </p:nvGrpSpPr>
        <p:grpSpPr bwMode="auto">
          <a:xfrm>
            <a:off x="485775" y="-95250"/>
            <a:ext cx="4214813" cy="6575425"/>
            <a:chOff x="192" y="-14"/>
            <a:chExt cx="2655" cy="4142"/>
          </a:xfrm>
        </p:grpSpPr>
        <p:grpSp>
          <p:nvGrpSpPr>
            <p:cNvPr id="49178" name="Group 43"/>
            <p:cNvGrpSpPr>
              <a:grpSpLocks/>
            </p:cNvGrpSpPr>
            <p:nvPr/>
          </p:nvGrpSpPr>
          <p:grpSpPr bwMode="auto">
            <a:xfrm>
              <a:off x="192" y="-14"/>
              <a:ext cx="2655" cy="1240"/>
              <a:chOff x="192" y="-14"/>
              <a:chExt cx="2655" cy="1240"/>
            </a:xfrm>
          </p:grpSpPr>
          <p:sp>
            <p:nvSpPr>
              <p:cNvPr id="49180" name="Rectangle 44"/>
              <p:cNvSpPr>
                <a:spLocks noChangeArrowheads="1"/>
              </p:cNvSpPr>
              <p:nvPr/>
            </p:nvSpPr>
            <p:spPr bwMode="auto">
              <a:xfrm flipH="1">
                <a:off x="1296" y="192"/>
                <a:ext cx="1551" cy="974"/>
              </a:xfrm>
              <a:prstGeom prst="rect">
                <a:avLst/>
              </a:prstGeom>
              <a:solidFill>
                <a:srgbClr val="00FF00"/>
              </a:solidFill>
              <a:ln w="12700">
                <a:solidFill>
                  <a:srgbClr val="000000"/>
                </a:solidFill>
                <a:miter lim="800000"/>
                <a:headEnd/>
                <a:tailEnd/>
              </a:ln>
              <a:effectLst>
                <a:prstShdw prst="shdw15">
                  <a:schemeClr val="bg2">
                    <a:alpha val="74997"/>
                  </a:schemeClr>
                </a:prstShdw>
              </a:effectLst>
            </p:spPr>
            <p:txBody>
              <a:bodyPr wrap="none" anchor="ctr"/>
              <a:lstStyle/>
              <a:p>
                <a:pPr algn="ctr" eaLnBrk="0" hangingPunct="0"/>
                <a:endParaRPr lang="en-US">
                  <a:latin typeface="Palatino"/>
                </a:endParaRPr>
              </a:p>
            </p:txBody>
          </p:sp>
          <p:sp>
            <p:nvSpPr>
              <p:cNvPr id="49181" name="Rectangle 45"/>
              <p:cNvSpPr>
                <a:spLocks noChangeArrowheads="1"/>
              </p:cNvSpPr>
              <p:nvPr/>
            </p:nvSpPr>
            <p:spPr bwMode="auto">
              <a:xfrm flipH="1">
                <a:off x="1296" y="192"/>
                <a:ext cx="1551" cy="974"/>
              </a:xfrm>
              <a:prstGeom prst="rect">
                <a:avLst/>
              </a:prstGeom>
              <a:noFill/>
              <a:ln w="12700">
                <a:solidFill>
                  <a:schemeClr val="tx1"/>
                </a:solidFill>
                <a:miter lim="800000"/>
                <a:headEnd/>
                <a:tailEnd/>
              </a:ln>
              <a:effectLst>
                <a:prstShdw prst="shdw15">
                  <a:schemeClr val="bg2">
                    <a:alpha val="74997"/>
                  </a:schemeClr>
                </a:prstShdw>
              </a:effectLst>
            </p:spPr>
            <p:txBody>
              <a:bodyPr wrap="none" anchor="ctr"/>
              <a:lstStyle/>
              <a:p>
                <a:pPr eaLnBrk="0" hangingPunct="0"/>
                <a:endParaRPr lang="en-US"/>
              </a:p>
            </p:txBody>
          </p:sp>
          <p:sp>
            <p:nvSpPr>
              <p:cNvPr id="49182" name="Line 46"/>
              <p:cNvSpPr>
                <a:spLocks noChangeShapeType="1"/>
              </p:cNvSpPr>
              <p:nvPr/>
            </p:nvSpPr>
            <p:spPr bwMode="auto">
              <a:xfrm flipH="1">
                <a:off x="1296" y="936"/>
                <a:ext cx="1551" cy="1"/>
              </a:xfrm>
              <a:prstGeom prst="line">
                <a:avLst/>
              </a:prstGeom>
              <a:noFill/>
              <a:ln w="12700">
                <a:solidFill>
                  <a:schemeClr val="tx1"/>
                </a:solidFill>
                <a:round/>
                <a:headEnd/>
                <a:tailEnd/>
              </a:ln>
            </p:spPr>
            <p:txBody>
              <a:bodyPr wrap="none" anchor="ctr"/>
              <a:lstStyle/>
              <a:p>
                <a:endParaRPr lang="en-US"/>
              </a:p>
            </p:txBody>
          </p:sp>
          <p:sp>
            <p:nvSpPr>
              <p:cNvPr id="49183" name="Text Box 47"/>
              <p:cNvSpPr txBox="1">
                <a:spLocks noChangeArrowheads="1"/>
              </p:cNvSpPr>
              <p:nvPr/>
            </p:nvSpPr>
            <p:spPr bwMode="auto">
              <a:xfrm flipH="1">
                <a:off x="192" y="211"/>
                <a:ext cx="592" cy="231"/>
              </a:xfrm>
              <a:prstGeom prst="rect">
                <a:avLst/>
              </a:prstGeom>
              <a:noFill/>
              <a:ln w="12700">
                <a:noFill/>
                <a:miter lim="800000"/>
                <a:headEnd/>
                <a:tailEnd/>
              </a:ln>
            </p:spPr>
            <p:txBody>
              <a:bodyPr wrap="none">
                <a:spAutoFit/>
              </a:bodyPr>
              <a:lstStyle/>
              <a:p>
                <a:pPr eaLnBrk="0" hangingPunct="0"/>
                <a:r>
                  <a:rPr lang="en-US">
                    <a:latin typeface="Palatino"/>
                  </a:rPr>
                  <a:t>Layer 1</a:t>
                </a:r>
              </a:p>
            </p:txBody>
          </p:sp>
          <p:sp>
            <p:nvSpPr>
              <p:cNvPr id="49184" name="Text Box 48"/>
              <p:cNvSpPr txBox="1">
                <a:spLocks noChangeArrowheads="1"/>
              </p:cNvSpPr>
              <p:nvPr/>
            </p:nvSpPr>
            <p:spPr bwMode="auto">
              <a:xfrm flipH="1">
                <a:off x="192" y="475"/>
                <a:ext cx="592" cy="231"/>
              </a:xfrm>
              <a:prstGeom prst="rect">
                <a:avLst/>
              </a:prstGeom>
              <a:noFill/>
              <a:ln w="12700">
                <a:noFill/>
                <a:miter lim="800000"/>
                <a:headEnd/>
                <a:tailEnd/>
              </a:ln>
            </p:spPr>
            <p:txBody>
              <a:bodyPr wrap="none">
                <a:spAutoFit/>
              </a:bodyPr>
              <a:lstStyle/>
              <a:p>
                <a:pPr eaLnBrk="0" hangingPunct="0"/>
                <a:r>
                  <a:rPr lang="en-US">
                    <a:latin typeface="Palatino"/>
                  </a:rPr>
                  <a:t>Layer 2</a:t>
                </a:r>
              </a:p>
            </p:txBody>
          </p:sp>
          <p:sp>
            <p:nvSpPr>
              <p:cNvPr id="49185" name="Text Box 49"/>
              <p:cNvSpPr txBox="1">
                <a:spLocks noChangeArrowheads="1"/>
              </p:cNvSpPr>
              <p:nvPr/>
            </p:nvSpPr>
            <p:spPr bwMode="auto">
              <a:xfrm flipH="1">
                <a:off x="192" y="739"/>
                <a:ext cx="592" cy="231"/>
              </a:xfrm>
              <a:prstGeom prst="rect">
                <a:avLst/>
              </a:prstGeom>
              <a:noFill/>
              <a:ln w="12700">
                <a:noFill/>
                <a:miter lim="800000"/>
                <a:headEnd/>
                <a:tailEnd/>
              </a:ln>
            </p:spPr>
            <p:txBody>
              <a:bodyPr wrap="none">
                <a:spAutoFit/>
              </a:bodyPr>
              <a:lstStyle/>
              <a:p>
                <a:pPr eaLnBrk="0" hangingPunct="0"/>
                <a:r>
                  <a:rPr lang="en-US">
                    <a:latin typeface="Palatino"/>
                  </a:rPr>
                  <a:t>Layer 3</a:t>
                </a:r>
              </a:p>
            </p:txBody>
          </p:sp>
          <p:sp>
            <p:nvSpPr>
              <p:cNvPr id="49186" name="Text Box 50"/>
              <p:cNvSpPr txBox="1">
                <a:spLocks noChangeArrowheads="1"/>
              </p:cNvSpPr>
              <p:nvPr/>
            </p:nvSpPr>
            <p:spPr bwMode="auto">
              <a:xfrm flipH="1">
                <a:off x="192" y="995"/>
                <a:ext cx="592" cy="231"/>
              </a:xfrm>
              <a:prstGeom prst="rect">
                <a:avLst/>
              </a:prstGeom>
              <a:noFill/>
              <a:ln w="12700">
                <a:noFill/>
                <a:miter lim="800000"/>
                <a:headEnd/>
                <a:tailEnd/>
              </a:ln>
            </p:spPr>
            <p:txBody>
              <a:bodyPr wrap="none">
                <a:spAutoFit/>
              </a:bodyPr>
              <a:lstStyle/>
              <a:p>
                <a:pPr eaLnBrk="0" hangingPunct="0"/>
                <a:r>
                  <a:rPr lang="en-US">
                    <a:latin typeface="Palatino"/>
                  </a:rPr>
                  <a:t>Layer 4</a:t>
                </a:r>
              </a:p>
            </p:txBody>
          </p:sp>
          <p:sp>
            <p:nvSpPr>
              <p:cNvPr id="49187" name="Rectangle 51"/>
              <p:cNvSpPr>
                <a:spLocks noChangeArrowheads="1"/>
              </p:cNvSpPr>
              <p:nvPr/>
            </p:nvSpPr>
            <p:spPr bwMode="auto">
              <a:xfrm flipH="1">
                <a:off x="2441" y="251"/>
                <a:ext cx="138" cy="91"/>
              </a:xfrm>
              <a:prstGeom prst="rect">
                <a:avLst/>
              </a:prstGeom>
              <a:solidFill>
                <a:schemeClr val="bg1"/>
              </a:solidFill>
              <a:ln w="12700">
                <a:solidFill>
                  <a:schemeClr val="tx1"/>
                </a:solidFill>
                <a:miter lim="800000"/>
                <a:headEnd/>
                <a:tailEnd/>
              </a:ln>
            </p:spPr>
            <p:txBody>
              <a:bodyPr wrap="none" anchor="ctr"/>
              <a:lstStyle/>
              <a:p>
                <a:pPr eaLnBrk="0" hangingPunct="0"/>
                <a:endParaRPr lang="en-US"/>
              </a:p>
            </p:txBody>
          </p:sp>
          <p:sp>
            <p:nvSpPr>
              <p:cNvPr id="49188" name="Rectangle 52"/>
              <p:cNvSpPr>
                <a:spLocks noChangeArrowheads="1"/>
              </p:cNvSpPr>
              <p:nvPr/>
            </p:nvSpPr>
            <p:spPr bwMode="auto">
              <a:xfrm flipH="1">
                <a:off x="1477" y="251"/>
                <a:ext cx="138" cy="91"/>
              </a:xfrm>
              <a:prstGeom prst="rect">
                <a:avLst/>
              </a:prstGeom>
              <a:solidFill>
                <a:schemeClr val="bg1"/>
              </a:solidFill>
              <a:ln w="12700">
                <a:solidFill>
                  <a:schemeClr val="tx1"/>
                </a:solidFill>
                <a:miter lim="800000"/>
                <a:headEnd/>
                <a:tailEnd/>
              </a:ln>
            </p:spPr>
            <p:txBody>
              <a:bodyPr wrap="none" anchor="ctr"/>
              <a:lstStyle/>
              <a:p>
                <a:pPr eaLnBrk="0" hangingPunct="0"/>
                <a:endParaRPr lang="en-US"/>
              </a:p>
            </p:txBody>
          </p:sp>
          <p:sp>
            <p:nvSpPr>
              <p:cNvPr id="49189" name="Rectangle 53"/>
              <p:cNvSpPr>
                <a:spLocks noChangeArrowheads="1"/>
              </p:cNvSpPr>
              <p:nvPr/>
            </p:nvSpPr>
            <p:spPr bwMode="auto">
              <a:xfrm flipH="1">
                <a:off x="2204" y="515"/>
                <a:ext cx="138" cy="91"/>
              </a:xfrm>
              <a:prstGeom prst="rect">
                <a:avLst/>
              </a:prstGeom>
              <a:solidFill>
                <a:schemeClr val="bg1"/>
              </a:solidFill>
              <a:ln w="12700">
                <a:solidFill>
                  <a:schemeClr val="tx1"/>
                </a:solidFill>
                <a:miter lim="800000"/>
                <a:headEnd/>
                <a:tailEnd/>
              </a:ln>
            </p:spPr>
            <p:txBody>
              <a:bodyPr wrap="none" anchor="ctr"/>
              <a:lstStyle/>
              <a:p>
                <a:pPr eaLnBrk="0" hangingPunct="0"/>
                <a:endParaRPr lang="en-US"/>
              </a:p>
            </p:txBody>
          </p:sp>
          <p:sp>
            <p:nvSpPr>
              <p:cNvPr id="49190" name="Rectangle 54"/>
              <p:cNvSpPr>
                <a:spLocks noChangeArrowheads="1"/>
              </p:cNvSpPr>
              <p:nvPr/>
            </p:nvSpPr>
            <p:spPr bwMode="auto">
              <a:xfrm flipH="1">
                <a:off x="2092" y="778"/>
                <a:ext cx="138" cy="92"/>
              </a:xfrm>
              <a:prstGeom prst="rect">
                <a:avLst/>
              </a:prstGeom>
              <a:solidFill>
                <a:schemeClr val="bg1"/>
              </a:solidFill>
              <a:ln w="12700">
                <a:solidFill>
                  <a:schemeClr val="tx1"/>
                </a:solidFill>
                <a:miter lim="800000"/>
                <a:headEnd/>
                <a:tailEnd/>
              </a:ln>
            </p:spPr>
            <p:txBody>
              <a:bodyPr wrap="none" anchor="ctr"/>
              <a:lstStyle/>
              <a:p>
                <a:pPr eaLnBrk="0" hangingPunct="0"/>
                <a:endParaRPr lang="en-US"/>
              </a:p>
            </p:txBody>
          </p:sp>
          <p:sp>
            <p:nvSpPr>
              <p:cNvPr id="49191" name="Rectangle 55"/>
              <p:cNvSpPr>
                <a:spLocks noChangeArrowheads="1"/>
              </p:cNvSpPr>
              <p:nvPr/>
            </p:nvSpPr>
            <p:spPr bwMode="auto">
              <a:xfrm flipH="1">
                <a:off x="1477" y="548"/>
                <a:ext cx="138" cy="91"/>
              </a:xfrm>
              <a:prstGeom prst="rect">
                <a:avLst/>
              </a:prstGeom>
              <a:solidFill>
                <a:schemeClr val="bg1"/>
              </a:solidFill>
              <a:ln w="12700">
                <a:solidFill>
                  <a:schemeClr val="tx1"/>
                </a:solidFill>
                <a:miter lim="800000"/>
                <a:headEnd/>
                <a:tailEnd/>
              </a:ln>
            </p:spPr>
            <p:txBody>
              <a:bodyPr wrap="none" anchor="ctr"/>
              <a:lstStyle/>
              <a:p>
                <a:pPr eaLnBrk="0" hangingPunct="0"/>
                <a:endParaRPr lang="en-US"/>
              </a:p>
            </p:txBody>
          </p:sp>
          <p:sp>
            <p:nvSpPr>
              <p:cNvPr id="49192" name="Rectangle 56"/>
              <p:cNvSpPr>
                <a:spLocks noChangeArrowheads="1"/>
              </p:cNvSpPr>
              <p:nvPr/>
            </p:nvSpPr>
            <p:spPr bwMode="auto">
              <a:xfrm flipH="1">
                <a:off x="1477" y="778"/>
                <a:ext cx="138" cy="92"/>
              </a:xfrm>
              <a:prstGeom prst="rect">
                <a:avLst/>
              </a:prstGeom>
              <a:solidFill>
                <a:schemeClr val="bg1"/>
              </a:solidFill>
              <a:ln w="12700">
                <a:solidFill>
                  <a:schemeClr val="tx1"/>
                </a:solidFill>
                <a:miter lim="800000"/>
                <a:headEnd/>
                <a:tailEnd/>
              </a:ln>
            </p:spPr>
            <p:txBody>
              <a:bodyPr wrap="none" anchor="ctr"/>
              <a:lstStyle/>
              <a:p>
                <a:pPr eaLnBrk="0" hangingPunct="0"/>
                <a:endParaRPr lang="en-US"/>
              </a:p>
            </p:txBody>
          </p:sp>
          <p:sp>
            <p:nvSpPr>
              <p:cNvPr id="49193" name="Rectangle 57"/>
              <p:cNvSpPr>
                <a:spLocks noChangeArrowheads="1"/>
              </p:cNvSpPr>
              <p:nvPr/>
            </p:nvSpPr>
            <p:spPr bwMode="auto">
              <a:xfrm flipH="1">
                <a:off x="1477" y="1009"/>
                <a:ext cx="138" cy="91"/>
              </a:xfrm>
              <a:prstGeom prst="rect">
                <a:avLst/>
              </a:prstGeom>
              <a:solidFill>
                <a:schemeClr val="bg1"/>
              </a:solidFill>
              <a:ln w="12700">
                <a:solidFill>
                  <a:schemeClr val="tx1"/>
                </a:solidFill>
                <a:miter lim="800000"/>
                <a:headEnd/>
                <a:tailEnd/>
              </a:ln>
            </p:spPr>
            <p:txBody>
              <a:bodyPr wrap="none" anchor="ctr"/>
              <a:lstStyle/>
              <a:p>
                <a:pPr eaLnBrk="0" hangingPunct="0"/>
                <a:endParaRPr lang="en-US"/>
              </a:p>
            </p:txBody>
          </p:sp>
          <p:sp>
            <p:nvSpPr>
              <p:cNvPr id="49194" name="Rectangle 58"/>
              <p:cNvSpPr>
                <a:spLocks noChangeArrowheads="1"/>
              </p:cNvSpPr>
              <p:nvPr/>
            </p:nvSpPr>
            <p:spPr bwMode="auto">
              <a:xfrm flipH="1">
                <a:off x="2252" y="1009"/>
                <a:ext cx="138" cy="91"/>
              </a:xfrm>
              <a:prstGeom prst="rect">
                <a:avLst/>
              </a:prstGeom>
              <a:solidFill>
                <a:schemeClr val="bg1"/>
              </a:solidFill>
              <a:ln w="12700">
                <a:solidFill>
                  <a:schemeClr val="tx1"/>
                </a:solidFill>
                <a:miter lim="800000"/>
                <a:headEnd/>
                <a:tailEnd/>
              </a:ln>
            </p:spPr>
            <p:txBody>
              <a:bodyPr wrap="none" anchor="ctr"/>
              <a:lstStyle/>
              <a:p>
                <a:pPr eaLnBrk="0" hangingPunct="0"/>
                <a:endParaRPr lang="en-US"/>
              </a:p>
            </p:txBody>
          </p:sp>
          <p:sp>
            <p:nvSpPr>
              <p:cNvPr id="49195" name="Line 59"/>
              <p:cNvSpPr>
                <a:spLocks noChangeShapeType="1"/>
              </p:cNvSpPr>
              <p:nvPr/>
            </p:nvSpPr>
            <p:spPr bwMode="auto">
              <a:xfrm flipH="1">
                <a:off x="1520" y="357"/>
                <a:ext cx="1" cy="183"/>
              </a:xfrm>
              <a:prstGeom prst="line">
                <a:avLst/>
              </a:prstGeom>
              <a:noFill/>
              <a:ln w="12700">
                <a:solidFill>
                  <a:schemeClr val="tx1"/>
                </a:solidFill>
                <a:round/>
                <a:headEnd/>
                <a:tailEnd/>
              </a:ln>
            </p:spPr>
            <p:txBody>
              <a:bodyPr wrap="none" anchor="ctr"/>
              <a:lstStyle/>
              <a:p>
                <a:endParaRPr lang="en-US"/>
              </a:p>
            </p:txBody>
          </p:sp>
          <p:sp>
            <p:nvSpPr>
              <p:cNvPr id="49196" name="Line 60"/>
              <p:cNvSpPr>
                <a:spLocks noChangeShapeType="1"/>
              </p:cNvSpPr>
              <p:nvPr/>
            </p:nvSpPr>
            <p:spPr bwMode="auto">
              <a:xfrm flipH="1">
                <a:off x="2213" y="619"/>
                <a:ext cx="34" cy="152"/>
              </a:xfrm>
              <a:prstGeom prst="line">
                <a:avLst/>
              </a:prstGeom>
              <a:noFill/>
              <a:ln w="12700">
                <a:solidFill>
                  <a:schemeClr val="tx1"/>
                </a:solidFill>
                <a:round/>
                <a:headEnd/>
                <a:tailEnd/>
              </a:ln>
            </p:spPr>
            <p:txBody>
              <a:bodyPr wrap="none" anchor="ctr"/>
              <a:lstStyle/>
              <a:p>
                <a:endParaRPr lang="en-US"/>
              </a:p>
            </p:txBody>
          </p:sp>
          <p:sp>
            <p:nvSpPr>
              <p:cNvPr id="49197" name="Line 61"/>
              <p:cNvSpPr>
                <a:spLocks noChangeShapeType="1"/>
              </p:cNvSpPr>
              <p:nvPr/>
            </p:nvSpPr>
            <p:spPr bwMode="auto">
              <a:xfrm flipH="1">
                <a:off x="2364" y="353"/>
                <a:ext cx="140" cy="659"/>
              </a:xfrm>
              <a:prstGeom prst="line">
                <a:avLst/>
              </a:prstGeom>
              <a:noFill/>
              <a:ln w="12700">
                <a:solidFill>
                  <a:schemeClr val="tx1"/>
                </a:solidFill>
                <a:round/>
                <a:headEnd/>
                <a:tailEnd/>
              </a:ln>
            </p:spPr>
            <p:txBody>
              <a:bodyPr wrap="none" anchor="ctr"/>
              <a:lstStyle/>
              <a:p>
                <a:endParaRPr lang="en-US"/>
              </a:p>
            </p:txBody>
          </p:sp>
          <p:sp>
            <p:nvSpPr>
              <p:cNvPr id="49198" name="Line 62"/>
              <p:cNvSpPr>
                <a:spLocks noChangeShapeType="1"/>
              </p:cNvSpPr>
              <p:nvPr/>
            </p:nvSpPr>
            <p:spPr bwMode="auto">
              <a:xfrm flipH="1">
                <a:off x="1533" y="880"/>
                <a:ext cx="34" cy="121"/>
              </a:xfrm>
              <a:prstGeom prst="line">
                <a:avLst/>
              </a:prstGeom>
              <a:noFill/>
              <a:ln w="12700">
                <a:solidFill>
                  <a:schemeClr val="tx1"/>
                </a:solidFill>
                <a:round/>
                <a:headEnd/>
                <a:tailEnd/>
              </a:ln>
            </p:spPr>
            <p:txBody>
              <a:bodyPr wrap="none" anchor="ctr"/>
              <a:lstStyle/>
              <a:p>
                <a:endParaRPr lang="en-US"/>
              </a:p>
            </p:txBody>
          </p:sp>
          <p:sp>
            <p:nvSpPr>
              <p:cNvPr id="49199" name="Line 63"/>
              <p:cNvSpPr>
                <a:spLocks noChangeShapeType="1"/>
              </p:cNvSpPr>
              <p:nvPr/>
            </p:nvSpPr>
            <p:spPr bwMode="auto">
              <a:xfrm flipH="1">
                <a:off x="1296" y="714"/>
                <a:ext cx="1551" cy="1"/>
              </a:xfrm>
              <a:prstGeom prst="line">
                <a:avLst/>
              </a:prstGeom>
              <a:noFill/>
              <a:ln w="12700">
                <a:solidFill>
                  <a:schemeClr val="tx1"/>
                </a:solidFill>
                <a:round/>
                <a:headEnd/>
                <a:tailEnd/>
              </a:ln>
            </p:spPr>
            <p:txBody>
              <a:bodyPr wrap="none" anchor="ctr"/>
              <a:lstStyle/>
              <a:p>
                <a:endParaRPr lang="en-US"/>
              </a:p>
            </p:txBody>
          </p:sp>
          <p:sp>
            <p:nvSpPr>
              <p:cNvPr id="49200" name="Line 64"/>
              <p:cNvSpPr>
                <a:spLocks noChangeShapeType="1"/>
              </p:cNvSpPr>
              <p:nvPr/>
            </p:nvSpPr>
            <p:spPr bwMode="auto">
              <a:xfrm flipH="1">
                <a:off x="1296" y="434"/>
                <a:ext cx="1551" cy="0"/>
              </a:xfrm>
              <a:prstGeom prst="line">
                <a:avLst/>
              </a:prstGeom>
              <a:noFill/>
              <a:ln w="12700">
                <a:solidFill>
                  <a:schemeClr val="tx1"/>
                </a:solidFill>
                <a:round/>
                <a:headEnd/>
                <a:tailEnd/>
              </a:ln>
            </p:spPr>
            <p:txBody>
              <a:bodyPr wrap="none" anchor="ctr"/>
              <a:lstStyle/>
              <a:p>
                <a:endParaRPr lang="en-US"/>
              </a:p>
            </p:txBody>
          </p:sp>
          <p:sp>
            <p:nvSpPr>
              <p:cNvPr id="49201" name="Line 65"/>
              <p:cNvSpPr>
                <a:spLocks noChangeShapeType="1"/>
              </p:cNvSpPr>
              <p:nvPr/>
            </p:nvSpPr>
            <p:spPr bwMode="auto">
              <a:xfrm>
                <a:off x="1609" y="353"/>
                <a:ext cx="582" cy="161"/>
              </a:xfrm>
              <a:prstGeom prst="line">
                <a:avLst/>
              </a:prstGeom>
              <a:noFill/>
              <a:ln w="12700">
                <a:solidFill>
                  <a:schemeClr val="tx1"/>
                </a:solidFill>
                <a:round/>
                <a:headEnd/>
                <a:tailEnd/>
              </a:ln>
            </p:spPr>
            <p:txBody>
              <a:bodyPr wrap="none" anchor="ctr"/>
              <a:lstStyle/>
              <a:p>
                <a:endParaRPr lang="en-US"/>
              </a:p>
            </p:txBody>
          </p:sp>
          <p:sp>
            <p:nvSpPr>
              <p:cNvPr id="49202" name="Line 66"/>
              <p:cNvSpPr>
                <a:spLocks noChangeShapeType="1"/>
              </p:cNvSpPr>
              <p:nvPr/>
            </p:nvSpPr>
            <p:spPr bwMode="auto">
              <a:xfrm flipH="1">
                <a:off x="1565" y="595"/>
                <a:ext cx="671" cy="201"/>
              </a:xfrm>
              <a:prstGeom prst="line">
                <a:avLst/>
              </a:prstGeom>
              <a:noFill/>
              <a:ln w="12700">
                <a:solidFill>
                  <a:schemeClr val="tx1"/>
                </a:solidFill>
                <a:round/>
                <a:headEnd/>
                <a:tailEnd/>
              </a:ln>
            </p:spPr>
            <p:txBody>
              <a:bodyPr wrap="none" anchor="ctr"/>
              <a:lstStyle/>
              <a:p>
                <a:endParaRPr lang="en-US"/>
              </a:p>
            </p:txBody>
          </p:sp>
          <p:sp>
            <p:nvSpPr>
              <p:cNvPr id="49203" name="Line 67"/>
              <p:cNvSpPr>
                <a:spLocks noChangeShapeType="1"/>
              </p:cNvSpPr>
              <p:nvPr/>
            </p:nvSpPr>
            <p:spPr bwMode="auto">
              <a:xfrm flipH="1">
                <a:off x="1609" y="876"/>
                <a:ext cx="493" cy="161"/>
              </a:xfrm>
              <a:prstGeom prst="line">
                <a:avLst/>
              </a:prstGeom>
              <a:noFill/>
              <a:ln w="12700">
                <a:solidFill>
                  <a:schemeClr val="tx1"/>
                </a:solidFill>
                <a:round/>
                <a:headEnd/>
                <a:tailEnd/>
              </a:ln>
            </p:spPr>
            <p:txBody>
              <a:bodyPr wrap="none" anchor="ctr"/>
              <a:lstStyle/>
              <a:p>
                <a:endParaRPr lang="en-US"/>
              </a:p>
            </p:txBody>
          </p:sp>
          <p:sp>
            <p:nvSpPr>
              <p:cNvPr id="49204" name="Line 68"/>
              <p:cNvSpPr>
                <a:spLocks noChangeShapeType="1"/>
              </p:cNvSpPr>
              <p:nvPr/>
            </p:nvSpPr>
            <p:spPr bwMode="auto">
              <a:xfrm>
                <a:off x="1520" y="635"/>
                <a:ext cx="0" cy="121"/>
              </a:xfrm>
              <a:prstGeom prst="line">
                <a:avLst/>
              </a:prstGeom>
              <a:noFill/>
              <a:ln w="12700">
                <a:solidFill>
                  <a:schemeClr val="tx1"/>
                </a:solidFill>
                <a:round/>
                <a:headEnd/>
                <a:tailEnd/>
              </a:ln>
            </p:spPr>
            <p:txBody>
              <a:bodyPr wrap="none" anchor="ctr"/>
              <a:lstStyle/>
              <a:p>
                <a:endParaRPr lang="en-US"/>
              </a:p>
            </p:txBody>
          </p:sp>
          <p:sp>
            <p:nvSpPr>
              <p:cNvPr id="49205" name="Line 69"/>
              <p:cNvSpPr>
                <a:spLocks noChangeShapeType="1"/>
              </p:cNvSpPr>
              <p:nvPr/>
            </p:nvSpPr>
            <p:spPr bwMode="auto">
              <a:xfrm flipH="1">
                <a:off x="2236" y="353"/>
                <a:ext cx="224" cy="161"/>
              </a:xfrm>
              <a:prstGeom prst="line">
                <a:avLst/>
              </a:prstGeom>
              <a:noFill/>
              <a:ln w="12700">
                <a:solidFill>
                  <a:schemeClr val="tx1"/>
                </a:solidFill>
                <a:round/>
                <a:headEnd/>
                <a:tailEnd/>
              </a:ln>
            </p:spPr>
            <p:txBody>
              <a:bodyPr wrap="none" anchor="ctr"/>
              <a:lstStyle/>
              <a:p>
                <a:endParaRPr lang="en-US"/>
              </a:p>
            </p:txBody>
          </p:sp>
          <p:sp>
            <p:nvSpPr>
              <p:cNvPr id="49206" name="Line 70"/>
              <p:cNvSpPr>
                <a:spLocks noChangeShapeType="1"/>
              </p:cNvSpPr>
              <p:nvPr/>
            </p:nvSpPr>
            <p:spPr bwMode="auto">
              <a:xfrm>
                <a:off x="2146" y="876"/>
                <a:ext cx="135" cy="121"/>
              </a:xfrm>
              <a:prstGeom prst="line">
                <a:avLst/>
              </a:prstGeom>
              <a:noFill/>
              <a:ln w="12700">
                <a:solidFill>
                  <a:schemeClr val="tx1"/>
                </a:solidFill>
                <a:round/>
                <a:headEnd/>
                <a:tailEnd/>
              </a:ln>
            </p:spPr>
            <p:txBody>
              <a:bodyPr wrap="none" anchor="ctr"/>
              <a:lstStyle/>
              <a:p>
                <a:endParaRPr lang="en-US"/>
              </a:p>
            </p:txBody>
          </p:sp>
          <p:sp>
            <p:nvSpPr>
              <p:cNvPr id="49207" name="Text Box 71"/>
              <p:cNvSpPr txBox="1">
                <a:spLocks noChangeArrowheads="1"/>
              </p:cNvSpPr>
              <p:nvPr/>
            </p:nvSpPr>
            <p:spPr bwMode="auto">
              <a:xfrm>
                <a:off x="1478" y="-14"/>
                <a:ext cx="116" cy="231"/>
              </a:xfrm>
              <a:prstGeom prst="rect">
                <a:avLst/>
              </a:prstGeom>
              <a:noFill/>
              <a:ln w="12700">
                <a:noFill/>
                <a:miter lim="800000"/>
                <a:headEnd/>
                <a:tailEnd/>
              </a:ln>
            </p:spPr>
            <p:txBody>
              <a:bodyPr wrap="none">
                <a:spAutoFit/>
              </a:bodyPr>
              <a:lstStyle/>
              <a:p>
                <a:pPr eaLnBrk="0" hangingPunct="0"/>
                <a:endParaRPr lang="en-US">
                  <a:latin typeface="Palatino"/>
                </a:endParaRPr>
              </a:p>
            </p:txBody>
          </p:sp>
        </p:grpSp>
        <p:sp>
          <p:nvSpPr>
            <p:cNvPr id="49179" name="Text Box 72"/>
            <p:cNvSpPr txBox="1">
              <a:spLocks noChangeArrowheads="1"/>
            </p:cNvSpPr>
            <p:nvPr/>
          </p:nvSpPr>
          <p:spPr bwMode="auto">
            <a:xfrm>
              <a:off x="950" y="3897"/>
              <a:ext cx="848" cy="231"/>
            </a:xfrm>
            <a:prstGeom prst="rect">
              <a:avLst/>
            </a:prstGeom>
            <a:noFill/>
            <a:ln w="12700">
              <a:noFill/>
              <a:miter lim="800000"/>
              <a:headEnd/>
              <a:tailEnd/>
            </a:ln>
          </p:spPr>
          <p:txBody>
            <a:bodyPr wrap="none">
              <a:spAutoFit/>
            </a:bodyPr>
            <a:lstStyle/>
            <a:p>
              <a:pPr eaLnBrk="0" hangingPunct="0"/>
              <a:r>
                <a:rPr lang="en-US">
                  <a:solidFill>
                    <a:srgbClr val="0000CC"/>
                  </a:solidFill>
                  <a:latin typeface="Palatino"/>
                </a:rPr>
                <a:t>Processor 1</a:t>
              </a:r>
            </a:p>
          </p:txBody>
        </p:sp>
      </p:grpSp>
      <p:grpSp>
        <p:nvGrpSpPr>
          <p:cNvPr id="7" name="Group 73"/>
          <p:cNvGrpSpPr>
            <a:grpSpLocks/>
          </p:cNvGrpSpPr>
          <p:nvPr/>
        </p:nvGrpSpPr>
        <p:grpSpPr bwMode="auto">
          <a:xfrm>
            <a:off x="5289550" y="155575"/>
            <a:ext cx="3683000" cy="6324600"/>
            <a:chOff x="3296" y="144"/>
            <a:chExt cx="2320" cy="3984"/>
          </a:xfrm>
        </p:grpSpPr>
        <p:sp>
          <p:nvSpPr>
            <p:cNvPr id="49157" name="Text Box 74"/>
            <p:cNvSpPr txBox="1">
              <a:spLocks noChangeArrowheads="1"/>
            </p:cNvSpPr>
            <p:nvPr/>
          </p:nvSpPr>
          <p:spPr bwMode="auto">
            <a:xfrm>
              <a:off x="3744" y="3897"/>
              <a:ext cx="848" cy="231"/>
            </a:xfrm>
            <a:prstGeom prst="rect">
              <a:avLst/>
            </a:prstGeom>
            <a:noFill/>
            <a:ln w="12700">
              <a:noFill/>
              <a:miter lim="800000"/>
              <a:headEnd/>
              <a:tailEnd/>
            </a:ln>
          </p:spPr>
          <p:txBody>
            <a:bodyPr wrap="none">
              <a:spAutoFit/>
            </a:bodyPr>
            <a:lstStyle/>
            <a:p>
              <a:pPr eaLnBrk="0" hangingPunct="0"/>
              <a:r>
                <a:rPr lang="en-US">
                  <a:solidFill>
                    <a:srgbClr val="0000CC"/>
                  </a:solidFill>
                  <a:latin typeface="Palatino"/>
                </a:rPr>
                <a:t>Processor 2</a:t>
              </a:r>
            </a:p>
          </p:txBody>
        </p:sp>
        <p:grpSp>
          <p:nvGrpSpPr>
            <p:cNvPr id="49158" name="Group 75"/>
            <p:cNvGrpSpPr>
              <a:grpSpLocks/>
            </p:cNvGrpSpPr>
            <p:nvPr/>
          </p:nvGrpSpPr>
          <p:grpSpPr bwMode="auto">
            <a:xfrm>
              <a:off x="3296" y="144"/>
              <a:ext cx="2320" cy="1056"/>
              <a:chOff x="3296" y="144"/>
              <a:chExt cx="2320" cy="1056"/>
            </a:xfrm>
          </p:grpSpPr>
          <p:sp>
            <p:nvSpPr>
              <p:cNvPr id="49159" name="Rectangle 76"/>
              <p:cNvSpPr>
                <a:spLocks noChangeArrowheads="1"/>
              </p:cNvSpPr>
              <p:nvPr/>
            </p:nvSpPr>
            <p:spPr bwMode="auto">
              <a:xfrm flipH="1">
                <a:off x="4065" y="432"/>
                <a:ext cx="1551" cy="734"/>
              </a:xfrm>
              <a:prstGeom prst="rect">
                <a:avLst/>
              </a:prstGeom>
              <a:solidFill>
                <a:srgbClr val="FF9999"/>
              </a:solidFill>
              <a:ln w="12700">
                <a:solidFill>
                  <a:srgbClr val="000000"/>
                </a:solidFill>
                <a:miter lim="800000"/>
                <a:headEnd/>
                <a:tailEnd/>
              </a:ln>
              <a:effectLst>
                <a:prstShdw prst="shdw15">
                  <a:schemeClr val="bg2">
                    <a:alpha val="74997"/>
                  </a:schemeClr>
                </a:prstShdw>
              </a:effectLst>
            </p:spPr>
            <p:txBody>
              <a:bodyPr wrap="none" anchor="ctr"/>
              <a:lstStyle/>
              <a:p>
                <a:pPr algn="ctr" eaLnBrk="0" hangingPunct="0"/>
                <a:endParaRPr lang="en-US">
                  <a:latin typeface="Palatino"/>
                </a:endParaRPr>
              </a:p>
            </p:txBody>
          </p:sp>
          <p:sp>
            <p:nvSpPr>
              <p:cNvPr id="49160" name="Rectangle 77"/>
              <p:cNvSpPr>
                <a:spLocks noChangeArrowheads="1"/>
              </p:cNvSpPr>
              <p:nvPr/>
            </p:nvSpPr>
            <p:spPr bwMode="auto">
              <a:xfrm flipH="1">
                <a:off x="4065" y="432"/>
                <a:ext cx="1551" cy="734"/>
              </a:xfrm>
              <a:prstGeom prst="rect">
                <a:avLst/>
              </a:prstGeom>
              <a:noFill/>
              <a:ln w="12700">
                <a:solidFill>
                  <a:schemeClr val="tx1"/>
                </a:solidFill>
                <a:miter lim="800000"/>
                <a:headEnd/>
                <a:tailEnd/>
              </a:ln>
              <a:effectLst>
                <a:prstShdw prst="shdw15">
                  <a:schemeClr val="bg2">
                    <a:alpha val="74997"/>
                  </a:schemeClr>
                </a:prstShdw>
              </a:effectLst>
            </p:spPr>
            <p:txBody>
              <a:bodyPr wrap="none" anchor="ctr"/>
              <a:lstStyle/>
              <a:p>
                <a:pPr eaLnBrk="0" hangingPunct="0"/>
                <a:endParaRPr lang="en-US"/>
              </a:p>
            </p:txBody>
          </p:sp>
          <p:sp>
            <p:nvSpPr>
              <p:cNvPr id="49161" name="Line 78"/>
              <p:cNvSpPr>
                <a:spLocks noChangeShapeType="1"/>
              </p:cNvSpPr>
              <p:nvPr/>
            </p:nvSpPr>
            <p:spPr bwMode="auto">
              <a:xfrm flipH="1">
                <a:off x="4065" y="936"/>
                <a:ext cx="1551" cy="1"/>
              </a:xfrm>
              <a:prstGeom prst="line">
                <a:avLst/>
              </a:prstGeom>
              <a:noFill/>
              <a:ln w="12700">
                <a:solidFill>
                  <a:schemeClr val="tx1"/>
                </a:solidFill>
                <a:round/>
                <a:headEnd/>
                <a:tailEnd/>
              </a:ln>
            </p:spPr>
            <p:txBody>
              <a:bodyPr wrap="none" anchor="ctr"/>
              <a:lstStyle/>
              <a:p>
                <a:endParaRPr lang="en-US"/>
              </a:p>
            </p:txBody>
          </p:sp>
          <p:sp>
            <p:nvSpPr>
              <p:cNvPr id="49162" name="Rectangle 79"/>
              <p:cNvSpPr>
                <a:spLocks noChangeArrowheads="1"/>
              </p:cNvSpPr>
              <p:nvPr/>
            </p:nvSpPr>
            <p:spPr bwMode="auto">
              <a:xfrm flipH="1">
                <a:off x="4973" y="515"/>
                <a:ext cx="138" cy="91"/>
              </a:xfrm>
              <a:prstGeom prst="rect">
                <a:avLst/>
              </a:prstGeom>
              <a:solidFill>
                <a:schemeClr val="bg1"/>
              </a:solidFill>
              <a:ln w="12700">
                <a:solidFill>
                  <a:schemeClr val="tx1"/>
                </a:solidFill>
                <a:miter lim="800000"/>
                <a:headEnd/>
                <a:tailEnd/>
              </a:ln>
            </p:spPr>
            <p:txBody>
              <a:bodyPr wrap="none" anchor="ctr"/>
              <a:lstStyle/>
              <a:p>
                <a:pPr eaLnBrk="0" hangingPunct="0"/>
                <a:endParaRPr lang="en-US"/>
              </a:p>
            </p:txBody>
          </p:sp>
          <p:sp>
            <p:nvSpPr>
              <p:cNvPr id="49163" name="Rectangle 80"/>
              <p:cNvSpPr>
                <a:spLocks noChangeArrowheads="1"/>
              </p:cNvSpPr>
              <p:nvPr/>
            </p:nvSpPr>
            <p:spPr bwMode="auto">
              <a:xfrm flipH="1">
                <a:off x="4861" y="778"/>
                <a:ext cx="138" cy="92"/>
              </a:xfrm>
              <a:prstGeom prst="rect">
                <a:avLst/>
              </a:prstGeom>
              <a:solidFill>
                <a:schemeClr val="bg1"/>
              </a:solidFill>
              <a:ln w="12700">
                <a:solidFill>
                  <a:schemeClr val="tx1"/>
                </a:solidFill>
                <a:miter lim="800000"/>
                <a:headEnd/>
                <a:tailEnd/>
              </a:ln>
            </p:spPr>
            <p:txBody>
              <a:bodyPr wrap="none" anchor="ctr"/>
              <a:lstStyle/>
              <a:p>
                <a:pPr eaLnBrk="0" hangingPunct="0"/>
                <a:endParaRPr lang="en-US"/>
              </a:p>
            </p:txBody>
          </p:sp>
          <p:sp>
            <p:nvSpPr>
              <p:cNvPr id="49164" name="Rectangle 81"/>
              <p:cNvSpPr>
                <a:spLocks noChangeArrowheads="1"/>
              </p:cNvSpPr>
              <p:nvPr/>
            </p:nvSpPr>
            <p:spPr bwMode="auto">
              <a:xfrm flipH="1">
                <a:off x="4246" y="548"/>
                <a:ext cx="138" cy="91"/>
              </a:xfrm>
              <a:prstGeom prst="rect">
                <a:avLst/>
              </a:prstGeom>
              <a:solidFill>
                <a:schemeClr val="bg1"/>
              </a:solidFill>
              <a:ln w="12700">
                <a:solidFill>
                  <a:schemeClr val="tx1"/>
                </a:solidFill>
                <a:miter lim="800000"/>
                <a:headEnd/>
                <a:tailEnd/>
              </a:ln>
            </p:spPr>
            <p:txBody>
              <a:bodyPr wrap="none" anchor="ctr"/>
              <a:lstStyle/>
              <a:p>
                <a:pPr eaLnBrk="0" hangingPunct="0"/>
                <a:endParaRPr lang="en-US"/>
              </a:p>
            </p:txBody>
          </p:sp>
          <p:sp>
            <p:nvSpPr>
              <p:cNvPr id="49165" name="Rectangle 82"/>
              <p:cNvSpPr>
                <a:spLocks noChangeArrowheads="1"/>
              </p:cNvSpPr>
              <p:nvPr/>
            </p:nvSpPr>
            <p:spPr bwMode="auto">
              <a:xfrm flipH="1">
                <a:off x="4246" y="778"/>
                <a:ext cx="138" cy="92"/>
              </a:xfrm>
              <a:prstGeom prst="rect">
                <a:avLst/>
              </a:prstGeom>
              <a:solidFill>
                <a:schemeClr val="bg1"/>
              </a:solidFill>
              <a:ln w="12700">
                <a:solidFill>
                  <a:schemeClr val="tx1"/>
                </a:solidFill>
                <a:miter lim="800000"/>
                <a:headEnd/>
                <a:tailEnd/>
              </a:ln>
            </p:spPr>
            <p:txBody>
              <a:bodyPr wrap="none" anchor="ctr"/>
              <a:lstStyle/>
              <a:p>
                <a:pPr eaLnBrk="0" hangingPunct="0"/>
                <a:endParaRPr lang="en-US"/>
              </a:p>
            </p:txBody>
          </p:sp>
          <p:sp>
            <p:nvSpPr>
              <p:cNvPr id="49166" name="Rectangle 83"/>
              <p:cNvSpPr>
                <a:spLocks noChangeArrowheads="1"/>
              </p:cNvSpPr>
              <p:nvPr/>
            </p:nvSpPr>
            <p:spPr bwMode="auto">
              <a:xfrm flipH="1">
                <a:off x="4246" y="1009"/>
                <a:ext cx="138" cy="91"/>
              </a:xfrm>
              <a:prstGeom prst="rect">
                <a:avLst/>
              </a:prstGeom>
              <a:solidFill>
                <a:schemeClr val="bg1"/>
              </a:solidFill>
              <a:ln w="12700">
                <a:solidFill>
                  <a:schemeClr val="tx1"/>
                </a:solidFill>
                <a:miter lim="800000"/>
                <a:headEnd/>
                <a:tailEnd/>
              </a:ln>
            </p:spPr>
            <p:txBody>
              <a:bodyPr wrap="none" anchor="ctr"/>
              <a:lstStyle/>
              <a:p>
                <a:pPr eaLnBrk="0" hangingPunct="0"/>
                <a:endParaRPr lang="en-US"/>
              </a:p>
            </p:txBody>
          </p:sp>
          <p:sp>
            <p:nvSpPr>
              <p:cNvPr id="49167" name="Rectangle 84"/>
              <p:cNvSpPr>
                <a:spLocks noChangeArrowheads="1"/>
              </p:cNvSpPr>
              <p:nvPr/>
            </p:nvSpPr>
            <p:spPr bwMode="auto">
              <a:xfrm flipH="1">
                <a:off x="5021" y="1009"/>
                <a:ext cx="138" cy="91"/>
              </a:xfrm>
              <a:prstGeom prst="rect">
                <a:avLst/>
              </a:prstGeom>
              <a:solidFill>
                <a:schemeClr val="bg1"/>
              </a:solidFill>
              <a:ln w="12700">
                <a:solidFill>
                  <a:schemeClr val="tx1"/>
                </a:solidFill>
                <a:miter lim="800000"/>
                <a:headEnd/>
                <a:tailEnd/>
              </a:ln>
            </p:spPr>
            <p:txBody>
              <a:bodyPr wrap="none" anchor="ctr"/>
              <a:lstStyle/>
              <a:p>
                <a:pPr eaLnBrk="0" hangingPunct="0"/>
                <a:endParaRPr lang="en-US"/>
              </a:p>
            </p:txBody>
          </p:sp>
          <p:sp>
            <p:nvSpPr>
              <p:cNvPr id="49168" name="Line 85"/>
              <p:cNvSpPr>
                <a:spLocks noChangeShapeType="1"/>
              </p:cNvSpPr>
              <p:nvPr/>
            </p:nvSpPr>
            <p:spPr bwMode="auto">
              <a:xfrm flipH="1">
                <a:off x="4982" y="619"/>
                <a:ext cx="34" cy="152"/>
              </a:xfrm>
              <a:prstGeom prst="line">
                <a:avLst/>
              </a:prstGeom>
              <a:noFill/>
              <a:ln w="12700">
                <a:solidFill>
                  <a:schemeClr val="tx1"/>
                </a:solidFill>
                <a:round/>
                <a:headEnd/>
                <a:tailEnd/>
              </a:ln>
            </p:spPr>
            <p:txBody>
              <a:bodyPr wrap="none" anchor="ctr"/>
              <a:lstStyle/>
              <a:p>
                <a:endParaRPr lang="en-US"/>
              </a:p>
            </p:txBody>
          </p:sp>
          <p:sp>
            <p:nvSpPr>
              <p:cNvPr id="49169" name="Line 86"/>
              <p:cNvSpPr>
                <a:spLocks noChangeShapeType="1"/>
              </p:cNvSpPr>
              <p:nvPr/>
            </p:nvSpPr>
            <p:spPr bwMode="auto">
              <a:xfrm flipH="1">
                <a:off x="4302" y="880"/>
                <a:ext cx="34" cy="121"/>
              </a:xfrm>
              <a:prstGeom prst="line">
                <a:avLst/>
              </a:prstGeom>
              <a:noFill/>
              <a:ln w="12700">
                <a:solidFill>
                  <a:schemeClr val="tx1"/>
                </a:solidFill>
                <a:round/>
                <a:headEnd/>
                <a:tailEnd/>
              </a:ln>
            </p:spPr>
            <p:txBody>
              <a:bodyPr wrap="none" anchor="ctr"/>
              <a:lstStyle/>
              <a:p>
                <a:endParaRPr lang="en-US"/>
              </a:p>
            </p:txBody>
          </p:sp>
          <p:sp>
            <p:nvSpPr>
              <p:cNvPr id="49170" name="Line 87"/>
              <p:cNvSpPr>
                <a:spLocks noChangeShapeType="1"/>
              </p:cNvSpPr>
              <p:nvPr/>
            </p:nvSpPr>
            <p:spPr bwMode="auto">
              <a:xfrm flipH="1">
                <a:off x="4065" y="714"/>
                <a:ext cx="1551" cy="1"/>
              </a:xfrm>
              <a:prstGeom prst="line">
                <a:avLst/>
              </a:prstGeom>
              <a:noFill/>
              <a:ln w="12700">
                <a:solidFill>
                  <a:schemeClr val="tx1"/>
                </a:solidFill>
                <a:round/>
                <a:headEnd/>
                <a:tailEnd/>
              </a:ln>
            </p:spPr>
            <p:txBody>
              <a:bodyPr wrap="none" anchor="ctr"/>
              <a:lstStyle/>
              <a:p>
                <a:endParaRPr lang="en-US"/>
              </a:p>
            </p:txBody>
          </p:sp>
          <p:sp>
            <p:nvSpPr>
              <p:cNvPr id="49171" name="Line 88"/>
              <p:cNvSpPr>
                <a:spLocks noChangeShapeType="1"/>
              </p:cNvSpPr>
              <p:nvPr/>
            </p:nvSpPr>
            <p:spPr bwMode="auto">
              <a:xfrm flipH="1">
                <a:off x="4378" y="876"/>
                <a:ext cx="493" cy="161"/>
              </a:xfrm>
              <a:prstGeom prst="line">
                <a:avLst/>
              </a:prstGeom>
              <a:noFill/>
              <a:ln w="12700">
                <a:solidFill>
                  <a:schemeClr val="tx1"/>
                </a:solidFill>
                <a:round/>
                <a:headEnd/>
                <a:tailEnd/>
              </a:ln>
            </p:spPr>
            <p:txBody>
              <a:bodyPr wrap="none" anchor="ctr"/>
              <a:lstStyle/>
              <a:p>
                <a:endParaRPr lang="en-US"/>
              </a:p>
            </p:txBody>
          </p:sp>
          <p:sp>
            <p:nvSpPr>
              <p:cNvPr id="49172" name="Line 89"/>
              <p:cNvSpPr>
                <a:spLocks noChangeShapeType="1"/>
              </p:cNvSpPr>
              <p:nvPr/>
            </p:nvSpPr>
            <p:spPr bwMode="auto">
              <a:xfrm>
                <a:off x="4289" y="635"/>
                <a:ext cx="607" cy="181"/>
              </a:xfrm>
              <a:prstGeom prst="line">
                <a:avLst/>
              </a:prstGeom>
              <a:noFill/>
              <a:ln w="12700">
                <a:solidFill>
                  <a:schemeClr val="tx1"/>
                </a:solidFill>
                <a:round/>
                <a:headEnd/>
                <a:tailEnd/>
              </a:ln>
            </p:spPr>
            <p:txBody>
              <a:bodyPr wrap="none" anchor="ctr"/>
              <a:lstStyle/>
              <a:p>
                <a:endParaRPr lang="en-US"/>
              </a:p>
            </p:txBody>
          </p:sp>
          <p:sp>
            <p:nvSpPr>
              <p:cNvPr id="49173" name="Line 90"/>
              <p:cNvSpPr>
                <a:spLocks noChangeShapeType="1"/>
              </p:cNvSpPr>
              <p:nvPr/>
            </p:nvSpPr>
            <p:spPr bwMode="auto">
              <a:xfrm>
                <a:off x="4368" y="864"/>
                <a:ext cx="682" cy="133"/>
              </a:xfrm>
              <a:prstGeom prst="line">
                <a:avLst/>
              </a:prstGeom>
              <a:noFill/>
              <a:ln w="12700">
                <a:solidFill>
                  <a:schemeClr val="tx1"/>
                </a:solidFill>
                <a:round/>
                <a:headEnd/>
                <a:tailEnd/>
              </a:ln>
            </p:spPr>
            <p:txBody>
              <a:bodyPr wrap="none" anchor="ctr"/>
              <a:lstStyle/>
              <a:p>
                <a:endParaRPr lang="en-US"/>
              </a:p>
            </p:txBody>
          </p:sp>
          <p:sp>
            <p:nvSpPr>
              <p:cNvPr id="49174" name="Text Box 91"/>
              <p:cNvSpPr txBox="1">
                <a:spLocks noChangeArrowheads="1"/>
              </p:cNvSpPr>
              <p:nvPr/>
            </p:nvSpPr>
            <p:spPr bwMode="auto">
              <a:xfrm flipH="1">
                <a:off x="3296" y="489"/>
                <a:ext cx="592" cy="231"/>
              </a:xfrm>
              <a:prstGeom prst="rect">
                <a:avLst/>
              </a:prstGeom>
              <a:noFill/>
              <a:ln w="12700">
                <a:noFill/>
                <a:miter lim="800000"/>
                <a:headEnd/>
                <a:tailEnd/>
              </a:ln>
            </p:spPr>
            <p:txBody>
              <a:bodyPr wrap="none">
                <a:spAutoFit/>
              </a:bodyPr>
              <a:lstStyle/>
              <a:p>
                <a:pPr eaLnBrk="0" hangingPunct="0"/>
                <a:r>
                  <a:rPr lang="en-US">
                    <a:latin typeface="Palatino"/>
                  </a:rPr>
                  <a:t>Layer 1</a:t>
                </a:r>
              </a:p>
            </p:txBody>
          </p:sp>
          <p:sp>
            <p:nvSpPr>
              <p:cNvPr id="49175" name="Text Box 92"/>
              <p:cNvSpPr txBox="1">
                <a:spLocks noChangeArrowheads="1"/>
              </p:cNvSpPr>
              <p:nvPr/>
            </p:nvSpPr>
            <p:spPr bwMode="auto">
              <a:xfrm flipH="1">
                <a:off x="3296" y="729"/>
                <a:ext cx="592" cy="231"/>
              </a:xfrm>
              <a:prstGeom prst="rect">
                <a:avLst/>
              </a:prstGeom>
              <a:noFill/>
              <a:ln w="12700">
                <a:noFill/>
                <a:miter lim="800000"/>
                <a:headEnd/>
                <a:tailEnd/>
              </a:ln>
            </p:spPr>
            <p:txBody>
              <a:bodyPr wrap="none">
                <a:spAutoFit/>
              </a:bodyPr>
              <a:lstStyle/>
              <a:p>
                <a:pPr eaLnBrk="0" hangingPunct="0"/>
                <a:r>
                  <a:rPr lang="en-US">
                    <a:latin typeface="Palatino"/>
                  </a:rPr>
                  <a:t>Layer 2</a:t>
                </a:r>
              </a:p>
            </p:txBody>
          </p:sp>
          <p:sp>
            <p:nvSpPr>
              <p:cNvPr id="49176" name="Text Box 93"/>
              <p:cNvSpPr txBox="1">
                <a:spLocks noChangeArrowheads="1"/>
              </p:cNvSpPr>
              <p:nvPr/>
            </p:nvSpPr>
            <p:spPr bwMode="auto">
              <a:xfrm flipH="1">
                <a:off x="3296" y="969"/>
                <a:ext cx="592" cy="231"/>
              </a:xfrm>
              <a:prstGeom prst="rect">
                <a:avLst/>
              </a:prstGeom>
              <a:noFill/>
              <a:ln w="12700">
                <a:noFill/>
                <a:miter lim="800000"/>
                <a:headEnd/>
                <a:tailEnd/>
              </a:ln>
            </p:spPr>
            <p:txBody>
              <a:bodyPr wrap="none">
                <a:spAutoFit/>
              </a:bodyPr>
              <a:lstStyle/>
              <a:p>
                <a:pPr eaLnBrk="0" hangingPunct="0"/>
                <a:r>
                  <a:rPr lang="en-US">
                    <a:latin typeface="Palatino"/>
                  </a:rPr>
                  <a:t>Layer 3</a:t>
                </a:r>
              </a:p>
            </p:txBody>
          </p:sp>
          <p:sp>
            <p:nvSpPr>
              <p:cNvPr id="49177" name="Text Box 94"/>
              <p:cNvSpPr txBox="1">
                <a:spLocks noChangeArrowheads="1"/>
              </p:cNvSpPr>
              <p:nvPr/>
            </p:nvSpPr>
            <p:spPr bwMode="auto">
              <a:xfrm>
                <a:off x="4272" y="144"/>
                <a:ext cx="116" cy="231"/>
              </a:xfrm>
              <a:prstGeom prst="rect">
                <a:avLst/>
              </a:prstGeom>
              <a:noFill/>
              <a:ln w="12700">
                <a:noFill/>
                <a:miter lim="800000"/>
                <a:headEnd/>
                <a:tailEnd/>
              </a:ln>
            </p:spPr>
            <p:txBody>
              <a:bodyPr wrap="none">
                <a:spAutoFit/>
              </a:bodyPr>
              <a:lstStyle/>
              <a:p>
                <a:pPr eaLnBrk="0" hangingPunct="0"/>
                <a:endParaRPr lang="en-US">
                  <a:latin typeface="Palatino"/>
                </a:endParaRPr>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p:cTn id="13" dur="500" fill="hold"/>
                                        <p:tgtEl>
                                          <p:spTgt spid="7"/>
                                        </p:tgtEl>
                                        <p:attrNameLst>
                                          <p:attrName>ppt_w</p:attrName>
                                        </p:attrNameLst>
                                      </p:cBhvr>
                                      <p:tavLst>
                                        <p:tav tm="0">
                                          <p:val>
                                            <p:fltVal val="0"/>
                                          </p:val>
                                        </p:tav>
                                        <p:tav tm="100000">
                                          <p:val>
                                            <p:strVal val="#ppt_w"/>
                                          </p:val>
                                        </p:tav>
                                      </p:tavLst>
                                    </p:anim>
                                    <p:anim calcmode="lin" valueType="num">
                                      <p:cBhvr>
                                        <p:cTn id="14" dur="500" fill="hold"/>
                                        <p:tgtEl>
                                          <p:spTgt spid="7"/>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419100" y="222250"/>
            <a:ext cx="8402638" cy="863600"/>
          </a:xfrm>
        </p:spPr>
        <p:txBody>
          <a:bodyPr/>
          <a:lstStyle/>
          <a:p>
            <a:r>
              <a:rPr lang="en-US" b="0" smtClean="0">
                <a:solidFill>
                  <a:srgbClr val="000000"/>
                </a:solidFill>
                <a:latin typeface="Century Gothic (Kopfzeilen)"/>
                <a:ea typeface="ＭＳ Ｐゴシック"/>
                <a:cs typeface="ＭＳ Ｐゴシック"/>
              </a:rPr>
              <a:t>Providing Consistent Views</a:t>
            </a:r>
            <a:endParaRPr lang="en-US" b="0" smtClean="0">
              <a:latin typeface="Century Gothic (Kopfzeilen)"/>
              <a:ea typeface="ＭＳ Ｐゴシック"/>
              <a:cs typeface="ＭＳ Ｐゴシック"/>
            </a:endParaRPr>
          </a:p>
        </p:txBody>
      </p:sp>
      <p:sp>
        <p:nvSpPr>
          <p:cNvPr id="50179" name="Rectangle 3"/>
          <p:cNvSpPr>
            <a:spLocks noGrp="1" noChangeArrowheads="1"/>
          </p:cNvSpPr>
          <p:nvPr>
            <p:ph type="body" idx="1"/>
          </p:nvPr>
        </p:nvSpPr>
        <p:spPr>
          <a:xfrm>
            <a:off x="533400" y="993775"/>
            <a:ext cx="8001000" cy="5327650"/>
          </a:xfrm>
        </p:spPr>
        <p:txBody>
          <a:bodyPr/>
          <a:lstStyle/>
          <a:p>
            <a:r>
              <a:rPr lang="en-US" smtClean="0">
                <a:solidFill>
                  <a:srgbClr val="0000CC"/>
                </a:solidFill>
                <a:latin typeface="Helvetica" pitchFamily="34" charset="0"/>
                <a:ea typeface="ＭＳ Ｐゴシック"/>
                <a:cs typeface="ＭＳ Ｐゴシック"/>
              </a:rPr>
              <a:t>Problem:</a:t>
            </a:r>
            <a:r>
              <a:rPr lang="en-US" smtClean="0">
                <a:latin typeface="Helvetica" pitchFamily="34" charset="0"/>
                <a:ea typeface="ＭＳ Ｐゴシック"/>
                <a:cs typeface="ＭＳ Ｐゴシック"/>
              </a:rPr>
              <a:t> In systems with high coupling, changes to the user interface (boundary objects) often force changes to the entity objects (data)</a:t>
            </a:r>
          </a:p>
          <a:p>
            <a:pPr lvl="1"/>
            <a:r>
              <a:rPr lang="en-US" smtClean="0">
                <a:latin typeface="Helvetica" pitchFamily="34" charset="0"/>
                <a:ea typeface="ＭＳ Ｐゴシック"/>
              </a:rPr>
              <a:t>The user interface cannot be re-implemented without changing the representation of the entity objects</a:t>
            </a:r>
          </a:p>
          <a:p>
            <a:pPr lvl="1"/>
            <a:r>
              <a:rPr lang="en-US" smtClean="0">
                <a:latin typeface="Helvetica" pitchFamily="34" charset="0"/>
                <a:ea typeface="ＭＳ Ｐゴシック"/>
              </a:rPr>
              <a:t>The entity objects cannot be reorganized without changing the user interface</a:t>
            </a:r>
          </a:p>
          <a:p>
            <a:r>
              <a:rPr lang="en-US" smtClean="0">
                <a:solidFill>
                  <a:srgbClr val="0000CC"/>
                </a:solidFill>
                <a:latin typeface="Helvetica" pitchFamily="34" charset="0"/>
                <a:ea typeface="ＭＳ Ｐゴシック"/>
                <a:cs typeface="ＭＳ Ｐゴシック"/>
              </a:rPr>
              <a:t>Solution: Decoupling!</a:t>
            </a:r>
            <a:r>
              <a:rPr lang="en-US" smtClean="0">
                <a:latin typeface="Helvetica" pitchFamily="34" charset="0"/>
                <a:ea typeface="ＭＳ Ｐゴシック"/>
                <a:cs typeface="ＭＳ Ｐゴシック"/>
              </a:rPr>
              <a:t> The model-view-controller architectural style decouples  data access (entity objects) and data presentation (boundary objects)</a:t>
            </a:r>
          </a:p>
          <a:p>
            <a:pPr lvl="2"/>
            <a:r>
              <a:rPr lang="en-US" smtClean="0">
                <a:latin typeface="Helvetica" pitchFamily="34" charset="0"/>
                <a:ea typeface="ＭＳ Ｐゴシック"/>
              </a:rPr>
              <a:t>The Data Presentation subsystem is called the </a:t>
            </a:r>
            <a:r>
              <a:rPr lang="en-US" smtClean="0">
                <a:solidFill>
                  <a:srgbClr val="FF0000"/>
                </a:solidFill>
                <a:latin typeface="Helvetica" pitchFamily="34" charset="0"/>
                <a:ea typeface="ＭＳ Ｐゴシック"/>
              </a:rPr>
              <a:t>View</a:t>
            </a:r>
            <a:endParaRPr lang="en-US" smtClean="0">
              <a:latin typeface="Helvetica" pitchFamily="34" charset="0"/>
              <a:ea typeface="ＭＳ Ｐゴシック"/>
            </a:endParaRPr>
          </a:p>
          <a:p>
            <a:pPr lvl="2"/>
            <a:r>
              <a:rPr lang="en-US" smtClean="0">
                <a:latin typeface="Helvetica" pitchFamily="34" charset="0"/>
                <a:ea typeface="ＭＳ Ｐゴシック"/>
              </a:rPr>
              <a:t>The Data  Access subsystem is called the </a:t>
            </a:r>
            <a:r>
              <a:rPr lang="en-US" smtClean="0">
                <a:solidFill>
                  <a:srgbClr val="FF0000"/>
                </a:solidFill>
                <a:latin typeface="Helvetica" pitchFamily="34" charset="0"/>
                <a:ea typeface="ＭＳ Ｐゴシック"/>
              </a:rPr>
              <a:t>Model</a:t>
            </a:r>
          </a:p>
          <a:p>
            <a:pPr lvl="2"/>
            <a:r>
              <a:rPr lang="en-US" smtClean="0">
                <a:latin typeface="Helvetica" pitchFamily="34" charset="0"/>
                <a:ea typeface="ＭＳ Ｐゴシック"/>
              </a:rPr>
              <a:t>The </a:t>
            </a:r>
            <a:r>
              <a:rPr lang="en-US" smtClean="0">
                <a:solidFill>
                  <a:srgbClr val="FF0000"/>
                </a:solidFill>
                <a:latin typeface="Helvetica" pitchFamily="34" charset="0"/>
                <a:ea typeface="ＭＳ Ｐゴシック"/>
              </a:rPr>
              <a:t>Controller </a:t>
            </a:r>
            <a:r>
              <a:rPr lang="en-US" smtClean="0">
                <a:latin typeface="Helvetica" pitchFamily="34" charset="0"/>
                <a:ea typeface="ＭＳ Ｐゴシック"/>
              </a:rPr>
              <a:t>subsystem mediates between View (data presentation) and Model (data access)</a:t>
            </a:r>
          </a:p>
          <a:p>
            <a:r>
              <a:rPr lang="en-US" smtClean="0">
                <a:latin typeface="Helvetica" pitchFamily="34" charset="0"/>
                <a:ea typeface="ＭＳ Ｐゴシック"/>
                <a:cs typeface="ＭＳ Ｐゴシック"/>
              </a:rPr>
              <a:t>Often called </a:t>
            </a:r>
            <a:r>
              <a:rPr lang="en-US" smtClean="0">
                <a:solidFill>
                  <a:srgbClr val="FF0000"/>
                </a:solidFill>
                <a:latin typeface="Helvetica" pitchFamily="34" charset="0"/>
                <a:ea typeface="ＭＳ Ｐゴシック"/>
                <a:cs typeface="ＭＳ Ｐゴシック"/>
              </a:rPr>
              <a:t>MVC</a:t>
            </a:r>
            <a:r>
              <a:rPr lang="en-US" smtClean="0">
                <a:latin typeface="Helvetica" pitchFamily="34" charset="0"/>
                <a:ea typeface="ＭＳ Ｐゴシック"/>
                <a:cs typeface="ＭＳ Ｐゴシック"/>
              </a:rPr>
              <a:t>.</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330200" y="146050"/>
            <a:ext cx="8724900" cy="863600"/>
          </a:xfrm>
        </p:spPr>
        <p:txBody>
          <a:bodyPr/>
          <a:lstStyle/>
          <a:p>
            <a:r>
              <a:rPr lang="en-US" smtClean="0">
                <a:latin typeface="Century Gothic (Kopfzeilen)"/>
                <a:ea typeface="ＭＳ Ｐゴシック"/>
                <a:cs typeface="ＭＳ Ｐゴシック"/>
              </a:rPr>
              <a:t>Model</a:t>
            </a:r>
            <a:r>
              <a:rPr lang="en-US" smtClean="0">
                <a:ea typeface="ＭＳ Ｐゴシック"/>
                <a:cs typeface="ＭＳ Ｐゴシック"/>
              </a:rPr>
              <a:t>-View-Controller Architectural Style</a:t>
            </a:r>
          </a:p>
        </p:txBody>
      </p:sp>
      <p:sp>
        <p:nvSpPr>
          <p:cNvPr id="51203" name="Rectangle 3"/>
          <p:cNvSpPr>
            <a:spLocks noGrp="1" noChangeArrowheads="1"/>
          </p:cNvSpPr>
          <p:nvPr>
            <p:ph type="body" idx="1"/>
          </p:nvPr>
        </p:nvSpPr>
        <p:spPr>
          <a:xfrm>
            <a:off x="355600" y="914400"/>
            <a:ext cx="8356600" cy="774700"/>
          </a:xfrm>
        </p:spPr>
        <p:txBody>
          <a:bodyPr/>
          <a:lstStyle/>
          <a:p>
            <a:pPr>
              <a:lnSpc>
                <a:spcPct val="80000"/>
              </a:lnSpc>
            </a:pPr>
            <a:r>
              <a:rPr lang="en-US" smtClean="0">
                <a:ea typeface="ＭＳ Ｐゴシック"/>
                <a:cs typeface="ＭＳ Ｐゴシック"/>
              </a:rPr>
              <a:t>Subsystems are classified into 3 different types</a:t>
            </a:r>
          </a:p>
          <a:p>
            <a:pPr lvl="1">
              <a:buFont typeface="Times" pitchFamily="18" charset="0"/>
              <a:buNone/>
            </a:pPr>
            <a:r>
              <a:rPr lang="en-US" smtClean="0">
                <a:solidFill>
                  <a:srgbClr val="0000CC"/>
                </a:solidFill>
                <a:ea typeface="ＭＳ Ｐゴシック"/>
              </a:rPr>
              <a:t>Model subsystem:</a:t>
            </a:r>
            <a:r>
              <a:rPr lang="en-US" smtClean="0">
                <a:ea typeface="ＭＳ Ｐゴシック"/>
              </a:rPr>
              <a:t> Responsible for application domain knowledge</a:t>
            </a:r>
          </a:p>
        </p:txBody>
      </p:sp>
      <p:grpSp>
        <p:nvGrpSpPr>
          <p:cNvPr id="51204" name="Group 4"/>
          <p:cNvGrpSpPr>
            <a:grpSpLocks/>
          </p:cNvGrpSpPr>
          <p:nvPr/>
        </p:nvGrpSpPr>
        <p:grpSpPr bwMode="auto">
          <a:xfrm>
            <a:off x="3849688" y="5172075"/>
            <a:ext cx="3673475" cy="862013"/>
            <a:chOff x="2405" y="3558"/>
            <a:chExt cx="2314" cy="543"/>
          </a:xfrm>
        </p:grpSpPr>
        <p:sp>
          <p:nvSpPr>
            <p:cNvPr id="51232" name="Freeform 5"/>
            <p:cNvSpPr>
              <a:spLocks/>
            </p:cNvSpPr>
            <p:nvPr/>
          </p:nvSpPr>
          <p:spPr bwMode="auto">
            <a:xfrm>
              <a:off x="2405" y="3558"/>
              <a:ext cx="1480" cy="307"/>
            </a:xfrm>
            <a:custGeom>
              <a:avLst/>
              <a:gdLst>
                <a:gd name="T0" fmla="*/ 0 w 1480"/>
                <a:gd name="T1" fmla="*/ 307 h 307"/>
                <a:gd name="T2" fmla="*/ 1480 w 1480"/>
                <a:gd name="T3" fmla="*/ 307 h 307"/>
                <a:gd name="T4" fmla="*/ 1480 w 1480"/>
                <a:gd name="T5" fmla="*/ 0 h 307"/>
                <a:gd name="T6" fmla="*/ 0 60000 65536"/>
                <a:gd name="T7" fmla="*/ 0 60000 65536"/>
                <a:gd name="T8" fmla="*/ 0 60000 65536"/>
                <a:gd name="T9" fmla="*/ 0 w 1480"/>
                <a:gd name="T10" fmla="*/ 0 h 307"/>
                <a:gd name="T11" fmla="*/ 1480 w 1480"/>
                <a:gd name="T12" fmla="*/ 307 h 307"/>
              </a:gdLst>
              <a:ahLst/>
              <a:cxnLst>
                <a:cxn ang="T6">
                  <a:pos x="T0" y="T1"/>
                </a:cxn>
                <a:cxn ang="T7">
                  <a:pos x="T2" y="T3"/>
                </a:cxn>
                <a:cxn ang="T8">
                  <a:pos x="T4" y="T5"/>
                </a:cxn>
              </a:cxnLst>
              <a:rect l="T9" t="T10" r="T11" b="T12"/>
              <a:pathLst>
                <a:path w="1480" h="307">
                  <a:moveTo>
                    <a:pt x="0" y="307"/>
                  </a:moveTo>
                  <a:lnTo>
                    <a:pt x="1480" y="307"/>
                  </a:lnTo>
                  <a:lnTo>
                    <a:pt x="1480" y="0"/>
                  </a:lnTo>
                </a:path>
              </a:pathLst>
            </a:custGeom>
            <a:noFill/>
            <a:ln w="22225">
              <a:solidFill>
                <a:srgbClr val="000000"/>
              </a:solidFill>
              <a:round/>
              <a:headEnd/>
              <a:tailEnd/>
            </a:ln>
          </p:spPr>
          <p:txBody>
            <a:bodyPr/>
            <a:lstStyle/>
            <a:p>
              <a:endParaRPr lang="en-US"/>
            </a:p>
          </p:txBody>
        </p:sp>
        <p:sp>
          <p:nvSpPr>
            <p:cNvPr id="51233" name="Rectangle 6"/>
            <p:cNvSpPr>
              <a:spLocks noChangeArrowheads="1"/>
            </p:cNvSpPr>
            <p:nvPr/>
          </p:nvSpPr>
          <p:spPr bwMode="auto">
            <a:xfrm>
              <a:off x="2479" y="3683"/>
              <a:ext cx="864" cy="173"/>
            </a:xfrm>
            <a:prstGeom prst="rect">
              <a:avLst/>
            </a:prstGeom>
            <a:noFill/>
            <a:ln w="9525">
              <a:noFill/>
              <a:miter lim="800000"/>
              <a:headEnd/>
              <a:tailEnd/>
            </a:ln>
          </p:spPr>
          <p:txBody>
            <a:bodyPr wrap="none" lIns="0" tIns="0" rIns="0" bIns="0">
              <a:spAutoFit/>
            </a:bodyPr>
            <a:lstStyle/>
            <a:p>
              <a:pPr eaLnBrk="0" hangingPunct="0"/>
              <a:r>
                <a:rPr lang="en-US">
                  <a:solidFill>
                    <a:srgbClr val="000000"/>
                  </a:solidFill>
                  <a:latin typeface="Courier New" pitchFamily="49" charset="0"/>
                </a:rPr>
                <a:t>subscriber</a:t>
              </a:r>
              <a:endParaRPr lang="en-US" b="0"/>
            </a:p>
          </p:txBody>
        </p:sp>
        <p:sp>
          <p:nvSpPr>
            <p:cNvPr id="51234" name="Rectangle 7"/>
            <p:cNvSpPr>
              <a:spLocks noChangeArrowheads="1"/>
            </p:cNvSpPr>
            <p:nvPr/>
          </p:nvSpPr>
          <p:spPr bwMode="auto">
            <a:xfrm>
              <a:off x="4028" y="3578"/>
              <a:ext cx="691" cy="173"/>
            </a:xfrm>
            <a:prstGeom prst="rect">
              <a:avLst/>
            </a:prstGeom>
            <a:noFill/>
            <a:ln w="9525">
              <a:noFill/>
              <a:miter lim="800000"/>
              <a:headEnd/>
              <a:tailEnd/>
            </a:ln>
          </p:spPr>
          <p:txBody>
            <a:bodyPr wrap="none" lIns="0" tIns="0" rIns="0" bIns="0">
              <a:spAutoFit/>
            </a:bodyPr>
            <a:lstStyle/>
            <a:p>
              <a:pPr eaLnBrk="0" hangingPunct="0"/>
              <a:r>
                <a:rPr lang="en-US">
                  <a:solidFill>
                    <a:srgbClr val="000000"/>
                  </a:solidFill>
                  <a:latin typeface="Courier New" pitchFamily="49" charset="0"/>
                </a:rPr>
                <a:t>notifier</a:t>
              </a:r>
              <a:endParaRPr lang="en-US" b="0"/>
            </a:p>
          </p:txBody>
        </p:sp>
        <p:sp>
          <p:nvSpPr>
            <p:cNvPr id="51235" name="Rectangle 8"/>
            <p:cNvSpPr>
              <a:spLocks noChangeArrowheads="1"/>
            </p:cNvSpPr>
            <p:nvPr/>
          </p:nvSpPr>
          <p:spPr bwMode="auto">
            <a:xfrm>
              <a:off x="2479" y="3928"/>
              <a:ext cx="86" cy="173"/>
            </a:xfrm>
            <a:prstGeom prst="rect">
              <a:avLst/>
            </a:prstGeom>
            <a:noFill/>
            <a:ln w="9525">
              <a:noFill/>
              <a:miter lim="800000"/>
              <a:headEnd/>
              <a:tailEnd/>
            </a:ln>
          </p:spPr>
          <p:txBody>
            <a:bodyPr wrap="none" lIns="0" tIns="0" rIns="0" bIns="0">
              <a:spAutoFit/>
            </a:bodyPr>
            <a:lstStyle/>
            <a:p>
              <a:pPr eaLnBrk="0" hangingPunct="0"/>
              <a:r>
                <a:rPr lang="en-US">
                  <a:solidFill>
                    <a:srgbClr val="000000"/>
                  </a:solidFill>
                  <a:latin typeface="Courier New" pitchFamily="49" charset="0"/>
                </a:rPr>
                <a:t>*</a:t>
              </a:r>
              <a:endParaRPr lang="en-US" b="0"/>
            </a:p>
          </p:txBody>
        </p:sp>
        <p:sp>
          <p:nvSpPr>
            <p:cNvPr id="51236" name="Rectangle 9"/>
            <p:cNvSpPr>
              <a:spLocks noChangeArrowheads="1"/>
            </p:cNvSpPr>
            <p:nvPr/>
          </p:nvSpPr>
          <p:spPr bwMode="auto">
            <a:xfrm>
              <a:off x="3760" y="3578"/>
              <a:ext cx="86" cy="173"/>
            </a:xfrm>
            <a:prstGeom prst="rect">
              <a:avLst/>
            </a:prstGeom>
            <a:noFill/>
            <a:ln w="9525">
              <a:noFill/>
              <a:miter lim="800000"/>
              <a:headEnd/>
              <a:tailEnd/>
            </a:ln>
          </p:spPr>
          <p:txBody>
            <a:bodyPr wrap="none" lIns="0" tIns="0" rIns="0" bIns="0">
              <a:spAutoFit/>
            </a:bodyPr>
            <a:lstStyle/>
            <a:p>
              <a:pPr eaLnBrk="0" hangingPunct="0"/>
              <a:r>
                <a:rPr lang="en-US">
                  <a:solidFill>
                    <a:srgbClr val="000000"/>
                  </a:solidFill>
                  <a:latin typeface="Courier New" pitchFamily="49" charset="0"/>
                </a:rPr>
                <a:t>1</a:t>
              </a:r>
              <a:endParaRPr lang="en-US" b="0"/>
            </a:p>
          </p:txBody>
        </p:sp>
      </p:grpSp>
      <p:grpSp>
        <p:nvGrpSpPr>
          <p:cNvPr id="51205" name="Group 10"/>
          <p:cNvGrpSpPr>
            <a:grpSpLocks/>
          </p:cNvGrpSpPr>
          <p:nvPr/>
        </p:nvGrpSpPr>
        <p:grpSpPr bwMode="auto">
          <a:xfrm>
            <a:off x="3473450" y="4151313"/>
            <a:ext cx="4211638" cy="663575"/>
            <a:chOff x="2168" y="2915"/>
            <a:chExt cx="2653" cy="418"/>
          </a:xfrm>
        </p:grpSpPr>
        <p:sp>
          <p:nvSpPr>
            <p:cNvPr id="51226" name="Freeform 11"/>
            <p:cNvSpPr>
              <a:spLocks/>
            </p:cNvSpPr>
            <p:nvPr/>
          </p:nvSpPr>
          <p:spPr bwMode="auto">
            <a:xfrm>
              <a:off x="2168" y="3084"/>
              <a:ext cx="1717" cy="167"/>
            </a:xfrm>
            <a:custGeom>
              <a:avLst/>
              <a:gdLst>
                <a:gd name="T0" fmla="*/ 0 w 1717"/>
                <a:gd name="T1" fmla="*/ 0 h 167"/>
                <a:gd name="T2" fmla="*/ 1717 w 1717"/>
                <a:gd name="T3" fmla="*/ 0 h 167"/>
                <a:gd name="T4" fmla="*/ 1717 w 1717"/>
                <a:gd name="T5" fmla="*/ 167 h 167"/>
                <a:gd name="T6" fmla="*/ 0 60000 65536"/>
                <a:gd name="T7" fmla="*/ 0 60000 65536"/>
                <a:gd name="T8" fmla="*/ 0 60000 65536"/>
                <a:gd name="T9" fmla="*/ 0 w 1717"/>
                <a:gd name="T10" fmla="*/ 0 h 167"/>
                <a:gd name="T11" fmla="*/ 1717 w 1717"/>
                <a:gd name="T12" fmla="*/ 167 h 167"/>
              </a:gdLst>
              <a:ahLst/>
              <a:cxnLst>
                <a:cxn ang="T6">
                  <a:pos x="T0" y="T1"/>
                </a:cxn>
                <a:cxn ang="T7">
                  <a:pos x="T2" y="T3"/>
                </a:cxn>
                <a:cxn ang="T8">
                  <a:pos x="T4" y="T5"/>
                </a:cxn>
              </a:cxnLst>
              <a:rect l="T9" t="T10" r="T11" b="T12"/>
              <a:pathLst>
                <a:path w="1717" h="167">
                  <a:moveTo>
                    <a:pt x="0" y="0"/>
                  </a:moveTo>
                  <a:lnTo>
                    <a:pt x="1717" y="0"/>
                  </a:lnTo>
                  <a:lnTo>
                    <a:pt x="1717" y="167"/>
                  </a:lnTo>
                </a:path>
              </a:pathLst>
            </a:custGeom>
            <a:noFill/>
            <a:ln w="22225">
              <a:solidFill>
                <a:srgbClr val="000000"/>
              </a:solidFill>
              <a:round/>
              <a:headEnd/>
              <a:tailEnd/>
            </a:ln>
          </p:spPr>
          <p:txBody>
            <a:bodyPr/>
            <a:lstStyle/>
            <a:p>
              <a:endParaRPr lang="en-US"/>
            </a:p>
          </p:txBody>
        </p:sp>
        <p:sp>
          <p:nvSpPr>
            <p:cNvPr id="51227" name="Rectangle 12"/>
            <p:cNvSpPr>
              <a:spLocks noChangeArrowheads="1"/>
            </p:cNvSpPr>
            <p:nvPr/>
          </p:nvSpPr>
          <p:spPr bwMode="auto">
            <a:xfrm>
              <a:off x="2233" y="2915"/>
              <a:ext cx="778" cy="173"/>
            </a:xfrm>
            <a:prstGeom prst="rect">
              <a:avLst/>
            </a:prstGeom>
            <a:noFill/>
            <a:ln w="9525">
              <a:noFill/>
              <a:miter lim="800000"/>
              <a:headEnd/>
              <a:tailEnd/>
            </a:ln>
          </p:spPr>
          <p:txBody>
            <a:bodyPr wrap="none" lIns="0" tIns="0" rIns="0" bIns="0">
              <a:spAutoFit/>
            </a:bodyPr>
            <a:lstStyle/>
            <a:p>
              <a:pPr eaLnBrk="0" hangingPunct="0"/>
              <a:r>
                <a:rPr lang="en-US">
                  <a:solidFill>
                    <a:srgbClr val="000000"/>
                  </a:solidFill>
                  <a:latin typeface="Courier New" pitchFamily="49" charset="0"/>
                </a:rPr>
                <a:t>initiator</a:t>
              </a:r>
              <a:endParaRPr lang="en-US" b="0"/>
            </a:p>
          </p:txBody>
        </p:sp>
        <p:grpSp>
          <p:nvGrpSpPr>
            <p:cNvPr id="51228" name="Group 13"/>
            <p:cNvGrpSpPr>
              <a:grpSpLocks/>
            </p:cNvGrpSpPr>
            <p:nvPr/>
          </p:nvGrpSpPr>
          <p:grpSpPr bwMode="auto">
            <a:xfrm>
              <a:off x="3760" y="3069"/>
              <a:ext cx="1061" cy="208"/>
              <a:chOff x="4022" y="1367"/>
              <a:chExt cx="1061" cy="208"/>
            </a:xfrm>
          </p:grpSpPr>
          <p:sp>
            <p:nvSpPr>
              <p:cNvPr id="51230" name="Rectangle 14"/>
              <p:cNvSpPr>
                <a:spLocks noChangeArrowheads="1"/>
              </p:cNvSpPr>
              <p:nvPr/>
            </p:nvSpPr>
            <p:spPr bwMode="auto">
              <a:xfrm>
                <a:off x="4219" y="1367"/>
                <a:ext cx="864" cy="173"/>
              </a:xfrm>
              <a:prstGeom prst="rect">
                <a:avLst/>
              </a:prstGeom>
              <a:noFill/>
              <a:ln w="9525">
                <a:noFill/>
                <a:miter lim="800000"/>
                <a:headEnd/>
                <a:tailEnd/>
              </a:ln>
            </p:spPr>
            <p:txBody>
              <a:bodyPr wrap="none" lIns="0" tIns="0" rIns="0" bIns="0">
                <a:spAutoFit/>
              </a:bodyPr>
              <a:lstStyle/>
              <a:p>
                <a:pPr eaLnBrk="0" hangingPunct="0"/>
                <a:r>
                  <a:rPr lang="en-US">
                    <a:solidFill>
                      <a:srgbClr val="000000"/>
                    </a:solidFill>
                    <a:latin typeface="Courier New" pitchFamily="49" charset="0"/>
                  </a:rPr>
                  <a:t>repository</a:t>
                </a:r>
                <a:endParaRPr lang="en-US" b="0"/>
              </a:p>
            </p:txBody>
          </p:sp>
          <p:sp>
            <p:nvSpPr>
              <p:cNvPr id="51231" name="Rectangle 15"/>
              <p:cNvSpPr>
                <a:spLocks noChangeArrowheads="1"/>
              </p:cNvSpPr>
              <p:nvPr/>
            </p:nvSpPr>
            <p:spPr bwMode="auto">
              <a:xfrm>
                <a:off x="4022" y="1402"/>
                <a:ext cx="86" cy="173"/>
              </a:xfrm>
              <a:prstGeom prst="rect">
                <a:avLst/>
              </a:prstGeom>
              <a:noFill/>
              <a:ln w="9525">
                <a:noFill/>
                <a:miter lim="800000"/>
                <a:headEnd/>
                <a:tailEnd/>
              </a:ln>
            </p:spPr>
            <p:txBody>
              <a:bodyPr wrap="none" lIns="0" tIns="0" rIns="0" bIns="0">
                <a:spAutoFit/>
              </a:bodyPr>
              <a:lstStyle/>
              <a:p>
                <a:pPr eaLnBrk="0" hangingPunct="0"/>
                <a:r>
                  <a:rPr lang="en-US">
                    <a:solidFill>
                      <a:srgbClr val="000000"/>
                    </a:solidFill>
                    <a:latin typeface="Courier New" pitchFamily="49" charset="0"/>
                  </a:rPr>
                  <a:t>1</a:t>
                </a:r>
                <a:endParaRPr lang="en-US" b="0"/>
              </a:p>
            </p:txBody>
          </p:sp>
        </p:grpSp>
        <p:sp>
          <p:nvSpPr>
            <p:cNvPr id="51229" name="Rectangle 16"/>
            <p:cNvSpPr>
              <a:spLocks noChangeArrowheads="1"/>
            </p:cNvSpPr>
            <p:nvPr/>
          </p:nvSpPr>
          <p:spPr bwMode="auto">
            <a:xfrm>
              <a:off x="2233" y="3160"/>
              <a:ext cx="86" cy="173"/>
            </a:xfrm>
            <a:prstGeom prst="rect">
              <a:avLst/>
            </a:prstGeom>
            <a:noFill/>
            <a:ln w="9525">
              <a:noFill/>
              <a:miter lim="800000"/>
              <a:headEnd/>
              <a:tailEnd/>
            </a:ln>
          </p:spPr>
          <p:txBody>
            <a:bodyPr wrap="none" lIns="0" tIns="0" rIns="0" bIns="0">
              <a:spAutoFit/>
            </a:bodyPr>
            <a:lstStyle/>
            <a:p>
              <a:pPr eaLnBrk="0" hangingPunct="0"/>
              <a:r>
                <a:rPr lang="en-US">
                  <a:solidFill>
                    <a:srgbClr val="000000"/>
                  </a:solidFill>
                  <a:latin typeface="Courier New" pitchFamily="49" charset="0"/>
                </a:rPr>
                <a:t>*</a:t>
              </a:r>
              <a:endParaRPr lang="en-US" b="0"/>
            </a:p>
          </p:txBody>
        </p:sp>
      </p:grpSp>
      <p:sp>
        <p:nvSpPr>
          <p:cNvPr id="51206" name="Rectangle 17"/>
          <p:cNvSpPr>
            <a:spLocks noChangeArrowheads="1"/>
          </p:cNvSpPr>
          <p:nvPr/>
        </p:nvSpPr>
        <p:spPr bwMode="auto">
          <a:xfrm>
            <a:off x="330200" y="2933700"/>
            <a:ext cx="8280400" cy="1609725"/>
          </a:xfrm>
          <a:prstGeom prst="rect">
            <a:avLst/>
          </a:prstGeom>
          <a:noFill/>
          <a:ln w="12700">
            <a:noFill/>
            <a:miter lim="800000"/>
            <a:headEnd/>
            <a:tailEnd/>
          </a:ln>
        </p:spPr>
        <p:txBody>
          <a:bodyPr lIns="90487" tIns="44450" rIns="90487" bIns="44450"/>
          <a:lstStyle/>
          <a:p>
            <a:pPr eaLnBrk="0" hangingPunct="0"/>
            <a:endParaRPr lang="en-US" sz="2400" b="0"/>
          </a:p>
        </p:txBody>
      </p:sp>
      <p:sp>
        <p:nvSpPr>
          <p:cNvPr id="51207" name="Rectangle 18"/>
          <p:cNvSpPr>
            <a:spLocks noChangeArrowheads="1"/>
          </p:cNvSpPr>
          <p:nvPr/>
        </p:nvSpPr>
        <p:spPr bwMode="auto">
          <a:xfrm>
            <a:off x="336550" y="1990725"/>
            <a:ext cx="8255000" cy="844550"/>
          </a:xfrm>
          <a:prstGeom prst="rect">
            <a:avLst/>
          </a:prstGeom>
          <a:noFill/>
          <a:ln w="12700">
            <a:noFill/>
            <a:miter lim="800000"/>
            <a:headEnd/>
            <a:tailEnd/>
          </a:ln>
        </p:spPr>
        <p:txBody>
          <a:bodyPr lIns="90487" tIns="44450" rIns="90487" bIns="44450"/>
          <a:lstStyle/>
          <a:p>
            <a:pPr lvl="1" eaLnBrk="0" hangingPunct="0"/>
            <a:r>
              <a:rPr lang="en-US" sz="2000" b="0">
                <a:solidFill>
                  <a:srgbClr val="0000CC"/>
                </a:solidFill>
                <a:latin typeface="Verdana" pitchFamily="34" charset="0"/>
              </a:rPr>
              <a:t>View subsystem:</a:t>
            </a:r>
            <a:r>
              <a:rPr lang="en-US" sz="2000" b="0">
                <a:latin typeface="Verdana" pitchFamily="34" charset="0"/>
              </a:rPr>
              <a:t> Responsible for displaying application domain objects to the user</a:t>
            </a:r>
          </a:p>
        </p:txBody>
      </p:sp>
      <p:sp>
        <p:nvSpPr>
          <p:cNvPr id="51208" name="Rectangle 19"/>
          <p:cNvSpPr>
            <a:spLocks noChangeArrowheads="1"/>
          </p:cNvSpPr>
          <p:nvPr/>
        </p:nvSpPr>
        <p:spPr bwMode="auto">
          <a:xfrm>
            <a:off x="320675" y="2678113"/>
            <a:ext cx="8255000" cy="976312"/>
          </a:xfrm>
          <a:prstGeom prst="rect">
            <a:avLst/>
          </a:prstGeom>
          <a:noFill/>
          <a:ln w="12700">
            <a:noFill/>
            <a:miter lim="800000"/>
            <a:headEnd/>
            <a:tailEnd/>
          </a:ln>
        </p:spPr>
        <p:txBody>
          <a:bodyPr lIns="90487" tIns="44450" rIns="90487" bIns="44450"/>
          <a:lstStyle/>
          <a:p>
            <a:pPr lvl="1" eaLnBrk="0" hangingPunct="0"/>
            <a:r>
              <a:rPr lang="en-US" sz="2000" b="0">
                <a:solidFill>
                  <a:srgbClr val="0000CC"/>
                </a:solidFill>
                <a:latin typeface="Verdana" pitchFamily="34" charset="0"/>
              </a:rPr>
              <a:t>Controller subsystem:</a:t>
            </a:r>
            <a:r>
              <a:rPr lang="en-US" sz="2000" b="0">
                <a:latin typeface="Verdana" pitchFamily="34" charset="0"/>
              </a:rPr>
              <a:t>  Responsible for sequence of interactions with the user and notifying views of changes in the model</a:t>
            </a:r>
            <a:endParaRPr lang="en-US" sz="2400" b="0"/>
          </a:p>
        </p:txBody>
      </p:sp>
      <p:grpSp>
        <p:nvGrpSpPr>
          <p:cNvPr id="51209" name="Group 20"/>
          <p:cNvGrpSpPr>
            <a:grpSpLocks/>
          </p:cNvGrpSpPr>
          <p:nvPr/>
        </p:nvGrpSpPr>
        <p:grpSpPr bwMode="auto">
          <a:xfrm>
            <a:off x="4891088" y="4464050"/>
            <a:ext cx="2616200" cy="730250"/>
            <a:chOff x="3061" y="3112"/>
            <a:chExt cx="1648" cy="460"/>
          </a:xfrm>
        </p:grpSpPr>
        <p:grpSp>
          <p:nvGrpSpPr>
            <p:cNvPr id="51222" name="Group 21"/>
            <p:cNvGrpSpPr>
              <a:grpSpLocks/>
            </p:cNvGrpSpPr>
            <p:nvPr/>
          </p:nvGrpSpPr>
          <p:grpSpPr bwMode="auto">
            <a:xfrm>
              <a:off x="3061" y="3251"/>
              <a:ext cx="1648" cy="321"/>
              <a:chOff x="3061" y="3251"/>
              <a:chExt cx="1648" cy="321"/>
            </a:xfrm>
          </p:grpSpPr>
          <p:sp>
            <p:nvSpPr>
              <p:cNvPr id="51224" name="Rectangle 22"/>
              <p:cNvSpPr>
                <a:spLocks noChangeArrowheads="1"/>
              </p:cNvSpPr>
              <p:nvPr/>
            </p:nvSpPr>
            <p:spPr bwMode="auto">
              <a:xfrm>
                <a:off x="3061" y="3251"/>
                <a:ext cx="1648" cy="321"/>
              </a:xfrm>
              <a:prstGeom prst="rect">
                <a:avLst/>
              </a:prstGeom>
              <a:solidFill>
                <a:schemeClr val="bg1"/>
              </a:solidFill>
              <a:ln w="22225">
                <a:solidFill>
                  <a:srgbClr val="000000"/>
                </a:solidFill>
                <a:miter lim="800000"/>
                <a:headEnd/>
                <a:tailEnd/>
              </a:ln>
            </p:spPr>
            <p:txBody>
              <a:bodyPr/>
              <a:lstStyle/>
              <a:p>
                <a:pPr eaLnBrk="0" hangingPunct="0"/>
                <a:endParaRPr lang="en-US"/>
              </a:p>
            </p:txBody>
          </p:sp>
          <p:sp>
            <p:nvSpPr>
              <p:cNvPr id="51225" name="Rectangle 23"/>
              <p:cNvSpPr>
                <a:spLocks noChangeArrowheads="1"/>
              </p:cNvSpPr>
              <p:nvPr/>
            </p:nvSpPr>
            <p:spPr bwMode="auto">
              <a:xfrm>
                <a:off x="3693" y="3335"/>
                <a:ext cx="432" cy="173"/>
              </a:xfrm>
              <a:prstGeom prst="rect">
                <a:avLst/>
              </a:prstGeom>
              <a:noFill/>
              <a:ln w="9525">
                <a:noFill/>
                <a:miter lim="800000"/>
                <a:headEnd/>
                <a:tailEnd/>
              </a:ln>
            </p:spPr>
            <p:txBody>
              <a:bodyPr wrap="none" lIns="0" tIns="0" rIns="0" bIns="0">
                <a:spAutoFit/>
              </a:bodyPr>
              <a:lstStyle/>
              <a:p>
                <a:pPr eaLnBrk="0" hangingPunct="0"/>
                <a:r>
                  <a:rPr lang="en-US">
                    <a:solidFill>
                      <a:srgbClr val="000000"/>
                    </a:solidFill>
                    <a:latin typeface="Courier New" pitchFamily="49" charset="0"/>
                  </a:rPr>
                  <a:t>Model</a:t>
                </a:r>
                <a:endParaRPr lang="en-US" b="0"/>
              </a:p>
            </p:txBody>
          </p:sp>
        </p:grpSp>
        <p:sp>
          <p:nvSpPr>
            <p:cNvPr id="51223" name="AutoShape 24"/>
            <p:cNvSpPr>
              <a:spLocks noChangeArrowheads="1"/>
            </p:cNvSpPr>
            <p:nvPr/>
          </p:nvSpPr>
          <p:spPr bwMode="auto">
            <a:xfrm rot="10800000">
              <a:off x="3061" y="3112"/>
              <a:ext cx="446" cy="132"/>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4504 w 21600"/>
                <a:gd name="T13" fmla="*/ 4582 h 21600"/>
                <a:gd name="T14" fmla="*/ 17096 w 21600"/>
                <a:gd name="T15" fmla="*/ 17182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close/>
                </a:path>
              </a:pathLst>
            </a:custGeom>
            <a:solidFill>
              <a:schemeClr val="bg1"/>
            </a:solidFill>
            <a:ln w="12700">
              <a:solidFill>
                <a:schemeClr val="tx1"/>
              </a:solidFill>
              <a:miter lim="800000"/>
              <a:headEnd/>
              <a:tailEnd/>
            </a:ln>
          </p:spPr>
          <p:txBody>
            <a:bodyPr wrap="none" anchor="ctr"/>
            <a:lstStyle/>
            <a:p>
              <a:endParaRPr lang="en-US"/>
            </a:p>
          </p:txBody>
        </p:sp>
      </p:grpSp>
      <p:grpSp>
        <p:nvGrpSpPr>
          <p:cNvPr id="51210" name="Group 25"/>
          <p:cNvGrpSpPr>
            <a:grpSpLocks/>
          </p:cNvGrpSpPr>
          <p:nvPr/>
        </p:nvGrpSpPr>
        <p:grpSpPr bwMode="auto">
          <a:xfrm>
            <a:off x="857250" y="3971925"/>
            <a:ext cx="2638425" cy="712788"/>
            <a:chOff x="520" y="2802"/>
            <a:chExt cx="1662" cy="449"/>
          </a:xfrm>
        </p:grpSpPr>
        <p:grpSp>
          <p:nvGrpSpPr>
            <p:cNvPr id="51218" name="Group 26"/>
            <p:cNvGrpSpPr>
              <a:grpSpLocks/>
            </p:cNvGrpSpPr>
            <p:nvPr/>
          </p:nvGrpSpPr>
          <p:grpSpPr bwMode="auto">
            <a:xfrm>
              <a:off x="520" y="2944"/>
              <a:ext cx="1662" cy="307"/>
              <a:chOff x="520" y="2944"/>
              <a:chExt cx="1662" cy="307"/>
            </a:xfrm>
          </p:grpSpPr>
          <p:sp>
            <p:nvSpPr>
              <p:cNvPr id="51220" name="Rectangle 27"/>
              <p:cNvSpPr>
                <a:spLocks noChangeArrowheads="1"/>
              </p:cNvSpPr>
              <p:nvPr/>
            </p:nvSpPr>
            <p:spPr bwMode="auto">
              <a:xfrm>
                <a:off x="520" y="2944"/>
                <a:ext cx="1662" cy="307"/>
              </a:xfrm>
              <a:prstGeom prst="rect">
                <a:avLst/>
              </a:prstGeom>
              <a:solidFill>
                <a:schemeClr val="bg1"/>
              </a:solidFill>
              <a:ln w="22225">
                <a:solidFill>
                  <a:srgbClr val="000000"/>
                </a:solidFill>
                <a:miter lim="800000"/>
                <a:headEnd/>
                <a:tailEnd/>
              </a:ln>
            </p:spPr>
            <p:txBody>
              <a:bodyPr/>
              <a:lstStyle/>
              <a:p>
                <a:pPr eaLnBrk="0" hangingPunct="0"/>
                <a:endParaRPr lang="en-US"/>
              </a:p>
            </p:txBody>
          </p:sp>
          <p:sp>
            <p:nvSpPr>
              <p:cNvPr id="51221" name="Rectangle 28"/>
              <p:cNvSpPr>
                <a:spLocks noChangeArrowheads="1"/>
              </p:cNvSpPr>
              <p:nvPr/>
            </p:nvSpPr>
            <p:spPr bwMode="auto">
              <a:xfrm>
                <a:off x="966" y="3021"/>
                <a:ext cx="864" cy="173"/>
              </a:xfrm>
              <a:prstGeom prst="rect">
                <a:avLst/>
              </a:prstGeom>
              <a:noFill/>
              <a:ln w="9525">
                <a:noFill/>
                <a:miter lim="800000"/>
                <a:headEnd/>
                <a:tailEnd/>
              </a:ln>
            </p:spPr>
            <p:txBody>
              <a:bodyPr wrap="none" lIns="0" tIns="0" rIns="0" bIns="0">
                <a:spAutoFit/>
              </a:bodyPr>
              <a:lstStyle/>
              <a:p>
                <a:pPr eaLnBrk="0" hangingPunct="0"/>
                <a:r>
                  <a:rPr lang="en-US">
                    <a:solidFill>
                      <a:srgbClr val="000000"/>
                    </a:solidFill>
                    <a:latin typeface="Courier New" pitchFamily="49" charset="0"/>
                  </a:rPr>
                  <a:t>Controller</a:t>
                </a:r>
                <a:endParaRPr lang="en-US" b="0"/>
              </a:p>
            </p:txBody>
          </p:sp>
        </p:grpSp>
        <p:sp>
          <p:nvSpPr>
            <p:cNvPr id="51219" name="AutoShape 29"/>
            <p:cNvSpPr>
              <a:spLocks noChangeArrowheads="1"/>
            </p:cNvSpPr>
            <p:nvPr/>
          </p:nvSpPr>
          <p:spPr bwMode="auto">
            <a:xfrm rot="10800000">
              <a:off x="520" y="2802"/>
              <a:ext cx="446" cy="132"/>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4504 w 21600"/>
                <a:gd name="T13" fmla="*/ 4582 h 21600"/>
                <a:gd name="T14" fmla="*/ 17096 w 21600"/>
                <a:gd name="T15" fmla="*/ 17182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close/>
                </a:path>
              </a:pathLst>
            </a:custGeom>
            <a:solidFill>
              <a:schemeClr val="bg1"/>
            </a:solidFill>
            <a:ln w="12700">
              <a:solidFill>
                <a:schemeClr val="tx1"/>
              </a:solidFill>
              <a:miter lim="800000"/>
              <a:headEnd/>
              <a:tailEnd/>
            </a:ln>
          </p:spPr>
          <p:txBody>
            <a:bodyPr wrap="none" anchor="ctr"/>
            <a:lstStyle/>
            <a:p>
              <a:endParaRPr lang="en-US"/>
            </a:p>
          </p:txBody>
        </p:sp>
      </p:grpSp>
      <p:grpSp>
        <p:nvGrpSpPr>
          <p:cNvPr id="51211" name="Group 30"/>
          <p:cNvGrpSpPr>
            <a:grpSpLocks/>
          </p:cNvGrpSpPr>
          <p:nvPr/>
        </p:nvGrpSpPr>
        <p:grpSpPr bwMode="auto">
          <a:xfrm>
            <a:off x="1233488" y="5194300"/>
            <a:ext cx="2638425" cy="709613"/>
            <a:chOff x="757" y="3572"/>
            <a:chExt cx="1662" cy="447"/>
          </a:xfrm>
        </p:grpSpPr>
        <p:grpSp>
          <p:nvGrpSpPr>
            <p:cNvPr id="51214" name="Group 31"/>
            <p:cNvGrpSpPr>
              <a:grpSpLocks/>
            </p:cNvGrpSpPr>
            <p:nvPr/>
          </p:nvGrpSpPr>
          <p:grpSpPr bwMode="auto">
            <a:xfrm>
              <a:off x="757" y="3712"/>
              <a:ext cx="1662" cy="307"/>
              <a:chOff x="1005" y="1982"/>
              <a:chExt cx="1662" cy="307"/>
            </a:xfrm>
          </p:grpSpPr>
          <p:sp>
            <p:nvSpPr>
              <p:cNvPr id="51216" name="Rectangle 32"/>
              <p:cNvSpPr>
                <a:spLocks noChangeArrowheads="1"/>
              </p:cNvSpPr>
              <p:nvPr/>
            </p:nvSpPr>
            <p:spPr bwMode="auto">
              <a:xfrm>
                <a:off x="1005" y="1982"/>
                <a:ext cx="1662" cy="307"/>
              </a:xfrm>
              <a:prstGeom prst="rect">
                <a:avLst/>
              </a:prstGeom>
              <a:solidFill>
                <a:schemeClr val="bg1"/>
              </a:solidFill>
              <a:ln w="22225">
                <a:solidFill>
                  <a:srgbClr val="000000"/>
                </a:solidFill>
                <a:miter lim="800000"/>
                <a:headEnd/>
                <a:tailEnd/>
              </a:ln>
            </p:spPr>
            <p:txBody>
              <a:bodyPr/>
              <a:lstStyle/>
              <a:p>
                <a:pPr eaLnBrk="0" hangingPunct="0"/>
                <a:endParaRPr lang="en-US"/>
              </a:p>
            </p:txBody>
          </p:sp>
          <p:sp>
            <p:nvSpPr>
              <p:cNvPr id="51217" name="Rectangle 33"/>
              <p:cNvSpPr>
                <a:spLocks noChangeArrowheads="1"/>
              </p:cNvSpPr>
              <p:nvPr/>
            </p:nvSpPr>
            <p:spPr bwMode="auto">
              <a:xfrm>
                <a:off x="1682" y="2059"/>
                <a:ext cx="346" cy="173"/>
              </a:xfrm>
              <a:prstGeom prst="rect">
                <a:avLst/>
              </a:prstGeom>
              <a:solidFill>
                <a:schemeClr val="bg1"/>
              </a:solidFill>
              <a:ln w="9525">
                <a:noFill/>
                <a:miter lim="800000"/>
                <a:headEnd/>
                <a:tailEnd/>
              </a:ln>
            </p:spPr>
            <p:txBody>
              <a:bodyPr wrap="none" lIns="0" tIns="0" rIns="0" bIns="0">
                <a:spAutoFit/>
              </a:bodyPr>
              <a:lstStyle/>
              <a:p>
                <a:pPr eaLnBrk="0" hangingPunct="0"/>
                <a:r>
                  <a:rPr lang="en-US">
                    <a:solidFill>
                      <a:srgbClr val="000000"/>
                    </a:solidFill>
                    <a:latin typeface="Courier New" pitchFamily="49" charset="0"/>
                  </a:rPr>
                  <a:t>View</a:t>
                </a:r>
                <a:endParaRPr lang="en-US" b="0"/>
              </a:p>
            </p:txBody>
          </p:sp>
        </p:grpSp>
        <p:sp>
          <p:nvSpPr>
            <p:cNvPr id="51215" name="AutoShape 34"/>
            <p:cNvSpPr>
              <a:spLocks noChangeArrowheads="1"/>
            </p:cNvSpPr>
            <p:nvPr/>
          </p:nvSpPr>
          <p:spPr bwMode="auto">
            <a:xfrm rot="10800000">
              <a:off x="763" y="3572"/>
              <a:ext cx="446" cy="132"/>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4504 w 21600"/>
                <a:gd name="T13" fmla="*/ 4582 h 21600"/>
                <a:gd name="T14" fmla="*/ 17096 w 21600"/>
                <a:gd name="T15" fmla="*/ 17182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close/>
                </a:path>
              </a:pathLst>
            </a:custGeom>
            <a:solidFill>
              <a:schemeClr val="bg1"/>
            </a:solidFill>
            <a:ln w="12700">
              <a:solidFill>
                <a:schemeClr val="tx1"/>
              </a:solidFill>
              <a:miter lim="800000"/>
              <a:headEnd/>
              <a:tailEnd/>
            </a:ln>
          </p:spPr>
          <p:txBody>
            <a:bodyPr wrap="none" anchor="ctr"/>
            <a:lstStyle/>
            <a:p>
              <a:endParaRPr lang="en-US"/>
            </a:p>
          </p:txBody>
        </p:sp>
      </p:grpSp>
      <p:sp>
        <p:nvSpPr>
          <p:cNvPr id="51212" name="Text Box 36"/>
          <p:cNvSpPr txBox="1">
            <a:spLocks noChangeArrowheads="1"/>
          </p:cNvSpPr>
          <p:nvPr/>
        </p:nvSpPr>
        <p:spPr bwMode="auto">
          <a:xfrm>
            <a:off x="2987675" y="3532188"/>
            <a:ext cx="2236788" cy="439737"/>
          </a:xfrm>
          <a:prstGeom prst="rect">
            <a:avLst/>
          </a:prstGeom>
          <a:solidFill>
            <a:schemeClr val="accent1"/>
          </a:solidFill>
          <a:ln w="12700">
            <a:solidFill>
              <a:schemeClr val="tx1"/>
            </a:solidFill>
            <a:miter lim="800000"/>
            <a:headEnd/>
            <a:tailEnd/>
          </a:ln>
        </p:spPr>
        <p:txBody>
          <a:bodyPr wrap="none" anchor="ctr">
            <a:spAutoFit/>
          </a:bodyPr>
          <a:lstStyle/>
          <a:p>
            <a:pPr algn="ctr" eaLnBrk="0" hangingPunct="0"/>
            <a:r>
              <a:rPr lang="en-US" sz="2200">
                <a:solidFill>
                  <a:srgbClr val="FF0000"/>
                </a:solidFill>
                <a:latin typeface="Century Gothic" pitchFamily="34" charset="0"/>
              </a:rPr>
              <a:t>Class Diagram </a:t>
            </a:r>
          </a:p>
        </p:txBody>
      </p:sp>
      <p:sp>
        <p:nvSpPr>
          <p:cNvPr id="263205" name="Text Box 37"/>
          <p:cNvSpPr txBox="1">
            <a:spLocks noChangeArrowheads="1"/>
          </p:cNvSpPr>
          <p:nvPr/>
        </p:nvSpPr>
        <p:spPr bwMode="auto">
          <a:xfrm>
            <a:off x="873125" y="6142038"/>
            <a:ext cx="7137400" cy="439737"/>
          </a:xfrm>
          <a:prstGeom prst="rect">
            <a:avLst/>
          </a:prstGeom>
          <a:solidFill>
            <a:schemeClr val="accent1"/>
          </a:solidFill>
          <a:ln w="12700">
            <a:solidFill>
              <a:schemeClr val="tx1"/>
            </a:solidFill>
            <a:miter lim="800000"/>
            <a:headEnd/>
            <a:tailEnd/>
          </a:ln>
        </p:spPr>
        <p:txBody>
          <a:bodyPr wrap="none" anchor="ctr">
            <a:spAutoFit/>
          </a:bodyPr>
          <a:lstStyle/>
          <a:p>
            <a:pPr algn="ctr" eaLnBrk="0" hangingPunct="0"/>
            <a:r>
              <a:rPr lang="en-US" sz="2200">
                <a:solidFill>
                  <a:srgbClr val="FF0000"/>
                </a:solidFill>
                <a:latin typeface="Century Gothic" pitchFamily="34" charset="0"/>
              </a:rPr>
              <a:t>Better understanding with a Collaboration Diagram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632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3205" grpId="0" animBg="1" autoUpdateAnimBg="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en-US" smtClean="0">
                <a:ea typeface="ＭＳ Ｐゴシック"/>
                <a:cs typeface="ＭＳ Ｐゴシック"/>
              </a:rPr>
              <a:t>UML Collaboration Diagram</a:t>
            </a:r>
          </a:p>
        </p:txBody>
      </p:sp>
      <p:sp>
        <p:nvSpPr>
          <p:cNvPr id="52227" name="Rectangle 3"/>
          <p:cNvSpPr>
            <a:spLocks noGrp="1" noChangeArrowheads="1"/>
          </p:cNvSpPr>
          <p:nvPr>
            <p:ph type="body" idx="1"/>
          </p:nvPr>
        </p:nvSpPr>
        <p:spPr>
          <a:xfrm>
            <a:off x="279400" y="1152525"/>
            <a:ext cx="8610600" cy="4800600"/>
          </a:xfrm>
        </p:spPr>
        <p:txBody>
          <a:bodyPr/>
          <a:lstStyle/>
          <a:p>
            <a:r>
              <a:rPr lang="en-US" sz="2000" smtClean="0">
                <a:latin typeface="Helvetica" pitchFamily="34" charset="0"/>
                <a:ea typeface="ＭＳ Ｐゴシック"/>
                <a:cs typeface="ＭＳ Ｐゴシック"/>
              </a:rPr>
              <a:t>A  </a:t>
            </a:r>
            <a:r>
              <a:rPr lang="en-US" sz="2000" smtClean="0">
                <a:solidFill>
                  <a:srgbClr val="FF0000"/>
                </a:solidFill>
                <a:latin typeface="Helvetica" pitchFamily="34" charset="0"/>
                <a:ea typeface="ＭＳ Ｐゴシック"/>
                <a:cs typeface="ＭＳ Ｐゴシック"/>
              </a:rPr>
              <a:t>Collaboration Diagram</a:t>
            </a:r>
            <a:r>
              <a:rPr lang="en-US" sz="2000" smtClean="0">
                <a:latin typeface="Helvetica" pitchFamily="34" charset="0"/>
                <a:ea typeface="ＭＳ Ｐゴシック"/>
                <a:cs typeface="ＭＳ Ｐゴシック"/>
              </a:rPr>
              <a:t> is an instance diagram that visualizes the interactions between objects as a flow  of messages. Messages can be events or calls to operations</a:t>
            </a:r>
            <a:endParaRPr lang="en-US" sz="1600" smtClean="0">
              <a:latin typeface="Helvetica" pitchFamily="34" charset="0"/>
              <a:ea typeface="ＭＳ Ｐゴシック"/>
              <a:cs typeface="ＭＳ Ｐゴシック"/>
            </a:endParaRPr>
          </a:p>
          <a:p>
            <a:r>
              <a:rPr lang="en-US" sz="2000" smtClean="0">
                <a:latin typeface="Helvetica" pitchFamily="34" charset="0"/>
                <a:ea typeface="ＭＳ Ｐゴシック"/>
                <a:cs typeface="ＭＳ Ｐゴシック"/>
              </a:rPr>
              <a:t>Communication diagrams </a:t>
            </a:r>
            <a:r>
              <a:rPr lang="en-US" sz="2000" smtClean="0">
                <a:solidFill>
                  <a:srgbClr val="FF0000"/>
                </a:solidFill>
                <a:latin typeface="Helvetica" pitchFamily="34" charset="0"/>
                <a:ea typeface="ＭＳ Ｐゴシック"/>
                <a:cs typeface="ＭＳ Ｐゴシック"/>
              </a:rPr>
              <a:t>describe the static structure </a:t>
            </a:r>
            <a:r>
              <a:rPr lang="en-US" sz="2000" smtClean="0">
                <a:latin typeface="Helvetica" pitchFamily="34" charset="0"/>
                <a:ea typeface="ＭＳ Ｐゴシック"/>
                <a:cs typeface="ＭＳ Ｐゴシック"/>
              </a:rPr>
              <a:t>as well as the</a:t>
            </a:r>
            <a:r>
              <a:rPr lang="en-US" sz="2000" smtClean="0">
                <a:solidFill>
                  <a:srgbClr val="FF0000"/>
                </a:solidFill>
                <a:latin typeface="Helvetica" pitchFamily="34" charset="0"/>
                <a:ea typeface="ＭＳ Ｐゴシック"/>
                <a:cs typeface="ＭＳ Ｐゴシック"/>
              </a:rPr>
              <a:t> dynamic behavior of a system</a:t>
            </a:r>
            <a:r>
              <a:rPr lang="en-US" sz="2000" smtClean="0">
                <a:latin typeface="Helvetica" pitchFamily="34" charset="0"/>
                <a:ea typeface="ＭＳ Ｐゴシック"/>
                <a:cs typeface="ＭＳ Ｐゴシック"/>
              </a:rPr>
              <a:t>:</a:t>
            </a:r>
          </a:p>
          <a:p>
            <a:pPr lvl="1"/>
            <a:r>
              <a:rPr lang="en-US" sz="1800" smtClean="0">
                <a:latin typeface="Helvetica" pitchFamily="34" charset="0"/>
                <a:ea typeface="ＭＳ Ｐゴシック"/>
              </a:rPr>
              <a:t>Hybrid of class, statechart and sequence diagrams</a:t>
            </a:r>
          </a:p>
          <a:p>
            <a:pPr lvl="1"/>
            <a:r>
              <a:rPr lang="en-US" sz="1800" smtClean="0">
                <a:latin typeface="Helvetica" pitchFamily="34" charset="0"/>
                <a:ea typeface="ＭＳ Ｐゴシック"/>
              </a:rPr>
              <a:t>The static structure is obtained from the UML class diagram </a:t>
            </a:r>
          </a:p>
          <a:p>
            <a:pPr lvl="2"/>
            <a:r>
              <a:rPr lang="en-US" sz="1800" smtClean="0">
                <a:latin typeface="Helvetica" pitchFamily="34" charset="0"/>
                <a:ea typeface="ＭＳ Ｐゴシック"/>
              </a:rPr>
              <a:t>Communication diagrams reuse the layout of classes and associations in the class diagram</a:t>
            </a:r>
          </a:p>
          <a:p>
            <a:pPr lvl="1"/>
            <a:r>
              <a:rPr lang="en-US" sz="1800" smtClean="0">
                <a:latin typeface="Helvetica" pitchFamily="34" charset="0"/>
                <a:ea typeface="ＭＳ Ｐゴシック"/>
              </a:rPr>
              <a:t>The dynamic behavior is obtained from the dynamic model (UML sequence diagrams and UML statechart diagrams)</a:t>
            </a:r>
          </a:p>
          <a:p>
            <a:pPr lvl="2"/>
            <a:r>
              <a:rPr lang="en-US" sz="1800" smtClean="0">
                <a:latin typeface="Helvetica" pitchFamily="34" charset="0"/>
                <a:ea typeface="ＭＳ Ｐゴシック"/>
              </a:rPr>
              <a:t>Messages between objects are labeled with a chronological number and placed near the link the message is sent over</a:t>
            </a:r>
          </a:p>
          <a:p>
            <a:r>
              <a:rPr lang="en-US" sz="2000" smtClean="0">
                <a:latin typeface="Helvetica" pitchFamily="34" charset="0"/>
                <a:ea typeface="ＭＳ Ｐゴシック"/>
                <a:cs typeface="ＭＳ Ｐゴシック"/>
              </a:rPr>
              <a:t>Reading a communication diagram involves starting at message 1.0, and following the messages from object to object.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smtClean="0">
                <a:ea typeface="ＭＳ Ｐゴシック"/>
                <a:cs typeface="ＭＳ Ｐゴシック"/>
              </a:rPr>
              <a:t>The Scope of System Design</a:t>
            </a:r>
          </a:p>
        </p:txBody>
      </p:sp>
      <p:sp>
        <p:nvSpPr>
          <p:cNvPr id="7171" name="Rectangle 3"/>
          <p:cNvSpPr>
            <a:spLocks noGrp="1" noChangeArrowheads="1"/>
          </p:cNvSpPr>
          <p:nvPr>
            <p:ph type="body" idx="1"/>
          </p:nvPr>
        </p:nvSpPr>
        <p:spPr>
          <a:xfrm>
            <a:off x="608013" y="1600200"/>
            <a:ext cx="4548187" cy="1504950"/>
          </a:xfrm>
        </p:spPr>
        <p:txBody>
          <a:bodyPr/>
          <a:lstStyle/>
          <a:p>
            <a:r>
              <a:rPr lang="en-US" smtClean="0">
                <a:ea typeface="ＭＳ Ｐゴシック"/>
                <a:cs typeface="ＭＳ Ｐゴシック"/>
              </a:rPr>
              <a:t>Bridge  the gap between a problem and an existing system in a manageable way</a:t>
            </a:r>
          </a:p>
        </p:txBody>
      </p:sp>
      <p:sp>
        <p:nvSpPr>
          <p:cNvPr id="7172" name="Rectangle 4"/>
          <p:cNvSpPr>
            <a:spLocks noChangeArrowheads="1"/>
          </p:cNvSpPr>
          <p:nvPr/>
        </p:nvSpPr>
        <p:spPr bwMode="auto">
          <a:xfrm>
            <a:off x="6124575" y="1276350"/>
            <a:ext cx="1966913" cy="515938"/>
          </a:xfrm>
          <a:prstGeom prst="rect">
            <a:avLst/>
          </a:prstGeom>
          <a:noFill/>
          <a:ln w="12700">
            <a:noFill/>
            <a:miter lim="800000"/>
            <a:headEnd/>
            <a:tailEnd/>
          </a:ln>
        </p:spPr>
        <p:txBody>
          <a:bodyPr wrap="none" lIns="90487" tIns="44450" rIns="90487" bIns="44450">
            <a:spAutoFit/>
          </a:bodyPr>
          <a:lstStyle/>
          <a:p>
            <a:pPr eaLnBrk="0" hangingPunct="0"/>
            <a:r>
              <a:rPr lang="en-US" sz="2800">
                <a:solidFill>
                  <a:srgbClr val="000000"/>
                </a:solidFill>
                <a:latin typeface="Verdana" pitchFamily="34" charset="0"/>
              </a:rPr>
              <a:t>Problem </a:t>
            </a:r>
          </a:p>
        </p:txBody>
      </p:sp>
      <p:sp>
        <p:nvSpPr>
          <p:cNvPr id="7173" name="Rectangle 5"/>
          <p:cNvSpPr>
            <a:spLocks noChangeArrowheads="1"/>
          </p:cNvSpPr>
          <p:nvPr/>
        </p:nvSpPr>
        <p:spPr bwMode="auto">
          <a:xfrm>
            <a:off x="5167313" y="5746750"/>
            <a:ext cx="3821112" cy="515938"/>
          </a:xfrm>
          <a:prstGeom prst="rect">
            <a:avLst/>
          </a:prstGeom>
          <a:noFill/>
          <a:ln w="12700">
            <a:noFill/>
            <a:miter lim="800000"/>
            <a:headEnd/>
            <a:tailEnd/>
          </a:ln>
        </p:spPr>
        <p:txBody>
          <a:bodyPr lIns="90487" tIns="44450" rIns="90487" bIns="44450">
            <a:spAutoFit/>
          </a:bodyPr>
          <a:lstStyle/>
          <a:p>
            <a:pPr algn="ctr" eaLnBrk="0" hangingPunct="0"/>
            <a:r>
              <a:rPr lang="en-US" sz="2800">
                <a:solidFill>
                  <a:srgbClr val="000000"/>
                </a:solidFill>
                <a:latin typeface="Verdana" pitchFamily="34" charset="0"/>
              </a:rPr>
              <a:t>Existing System</a:t>
            </a:r>
          </a:p>
        </p:txBody>
      </p:sp>
      <p:grpSp>
        <p:nvGrpSpPr>
          <p:cNvPr id="7174" name="Group 12"/>
          <p:cNvGrpSpPr>
            <a:grpSpLocks/>
          </p:cNvGrpSpPr>
          <p:nvPr/>
        </p:nvGrpSpPr>
        <p:grpSpPr bwMode="auto">
          <a:xfrm>
            <a:off x="5691188" y="1758950"/>
            <a:ext cx="2693987" cy="3949700"/>
            <a:chOff x="3375" y="1108"/>
            <a:chExt cx="1697" cy="2488"/>
          </a:xfrm>
        </p:grpSpPr>
        <p:sp>
          <p:nvSpPr>
            <p:cNvPr id="7176" name="Freeform 6"/>
            <p:cNvSpPr>
              <a:spLocks/>
            </p:cNvSpPr>
            <p:nvPr/>
          </p:nvSpPr>
          <p:spPr bwMode="auto">
            <a:xfrm>
              <a:off x="3375" y="1704"/>
              <a:ext cx="1697" cy="889"/>
            </a:xfrm>
            <a:custGeom>
              <a:avLst/>
              <a:gdLst>
                <a:gd name="T0" fmla="*/ 765 w 1697"/>
                <a:gd name="T1" fmla="*/ 57 h 889"/>
                <a:gd name="T2" fmla="*/ 808 w 1697"/>
                <a:gd name="T3" fmla="*/ 67 h 889"/>
                <a:gd name="T4" fmla="*/ 931 w 1697"/>
                <a:gd name="T5" fmla="*/ 10 h 889"/>
                <a:gd name="T6" fmla="*/ 1107 w 1697"/>
                <a:gd name="T7" fmla="*/ 0 h 889"/>
                <a:gd name="T8" fmla="*/ 1230 w 1697"/>
                <a:gd name="T9" fmla="*/ 57 h 889"/>
                <a:gd name="T10" fmla="*/ 1292 w 1697"/>
                <a:gd name="T11" fmla="*/ 134 h 889"/>
                <a:gd name="T12" fmla="*/ 1424 w 1697"/>
                <a:gd name="T13" fmla="*/ 124 h 889"/>
                <a:gd name="T14" fmla="*/ 1582 w 1697"/>
                <a:gd name="T15" fmla="*/ 181 h 889"/>
                <a:gd name="T16" fmla="*/ 1643 w 1697"/>
                <a:gd name="T17" fmla="*/ 296 h 889"/>
                <a:gd name="T18" fmla="*/ 1599 w 1697"/>
                <a:gd name="T19" fmla="*/ 401 h 889"/>
                <a:gd name="T20" fmla="*/ 1687 w 1697"/>
                <a:gd name="T21" fmla="*/ 487 h 889"/>
                <a:gd name="T22" fmla="*/ 1696 w 1697"/>
                <a:gd name="T23" fmla="*/ 621 h 889"/>
                <a:gd name="T24" fmla="*/ 1591 w 1697"/>
                <a:gd name="T25" fmla="*/ 716 h 889"/>
                <a:gd name="T26" fmla="*/ 1468 w 1697"/>
                <a:gd name="T27" fmla="*/ 754 h 889"/>
                <a:gd name="T28" fmla="*/ 1301 w 1697"/>
                <a:gd name="T29" fmla="*/ 735 h 889"/>
                <a:gd name="T30" fmla="*/ 1213 w 1697"/>
                <a:gd name="T31" fmla="*/ 831 h 889"/>
                <a:gd name="T32" fmla="*/ 1028 w 1697"/>
                <a:gd name="T33" fmla="*/ 888 h 889"/>
                <a:gd name="T34" fmla="*/ 817 w 1697"/>
                <a:gd name="T35" fmla="*/ 869 h 889"/>
                <a:gd name="T36" fmla="*/ 694 w 1697"/>
                <a:gd name="T37" fmla="*/ 793 h 889"/>
                <a:gd name="T38" fmla="*/ 536 w 1697"/>
                <a:gd name="T39" fmla="*/ 821 h 889"/>
                <a:gd name="T40" fmla="*/ 422 w 1697"/>
                <a:gd name="T41" fmla="*/ 802 h 889"/>
                <a:gd name="T42" fmla="*/ 334 w 1697"/>
                <a:gd name="T43" fmla="*/ 716 h 889"/>
                <a:gd name="T44" fmla="*/ 176 w 1697"/>
                <a:gd name="T45" fmla="*/ 726 h 889"/>
                <a:gd name="T46" fmla="*/ 35 w 1697"/>
                <a:gd name="T47" fmla="*/ 659 h 889"/>
                <a:gd name="T48" fmla="*/ 0 w 1697"/>
                <a:gd name="T49" fmla="*/ 544 h 889"/>
                <a:gd name="T50" fmla="*/ 70 w 1697"/>
                <a:gd name="T51" fmla="*/ 449 h 889"/>
                <a:gd name="T52" fmla="*/ 0 w 1697"/>
                <a:gd name="T53" fmla="*/ 372 h 889"/>
                <a:gd name="T54" fmla="*/ 9 w 1697"/>
                <a:gd name="T55" fmla="*/ 258 h 889"/>
                <a:gd name="T56" fmla="*/ 158 w 1697"/>
                <a:gd name="T57" fmla="*/ 181 h 889"/>
                <a:gd name="T58" fmla="*/ 290 w 1697"/>
                <a:gd name="T59" fmla="*/ 162 h 889"/>
                <a:gd name="T60" fmla="*/ 369 w 1697"/>
                <a:gd name="T61" fmla="*/ 76 h 889"/>
                <a:gd name="T62" fmla="*/ 475 w 1697"/>
                <a:gd name="T63" fmla="*/ 29 h 889"/>
                <a:gd name="T64" fmla="*/ 562 w 1697"/>
                <a:gd name="T65" fmla="*/ 19 h 88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697"/>
                <a:gd name="T100" fmla="*/ 0 h 889"/>
                <a:gd name="T101" fmla="*/ 1697 w 1697"/>
                <a:gd name="T102" fmla="*/ 889 h 88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697" h="889">
                  <a:moveTo>
                    <a:pt x="668" y="29"/>
                  </a:moveTo>
                  <a:lnTo>
                    <a:pt x="765" y="57"/>
                  </a:lnTo>
                  <a:lnTo>
                    <a:pt x="791" y="67"/>
                  </a:lnTo>
                  <a:lnTo>
                    <a:pt x="808" y="67"/>
                  </a:lnTo>
                  <a:lnTo>
                    <a:pt x="870" y="38"/>
                  </a:lnTo>
                  <a:lnTo>
                    <a:pt x="931" y="10"/>
                  </a:lnTo>
                  <a:lnTo>
                    <a:pt x="1019" y="0"/>
                  </a:lnTo>
                  <a:lnTo>
                    <a:pt x="1107" y="0"/>
                  </a:lnTo>
                  <a:lnTo>
                    <a:pt x="1178" y="29"/>
                  </a:lnTo>
                  <a:lnTo>
                    <a:pt x="1230" y="57"/>
                  </a:lnTo>
                  <a:lnTo>
                    <a:pt x="1265" y="105"/>
                  </a:lnTo>
                  <a:lnTo>
                    <a:pt x="1292" y="134"/>
                  </a:lnTo>
                  <a:lnTo>
                    <a:pt x="1344" y="134"/>
                  </a:lnTo>
                  <a:lnTo>
                    <a:pt x="1424" y="124"/>
                  </a:lnTo>
                  <a:lnTo>
                    <a:pt x="1503" y="143"/>
                  </a:lnTo>
                  <a:lnTo>
                    <a:pt x="1582" y="181"/>
                  </a:lnTo>
                  <a:lnTo>
                    <a:pt x="1626" y="239"/>
                  </a:lnTo>
                  <a:lnTo>
                    <a:pt x="1643" y="296"/>
                  </a:lnTo>
                  <a:lnTo>
                    <a:pt x="1626" y="353"/>
                  </a:lnTo>
                  <a:lnTo>
                    <a:pt x="1599" y="401"/>
                  </a:lnTo>
                  <a:lnTo>
                    <a:pt x="1643" y="449"/>
                  </a:lnTo>
                  <a:lnTo>
                    <a:pt x="1687" y="487"/>
                  </a:lnTo>
                  <a:lnTo>
                    <a:pt x="1696" y="563"/>
                  </a:lnTo>
                  <a:lnTo>
                    <a:pt x="1696" y="621"/>
                  </a:lnTo>
                  <a:lnTo>
                    <a:pt x="1652" y="668"/>
                  </a:lnTo>
                  <a:lnTo>
                    <a:pt x="1591" y="716"/>
                  </a:lnTo>
                  <a:lnTo>
                    <a:pt x="1529" y="735"/>
                  </a:lnTo>
                  <a:lnTo>
                    <a:pt x="1468" y="754"/>
                  </a:lnTo>
                  <a:lnTo>
                    <a:pt x="1380" y="745"/>
                  </a:lnTo>
                  <a:lnTo>
                    <a:pt x="1301" y="735"/>
                  </a:lnTo>
                  <a:lnTo>
                    <a:pt x="1265" y="773"/>
                  </a:lnTo>
                  <a:lnTo>
                    <a:pt x="1213" y="831"/>
                  </a:lnTo>
                  <a:lnTo>
                    <a:pt x="1125" y="869"/>
                  </a:lnTo>
                  <a:lnTo>
                    <a:pt x="1028" y="888"/>
                  </a:lnTo>
                  <a:lnTo>
                    <a:pt x="923" y="888"/>
                  </a:lnTo>
                  <a:lnTo>
                    <a:pt x="817" y="869"/>
                  </a:lnTo>
                  <a:lnTo>
                    <a:pt x="756" y="831"/>
                  </a:lnTo>
                  <a:lnTo>
                    <a:pt x="694" y="793"/>
                  </a:lnTo>
                  <a:lnTo>
                    <a:pt x="615" y="802"/>
                  </a:lnTo>
                  <a:lnTo>
                    <a:pt x="536" y="821"/>
                  </a:lnTo>
                  <a:lnTo>
                    <a:pt x="475" y="821"/>
                  </a:lnTo>
                  <a:lnTo>
                    <a:pt x="422" y="802"/>
                  </a:lnTo>
                  <a:lnTo>
                    <a:pt x="387" y="754"/>
                  </a:lnTo>
                  <a:lnTo>
                    <a:pt x="334" y="716"/>
                  </a:lnTo>
                  <a:lnTo>
                    <a:pt x="255" y="716"/>
                  </a:lnTo>
                  <a:lnTo>
                    <a:pt x="176" y="726"/>
                  </a:lnTo>
                  <a:lnTo>
                    <a:pt x="97" y="697"/>
                  </a:lnTo>
                  <a:lnTo>
                    <a:pt x="35" y="659"/>
                  </a:lnTo>
                  <a:lnTo>
                    <a:pt x="9" y="602"/>
                  </a:lnTo>
                  <a:lnTo>
                    <a:pt x="0" y="544"/>
                  </a:lnTo>
                  <a:lnTo>
                    <a:pt x="35" y="497"/>
                  </a:lnTo>
                  <a:lnTo>
                    <a:pt x="70" y="449"/>
                  </a:lnTo>
                  <a:lnTo>
                    <a:pt x="44" y="411"/>
                  </a:lnTo>
                  <a:lnTo>
                    <a:pt x="0" y="372"/>
                  </a:lnTo>
                  <a:lnTo>
                    <a:pt x="0" y="315"/>
                  </a:lnTo>
                  <a:lnTo>
                    <a:pt x="9" y="258"/>
                  </a:lnTo>
                  <a:lnTo>
                    <a:pt x="79" y="220"/>
                  </a:lnTo>
                  <a:lnTo>
                    <a:pt x="158" y="181"/>
                  </a:lnTo>
                  <a:lnTo>
                    <a:pt x="228" y="172"/>
                  </a:lnTo>
                  <a:lnTo>
                    <a:pt x="290" y="162"/>
                  </a:lnTo>
                  <a:lnTo>
                    <a:pt x="325" y="124"/>
                  </a:lnTo>
                  <a:lnTo>
                    <a:pt x="369" y="76"/>
                  </a:lnTo>
                  <a:lnTo>
                    <a:pt x="413" y="48"/>
                  </a:lnTo>
                  <a:lnTo>
                    <a:pt x="475" y="29"/>
                  </a:lnTo>
                  <a:lnTo>
                    <a:pt x="518" y="19"/>
                  </a:lnTo>
                  <a:lnTo>
                    <a:pt x="562" y="19"/>
                  </a:lnTo>
                  <a:lnTo>
                    <a:pt x="668" y="29"/>
                  </a:lnTo>
                </a:path>
              </a:pathLst>
            </a:custGeom>
            <a:solidFill>
              <a:srgbClr val="FFFFFF"/>
            </a:solidFill>
            <a:ln w="12700" cap="rnd">
              <a:solidFill>
                <a:srgbClr val="000000"/>
              </a:solidFill>
              <a:round/>
              <a:headEnd/>
              <a:tailEnd/>
            </a:ln>
          </p:spPr>
          <p:txBody>
            <a:bodyPr/>
            <a:lstStyle/>
            <a:p>
              <a:endParaRPr lang="en-US"/>
            </a:p>
          </p:txBody>
        </p:sp>
        <p:sp>
          <p:nvSpPr>
            <p:cNvPr id="7177" name="Rectangle 7"/>
            <p:cNvSpPr>
              <a:spLocks noChangeArrowheads="1"/>
            </p:cNvSpPr>
            <p:nvPr/>
          </p:nvSpPr>
          <p:spPr bwMode="auto">
            <a:xfrm>
              <a:off x="3737" y="1824"/>
              <a:ext cx="956" cy="594"/>
            </a:xfrm>
            <a:prstGeom prst="rect">
              <a:avLst/>
            </a:prstGeom>
            <a:noFill/>
            <a:ln w="12700">
              <a:noFill/>
              <a:miter lim="800000"/>
              <a:headEnd/>
              <a:tailEnd/>
            </a:ln>
          </p:spPr>
          <p:txBody>
            <a:bodyPr wrap="none" lIns="90487" tIns="44450" rIns="90487" bIns="44450">
              <a:spAutoFit/>
            </a:bodyPr>
            <a:lstStyle/>
            <a:p>
              <a:pPr algn="ctr" eaLnBrk="0" hangingPunct="0"/>
              <a:r>
                <a:rPr lang="en-US" sz="2800" b="0">
                  <a:solidFill>
                    <a:srgbClr val="000000"/>
                  </a:solidFill>
                  <a:latin typeface="Verdana" pitchFamily="34" charset="0"/>
                </a:rPr>
                <a:t>System</a:t>
              </a:r>
            </a:p>
            <a:p>
              <a:pPr algn="ctr" eaLnBrk="0" hangingPunct="0"/>
              <a:r>
                <a:rPr lang="en-US" sz="2800" b="0">
                  <a:solidFill>
                    <a:srgbClr val="000000"/>
                  </a:solidFill>
                  <a:latin typeface="Verdana" pitchFamily="34" charset="0"/>
                </a:rPr>
                <a:t>Design</a:t>
              </a:r>
            </a:p>
          </p:txBody>
        </p:sp>
        <p:sp>
          <p:nvSpPr>
            <p:cNvPr id="7178" name="Line 8"/>
            <p:cNvSpPr>
              <a:spLocks noChangeShapeType="1"/>
            </p:cNvSpPr>
            <p:nvPr/>
          </p:nvSpPr>
          <p:spPr bwMode="auto">
            <a:xfrm>
              <a:off x="4159" y="1108"/>
              <a:ext cx="0" cy="616"/>
            </a:xfrm>
            <a:prstGeom prst="line">
              <a:avLst/>
            </a:prstGeom>
            <a:noFill/>
            <a:ln w="12700">
              <a:solidFill>
                <a:schemeClr val="tx1"/>
              </a:solidFill>
              <a:round/>
              <a:headEnd/>
              <a:tailEnd type="triangle" w="med" len="med"/>
            </a:ln>
          </p:spPr>
          <p:txBody>
            <a:bodyPr wrap="none" anchor="ctr"/>
            <a:lstStyle/>
            <a:p>
              <a:endParaRPr lang="en-US"/>
            </a:p>
          </p:txBody>
        </p:sp>
        <p:sp>
          <p:nvSpPr>
            <p:cNvPr id="7179" name="Line 9"/>
            <p:cNvSpPr>
              <a:spLocks noChangeShapeType="1"/>
            </p:cNvSpPr>
            <p:nvPr/>
          </p:nvSpPr>
          <p:spPr bwMode="auto">
            <a:xfrm>
              <a:off x="4207" y="2644"/>
              <a:ext cx="0" cy="952"/>
            </a:xfrm>
            <a:prstGeom prst="line">
              <a:avLst/>
            </a:prstGeom>
            <a:noFill/>
            <a:ln w="12700">
              <a:solidFill>
                <a:schemeClr val="tx1"/>
              </a:solidFill>
              <a:round/>
              <a:headEnd/>
              <a:tailEnd type="triangle" w="med" len="med"/>
            </a:ln>
          </p:spPr>
          <p:txBody>
            <a:bodyPr wrap="none" anchor="ctr"/>
            <a:lstStyle/>
            <a:p>
              <a:endParaRPr lang="en-US"/>
            </a:p>
          </p:txBody>
        </p:sp>
      </p:grpSp>
      <p:sp>
        <p:nvSpPr>
          <p:cNvPr id="7175" name="Rectangle 13"/>
          <p:cNvSpPr>
            <a:spLocks noChangeArrowheads="1"/>
          </p:cNvSpPr>
          <p:nvPr/>
        </p:nvSpPr>
        <p:spPr bwMode="auto">
          <a:xfrm>
            <a:off x="412750" y="3278188"/>
            <a:ext cx="4659313" cy="2984500"/>
          </a:xfrm>
          <a:prstGeom prst="rect">
            <a:avLst/>
          </a:prstGeom>
          <a:noFill/>
          <a:ln w="12700">
            <a:noFill/>
            <a:miter lim="800000"/>
            <a:headEnd/>
            <a:tailEnd/>
          </a:ln>
        </p:spPr>
        <p:txBody>
          <a:bodyPr lIns="90487" tIns="44450" rIns="90487" bIns="44450"/>
          <a:lstStyle/>
          <a:p>
            <a:pPr marL="457200" indent="-457200" eaLnBrk="0" hangingPunct="0">
              <a:buSzPct val="90000"/>
              <a:buFont typeface="Times" pitchFamily="18" charset="0"/>
              <a:buChar char="•"/>
            </a:pPr>
            <a:r>
              <a:rPr lang="en-US" sz="2400" b="0">
                <a:latin typeface="Verdana" pitchFamily="34" charset="0"/>
              </a:rPr>
              <a:t>How? </a:t>
            </a:r>
          </a:p>
          <a:p>
            <a:pPr marL="457200" indent="-457200" eaLnBrk="0" hangingPunct="0">
              <a:buSzPct val="90000"/>
              <a:buFont typeface="Times" pitchFamily="18" charset="0"/>
              <a:buChar char="•"/>
            </a:pPr>
            <a:r>
              <a:rPr lang="en-US" sz="2400" b="0">
                <a:latin typeface="Verdana" pitchFamily="34" charset="0"/>
              </a:rPr>
              <a:t>Use Divide &amp; Conquer:</a:t>
            </a:r>
          </a:p>
          <a:p>
            <a:pPr marL="914400" lvl="1" indent="-457200" eaLnBrk="0" hangingPunct="0">
              <a:buFont typeface="Arial" pitchFamily="34" charset="0"/>
              <a:buNone/>
            </a:pPr>
            <a:r>
              <a:rPr lang="en-US" sz="2400" b="0">
                <a:latin typeface="Verdana" pitchFamily="34" charset="0"/>
              </a:rPr>
              <a:t>1) Identify design goals</a:t>
            </a:r>
          </a:p>
          <a:p>
            <a:pPr marL="914400" lvl="1" indent="-457200" eaLnBrk="0" hangingPunct="0">
              <a:buFont typeface="Arial" pitchFamily="34" charset="0"/>
              <a:buNone/>
            </a:pPr>
            <a:r>
              <a:rPr lang="en-US" sz="2400" b="0">
                <a:latin typeface="Verdana" pitchFamily="34" charset="0"/>
              </a:rPr>
              <a:t>2) Model the new system  design as a set of subsystems</a:t>
            </a:r>
          </a:p>
          <a:p>
            <a:pPr marL="914400" lvl="1" indent="-457200" eaLnBrk="0" hangingPunct="0">
              <a:buFont typeface="Arial" pitchFamily="34" charset="0"/>
              <a:buNone/>
            </a:pPr>
            <a:r>
              <a:rPr lang="en-US" sz="2400" b="0">
                <a:latin typeface="Verdana" pitchFamily="34" charset="0"/>
              </a:rPr>
              <a:t>3-8) Address the major design goals. </a:t>
            </a:r>
          </a:p>
        </p:txBody>
      </p:sp>
    </p:spTree>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338138" y="222250"/>
            <a:ext cx="8577262" cy="863600"/>
          </a:xfrm>
        </p:spPr>
        <p:txBody>
          <a:bodyPr/>
          <a:lstStyle/>
          <a:p>
            <a:r>
              <a:rPr lang="en-US" smtClean="0">
                <a:ea typeface="ＭＳ Ｐゴシック"/>
                <a:cs typeface="ＭＳ Ｐゴシック"/>
              </a:rPr>
              <a:t>Example: Modeling the </a:t>
            </a:r>
            <a:br>
              <a:rPr lang="en-US" smtClean="0">
                <a:ea typeface="ＭＳ Ｐゴシック"/>
                <a:cs typeface="ＭＳ Ｐゴシック"/>
              </a:rPr>
            </a:br>
            <a:r>
              <a:rPr lang="en-US" smtClean="0">
                <a:ea typeface="ＭＳ Ｐゴシック"/>
                <a:cs typeface="ＭＳ Ｐゴシック"/>
              </a:rPr>
              <a:t>Sequence of Events in MVC</a:t>
            </a:r>
          </a:p>
        </p:txBody>
      </p:sp>
      <p:grpSp>
        <p:nvGrpSpPr>
          <p:cNvPr id="2" name="Group 3"/>
          <p:cNvGrpSpPr>
            <a:grpSpLocks/>
          </p:cNvGrpSpPr>
          <p:nvPr/>
        </p:nvGrpSpPr>
        <p:grpSpPr bwMode="auto">
          <a:xfrm>
            <a:off x="1304925" y="2946400"/>
            <a:ext cx="2620963" cy="511175"/>
            <a:chOff x="822" y="1456"/>
            <a:chExt cx="1651" cy="322"/>
          </a:xfrm>
        </p:grpSpPr>
        <p:sp>
          <p:nvSpPr>
            <p:cNvPr id="53321" name="Rectangle 4"/>
            <p:cNvSpPr>
              <a:spLocks noChangeArrowheads="1"/>
            </p:cNvSpPr>
            <p:nvPr/>
          </p:nvSpPr>
          <p:spPr bwMode="auto">
            <a:xfrm>
              <a:off x="822" y="1456"/>
              <a:ext cx="1651" cy="322"/>
            </a:xfrm>
            <a:prstGeom prst="rect">
              <a:avLst/>
            </a:prstGeom>
            <a:solidFill>
              <a:schemeClr val="bg1"/>
            </a:solidFill>
            <a:ln w="22225">
              <a:solidFill>
                <a:srgbClr val="000000"/>
              </a:solidFill>
              <a:miter lim="800000"/>
              <a:headEnd/>
              <a:tailEnd/>
            </a:ln>
          </p:spPr>
          <p:txBody>
            <a:bodyPr/>
            <a:lstStyle/>
            <a:p>
              <a:pPr eaLnBrk="0" hangingPunct="0"/>
              <a:endParaRPr lang="en-US"/>
            </a:p>
          </p:txBody>
        </p:sp>
        <p:sp>
          <p:nvSpPr>
            <p:cNvPr id="53322" name="Rectangle 5"/>
            <p:cNvSpPr>
              <a:spLocks noChangeArrowheads="1"/>
            </p:cNvSpPr>
            <p:nvPr/>
          </p:nvSpPr>
          <p:spPr bwMode="auto">
            <a:xfrm>
              <a:off x="1224" y="1540"/>
              <a:ext cx="845" cy="154"/>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latin typeface="Courier New" pitchFamily="49" charset="0"/>
                </a:rPr>
                <a:t>:</a:t>
              </a:r>
              <a:r>
                <a:rPr lang="en-US" sz="1600" u="sng">
                  <a:solidFill>
                    <a:srgbClr val="000000"/>
                  </a:solidFill>
                  <a:latin typeface="Courier New" pitchFamily="49" charset="0"/>
                </a:rPr>
                <a:t>Controller</a:t>
              </a:r>
              <a:endParaRPr lang="en-US" sz="1600" b="0"/>
            </a:p>
          </p:txBody>
        </p:sp>
      </p:grpSp>
      <p:sp>
        <p:nvSpPr>
          <p:cNvPr id="267270" name="Rectangle 6"/>
          <p:cNvSpPr>
            <a:spLocks noChangeArrowheads="1"/>
          </p:cNvSpPr>
          <p:nvPr/>
        </p:nvSpPr>
        <p:spPr bwMode="auto">
          <a:xfrm>
            <a:off x="1349375" y="4364038"/>
            <a:ext cx="2620963" cy="488950"/>
          </a:xfrm>
          <a:prstGeom prst="rect">
            <a:avLst/>
          </a:prstGeom>
          <a:solidFill>
            <a:srgbClr val="FFFFFF"/>
          </a:solidFill>
          <a:ln w="9525">
            <a:noFill/>
            <a:miter lim="800000"/>
            <a:headEnd/>
            <a:tailEnd/>
          </a:ln>
        </p:spPr>
        <p:txBody>
          <a:bodyPr/>
          <a:lstStyle/>
          <a:p>
            <a:pPr eaLnBrk="0" hangingPunct="0"/>
            <a:endParaRPr lang="en-US"/>
          </a:p>
        </p:txBody>
      </p:sp>
      <p:grpSp>
        <p:nvGrpSpPr>
          <p:cNvPr id="3" name="Group 71"/>
          <p:cNvGrpSpPr>
            <a:grpSpLocks/>
          </p:cNvGrpSpPr>
          <p:nvPr/>
        </p:nvGrpSpPr>
        <p:grpSpPr bwMode="auto">
          <a:xfrm>
            <a:off x="5324475" y="3609975"/>
            <a:ext cx="2643188" cy="509588"/>
            <a:chOff x="3354" y="2274"/>
            <a:chExt cx="1665" cy="321"/>
          </a:xfrm>
        </p:grpSpPr>
        <p:sp>
          <p:nvSpPr>
            <p:cNvPr id="53319" name="Rectangle 7"/>
            <p:cNvSpPr>
              <a:spLocks noChangeArrowheads="1"/>
            </p:cNvSpPr>
            <p:nvPr/>
          </p:nvSpPr>
          <p:spPr bwMode="auto">
            <a:xfrm>
              <a:off x="3354" y="2274"/>
              <a:ext cx="1665" cy="321"/>
            </a:xfrm>
            <a:prstGeom prst="rect">
              <a:avLst/>
            </a:prstGeom>
            <a:solidFill>
              <a:schemeClr val="bg1"/>
            </a:solidFill>
            <a:ln w="22225">
              <a:solidFill>
                <a:srgbClr val="000000"/>
              </a:solidFill>
              <a:miter lim="800000"/>
              <a:headEnd/>
              <a:tailEnd/>
            </a:ln>
          </p:spPr>
          <p:txBody>
            <a:bodyPr/>
            <a:lstStyle/>
            <a:p>
              <a:pPr eaLnBrk="0" hangingPunct="0"/>
              <a:endParaRPr lang="en-US"/>
            </a:p>
          </p:txBody>
        </p:sp>
        <p:sp>
          <p:nvSpPr>
            <p:cNvPr id="53320" name="Rectangle 8"/>
            <p:cNvSpPr>
              <a:spLocks noChangeArrowheads="1"/>
            </p:cNvSpPr>
            <p:nvPr/>
          </p:nvSpPr>
          <p:spPr bwMode="auto">
            <a:xfrm>
              <a:off x="3956" y="2358"/>
              <a:ext cx="461" cy="154"/>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latin typeface="Courier New" pitchFamily="49" charset="0"/>
                </a:rPr>
                <a:t>:</a:t>
              </a:r>
              <a:r>
                <a:rPr lang="en-US" sz="1600" u="sng">
                  <a:solidFill>
                    <a:srgbClr val="000000"/>
                  </a:solidFill>
                  <a:latin typeface="Courier New" pitchFamily="49" charset="0"/>
                </a:rPr>
                <a:t>Model</a:t>
              </a:r>
              <a:endParaRPr lang="en-US" sz="1600" b="0"/>
            </a:p>
          </p:txBody>
        </p:sp>
      </p:grpSp>
      <p:sp>
        <p:nvSpPr>
          <p:cNvPr id="267273" name="Rectangle 9"/>
          <p:cNvSpPr>
            <a:spLocks noChangeArrowheads="1"/>
          </p:cNvSpPr>
          <p:nvPr/>
        </p:nvSpPr>
        <p:spPr bwMode="auto">
          <a:xfrm>
            <a:off x="3067050" y="3792538"/>
            <a:ext cx="1585913" cy="244475"/>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latin typeface="Courier New" pitchFamily="49" charset="0"/>
              </a:rPr>
              <a:t>1.0 Subscribe</a:t>
            </a:r>
            <a:endParaRPr lang="en-US" sz="1600" b="0"/>
          </a:p>
        </p:txBody>
      </p:sp>
      <p:grpSp>
        <p:nvGrpSpPr>
          <p:cNvPr id="4" name="Group 10"/>
          <p:cNvGrpSpPr>
            <a:grpSpLocks/>
          </p:cNvGrpSpPr>
          <p:nvPr/>
        </p:nvGrpSpPr>
        <p:grpSpPr bwMode="auto">
          <a:xfrm>
            <a:off x="4398963" y="4135438"/>
            <a:ext cx="2643187" cy="1925637"/>
            <a:chOff x="2771" y="2202"/>
            <a:chExt cx="1665" cy="1213"/>
          </a:xfrm>
        </p:grpSpPr>
        <p:sp>
          <p:nvSpPr>
            <p:cNvPr id="53316" name="Rectangle 11"/>
            <p:cNvSpPr>
              <a:spLocks noChangeArrowheads="1"/>
            </p:cNvSpPr>
            <p:nvPr/>
          </p:nvSpPr>
          <p:spPr bwMode="auto">
            <a:xfrm>
              <a:off x="2771" y="3093"/>
              <a:ext cx="1665" cy="322"/>
            </a:xfrm>
            <a:prstGeom prst="rect">
              <a:avLst/>
            </a:prstGeom>
            <a:noFill/>
            <a:ln w="22225">
              <a:solidFill>
                <a:srgbClr val="000000"/>
              </a:solidFill>
              <a:miter lim="800000"/>
              <a:headEnd/>
              <a:tailEnd/>
            </a:ln>
          </p:spPr>
          <p:txBody>
            <a:bodyPr/>
            <a:lstStyle/>
            <a:p>
              <a:pPr eaLnBrk="0" hangingPunct="0"/>
              <a:endParaRPr lang="en-US"/>
            </a:p>
          </p:txBody>
        </p:sp>
        <p:sp>
          <p:nvSpPr>
            <p:cNvPr id="53317" name="Rectangle 12"/>
            <p:cNvSpPr>
              <a:spLocks noChangeArrowheads="1"/>
            </p:cNvSpPr>
            <p:nvPr/>
          </p:nvSpPr>
          <p:spPr bwMode="auto">
            <a:xfrm>
              <a:off x="3180" y="3177"/>
              <a:ext cx="1152" cy="154"/>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latin typeface="Courier New" pitchFamily="49" charset="0"/>
                </a:rPr>
                <a:t>:</a:t>
              </a:r>
              <a:r>
                <a:rPr lang="en-US" sz="1600" u="sng">
                  <a:solidFill>
                    <a:srgbClr val="000000"/>
                  </a:solidFill>
                  <a:latin typeface="Courier New" pitchFamily="49" charset="0"/>
                </a:rPr>
                <a:t>PowerpointView</a:t>
              </a:r>
              <a:endParaRPr lang="en-US" sz="1600" b="0"/>
            </a:p>
          </p:txBody>
        </p:sp>
        <p:sp>
          <p:nvSpPr>
            <p:cNvPr id="53318" name="Line 13"/>
            <p:cNvSpPr>
              <a:spLocks noChangeShapeType="1"/>
            </p:cNvSpPr>
            <p:nvPr/>
          </p:nvSpPr>
          <p:spPr bwMode="auto">
            <a:xfrm flipV="1">
              <a:off x="3956" y="2202"/>
              <a:ext cx="0" cy="891"/>
            </a:xfrm>
            <a:prstGeom prst="line">
              <a:avLst/>
            </a:prstGeom>
            <a:noFill/>
            <a:ln w="12700">
              <a:solidFill>
                <a:schemeClr val="tx1"/>
              </a:solidFill>
              <a:round/>
              <a:headEnd/>
              <a:tailEnd type="triangle" w="med" len="med"/>
            </a:ln>
          </p:spPr>
          <p:txBody>
            <a:bodyPr wrap="none" anchor="ctr"/>
            <a:lstStyle/>
            <a:p>
              <a:endParaRPr lang="en-US"/>
            </a:p>
          </p:txBody>
        </p:sp>
      </p:grpSp>
      <p:grpSp>
        <p:nvGrpSpPr>
          <p:cNvPr id="5" name="Group 14"/>
          <p:cNvGrpSpPr>
            <a:grpSpLocks/>
          </p:cNvGrpSpPr>
          <p:nvPr/>
        </p:nvGrpSpPr>
        <p:grpSpPr bwMode="auto">
          <a:xfrm>
            <a:off x="338138" y="2630488"/>
            <a:ext cx="3292475" cy="490537"/>
            <a:chOff x="213" y="1257"/>
            <a:chExt cx="2074" cy="309"/>
          </a:xfrm>
        </p:grpSpPr>
        <p:sp>
          <p:nvSpPr>
            <p:cNvPr id="53314" name="Rectangle 15"/>
            <p:cNvSpPr>
              <a:spLocks noChangeArrowheads="1"/>
            </p:cNvSpPr>
            <p:nvPr/>
          </p:nvSpPr>
          <p:spPr bwMode="auto">
            <a:xfrm>
              <a:off x="213" y="1257"/>
              <a:ext cx="2074" cy="154"/>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latin typeface="Courier New" pitchFamily="49" charset="0"/>
                </a:rPr>
                <a:t>4.0 User types new filename</a:t>
              </a:r>
              <a:endParaRPr lang="en-US" sz="1600" b="0"/>
            </a:p>
          </p:txBody>
        </p:sp>
        <p:sp>
          <p:nvSpPr>
            <p:cNvPr id="53315" name="Line 16"/>
            <p:cNvSpPr>
              <a:spLocks noChangeShapeType="1"/>
            </p:cNvSpPr>
            <p:nvPr/>
          </p:nvSpPr>
          <p:spPr bwMode="auto">
            <a:xfrm>
              <a:off x="213" y="1566"/>
              <a:ext cx="609" cy="0"/>
            </a:xfrm>
            <a:prstGeom prst="line">
              <a:avLst/>
            </a:prstGeom>
            <a:noFill/>
            <a:ln w="12700">
              <a:solidFill>
                <a:schemeClr val="tx1"/>
              </a:solidFill>
              <a:round/>
              <a:headEnd/>
              <a:tailEnd type="triangle" w="med" len="med"/>
            </a:ln>
          </p:spPr>
          <p:txBody>
            <a:bodyPr wrap="none" anchor="ctr"/>
            <a:lstStyle/>
            <a:p>
              <a:endParaRPr lang="en-US"/>
            </a:p>
          </p:txBody>
        </p:sp>
      </p:grpSp>
      <p:grpSp>
        <p:nvGrpSpPr>
          <p:cNvPr id="6" name="Group 17"/>
          <p:cNvGrpSpPr>
            <a:grpSpLocks/>
          </p:cNvGrpSpPr>
          <p:nvPr/>
        </p:nvGrpSpPr>
        <p:grpSpPr bwMode="auto">
          <a:xfrm>
            <a:off x="392113" y="4130675"/>
            <a:ext cx="4006850" cy="1684338"/>
            <a:chOff x="247" y="2202"/>
            <a:chExt cx="2524" cy="1061"/>
          </a:xfrm>
        </p:grpSpPr>
        <p:sp>
          <p:nvSpPr>
            <p:cNvPr id="53310" name="Rectangle 18"/>
            <p:cNvSpPr>
              <a:spLocks noChangeArrowheads="1"/>
            </p:cNvSpPr>
            <p:nvPr/>
          </p:nvSpPr>
          <p:spPr bwMode="auto">
            <a:xfrm>
              <a:off x="247" y="2202"/>
              <a:ext cx="1690" cy="154"/>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latin typeface="Courier New" pitchFamily="49" charset="0"/>
                </a:rPr>
                <a:t>7.0 Show updated views</a:t>
              </a:r>
              <a:endParaRPr lang="en-US" sz="1600" b="0"/>
            </a:p>
          </p:txBody>
        </p:sp>
        <p:sp>
          <p:nvSpPr>
            <p:cNvPr id="53311" name="Line 19"/>
            <p:cNvSpPr>
              <a:spLocks noChangeShapeType="1"/>
            </p:cNvSpPr>
            <p:nvPr/>
          </p:nvSpPr>
          <p:spPr bwMode="auto">
            <a:xfrm flipH="1">
              <a:off x="400" y="2503"/>
              <a:ext cx="450" cy="0"/>
            </a:xfrm>
            <a:prstGeom prst="line">
              <a:avLst/>
            </a:prstGeom>
            <a:noFill/>
            <a:ln w="12700">
              <a:solidFill>
                <a:schemeClr val="tx1"/>
              </a:solidFill>
              <a:round/>
              <a:headEnd/>
              <a:tailEnd type="triangle" w="med" len="med"/>
            </a:ln>
          </p:spPr>
          <p:txBody>
            <a:bodyPr wrap="none" anchor="ctr"/>
            <a:lstStyle/>
            <a:p>
              <a:endParaRPr lang="en-US"/>
            </a:p>
          </p:txBody>
        </p:sp>
        <p:sp>
          <p:nvSpPr>
            <p:cNvPr id="53312" name="Line 20"/>
            <p:cNvSpPr>
              <a:spLocks noChangeShapeType="1"/>
            </p:cNvSpPr>
            <p:nvPr/>
          </p:nvSpPr>
          <p:spPr bwMode="auto">
            <a:xfrm flipH="1">
              <a:off x="1505" y="2879"/>
              <a:ext cx="450" cy="0"/>
            </a:xfrm>
            <a:prstGeom prst="line">
              <a:avLst/>
            </a:prstGeom>
            <a:noFill/>
            <a:ln w="12700">
              <a:solidFill>
                <a:schemeClr val="tx1"/>
              </a:solidFill>
              <a:round/>
              <a:headEnd/>
              <a:tailEnd type="triangle" w="med" len="med"/>
            </a:ln>
          </p:spPr>
          <p:txBody>
            <a:bodyPr wrap="none" anchor="ctr"/>
            <a:lstStyle/>
            <a:p>
              <a:endParaRPr lang="en-US"/>
            </a:p>
          </p:txBody>
        </p:sp>
        <p:sp>
          <p:nvSpPr>
            <p:cNvPr id="53313" name="Line 21"/>
            <p:cNvSpPr>
              <a:spLocks noChangeShapeType="1"/>
            </p:cNvSpPr>
            <p:nvPr/>
          </p:nvSpPr>
          <p:spPr bwMode="auto">
            <a:xfrm flipH="1">
              <a:off x="2321" y="3263"/>
              <a:ext cx="450" cy="0"/>
            </a:xfrm>
            <a:prstGeom prst="line">
              <a:avLst/>
            </a:prstGeom>
            <a:noFill/>
            <a:ln w="12700">
              <a:solidFill>
                <a:schemeClr val="tx1"/>
              </a:solidFill>
              <a:round/>
              <a:headEnd/>
              <a:tailEnd type="triangle" w="med" len="med"/>
            </a:ln>
          </p:spPr>
          <p:txBody>
            <a:bodyPr wrap="none" anchor="ctr"/>
            <a:lstStyle/>
            <a:p>
              <a:endParaRPr lang="en-US"/>
            </a:p>
          </p:txBody>
        </p:sp>
      </p:grpSp>
      <p:grpSp>
        <p:nvGrpSpPr>
          <p:cNvPr id="7" name="Group 22"/>
          <p:cNvGrpSpPr>
            <a:grpSpLocks/>
          </p:cNvGrpSpPr>
          <p:nvPr/>
        </p:nvGrpSpPr>
        <p:grpSpPr bwMode="auto">
          <a:xfrm>
            <a:off x="1349375" y="3824288"/>
            <a:ext cx="3975100" cy="1055687"/>
            <a:chOff x="850" y="2006"/>
            <a:chExt cx="2504" cy="665"/>
          </a:xfrm>
        </p:grpSpPr>
        <p:sp>
          <p:nvSpPr>
            <p:cNvPr id="53307" name="Rectangle 23"/>
            <p:cNvSpPr>
              <a:spLocks noChangeArrowheads="1"/>
            </p:cNvSpPr>
            <p:nvPr/>
          </p:nvSpPr>
          <p:spPr bwMode="auto">
            <a:xfrm>
              <a:off x="850" y="2349"/>
              <a:ext cx="1665" cy="322"/>
            </a:xfrm>
            <a:prstGeom prst="rect">
              <a:avLst/>
            </a:prstGeom>
            <a:noFill/>
            <a:ln w="22225">
              <a:solidFill>
                <a:srgbClr val="000000"/>
              </a:solidFill>
              <a:miter lim="800000"/>
              <a:headEnd/>
              <a:tailEnd/>
            </a:ln>
          </p:spPr>
          <p:txBody>
            <a:bodyPr/>
            <a:lstStyle/>
            <a:p>
              <a:pPr eaLnBrk="0" hangingPunct="0"/>
              <a:endParaRPr lang="en-US"/>
            </a:p>
          </p:txBody>
        </p:sp>
        <p:sp>
          <p:nvSpPr>
            <p:cNvPr id="53308" name="Rectangle 24"/>
            <p:cNvSpPr>
              <a:spLocks noChangeArrowheads="1"/>
            </p:cNvSpPr>
            <p:nvPr/>
          </p:nvSpPr>
          <p:spPr bwMode="auto">
            <a:xfrm>
              <a:off x="1336" y="2433"/>
              <a:ext cx="691" cy="154"/>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latin typeface="Courier New" pitchFamily="49" charset="0"/>
                </a:rPr>
                <a:t>:</a:t>
              </a:r>
              <a:r>
                <a:rPr lang="en-US" sz="1600" u="sng">
                  <a:solidFill>
                    <a:srgbClr val="000000"/>
                  </a:solidFill>
                  <a:latin typeface="Courier New" pitchFamily="49" charset="0"/>
                </a:rPr>
                <a:t>InfoView</a:t>
              </a:r>
              <a:endParaRPr lang="en-US" sz="1600" b="0"/>
            </a:p>
          </p:txBody>
        </p:sp>
        <p:sp>
          <p:nvSpPr>
            <p:cNvPr id="53309" name="Line 25"/>
            <p:cNvSpPr>
              <a:spLocks noChangeShapeType="1"/>
            </p:cNvSpPr>
            <p:nvPr/>
          </p:nvSpPr>
          <p:spPr bwMode="auto">
            <a:xfrm flipV="1">
              <a:off x="1955" y="2006"/>
              <a:ext cx="1399" cy="343"/>
            </a:xfrm>
            <a:prstGeom prst="line">
              <a:avLst/>
            </a:prstGeom>
            <a:noFill/>
            <a:ln w="12700">
              <a:solidFill>
                <a:schemeClr val="tx1"/>
              </a:solidFill>
              <a:round/>
              <a:headEnd/>
              <a:tailEnd type="triangle" w="med" len="med"/>
            </a:ln>
          </p:spPr>
          <p:txBody>
            <a:bodyPr wrap="none" anchor="ctr"/>
            <a:lstStyle/>
            <a:p>
              <a:endParaRPr lang="en-US"/>
            </a:p>
          </p:txBody>
        </p:sp>
      </p:grpSp>
      <p:grpSp>
        <p:nvGrpSpPr>
          <p:cNvPr id="8" name="Group 26"/>
          <p:cNvGrpSpPr>
            <a:grpSpLocks/>
          </p:cNvGrpSpPr>
          <p:nvPr/>
        </p:nvGrpSpPr>
        <p:grpSpPr bwMode="auto">
          <a:xfrm>
            <a:off x="3925888" y="3063875"/>
            <a:ext cx="4489450" cy="511175"/>
            <a:chOff x="2473" y="1530"/>
            <a:chExt cx="2828" cy="322"/>
          </a:xfrm>
        </p:grpSpPr>
        <p:sp>
          <p:nvSpPr>
            <p:cNvPr id="53305" name="Rectangle 27"/>
            <p:cNvSpPr>
              <a:spLocks noChangeArrowheads="1"/>
            </p:cNvSpPr>
            <p:nvPr/>
          </p:nvSpPr>
          <p:spPr bwMode="auto">
            <a:xfrm>
              <a:off x="2843" y="1530"/>
              <a:ext cx="2458" cy="154"/>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latin typeface="Courier New" pitchFamily="49" charset="0"/>
                </a:rPr>
                <a:t>5.0 Request name change in model</a:t>
              </a:r>
              <a:endParaRPr lang="en-US" sz="1600" b="0"/>
            </a:p>
          </p:txBody>
        </p:sp>
        <p:sp>
          <p:nvSpPr>
            <p:cNvPr id="53306" name="Line 28"/>
            <p:cNvSpPr>
              <a:spLocks noChangeShapeType="1"/>
            </p:cNvSpPr>
            <p:nvPr/>
          </p:nvSpPr>
          <p:spPr bwMode="auto">
            <a:xfrm>
              <a:off x="2473" y="1566"/>
              <a:ext cx="1375" cy="286"/>
            </a:xfrm>
            <a:prstGeom prst="line">
              <a:avLst/>
            </a:prstGeom>
            <a:noFill/>
            <a:ln w="12700">
              <a:solidFill>
                <a:schemeClr val="tx1"/>
              </a:solidFill>
              <a:round/>
              <a:headEnd/>
              <a:tailEnd type="triangle" w="med" len="med"/>
            </a:ln>
          </p:spPr>
          <p:txBody>
            <a:bodyPr wrap="none" anchor="ctr"/>
            <a:lstStyle/>
            <a:p>
              <a:endParaRPr lang="en-US"/>
            </a:p>
          </p:txBody>
        </p:sp>
      </p:grpSp>
      <p:grpSp>
        <p:nvGrpSpPr>
          <p:cNvPr id="9" name="Group 29"/>
          <p:cNvGrpSpPr>
            <a:grpSpLocks/>
          </p:cNvGrpSpPr>
          <p:nvPr/>
        </p:nvGrpSpPr>
        <p:grpSpPr bwMode="auto">
          <a:xfrm>
            <a:off x="3103563" y="3990975"/>
            <a:ext cx="2643187" cy="1509713"/>
            <a:chOff x="1955" y="2112"/>
            <a:chExt cx="1665" cy="951"/>
          </a:xfrm>
        </p:grpSpPr>
        <p:grpSp>
          <p:nvGrpSpPr>
            <p:cNvPr id="53301" name="Group 30"/>
            <p:cNvGrpSpPr>
              <a:grpSpLocks/>
            </p:cNvGrpSpPr>
            <p:nvPr/>
          </p:nvGrpSpPr>
          <p:grpSpPr bwMode="auto">
            <a:xfrm>
              <a:off x="1955" y="2741"/>
              <a:ext cx="1665" cy="322"/>
              <a:chOff x="1955" y="2741"/>
              <a:chExt cx="1665" cy="322"/>
            </a:xfrm>
          </p:grpSpPr>
          <p:sp>
            <p:nvSpPr>
              <p:cNvPr id="53303" name="Rectangle 31"/>
              <p:cNvSpPr>
                <a:spLocks noChangeArrowheads="1"/>
              </p:cNvSpPr>
              <p:nvPr/>
            </p:nvSpPr>
            <p:spPr bwMode="auto">
              <a:xfrm>
                <a:off x="1955" y="2741"/>
                <a:ext cx="1665" cy="322"/>
              </a:xfrm>
              <a:prstGeom prst="rect">
                <a:avLst/>
              </a:prstGeom>
              <a:noFill/>
              <a:ln w="22225">
                <a:solidFill>
                  <a:srgbClr val="000000"/>
                </a:solidFill>
                <a:miter lim="800000"/>
                <a:headEnd/>
                <a:tailEnd/>
              </a:ln>
            </p:spPr>
            <p:txBody>
              <a:bodyPr/>
              <a:lstStyle/>
              <a:p>
                <a:pPr eaLnBrk="0" hangingPunct="0"/>
                <a:endParaRPr lang="en-US"/>
              </a:p>
            </p:txBody>
          </p:sp>
          <p:sp>
            <p:nvSpPr>
              <p:cNvPr id="53304" name="Rectangle 32"/>
              <p:cNvSpPr>
                <a:spLocks noChangeArrowheads="1"/>
              </p:cNvSpPr>
              <p:nvPr/>
            </p:nvSpPr>
            <p:spPr bwMode="auto">
              <a:xfrm>
                <a:off x="2364" y="2825"/>
                <a:ext cx="845" cy="154"/>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latin typeface="Courier New" pitchFamily="49" charset="0"/>
                  </a:rPr>
                  <a:t>:</a:t>
                </a:r>
                <a:r>
                  <a:rPr lang="en-US" sz="1600" u="sng">
                    <a:solidFill>
                      <a:srgbClr val="000000"/>
                    </a:solidFill>
                    <a:latin typeface="Courier New" pitchFamily="49" charset="0"/>
                  </a:rPr>
                  <a:t>FolderView</a:t>
                </a:r>
                <a:endParaRPr lang="en-US" sz="1600" b="0"/>
              </a:p>
            </p:txBody>
          </p:sp>
        </p:grpSp>
        <p:sp>
          <p:nvSpPr>
            <p:cNvPr id="53302" name="Line 33"/>
            <p:cNvSpPr>
              <a:spLocks noChangeShapeType="1"/>
            </p:cNvSpPr>
            <p:nvPr/>
          </p:nvSpPr>
          <p:spPr bwMode="auto">
            <a:xfrm flipV="1">
              <a:off x="2771" y="2112"/>
              <a:ext cx="583" cy="629"/>
            </a:xfrm>
            <a:prstGeom prst="line">
              <a:avLst/>
            </a:prstGeom>
            <a:noFill/>
            <a:ln w="12700">
              <a:solidFill>
                <a:schemeClr val="tx1"/>
              </a:solidFill>
              <a:round/>
              <a:headEnd/>
              <a:tailEnd type="triangle" w="med" len="med"/>
            </a:ln>
          </p:spPr>
          <p:txBody>
            <a:bodyPr wrap="none" anchor="ctr"/>
            <a:lstStyle/>
            <a:p>
              <a:endParaRPr lang="en-US"/>
            </a:p>
          </p:txBody>
        </p:sp>
      </p:grpSp>
      <p:grpSp>
        <p:nvGrpSpPr>
          <p:cNvPr id="11" name="Group 76"/>
          <p:cNvGrpSpPr>
            <a:grpSpLocks/>
          </p:cNvGrpSpPr>
          <p:nvPr/>
        </p:nvGrpSpPr>
        <p:grpSpPr bwMode="auto">
          <a:xfrm>
            <a:off x="3956050" y="4119563"/>
            <a:ext cx="2863850" cy="1366837"/>
            <a:chOff x="2492" y="2595"/>
            <a:chExt cx="1804" cy="861"/>
          </a:xfrm>
        </p:grpSpPr>
        <p:sp>
          <p:nvSpPr>
            <p:cNvPr id="53297" name="Rectangle 35"/>
            <p:cNvSpPr>
              <a:spLocks noChangeArrowheads="1"/>
            </p:cNvSpPr>
            <p:nvPr/>
          </p:nvSpPr>
          <p:spPr bwMode="auto">
            <a:xfrm>
              <a:off x="2606" y="2688"/>
              <a:ext cx="1690" cy="154"/>
            </a:xfrm>
            <a:prstGeom prst="rect">
              <a:avLst/>
            </a:prstGeom>
            <a:noFill/>
            <a:ln w="9525">
              <a:noFill/>
              <a:miter lim="800000"/>
              <a:headEnd/>
              <a:tailEnd/>
            </a:ln>
          </p:spPr>
          <p:txBody>
            <a:bodyPr wrap="none" lIns="0" tIns="0" rIns="0" bIns="0">
              <a:spAutoFit/>
            </a:bodyPr>
            <a:lstStyle/>
            <a:p>
              <a:pPr algn="ctr" eaLnBrk="0" hangingPunct="0"/>
              <a:r>
                <a:rPr lang="en-US" sz="1600">
                  <a:solidFill>
                    <a:srgbClr val="FF0000"/>
                  </a:solidFill>
                  <a:latin typeface="Courier New" pitchFamily="49" charset="0"/>
                </a:rPr>
                <a:t>6.0 Notify subscribers</a:t>
              </a:r>
              <a:endParaRPr lang="en-US" sz="1600" b="0">
                <a:solidFill>
                  <a:srgbClr val="FF0000"/>
                </a:solidFill>
              </a:endParaRPr>
            </a:p>
          </p:txBody>
        </p:sp>
        <p:sp>
          <p:nvSpPr>
            <p:cNvPr id="53298" name="Line 36"/>
            <p:cNvSpPr>
              <a:spLocks noChangeShapeType="1"/>
            </p:cNvSpPr>
            <p:nvPr/>
          </p:nvSpPr>
          <p:spPr bwMode="auto">
            <a:xfrm flipH="1">
              <a:off x="2492" y="2595"/>
              <a:ext cx="1126" cy="231"/>
            </a:xfrm>
            <a:prstGeom prst="line">
              <a:avLst/>
            </a:prstGeom>
            <a:noFill/>
            <a:ln w="12700">
              <a:solidFill>
                <a:schemeClr val="tx1"/>
              </a:solidFill>
              <a:round/>
              <a:headEnd/>
              <a:tailEnd type="triangle" w="med" len="med"/>
            </a:ln>
          </p:spPr>
          <p:txBody>
            <a:bodyPr wrap="none" anchor="ctr"/>
            <a:lstStyle/>
            <a:p>
              <a:endParaRPr lang="en-US"/>
            </a:p>
          </p:txBody>
        </p:sp>
        <p:sp>
          <p:nvSpPr>
            <p:cNvPr id="53299" name="Line 37"/>
            <p:cNvSpPr>
              <a:spLocks noChangeShapeType="1"/>
            </p:cNvSpPr>
            <p:nvPr/>
          </p:nvSpPr>
          <p:spPr bwMode="auto">
            <a:xfrm flipH="1">
              <a:off x="3427" y="2595"/>
              <a:ext cx="191" cy="539"/>
            </a:xfrm>
            <a:prstGeom prst="line">
              <a:avLst/>
            </a:prstGeom>
            <a:noFill/>
            <a:ln w="12700">
              <a:solidFill>
                <a:schemeClr val="tx1"/>
              </a:solidFill>
              <a:round/>
              <a:headEnd/>
              <a:tailEnd type="triangle" w="med" len="med"/>
            </a:ln>
          </p:spPr>
          <p:txBody>
            <a:bodyPr wrap="none" anchor="ctr"/>
            <a:lstStyle/>
            <a:p>
              <a:endParaRPr lang="en-US"/>
            </a:p>
          </p:txBody>
        </p:sp>
        <p:sp>
          <p:nvSpPr>
            <p:cNvPr id="53300" name="Line 38"/>
            <p:cNvSpPr>
              <a:spLocks noChangeShapeType="1"/>
            </p:cNvSpPr>
            <p:nvPr/>
          </p:nvSpPr>
          <p:spPr bwMode="auto">
            <a:xfrm>
              <a:off x="3618" y="2595"/>
              <a:ext cx="207" cy="861"/>
            </a:xfrm>
            <a:prstGeom prst="line">
              <a:avLst/>
            </a:prstGeom>
            <a:noFill/>
            <a:ln w="12700">
              <a:solidFill>
                <a:schemeClr val="tx1"/>
              </a:solidFill>
              <a:round/>
              <a:headEnd/>
              <a:tailEnd type="triangle" w="med" len="med"/>
            </a:ln>
          </p:spPr>
          <p:txBody>
            <a:bodyPr wrap="none" anchor="ctr"/>
            <a:lstStyle/>
            <a:p>
              <a:endParaRPr lang="en-US"/>
            </a:p>
          </p:txBody>
        </p:sp>
      </p:grpSp>
      <p:sp>
        <p:nvSpPr>
          <p:cNvPr id="267332" name="Text Box 68"/>
          <p:cNvSpPr txBox="1">
            <a:spLocks noChangeArrowheads="1"/>
          </p:cNvSpPr>
          <p:nvPr/>
        </p:nvSpPr>
        <p:spPr bwMode="auto">
          <a:xfrm>
            <a:off x="317500" y="5840413"/>
            <a:ext cx="4002088" cy="439737"/>
          </a:xfrm>
          <a:prstGeom prst="rect">
            <a:avLst/>
          </a:prstGeom>
          <a:solidFill>
            <a:schemeClr val="accent1"/>
          </a:solidFill>
          <a:ln w="12700">
            <a:solidFill>
              <a:schemeClr val="tx1"/>
            </a:solidFill>
            <a:miter lim="800000"/>
            <a:headEnd/>
            <a:tailEnd/>
          </a:ln>
        </p:spPr>
        <p:txBody>
          <a:bodyPr wrap="none" anchor="ctr">
            <a:spAutoFit/>
          </a:bodyPr>
          <a:lstStyle/>
          <a:p>
            <a:pPr algn="ctr" eaLnBrk="0" hangingPunct="0"/>
            <a:r>
              <a:rPr lang="en-US" sz="2200">
                <a:solidFill>
                  <a:srgbClr val="FF0000"/>
                </a:solidFill>
                <a:latin typeface="Century Gothic" pitchFamily="34" charset="0"/>
              </a:rPr>
              <a:t>UML Collaboration Diagram </a:t>
            </a:r>
          </a:p>
        </p:txBody>
      </p:sp>
      <p:sp>
        <p:nvSpPr>
          <p:cNvPr id="53263" name="Text Box 69"/>
          <p:cNvSpPr txBox="1">
            <a:spLocks noChangeArrowheads="1"/>
          </p:cNvSpPr>
          <p:nvPr/>
        </p:nvSpPr>
        <p:spPr bwMode="auto">
          <a:xfrm>
            <a:off x="6242050" y="527050"/>
            <a:ext cx="2867025" cy="439738"/>
          </a:xfrm>
          <a:prstGeom prst="rect">
            <a:avLst/>
          </a:prstGeom>
          <a:solidFill>
            <a:schemeClr val="accent1"/>
          </a:solidFill>
          <a:ln w="12700">
            <a:solidFill>
              <a:schemeClr val="tx1"/>
            </a:solidFill>
            <a:miter lim="800000"/>
            <a:headEnd/>
            <a:tailEnd/>
          </a:ln>
        </p:spPr>
        <p:txBody>
          <a:bodyPr wrap="none" anchor="ctr">
            <a:spAutoFit/>
          </a:bodyPr>
          <a:lstStyle/>
          <a:p>
            <a:pPr algn="ctr" eaLnBrk="0" hangingPunct="0"/>
            <a:r>
              <a:rPr lang="en-US" sz="2200">
                <a:solidFill>
                  <a:srgbClr val="FF0000"/>
                </a:solidFill>
                <a:latin typeface="Century Gothic" pitchFamily="34" charset="0"/>
              </a:rPr>
              <a:t>UML Class Diagram </a:t>
            </a:r>
          </a:p>
        </p:txBody>
      </p:sp>
      <p:sp>
        <p:nvSpPr>
          <p:cNvPr id="267336" name="Rectangle 72"/>
          <p:cNvSpPr>
            <a:spLocks noChangeArrowheads="1"/>
          </p:cNvSpPr>
          <p:nvPr/>
        </p:nvSpPr>
        <p:spPr bwMode="auto">
          <a:xfrm>
            <a:off x="4621213" y="4635500"/>
            <a:ext cx="1585912" cy="244475"/>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latin typeface="Courier New" pitchFamily="49" charset="0"/>
              </a:rPr>
              <a:t>3.0Subscribe </a:t>
            </a:r>
            <a:endParaRPr lang="en-US" sz="1600" b="0"/>
          </a:p>
        </p:txBody>
      </p:sp>
      <p:sp>
        <p:nvSpPr>
          <p:cNvPr id="267337" name="Rectangle 73"/>
          <p:cNvSpPr>
            <a:spLocks noChangeArrowheads="1"/>
          </p:cNvSpPr>
          <p:nvPr/>
        </p:nvSpPr>
        <p:spPr bwMode="auto">
          <a:xfrm>
            <a:off x="6311900" y="5241925"/>
            <a:ext cx="1585913" cy="244475"/>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latin typeface="Courier New" pitchFamily="49" charset="0"/>
              </a:rPr>
              <a:t>2.0Subscribe </a:t>
            </a:r>
            <a:endParaRPr lang="en-US" sz="1600" b="0"/>
          </a:p>
        </p:txBody>
      </p:sp>
      <p:grpSp>
        <p:nvGrpSpPr>
          <p:cNvPr id="53266" name="Group 75"/>
          <p:cNvGrpSpPr>
            <a:grpSpLocks/>
          </p:cNvGrpSpPr>
          <p:nvPr/>
        </p:nvGrpSpPr>
        <p:grpSpPr bwMode="auto">
          <a:xfrm>
            <a:off x="3284538" y="966788"/>
            <a:ext cx="5824537" cy="1435100"/>
            <a:chOff x="2069" y="609"/>
            <a:chExt cx="3669" cy="904"/>
          </a:xfrm>
        </p:grpSpPr>
        <p:grpSp>
          <p:nvGrpSpPr>
            <p:cNvPr id="53267" name="Group 67"/>
            <p:cNvGrpSpPr>
              <a:grpSpLocks/>
            </p:cNvGrpSpPr>
            <p:nvPr/>
          </p:nvGrpSpPr>
          <p:grpSpPr bwMode="auto">
            <a:xfrm>
              <a:off x="2717" y="609"/>
              <a:ext cx="2780" cy="904"/>
              <a:chOff x="520" y="2652"/>
              <a:chExt cx="4425" cy="1290"/>
            </a:xfrm>
          </p:grpSpPr>
          <p:grpSp>
            <p:nvGrpSpPr>
              <p:cNvPr id="53269" name="Group 39"/>
              <p:cNvGrpSpPr>
                <a:grpSpLocks/>
              </p:cNvGrpSpPr>
              <p:nvPr/>
            </p:nvGrpSpPr>
            <p:grpSpPr bwMode="auto">
              <a:xfrm>
                <a:off x="2405" y="3408"/>
                <a:ext cx="2357" cy="534"/>
                <a:chOff x="2405" y="3558"/>
                <a:chExt cx="2357" cy="534"/>
              </a:xfrm>
            </p:grpSpPr>
            <p:sp>
              <p:nvSpPr>
                <p:cNvPr id="53292" name="Freeform 40"/>
                <p:cNvSpPr>
                  <a:spLocks/>
                </p:cNvSpPr>
                <p:nvPr/>
              </p:nvSpPr>
              <p:spPr bwMode="auto">
                <a:xfrm>
                  <a:off x="2405" y="3558"/>
                  <a:ext cx="1480" cy="307"/>
                </a:xfrm>
                <a:custGeom>
                  <a:avLst/>
                  <a:gdLst>
                    <a:gd name="T0" fmla="*/ 0 w 1480"/>
                    <a:gd name="T1" fmla="*/ 307 h 307"/>
                    <a:gd name="T2" fmla="*/ 1480 w 1480"/>
                    <a:gd name="T3" fmla="*/ 307 h 307"/>
                    <a:gd name="T4" fmla="*/ 1480 w 1480"/>
                    <a:gd name="T5" fmla="*/ 0 h 307"/>
                    <a:gd name="T6" fmla="*/ 0 60000 65536"/>
                    <a:gd name="T7" fmla="*/ 0 60000 65536"/>
                    <a:gd name="T8" fmla="*/ 0 60000 65536"/>
                    <a:gd name="T9" fmla="*/ 0 w 1480"/>
                    <a:gd name="T10" fmla="*/ 0 h 307"/>
                    <a:gd name="T11" fmla="*/ 1480 w 1480"/>
                    <a:gd name="T12" fmla="*/ 307 h 307"/>
                  </a:gdLst>
                  <a:ahLst/>
                  <a:cxnLst>
                    <a:cxn ang="T6">
                      <a:pos x="T0" y="T1"/>
                    </a:cxn>
                    <a:cxn ang="T7">
                      <a:pos x="T2" y="T3"/>
                    </a:cxn>
                    <a:cxn ang="T8">
                      <a:pos x="T4" y="T5"/>
                    </a:cxn>
                  </a:cxnLst>
                  <a:rect l="T9" t="T10" r="T11" b="T12"/>
                  <a:pathLst>
                    <a:path w="1480" h="307">
                      <a:moveTo>
                        <a:pt x="0" y="307"/>
                      </a:moveTo>
                      <a:lnTo>
                        <a:pt x="1480" y="307"/>
                      </a:lnTo>
                      <a:lnTo>
                        <a:pt x="1480" y="0"/>
                      </a:lnTo>
                    </a:path>
                  </a:pathLst>
                </a:custGeom>
                <a:noFill/>
                <a:ln w="22225">
                  <a:solidFill>
                    <a:srgbClr val="000000"/>
                  </a:solidFill>
                  <a:round/>
                  <a:headEnd/>
                  <a:tailEnd/>
                </a:ln>
              </p:spPr>
              <p:txBody>
                <a:bodyPr/>
                <a:lstStyle/>
                <a:p>
                  <a:endParaRPr lang="en-US"/>
                </a:p>
              </p:txBody>
            </p:sp>
            <p:sp>
              <p:nvSpPr>
                <p:cNvPr id="53293" name="Rectangle 41"/>
                <p:cNvSpPr>
                  <a:spLocks noChangeArrowheads="1"/>
                </p:cNvSpPr>
                <p:nvPr/>
              </p:nvSpPr>
              <p:spPr bwMode="auto">
                <a:xfrm>
                  <a:off x="2478" y="3718"/>
                  <a:ext cx="917" cy="164"/>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latin typeface="Courier New" pitchFamily="49" charset="0"/>
                    </a:rPr>
                    <a:t>subscriber</a:t>
                  </a:r>
                  <a:endParaRPr lang="en-US" sz="1200" b="0"/>
                </a:p>
              </p:txBody>
            </p:sp>
            <p:sp>
              <p:nvSpPr>
                <p:cNvPr id="53294" name="Rectangle 42"/>
                <p:cNvSpPr>
                  <a:spLocks noChangeArrowheads="1"/>
                </p:cNvSpPr>
                <p:nvPr/>
              </p:nvSpPr>
              <p:spPr bwMode="auto">
                <a:xfrm>
                  <a:off x="4028" y="3578"/>
                  <a:ext cx="734" cy="164"/>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latin typeface="Courier New" pitchFamily="49" charset="0"/>
                    </a:rPr>
                    <a:t>notifier</a:t>
                  </a:r>
                  <a:endParaRPr lang="en-US" sz="1200" b="0"/>
                </a:p>
              </p:txBody>
            </p:sp>
            <p:sp>
              <p:nvSpPr>
                <p:cNvPr id="53295" name="Rectangle 43"/>
                <p:cNvSpPr>
                  <a:spLocks noChangeArrowheads="1"/>
                </p:cNvSpPr>
                <p:nvPr/>
              </p:nvSpPr>
              <p:spPr bwMode="auto">
                <a:xfrm>
                  <a:off x="2478" y="3928"/>
                  <a:ext cx="92" cy="164"/>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latin typeface="Courier New" pitchFamily="49" charset="0"/>
                    </a:rPr>
                    <a:t>*</a:t>
                  </a:r>
                  <a:endParaRPr lang="en-US" sz="1200" b="0"/>
                </a:p>
              </p:txBody>
            </p:sp>
            <p:sp>
              <p:nvSpPr>
                <p:cNvPr id="53296" name="Rectangle 44"/>
                <p:cNvSpPr>
                  <a:spLocks noChangeArrowheads="1"/>
                </p:cNvSpPr>
                <p:nvPr/>
              </p:nvSpPr>
              <p:spPr bwMode="auto">
                <a:xfrm>
                  <a:off x="3759" y="3580"/>
                  <a:ext cx="92" cy="164"/>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latin typeface="Courier New" pitchFamily="49" charset="0"/>
                    </a:rPr>
                    <a:t>1</a:t>
                  </a:r>
                  <a:endParaRPr lang="en-US" sz="1200" b="0"/>
                </a:p>
              </p:txBody>
            </p:sp>
          </p:grpSp>
          <p:grpSp>
            <p:nvGrpSpPr>
              <p:cNvPr id="53270" name="Group 45"/>
              <p:cNvGrpSpPr>
                <a:grpSpLocks/>
              </p:cNvGrpSpPr>
              <p:nvPr/>
            </p:nvGrpSpPr>
            <p:grpSpPr bwMode="auto">
              <a:xfrm>
                <a:off x="2168" y="2800"/>
                <a:ext cx="2777" cy="374"/>
                <a:chOff x="2168" y="2950"/>
                <a:chExt cx="2777" cy="374"/>
              </a:xfrm>
            </p:grpSpPr>
            <p:sp>
              <p:nvSpPr>
                <p:cNvPr id="53286" name="Freeform 46"/>
                <p:cNvSpPr>
                  <a:spLocks/>
                </p:cNvSpPr>
                <p:nvPr/>
              </p:nvSpPr>
              <p:spPr bwMode="auto">
                <a:xfrm>
                  <a:off x="2168" y="3084"/>
                  <a:ext cx="1717" cy="167"/>
                </a:xfrm>
                <a:custGeom>
                  <a:avLst/>
                  <a:gdLst>
                    <a:gd name="T0" fmla="*/ 0 w 1717"/>
                    <a:gd name="T1" fmla="*/ 0 h 167"/>
                    <a:gd name="T2" fmla="*/ 1717 w 1717"/>
                    <a:gd name="T3" fmla="*/ 0 h 167"/>
                    <a:gd name="T4" fmla="*/ 1717 w 1717"/>
                    <a:gd name="T5" fmla="*/ 167 h 167"/>
                    <a:gd name="T6" fmla="*/ 0 60000 65536"/>
                    <a:gd name="T7" fmla="*/ 0 60000 65536"/>
                    <a:gd name="T8" fmla="*/ 0 60000 65536"/>
                    <a:gd name="T9" fmla="*/ 0 w 1717"/>
                    <a:gd name="T10" fmla="*/ 0 h 167"/>
                    <a:gd name="T11" fmla="*/ 1717 w 1717"/>
                    <a:gd name="T12" fmla="*/ 167 h 167"/>
                  </a:gdLst>
                  <a:ahLst/>
                  <a:cxnLst>
                    <a:cxn ang="T6">
                      <a:pos x="T0" y="T1"/>
                    </a:cxn>
                    <a:cxn ang="T7">
                      <a:pos x="T2" y="T3"/>
                    </a:cxn>
                    <a:cxn ang="T8">
                      <a:pos x="T4" y="T5"/>
                    </a:cxn>
                  </a:cxnLst>
                  <a:rect l="T9" t="T10" r="T11" b="T12"/>
                  <a:pathLst>
                    <a:path w="1717" h="167">
                      <a:moveTo>
                        <a:pt x="0" y="0"/>
                      </a:moveTo>
                      <a:lnTo>
                        <a:pt x="1717" y="0"/>
                      </a:lnTo>
                      <a:lnTo>
                        <a:pt x="1717" y="167"/>
                      </a:lnTo>
                    </a:path>
                  </a:pathLst>
                </a:custGeom>
                <a:noFill/>
                <a:ln w="22225">
                  <a:solidFill>
                    <a:srgbClr val="000000"/>
                  </a:solidFill>
                  <a:round/>
                  <a:headEnd/>
                  <a:tailEnd/>
                </a:ln>
              </p:spPr>
              <p:txBody>
                <a:bodyPr/>
                <a:lstStyle/>
                <a:p>
                  <a:endParaRPr lang="en-US"/>
                </a:p>
              </p:txBody>
            </p:sp>
            <p:sp>
              <p:nvSpPr>
                <p:cNvPr id="53287" name="Rectangle 47"/>
                <p:cNvSpPr>
                  <a:spLocks noChangeArrowheads="1"/>
                </p:cNvSpPr>
                <p:nvPr/>
              </p:nvSpPr>
              <p:spPr bwMode="auto">
                <a:xfrm>
                  <a:off x="2233" y="2950"/>
                  <a:ext cx="824" cy="16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latin typeface="Courier New" pitchFamily="49" charset="0"/>
                    </a:rPr>
                    <a:t>initiator</a:t>
                  </a:r>
                  <a:endParaRPr lang="en-US" sz="1200" b="0"/>
                </a:p>
              </p:txBody>
            </p:sp>
            <p:grpSp>
              <p:nvGrpSpPr>
                <p:cNvPr id="53288" name="Group 48"/>
                <p:cNvGrpSpPr>
                  <a:grpSpLocks/>
                </p:cNvGrpSpPr>
                <p:nvPr/>
              </p:nvGrpSpPr>
              <p:grpSpPr bwMode="auto">
                <a:xfrm>
                  <a:off x="3759" y="3106"/>
                  <a:ext cx="1186" cy="164"/>
                  <a:chOff x="4021" y="1404"/>
                  <a:chExt cx="1186" cy="164"/>
                </a:xfrm>
              </p:grpSpPr>
              <p:sp>
                <p:nvSpPr>
                  <p:cNvPr id="53290" name="Rectangle 49"/>
                  <p:cNvSpPr>
                    <a:spLocks noChangeArrowheads="1"/>
                  </p:cNvSpPr>
                  <p:nvPr/>
                </p:nvSpPr>
                <p:spPr bwMode="auto">
                  <a:xfrm>
                    <a:off x="4290" y="1404"/>
                    <a:ext cx="917" cy="164"/>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latin typeface="Courier New" pitchFamily="49" charset="0"/>
                      </a:rPr>
                      <a:t>repository</a:t>
                    </a:r>
                    <a:endParaRPr lang="en-US" sz="1200" b="0"/>
                  </a:p>
                </p:txBody>
              </p:sp>
              <p:sp>
                <p:nvSpPr>
                  <p:cNvPr id="53291" name="Rectangle 50"/>
                  <p:cNvSpPr>
                    <a:spLocks noChangeArrowheads="1"/>
                  </p:cNvSpPr>
                  <p:nvPr/>
                </p:nvSpPr>
                <p:spPr bwMode="auto">
                  <a:xfrm>
                    <a:off x="4021" y="1404"/>
                    <a:ext cx="92" cy="164"/>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latin typeface="Courier New" pitchFamily="49" charset="0"/>
                      </a:rPr>
                      <a:t>1</a:t>
                    </a:r>
                    <a:endParaRPr lang="en-US" sz="1200" b="0"/>
                  </a:p>
                </p:txBody>
              </p:sp>
            </p:grpSp>
            <p:sp>
              <p:nvSpPr>
                <p:cNvPr id="53289" name="Rectangle 51"/>
                <p:cNvSpPr>
                  <a:spLocks noChangeArrowheads="1"/>
                </p:cNvSpPr>
                <p:nvPr/>
              </p:nvSpPr>
              <p:spPr bwMode="auto">
                <a:xfrm>
                  <a:off x="2233" y="3160"/>
                  <a:ext cx="92" cy="164"/>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latin typeface="Courier New" pitchFamily="49" charset="0"/>
                    </a:rPr>
                    <a:t>*</a:t>
                  </a:r>
                  <a:endParaRPr lang="en-US" sz="1200" b="0"/>
                </a:p>
              </p:txBody>
            </p:sp>
          </p:grpSp>
          <p:grpSp>
            <p:nvGrpSpPr>
              <p:cNvPr id="53271" name="Group 52"/>
              <p:cNvGrpSpPr>
                <a:grpSpLocks/>
              </p:cNvGrpSpPr>
              <p:nvPr/>
            </p:nvGrpSpPr>
            <p:grpSpPr bwMode="auto">
              <a:xfrm>
                <a:off x="3061" y="2962"/>
                <a:ext cx="1648" cy="460"/>
                <a:chOff x="3061" y="3112"/>
                <a:chExt cx="1648" cy="460"/>
              </a:xfrm>
            </p:grpSpPr>
            <p:grpSp>
              <p:nvGrpSpPr>
                <p:cNvPr id="53282" name="Group 53"/>
                <p:cNvGrpSpPr>
                  <a:grpSpLocks/>
                </p:cNvGrpSpPr>
                <p:nvPr/>
              </p:nvGrpSpPr>
              <p:grpSpPr bwMode="auto">
                <a:xfrm>
                  <a:off x="3061" y="3251"/>
                  <a:ext cx="1648" cy="321"/>
                  <a:chOff x="3061" y="3251"/>
                  <a:chExt cx="1648" cy="321"/>
                </a:xfrm>
              </p:grpSpPr>
              <p:sp>
                <p:nvSpPr>
                  <p:cNvPr id="53284" name="Rectangle 54"/>
                  <p:cNvSpPr>
                    <a:spLocks noChangeArrowheads="1"/>
                  </p:cNvSpPr>
                  <p:nvPr/>
                </p:nvSpPr>
                <p:spPr bwMode="auto">
                  <a:xfrm>
                    <a:off x="3061" y="3251"/>
                    <a:ext cx="1648" cy="321"/>
                  </a:xfrm>
                  <a:prstGeom prst="rect">
                    <a:avLst/>
                  </a:prstGeom>
                  <a:solidFill>
                    <a:schemeClr val="bg1"/>
                  </a:solidFill>
                  <a:ln w="22225">
                    <a:solidFill>
                      <a:srgbClr val="000000"/>
                    </a:solidFill>
                    <a:miter lim="800000"/>
                    <a:headEnd/>
                    <a:tailEnd/>
                  </a:ln>
                </p:spPr>
                <p:txBody>
                  <a:bodyPr/>
                  <a:lstStyle/>
                  <a:p>
                    <a:pPr eaLnBrk="0" hangingPunct="0"/>
                    <a:endParaRPr lang="en-US"/>
                  </a:p>
                </p:txBody>
              </p:sp>
              <p:sp>
                <p:nvSpPr>
                  <p:cNvPr id="53285" name="Rectangle 55"/>
                  <p:cNvSpPr>
                    <a:spLocks noChangeArrowheads="1"/>
                  </p:cNvSpPr>
                  <p:nvPr/>
                </p:nvSpPr>
                <p:spPr bwMode="auto">
                  <a:xfrm>
                    <a:off x="3694" y="3334"/>
                    <a:ext cx="458" cy="164"/>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latin typeface="Courier New" pitchFamily="49" charset="0"/>
                      </a:rPr>
                      <a:t>Model</a:t>
                    </a:r>
                    <a:endParaRPr lang="en-US" sz="1200" b="0"/>
                  </a:p>
                </p:txBody>
              </p:sp>
            </p:grpSp>
            <p:sp>
              <p:nvSpPr>
                <p:cNvPr id="53283" name="AutoShape 56"/>
                <p:cNvSpPr>
                  <a:spLocks noChangeArrowheads="1"/>
                </p:cNvSpPr>
                <p:nvPr/>
              </p:nvSpPr>
              <p:spPr bwMode="auto">
                <a:xfrm rot="10800000">
                  <a:off x="3061" y="3112"/>
                  <a:ext cx="446" cy="132"/>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4504 w 21600"/>
                    <a:gd name="T13" fmla="*/ 4582 h 21600"/>
                    <a:gd name="T14" fmla="*/ 17096 w 21600"/>
                    <a:gd name="T15" fmla="*/ 17182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close/>
                    </a:path>
                  </a:pathLst>
                </a:custGeom>
                <a:solidFill>
                  <a:schemeClr val="bg1"/>
                </a:solidFill>
                <a:ln w="12700">
                  <a:solidFill>
                    <a:schemeClr val="tx1"/>
                  </a:solidFill>
                  <a:miter lim="800000"/>
                  <a:headEnd/>
                  <a:tailEnd/>
                </a:ln>
              </p:spPr>
              <p:txBody>
                <a:bodyPr wrap="none" anchor="ctr"/>
                <a:lstStyle/>
                <a:p>
                  <a:endParaRPr lang="en-US"/>
                </a:p>
              </p:txBody>
            </p:sp>
          </p:grpSp>
          <p:grpSp>
            <p:nvGrpSpPr>
              <p:cNvPr id="53272" name="Group 57"/>
              <p:cNvGrpSpPr>
                <a:grpSpLocks/>
              </p:cNvGrpSpPr>
              <p:nvPr/>
            </p:nvGrpSpPr>
            <p:grpSpPr bwMode="auto">
              <a:xfrm>
                <a:off x="520" y="2652"/>
                <a:ext cx="1662" cy="449"/>
                <a:chOff x="520" y="2802"/>
                <a:chExt cx="1662" cy="449"/>
              </a:xfrm>
            </p:grpSpPr>
            <p:grpSp>
              <p:nvGrpSpPr>
                <p:cNvPr id="53278" name="Group 58"/>
                <p:cNvGrpSpPr>
                  <a:grpSpLocks/>
                </p:cNvGrpSpPr>
                <p:nvPr/>
              </p:nvGrpSpPr>
              <p:grpSpPr bwMode="auto">
                <a:xfrm>
                  <a:off x="520" y="2944"/>
                  <a:ext cx="1662" cy="307"/>
                  <a:chOff x="520" y="2944"/>
                  <a:chExt cx="1662" cy="307"/>
                </a:xfrm>
              </p:grpSpPr>
              <p:sp>
                <p:nvSpPr>
                  <p:cNvPr id="53280" name="Rectangle 59"/>
                  <p:cNvSpPr>
                    <a:spLocks noChangeArrowheads="1"/>
                  </p:cNvSpPr>
                  <p:nvPr/>
                </p:nvSpPr>
                <p:spPr bwMode="auto">
                  <a:xfrm>
                    <a:off x="520" y="2944"/>
                    <a:ext cx="1662" cy="307"/>
                  </a:xfrm>
                  <a:prstGeom prst="rect">
                    <a:avLst/>
                  </a:prstGeom>
                  <a:solidFill>
                    <a:schemeClr val="bg1"/>
                  </a:solidFill>
                  <a:ln w="22225">
                    <a:solidFill>
                      <a:srgbClr val="000000"/>
                    </a:solidFill>
                    <a:miter lim="800000"/>
                    <a:headEnd/>
                    <a:tailEnd/>
                  </a:ln>
                </p:spPr>
                <p:txBody>
                  <a:bodyPr/>
                  <a:lstStyle/>
                  <a:p>
                    <a:pPr eaLnBrk="0" hangingPunct="0"/>
                    <a:endParaRPr lang="en-US"/>
                  </a:p>
                </p:txBody>
              </p:sp>
              <p:sp>
                <p:nvSpPr>
                  <p:cNvPr id="53281" name="Rectangle 60"/>
                  <p:cNvSpPr>
                    <a:spLocks noChangeArrowheads="1"/>
                  </p:cNvSpPr>
                  <p:nvPr/>
                </p:nvSpPr>
                <p:spPr bwMode="auto">
                  <a:xfrm>
                    <a:off x="966" y="3023"/>
                    <a:ext cx="916" cy="164"/>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latin typeface="Courier New" pitchFamily="49" charset="0"/>
                      </a:rPr>
                      <a:t>Controller</a:t>
                    </a:r>
                    <a:endParaRPr lang="en-US" sz="1200" b="0"/>
                  </a:p>
                </p:txBody>
              </p:sp>
            </p:grpSp>
            <p:sp>
              <p:nvSpPr>
                <p:cNvPr id="53279" name="AutoShape 61"/>
                <p:cNvSpPr>
                  <a:spLocks noChangeArrowheads="1"/>
                </p:cNvSpPr>
                <p:nvPr/>
              </p:nvSpPr>
              <p:spPr bwMode="auto">
                <a:xfrm rot="10800000">
                  <a:off x="520" y="2802"/>
                  <a:ext cx="446" cy="132"/>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4504 w 21600"/>
                    <a:gd name="T13" fmla="*/ 4582 h 21600"/>
                    <a:gd name="T14" fmla="*/ 17096 w 21600"/>
                    <a:gd name="T15" fmla="*/ 17182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close/>
                    </a:path>
                  </a:pathLst>
                </a:custGeom>
                <a:solidFill>
                  <a:schemeClr val="bg1"/>
                </a:solidFill>
                <a:ln w="12700">
                  <a:solidFill>
                    <a:schemeClr val="tx1"/>
                  </a:solidFill>
                  <a:miter lim="800000"/>
                  <a:headEnd/>
                  <a:tailEnd/>
                </a:ln>
              </p:spPr>
              <p:txBody>
                <a:bodyPr wrap="none" anchor="ctr"/>
                <a:lstStyle/>
                <a:p>
                  <a:endParaRPr lang="en-US"/>
                </a:p>
              </p:txBody>
            </p:sp>
          </p:grpSp>
          <p:grpSp>
            <p:nvGrpSpPr>
              <p:cNvPr id="53273" name="Group 62"/>
              <p:cNvGrpSpPr>
                <a:grpSpLocks/>
              </p:cNvGrpSpPr>
              <p:nvPr/>
            </p:nvGrpSpPr>
            <p:grpSpPr bwMode="auto">
              <a:xfrm>
                <a:off x="757" y="3422"/>
                <a:ext cx="1662" cy="447"/>
                <a:chOff x="757" y="3572"/>
                <a:chExt cx="1662" cy="447"/>
              </a:xfrm>
            </p:grpSpPr>
            <p:grpSp>
              <p:nvGrpSpPr>
                <p:cNvPr id="53274" name="Group 63"/>
                <p:cNvGrpSpPr>
                  <a:grpSpLocks/>
                </p:cNvGrpSpPr>
                <p:nvPr/>
              </p:nvGrpSpPr>
              <p:grpSpPr bwMode="auto">
                <a:xfrm>
                  <a:off x="757" y="3712"/>
                  <a:ext cx="1662" cy="307"/>
                  <a:chOff x="1005" y="1982"/>
                  <a:chExt cx="1662" cy="307"/>
                </a:xfrm>
              </p:grpSpPr>
              <p:sp>
                <p:nvSpPr>
                  <p:cNvPr id="53276" name="Rectangle 64"/>
                  <p:cNvSpPr>
                    <a:spLocks noChangeArrowheads="1"/>
                  </p:cNvSpPr>
                  <p:nvPr/>
                </p:nvSpPr>
                <p:spPr bwMode="auto">
                  <a:xfrm>
                    <a:off x="1005" y="1982"/>
                    <a:ext cx="1662" cy="307"/>
                  </a:xfrm>
                  <a:prstGeom prst="rect">
                    <a:avLst/>
                  </a:prstGeom>
                  <a:solidFill>
                    <a:schemeClr val="bg1"/>
                  </a:solidFill>
                  <a:ln w="22225">
                    <a:solidFill>
                      <a:srgbClr val="000000"/>
                    </a:solidFill>
                    <a:miter lim="800000"/>
                    <a:headEnd/>
                    <a:tailEnd/>
                  </a:ln>
                </p:spPr>
                <p:txBody>
                  <a:bodyPr/>
                  <a:lstStyle/>
                  <a:p>
                    <a:pPr eaLnBrk="0" hangingPunct="0"/>
                    <a:endParaRPr lang="en-US"/>
                  </a:p>
                </p:txBody>
              </p:sp>
              <p:sp>
                <p:nvSpPr>
                  <p:cNvPr id="53277" name="Rectangle 65"/>
                  <p:cNvSpPr>
                    <a:spLocks noChangeArrowheads="1"/>
                  </p:cNvSpPr>
                  <p:nvPr/>
                </p:nvSpPr>
                <p:spPr bwMode="auto">
                  <a:xfrm>
                    <a:off x="1682" y="2058"/>
                    <a:ext cx="366" cy="164"/>
                  </a:xfrm>
                  <a:prstGeom prst="rect">
                    <a:avLst/>
                  </a:prstGeom>
                  <a:solidFill>
                    <a:schemeClr val="bg1"/>
                  </a:solidFill>
                  <a:ln w="9525">
                    <a:noFill/>
                    <a:miter lim="800000"/>
                    <a:headEnd/>
                    <a:tailEnd/>
                  </a:ln>
                </p:spPr>
                <p:txBody>
                  <a:bodyPr wrap="none" lIns="0" tIns="0" rIns="0" bIns="0">
                    <a:spAutoFit/>
                  </a:bodyPr>
                  <a:lstStyle/>
                  <a:p>
                    <a:pPr eaLnBrk="0" hangingPunct="0"/>
                    <a:r>
                      <a:rPr lang="en-US" sz="1200">
                        <a:solidFill>
                          <a:srgbClr val="000000"/>
                        </a:solidFill>
                        <a:latin typeface="Courier New" pitchFamily="49" charset="0"/>
                      </a:rPr>
                      <a:t>View</a:t>
                    </a:r>
                    <a:endParaRPr lang="en-US" sz="1200" b="0"/>
                  </a:p>
                </p:txBody>
              </p:sp>
            </p:grpSp>
            <p:sp>
              <p:nvSpPr>
                <p:cNvPr id="53275" name="AutoShape 66"/>
                <p:cNvSpPr>
                  <a:spLocks noChangeArrowheads="1"/>
                </p:cNvSpPr>
                <p:nvPr/>
              </p:nvSpPr>
              <p:spPr bwMode="auto">
                <a:xfrm rot="10800000">
                  <a:off x="763" y="3572"/>
                  <a:ext cx="446" cy="132"/>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4504 w 21600"/>
                    <a:gd name="T13" fmla="*/ 4582 h 21600"/>
                    <a:gd name="T14" fmla="*/ 17096 w 21600"/>
                    <a:gd name="T15" fmla="*/ 17182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close/>
                    </a:path>
                  </a:pathLst>
                </a:custGeom>
                <a:solidFill>
                  <a:schemeClr val="bg1"/>
                </a:solidFill>
                <a:ln w="12700">
                  <a:solidFill>
                    <a:schemeClr val="tx1"/>
                  </a:solidFill>
                  <a:miter lim="800000"/>
                  <a:headEnd/>
                  <a:tailEnd/>
                </a:ln>
              </p:spPr>
              <p:txBody>
                <a:bodyPr wrap="none" anchor="ctr"/>
                <a:lstStyle/>
                <a:p>
                  <a:endParaRPr lang="en-US"/>
                </a:p>
              </p:txBody>
            </p:sp>
          </p:grpSp>
        </p:grpSp>
        <p:sp>
          <p:nvSpPr>
            <p:cNvPr id="53268" name="Line 74"/>
            <p:cNvSpPr>
              <a:spLocks noChangeShapeType="1"/>
            </p:cNvSpPr>
            <p:nvPr/>
          </p:nvSpPr>
          <p:spPr bwMode="auto">
            <a:xfrm>
              <a:off x="2069" y="1513"/>
              <a:ext cx="3669" cy="0"/>
            </a:xfrm>
            <a:prstGeom prst="line">
              <a:avLst/>
            </a:prstGeom>
            <a:noFill/>
            <a:ln w="12700">
              <a:solidFill>
                <a:schemeClr val="tx1"/>
              </a:solidFill>
              <a:round/>
              <a:headEnd/>
              <a:tailEnd/>
            </a:ln>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6733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wipe(down)">
                                      <p:cBhvr>
                                        <p:cTn id="15" dur="500"/>
                                        <p:tgtEl>
                                          <p:spTgt spid="7"/>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499"/>
                                          </p:stCondLst>
                                        </p:cTn>
                                        <p:tgtEl>
                                          <p:spTgt spid="267273">
                                            <p:txEl>
                                              <p:pRg st="0" end="0"/>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499"/>
                                          </p:stCondLst>
                                        </p:cTn>
                                        <p:tgtEl>
                                          <p:spTgt spid="4"/>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499"/>
                                          </p:stCondLst>
                                        </p:cTn>
                                        <p:tgtEl>
                                          <p:spTgt spid="267337">
                                            <p:txEl>
                                              <p:pRg st="0" end="0"/>
                                            </p:txEl>
                                          </p:spTgt>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wipe(down)">
                                      <p:cBhvr>
                                        <p:cTn id="32" dur="5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499"/>
                                          </p:stCondLst>
                                        </p:cTn>
                                        <p:tgtEl>
                                          <p:spTgt spid="267336">
                                            <p:txEl>
                                              <p:pRg st="0" end="0"/>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499"/>
                                          </p:stCondLst>
                                        </p:cTn>
                                        <p:tgtEl>
                                          <p:spTgt spid="267270"/>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499"/>
                                          </p:stCondLst>
                                        </p:cTn>
                                        <p:tgtEl>
                                          <p:spTgt spid="2"/>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499"/>
                                          </p:stCondLst>
                                        </p:cTn>
                                        <p:tgtEl>
                                          <p:spTgt spid="5"/>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22" presetClass="entr" presetSubtype="8" fill="hold" nodeType="clickEffect">
                                  <p:stCondLst>
                                    <p:cond delay="0"/>
                                  </p:stCondLst>
                                  <p:childTnLst>
                                    <p:set>
                                      <p:cBhvr>
                                        <p:cTn id="52" dur="1" fill="hold">
                                          <p:stCondLst>
                                            <p:cond delay="0"/>
                                          </p:stCondLst>
                                        </p:cTn>
                                        <p:tgtEl>
                                          <p:spTgt spid="8"/>
                                        </p:tgtEl>
                                        <p:attrNameLst>
                                          <p:attrName>style.visibility</p:attrName>
                                        </p:attrNameLst>
                                      </p:cBhvr>
                                      <p:to>
                                        <p:strVal val="visible"/>
                                      </p:to>
                                    </p:set>
                                    <p:animEffect transition="in" filter="wipe(left)">
                                      <p:cBhvr>
                                        <p:cTn id="53" dur="500"/>
                                        <p:tgtEl>
                                          <p:spTgt spid="8"/>
                                        </p:tgtEl>
                                      </p:cBhvr>
                                    </p:animEffect>
                                  </p:childTnLst>
                                </p:cTn>
                              </p:par>
                            </p:childTnLst>
                          </p:cTn>
                        </p:par>
                      </p:childTnLst>
                    </p:cTn>
                  </p:par>
                  <p:par>
                    <p:cTn id="54" fill="hold">
                      <p:stCondLst>
                        <p:cond delay="indefinite"/>
                      </p:stCondLst>
                      <p:childTnLst>
                        <p:par>
                          <p:cTn id="55" fill="hold">
                            <p:stCondLst>
                              <p:cond delay="0"/>
                            </p:stCondLst>
                            <p:childTnLst>
                              <p:par>
                                <p:cTn id="56" presetID="1" presetClass="entr" presetSubtype="0" fill="hold" nodeType="clickEffect">
                                  <p:stCondLst>
                                    <p:cond delay="0"/>
                                  </p:stCondLst>
                                  <p:childTnLst>
                                    <p:set>
                                      <p:cBhvr>
                                        <p:cTn id="57" dur="1" fill="hold">
                                          <p:stCondLst>
                                            <p:cond delay="499"/>
                                          </p:stCondLst>
                                        </p:cTn>
                                        <p:tgtEl>
                                          <p:spTgt spid="11"/>
                                        </p:tgtEl>
                                        <p:attrNameLst>
                                          <p:attrName>style.visibility</p:attrName>
                                        </p:attrNameLst>
                                      </p:cBhvr>
                                      <p:to>
                                        <p:strVal val="visible"/>
                                      </p:to>
                                    </p:set>
                                  </p:childTnLst>
                                </p:cTn>
                              </p:par>
                            </p:childTnLst>
                          </p:cTn>
                        </p:par>
                      </p:childTnLst>
                    </p:cTn>
                  </p:par>
                  <p:par>
                    <p:cTn id="58" fill="hold">
                      <p:stCondLst>
                        <p:cond delay="indefinite"/>
                      </p:stCondLst>
                      <p:childTnLst>
                        <p:par>
                          <p:cTn id="59" fill="hold">
                            <p:stCondLst>
                              <p:cond delay="0"/>
                            </p:stCondLst>
                            <p:childTnLst>
                              <p:par>
                                <p:cTn id="60" presetID="1" presetClass="entr" presetSubtype="0" fill="hold" nodeType="clickEffect">
                                  <p:stCondLst>
                                    <p:cond delay="0"/>
                                  </p:stCondLst>
                                  <p:childTnLst>
                                    <p:set>
                                      <p:cBhvr>
                                        <p:cTn id="61" dur="1" fill="hold">
                                          <p:stCondLst>
                                            <p:cond delay="499"/>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7270" grpId="0" animBg="1"/>
      <p:bldP spid="267332" grpId="0" animBg="1" autoUpdateAnimBg="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r>
              <a:rPr lang="en-US" smtClean="0">
                <a:ea typeface="ＭＳ Ｐゴシック"/>
                <a:cs typeface="ＭＳ Ｐゴシック"/>
              </a:rPr>
              <a:t>3-Layer-Architectural Style</a:t>
            </a:r>
            <a:br>
              <a:rPr lang="en-US" smtClean="0">
                <a:ea typeface="ＭＳ Ｐゴシック"/>
                <a:cs typeface="ＭＳ Ｐゴシック"/>
              </a:rPr>
            </a:br>
            <a:r>
              <a:rPr lang="en-US" smtClean="0">
                <a:ea typeface="ＭＳ Ｐゴシック"/>
                <a:cs typeface="ＭＳ Ｐゴシック"/>
              </a:rPr>
              <a:t>3-Tier Architecture</a:t>
            </a:r>
          </a:p>
        </p:txBody>
      </p:sp>
      <p:sp>
        <p:nvSpPr>
          <p:cNvPr id="54275" name="Rectangle 3"/>
          <p:cNvSpPr>
            <a:spLocks noGrp="1" noChangeArrowheads="1"/>
          </p:cNvSpPr>
          <p:nvPr>
            <p:ph type="body" idx="1"/>
          </p:nvPr>
        </p:nvSpPr>
        <p:spPr>
          <a:xfrm>
            <a:off x="533400" y="1358900"/>
            <a:ext cx="8001000" cy="4257675"/>
          </a:xfrm>
        </p:spPr>
        <p:txBody>
          <a:bodyPr/>
          <a:lstStyle/>
          <a:p>
            <a:pPr>
              <a:buFont typeface="Times" pitchFamily="18" charset="0"/>
              <a:buNone/>
            </a:pPr>
            <a:r>
              <a:rPr lang="en-US" smtClean="0">
                <a:solidFill>
                  <a:srgbClr val="FF0000"/>
                </a:solidFill>
                <a:latin typeface="Arial" pitchFamily="34" charset="0"/>
                <a:ea typeface="ＭＳ Ｐゴシック"/>
                <a:cs typeface="ＭＳ Ｐゴシック"/>
              </a:rPr>
              <a:t>Definition: 3-Layer Architectural Style</a:t>
            </a:r>
            <a:endParaRPr lang="en-US" smtClean="0">
              <a:latin typeface="Helvetica" pitchFamily="34" charset="0"/>
              <a:ea typeface="ＭＳ Ｐゴシック"/>
              <a:cs typeface="ＭＳ Ｐゴシック"/>
            </a:endParaRPr>
          </a:p>
          <a:p>
            <a:pPr lvl="1"/>
            <a:r>
              <a:rPr lang="en-US" smtClean="0">
                <a:latin typeface="Helvetica" pitchFamily="34" charset="0"/>
                <a:ea typeface="ＭＳ Ｐゴシック"/>
              </a:rPr>
              <a:t>An architectural style, where an application consists of 3 hierarchically ordered subsystems</a:t>
            </a:r>
          </a:p>
          <a:p>
            <a:pPr lvl="2"/>
            <a:r>
              <a:rPr lang="en-US" smtClean="0">
                <a:latin typeface="Helvetica" pitchFamily="34" charset="0"/>
                <a:ea typeface="ＭＳ Ｐゴシック"/>
              </a:rPr>
              <a:t>A user interface, middleware and a database system</a:t>
            </a:r>
          </a:p>
          <a:p>
            <a:pPr lvl="2"/>
            <a:r>
              <a:rPr lang="en-US" smtClean="0">
                <a:latin typeface="Helvetica" pitchFamily="34" charset="0"/>
                <a:ea typeface="ＭＳ Ｐゴシック"/>
              </a:rPr>
              <a:t>The middleware subsystem services data requests between the user interface and the database subsystem</a:t>
            </a:r>
          </a:p>
          <a:p>
            <a:pPr>
              <a:buFont typeface="Times" pitchFamily="18" charset="0"/>
              <a:buNone/>
            </a:pPr>
            <a:r>
              <a:rPr lang="en-US" smtClean="0">
                <a:solidFill>
                  <a:srgbClr val="FF0000"/>
                </a:solidFill>
                <a:latin typeface="Arial" pitchFamily="34" charset="0"/>
                <a:ea typeface="ＭＳ Ｐゴシック"/>
                <a:cs typeface="ＭＳ Ｐゴシック"/>
              </a:rPr>
              <a:t>Definition: 3-Tier Architecture</a:t>
            </a:r>
            <a:endParaRPr lang="en-US" smtClean="0">
              <a:latin typeface="Arial" pitchFamily="34" charset="0"/>
              <a:ea typeface="ＭＳ Ｐゴシック"/>
              <a:cs typeface="ＭＳ Ｐゴシック"/>
            </a:endParaRPr>
          </a:p>
          <a:p>
            <a:pPr lvl="1"/>
            <a:r>
              <a:rPr lang="en-US" smtClean="0">
                <a:latin typeface="Helvetica" pitchFamily="34" charset="0"/>
                <a:ea typeface="ＭＳ Ｐゴシック"/>
              </a:rPr>
              <a:t>A software architecture with 3 layers</a:t>
            </a:r>
          </a:p>
          <a:p>
            <a:r>
              <a:rPr lang="en-US" smtClean="0">
                <a:latin typeface="Helvetica" pitchFamily="34" charset="0"/>
                <a:ea typeface="ＭＳ Ｐゴシック"/>
                <a:cs typeface="ＭＳ Ｐゴシック"/>
              </a:rPr>
              <a:t>Note: </a:t>
            </a:r>
            <a:r>
              <a:rPr lang="en-US" smtClean="0">
                <a:solidFill>
                  <a:srgbClr val="FF0000"/>
                </a:solidFill>
                <a:latin typeface="Arial" pitchFamily="34" charset="0"/>
                <a:ea typeface="ＭＳ Ｐゴシック"/>
                <a:cs typeface="ＭＳ Ｐゴシック"/>
              </a:rPr>
              <a:t>Layer </a:t>
            </a:r>
            <a:r>
              <a:rPr lang="en-US" smtClean="0">
                <a:latin typeface="Arial" pitchFamily="34" charset="0"/>
                <a:ea typeface="ＭＳ Ｐゴシック"/>
                <a:cs typeface="ＭＳ Ｐゴシック"/>
              </a:rPr>
              <a:t>is a type (e.g. class, subsystem)</a:t>
            </a:r>
            <a:r>
              <a:rPr lang="en-US" b="1" i="1" smtClean="0">
                <a:latin typeface="Arial" pitchFamily="34" charset="0"/>
                <a:ea typeface="ＭＳ Ｐゴシック"/>
                <a:cs typeface="ＭＳ Ｐゴシック"/>
              </a:rPr>
              <a:t> </a:t>
            </a:r>
            <a:r>
              <a:rPr lang="en-US" smtClean="0">
                <a:latin typeface="Helvetica" pitchFamily="34" charset="0"/>
                <a:ea typeface="ＭＳ Ｐゴシック"/>
                <a:cs typeface="ＭＳ Ｐゴシック"/>
              </a:rPr>
              <a:t>and </a:t>
            </a:r>
            <a:r>
              <a:rPr lang="en-US" smtClean="0">
                <a:solidFill>
                  <a:srgbClr val="FF0000"/>
                </a:solidFill>
                <a:latin typeface="Arial" pitchFamily="34" charset="0"/>
                <a:ea typeface="ＭＳ Ｐゴシック"/>
                <a:cs typeface="ＭＳ Ｐゴシック"/>
              </a:rPr>
              <a:t>Tier</a:t>
            </a:r>
            <a:r>
              <a:rPr lang="en-US" smtClean="0">
                <a:latin typeface="Helvetica" pitchFamily="34" charset="0"/>
                <a:ea typeface="ＭＳ Ｐゴシック"/>
                <a:cs typeface="ＭＳ Ｐゴシック"/>
              </a:rPr>
              <a:t>  is an instance (e.g. object, hardware node)</a:t>
            </a:r>
          </a:p>
          <a:p>
            <a:r>
              <a:rPr lang="en-US" smtClean="0">
                <a:latin typeface="Helvetica" pitchFamily="34" charset="0"/>
                <a:ea typeface="ＭＳ Ｐゴシック"/>
                <a:cs typeface="ＭＳ Ｐゴシック"/>
              </a:rPr>
              <a:t>Layer and Tier are often used interchangeably.</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5298" name="Picture 2"/>
          <p:cNvPicPr>
            <a:picLocks noChangeAspect="1" noChangeArrowheads="1"/>
          </p:cNvPicPr>
          <p:nvPr/>
        </p:nvPicPr>
        <p:blipFill>
          <a:blip r:embed="rId3"/>
          <a:srcRect/>
          <a:stretch>
            <a:fillRect/>
          </a:stretch>
        </p:blipFill>
        <p:spPr bwMode="auto">
          <a:xfrm>
            <a:off x="4300538" y="4991100"/>
            <a:ext cx="1128712" cy="927100"/>
          </a:xfrm>
          <a:prstGeom prst="rect">
            <a:avLst/>
          </a:prstGeom>
          <a:noFill/>
          <a:ln w="12700">
            <a:noFill/>
            <a:miter lim="800000"/>
            <a:headEnd/>
            <a:tailEnd/>
          </a:ln>
        </p:spPr>
      </p:pic>
      <p:pic>
        <p:nvPicPr>
          <p:cNvPr id="55299" name="Picture 3"/>
          <p:cNvPicPr>
            <a:picLocks noChangeAspect="1" noChangeArrowheads="1"/>
          </p:cNvPicPr>
          <p:nvPr/>
        </p:nvPicPr>
        <p:blipFill>
          <a:blip r:embed="rId4"/>
          <a:srcRect/>
          <a:stretch>
            <a:fillRect/>
          </a:stretch>
        </p:blipFill>
        <p:spPr bwMode="auto">
          <a:xfrm>
            <a:off x="1811338" y="5005388"/>
            <a:ext cx="1128712" cy="927100"/>
          </a:xfrm>
          <a:prstGeom prst="rect">
            <a:avLst/>
          </a:prstGeom>
          <a:noFill/>
          <a:ln w="12700">
            <a:noFill/>
            <a:miter lim="800000"/>
            <a:headEnd/>
            <a:tailEnd/>
          </a:ln>
        </p:spPr>
      </p:pic>
      <p:sp>
        <p:nvSpPr>
          <p:cNvPr id="55300" name="Rectangle 4"/>
          <p:cNvSpPr>
            <a:spLocks noGrp="1" noChangeArrowheads="1"/>
          </p:cNvSpPr>
          <p:nvPr>
            <p:ph type="title"/>
          </p:nvPr>
        </p:nvSpPr>
        <p:spPr>
          <a:xfrm>
            <a:off x="142875" y="222250"/>
            <a:ext cx="9144000" cy="863600"/>
          </a:xfrm>
        </p:spPr>
        <p:txBody>
          <a:bodyPr/>
          <a:lstStyle/>
          <a:p>
            <a:r>
              <a:rPr lang="en-US" smtClean="0">
                <a:ea typeface="ＭＳ Ｐゴシック"/>
                <a:cs typeface="ＭＳ Ｐゴシック"/>
              </a:rPr>
              <a:t>Virtual Machines in 3-Layer Architectural Style </a:t>
            </a:r>
          </a:p>
        </p:txBody>
      </p:sp>
      <p:sp>
        <p:nvSpPr>
          <p:cNvPr id="55301" name="Rectangle 5"/>
          <p:cNvSpPr>
            <a:spLocks noGrp="1" noChangeArrowheads="1"/>
          </p:cNvSpPr>
          <p:nvPr>
            <p:ph type="body" idx="1"/>
          </p:nvPr>
        </p:nvSpPr>
        <p:spPr>
          <a:xfrm>
            <a:off x="255588" y="1295400"/>
            <a:ext cx="8888412" cy="1260475"/>
          </a:xfrm>
        </p:spPr>
        <p:txBody>
          <a:bodyPr/>
          <a:lstStyle/>
          <a:p>
            <a:pPr>
              <a:buFont typeface="Times" pitchFamily="18" charset="0"/>
              <a:buNone/>
            </a:pPr>
            <a:r>
              <a:rPr lang="en-US" smtClean="0">
                <a:ea typeface="ＭＳ Ｐゴシック"/>
                <a:cs typeface="ＭＳ Ｐゴシック"/>
              </a:rPr>
              <a:t>A 3-Layer Architectural Style is a hierarchy of 3 virtual machines usually called presentation, application and data layer</a:t>
            </a:r>
          </a:p>
        </p:txBody>
      </p:sp>
      <p:sp>
        <p:nvSpPr>
          <p:cNvPr id="55302" name="Rectangle 6"/>
          <p:cNvSpPr>
            <a:spLocks noChangeArrowheads="1"/>
          </p:cNvSpPr>
          <p:nvPr/>
        </p:nvSpPr>
        <p:spPr bwMode="auto">
          <a:xfrm>
            <a:off x="1171575" y="4946650"/>
            <a:ext cx="5130800" cy="1081088"/>
          </a:xfrm>
          <a:prstGeom prst="rect">
            <a:avLst/>
          </a:prstGeom>
          <a:noFill/>
          <a:ln w="12700">
            <a:solidFill>
              <a:srgbClr val="000000"/>
            </a:solidFill>
            <a:miter lim="800000"/>
            <a:headEnd/>
            <a:tailEnd/>
          </a:ln>
        </p:spPr>
        <p:txBody>
          <a:bodyPr wrap="none" anchor="ctr"/>
          <a:lstStyle/>
          <a:p>
            <a:pPr eaLnBrk="0" hangingPunct="0"/>
            <a:endParaRPr lang="en-US"/>
          </a:p>
        </p:txBody>
      </p:sp>
      <p:sp>
        <p:nvSpPr>
          <p:cNvPr id="55303" name="Rectangle 7"/>
          <p:cNvSpPr>
            <a:spLocks noChangeArrowheads="1"/>
          </p:cNvSpPr>
          <p:nvPr/>
        </p:nvSpPr>
        <p:spPr bwMode="auto">
          <a:xfrm>
            <a:off x="6683375" y="5305425"/>
            <a:ext cx="1485900" cy="439738"/>
          </a:xfrm>
          <a:prstGeom prst="rect">
            <a:avLst/>
          </a:prstGeom>
          <a:noFill/>
          <a:ln w="12700">
            <a:noFill/>
            <a:miter lim="800000"/>
            <a:headEnd/>
            <a:tailEnd/>
          </a:ln>
        </p:spPr>
        <p:txBody>
          <a:bodyPr wrap="none" lIns="90487" tIns="44450" rIns="90487" bIns="44450">
            <a:spAutoFit/>
          </a:bodyPr>
          <a:lstStyle/>
          <a:p>
            <a:pPr eaLnBrk="0" hangingPunct="0"/>
            <a:r>
              <a:rPr lang="en-US" sz="2300" b="0">
                <a:solidFill>
                  <a:srgbClr val="000000"/>
                </a:solidFill>
              </a:rPr>
              <a:t>Data Layer</a:t>
            </a:r>
          </a:p>
        </p:txBody>
      </p:sp>
      <p:pic>
        <p:nvPicPr>
          <p:cNvPr id="55304" name="Picture 13"/>
          <p:cNvPicPr>
            <a:picLocks noChangeAspect="1" noChangeArrowheads="1"/>
          </p:cNvPicPr>
          <p:nvPr/>
        </p:nvPicPr>
        <p:blipFill>
          <a:blip r:embed="rId5"/>
          <a:srcRect/>
          <a:stretch>
            <a:fillRect/>
          </a:stretch>
        </p:blipFill>
        <p:spPr bwMode="auto">
          <a:xfrm>
            <a:off x="2295525" y="2971800"/>
            <a:ext cx="2479675" cy="927100"/>
          </a:xfrm>
          <a:prstGeom prst="rect">
            <a:avLst/>
          </a:prstGeom>
          <a:noFill/>
          <a:ln w="12700">
            <a:noFill/>
            <a:miter lim="800000"/>
            <a:headEnd/>
            <a:tailEnd/>
          </a:ln>
        </p:spPr>
      </p:pic>
      <p:sp>
        <p:nvSpPr>
          <p:cNvPr id="55305" name="Rectangle 14"/>
          <p:cNvSpPr>
            <a:spLocks noChangeArrowheads="1"/>
          </p:cNvSpPr>
          <p:nvPr/>
        </p:nvSpPr>
        <p:spPr bwMode="auto">
          <a:xfrm>
            <a:off x="6445250" y="2928938"/>
            <a:ext cx="2379663" cy="790575"/>
          </a:xfrm>
          <a:prstGeom prst="rect">
            <a:avLst/>
          </a:prstGeom>
          <a:noFill/>
          <a:ln w="12700">
            <a:noFill/>
            <a:miter lim="800000"/>
            <a:headEnd/>
            <a:tailEnd/>
          </a:ln>
        </p:spPr>
        <p:txBody>
          <a:bodyPr wrap="none" lIns="90487" tIns="44450" rIns="90487" bIns="44450">
            <a:spAutoFit/>
          </a:bodyPr>
          <a:lstStyle/>
          <a:p>
            <a:pPr eaLnBrk="0" hangingPunct="0"/>
            <a:r>
              <a:rPr lang="en-US" sz="2300" b="0">
                <a:solidFill>
                  <a:srgbClr val="000000"/>
                </a:solidFill>
              </a:rPr>
              <a:t>Presentation Layer</a:t>
            </a:r>
          </a:p>
          <a:p>
            <a:pPr eaLnBrk="0" hangingPunct="0"/>
            <a:r>
              <a:rPr lang="en-US" sz="2300" b="0">
                <a:solidFill>
                  <a:srgbClr val="000000"/>
                </a:solidFill>
              </a:rPr>
              <a:t>(Client Layer)</a:t>
            </a:r>
          </a:p>
        </p:txBody>
      </p:sp>
      <p:sp>
        <p:nvSpPr>
          <p:cNvPr id="55306" name="Rectangle 15"/>
          <p:cNvSpPr>
            <a:spLocks noChangeArrowheads="1"/>
          </p:cNvSpPr>
          <p:nvPr/>
        </p:nvSpPr>
        <p:spPr bwMode="auto">
          <a:xfrm>
            <a:off x="1171575" y="2868613"/>
            <a:ext cx="5130800" cy="1036637"/>
          </a:xfrm>
          <a:prstGeom prst="rect">
            <a:avLst/>
          </a:prstGeom>
          <a:noFill/>
          <a:ln w="12700">
            <a:solidFill>
              <a:srgbClr val="000000"/>
            </a:solidFill>
            <a:miter lim="800000"/>
            <a:headEnd/>
            <a:tailEnd/>
          </a:ln>
        </p:spPr>
        <p:txBody>
          <a:bodyPr wrap="none" anchor="ctr"/>
          <a:lstStyle/>
          <a:p>
            <a:pPr eaLnBrk="0" hangingPunct="0"/>
            <a:endParaRPr lang="en-US"/>
          </a:p>
        </p:txBody>
      </p:sp>
      <p:sp>
        <p:nvSpPr>
          <p:cNvPr id="55307" name="Rectangle 16"/>
          <p:cNvSpPr>
            <a:spLocks noChangeArrowheads="1"/>
          </p:cNvSpPr>
          <p:nvPr/>
        </p:nvSpPr>
        <p:spPr bwMode="auto">
          <a:xfrm>
            <a:off x="6445250" y="3879850"/>
            <a:ext cx="2314575" cy="1141413"/>
          </a:xfrm>
          <a:prstGeom prst="rect">
            <a:avLst/>
          </a:prstGeom>
          <a:noFill/>
          <a:ln w="12700">
            <a:noFill/>
            <a:miter lim="800000"/>
            <a:headEnd/>
            <a:tailEnd/>
          </a:ln>
        </p:spPr>
        <p:txBody>
          <a:bodyPr wrap="none" lIns="90487" tIns="44450" rIns="90487" bIns="44450">
            <a:spAutoFit/>
          </a:bodyPr>
          <a:lstStyle/>
          <a:p>
            <a:pPr eaLnBrk="0" hangingPunct="0"/>
            <a:r>
              <a:rPr lang="en-US" sz="2300" b="0">
                <a:solidFill>
                  <a:srgbClr val="000000"/>
                </a:solidFill>
              </a:rPr>
              <a:t>Application Layer</a:t>
            </a:r>
          </a:p>
          <a:p>
            <a:pPr eaLnBrk="0" hangingPunct="0"/>
            <a:r>
              <a:rPr lang="en-US" sz="2300" b="0">
                <a:solidFill>
                  <a:srgbClr val="000000"/>
                </a:solidFill>
              </a:rPr>
              <a:t>(Middleware, </a:t>
            </a:r>
          </a:p>
          <a:p>
            <a:pPr eaLnBrk="0" hangingPunct="0"/>
            <a:r>
              <a:rPr lang="en-US" sz="2300" b="0">
                <a:solidFill>
                  <a:srgbClr val="000000"/>
                </a:solidFill>
              </a:rPr>
              <a:t>Business Logic)</a:t>
            </a:r>
          </a:p>
        </p:txBody>
      </p:sp>
      <p:grpSp>
        <p:nvGrpSpPr>
          <p:cNvPr id="55308" name="Group 17"/>
          <p:cNvGrpSpPr>
            <a:grpSpLocks/>
          </p:cNvGrpSpPr>
          <p:nvPr/>
        </p:nvGrpSpPr>
        <p:grpSpPr bwMode="auto">
          <a:xfrm>
            <a:off x="1171575" y="3906838"/>
            <a:ext cx="5130800" cy="1036637"/>
            <a:chOff x="936" y="2632"/>
            <a:chExt cx="3232" cy="653"/>
          </a:xfrm>
        </p:grpSpPr>
        <p:pic>
          <p:nvPicPr>
            <p:cNvPr id="55312" name="Picture 18"/>
            <p:cNvPicPr>
              <a:picLocks noChangeAspect="1" noChangeArrowheads="1"/>
            </p:cNvPicPr>
            <p:nvPr/>
          </p:nvPicPr>
          <p:blipFill>
            <a:blip r:embed="rId6"/>
            <a:srcRect/>
            <a:stretch>
              <a:fillRect/>
            </a:stretch>
          </p:blipFill>
          <p:spPr bwMode="auto">
            <a:xfrm>
              <a:off x="2890" y="2673"/>
              <a:ext cx="711" cy="584"/>
            </a:xfrm>
            <a:prstGeom prst="rect">
              <a:avLst/>
            </a:prstGeom>
            <a:noFill/>
            <a:ln w="12700">
              <a:noFill/>
              <a:miter lim="800000"/>
              <a:headEnd/>
              <a:tailEnd/>
            </a:ln>
          </p:spPr>
        </p:pic>
        <p:pic>
          <p:nvPicPr>
            <p:cNvPr id="55313" name="Picture 19"/>
            <p:cNvPicPr>
              <a:picLocks noChangeAspect="1" noChangeArrowheads="1"/>
            </p:cNvPicPr>
            <p:nvPr/>
          </p:nvPicPr>
          <p:blipFill>
            <a:blip r:embed="rId7"/>
            <a:srcRect/>
            <a:stretch>
              <a:fillRect/>
            </a:stretch>
          </p:blipFill>
          <p:spPr bwMode="auto">
            <a:xfrm>
              <a:off x="1687" y="2673"/>
              <a:ext cx="711" cy="584"/>
            </a:xfrm>
            <a:prstGeom prst="rect">
              <a:avLst/>
            </a:prstGeom>
            <a:noFill/>
            <a:ln w="12700">
              <a:noFill/>
              <a:miter lim="800000"/>
              <a:headEnd/>
              <a:tailEnd/>
            </a:ln>
          </p:spPr>
        </p:pic>
        <p:sp>
          <p:nvSpPr>
            <p:cNvPr id="55314" name="Rectangle 20"/>
            <p:cNvSpPr>
              <a:spLocks noChangeArrowheads="1"/>
            </p:cNvSpPr>
            <p:nvPr/>
          </p:nvSpPr>
          <p:spPr bwMode="auto">
            <a:xfrm>
              <a:off x="936" y="2632"/>
              <a:ext cx="3232" cy="653"/>
            </a:xfrm>
            <a:prstGeom prst="rect">
              <a:avLst/>
            </a:prstGeom>
            <a:noFill/>
            <a:ln w="12700">
              <a:solidFill>
                <a:srgbClr val="000000"/>
              </a:solidFill>
              <a:miter lim="800000"/>
              <a:headEnd/>
              <a:tailEnd/>
            </a:ln>
          </p:spPr>
          <p:txBody>
            <a:bodyPr wrap="none" anchor="ctr"/>
            <a:lstStyle/>
            <a:p>
              <a:pPr eaLnBrk="0" hangingPunct="0"/>
              <a:endParaRPr lang="en-US"/>
            </a:p>
          </p:txBody>
        </p:sp>
      </p:grpSp>
      <p:sp>
        <p:nvSpPr>
          <p:cNvPr id="55309" name="Rectangle 21"/>
          <p:cNvSpPr>
            <a:spLocks noChangeArrowheads="1"/>
          </p:cNvSpPr>
          <p:nvPr/>
        </p:nvSpPr>
        <p:spPr bwMode="auto">
          <a:xfrm>
            <a:off x="1171575" y="6027738"/>
            <a:ext cx="5140325" cy="598487"/>
          </a:xfrm>
          <a:prstGeom prst="rect">
            <a:avLst/>
          </a:prstGeom>
          <a:noFill/>
          <a:ln w="12700">
            <a:solidFill>
              <a:srgbClr val="000000"/>
            </a:solidFill>
            <a:miter lim="800000"/>
            <a:headEnd/>
            <a:tailEnd/>
          </a:ln>
        </p:spPr>
        <p:txBody>
          <a:bodyPr wrap="none" anchor="ctr"/>
          <a:lstStyle/>
          <a:p>
            <a:pPr eaLnBrk="0" hangingPunct="0"/>
            <a:endParaRPr lang="en-US"/>
          </a:p>
        </p:txBody>
      </p:sp>
      <p:sp>
        <p:nvSpPr>
          <p:cNvPr id="55310" name="Rectangle 22"/>
          <p:cNvSpPr>
            <a:spLocks noChangeArrowheads="1"/>
          </p:cNvSpPr>
          <p:nvPr/>
        </p:nvSpPr>
        <p:spPr bwMode="auto">
          <a:xfrm>
            <a:off x="6440488" y="6146800"/>
            <a:ext cx="2389187" cy="581025"/>
          </a:xfrm>
          <a:prstGeom prst="rect">
            <a:avLst/>
          </a:prstGeom>
          <a:solidFill>
            <a:schemeClr val="bg1"/>
          </a:solidFill>
          <a:ln w="12700">
            <a:noFill/>
            <a:miter lim="800000"/>
            <a:headEnd/>
            <a:tailEnd/>
          </a:ln>
        </p:spPr>
        <p:txBody>
          <a:bodyPr lIns="90487" tIns="44450" rIns="90487" bIns="44450">
            <a:spAutoFit/>
          </a:bodyPr>
          <a:lstStyle/>
          <a:p>
            <a:pPr eaLnBrk="0" hangingPunct="0">
              <a:lnSpc>
                <a:spcPct val="70000"/>
              </a:lnSpc>
            </a:pPr>
            <a:r>
              <a:rPr lang="en-US" sz="2300">
                <a:solidFill>
                  <a:srgbClr val="000000"/>
                </a:solidFill>
              </a:rPr>
              <a:t>Existing  System</a:t>
            </a:r>
            <a:br>
              <a:rPr lang="en-US" sz="2300">
                <a:solidFill>
                  <a:srgbClr val="000000"/>
                </a:solidFill>
              </a:rPr>
            </a:br>
            <a:r>
              <a:rPr lang="en-US" sz="2300">
                <a:solidFill>
                  <a:srgbClr val="000000"/>
                </a:solidFill>
              </a:rPr>
              <a:t>     </a:t>
            </a:r>
            <a:endParaRPr lang="en-US" sz="2300" b="0">
              <a:solidFill>
                <a:srgbClr val="000000"/>
              </a:solidFill>
            </a:endParaRPr>
          </a:p>
        </p:txBody>
      </p:sp>
      <p:sp>
        <p:nvSpPr>
          <p:cNvPr id="283671" name="AutoShape 23"/>
          <p:cNvSpPr>
            <a:spLocks noChangeArrowheads="1"/>
          </p:cNvSpPr>
          <p:nvPr/>
        </p:nvSpPr>
        <p:spPr bwMode="auto">
          <a:xfrm>
            <a:off x="1754188" y="6146800"/>
            <a:ext cx="4254500" cy="479425"/>
          </a:xfrm>
          <a:prstGeom prst="cloudCallout">
            <a:avLst>
              <a:gd name="adj1" fmla="val -25148"/>
              <a:gd name="adj2" fmla="val 45032"/>
            </a:avLst>
          </a:prstGeom>
          <a:solidFill>
            <a:schemeClr val="bg1"/>
          </a:solidFill>
          <a:ln w="12700">
            <a:solidFill>
              <a:schemeClr val="tx1"/>
            </a:solidFill>
            <a:round/>
            <a:headEnd/>
            <a:tailEnd/>
          </a:ln>
        </p:spPr>
        <p:txBody>
          <a:bodyPr wrap="none" anchor="ctr"/>
          <a:lstStyle/>
          <a:p>
            <a:pPr algn="ctr" eaLnBrk="0" hangingPunct="0"/>
            <a:r>
              <a:rPr lang="en-US"/>
              <a:t>Operating System, Libraries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836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3671" grpId="0" animBg="1" autoUpdateAnimBg="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en-US" smtClean="0">
                <a:ea typeface="ＭＳ Ｐゴシック"/>
                <a:cs typeface="ＭＳ Ｐゴシック"/>
              </a:rPr>
              <a:t>Example of a 3-Layer Architectural Style</a:t>
            </a:r>
          </a:p>
        </p:txBody>
      </p:sp>
      <p:sp>
        <p:nvSpPr>
          <p:cNvPr id="56323" name="Rectangle 3"/>
          <p:cNvSpPr>
            <a:spLocks noGrp="1" noChangeArrowheads="1"/>
          </p:cNvSpPr>
          <p:nvPr>
            <p:ph type="body" idx="1"/>
          </p:nvPr>
        </p:nvSpPr>
        <p:spPr>
          <a:xfrm>
            <a:off x="533400" y="1295400"/>
            <a:ext cx="8001000" cy="2189163"/>
          </a:xfrm>
        </p:spPr>
        <p:txBody>
          <a:bodyPr/>
          <a:lstStyle/>
          <a:p>
            <a:r>
              <a:rPr lang="en-US" smtClean="0">
                <a:latin typeface="Helvetica" pitchFamily="34" charset="0"/>
                <a:ea typeface="ＭＳ Ｐゴシック"/>
                <a:cs typeface="ＭＳ Ｐゴシック"/>
              </a:rPr>
              <a:t>Three-Layer architectural style are often used for the development of Websites:</a:t>
            </a:r>
          </a:p>
          <a:p>
            <a:pPr lvl="1">
              <a:buFont typeface="Times" pitchFamily="18" charset="0"/>
              <a:buNone/>
            </a:pPr>
            <a:r>
              <a:rPr lang="en-US" smtClean="0">
                <a:latin typeface="Helvetica" pitchFamily="34" charset="0"/>
                <a:ea typeface="ＭＳ Ｐゴシック"/>
              </a:rPr>
              <a:t>1. The </a:t>
            </a:r>
            <a:r>
              <a:rPr lang="en-US" smtClean="0">
                <a:solidFill>
                  <a:srgbClr val="FF0000"/>
                </a:solidFill>
                <a:latin typeface="Helvetica" pitchFamily="34" charset="0"/>
                <a:ea typeface="ＭＳ Ｐゴシック"/>
              </a:rPr>
              <a:t>Web Browser</a:t>
            </a:r>
            <a:r>
              <a:rPr lang="en-US" smtClean="0">
                <a:latin typeface="Helvetica" pitchFamily="34" charset="0"/>
                <a:ea typeface="ＭＳ Ｐゴシック"/>
              </a:rPr>
              <a:t> implements the user interface </a:t>
            </a:r>
          </a:p>
          <a:p>
            <a:pPr lvl="1">
              <a:buFont typeface="Times" pitchFamily="18" charset="0"/>
              <a:buNone/>
            </a:pPr>
            <a:r>
              <a:rPr lang="en-US" smtClean="0">
                <a:latin typeface="Helvetica" pitchFamily="34" charset="0"/>
                <a:ea typeface="ＭＳ Ｐゴシック"/>
              </a:rPr>
              <a:t>2. The </a:t>
            </a:r>
            <a:r>
              <a:rPr lang="en-US" smtClean="0">
                <a:solidFill>
                  <a:srgbClr val="FF0000"/>
                </a:solidFill>
                <a:latin typeface="Helvetica" pitchFamily="34" charset="0"/>
                <a:ea typeface="ＭＳ Ｐゴシック"/>
              </a:rPr>
              <a:t>Web Server</a:t>
            </a:r>
            <a:r>
              <a:rPr lang="en-US" smtClean="0">
                <a:solidFill>
                  <a:srgbClr val="0028B8"/>
                </a:solidFill>
                <a:latin typeface="Helvetica" pitchFamily="34" charset="0"/>
                <a:ea typeface="ＭＳ Ｐゴシック"/>
              </a:rPr>
              <a:t> </a:t>
            </a:r>
            <a:r>
              <a:rPr lang="en-US" smtClean="0">
                <a:latin typeface="Helvetica" pitchFamily="34" charset="0"/>
                <a:ea typeface="ＭＳ Ｐゴシック"/>
              </a:rPr>
              <a:t>serves requests from the web browser</a:t>
            </a:r>
          </a:p>
          <a:p>
            <a:pPr lvl="1">
              <a:buFont typeface="Times" pitchFamily="18" charset="0"/>
              <a:buNone/>
            </a:pPr>
            <a:r>
              <a:rPr lang="en-US" smtClean="0">
                <a:latin typeface="Helvetica" pitchFamily="34" charset="0"/>
                <a:ea typeface="ＭＳ Ｐゴシック"/>
              </a:rPr>
              <a:t>3. The </a:t>
            </a:r>
            <a:r>
              <a:rPr lang="en-US" smtClean="0">
                <a:solidFill>
                  <a:srgbClr val="FF0000"/>
                </a:solidFill>
                <a:latin typeface="Helvetica" pitchFamily="34" charset="0"/>
                <a:ea typeface="ＭＳ Ｐゴシック"/>
              </a:rPr>
              <a:t>Database</a:t>
            </a:r>
            <a:r>
              <a:rPr lang="en-US" smtClean="0">
                <a:solidFill>
                  <a:srgbClr val="0028B8"/>
                </a:solidFill>
                <a:latin typeface="Helvetica" pitchFamily="34" charset="0"/>
                <a:ea typeface="ＭＳ Ｐゴシック"/>
              </a:rPr>
              <a:t> </a:t>
            </a:r>
            <a:r>
              <a:rPr lang="en-US" smtClean="0">
                <a:latin typeface="Helvetica" pitchFamily="34" charset="0"/>
                <a:ea typeface="ＭＳ Ｐゴシック"/>
              </a:rPr>
              <a:t>manages and provides access to the persistent data.</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r>
              <a:rPr lang="en-US" smtClean="0">
                <a:ea typeface="ＭＳ Ｐゴシック"/>
                <a:cs typeface="ＭＳ Ｐゴシック"/>
              </a:rPr>
              <a:t>Example of a 4-Layer Architectural Style</a:t>
            </a:r>
          </a:p>
        </p:txBody>
      </p:sp>
      <p:sp>
        <p:nvSpPr>
          <p:cNvPr id="57347" name="Rectangle 3"/>
          <p:cNvSpPr>
            <a:spLocks noGrp="1" noChangeArrowheads="1"/>
          </p:cNvSpPr>
          <p:nvPr>
            <p:ph type="body" idx="1"/>
          </p:nvPr>
        </p:nvSpPr>
        <p:spPr/>
        <p:txBody>
          <a:bodyPr/>
          <a:lstStyle/>
          <a:p>
            <a:pPr marL="457200" indent="-457200">
              <a:buFont typeface="Times" pitchFamily="18" charset="0"/>
              <a:buNone/>
            </a:pPr>
            <a:r>
              <a:rPr lang="en-US" smtClean="0">
                <a:latin typeface="Helvetica" pitchFamily="34" charset="0"/>
                <a:ea typeface="ＭＳ Ｐゴシック"/>
                <a:cs typeface="ＭＳ Ｐゴシック"/>
              </a:rPr>
              <a:t>4-Layer-architectural styles (4-Tier Architectures) are usually used for the development of electronic commerce sites. The layers are</a:t>
            </a:r>
          </a:p>
          <a:p>
            <a:pPr marL="838200" lvl="1" indent="-381000">
              <a:buFont typeface="Arial" pitchFamily="34" charset="0"/>
              <a:buAutoNum type="arabicPeriod"/>
            </a:pPr>
            <a:r>
              <a:rPr lang="en-US" smtClean="0">
                <a:latin typeface="Helvetica" pitchFamily="34" charset="0"/>
                <a:ea typeface="ＭＳ Ｐゴシック"/>
              </a:rPr>
              <a:t>The </a:t>
            </a:r>
            <a:r>
              <a:rPr lang="en-US" smtClean="0">
                <a:solidFill>
                  <a:srgbClr val="FF0000"/>
                </a:solidFill>
                <a:latin typeface="Helvetica" pitchFamily="34" charset="0"/>
                <a:ea typeface="ＭＳ Ｐゴシック"/>
              </a:rPr>
              <a:t>Web Browser,</a:t>
            </a:r>
            <a:r>
              <a:rPr lang="en-US" smtClean="0">
                <a:latin typeface="Helvetica" pitchFamily="34" charset="0"/>
                <a:ea typeface="ＭＳ Ｐゴシック"/>
              </a:rPr>
              <a:t> providing the user interface</a:t>
            </a:r>
          </a:p>
          <a:p>
            <a:pPr marL="838200" lvl="1" indent="-381000">
              <a:buFont typeface="Arial" pitchFamily="34" charset="0"/>
              <a:buAutoNum type="arabicPeriod"/>
            </a:pPr>
            <a:r>
              <a:rPr lang="en-US" smtClean="0">
                <a:latin typeface="Helvetica" pitchFamily="34" charset="0"/>
                <a:ea typeface="ＭＳ Ｐゴシック"/>
              </a:rPr>
              <a:t>A </a:t>
            </a:r>
            <a:r>
              <a:rPr lang="en-US" smtClean="0">
                <a:solidFill>
                  <a:srgbClr val="FF0000"/>
                </a:solidFill>
                <a:latin typeface="Helvetica" pitchFamily="34" charset="0"/>
                <a:ea typeface="ＭＳ Ｐゴシック"/>
              </a:rPr>
              <a:t>Web Server,</a:t>
            </a:r>
            <a:r>
              <a:rPr lang="en-US" smtClean="0">
                <a:latin typeface="Helvetica" pitchFamily="34" charset="0"/>
                <a:ea typeface="ＭＳ Ｐゴシック"/>
              </a:rPr>
              <a:t> serving static HTML requests</a:t>
            </a:r>
          </a:p>
          <a:p>
            <a:pPr marL="838200" lvl="1" indent="-381000">
              <a:buFont typeface="Arial" pitchFamily="34" charset="0"/>
              <a:buAutoNum type="arabicPeriod"/>
            </a:pPr>
            <a:r>
              <a:rPr lang="en-US" smtClean="0">
                <a:latin typeface="Helvetica" pitchFamily="34" charset="0"/>
                <a:ea typeface="ＭＳ Ｐゴシック"/>
              </a:rPr>
              <a:t>An </a:t>
            </a:r>
            <a:r>
              <a:rPr lang="en-US" smtClean="0">
                <a:solidFill>
                  <a:srgbClr val="FF0000"/>
                </a:solidFill>
                <a:latin typeface="Helvetica" pitchFamily="34" charset="0"/>
                <a:ea typeface="ＭＳ Ｐゴシック"/>
              </a:rPr>
              <a:t>Application Server,</a:t>
            </a:r>
            <a:r>
              <a:rPr lang="en-US" smtClean="0">
                <a:latin typeface="Helvetica" pitchFamily="34" charset="0"/>
                <a:ea typeface="ＭＳ Ｐゴシック"/>
              </a:rPr>
              <a:t> providing session management (for example the contents of an electronic shopping cart) and  processing of dynamic HTML requests</a:t>
            </a:r>
          </a:p>
          <a:p>
            <a:pPr marL="838200" lvl="1" indent="-381000">
              <a:buFont typeface="Arial" pitchFamily="34" charset="0"/>
              <a:buAutoNum type="arabicPeriod"/>
            </a:pPr>
            <a:r>
              <a:rPr lang="en-US" smtClean="0">
                <a:latin typeface="Helvetica" pitchFamily="34" charset="0"/>
                <a:ea typeface="ＭＳ Ｐゴシック"/>
              </a:rPr>
              <a:t>A back end </a:t>
            </a:r>
            <a:r>
              <a:rPr lang="en-US" smtClean="0">
                <a:solidFill>
                  <a:srgbClr val="FF0000"/>
                </a:solidFill>
                <a:latin typeface="Helvetica" pitchFamily="34" charset="0"/>
                <a:ea typeface="ＭＳ Ｐゴシック"/>
              </a:rPr>
              <a:t>Database, </a:t>
            </a:r>
            <a:r>
              <a:rPr lang="en-US" smtClean="0">
                <a:latin typeface="Helvetica" pitchFamily="34" charset="0"/>
                <a:ea typeface="ＭＳ Ｐゴシック"/>
              </a:rPr>
              <a:t>that manages and provides access to the persistent data</a:t>
            </a:r>
          </a:p>
          <a:p>
            <a:pPr marL="1295400" lvl="2" indent="-381000">
              <a:buFont typeface="Arial" pitchFamily="34" charset="0"/>
              <a:buChar char="•"/>
            </a:pPr>
            <a:r>
              <a:rPr lang="en-US" smtClean="0">
                <a:latin typeface="Helvetica" pitchFamily="34" charset="0"/>
                <a:ea typeface="ＭＳ Ｐゴシック"/>
              </a:rPr>
              <a:t>In current 4-tier architectures, this is usually a relational Database management system (RDBMS).</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r>
              <a:rPr lang="en-US" smtClean="0">
                <a:ea typeface="ＭＳ Ｐゴシック"/>
                <a:cs typeface="ＭＳ Ｐゴシック"/>
              </a:rPr>
              <a:t>Summary</a:t>
            </a:r>
          </a:p>
        </p:txBody>
      </p:sp>
      <p:sp>
        <p:nvSpPr>
          <p:cNvPr id="58371" name="Rectangle 3"/>
          <p:cNvSpPr>
            <a:spLocks noGrp="1" noChangeArrowheads="1"/>
          </p:cNvSpPr>
          <p:nvPr>
            <p:ph type="body" idx="1"/>
          </p:nvPr>
        </p:nvSpPr>
        <p:spPr>
          <a:xfrm>
            <a:off x="522288" y="1104900"/>
            <a:ext cx="8001000" cy="5292725"/>
          </a:xfrm>
        </p:spPr>
        <p:txBody>
          <a:bodyPr/>
          <a:lstStyle/>
          <a:p>
            <a:r>
              <a:rPr lang="en-US" smtClean="0">
                <a:ea typeface="ＭＳ Ｐゴシック"/>
                <a:cs typeface="ＭＳ Ｐゴシック"/>
              </a:rPr>
              <a:t>System Design</a:t>
            </a:r>
          </a:p>
          <a:p>
            <a:pPr lvl="1"/>
            <a:r>
              <a:rPr lang="en-US" smtClean="0">
                <a:ea typeface="ＭＳ Ｐゴシック"/>
              </a:rPr>
              <a:t>An activity that reduces the gap between the problem and an existing (virtual) machine</a:t>
            </a:r>
          </a:p>
          <a:p>
            <a:r>
              <a:rPr lang="en-US" smtClean="0">
                <a:ea typeface="ＭＳ Ｐゴシック"/>
                <a:cs typeface="ＭＳ Ｐゴシック"/>
              </a:rPr>
              <a:t>Design Goals Definition</a:t>
            </a:r>
          </a:p>
          <a:p>
            <a:pPr lvl="1"/>
            <a:r>
              <a:rPr lang="en-US" smtClean="0">
                <a:ea typeface="ＭＳ Ｐゴシック"/>
              </a:rPr>
              <a:t>Describes the important system qualities</a:t>
            </a:r>
          </a:p>
          <a:p>
            <a:pPr lvl="1"/>
            <a:r>
              <a:rPr lang="en-US" smtClean="0">
                <a:ea typeface="ＭＳ Ｐゴシック"/>
              </a:rPr>
              <a:t>Defines the values against which options are evaluated</a:t>
            </a:r>
          </a:p>
          <a:p>
            <a:r>
              <a:rPr lang="en-US" smtClean="0">
                <a:ea typeface="ＭＳ Ｐゴシック"/>
                <a:cs typeface="ＭＳ Ｐゴシック"/>
              </a:rPr>
              <a:t>Subsystem Decomposition</a:t>
            </a:r>
          </a:p>
          <a:p>
            <a:pPr lvl="1" algn="ctr"/>
            <a:r>
              <a:rPr lang="en-US" smtClean="0">
                <a:ea typeface="ＭＳ Ｐゴシック"/>
              </a:rPr>
              <a:t>Decomposes the overall system into manageable parts by using the principles of cohesion and coherence</a:t>
            </a:r>
          </a:p>
          <a:p>
            <a:r>
              <a:rPr lang="en-US" smtClean="0">
                <a:ea typeface="ＭＳ Ｐゴシック"/>
                <a:cs typeface="ＭＳ Ｐゴシック"/>
              </a:rPr>
              <a:t>Architectural Style </a:t>
            </a:r>
          </a:p>
          <a:p>
            <a:pPr lvl="1"/>
            <a:r>
              <a:rPr lang="en-US" smtClean="0">
                <a:ea typeface="ＭＳ Ｐゴシック"/>
              </a:rPr>
              <a:t>A pattern of a typical subsystem decomposition</a:t>
            </a:r>
          </a:p>
          <a:p>
            <a:r>
              <a:rPr lang="en-US" smtClean="0">
                <a:ea typeface="ＭＳ Ｐゴシック"/>
                <a:cs typeface="ＭＳ Ｐゴシック"/>
              </a:rPr>
              <a:t>Software architecture</a:t>
            </a:r>
          </a:p>
          <a:p>
            <a:pPr lvl="1"/>
            <a:r>
              <a:rPr lang="en-US" smtClean="0">
                <a:ea typeface="ＭＳ Ｐゴシック"/>
              </a:rPr>
              <a:t>An instance of an architectural style</a:t>
            </a:r>
          </a:p>
          <a:p>
            <a:pPr lvl="1"/>
            <a:r>
              <a:rPr lang="en-US" smtClean="0">
                <a:ea typeface="ＭＳ Ｐゴシック"/>
              </a:rPr>
              <a:t>Client Server, Peer-to-Peer, Model-View-Controller.</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p:cNvSpPr>
            <a:spLocks noGrp="1"/>
          </p:cNvSpPr>
          <p:nvPr>
            <p:ph type="title"/>
          </p:nvPr>
        </p:nvSpPr>
        <p:spPr/>
        <p:txBody>
          <a:bodyPr/>
          <a:lstStyle/>
          <a:p>
            <a:r>
              <a:rPr lang="en-US" smtClean="0">
                <a:ea typeface="ＭＳ Ｐゴシック"/>
                <a:cs typeface="ＭＳ Ｐゴシック"/>
              </a:rPr>
              <a:t>Announcements</a:t>
            </a:r>
          </a:p>
        </p:txBody>
      </p:sp>
      <p:sp>
        <p:nvSpPr>
          <p:cNvPr id="3075" name="Content Placeholder 2"/>
          <p:cNvSpPr>
            <a:spLocks noGrp="1"/>
          </p:cNvSpPr>
          <p:nvPr>
            <p:ph idx="1"/>
          </p:nvPr>
        </p:nvSpPr>
        <p:spPr/>
        <p:txBody>
          <a:bodyPr/>
          <a:lstStyle/>
          <a:p>
            <a:r>
              <a:rPr lang="en-US" smtClean="0">
                <a:ea typeface="ＭＳ Ｐゴシック"/>
                <a:cs typeface="ＭＳ Ｐゴシック"/>
              </a:rPr>
              <a:t>Quiz #1 grades are entered to STARS</a:t>
            </a:r>
          </a:p>
          <a:p>
            <a:pPr lvl="1"/>
            <a:r>
              <a:rPr lang="en-US" smtClean="0">
                <a:ea typeface="ＭＳ Ｐゴシック"/>
              </a:rPr>
              <a:t>Graded papers are in EA130</a:t>
            </a:r>
          </a:p>
          <a:p>
            <a:r>
              <a:rPr lang="en-US" smtClean="0">
                <a:ea typeface="ＭＳ Ｐゴシック"/>
                <a:cs typeface="ＭＳ Ｐゴシック"/>
              </a:rPr>
              <a:t>Analysis reports: July 3</a:t>
            </a:r>
            <a:r>
              <a:rPr lang="en-US" baseline="30000" smtClean="0">
                <a:ea typeface="ＭＳ Ｐゴシック"/>
                <a:cs typeface="ＭＳ Ｐゴシック"/>
              </a:rPr>
              <a:t>rd</a:t>
            </a:r>
            <a:endParaRPr lang="en-US" smtClean="0">
              <a:ea typeface="ＭＳ Ｐゴシック"/>
              <a:cs typeface="ＭＳ Ｐゴシック"/>
            </a:endParaRPr>
          </a:p>
          <a:p>
            <a:pPr lvl="1"/>
            <a:r>
              <a:rPr lang="en-US" smtClean="0">
                <a:solidFill>
                  <a:srgbClr val="FF0000"/>
                </a:solidFill>
                <a:ea typeface="ＭＳ Ｐゴシック"/>
              </a:rPr>
              <a:t>Email PDF files to me and/or Kemal </a:t>
            </a:r>
            <a:r>
              <a:rPr lang="tr-TR" smtClean="0">
                <a:solidFill>
                  <a:srgbClr val="FF0000"/>
                </a:solidFill>
                <a:ea typeface="ＭＳ Ｐゴシック"/>
              </a:rPr>
              <a:t>Çağrı Bardakçı</a:t>
            </a:r>
            <a:r>
              <a:rPr lang="en-US" smtClean="0">
                <a:solidFill>
                  <a:srgbClr val="FF0000"/>
                </a:solidFill>
                <a:ea typeface="ＭＳ Ｐゴシック"/>
              </a:rPr>
              <a:t>  (kemalcagri67@gmail)</a:t>
            </a:r>
          </a:p>
          <a:p>
            <a:pPr lvl="2"/>
            <a:r>
              <a:rPr lang="en-US" smtClean="0">
                <a:solidFill>
                  <a:srgbClr val="FF0000"/>
                </a:solidFill>
                <a:ea typeface="ＭＳ Ｐゴシック"/>
              </a:rPr>
              <a:t>no MSWord files</a:t>
            </a:r>
          </a:p>
          <a:p>
            <a:r>
              <a:rPr lang="en-US" smtClean="0">
                <a:ea typeface="ＭＳ Ｐゴシック"/>
                <a:cs typeface="ＭＳ Ｐゴシック"/>
              </a:rPr>
              <a:t>Quiz #2 on July 4</a:t>
            </a:r>
            <a:r>
              <a:rPr lang="en-US" baseline="30000" smtClean="0">
                <a:ea typeface="ＭＳ Ｐゴシック"/>
                <a:cs typeface="ＭＳ Ｐゴシック"/>
              </a:rPr>
              <a:t>th</a:t>
            </a:r>
          </a:p>
          <a:p>
            <a:pPr lvl="1"/>
            <a:r>
              <a:rPr lang="en-US" smtClean="0">
                <a:ea typeface="ＭＳ Ｐゴシック"/>
              </a:rPr>
              <a:t>Chapters 4-5</a:t>
            </a:r>
          </a:p>
          <a:p>
            <a:r>
              <a:rPr lang="en-US" smtClean="0">
                <a:ea typeface="ＭＳ Ｐゴシック"/>
                <a:cs typeface="ＭＳ Ｐゴシック"/>
              </a:rPr>
              <a:t>Midterm on July 10</a:t>
            </a:r>
            <a:r>
              <a:rPr lang="en-US" baseline="30000" smtClean="0">
                <a:ea typeface="ＭＳ Ｐゴシック"/>
                <a:cs typeface="ＭＳ Ｐゴシック"/>
              </a:rPr>
              <a:t>th</a:t>
            </a:r>
            <a:endParaRPr lang="en-US" smtClean="0">
              <a:ea typeface="ＭＳ Ｐゴシック"/>
              <a:cs typeface="ＭＳ Ｐゴシック"/>
            </a:endParaRPr>
          </a:p>
          <a:p>
            <a:pPr lvl="1"/>
            <a:r>
              <a:rPr lang="en-US" b="1" smtClean="0">
                <a:solidFill>
                  <a:srgbClr val="FF0000"/>
                </a:solidFill>
                <a:ea typeface="ＭＳ Ｐゴシック"/>
              </a:rPr>
              <a:t>Chapters 1 to 5</a:t>
            </a:r>
          </a:p>
          <a:p>
            <a:r>
              <a:rPr lang="en-US" b="1" smtClean="0">
                <a:solidFill>
                  <a:srgbClr val="FF0000"/>
                </a:solidFill>
                <a:ea typeface="ＭＳ Ｐゴシック"/>
                <a:cs typeface="ＭＳ Ｐゴシック"/>
              </a:rPr>
              <a:t>No class on July 3</a:t>
            </a:r>
            <a:r>
              <a:rPr lang="en-US" b="1" baseline="30000" smtClean="0">
                <a:solidFill>
                  <a:srgbClr val="FF0000"/>
                </a:solidFill>
                <a:ea typeface="ＭＳ Ｐゴシック"/>
                <a:cs typeface="ＭＳ Ｐゴシック"/>
              </a:rPr>
              <a:t>rd</a:t>
            </a:r>
            <a:r>
              <a:rPr lang="en-US" b="1" smtClean="0">
                <a:solidFill>
                  <a:srgbClr val="FF0000"/>
                </a:solidFill>
                <a:ea typeface="ＭＳ Ｐゴシック"/>
                <a:cs typeface="ＭＳ Ｐゴシック"/>
              </a:rPr>
              <a:t> </a:t>
            </a:r>
          </a:p>
          <a:p>
            <a:endParaRPr lang="en-US" smtClean="0">
              <a:ea typeface="ＭＳ Ｐゴシック"/>
              <a:cs typeface="ＭＳ Ｐゴシック"/>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smtClean="0">
                <a:ea typeface="ＭＳ Ｐゴシック"/>
                <a:cs typeface="ＭＳ Ｐゴシック"/>
              </a:rPr>
              <a:t>System Design: Eight Issues</a:t>
            </a:r>
          </a:p>
        </p:txBody>
      </p:sp>
      <p:sp>
        <p:nvSpPr>
          <p:cNvPr id="8195" name="Rectangle 4"/>
          <p:cNvSpPr>
            <a:spLocks noChangeArrowheads="1"/>
          </p:cNvSpPr>
          <p:nvPr/>
        </p:nvSpPr>
        <p:spPr bwMode="auto">
          <a:xfrm>
            <a:off x="3498850" y="889000"/>
            <a:ext cx="2474913" cy="454025"/>
          </a:xfrm>
          <a:prstGeom prst="rect">
            <a:avLst/>
          </a:prstGeom>
          <a:noFill/>
          <a:ln w="12700">
            <a:noFill/>
            <a:miter lim="800000"/>
            <a:headEnd/>
            <a:tailEnd/>
          </a:ln>
        </p:spPr>
        <p:txBody>
          <a:bodyPr wrap="none" lIns="90487" tIns="44450" rIns="90487" bIns="44450">
            <a:spAutoFit/>
          </a:bodyPr>
          <a:lstStyle/>
          <a:p>
            <a:pPr algn="ctr" eaLnBrk="0" hangingPunct="0"/>
            <a:r>
              <a:rPr lang="en-US" sz="2400" b="0">
                <a:solidFill>
                  <a:srgbClr val="000000"/>
                </a:solidFill>
                <a:latin typeface="Verdana" pitchFamily="34" charset="0"/>
              </a:rPr>
              <a:t>System Design</a:t>
            </a:r>
          </a:p>
        </p:txBody>
      </p:sp>
      <p:grpSp>
        <p:nvGrpSpPr>
          <p:cNvPr id="8196" name="Group 73"/>
          <p:cNvGrpSpPr>
            <a:grpSpLocks/>
          </p:cNvGrpSpPr>
          <p:nvPr/>
        </p:nvGrpSpPr>
        <p:grpSpPr bwMode="auto">
          <a:xfrm>
            <a:off x="219075" y="1550988"/>
            <a:ext cx="3898900" cy="2592387"/>
            <a:chOff x="138" y="783"/>
            <a:chExt cx="2456" cy="1651"/>
          </a:xfrm>
        </p:grpSpPr>
        <p:sp>
          <p:nvSpPr>
            <p:cNvPr id="8228" name="Rectangle 5"/>
            <p:cNvSpPr>
              <a:spLocks noChangeArrowheads="1"/>
            </p:cNvSpPr>
            <p:nvPr/>
          </p:nvSpPr>
          <p:spPr bwMode="auto">
            <a:xfrm>
              <a:off x="138" y="1854"/>
              <a:ext cx="1862" cy="231"/>
            </a:xfrm>
            <a:prstGeom prst="rect">
              <a:avLst/>
            </a:prstGeom>
            <a:noFill/>
            <a:ln w="12700">
              <a:noFill/>
              <a:miter lim="800000"/>
              <a:headEnd/>
              <a:tailEnd/>
            </a:ln>
          </p:spPr>
          <p:txBody>
            <a:bodyPr wrap="none" lIns="90487" tIns="44450" rIns="90487" bIns="44450">
              <a:spAutoFit/>
            </a:bodyPr>
            <a:lstStyle/>
            <a:p>
              <a:pPr eaLnBrk="0" hangingPunct="0"/>
              <a:r>
                <a:rPr lang="en-US">
                  <a:solidFill>
                    <a:srgbClr val="2E10FF"/>
                  </a:solidFill>
                </a:rPr>
                <a:t>2. Subsystem Decomposition</a:t>
              </a:r>
              <a:endParaRPr lang="en-US">
                <a:solidFill>
                  <a:srgbClr val="000000"/>
                </a:solidFill>
              </a:endParaRPr>
            </a:p>
          </p:txBody>
        </p:sp>
        <p:sp>
          <p:nvSpPr>
            <p:cNvPr id="8229" name="Rectangle 7"/>
            <p:cNvSpPr>
              <a:spLocks noChangeArrowheads="1"/>
            </p:cNvSpPr>
            <p:nvPr/>
          </p:nvSpPr>
          <p:spPr bwMode="auto">
            <a:xfrm>
              <a:off x="272" y="2048"/>
              <a:ext cx="1451" cy="386"/>
            </a:xfrm>
            <a:prstGeom prst="rect">
              <a:avLst/>
            </a:prstGeom>
            <a:noFill/>
            <a:ln w="12700">
              <a:noFill/>
              <a:miter lim="800000"/>
              <a:headEnd/>
              <a:tailEnd/>
            </a:ln>
          </p:spPr>
          <p:txBody>
            <a:bodyPr wrap="none" lIns="90487" tIns="44450" rIns="90487" bIns="44450">
              <a:spAutoFit/>
            </a:bodyPr>
            <a:lstStyle/>
            <a:p>
              <a:pPr eaLnBrk="0" hangingPunct="0"/>
              <a:r>
                <a:rPr lang="en-US" sz="1700">
                  <a:solidFill>
                    <a:srgbClr val="000000"/>
                  </a:solidFill>
                </a:rPr>
                <a:t>Layers vs Partitions</a:t>
              </a:r>
            </a:p>
            <a:p>
              <a:pPr eaLnBrk="0" hangingPunct="0"/>
              <a:r>
                <a:rPr lang="en-US" sz="1700">
                  <a:solidFill>
                    <a:srgbClr val="000000"/>
                  </a:solidFill>
                </a:rPr>
                <a:t>Coherence &amp; Coupling</a:t>
              </a:r>
            </a:p>
          </p:txBody>
        </p:sp>
        <p:sp>
          <p:nvSpPr>
            <p:cNvPr id="8230" name="Line 12"/>
            <p:cNvSpPr>
              <a:spLocks noChangeShapeType="1"/>
            </p:cNvSpPr>
            <p:nvPr/>
          </p:nvSpPr>
          <p:spPr bwMode="auto">
            <a:xfrm flipH="1">
              <a:off x="1118" y="783"/>
              <a:ext cx="1476" cy="1041"/>
            </a:xfrm>
            <a:prstGeom prst="line">
              <a:avLst/>
            </a:prstGeom>
            <a:noFill/>
            <a:ln w="12700">
              <a:solidFill>
                <a:srgbClr val="000000"/>
              </a:solidFill>
              <a:round/>
              <a:headEnd/>
              <a:tailEnd/>
            </a:ln>
          </p:spPr>
          <p:txBody>
            <a:bodyPr wrap="none" anchor="ctr"/>
            <a:lstStyle/>
            <a:p>
              <a:endParaRPr lang="en-US"/>
            </a:p>
          </p:txBody>
        </p:sp>
      </p:grpSp>
      <p:sp>
        <p:nvSpPr>
          <p:cNvPr id="8197" name="Rectangle 26"/>
          <p:cNvSpPr>
            <a:spLocks noChangeArrowheads="1"/>
          </p:cNvSpPr>
          <p:nvPr/>
        </p:nvSpPr>
        <p:spPr bwMode="auto">
          <a:xfrm>
            <a:off x="2817813" y="5043488"/>
            <a:ext cx="238125" cy="363537"/>
          </a:xfrm>
          <a:prstGeom prst="rect">
            <a:avLst/>
          </a:prstGeom>
          <a:noFill/>
          <a:ln w="12700">
            <a:noFill/>
            <a:miter lim="800000"/>
            <a:headEnd/>
            <a:tailEnd/>
          </a:ln>
        </p:spPr>
        <p:txBody>
          <a:bodyPr wrap="none" lIns="90487" tIns="44450" rIns="90487" bIns="44450">
            <a:spAutoFit/>
          </a:bodyPr>
          <a:lstStyle/>
          <a:p>
            <a:pPr eaLnBrk="0" hangingPunct="0"/>
            <a:r>
              <a:rPr lang="en-US">
                <a:solidFill>
                  <a:srgbClr val="000000"/>
                </a:solidFill>
              </a:rPr>
              <a:t> </a:t>
            </a:r>
          </a:p>
        </p:txBody>
      </p:sp>
      <p:grpSp>
        <p:nvGrpSpPr>
          <p:cNvPr id="8198" name="Group 80"/>
          <p:cNvGrpSpPr>
            <a:grpSpLocks/>
          </p:cNvGrpSpPr>
          <p:nvPr/>
        </p:nvGrpSpPr>
        <p:grpSpPr bwMode="auto">
          <a:xfrm>
            <a:off x="2187575" y="1758950"/>
            <a:ext cx="2463800" cy="4733925"/>
            <a:chOff x="1394" y="916"/>
            <a:chExt cx="1552" cy="3014"/>
          </a:xfrm>
        </p:grpSpPr>
        <p:sp>
          <p:nvSpPr>
            <p:cNvPr id="8224" name="Rectangle 25"/>
            <p:cNvSpPr>
              <a:spLocks noChangeArrowheads="1"/>
            </p:cNvSpPr>
            <p:nvPr/>
          </p:nvSpPr>
          <p:spPr bwMode="auto">
            <a:xfrm>
              <a:off x="1394" y="2852"/>
              <a:ext cx="1262" cy="406"/>
            </a:xfrm>
            <a:prstGeom prst="rect">
              <a:avLst/>
            </a:prstGeom>
            <a:noFill/>
            <a:ln w="12700">
              <a:noFill/>
              <a:miter lim="800000"/>
              <a:headEnd/>
              <a:tailEnd/>
            </a:ln>
          </p:spPr>
          <p:txBody>
            <a:bodyPr wrap="none" lIns="90487" tIns="44450" rIns="90487" bIns="44450">
              <a:spAutoFit/>
            </a:bodyPr>
            <a:lstStyle/>
            <a:p>
              <a:pPr eaLnBrk="0" hangingPunct="0"/>
              <a:r>
                <a:rPr lang="en-US">
                  <a:solidFill>
                    <a:srgbClr val="2E10FF"/>
                  </a:solidFill>
                </a:rPr>
                <a:t>4. Hardware/</a:t>
              </a:r>
            </a:p>
            <a:p>
              <a:pPr eaLnBrk="0" hangingPunct="0"/>
              <a:r>
                <a:rPr lang="en-US">
                  <a:solidFill>
                    <a:srgbClr val="2E10FF"/>
                  </a:solidFill>
                </a:rPr>
                <a:t>Software Mapping</a:t>
              </a:r>
              <a:endParaRPr lang="en-US">
                <a:solidFill>
                  <a:srgbClr val="FF0000"/>
                </a:solidFill>
              </a:endParaRPr>
            </a:p>
          </p:txBody>
        </p:sp>
        <p:grpSp>
          <p:nvGrpSpPr>
            <p:cNvPr id="8225" name="Group 75"/>
            <p:cNvGrpSpPr>
              <a:grpSpLocks/>
            </p:cNvGrpSpPr>
            <p:nvPr/>
          </p:nvGrpSpPr>
          <p:grpSpPr bwMode="auto">
            <a:xfrm>
              <a:off x="1404" y="916"/>
              <a:ext cx="1542" cy="3014"/>
              <a:chOff x="1404" y="916"/>
              <a:chExt cx="1542" cy="3014"/>
            </a:xfrm>
          </p:grpSpPr>
          <p:sp>
            <p:nvSpPr>
              <p:cNvPr id="8226" name="Line 13"/>
              <p:cNvSpPr>
                <a:spLocks noChangeShapeType="1"/>
              </p:cNvSpPr>
              <p:nvPr/>
            </p:nvSpPr>
            <p:spPr bwMode="auto">
              <a:xfrm flipH="1">
                <a:off x="2194" y="916"/>
                <a:ext cx="707" cy="1931"/>
              </a:xfrm>
              <a:prstGeom prst="line">
                <a:avLst/>
              </a:prstGeom>
              <a:noFill/>
              <a:ln w="12700">
                <a:solidFill>
                  <a:srgbClr val="000000"/>
                </a:solidFill>
                <a:round/>
                <a:headEnd/>
                <a:tailEnd/>
              </a:ln>
            </p:spPr>
            <p:txBody>
              <a:bodyPr wrap="none" anchor="ctr"/>
              <a:lstStyle/>
              <a:p>
                <a:endParaRPr lang="en-US"/>
              </a:p>
            </p:txBody>
          </p:sp>
          <p:sp>
            <p:nvSpPr>
              <p:cNvPr id="8227" name="Rectangle 30"/>
              <p:cNvSpPr>
                <a:spLocks noChangeArrowheads="1"/>
              </p:cNvSpPr>
              <p:nvPr/>
            </p:nvSpPr>
            <p:spPr bwMode="auto">
              <a:xfrm>
                <a:off x="1404" y="3214"/>
                <a:ext cx="1542" cy="716"/>
              </a:xfrm>
              <a:prstGeom prst="rect">
                <a:avLst/>
              </a:prstGeom>
              <a:noFill/>
              <a:ln w="12700">
                <a:noFill/>
                <a:miter lim="800000"/>
                <a:headEnd/>
                <a:tailEnd/>
              </a:ln>
            </p:spPr>
            <p:txBody>
              <a:bodyPr wrap="none" lIns="90487" tIns="44450" rIns="90487" bIns="44450">
                <a:spAutoFit/>
              </a:bodyPr>
              <a:lstStyle/>
              <a:p>
                <a:pPr eaLnBrk="0" hangingPunct="0"/>
                <a:r>
                  <a:rPr lang="en-US" sz="1700">
                    <a:solidFill>
                      <a:srgbClr val="000000"/>
                    </a:solidFill>
                  </a:rPr>
                  <a:t>Identification of Nodes</a:t>
                </a:r>
              </a:p>
              <a:p>
                <a:pPr eaLnBrk="0" hangingPunct="0"/>
                <a:r>
                  <a:rPr lang="en-US" sz="1700">
                    <a:solidFill>
                      <a:srgbClr val="000000"/>
                    </a:solidFill>
                  </a:rPr>
                  <a:t>Special Purpose Systems</a:t>
                </a:r>
              </a:p>
              <a:p>
                <a:pPr eaLnBrk="0" hangingPunct="0"/>
                <a:r>
                  <a:rPr lang="en-US" sz="1700">
                    <a:solidFill>
                      <a:srgbClr val="000000"/>
                    </a:solidFill>
                  </a:rPr>
                  <a:t>Buy vs Build</a:t>
                </a:r>
              </a:p>
              <a:p>
                <a:pPr eaLnBrk="0" hangingPunct="0"/>
                <a:r>
                  <a:rPr lang="en-US" sz="1700">
                    <a:solidFill>
                      <a:srgbClr val="000000"/>
                    </a:solidFill>
                  </a:rPr>
                  <a:t>Network Connectivity</a:t>
                </a:r>
              </a:p>
            </p:txBody>
          </p:sp>
        </p:grpSp>
      </p:grpSp>
      <p:sp>
        <p:nvSpPr>
          <p:cNvPr id="8199" name="Rectangle 35"/>
          <p:cNvSpPr>
            <a:spLocks noChangeArrowheads="1"/>
          </p:cNvSpPr>
          <p:nvPr/>
        </p:nvSpPr>
        <p:spPr bwMode="auto">
          <a:xfrm>
            <a:off x="877888" y="4802188"/>
            <a:ext cx="238125" cy="363537"/>
          </a:xfrm>
          <a:prstGeom prst="rect">
            <a:avLst/>
          </a:prstGeom>
          <a:noFill/>
          <a:ln w="12700">
            <a:noFill/>
            <a:miter lim="800000"/>
            <a:headEnd/>
            <a:tailEnd/>
          </a:ln>
        </p:spPr>
        <p:txBody>
          <a:bodyPr wrap="none" lIns="90487" tIns="44450" rIns="90487" bIns="44450">
            <a:spAutoFit/>
          </a:bodyPr>
          <a:lstStyle/>
          <a:p>
            <a:pPr eaLnBrk="0" hangingPunct="0"/>
            <a:r>
              <a:rPr lang="en-US">
                <a:solidFill>
                  <a:srgbClr val="000000"/>
                </a:solidFill>
              </a:rPr>
              <a:t> </a:t>
            </a:r>
          </a:p>
        </p:txBody>
      </p:sp>
      <p:grpSp>
        <p:nvGrpSpPr>
          <p:cNvPr id="8200" name="Group 76"/>
          <p:cNvGrpSpPr>
            <a:grpSpLocks/>
          </p:cNvGrpSpPr>
          <p:nvPr/>
        </p:nvGrpSpPr>
        <p:grpSpPr bwMode="auto">
          <a:xfrm>
            <a:off x="4397375" y="1708150"/>
            <a:ext cx="2676525" cy="4598988"/>
            <a:chOff x="2770" y="871"/>
            <a:chExt cx="1686" cy="2928"/>
          </a:xfrm>
        </p:grpSpPr>
        <p:sp>
          <p:nvSpPr>
            <p:cNvPr id="8221" name="Line 14"/>
            <p:cNvSpPr>
              <a:spLocks noChangeShapeType="1"/>
            </p:cNvSpPr>
            <p:nvPr/>
          </p:nvSpPr>
          <p:spPr bwMode="auto">
            <a:xfrm>
              <a:off x="2972" y="871"/>
              <a:ext cx="192" cy="1888"/>
            </a:xfrm>
            <a:prstGeom prst="line">
              <a:avLst/>
            </a:prstGeom>
            <a:noFill/>
            <a:ln w="12700">
              <a:solidFill>
                <a:srgbClr val="000000"/>
              </a:solidFill>
              <a:round/>
              <a:headEnd/>
              <a:tailEnd/>
            </a:ln>
          </p:spPr>
          <p:txBody>
            <a:bodyPr wrap="none" anchor="ctr"/>
            <a:lstStyle/>
            <a:p>
              <a:endParaRPr lang="en-US"/>
            </a:p>
          </p:txBody>
        </p:sp>
        <p:sp>
          <p:nvSpPr>
            <p:cNvPr id="8222" name="Rectangle 16"/>
            <p:cNvSpPr>
              <a:spLocks noChangeArrowheads="1"/>
            </p:cNvSpPr>
            <p:nvPr/>
          </p:nvSpPr>
          <p:spPr bwMode="auto">
            <a:xfrm>
              <a:off x="2770" y="2852"/>
              <a:ext cx="1198" cy="406"/>
            </a:xfrm>
            <a:prstGeom prst="rect">
              <a:avLst/>
            </a:prstGeom>
            <a:noFill/>
            <a:ln w="12700">
              <a:noFill/>
              <a:miter lim="800000"/>
              <a:headEnd/>
              <a:tailEnd/>
            </a:ln>
          </p:spPr>
          <p:txBody>
            <a:bodyPr wrap="none" lIns="90487" tIns="44450" rIns="90487" bIns="44450">
              <a:spAutoFit/>
            </a:bodyPr>
            <a:lstStyle/>
            <a:p>
              <a:pPr eaLnBrk="0" hangingPunct="0"/>
              <a:r>
                <a:rPr lang="en-US">
                  <a:solidFill>
                    <a:srgbClr val="2E10FF"/>
                  </a:solidFill>
                </a:rPr>
                <a:t>5. Persistent Data</a:t>
              </a:r>
            </a:p>
            <a:p>
              <a:pPr eaLnBrk="0" hangingPunct="0"/>
              <a:r>
                <a:rPr lang="en-US">
                  <a:solidFill>
                    <a:srgbClr val="2E10FF"/>
                  </a:solidFill>
                </a:rPr>
                <a:t>Management</a:t>
              </a:r>
              <a:r>
                <a:rPr lang="en-US">
                  <a:solidFill>
                    <a:srgbClr val="FF0000"/>
                  </a:solidFill>
                </a:rPr>
                <a:t> </a:t>
              </a:r>
            </a:p>
          </p:txBody>
        </p:sp>
        <p:sp>
          <p:nvSpPr>
            <p:cNvPr id="8223" name="Rectangle 42"/>
            <p:cNvSpPr>
              <a:spLocks noChangeArrowheads="1"/>
            </p:cNvSpPr>
            <p:nvPr/>
          </p:nvSpPr>
          <p:spPr bwMode="auto">
            <a:xfrm>
              <a:off x="2960" y="3248"/>
              <a:ext cx="1496" cy="551"/>
            </a:xfrm>
            <a:prstGeom prst="rect">
              <a:avLst/>
            </a:prstGeom>
            <a:noFill/>
            <a:ln w="12700">
              <a:noFill/>
              <a:miter lim="800000"/>
              <a:headEnd/>
              <a:tailEnd/>
            </a:ln>
          </p:spPr>
          <p:txBody>
            <a:bodyPr lIns="90487" tIns="44450" rIns="90487" bIns="44450">
              <a:spAutoFit/>
            </a:bodyPr>
            <a:lstStyle/>
            <a:p>
              <a:pPr eaLnBrk="0" hangingPunct="0"/>
              <a:r>
                <a:rPr lang="en-US" sz="1700">
                  <a:solidFill>
                    <a:srgbClr val="000000"/>
                  </a:solidFill>
                </a:rPr>
                <a:t>Storing Persistent Objects</a:t>
              </a:r>
            </a:p>
            <a:p>
              <a:pPr eaLnBrk="0" hangingPunct="0"/>
              <a:r>
                <a:rPr lang="en-US" sz="1700">
                  <a:solidFill>
                    <a:srgbClr val="000000"/>
                  </a:solidFill>
                </a:rPr>
                <a:t>Filesystem vs Database</a:t>
              </a:r>
            </a:p>
          </p:txBody>
        </p:sp>
      </p:grpSp>
      <p:grpSp>
        <p:nvGrpSpPr>
          <p:cNvPr id="8201" name="Group 77"/>
          <p:cNvGrpSpPr>
            <a:grpSpLocks/>
          </p:cNvGrpSpPr>
          <p:nvPr/>
        </p:nvGrpSpPr>
        <p:grpSpPr bwMode="auto">
          <a:xfrm>
            <a:off x="4800600" y="1573213"/>
            <a:ext cx="4305300" cy="4729162"/>
            <a:chOff x="3024" y="783"/>
            <a:chExt cx="2712" cy="3011"/>
          </a:xfrm>
        </p:grpSpPr>
        <p:sp>
          <p:nvSpPr>
            <p:cNvPr id="8218" name="Line 15"/>
            <p:cNvSpPr>
              <a:spLocks noChangeShapeType="1"/>
            </p:cNvSpPr>
            <p:nvPr/>
          </p:nvSpPr>
          <p:spPr bwMode="auto">
            <a:xfrm>
              <a:off x="3024" y="783"/>
              <a:ext cx="1152" cy="1904"/>
            </a:xfrm>
            <a:prstGeom prst="line">
              <a:avLst/>
            </a:prstGeom>
            <a:noFill/>
            <a:ln w="12700">
              <a:solidFill>
                <a:srgbClr val="000000"/>
              </a:solidFill>
              <a:round/>
              <a:headEnd/>
              <a:tailEnd/>
            </a:ln>
          </p:spPr>
          <p:txBody>
            <a:bodyPr wrap="none" anchor="ctr"/>
            <a:lstStyle/>
            <a:p>
              <a:endParaRPr lang="en-US"/>
            </a:p>
          </p:txBody>
        </p:sp>
        <p:sp>
          <p:nvSpPr>
            <p:cNvPr id="8219" name="Rectangle 48"/>
            <p:cNvSpPr>
              <a:spLocks noChangeArrowheads="1"/>
            </p:cNvSpPr>
            <p:nvPr/>
          </p:nvSpPr>
          <p:spPr bwMode="auto">
            <a:xfrm>
              <a:off x="4451" y="3243"/>
              <a:ext cx="1285" cy="551"/>
            </a:xfrm>
            <a:prstGeom prst="rect">
              <a:avLst/>
            </a:prstGeom>
            <a:noFill/>
            <a:ln w="12700">
              <a:noFill/>
              <a:miter lim="800000"/>
              <a:headEnd/>
              <a:tailEnd/>
            </a:ln>
          </p:spPr>
          <p:txBody>
            <a:bodyPr wrap="none" lIns="90487" tIns="44450" rIns="90487" bIns="44450">
              <a:spAutoFit/>
            </a:bodyPr>
            <a:lstStyle/>
            <a:p>
              <a:pPr eaLnBrk="0" hangingPunct="0"/>
              <a:r>
                <a:rPr lang="en-US" sz="1700">
                  <a:solidFill>
                    <a:srgbClr val="000000"/>
                  </a:solidFill>
                </a:rPr>
                <a:t>Access Control </a:t>
              </a:r>
            </a:p>
            <a:p>
              <a:pPr eaLnBrk="0" hangingPunct="0"/>
              <a:r>
                <a:rPr lang="en-US" sz="1700">
                  <a:solidFill>
                    <a:srgbClr val="000000"/>
                  </a:solidFill>
                </a:rPr>
                <a:t>ACL vs Capabilities</a:t>
              </a:r>
            </a:p>
            <a:p>
              <a:pPr eaLnBrk="0" hangingPunct="0"/>
              <a:r>
                <a:rPr lang="en-US" sz="1700">
                  <a:solidFill>
                    <a:srgbClr val="000000"/>
                  </a:solidFill>
                </a:rPr>
                <a:t>Security</a:t>
              </a:r>
            </a:p>
          </p:txBody>
        </p:sp>
        <p:sp>
          <p:nvSpPr>
            <p:cNvPr id="8220" name="Rectangle 50"/>
            <p:cNvSpPr>
              <a:spLocks noChangeArrowheads="1"/>
            </p:cNvSpPr>
            <p:nvPr/>
          </p:nvSpPr>
          <p:spPr bwMode="auto">
            <a:xfrm>
              <a:off x="4314" y="2852"/>
              <a:ext cx="1314" cy="406"/>
            </a:xfrm>
            <a:prstGeom prst="rect">
              <a:avLst/>
            </a:prstGeom>
            <a:noFill/>
            <a:ln w="12700">
              <a:noFill/>
              <a:miter lim="800000"/>
              <a:headEnd/>
              <a:tailEnd/>
            </a:ln>
          </p:spPr>
          <p:txBody>
            <a:bodyPr wrap="none" lIns="90487" tIns="44450" rIns="90487" bIns="44450">
              <a:spAutoFit/>
            </a:bodyPr>
            <a:lstStyle/>
            <a:p>
              <a:pPr eaLnBrk="0" hangingPunct="0"/>
              <a:r>
                <a:rPr lang="en-US">
                  <a:solidFill>
                    <a:srgbClr val="2E10FF"/>
                  </a:solidFill>
                </a:rPr>
                <a:t>6. Global Resource </a:t>
              </a:r>
            </a:p>
            <a:p>
              <a:pPr eaLnBrk="0" hangingPunct="0"/>
              <a:r>
                <a:rPr lang="en-US">
                  <a:solidFill>
                    <a:srgbClr val="2E10FF"/>
                  </a:solidFill>
                </a:rPr>
                <a:t>Handling</a:t>
              </a:r>
              <a:r>
                <a:rPr lang="en-US">
                  <a:solidFill>
                    <a:srgbClr val="FF0000"/>
                  </a:solidFill>
                </a:rPr>
                <a:t> </a:t>
              </a:r>
            </a:p>
          </p:txBody>
        </p:sp>
      </p:grpSp>
      <p:grpSp>
        <p:nvGrpSpPr>
          <p:cNvPr id="8202" name="Group 79"/>
          <p:cNvGrpSpPr>
            <a:grpSpLocks/>
          </p:cNvGrpSpPr>
          <p:nvPr/>
        </p:nvGrpSpPr>
        <p:grpSpPr bwMode="auto">
          <a:xfrm>
            <a:off x="5175250" y="1458913"/>
            <a:ext cx="3741738" cy="1790700"/>
            <a:chOff x="3260" y="731"/>
            <a:chExt cx="2357" cy="1140"/>
          </a:xfrm>
        </p:grpSpPr>
        <p:sp>
          <p:nvSpPr>
            <p:cNvPr id="8215" name="Rectangle 46"/>
            <p:cNvSpPr>
              <a:spLocks noChangeArrowheads="1"/>
            </p:cNvSpPr>
            <p:nvPr/>
          </p:nvSpPr>
          <p:spPr bwMode="auto">
            <a:xfrm>
              <a:off x="4584" y="948"/>
              <a:ext cx="874" cy="407"/>
            </a:xfrm>
            <a:prstGeom prst="rect">
              <a:avLst/>
            </a:prstGeom>
            <a:noFill/>
            <a:ln w="12700">
              <a:noFill/>
              <a:miter lim="800000"/>
              <a:headEnd/>
              <a:tailEnd/>
            </a:ln>
          </p:spPr>
          <p:txBody>
            <a:bodyPr wrap="none" lIns="90487" tIns="44450" rIns="90487" bIns="44450">
              <a:spAutoFit/>
            </a:bodyPr>
            <a:lstStyle/>
            <a:p>
              <a:pPr eaLnBrk="0" hangingPunct="0"/>
              <a:r>
                <a:rPr lang="en-US">
                  <a:solidFill>
                    <a:srgbClr val="2E10FF"/>
                  </a:solidFill>
                </a:rPr>
                <a:t>8. Boundary</a:t>
              </a:r>
            </a:p>
            <a:p>
              <a:pPr eaLnBrk="0" hangingPunct="0"/>
              <a:r>
                <a:rPr lang="en-US">
                  <a:solidFill>
                    <a:srgbClr val="2E10FF"/>
                  </a:solidFill>
                </a:rPr>
                <a:t>Conditions</a:t>
              </a:r>
              <a:endParaRPr lang="en-US">
                <a:solidFill>
                  <a:srgbClr val="FF0000"/>
                </a:solidFill>
              </a:endParaRPr>
            </a:p>
          </p:txBody>
        </p:sp>
        <p:sp>
          <p:nvSpPr>
            <p:cNvPr id="8216" name="Rectangle 54"/>
            <p:cNvSpPr>
              <a:spLocks noChangeArrowheads="1"/>
            </p:cNvSpPr>
            <p:nvPr/>
          </p:nvSpPr>
          <p:spPr bwMode="auto">
            <a:xfrm>
              <a:off x="4755" y="1320"/>
              <a:ext cx="862" cy="551"/>
            </a:xfrm>
            <a:prstGeom prst="rect">
              <a:avLst/>
            </a:prstGeom>
            <a:noFill/>
            <a:ln w="12700">
              <a:noFill/>
              <a:miter lim="800000"/>
              <a:headEnd/>
              <a:tailEnd/>
            </a:ln>
          </p:spPr>
          <p:txBody>
            <a:bodyPr wrap="none" lIns="90487" tIns="44450" rIns="90487" bIns="44450">
              <a:spAutoFit/>
            </a:bodyPr>
            <a:lstStyle/>
            <a:p>
              <a:pPr eaLnBrk="0" hangingPunct="0"/>
              <a:r>
                <a:rPr lang="en-US" sz="1700">
                  <a:solidFill>
                    <a:srgbClr val="000000"/>
                  </a:solidFill>
                </a:rPr>
                <a:t>Initialization</a:t>
              </a:r>
            </a:p>
            <a:p>
              <a:pPr eaLnBrk="0" hangingPunct="0"/>
              <a:r>
                <a:rPr lang="en-US" sz="1700">
                  <a:solidFill>
                    <a:srgbClr val="000000"/>
                  </a:solidFill>
                </a:rPr>
                <a:t>Termination</a:t>
              </a:r>
            </a:p>
            <a:p>
              <a:pPr eaLnBrk="0" hangingPunct="0"/>
              <a:r>
                <a:rPr lang="en-US" sz="1700">
                  <a:solidFill>
                    <a:srgbClr val="000000"/>
                  </a:solidFill>
                </a:rPr>
                <a:t>Failure.</a:t>
              </a:r>
            </a:p>
          </p:txBody>
        </p:sp>
        <p:sp>
          <p:nvSpPr>
            <p:cNvPr id="8217" name="Line 61"/>
            <p:cNvSpPr>
              <a:spLocks noChangeShapeType="1"/>
            </p:cNvSpPr>
            <p:nvPr/>
          </p:nvSpPr>
          <p:spPr bwMode="auto">
            <a:xfrm>
              <a:off x="3260" y="731"/>
              <a:ext cx="1324" cy="433"/>
            </a:xfrm>
            <a:prstGeom prst="line">
              <a:avLst/>
            </a:prstGeom>
            <a:noFill/>
            <a:ln w="12700">
              <a:solidFill>
                <a:srgbClr val="000000"/>
              </a:solidFill>
              <a:round/>
              <a:headEnd/>
              <a:tailEnd/>
            </a:ln>
          </p:spPr>
          <p:txBody>
            <a:bodyPr wrap="none" anchor="ctr"/>
            <a:lstStyle/>
            <a:p>
              <a:endParaRPr lang="en-US"/>
            </a:p>
          </p:txBody>
        </p:sp>
      </p:grpSp>
      <p:grpSp>
        <p:nvGrpSpPr>
          <p:cNvPr id="8203" name="Group 74"/>
          <p:cNvGrpSpPr>
            <a:grpSpLocks/>
          </p:cNvGrpSpPr>
          <p:nvPr/>
        </p:nvGrpSpPr>
        <p:grpSpPr bwMode="auto">
          <a:xfrm>
            <a:off x="282575" y="1563688"/>
            <a:ext cx="4114800" cy="4429125"/>
            <a:chOff x="178" y="783"/>
            <a:chExt cx="2592" cy="2820"/>
          </a:xfrm>
        </p:grpSpPr>
        <p:sp>
          <p:nvSpPr>
            <p:cNvPr id="8212" name="Line 6"/>
            <p:cNvSpPr>
              <a:spLocks noChangeShapeType="1"/>
            </p:cNvSpPr>
            <p:nvPr/>
          </p:nvSpPr>
          <p:spPr bwMode="auto">
            <a:xfrm flipH="1">
              <a:off x="1280" y="783"/>
              <a:ext cx="1490" cy="1885"/>
            </a:xfrm>
            <a:prstGeom prst="line">
              <a:avLst/>
            </a:prstGeom>
            <a:noFill/>
            <a:ln w="12700">
              <a:solidFill>
                <a:srgbClr val="000000"/>
              </a:solidFill>
              <a:round/>
              <a:headEnd/>
              <a:tailEnd/>
            </a:ln>
          </p:spPr>
          <p:txBody>
            <a:bodyPr wrap="none" anchor="ctr"/>
            <a:lstStyle/>
            <a:p>
              <a:endParaRPr lang="en-US"/>
            </a:p>
          </p:txBody>
        </p:sp>
        <p:sp>
          <p:nvSpPr>
            <p:cNvPr id="8213" name="Rectangle 40"/>
            <p:cNvSpPr>
              <a:spLocks noChangeArrowheads="1"/>
            </p:cNvSpPr>
            <p:nvPr/>
          </p:nvSpPr>
          <p:spPr bwMode="auto">
            <a:xfrm>
              <a:off x="178" y="2670"/>
              <a:ext cx="1590" cy="232"/>
            </a:xfrm>
            <a:prstGeom prst="rect">
              <a:avLst/>
            </a:prstGeom>
            <a:noFill/>
            <a:ln w="12700">
              <a:noFill/>
              <a:miter lim="800000"/>
              <a:headEnd/>
              <a:tailEnd/>
            </a:ln>
          </p:spPr>
          <p:txBody>
            <a:bodyPr wrap="none" lIns="90487" tIns="44450" rIns="90487" bIns="44450">
              <a:spAutoFit/>
            </a:bodyPr>
            <a:lstStyle/>
            <a:p>
              <a:pPr eaLnBrk="0" hangingPunct="0"/>
              <a:r>
                <a:rPr lang="en-US">
                  <a:solidFill>
                    <a:srgbClr val="2E10FF"/>
                  </a:solidFill>
                </a:rPr>
                <a:t>3. Identify Concurrency</a:t>
              </a:r>
              <a:endParaRPr lang="en-US">
                <a:solidFill>
                  <a:srgbClr val="000000"/>
                </a:solidFill>
              </a:endParaRPr>
            </a:p>
          </p:txBody>
        </p:sp>
        <p:sp>
          <p:nvSpPr>
            <p:cNvPr id="8214" name="Rectangle 66"/>
            <p:cNvSpPr>
              <a:spLocks noChangeArrowheads="1"/>
            </p:cNvSpPr>
            <p:nvPr/>
          </p:nvSpPr>
          <p:spPr bwMode="auto">
            <a:xfrm>
              <a:off x="328" y="2887"/>
              <a:ext cx="1074" cy="716"/>
            </a:xfrm>
            <a:prstGeom prst="rect">
              <a:avLst/>
            </a:prstGeom>
            <a:noFill/>
            <a:ln w="12700">
              <a:noFill/>
              <a:miter lim="800000"/>
              <a:headEnd/>
              <a:tailEnd/>
            </a:ln>
          </p:spPr>
          <p:txBody>
            <a:bodyPr wrap="none" lIns="90487" tIns="44450" rIns="90487" bIns="44450">
              <a:spAutoFit/>
            </a:bodyPr>
            <a:lstStyle/>
            <a:p>
              <a:pPr eaLnBrk="0" hangingPunct="0"/>
              <a:r>
                <a:rPr lang="en-US" sz="1700">
                  <a:solidFill>
                    <a:srgbClr val="000000"/>
                  </a:solidFill>
                </a:rPr>
                <a:t>Identification of </a:t>
              </a:r>
            </a:p>
            <a:p>
              <a:pPr eaLnBrk="0" hangingPunct="0"/>
              <a:r>
                <a:rPr lang="en-US" sz="1700">
                  <a:solidFill>
                    <a:srgbClr val="000000"/>
                  </a:solidFill>
                </a:rPr>
                <a:t>Parallelism </a:t>
              </a:r>
            </a:p>
            <a:p>
              <a:pPr eaLnBrk="0" hangingPunct="0"/>
              <a:r>
                <a:rPr lang="en-US" sz="1700">
                  <a:solidFill>
                    <a:srgbClr val="000000"/>
                  </a:solidFill>
                </a:rPr>
                <a:t>(Processes,</a:t>
              </a:r>
            </a:p>
            <a:p>
              <a:pPr eaLnBrk="0" hangingPunct="0"/>
              <a:r>
                <a:rPr lang="en-US" sz="1700">
                  <a:solidFill>
                    <a:srgbClr val="000000"/>
                  </a:solidFill>
                </a:rPr>
                <a:t>Threads)</a:t>
              </a:r>
            </a:p>
          </p:txBody>
        </p:sp>
      </p:grpSp>
      <p:grpSp>
        <p:nvGrpSpPr>
          <p:cNvPr id="8204" name="Group 78"/>
          <p:cNvGrpSpPr>
            <a:grpSpLocks/>
          </p:cNvGrpSpPr>
          <p:nvPr/>
        </p:nvGrpSpPr>
        <p:grpSpPr bwMode="auto">
          <a:xfrm>
            <a:off x="4972050" y="1527175"/>
            <a:ext cx="4325938" cy="3275013"/>
            <a:chOff x="3132" y="764"/>
            <a:chExt cx="2725" cy="2085"/>
          </a:xfrm>
        </p:grpSpPr>
        <p:sp>
          <p:nvSpPr>
            <p:cNvPr id="8209" name="Line 53"/>
            <p:cNvSpPr>
              <a:spLocks noChangeShapeType="1"/>
            </p:cNvSpPr>
            <p:nvPr/>
          </p:nvSpPr>
          <p:spPr bwMode="auto">
            <a:xfrm>
              <a:off x="3132" y="764"/>
              <a:ext cx="1324" cy="938"/>
            </a:xfrm>
            <a:prstGeom prst="line">
              <a:avLst/>
            </a:prstGeom>
            <a:noFill/>
            <a:ln w="12700">
              <a:solidFill>
                <a:srgbClr val="000000"/>
              </a:solidFill>
              <a:round/>
              <a:headEnd/>
              <a:tailEnd/>
            </a:ln>
          </p:spPr>
          <p:txBody>
            <a:bodyPr wrap="none" anchor="ctr"/>
            <a:lstStyle/>
            <a:p>
              <a:endParaRPr lang="en-US"/>
            </a:p>
          </p:txBody>
        </p:sp>
        <p:sp>
          <p:nvSpPr>
            <p:cNvPr id="8210" name="Rectangle 63"/>
            <p:cNvSpPr>
              <a:spLocks noChangeArrowheads="1"/>
            </p:cNvSpPr>
            <p:nvPr/>
          </p:nvSpPr>
          <p:spPr bwMode="auto">
            <a:xfrm>
              <a:off x="4584" y="1891"/>
              <a:ext cx="846" cy="406"/>
            </a:xfrm>
            <a:prstGeom prst="rect">
              <a:avLst/>
            </a:prstGeom>
            <a:noFill/>
            <a:ln w="12700">
              <a:noFill/>
              <a:miter lim="800000"/>
              <a:headEnd/>
              <a:tailEnd/>
            </a:ln>
          </p:spPr>
          <p:txBody>
            <a:bodyPr wrap="none" lIns="90487" tIns="44450" rIns="90487" bIns="44450">
              <a:spAutoFit/>
            </a:bodyPr>
            <a:lstStyle/>
            <a:p>
              <a:pPr eaLnBrk="0" hangingPunct="0"/>
              <a:r>
                <a:rPr lang="en-US">
                  <a:solidFill>
                    <a:srgbClr val="2E10FF"/>
                  </a:solidFill>
                </a:rPr>
                <a:t>7. Software </a:t>
              </a:r>
            </a:p>
            <a:p>
              <a:pPr eaLnBrk="0" hangingPunct="0"/>
              <a:r>
                <a:rPr lang="en-US">
                  <a:solidFill>
                    <a:srgbClr val="2E10FF"/>
                  </a:solidFill>
                </a:rPr>
                <a:t>Control</a:t>
              </a:r>
              <a:endParaRPr lang="en-US">
                <a:solidFill>
                  <a:srgbClr val="FF0000"/>
                </a:solidFill>
              </a:endParaRPr>
            </a:p>
          </p:txBody>
        </p:sp>
        <p:sp>
          <p:nvSpPr>
            <p:cNvPr id="8211" name="Rectangle 67"/>
            <p:cNvSpPr>
              <a:spLocks noChangeArrowheads="1"/>
            </p:cNvSpPr>
            <p:nvPr/>
          </p:nvSpPr>
          <p:spPr bwMode="auto">
            <a:xfrm>
              <a:off x="4696" y="2298"/>
              <a:ext cx="1161" cy="551"/>
            </a:xfrm>
            <a:prstGeom prst="rect">
              <a:avLst/>
            </a:prstGeom>
            <a:noFill/>
            <a:ln w="12700">
              <a:noFill/>
              <a:miter lim="800000"/>
              <a:headEnd/>
              <a:tailEnd/>
            </a:ln>
          </p:spPr>
          <p:txBody>
            <a:bodyPr lIns="90487" tIns="44450" rIns="90487" bIns="44450">
              <a:spAutoFit/>
            </a:bodyPr>
            <a:lstStyle/>
            <a:p>
              <a:pPr eaLnBrk="0" hangingPunct="0"/>
              <a:r>
                <a:rPr lang="en-US" sz="1700">
                  <a:solidFill>
                    <a:srgbClr val="000000"/>
                  </a:solidFill>
                </a:rPr>
                <a:t>Monolithic</a:t>
              </a:r>
            </a:p>
            <a:p>
              <a:pPr eaLnBrk="0" hangingPunct="0"/>
              <a:r>
                <a:rPr lang="en-US" sz="1700">
                  <a:solidFill>
                    <a:srgbClr val="000000"/>
                  </a:solidFill>
                </a:rPr>
                <a:t>Event-Driven</a:t>
              </a:r>
            </a:p>
            <a:p>
              <a:pPr eaLnBrk="0" hangingPunct="0"/>
              <a:r>
                <a:rPr lang="en-US" sz="1700">
                  <a:solidFill>
                    <a:srgbClr val="000000"/>
                  </a:solidFill>
                </a:rPr>
                <a:t>Conc. Processes</a:t>
              </a:r>
            </a:p>
          </p:txBody>
        </p:sp>
      </p:grpSp>
      <p:grpSp>
        <p:nvGrpSpPr>
          <p:cNvPr id="8205" name="Group 72"/>
          <p:cNvGrpSpPr>
            <a:grpSpLocks/>
          </p:cNvGrpSpPr>
          <p:nvPr/>
        </p:nvGrpSpPr>
        <p:grpSpPr bwMode="auto">
          <a:xfrm>
            <a:off x="293688" y="1408113"/>
            <a:ext cx="3582987" cy="1579562"/>
            <a:chOff x="185" y="700"/>
            <a:chExt cx="2257" cy="1006"/>
          </a:xfrm>
        </p:grpSpPr>
        <p:sp>
          <p:nvSpPr>
            <p:cNvPr id="8206" name="Line 3"/>
            <p:cNvSpPr>
              <a:spLocks noChangeShapeType="1"/>
            </p:cNvSpPr>
            <p:nvPr/>
          </p:nvSpPr>
          <p:spPr bwMode="auto">
            <a:xfrm flipH="1">
              <a:off x="897" y="700"/>
              <a:ext cx="1545" cy="433"/>
            </a:xfrm>
            <a:prstGeom prst="line">
              <a:avLst/>
            </a:prstGeom>
            <a:noFill/>
            <a:ln w="12700">
              <a:solidFill>
                <a:srgbClr val="000000"/>
              </a:solidFill>
              <a:round/>
              <a:headEnd/>
              <a:tailEnd/>
            </a:ln>
          </p:spPr>
          <p:txBody>
            <a:bodyPr wrap="none" anchor="ctr"/>
            <a:lstStyle/>
            <a:p>
              <a:endParaRPr lang="en-US"/>
            </a:p>
          </p:txBody>
        </p:sp>
        <p:sp>
          <p:nvSpPr>
            <p:cNvPr id="8207" name="Rectangle 17"/>
            <p:cNvSpPr>
              <a:spLocks noChangeArrowheads="1"/>
            </p:cNvSpPr>
            <p:nvPr/>
          </p:nvSpPr>
          <p:spPr bwMode="auto">
            <a:xfrm>
              <a:off x="185" y="1117"/>
              <a:ext cx="1586" cy="231"/>
            </a:xfrm>
            <a:prstGeom prst="rect">
              <a:avLst/>
            </a:prstGeom>
            <a:noFill/>
            <a:ln w="12700">
              <a:noFill/>
              <a:miter lim="800000"/>
              <a:headEnd/>
              <a:tailEnd/>
            </a:ln>
          </p:spPr>
          <p:txBody>
            <a:bodyPr wrap="none" lIns="90487" tIns="44450" rIns="90487" bIns="44450">
              <a:spAutoFit/>
            </a:bodyPr>
            <a:lstStyle/>
            <a:p>
              <a:pPr eaLnBrk="0" hangingPunct="0"/>
              <a:r>
                <a:rPr lang="en-US">
                  <a:solidFill>
                    <a:srgbClr val="2E10FF"/>
                  </a:solidFill>
                </a:rPr>
                <a:t>1. Identify Design Goals</a:t>
              </a:r>
              <a:endParaRPr lang="en-US">
                <a:solidFill>
                  <a:srgbClr val="000000"/>
                </a:solidFill>
              </a:endParaRPr>
            </a:p>
          </p:txBody>
        </p:sp>
        <p:sp>
          <p:nvSpPr>
            <p:cNvPr id="8208" name="Rectangle 71"/>
            <p:cNvSpPr>
              <a:spLocks noChangeArrowheads="1"/>
            </p:cNvSpPr>
            <p:nvPr/>
          </p:nvSpPr>
          <p:spPr bwMode="auto">
            <a:xfrm>
              <a:off x="288" y="1320"/>
              <a:ext cx="1100" cy="386"/>
            </a:xfrm>
            <a:prstGeom prst="rect">
              <a:avLst/>
            </a:prstGeom>
            <a:noFill/>
            <a:ln w="12700">
              <a:noFill/>
              <a:miter lim="800000"/>
              <a:headEnd/>
              <a:tailEnd/>
            </a:ln>
          </p:spPr>
          <p:txBody>
            <a:bodyPr wrap="none" lIns="90487" tIns="44450" rIns="90487" bIns="44450">
              <a:spAutoFit/>
            </a:bodyPr>
            <a:lstStyle/>
            <a:p>
              <a:pPr eaLnBrk="0" hangingPunct="0"/>
              <a:r>
                <a:rPr lang="en-US" sz="1700">
                  <a:solidFill>
                    <a:srgbClr val="000000"/>
                  </a:solidFill>
                </a:rPr>
                <a:t>Additional NFRs</a:t>
              </a:r>
            </a:p>
            <a:p>
              <a:pPr eaLnBrk="0" hangingPunct="0"/>
              <a:r>
                <a:rPr lang="en-US" sz="1700">
                  <a:solidFill>
                    <a:srgbClr val="000000"/>
                  </a:solidFill>
                </a:rPr>
                <a:t>Trade-offs</a:t>
              </a:r>
            </a:p>
          </p:txBody>
        </p:sp>
      </p:gr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4"/>
          <p:cNvSpPr>
            <a:spLocks noGrp="1" noChangeArrowheads="1"/>
          </p:cNvSpPr>
          <p:nvPr>
            <p:ph type="title"/>
          </p:nvPr>
        </p:nvSpPr>
        <p:spPr/>
        <p:txBody>
          <a:bodyPr/>
          <a:lstStyle/>
          <a:p>
            <a:r>
              <a:rPr lang="en-US" smtClean="0">
                <a:ea typeface="ＭＳ Ｐゴシック"/>
                <a:cs typeface="ＭＳ Ｐゴシック"/>
              </a:rPr>
              <a:t>How the Analysis Models influence System Design</a:t>
            </a:r>
          </a:p>
        </p:txBody>
      </p:sp>
      <p:sp>
        <p:nvSpPr>
          <p:cNvPr id="9219" name="Rectangle 5"/>
          <p:cNvSpPr>
            <a:spLocks noGrp="1" noChangeArrowheads="1"/>
          </p:cNvSpPr>
          <p:nvPr>
            <p:ph type="body" idx="1"/>
          </p:nvPr>
        </p:nvSpPr>
        <p:spPr/>
        <p:txBody>
          <a:bodyPr/>
          <a:lstStyle/>
          <a:p>
            <a:r>
              <a:rPr lang="en-US" smtClean="0">
                <a:ea typeface="ＭＳ Ｐゴシック"/>
                <a:cs typeface="ＭＳ Ｐゴシック"/>
              </a:rPr>
              <a:t>Nonfunctional Requirements </a:t>
            </a:r>
          </a:p>
          <a:p>
            <a:pPr lvl="1">
              <a:buFont typeface="Times" pitchFamily="18" charset="0"/>
              <a:buNone/>
            </a:pPr>
            <a:r>
              <a:rPr lang="en-US" smtClean="0">
                <a:ea typeface="ＭＳ Ｐゴシック"/>
              </a:rPr>
              <a:t>=&gt; Definition of Design Goals </a:t>
            </a:r>
          </a:p>
          <a:p>
            <a:r>
              <a:rPr lang="en-US" smtClean="0">
                <a:ea typeface="ＭＳ Ｐゴシック"/>
                <a:cs typeface="ＭＳ Ｐゴシック"/>
              </a:rPr>
              <a:t>Functional model </a:t>
            </a:r>
          </a:p>
          <a:p>
            <a:pPr lvl="1">
              <a:buFont typeface="Times" pitchFamily="18" charset="0"/>
              <a:buNone/>
            </a:pPr>
            <a:r>
              <a:rPr lang="en-US" smtClean="0">
                <a:ea typeface="ＭＳ Ｐゴシック"/>
              </a:rPr>
              <a:t>=&gt; Subsystem Decomposition</a:t>
            </a:r>
          </a:p>
          <a:p>
            <a:r>
              <a:rPr lang="en-US" smtClean="0">
                <a:ea typeface="ＭＳ Ｐゴシック"/>
                <a:cs typeface="ＭＳ Ｐゴシック"/>
              </a:rPr>
              <a:t>Object model </a:t>
            </a:r>
          </a:p>
          <a:p>
            <a:pPr lvl="1">
              <a:buFont typeface="Times" pitchFamily="18" charset="0"/>
              <a:buNone/>
            </a:pPr>
            <a:r>
              <a:rPr lang="en-US" smtClean="0">
                <a:ea typeface="ＭＳ Ｐゴシック"/>
              </a:rPr>
              <a:t>=&gt; Hardware/Software Mapping, Persistent Data Management</a:t>
            </a:r>
          </a:p>
          <a:p>
            <a:r>
              <a:rPr lang="en-US" smtClean="0">
                <a:ea typeface="ＭＳ Ｐゴシック"/>
                <a:cs typeface="ＭＳ Ｐゴシック"/>
              </a:rPr>
              <a:t>Dynamic model </a:t>
            </a:r>
          </a:p>
          <a:p>
            <a:pPr lvl="1">
              <a:buFont typeface="Times" pitchFamily="18" charset="0"/>
              <a:buNone/>
            </a:pPr>
            <a:r>
              <a:rPr lang="en-US" smtClean="0">
                <a:ea typeface="ＭＳ Ｐゴシック"/>
              </a:rPr>
              <a:t>=&gt; Identification of Concurrency, Global Resource Handling, Software Control</a:t>
            </a:r>
          </a:p>
          <a:p>
            <a:r>
              <a:rPr lang="en-US" smtClean="0">
                <a:ea typeface="ＭＳ Ｐゴシック"/>
                <a:cs typeface="ＭＳ Ｐゴシック"/>
              </a:rPr>
              <a:t>Finally: Hardware/Software Mapping</a:t>
            </a:r>
          </a:p>
          <a:p>
            <a:pPr lvl="1">
              <a:buFont typeface="Times" pitchFamily="18" charset="0"/>
              <a:buNone/>
            </a:pPr>
            <a:r>
              <a:rPr lang="en-US" smtClean="0">
                <a:ea typeface="ＭＳ Ｐゴシック"/>
              </a:rPr>
              <a:t>=&gt; Boundary conditions</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4"/>
          <p:cNvSpPr>
            <a:spLocks noChangeArrowheads="1"/>
          </p:cNvSpPr>
          <p:nvPr/>
        </p:nvSpPr>
        <p:spPr bwMode="auto">
          <a:xfrm>
            <a:off x="7331075" y="4192588"/>
            <a:ext cx="1843088" cy="912812"/>
          </a:xfrm>
          <a:prstGeom prst="rect">
            <a:avLst/>
          </a:prstGeom>
          <a:noFill/>
          <a:ln w="12700">
            <a:noFill/>
            <a:miter lim="800000"/>
            <a:headEnd/>
            <a:tailEnd/>
          </a:ln>
        </p:spPr>
        <p:txBody>
          <a:bodyPr lIns="90487" tIns="44450" rIns="90487" bIns="44450">
            <a:spAutoFit/>
          </a:bodyPr>
          <a:lstStyle/>
          <a:p>
            <a:pPr eaLnBrk="0" hangingPunct="0"/>
            <a:r>
              <a:rPr lang="en-US">
                <a:solidFill>
                  <a:srgbClr val="000000"/>
                </a:solidFill>
              </a:rPr>
              <a:t>Monolithic</a:t>
            </a:r>
          </a:p>
          <a:p>
            <a:pPr eaLnBrk="0" hangingPunct="0"/>
            <a:r>
              <a:rPr lang="en-US">
                <a:solidFill>
                  <a:srgbClr val="000000"/>
                </a:solidFill>
              </a:rPr>
              <a:t>Event-Driven</a:t>
            </a:r>
          </a:p>
          <a:p>
            <a:pPr eaLnBrk="0" hangingPunct="0"/>
            <a:r>
              <a:rPr lang="en-US">
                <a:solidFill>
                  <a:srgbClr val="000000"/>
                </a:solidFill>
              </a:rPr>
              <a:t>Conc. Processes</a:t>
            </a:r>
          </a:p>
        </p:txBody>
      </p:sp>
      <p:sp>
        <p:nvSpPr>
          <p:cNvPr id="10243" name="Rectangle 33"/>
          <p:cNvSpPr>
            <a:spLocks noChangeArrowheads="1"/>
          </p:cNvSpPr>
          <p:nvPr/>
        </p:nvSpPr>
        <p:spPr bwMode="auto">
          <a:xfrm>
            <a:off x="7018338" y="3660775"/>
            <a:ext cx="1343025" cy="638175"/>
          </a:xfrm>
          <a:prstGeom prst="rect">
            <a:avLst/>
          </a:prstGeom>
          <a:noFill/>
          <a:ln w="12700">
            <a:noFill/>
            <a:miter lim="800000"/>
            <a:headEnd/>
            <a:tailEnd/>
          </a:ln>
        </p:spPr>
        <p:txBody>
          <a:bodyPr wrap="none" lIns="90487" tIns="44450" rIns="90487" bIns="44450">
            <a:spAutoFit/>
          </a:bodyPr>
          <a:lstStyle/>
          <a:p>
            <a:pPr eaLnBrk="0" hangingPunct="0"/>
            <a:r>
              <a:rPr lang="en-US">
                <a:solidFill>
                  <a:srgbClr val="0000CC"/>
                </a:solidFill>
              </a:rPr>
              <a:t>7. Software </a:t>
            </a:r>
          </a:p>
          <a:p>
            <a:pPr eaLnBrk="0" hangingPunct="0"/>
            <a:r>
              <a:rPr lang="en-US">
                <a:solidFill>
                  <a:srgbClr val="0000CC"/>
                </a:solidFill>
              </a:rPr>
              <a:t>Control</a:t>
            </a:r>
          </a:p>
        </p:txBody>
      </p:sp>
      <p:grpSp>
        <p:nvGrpSpPr>
          <p:cNvPr id="10244" name="Group 4"/>
          <p:cNvGrpSpPr>
            <a:grpSpLocks/>
          </p:cNvGrpSpPr>
          <p:nvPr/>
        </p:nvGrpSpPr>
        <p:grpSpPr bwMode="auto">
          <a:xfrm>
            <a:off x="241300" y="1219200"/>
            <a:ext cx="3898900" cy="2757488"/>
            <a:chOff x="138" y="783"/>
            <a:chExt cx="2456" cy="1737"/>
          </a:xfrm>
        </p:grpSpPr>
        <p:sp>
          <p:nvSpPr>
            <p:cNvPr id="10287" name="Rectangle 5"/>
            <p:cNvSpPr>
              <a:spLocks noChangeArrowheads="1"/>
            </p:cNvSpPr>
            <p:nvPr/>
          </p:nvSpPr>
          <p:spPr bwMode="auto">
            <a:xfrm>
              <a:off x="138" y="1935"/>
              <a:ext cx="1646" cy="229"/>
            </a:xfrm>
            <a:prstGeom prst="rect">
              <a:avLst/>
            </a:prstGeom>
            <a:noFill/>
            <a:ln w="12700">
              <a:noFill/>
              <a:miter lim="800000"/>
              <a:headEnd/>
              <a:tailEnd/>
            </a:ln>
          </p:spPr>
          <p:txBody>
            <a:bodyPr wrap="none" lIns="90487" tIns="44450" rIns="90487" bIns="44450">
              <a:spAutoFit/>
            </a:bodyPr>
            <a:lstStyle/>
            <a:p>
              <a:pPr eaLnBrk="0" hangingPunct="0"/>
              <a:r>
                <a:rPr lang="en-US">
                  <a:solidFill>
                    <a:srgbClr val="0000CC"/>
                  </a:solidFill>
                </a:rPr>
                <a:t>2. System Decomposition</a:t>
              </a:r>
              <a:endParaRPr lang="en-US"/>
            </a:p>
          </p:txBody>
        </p:sp>
        <p:sp>
          <p:nvSpPr>
            <p:cNvPr id="10288" name="Rectangle 6"/>
            <p:cNvSpPr>
              <a:spLocks noChangeArrowheads="1"/>
            </p:cNvSpPr>
            <p:nvPr/>
          </p:nvSpPr>
          <p:spPr bwMode="auto">
            <a:xfrm>
              <a:off x="272" y="2118"/>
              <a:ext cx="1378" cy="402"/>
            </a:xfrm>
            <a:prstGeom prst="rect">
              <a:avLst/>
            </a:prstGeom>
            <a:noFill/>
            <a:ln w="12700">
              <a:noFill/>
              <a:miter lim="800000"/>
              <a:headEnd/>
              <a:tailEnd/>
            </a:ln>
          </p:spPr>
          <p:txBody>
            <a:bodyPr wrap="none" lIns="90487" tIns="44450" rIns="90487" bIns="44450">
              <a:spAutoFit/>
            </a:bodyPr>
            <a:lstStyle/>
            <a:p>
              <a:pPr eaLnBrk="0" hangingPunct="0"/>
              <a:r>
                <a:rPr lang="en-US"/>
                <a:t>Layers vs Partitions</a:t>
              </a:r>
            </a:p>
            <a:p>
              <a:pPr eaLnBrk="0" hangingPunct="0"/>
              <a:r>
                <a:rPr lang="en-US"/>
                <a:t>Coherence/Coupling</a:t>
              </a:r>
            </a:p>
          </p:txBody>
        </p:sp>
        <p:sp>
          <p:nvSpPr>
            <p:cNvPr id="10289" name="Line 7"/>
            <p:cNvSpPr>
              <a:spLocks noChangeShapeType="1"/>
            </p:cNvSpPr>
            <p:nvPr/>
          </p:nvSpPr>
          <p:spPr bwMode="auto">
            <a:xfrm flipH="1">
              <a:off x="1198" y="783"/>
              <a:ext cx="1396" cy="1102"/>
            </a:xfrm>
            <a:prstGeom prst="line">
              <a:avLst/>
            </a:prstGeom>
            <a:noFill/>
            <a:ln w="12700">
              <a:solidFill>
                <a:srgbClr val="000000"/>
              </a:solidFill>
              <a:round/>
              <a:headEnd/>
              <a:tailEnd/>
            </a:ln>
          </p:spPr>
          <p:txBody>
            <a:bodyPr wrap="none" anchor="ctr"/>
            <a:lstStyle/>
            <a:p>
              <a:endParaRPr lang="en-US"/>
            </a:p>
          </p:txBody>
        </p:sp>
      </p:grpSp>
      <p:grpSp>
        <p:nvGrpSpPr>
          <p:cNvPr id="10245" name="Group 9"/>
          <p:cNvGrpSpPr>
            <a:grpSpLocks/>
          </p:cNvGrpSpPr>
          <p:nvPr/>
        </p:nvGrpSpPr>
        <p:grpSpPr bwMode="auto">
          <a:xfrm>
            <a:off x="2255838" y="1292225"/>
            <a:ext cx="2622550" cy="5397500"/>
            <a:chOff x="1429" y="916"/>
            <a:chExt cx="1652" cy="3400"/>
          </a:xfrm>
        </p:grpSpPr>
        <p:sp>
          <p:nvSpPr>
            <p:cNvPr id="10283" name="Rectangle 10"/>
            <p:cNvSpPr>
              <a:spLocks noChangeArrowheads="1"/>
            </p:cNvSpPr>
            <p:nvPr/>
          </p:nvSpPr>
          <p:spPr bwMode="auto">
            <a:xfrm>
              <a:off x="1429" y="3223"/>
              <a:ext cx="1262" cy="402"/>
            </a:xfrm>
            <a:prstGeom prst="rect">
              <a:avLst/>
            </a:prstGeom>
            <a:noFill/>
            <a:ln w="12700">
              <a:noFill/>
              <a:miter lim="800000"/>
              <a:headEnd/>
              <a:tailEnd/>
            </a:ln>
          </p:spPr>
          <p:txBody>
            <a:bodyPr wrap="none" lIns="90487" tIns="44450" rIns="90487" bIns="44450">
              <a:spAutoFit/>
            </a:bodyPr>
            <a:lstStyle/>
            <a:p>
              <a:pPr eaLnBrk="0" hangingPunct="0"/>
              <a:r>
                <a:rPr lang="en-US">
                  <a:solidFill>
                    <a:srgbClr val="0000CC"/>
                  </a:solidFill>
                </a:rPr>
                <a:t>4. Hardware/</a:t>
              </a:r>
            </a:p>
            <a:p>
              <a:pPr eaLnBrk="0" hangingPunct="0"/>
              <a:r>
                <a:rPr lang="en-US">
                  <a:solidFill>
                    <a:srgbClr val="0000CC"/>
                  </a:solidFill>
                </a:rPr>
                <a:t>Software Mapping</a:t>
              </a:r>
            </a:p>
          </p:txBody>
        </p:sp>
        <p:grpSp>
          <p:nvGrpSpPr>
            <p:cNvPr id="10284" name="Group 11"/>
            <p:cNvGrpSpPr>
              <a:grpSpLocks/>
            </p:cNvGrpSpPr>
            <p:nvPr/>
          </p:nvGrpSpPr>
          <p:grpSpPr bwMode="auto">
            <a:xfrm>
              <a:off x="1439" y="916"/>
              <a:ext cx="1642" cy="3400"/>
              <a:chOff x="1439" y="916"/>
              <a:chExt cx="1642" cy="3400"/>
            </a:xfrm>
          </p:grpSpPr>
          <p:sp>
            <p:nvSpPr>
              <p:cNvPr id="10285" name="Line 12"/>
              <p:cNvSpPr>
                <a:spLocks noChangeShapeType="1"/>
              </p:cNvSpPr>
              <p:nvPr/>
            </p:nvSpPr>
            <p:spPr bwMode="auto">
              <a:xfrm flipH="1">
                <a:off x="2032" y="916"/>
                <a:ext cx="869" cy="2337"/>
              </a:xfrm>
              <a:prstGeom prst="line">
                <a:avLst/>
              </a:prstGeom>
              <a:noFill/>
              <a:ln w="12700">
                <a:solidFill>
                  <a:srgbClr val="000000"/>
                </a:solidFill>
                <a:round/>
                <a:headEnd/>
                <a:tailEnd/>
              </a:ln>
            </p:spPr>
            <p:txBody>
              <a:bodyPr wrap="none" anchor="ctr"/>
              <a:lstStyle/>
              <a:p>
                <a:endParaRPr lang="en-US"/>
              </a:p>
            </p:txBody>
          </p:sp>
          <p:sp>
            <p:nvSpPr>
              <p:cNvPr id="10286" name="Rectangle 13"/>
              <p:cNvSpPr>
                <a:spLocks noChangeArrowheads="1"/>
              </p:cNvSpPr>
              <p:nvPr/>
            </p:nvSpPr>
            <p:spPr bwMode="auto">
              <a:xfrm>
                <a:off x="1439" y="3562"/>
                <a:ext cx="1642" cy="754"/>
              </a:xfrm>
              <a:prstGeom prst="rect">
                <a:avLst/>
              </a:prstGeom>
              <a:noFill/>
              <a:ln w="12700">
                <a:noFill/>
                <a:miter lim="800000"/>
                <a:headEnd/>
                <a:tailEnd/>
              </a:ln>
            </p:spPr>
            <p:txBody>
              <a:bodyPr wrap="none" lIns="90487" tIns="44450" rIns="90487" bIns="44450">
                <a:spAutoFit/>
              </a:bodyPr>
              <a:lstStyle/>
              <a:p>
                <a:pPr eaLnBrk="0" hangingPunct="0"/>
                <a:r>
                  <a:rPr lang="en-US"/>
                  <a:t>Special Purpose Systems</a:t>
                </a:r>
              </a:p>
              <a:p>
                <a:pPr eaLnBrk="0" hangingPunct="0"/>
                <a:r>
                  <a:rPr lang="en-US"/>
                  <a:t>Buy vs Build</a:t>
                </a:r>
              </a:p>
              <a:p>
                <a:pPr eaLnBrk="0" hangingPunct="0"/>
                <a:r>
                  <a:rPr lang="en-US"/>
                  <a:t>Allocation of Resources</a:t>
                </a:r>
              </a:p>
              <a:p>
                <a:pPr eaLnBrk="0" hangingPunct="0"/>
                <a:r>
                  <a:rPr lang="en-US"/>
                  <a:t>Connectivity</a:t>
                </a:r>
              </a:p>
            </p:txBody>
          </p:sp>
        </p:grpSp>
      </p:grpSp>
      <p:grpSp>
        <p:nvGrpSpPr>
          <p:cNvPr id="10246" name="Group 15"/>
          <p:cNvGrpSpPr>
            <a:grpSpLocks/>
          </p:cNvGrpSpPr>
          <p:nvPr/>
        </p:nvGrpSpPr>
        <p:grpSpPr bwMode="auto">
          <a:xfrm>
            <a:off x="4594225" y="1368425"/>
            <a:ext cx="2576513" cy="5072063"/>
            <a:chOff x="2972" y="871"/>
            <a:chExt cx="1623" cy="3195"/>
          </a:xfrm>
        </p:grpSpPr>
        <p:sp>
          <p:nvSpPr>
            <p:cNvPr id="10280" name="Line 16"/>
            <p:cNvSpPr>
              <a:spLocks noChangeShapeType="1"/>
            </p:cNvSpPr>
            <p:nvPr/>
          </p:nvSpPr>
          <p:spPr bwMode="auto">
            <a:xfrm>
              <a:off x="2972" y="871"/>
              <a:ext cx="512" cy="2273"/>
            </a:xfrm>
            <a:prstGeom prst="line">
              <a:avLst/>
            </a:prstGeom>
            <a:noFill/>
            <a:ln w="12700">
              <a:solidFill>
                <a:srgbClr val="000000"/>
              </a:solidFill>
              <a:round/>
              <a:headEnd/>
              <a:tailEnd/>
            </a:ln>
          </p:spPr>
          <p:txBody>
            <a:bodyPr wrap="none" anchor="ctr"/>
            <a:lstStyle/>
            <a:p>
              <a:endParaRPr lang="en-US"/>
            </a:p>
          </p:txBody>
        </p:sp>
        <p:sp>
          <p:nvSpPr>
            <p:cNvPr id="10281" name="Rectangle 17"/>
            <p:cNvSpPr>
              <a:spLocks noChangeArrowheads="1"/>
            </p:cNvSpPr>
            <p:nvPr/>
          </p:nvSpPr>
          <p:spPr bwMode="auto">
            <a:xfrm>
              <a:off x="3071" y="3107"/>
              <a:ext cx="958" cy="402"/>
            </a:xfrm>
            <a:prstGeom prst="rect">
              <a:avLst/>
            </a:prstGeom>
            <a:noFill/>
            <a:ln w="12700">
              <a:noFill/>
              <a:miter lim="800000"/>
              <a:headEnd/>
              <a:tailEnd/>
            </a:ln>
          </p:spPr>
          <p:txBody>
            <a:bodyPr wrap="none" lIns="90487" tIns="44450" rIns="90487" bIns="44450">
              <a:spAutoFit/>
            </a:bodyPr>
            <a:lstStyle/>
            <a:p>
              <a:pPr eaLnBrk="0" hangingPunct="0"/>
              <a:r>
                <a:rPr lang="en-US">
                  <a:solidFill>
                    <a:srgbClr val="0000CC"/>
                  </a:solidFill>
                </a:rPr>
                <a:t>5. Data</a:t>
              </a:r>
            </a:p>
            <a:p>
              <a:pPr eaLnBrk="0" hangingPunct="0"/>
              <a:r>
                <a:rPr lang="en-US">
                  <a:solidFill>
                    <a:srgbClr val="0000CC"/>
                  </a:solidFill>
                </a:rPr>
                <a:t>Management</a:t>
              </a:r>
              <a:r>
                <a:rPr lang="en-US"/>
                <a:t> </a:t>
              </a:r>
            </a:p>
          </p:txBody>
        </p:sp>
        <p:sp>
          <p:nvSpPr>
            <p:cNvPr id="10282" name="Rectangle 18"/>
            <p:cNvSpPr>
              <a:spLocks noChangeArrowheads="1"/>
            </p:cNvSpPr>
            <p:nvPr/>
          </p:nvSpPr>
          <p:spPr bwMode="auto">
            <a:xfrm>
              <a:off x="3099" y="3491"/>
              <a:ext cx="1496" cy="575"/>
            </a:xfrm>
            <a:prstGeom prst="rect">
              <a:avLst/>
            </a:prstGeom>
            <a:noFill/>
            <a:ln w="12700">
              <a:noFill/>
              <a:miter lim="800000"/>
              <a:headEnd/>
              <a:tailEnd/>
            </a:ln>
          </p:spPr>
          <p:txBody>
            <a:bodyPr lIns="90487" tIns="44450" rIns="90487" bIns="44450">
              <a:spAutoFit/>
            </a:bodyPr>
            <a:lstStyle/>
            <a:p>
              <a:pPr eaLnBrk="0" hangingPunct="0"/>
              <a:r>
                <a:rPr lang="en-US"/>
                <a:t>Persistent Objects</a:t>
              </a:r>
            </a:p>
            <a:p>
              <a:pPr eaLnBrk="0" hangingPunct="0"/>
              <a:r>
                <a:rPr lang="en-US"/>
                <a:t>Filesystem vs Database</a:t>
              </a:r>
            </a:p>
          </p:txBody>
        </p:sp>
      </p:grpSp>
      <p:grpSp>
        <p:nvGrpSpPr>
          <p:cNvPr id="10247" name="Group 19"/>
          <p:cNvGrpSpPr>
            <a:grpSpLocks/>
          </p:cNvGrpSpPr>
          <p:nvPr/>
        </p:nvGrpSpPr>
        <p:grpSpPr bwMode="auto">
          <a:xfrm>
            <a:off x="4676775" y="1228725"/>
            <a:ext cx="4389438" cy="5376863"/>
            <a:chOff x="3024" y="783"/>
            <a:chExt cx="2765" cy="3387"/>
          </a:xfrm>
        </p:grpSpPr>
        <p:sp>
          <p:nvSpPr>
            <p:cNvPr id="10277" name="Line 20"/>
            <p:cNvSpPr>
              <a:spLocks noChangeShapeType="1"/>
            </p:cNvSpPr>
            <p:nvPr/>
          </p:nvSpPr>
          <p:spPr bwMode="auto">
            <a:xfrm>
              <a:off x="3024" y="783"/>
              <a:ext cx="1290" cy="2123"/>
            </a:xfrm>
            <a:prstGeom prst="line">
              <a:avLst/>
            </a:prstGeom>
            <a:noFill/>
            <a:ln w="12700">
              <a:solidFill>
                <a:srgbClr val="000000"/>
              </a:solidFill>
              <a:round/>
              <a:headEnd/>
              <a:tailEnd/>
            </a:ln>
          </p:spPr>
          <p:txBody>
            <a:bodyPr wrap="none" anchor="ctr"/>
            <a:lstStyle/>
            <a:p>
              <a:endParaRPr lang="en-US"/>
            </a:p>
          </p:txBody>
        </p:sp>
        <p:sp>
          <p:nvSpPr>
            <p:cNvPr id="10278" name="Rectangle 21"/>
            <p:cNvSpPr>
              <a:spLocks noChangeArrowheads="1"/>
            </p:cNvSpPr>
            <p:nvPr/>
          </p:nvSpPr>
          <p:spPr bwMode="auto">
            <a:xfrm>
              <a:off x="4475" y="3595"/>
              <a:ext cx="1314" cy="575"/>
            </a:xfrm>
            <a:prstGeom prst="rect">
              <a:avLst/>
            </a:prstGeom>
            <a:noFill/>
            <a:ln w="12700">
              <a:noFill/>
              <a:miter lim="800000"/>
              <a:headEnd/>
              <a:tailEnd/>
            </a:ln>
          </p:spPr>
          <p:txBody>
            <a:bodyPr wrap="none" lIns="90487" tIns="44450" rIns="90487" bIns="44450">
              <a:spAutoFit/>
            </a:bodyPr>
            <a:lstStyle/>
            <a:p>
              <a:pPr eaLnBrk="0" hangingPunct="0"/>
              <a:r>
                <a:rPr lang="en-US"/>
                <a:t>Access Control List</a:t>
              </a:r>
            </a:p>
            <a:p>
              <a:pPr eaLnBrk="0" hangingPunct="0"/>
              <a:r>
                <a:rPr lang="en-US"/>
                <a:t>vs Capabilities</a:t>
              </a:r>
            </a:p>
            <a:p>
              <a:pPr eaLnBrk="0" hangingPunct="0"/>
              <a:r>
                <a:rPr lang="en-US"/>
                <a:t>Security</a:t>
              </a:r>
            </a:p>
          </p:txBody>
        </p:sp>
        <p:sp>
          <p:nvSpPr>
            <p:cNvPr id="10279" name="Rectangle 22"/>
            <p:cNvSpPr>
              <a:spLocks noChangeArrowheads="1"/>
            </p:cNvSpPr>
            <p:nvPr/>
          </p:nvSpPr>
          <p:spPr bwMode="auto">
            <a:xfrm>
              <a:off x="4375" y="3191"/>
              <a:ext cx="1314" cy="402"/>
            </a:xfrm>
            <a:prstGeom prst="rect">
              <a:avLst/>
            </a:prstGeom>
            <a:noFill/>
            <a:ln w="12700">
              <a:noFill/>
              <a:miter lim="800000"/>
              <a:headEnd/>
              <a:tailEnd/>
            </a:ln>
          </p:spPr>
          <p:txBody>
            <a:bodyPr wrap="none" lIns="90487" tIns="44450" rIns="90487" bIns="44450">
              <a:spAutoFit/>
            </a:bodyPr>
            <a:lstStyle/>
            <a:p>
              <a:pPr eaLnBrk="0" hangingPunct="0"/>
              <a:r>
                <a:rPr lang="en-US">
                  <a:solidFill>
                    <a:srgbClr val="0000CC"/>
                  </a:solidFill>
                </a:rPr>
                <a:t>6. Global Resource </a:t>
              </a:r>
            </a:p>
            <a:p>
              <a:pPr eaLnBrk="0" hangingPunct="0"/>
              <a:r>
                <a:rPr lang="en-US">
                  <a:solidFill>
                    <a:srgbClr val="0000CC"/>
                  </a:solidFill>
                </a:rPr>
                <a:t>Handlung </a:t>
              </a:r>
            </a:p>
          </p:txBody>
        </p:sp>
      </p:grpSp>
      <p:grpSp>
        <p:nvGrpSpPr>
          <p:cNvPr id="10248" name="Group 23"/>
          <p:cNvGrpSpPr>
            <a:grpSpLocks/>
          </p:cNvGrpSpPr>
          <p:nvPr/>
        </p:nvGrpSpPr>
        <p:grpSpPr bwMode="auto">
          <a:xfrm>
            <a:off x="5051425" y="1120775"/>
            <a:ext cx="3811588" cy="1847850"/>
            <a:chOff x="3260" y="731"/>
            <a:chExt cx="2401" cy="1164"/>
          </a:xfrm>
        </p:grpSpPr>
        <p:sp>
          <p:nvSpPr>
            <p:cNvPr id="10274" name="Rectangle 24"/>
            <p:cNvSpPr>
              <a:spLocks noChangeArrowheads="1"/>
            </p:cNvSpPr>
            <p:nvPr/>
          </p:nvSpPr>
          <p:spPr bwMode="auto">
            <a:xfrm>
              <a:off x="4584" y="948"/>
              <a:ext cx="874" cy="402"/>
            </a:xfrm>
            <a:prstGeom prst="rect">
              <a:avLst/>
            </a:prstGeom>
            <a:noFill/>
            <a:ln w="12700">
              <a:noFill/>
              <a:miter lim="800000"/>
              <a:headEnd/>
              <a:tailEnd/>
            </a:ln>
          </p:spPr>
          <p:txBody>
            <a:bodyPr wrap="none" lIns="90487" tIns="44450" rIns="90487" bIns="44450">
              <a:spAutoFit/>
            </a:bodyPr>
            <a:lstStyle/>
            <a:p>
              <a:pPr eaLnBrk="0" hangingPunct="0"/>
              <a:r>
                <a:rPr lang="en-US">
                  <a:solidFill>
                    <a:srgbClr val="0000CC"/>
                  </a:solidFill>
                </a:rPr>
                <a:t>8. Boundary</a:t>
              </a:r>
            </a:p>
            <a:p>
              <a:pPr eaLnBrk="0" hangingPunct="0"/>
              <a:r>
                <a:rPr lang="en-US">
                  <a:solidFill>
                    <a:srgbClr val="0000CC"/>
                  </a:solidFill>
                </a:rPr>
                <a:t>Conditions</a:t>
              </a:r>
            </a:p>
          </p:txBody>
        </p:sp>
        <p:sp>
          <p:nvSpPr>
            <p:cNvPr id="10275" name="Rectangle 25"/>
            <p:cNvSpPr>
              <a:spLocks noChangeArrowheads="1"/>
            </p:cNvSpPr>
            <p:nvPr/>
          </p:nvSpPr>
          <p:spPr bwMode="auto">
            <a:xfrm>
              <a:off x="4755" y="1320"/>
              <a:ext cx="906" cy="575"/>
            </a:xfrm>
            <a:prstGeom prst="rect">
              <a:avLst/>
            </a:prstGeom>
            <a:noFill/>
            <a:ln w="12700">
              <a:noFill/>
              <a:miter lim="800000"/>
              <a:headEnd/>
              <a:tailEnd/>
            </a:ln>
          </p:spPr>
          <p:txBody>
            <a:bodyPr wrap="none" lIns="90487" tIns="44450" rIns="90487" bIns="44450">
              <a:spAutoFit/>
            </a:bodyPr>
            <a:lstStyle/>
            <a:p>
              <a:pPr eaLnBrk="0" hangingPunct="0"/>
              <a:r>
                <a:rPr lang="en-US"/>
                <a:t>Initialization</a:t>
              </a:r>
            </a:p>
            <a:p>
              <a:pPr eaLnBrk="0" hangingPunct="0"/>
              <a:r>
                <a:rPr lang="en-US"/>
                <a:t>Termination</a:t>
              </a:r>
            </a:p>
            <a:p>
              <a:pPr eaLnBrk="0" hangingPunct="0"/>
              <a:r>
                <a:rPr lang="en-US"/>
                <a:t>Failure</a:t>
              </a:r>
            </a:p>
          </p:txBody>
        </p:sp>
        <p:sp>
          <p:nvSpPr>
            <p:cNvPr id="10276" name="Line 26"/>
            <p:cNvSpPr>
              <a:spLocks noChangeShapeType="1"/>
            </p:cNvSpPr>
            <p:nvPr/>
          </p:nvSpPr>
          <p:spPr bwMode="auto">
            <a:xfrm>
              <a:off x="3260" y="731"/>
              <a:ext cx="916" cy="338"/>
            </a:xfrm>
            <a:prstGeom prst="line">
              <a:avLst/>
            </a:prstGeom>
            <a:noFill/>
            <a:ln w="12700">
              <a:solidFill>
                <a:srgbClr val="000000"/>
              </a:solidFill>
              <a:round/>
              <a:headEnd/>
              <a:tailEnd/>
            </a:ln>
          </p:spPr>
          <p:txBody>
            <a:bodyPr wrap="none" anchor="ctr"/>
            <a:lstStyle/>
            <a:p>
              <a:endParaRPr lang="en-US"/>
            </a:p>
          </p:txBody>
        </p:sp>
      </p:grpSp>
      <p:grpSp>
        <p:nvGrpSpPr>
          <p:cNvPr id="10249" name="Group 27"/>
          <p:cNvGrpSpPr>
            <a:grpSpLocks/>
          </p:cNvGrpSpPr>
          <p:nvPr/>
        </p:nvGrpSpPr>
        <p:grpSpPr bwMode="auto">
          <a:xfrm>
            <a:off x="231775" y="1228725"/>
            <a:ext cx="4041775" cy="5027613"/>
            <a:chOff x="224" y="783"/>
            <a:chExt cx="2546" cy="3167"/>
          </a:xfrm>
        </p:grpSpPr>
        <p:sp>
          <p:nvSpPr>
            <p:cNvPr id="10271" name="Line 28"/>
            <p:cNvSpPr>
              <a:spLocks noChangeShapeType="1"/>
            </p:cNvSpPr>
            <p:nvPr/>
          </p:nvSpPr>
          <p:spPr bwMode="auto">
            <a:xfrm flipH="1">
              <a:off x="1369" y="783"/>
              <a:ext cx="1401" cy="2536"/>
            </a:xfrm>
            <a:prstGeom prst="line">
              <a:avLst/>
            </a:prstGeom>
            <a:noFill/>
            <a:ln w="12700">
              <a:solidFill>
                <a:srgbClr val="000000"/>
              </a:solidFill>
              <a:round/>
              <a:headEnd/>
              <a:tailEnd/>
            </a:ln>
          </p:spPr>
          <p:txBody>
            <a:bodyPr wrap="none" anchor="ctr"/>
            <a:lstStyle/>
            <a:p>
              <a:endParaRPr lang="en-US"/>
            </a:p>
          </p:txBody>
        </p:sp>
        <p:sp>
          <p:nvSpPr>
            <p:cNvPr id="10272" name="Rectangle 29"/>
            <p:cNvSpPr>
              <a:spLocks noChangeArrowheads="1"/>
            </p:cNvSpPr>
            <p:nvPr/>
          </p:nvSpPr>
          <p:spPr bwMode="auto">
            <a:xfrm>
              <a:off x="224" y="3319"/>
              <a:ext cx="1066" cy="229"/>
            </a:xfrm>
            <a:prstGeom prst="rect">
              <a:avLst/>
            </a:prstGeom>
            <a:noFill/>
            <a:ln w="12700">
              <a:noFill/>
              <a:miter lim="800000"/>
              <a:headEnd/>
              <a:tailEnd/>
            </a:ln>
          </p:spPr>
          <p:txBody>
            <a:bodyPr wrap="none" lIns="90487" tIns="44450" rIns="90487" bIns="44450">
              <a:spAutoFit/>
            </a:bodyPr>
            <a:lstStyle/>
            <a:p>
              <a:pPr eaLnBrk="0" hangingPunct="0"/>
              <a:r>
                <a:rPr lang="en-US">
                  <a:solidFill>
                    <a:srgbClr val="0000CC"/>
                  </a:solidFill>
                </a:rPr>
                <a:t>3. Concurrency</a:t>
              </a:r>
            </a:p>
          </p:txBody>
        </p:sp>
        <p:sp>
          <p:nvSpPr>
            <p:cNvPr id="10273" name="Rectangle 30"/>
            <p:cNvSpPr>
              <a:spLocks noChangeArrowheads="1"/>
            </p:cNvSpPr>
            <p:nvPr/>
          </p:nvSpPr>
          <p:spPr bwMode="auto">
            <a:xfrm>
              <a:off x="328" y="3548"/>
              <a:ext cx="1130" cy="402"/>
            </a:xfrm>
            <a:prstGeom prst="rect">
              <a:avLst/>
            </a:prstGeom>
            <a:noFill/>
            <a:ln w="12700">
              <a:noFill/>
              <a:miter lim="800000"/>
              <a:headEnd/>
              <a:tailEnd/>
            </a:ln>
          </p:spPr>
          <p:txBody>
            <a:bodyPr wrap="none" lIns="90487" tIns="44450" rIns="90487" bIns="44450">
              <a:spAutoFit/>
            </a:bodyPr>
            <a:lstStyle/>
            <a:p>
              <a:pPr eaLnBrk="0" hangingPunct="0"/>
              <a:r>
                <a:rPr lang="en-US"/>
                <a:t>Identification of </a:t>
              </a:r>
            </a:p>
            <a:p>
              <a:pPr eaLnBrk="0" hangingPunct="0"/>
              <a:r>
                <a:rPr lang="en-US"/>
                <a:t>Threads</a:t>
              </a:r>
            </a:p>
          </p:txBody>
        </p:sp>
      </p:grpSp>
      <p:grpSp>
        <p:nvGrpSpPr>
          <p:cNvPr id="10250" name="Group 35"/>
          <p:cNvGrpSpPr>
            <a:grpSpLocks/>
          </p:cNvGrpSpPr>
          <p:nvPr/>
        </p:nvGrpSpPr>
        <p:grpSpPr bwMode="auto">
          <a:xfrm>
            <a:off x="169863" y="995363"/>
            <a:ext cx="3582987" cy="1622425"/>
            <a:chOff x="185" y="700"/>
            <a:chExt cx="2257" cy="1022"/>
          </a:xfrm>
        </p:grpSpPr>
        <p:sp>
          <p:nvSpPr>
            <p:cNvPr id="10268" name="Line 36"/>
            <p:cNvSpPr>
              <a:spLocks noChangeShapeType="1"/>
            </p:cNvSpPr>
            <p:nvPr/>
          </p:nvSpPr>
          <p:spPr bwMode="auto">
            <a:xfrm flipH="1">
              <a:off x="897" y="700"/>
              <a:ext cx="1545" cy="433"/>
            </a:xfrm>
            <a:prstGeom prst="line">
              <a:avLst/>
            </a:prstGeom>
            <a:noFill/>
            <a:ln w="12700">
              <a:solidFill>
                <a:srgbClr val="000000"/>
              </a:solidFill>
              <a:round/>
              <a:headEnd/>
              <a:tailEnd/>
            </a:ln>
          </p:spPr>
          <p:txBody>
            <a:bodyPr wrap="none" anchor="ctr"/>
            <a:lstStyle/>
            <a:p>
              <a:endParaRPr lang="en-US"/>
            </a:p>
          </p:txBody>
        </p:sp>
        <p:sp>
          <p:nvSpPr>
            <p:cNvPr id="10269" name="Rectangle 37"/>
            <p:cNvSpPr>
              <a:spLocks noChangeArrowheads="1"/>
            </p:cNvSpPr>
            <p:nvPr/>
          </p:nvSpPr>
          <p:spPr bwMode="auto">
            <a:xfrm>
              <a:off x="185" y="1117"/>
              <a:ext cx="1062" cy="229"/>
            </a:xfrm>
            <a:prstGeom prst="rect">
              <a:avLst/>
            </a:prstGeom>
            <a:noFill/>
            <a:ln w="12700">
              <a:noFill/>
              <a:miter lim="800000"/>
              <a:headEnd/>
              <a:tailEnd/>
            </a:ln>
          </p:spPr>
          <p:txBody>
            <a:bodyPr wrap="none" lIns="90487" tIns="44450" rIns="90487" bIns="44450">
              <a:spAutoFit/>
            </a:bodyPr>
            <a:lstStyle/>
            <a:p>
              <a:pPr eaLnBrk="0" hangingPunct="0"/>
              <a:r>
                <a:rPr lang="en-US">
                  <a:solidFill>
                    <a:srgbClr val="0000CC"/>
                  </a:solidFill>
                </a:rPr>
                <a:t>1. Design Goals</a:t>
              </a:r>
              <a:endParaRPr lang="en-US"/>
            </a:p>
          </p:txBody>
        </p:sp>
        <p:sp>
          <p:nvSpPr>
            <p:cNvPr id="10270" name="Rectangle 38"/>
            <p:cNvSpPr>
              <a:spLocks noChangeArrowheads="1"/>
            </p:cNvSpPr>
            <p:nvPr/>
          </p:nvSpPr>
          <p:spPr bwMode="auto">
            <a:xfrm>
              <a:off x="288" y="1320"/>
              <a:ext cx="762" cy="402"/>
            </a:xfrm>
            <a:prstGeom prst="rect">
              <a:avLst/>
            </a:prstGeom>
            <a:noFill/>
            <a:ln w="12700">
              <a:noFill/>
              <a:miter lim="800000"/>
              <a:headEnd/>
              <a:tailEnd/>
            </a:ln>
          </p:spPr>
          <p:txBody>
            <a:bodyPr wrap="none" lIns="90487" tIns="44450" rIns="90487" bIns="44450">
              <a:spAutoFit/>
            </a:bodyPr>
            <a:lstStyle/>
            <a:p>
              <a:pPr eaLnBrk="0" hangingPunct="0"/>
              <a:r>
                <a:rPr lang="en-US"/>
                <a:t>Definition</a:t>
              </a:r>
            </a:p>
            <a:p>
              <a:pPr eaLnBrk="0" hangingPunct="0"/>
              <a:r>
                <a:rPr lang="en-US"/>
                <a:t>Trade-offs</a:t>
              </a:r>
            </a:p>
          </p:txBody>
        </p:sp>
      </p:grpSp>
      <p:sp>
        <p:nvSpPr>
          <p:cNvPr id="10251" name="Rectangle 42"/>
          <p:cNvSpPr>
            <a:spLocks noGrp="1" noChangeArrowheads="1"/>
          </p:cNvSpPr>
          <p:nvPr>
            <p:ph type="title"/>
          </p:nvPr>
        </p:nvSpPr>
        <p:spPr>
          <a:xfrm>
            <a:off x="1712913" y="28575"/>
            <a:ext cx="6508750" cy="863600"/>
          </a:xfrm>
        </p:spPr>
        <p:txBody>
          <a:bodyPr/>
          <a:lstStyle/>
          <a:p>
            <a:r>
              <a:rPr lang="en-US" i="1" smtClean="0">
                <a:solidFill>
                  <a:schemeClr val="folHlink"/>
                </a:solidFill>
                <a:latin typeface="Times" pitchFamily="18" charset="0"/>
                <a:ea typeface="ＭＳ Ｐゴシック"/>
                <a:cs typeface="ＭＳ Ｐゴシック"/>
              </a:rPr>
              <a:t>From Analysis to System Design</a:t>
            </a:r>
            <a:endParaRPr lang="en-US" smtClean="0">
              <a:solidFill>
                <a:schemeClr val="folHlink"/>
              </a:solidFill>
              <a:ea typeface="ＭＳ Ｐゴシック"/>
              <a:cs typeface="ＭＳ Ｐゴシック"/>
            </a:endParaRPr>
          </a:p>
        </p:txBody>
      </p:sp>
      <p:sp>
        <p:nvSpPr>
          <p:cNvPr id="10252" name="AutoShape 40"/>
          <p:cNvSpPr>
            <a:spLocks noChangeArrowheads="1"/>
          </p:cNvSpPr>
          <p:nvPr/>
        </p:nvSpPr>
        <p:spPr bwMode="auto">
          <a:xfrm>
            <a:off x="182563" y="1692275"/>
            <a:ext cx="1946275" cy="1038225"/>
          </a:xfrm>
          <a:prstGeom prst="roundRect">
            <a:avLst>
              <a:gd name="adj" fmla="val 16667"/>
            </a:avLst>
          </a:prstGeom>
          <a:noFill/>
          <a:ln w="12700">
            <a:solidFill>
              <a:schemeClr val="tx1"/>
            </a:solidFill>
            <a:round/>
            <a:headEnd/>
            <a:tailEnd/>
          </a:ln>
        </p:spPr>
        <p:txBody>
          <a:bodyPr wrap="none" anchor="ctr"/>
          <a:lstStyle/>
          <a:p>
            <a:pPr algn="ctr" eaLnBrk="0" hangingPunct="0"/>
            <a:endParaRPr lang="de-DE" sz="2400">
              <a:solidFill>
                <a:schemeClr val="folHlink"/>
              </a:solidFill>
            </a:endParaRPr>
          </a:p>
        </p:txBody>
      </p:sp>
      <p:sp>
        <p:nvSpPr>
          <p:cNvPr id="170027" name="AutoShape 43"/>
          <p:cNvSpPr>
            <a:spLocks noChangeArrowheads="1"/>
          </p:cNvSpPr>
          <p:nvPr/>
        </p:nvSpPr>
        <p:spPr bwMode="auto">
          <a:xfrm>
            <a:off x="2301875" y="4289425"/>
            <a:ext cx="4430713" cy="687388"/>
          </a:xfrm>
          <a:prstGeom prst="roundRect">
            <a:avLst>
              <a:gd name="adj" fmla="val 16667"/>
            </a:avLst>
          </a:prstGeom>
          <a:solidFill>
            <a:schemeClr val="bg1"/>
          </a:solidFill>
          <a:ln w="12700">
            <a:solidFill>
              <a:schemeClr val="tx1"/>
            </a:solidFill>
            <a:round/>
            <a:headEnd/>
            <a:tailEnd/>
          </a:ln>
        </p:spPr>
        <p:txBody>
          <a:bodyPr wrap="none" anchor="ctr"/>
          <a:lstStyle/>
          <a:p>
            <a:pPr algn="ctr" eaLnBrk="0" hangingPunct="0"/>
            <a:r>
              <a:rPr lang="en-US" sz="2400">
                <a:solidFill>
                  <a:srgbClr val="FF0000"/>
                </a:solidFill>
              </a:rPr>
              <a:t>Object Model</a:t>
            </a:r>
          </a:p>
        </p:txBody>
      </p:sp>
      <p:grpSp>
        <p:nvGrpSpPr>
          <p:cNvPr id="10" name="Gruppierung 49"/>
          <p:cNvGrpSpPr>
            <a:grpSpLocks/>
          </p:cNvGrpSpPr>
          <p:nvPr/>
        </p:nvGrpSpPr>
        <p:grpSpPr bwMode="auto">
          <a:xfrm>
            <a:off x="88900" y="788988"/>
            <a:ext cx="8877300" cy="2208212"/>
            <a:chOff x="89542" y="789585"/>
            <a:chExt cx="8877300" cy="2207907"/>
          </a:xfrm>
        </p:grpSpPr>
        <p:sp>
          <p:nvSpPr>
            <p:cNvPr id="10266" name="AutoShape 41"/>
            <p:cNvSpPr>
              <a:spLocks noChangeArrowheads="1"/>
            </p:cNvSpPr>
            <p:nvPr/>
          </p:nvSpPr>
          <p:spPr bwMode="auto">
            <a:xfrm>
              <a:off x="89542" y="2646326"/>
              <a:ext cx="2819400" cy="351166"/>
            </a:xfrm>
            <a:prstGeom prst="roundRect">
              <a:avLst>
                <a:gd name="adj" fmla="val 16667"/>
              </a:avLst>
            </a:prstGeom>
            <a:solidFill>
              <a:schemeClr val="bg1"/>
            </a:solidFill>
            <a:ln w="12700">
              <a:solidFill>
                <a:schemeClr val="tx1"/>
              </a:solidFill>
              <a:round/>
              <a:headEnd/>
              <a:tailEnd/>
            </a:ln>
          </p:spPr>
          <p:txBody>
            <a:bodyPr wrap="none" anchor="ctr"/>
            <a:lstStyle/>
            <a:p>
              <a:pPr algn="ctr" eaLnBrk="0" hangingPunct="0"/>
              <a:r>
                <a:rPr lang="en-US" sz="2400">
                  <a:solidFill>
                    <a:srgbClr val="FF0000"/>
                  </a:solidFill>
                </a:rPr>
                <a:t>Functional Model</a:t>
              </a:r>
            </a:p>
          </p:txBody>
        </p:sp>
        <p:sp>
          <p:nvSpPr>
            <p:cNvPr id="10267" name="AutoShape 45"/>
            <p:cNvSpPr>
              <a:spLocks noChangeArrowheads="1"/>
            </p:cNvSpPr>
            <p:nvPr/>
          </p:nvSpPr>
          <p:spPr bwMode="auto">
            <a:xfrm>
              <a:off x="6487167" y="789585"/>
              <a:ext cx="2479675" cy="546616"/>
            </a:xfrm>
            <a:prstGeom prst="roundRect">
              <a:avLst>
                <a:gd name="adj" fmla="val 16667"/>
              </a:avLst>
            </a:prstGeom>
            <a:solidFill>
              <a:schemeClr val="bg1"/>
            </a:solidFill>
            <a:ln w="12700">
              <a:solidFill>
                <a:schemeClr val="tx1"/>
              </a:solidFill>
              <a:round/>
              <a:headEnd/>
              <a:tailEnd/>
            </a:ln>
          </p:spPr>
          <p:txBody>
            <a:bodyPr wrap="none" anchor="ctr"/>
            <a:lstStyle/>
            <a:p>
              <a:pPr algn="ctr" eaLnBrk="0" hangingPunct="0"/>
              <a:r>
                <a:rPr lang="en-US" sz="2400">
                  <a:solidFill>
                    <a:srgbClr val="FF0000"/>
                  </a:solidFill>
                </a:rPr>
                <a:t>  Functional Model</a:t>
              </a:r>
            </a:p>
          </p:txBody>
        </p:sp>
      </p:grpSp>
      <p:grpSp>
        <p:nvGrpSpPr>
          <p:cNvPr id="11" name="Gruppierung 50"/>
          <p:cNvGrpSpPr>
            <a:grpSpLocks/>
          </p:cNvGrpSpPr>
          <p:nvPr/>
        </p:nvGrpSpPr>
        <p:grpSpPr bwMode="auto">
          <a:xfrm>
            <a:off x="71438" y="3003550"/>
            <a:ext cx="8791575" cy="2087563"/>
            <a:chOff x="71134" y="3004005"/>
            <a:chExt cx="8792395" cy="2086849"/>
          </a:xfrm>
        </p:grpSpPr>
        <p:sp>
          <p:nvSpPr>
            <p:cNvPr id="10264" name="AutoShape 44"/>
            <p:cNvSpPr>
              <a:spLocks noChangeArrowheads="1"/>
            </p:cNvSpPr>
            <p:nvPr/>
          </p:nvSpPr>
          <p:spPr bwMode="auto">
            <a:xfrm>
              <a:off x="6703061" y="3004005"/>
              <a:ext cx="2160468" cy="646370"/>
            </a:xfrm>
            <a:prstGeom prst="roundRect">
              <a:avLst>
                <a:gd name="adj" fmla="val 16667"/>
              </a:avLst>
            </a:prstGeom>
            <a:solidFill>
              <a:schemeClr val="bg1"/>
            </a:solidFill>
            <a:ln w="12700">
              <a:solidFill>
                <a:schemeClr val="tx1"/>
              </a:solidFill>
              <a:round/>
              <a:headEnd/>
              <a:tailEnd/>
            </a:ln>
          </p:spPr>
          <p:txBody>
            <a:bodyPr wrap="none" anchor="ctr"/>
            <a:lstStyle/>
            <a:p>
              <a:pPr algn="ctr" eaLnBrk="0" hangingPunct="0"/>
              <a:r>
                <a:rPr lang="en-US" sz="2400">
                  <a:solidFill>
                    <a:srgbClr val="FF0000"/>
                  </a:solidFill>
                </a:rPr>
                <a:t>Dynamic</a:t>
              </a:r>
            </a:p>
            <a:p>
              <a:pPr algn="ctr" eaLnBrk="0" hangingPunct="0"/>
              <a:r>
                <a:rPr lang="en-US" sz="2400">
                  <a:solidFill>
                    <a:srgbClr val="FF0000"/>
                  </a:solidFill>
                </a:rPr>
                <a:t> Model</a:t>
              </a:r>
              <a:endParaRPr lang="en-US">
                <a:solidFill>
                  <a:srgbClr val="FF0000"/>
                </a:solidFill>
              </a:endParaRPr>
            </a:p>
          </p:txBody>
        </p:sp>
        <p:sp>
          <p:nvSpPr>
            <p:cNvPr id="10265" name="AutoShape 46"/>
            <p:cNvSpPr>
              <a:spLocks noChangeArrowheads="1"/>
            </p:cNvSpPr>
            <p:nvPr/>
          </p:nvSpPr>
          <p:spPr bwMode="auto">
            <a:xfrm>
              <a:off x="71134" y="4321234"/>
              <a:ext cx="2230161" cy="769620"/>
            </a:xfrm>
            <a:prstGeom prst="roundRect">
              <a:avLst>
                <a:gd name="adj" fmla="val 16667"/>
              </a:avLst>
            </a:prstGeom>
            <a:solidFill>
              <a:schemeClr val="bg1"/>
            </a:solidFill>
            <a:ln w="12700">
              <a:solidFill>
                <a:schemeClr val="tx1"/>
              </a:solidFill>
              <a:round/>
              <a:headEnd/>
              <a:tailEnd/>
            </a:ln>
          </p:spPr>
          <p:txBody>
            <a:bodyPr wrap="none" anchor="ctr"/>
            <a:lstStyle/>
            <a:p>
              <a:pPr algn="ctr" eaLnBrk="0" hangingPunct="0"/>
              <a:r>
                <a:rPr lang="en-US" sz="2400">
                  <a:solidFill>
                    <a:srgbClr val="FF0000"/>
                  </a:solidFill>
                </a:rPr>
                <a:t> Dynamic</a:t>
              </a:r>
            </a:p>
            <a:p>
              <a:pPr algn="ctr" eaLnBrk="0" hangingPunct="0"/>
              <a:r>
                <a:rPr lang="en-US" sz="2400">
                  <a:solidFill>
                    <a:srgbClr val="FF0000"/>
                  </a:solidFill>
                </a:rPr>
                <a:t>  Model</a:t>
              </a:r>
            </a:p>
          </p:txBody>
        </p:sp>
      </p:grpSp>
      <p:sp>
        <p:nvSpPr>
          <p:cNvPr id="10256" name="AutoShape 51"/>
          <p:cNvSpPr>
            <a:spLocks noChangeArrowheads="1"/>
          </p:cNvSpPr>
          <p:nvPr/>
        </p:nvSpPr>
        <p:spPr bwMode="auto">
          <a:xfrm>
            <a:off x="6770688" y="3700463"/>
            <a:ext cx="2214562" cy="3119437"/>
          </a:xfrm>
          <a:prstGeom prst="roundRect">
            <a:avLst>
              <a:gd name="adj" fmla="val 16667"/>
            </a:avLst>
          </a:prstGeom>
          <a:noFill/>
          <a:ln w="12700">
            <a:solidFill>
              <a:schemeClr val="tx1"/>
            </a:solidFill>
            <a:round/>
            <a:headEnd/>
            <a:tailEnd/>
          </a:ln>
        </p:spPr>
        <p:txBody>
          <a:bodyPr wrap="none" anchor="ctr"/>
          <a:lstStyle/>
          <a:p>
            <a:pPr algn="ctr" eaLnBrk="0" hangingPunct="0"/>
            <a:endParaRPr lang="de-DE">
              <a:solidFill>
                <a:schemeClr val="folHlink"/>
              </a:solidFill>
            </a:endParaRPr>
          </a:p>
        </p:txBody>
      </p:sp>
      <p:sp>
        <p:nvSpPr>
          <p:cNvPr id="10257" name="AutoShape 52"/>
          <p:cNvSpPr>
            <a:spLocks noChangeArrowheads="1"/>
          </p:cNvSpPr>
          <p:nvPr/>
        </p:nvSpPr>
        <p:spPr bwMode="auto">
          <a:xfrm>
            <a:off x="182563" y="5122863"/>
            <a:ext cx="1866900" cy="1616075"/>
          </a:xfrm>
          <a:prstGeom prst="roundRect">
            <a:avLst>
              <a:gd name="adj" fmla="val 16667"/>
            </a:avLst>
          </a:prstGeom>
          <a:noFill/>
          <a:ln w="12700">
            <a:solidFill>
              <a:schemeClr val="tx1"/>
            </a:solidFill>
            <a:round/>
            <a:headEnd/>
            <a:tailEnd/>
          </a:ln>
        </p:spPr>
        <p:txBody>
          <a:bodyPr wrap="none" anchor="ctr"/>
          <a:lstStyle/>
          <a:p>
            <a:pPr algn="ctr" eaLnBrk="0" hangingPunct="0"/>
            <a:r>
              <a:rPr lang="en-US" sz="2400">
                <a:solidFill>
                  <a:schemeClr val="folHlink"/>
                </a:solidFill>
              </a:rPr>
              <a:t> </a:t>
            </a:r>
          </a:p>
        </p:txBody>
      </p:sp>
      <p:grpSp>
        <p:nvGrpSpPr>
          <p:cNvPr id="10258" name="Group 58"/>
          <p:cNvGrpSpPr>
            <a:grpSpLocks/>
          </p:cNvGrpSpPr>
          <p:nvPr/>
        </p:nvGrpSpPr>
        <p:grpSpPr bwMode="auto">
          <a:xfrm>
            <a:off x="107950" y="1304925"/>
            <a:ext cx="8877300" cy="2738438"/>
            <a:chOff x="68" y="822"/>
            <a:chExt cx="5592" cy="1725"/>
          </a:xfrm>
        </p:grpSpPr>
        <p:sp>
          <p:nvSpPr>
            <p:cNvPr id="10262" name="AutoShape 54"/>
            <p:cNvSpPr>
              <a:spLocks noChangeArrowheads="1"/>
            </p:cNvSpPr>
            <p:nvPr/>
          </p:nvSpPr>
          <p:spPr bwMode="auto">
            <a:xfrm>
              <a:off x="68" y="1893"/>
              <a:ext cx="1776" cy="654"/>
            </a:xfrm>
            <a:prstGeom prst="roundRect">
              <a:avLst>
                <a:gd name="adj" fmla="val 16667"/>
              </a:avLst>
            </a:prstGeom>
            <a:noFill/>
            <a:ln w="12700">
              <a:solidFill>
                <a:schemeClr val="tx1"/>
              </a:solidFill>
              <a:round/>
              <a:headEnd/>
              <a:tailEnd/>
            </a:ln>
          </p:spPr>
          <p:txBody>
            <a:bodyPr wrap="none" anchor="ctr"/>
            <a:lstStyle/>
            <a:p>
              <a:pPr algn="ctr" eaLnBrk="0" hangingPunct="0"/>
              <a:endParaRPr lang="de-DE" sz="2400">
                <a:solidFill>
                  <a:schemeClr val="folHlink"/>
                </a:solidFill>
              </a:endParaRPr>
            </a:p>
          </p:txBody>
        </p:sp>
        <p:sp>
          <p:nvSpPr>
            <p:cNvPr id="10263" name="AutoShape 55"/>
            <p:cNvSpPr>
              <a:spLocks noChangeArrowheads="1"/>
            </p:cNvSpPr>
            <p:nvPr/>
          </p:nvSpPr>
          <p:spPr bwMode="auto">
            <a:xfrm>
              <a:off x="4098" y="822"/>
              <a:ext cx="1562" cy="1018"/>
            </a:xfrm>
            <a:prstGeom prst="roundRect">
              <a:avLst>
                <a:gd name="adj" fmla="val 16667"/>
              </a:avLst>
            </a:prstGeom>
            <a:noFill/>
            <a:ln w="12700">
              <a:solidFill>
                <a:schemeClr val="tx1"/>
              </a:solidFill>
              <a:round/>
              <a:headEnd/>
              <a:tailEnd/>
            </a:ln>
          </p:spPr>
          <p:txBody>
            <a:bodyPr wrap="none" anchor="ctr"/>
            <a:lstStyle/>
            <a:p>
              <a:pPr algn="ctr" eaLnBrk="0" hangingPunct="0"/>
              <a:endParaRPr lang="de-DE" sz="2400">
                <a:solidFill>
                  <a:schemeClr val="folHlink"/>
                </a:solidFill>
              </a:endParaRPr>
            </a:p>
          </p:txBody>
        </p:sp>
      </p:grpSp>
      <p:sp>
        <p:nvSpPr>
          <p:cNvPr id="10259" name="AutoShape 56"/>
          <p:cNvSpPr>
            <a:spLocks noChangeArrowheads="1"/>
          </p:cNvSpPr>
          <p:nvPr/>
        </p:nvSpPr>
        <p:spPr bwMode="auto">
          <a:xfrm>
            <a:off x="2151063" y="5002213"/>
            <a:ext cx="4573587" cy="1716087"/>
          </a:xfrm>
          <a:prstGeom prst="roundRect">
            <a:avLst>
              <a:gd name="adj" fmla="val 16667"/>
            </a:avLst>
          </a:prstGeom>
          <a:noFill/>
          <a:ln w="12700">
            <a:solidFill>
              <a:schemeClr val="tx1"/>
            </a:solidFill>
            <a:round/>
            <a:headEnd/>
            <a:tailEnd/>
          </a:ln>
        </p:spPr>
        <p:txBody>
          <a:bodyPr wrap="none" anchor="ctr"/>
          <a:lstStyle/>
          <a:p>
            <a:pPr algn="ctr" eaLnBrk="0" hangingPunct="0"/>
            <a:endParaRPr lang="de-DE" sz="2400">
              <a:solidFill>
                <a:schemeClr val="folHlink"/>
              </a:solidFill>
            </a:endParaRPr>
          </a:p>
        </p:txBody>
      </p:sp>
      <p:sp>
        <p:nvSpPr>
          <p:cNvPr id="170041" name="AutoShape 57"/>
          <p:cNvSpPr>
            <a:spLocks noChangeArrowheads="1"/>
          </p:cNvSpPr>
          <p:nvPr/>
        </p:nvSpPr>
        <p:spPr bwMode="auto">
          <a:xfrm>
            <a:off x="123825" y="704850"/>
            <a:ext cx="1946275" cy="1038225"/>
          </a:xfrm>
          <a:prstGeom prst="roundRect">
            <a:avLst>
              <a:gd name="adj" fmla="val 16667"/>
            </a:avLst>
          </a:prstGeom>
          <a:solidFill>
            <a:srgbClr val="FFFFFF"/>
          </a:solidFill>
          <a:ln w="12700">
            <a:solidFill>
              <a:schemeClr val="tx1"/>
            </a:solidFill>
            <a:round/>
            <a:headEnd/>
            <a:tailEnd/>
          </a:ln>
        </p:spPr>
        <p:txBody>
          <a:bodyPr wrap="none" anchor="ctr"/>
          <a:lstStyle/>
          <a:p>
            <a:pPr algn="ctr" eaLnBrk="0" hangingPunct="0"/>
            <a:r>
              <a:rPr lang="en-US" sz="2400">
                <a:solidFill>
                  <a:srgbClr val="FF0000"/>
                </a:solidFill>
              </a:rPr>
              <a:t>Nonfunctional</a:t>
            </a:r>
          </a:p>
          <a:p>
            <a:pPr algn="ctr" eaLnBrk="0" hangingPunct="0"/>
            <a:r>
              <a:rPr lang="en-US" sz="2400">
                <a:solidFill>
                  <a:srgbClr val="FF0000"/>
                </a:solidFill>
              </a:rPr>
              <a:t>Requirements</a:t>
            </a:r>
          </a:p>
        </p:txBody>
      </p:sp>
      <p:sp>
        <p:nvSpPr>
          <p:cNvPr id="10261" name="Line 32"/>
          <p:cNvSpPr>
            <a:spLocks noChangeShapeType="1"/>
          </p:cNvSpPr>
          <p:nvPr/>
        </p:nvSpPr>
        <p:spPr bwMode="auto">
          <a:xfrm>
            <a:off x="4848225" y="1198563"/>
            <a:ext cx="1922463" cy="2011362"/>
          </a:xfrm>
          <a:prstGeom prst="line">
            <a:avLst/>
          </a:prstGeom>
          <a:noFill/>
          <a:ln w="12700">
            <a:solidFill>
              <a:srgbClr val="000000"/>
            </a:solidFill>
            <a:round/>
            <a:headEnd/>
            <a:tailEnd/>
          </a:ln>
        </p:spPr>
        <p:txBody>
          <a:bodyPr wrap="none" anchor="ctr"/>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004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002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0027" grpId="0" animBg="1"/>
      <p:bldP spid="170041"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smtClean="0">
                <a:ea typeface="ＭＳ Ｐゴシック"/>
                <a:cs typeface="ＭＳ Ｐゴシック"/>
              </a:rPr>
              <a:t>Example of Design Goals</a:t>
            </a:r>
          </a:p>
        </p:txBody>
      </p:sp>
      <p:sp>
        <p:nvSpPr>
          <p:cNvPr id="11267" name="Rectangle 3"/>
          <p:cNvSpPr>
            <a:spLocks noGrp="1" noChangeArrowheads="1"/>
          </p:cNvSpPr>
          <p:nvPr>
            <p:ph type="body" idx="1"/>
          </p:nvPr>
        </p:nvSpPr>
        <p:spPr>
          <a:xfrm>
            <a:off x="596900" y="1009650"/>
            <a:ext cx="4051300" cy="4800600"/>
          </a:xfrm>
        </p:spPr>
        <p:txBody>
          <a:bodyPr/>
          <a:lstStyle/>
          <a:p>
            <a:r>
              <a:rPr lang="en-US" sz="2000" smtClean="0">
                <a:ea typeface="ＭＳ Ｐゴシック"/>
                <a:cs typeface="ＭＳ Ｐゴシック"/>
              </a:rPr>
              <a:t>Reliability</a:t>
            </a:r>
          </a:p>
          <a:p>
            <a:r>
              <a:rPr lang="en-US" sz="2000" smtClean="0">
                <a:ea typeface="ＭＳ Ｐゴシック"/>
                <a:cs typeface="ＭＳ Ｐゴシック"/>
              </a:rPr>
              <a:t>Modifiability</a:t>
            </a:r>
          </a:p>
          <a:p>
            <a:r>
              <a:rPr lang="en-US" sz="2000" smtClean="0">
                <a:ea typeface="ＭＳ Ｐゴシック"/>
                <a:cs typeface="ＭＳ Ｐゴシック"/>
              </a:rPr>
              <a:t>Maintainability</a:t>
            </a:r>
          </a:p>
          <a:p>
            <a:r>
              <a:rPr lang="en-US" sz="2000" smtClean="0">
                <a:ea typeface="ＭＳ Ｐゴシック"/>
                <a:cs typeface="ＭＳ Ｐゴシック"/>
              </a:rPr>
              <a:t>Understandability</a:t>
            </a:r>
          </a:p>
          <a:p>
            <a:r>
              <a:rPr lang="en-US" sz="2000" smtClean="0">
                <a:ea typeface="ＭＳ Ｐゴシック"/>
                <a:cs typeface="ＭＳ Ｐゴシック"/>
              </a:rPr>
              <a:t>Adaptability</a:t>
            </a:r>
          </a:p>
          <a:p>
            <a:r>
              <a:rPr lang="en-US" sz="2000" smtClean="0">
                <a:ea typeface="ＭＳ Ｐゴシック"/>
                <a:cs typeface="ＭＳ Ｐゴシック"/>
              </a:rPr>
              <a:t>Reusability</a:t>
            </a:r>
          </a:p>
          <a:p>
            <a:r>
              <a:rPr lang="en-US" sz="2000" smtClean="0">
                <a:ea typeface="ＭＳ Ｐゴシック"/>
                <a:cs typeface="ＭＳ Ｐゴシック"/>
              </a:rPr>
              <a:t>Efficiency</a:t>
            </a:r>
          </a:p>
          <a:p>
            <a:r>
              <a:rPr lang="en-US" sz="2000" smtClean="0">
                <a:ea typeface="ＭＳ Ｐゴシック"/>
                <a:cs typeface="ＭＳ Ｐゴシック"/>
              </a:rPr>
              <a:t>Portability</a:t>
            </a:r>
          </a:p>
          <a:p>
            <a:r>
              <a:rPr lang="en-US" sz="2000" smtClean="0">
                <a:ea typeface="ＭＳ Ｐゴシック"/>
                <a:cs typeface="ＭＳ Ｐゴシック"/>
              </a:rPr>
              <a:t>Traceability of requirements</a:t>
            </a:r>
          </a:p>
          <a:p>
            <a:r>
              <a:rPr lang="en-US" sz="2000" smtClean="0">
                <a:ea typeface="ＭＳ Ｐゴシック"/>
                <a:cs typeface="ＭＳ Ｐゴシック"/>
              </a:rPr>
              <a:t>Fault tolerance</a:t>
            </a:r>
          </a:p>
          <a:p>
            <a:r>
              <a:rPr lang="en-US" sz="2000" smtClean="0">
                <a:ea typeface="ＭＳ Ｐゴシック"/>
                <a:cs typeface="ＭＳ Ｐゴシック"/>
              </a:rPr>
              <a:t>Backward-compatibility</a:t>
            </a:r>
          </a:p>
          <a:p>
            <a:r>
              <a:rPr lang="en-US" sz="2000" smtClean="0">
                <a:ea typeface="ＭＳ Ｐゴシック"/>
                <a:cs typeface="ＭＳ Ｐゴシック"/>
              </a:rPr>
              <a:t>Cost-effectiveness</a:t>
            </a:r>
          </a:p>
          <a:p>
            <a:r>
              <a:rPr lang="en-US" sz="2000" smtClean="0">
                <a:ea typeface="ＭＳ Ｐゴシック"/>
                <a:cs typeface="ＭＳ Ｐゴシック"/>
              </a:rPr>
              <a:t>Robustness</a:t>
            </a:r>
          </a:p>
          <a:p>
            <a:r>
              <a:rPr lang="en-US" sz="2000" smtClean="0">
                <a:ea typeface="ＭＳ Ｐゴシック"/>
                <a:cs typeface="ＭＳ Ｐゴシック"/>
              </a:rPr>
              <a:t>High-performance</a:t>
            </a:r>
          </a:p>
        </p:txBody>
      </p:sp>
      <p:sp>
        <p:nvSpPr>
          <p:cNvPr id="11268" name="Rectangle 4"/>
          <p:cNvSpPr>
            <a:spLocks noChangeArrowheads="1"/>
          </p:cNvSpPr>
          <p:nvPr/>
        </p:nvSpPr>
        <p:spPr bwMode="auto">
          <a:xfrm>
            <a:off x="4584700" y="1022350"/>
            <a:ext cx="4051300" cy="4800600"/>
          </a:xfrm>
          <a:prstGeom prst="rect">
            <a:avLst/>
          </a:prstGeom>
          <a:noFill/>
          <a:ln w="12700">
            <a:noFill/>
            <a:miter lim="800000"/>
            <a:headEnd/>
            <a:tailEnd/>
          </a:ln>
        </p:spPr>
        <p:txBody>
          <a:bodyPr lIns="90487" tIns="44450" rIns="90487" bIns="44450"/>
          <a:lstStyle/>
          <a:p>
            <a:pPr marL="285750" indent="-285750" eaLnBrk="0" hangingPunct="0">
              <a:lnSpc>
                <a:spcPct val="90000"/>
              </a:lnSpc>
              <a:spcBef>
                <a:spcPct val="30000"/>
              </a:spcBef>
              <a:buClr>
                <a:schemeClr val="tx2"/>
              </a:buClr>
              <a:buSzPct val="75000"/>
              <a:buFont typeface="Monotype Sorts"/>
              <a:buChar char=""/>
            </a:pPr>
            <a:r>
              <a:rPr lang="en-US" sz="2000" b="0">
                <a:latin typeface="Verdana" pitchFamily="34" charset="0"/>
              </a:rPr>
              <a:t>Good documentation</a:t>
            </a:r>
          </a:p>
          <a:p>
            <a:pPr marL="285750" indent="-285750" eaLnBrk="0" hangingPunct="0">
              <a:lnSpc>
                <a:spcPct val="90000"/>
              </a:lnSpc>
              <a:spcBef>
                <a:spcPct val="30000"/>
              </a:spcBef>
              <a:buClr>
                <a:schemeClr val="tx2"/>
              </a:buClr>
              <a:buSzPct val="75000"/>
              <a:buFont typeface="Monotype Sorts"/>
              <a:buChar char=""/>
            </a:pPr>
            <a:r>
              <a:rPr lang="en-US" sz="2000" b="0">
                <a:latin typeface="Verdana" pitchFamily="34" charset="0"/>
              </a:rPr>
              <a:t>Well-defined interfaces</a:t>
            </a:r>
          </a:p>
          <a:p>
            <a:pPr marL="285750" indent="-285750" eaLnBrk="0" hangingPunct="0">
              <a:lnSpc>
                <a:spcPct val="90000"/>
              </a:lnSpc>
              <a:spcBef>
                <a:spcPct val="30000"/>
              </a:spcBef>
              <a:buClr>
                <a:schemeClr val="tx2"/>
              </a:buClr>
              <a:buSzPct val="75000"/>
              <a:buFont typeface="Monotype Sorts"/>
              <a:buChar char=""/>
            </a:pPr>
            <a:r>
              <a:rPr lang="en-US" sz="2000" b="0">
                <a:latin typeface="Verdana" pitchFamily="34" charset="0"/>
              </a:rPr>
              <a:t>User-friendliness</a:t>
            </a:r>
          </a:p>
          <a:p>
            <a:pPr marL="285750" indent="-285750" eaLnBrk="0" hangingPunct="0">
              <a:lnSpc>
                <a:spcPct val="90000"/>
              </a:lnSpc>
              <a:spcBef>
                <a:spcPct val="30000"/>
              </a:spcBef>
              <a:buClr>
                <a:schemeClr val="tx2"/>
              </a:buClr>
              <a:buSzPct val="75000"/>
              <a:buFont typeface="Monotype Sorts"/>
              <a:buChar char=""/>
            </a:pPr>
            <a:r>
              <a:rPr lang="en-US" sz="2000" b="0">
                <a:latin typeface="Verdana" pitchFamily="34" charset="0"/>
              </a:rPr>
              <a:t>Reuse of components</a:t>
            </a:r>
          </a:p>
          <a:p>
            <a:pPr marL="285750" indent="-285750" eaLnBrk="0" hangingPunct="0">
              <a:lnSpc>
                <a:spcPct val="90000"/>
              </a:lnSpc>
              <a:spcBef>
                <a:spcPct val="30000"/>
              </a:spcBef>
              <a:buClr>
                <a:schemeClr val="tx2"/>
              </a:buClr>
              <a:buSzPct val="75000"/>
              <a:buFont typeface="Monotype Sorts"/>
              <a:buChar char=""/>
            </a:pPr>
            <a:r>
              <a:rPr lang="en-US" sz="2000" b="0">
                <a:latin typeface="Verdana" pitchFamily="34" charset="0"/>
              </a:rPr>
              <a:t>Rapid development</a:t>
            </a:r>
          </a:p>
          <a:p>
            <a:pPr marL="285750" indent="-285750" eaLnBrk="0" hangingPunct="0">
              <a:lnSpc>
                <a:spcPct val="90000"/>
              </a:lnSpc>
              <a:spcBef>
                <a:spcPct val="30000"/>
              </a:spcBef>
              <a:buClr>
                <a:schemeClr val="tx2"/>
              </a:buClr>
              <a:buSzPct val="75000"/>
              <a:buFont typeface="Monotype Sorts"/>
              <a:buChar char=""/>
            </a:pPr>
            <a:r>
              <a:rPr lang="en-US" sz="2000" b="0">
                <a:latin typeface="Verdana" pitchFamily="34" charset="0"/>
              </a:rPr>
              <a:t>Minimum number of errors</a:t>
            </a:r>
          </a:p>
          <a:p>
            <a:pPr marL="285750" indent="-285750" eaLnBrk="0" hangingPunct="0">
              <a:lnSpc>
                <a:spcPct val="90000"/>
              </a:lnSpc>
              <a:spcBef>
                <a:spcPct val="30000"/>
              </a:spcBef>
              <a:buClr>
                <a:schemeClr val="tx2"/>
              </a:buClr>
              <a:buSzPct val="75000"/>
              <a:buFont typeface="Monotype Sorts"/>
              <a:buChar char=""/>
            </a:pPr>
            <a:r>
              <a:rPr lang="en-US" sz="2000" b="0">
                <a:latin typeface="Verdana" pitchFamily="34" charset="0"/>
              </a:rPr>
              <a:t>Readability</a:t>
            </a:r>
          </a:p>
          <a:p>
            <a:pPr marL="285750" indent="-285750" eaLnBrk="0" hangingPunct="0">
              <a:lnSpc>
                <a:spcPct val="90000"/>
              </a:lnSpc>
              <a:spcBef>
                <a:spcPct val="30000"/>
              </a:spcBef>
              <a:buClr>
                <a:schemeClr val="tx2"/>
              </a:buClr>
              <a:buSzPct val="75000"/>
              <a:buFont typeface="Monotype Sorts"/>
              <a:buChar char=""/>
            </a:pPr>
            <a:r>
              <a:rPr lang="en-US" sz="2000" b="0">
                <a:latin typeface="Verdana" pitchFamily="34" charset="0"/>
              </a:rPr>
              <a:t>Ease of learning</a:t>
            </a:r>
          </a:p>
          <a:p>
            <a:pPr marL="285750" indent="-285750" eaLnBrk="0" hangingPunct="0">
              <a:lnSpc>
                <a:spcPct val="90000"/>
              </a:lnSpc>
              <a:spcBef>
                <a:spcPct val="30000"/>
              </a:spcBef>
              <a:buClr>
                <a:schemeClr val="tx2"/>
              </a:buClr>
              <a:buSzPct val="75000"/>
              <a:buFont typeface="Monotype Sorts"/>
              <a:buChar char=""/>
            </a:pPr>
            <a:r>
              <a:rPr lang="en-US" sz="2000" b="0">
                <a:latin typeface="Verdana" pitchFamily="34" charset="0"/>
              </a:rPr>
              <a:t>Ease of remembering</a:t>
            </a:r>
          </a:p>
          <a:p>
            <a:pPr marL="285750" indent="-285750" eaLnBrk="0" hangingPunct="0">
              <a:lnSpc>
                <a:spcPct val="90000"/>
              </a:lnSpc>
              <a:spcBef>
                <a:spcPct val="30000"/>
              </a:spcBef>
              <a:buClr>
                <a:schemeClr val="tx2"/>
              </a:buClr>
              <a:buSzPct val="75000"/>
              <a:buFont typeface="Monotype Sorts"/>
              <a:buChar char=""/>
            </a:pPr>
            <a:r>
              <a:rPr lang="en-US" sz="2000" b="0">
                <a:latin typeface="Verdana" pitchFamily="34" charset="0"/>
              </a:rPr>
              <a:t>Ease of use</a:t>
            </a:r>
          </a:p>
          <a:p>
            <a:pPr marL="285750" indent="-285750" eaLnBrk="0" hangingPunct="0">
              <a:lnSpc>
                <a:spcPct val="90000"/>
              </a:lnSpc>
              <a:spcBef>
                <a:spcPct val="30000"/>
              </a:spcBef>
              <a:buClr>
                <a:schemeClr val="tx2"/>
              </a:buClr>
              <a:buSzPct val="75000"/>
              <a:buFont typeface="Monotype Sorts"/>
              <a:buChar char=""/>
            </a:pPr>
            <a:r>
              <a:rPr lang="en-US" sz="2000" b="0">
                <a:latin typeface="Verdana" pitchFamily="34" charset="0"/>
              </a:rPr>
              <a:t>Increased productivity</a:t>
            </a:r>
          </a:p>
          <a:p>
            <a:pPr marL="285750" indent="-285750" eaLnBrk="0" hangingPunct="0">
              <a:lnSpc>
                <a:spcPct val="90000"/>
              </a:lnSpc>
              <a:spcBef>
                <a:spcPct val="30000"/>
              </a:spcBef>
              <a:buClr>
                <a:schemeClr val="tx2"/>
              </a:buClr>
              <a:buSzPct val="75000"/>
              <a:buFont typeface="Monotype Sorts"/>
              <a:buChar char=""/>
            </a:pPr>
            <a:r>
              <a:rPr lang="en-US" sz="2000" b="0">
                <a:latin typeface="Verdana" pitchFamily="34" charset="0"/>
              </a:rPr>
              <a:t>Low-cost</a:t>
            </a:r>
          </a:p>
          <a:p>
            <a:pPr marL="285750" indent="-285750" eaLnBrk="0" hangingPunct="0">
              <a:lnSpc>
                <a:spcPct val="90000"/>
              </a:lnSpc>
              <a:spcBef>
                <a:spcPct val="30000"/>
              </a:spcBef>
              <a:buClr>
                <a:schemeClr val="tx2"/>
              </a:buClr>
              <a:buSzPct val="75000"/>
              <a:buFont typeface="Monotype Sorts"/>
              <a:buChar char=""/>
            </a:pPr>
            <a:r>
              <a:rPr lang="en-US" sz="2000" b="0">
                <a:latin typeface="Verdana" pitchFamily="34" charset="0"/>
              </a:rPr>
              <a:t>Flexibility</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L10_ObjectDesign_Reuse">
  <a:themeElements>
    <a:clrScheme name="">
      <a:dk1>
        <a:srgbClr val="000000"/>
      </a:dk1>
      <a:lt1>
        <a:srgbClr val="FFFFFF"/>
      </a:lt1>
      <a:dk2>
        <a:srgbClr val="000000"/>
      </a:dk2>
      <a:lt2>
        <a:srgbClr val="000000"/>
      </a:lt2>
      <a:accent1>
        <a:srgbClr val="FFFFFF"/>
      </a:accent1>
      <a:accent2>
        <a:srgbClr val="553E00"/>
      </a:accent2>
      <a:accent3>
        <a:srgbClr val="FFFFFF"/>
      </a:accent3>
      <a:accent4>
        <a:srgbClr val="000000"/>
      </a:accent4>
      <a:accent5>
        <a:srgbClr val="FFFFFF"/>
      </a:accent5>
      <a:accent6>
        <a:srgbClr val="4C3700"/>
      </a:accent6>
      <a:hlink>
        <a:srgbClr val="3D5500"/>
      </a:hlink>
      <a:folHlink>
        <a:srgbClr val="005528"/>
      </a:folHlink>
    </a:clrScheme>
    <a:fontScheme name="L10_ObjectDesign_Reuse">
      <a:majorFont>
        <a:latin typeface="Century Gothic"/>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a:ln>
              <a:noFill/>
            </a:ln>
            <a:solidFill>
              <a:schemeClr val="tx1"/>
            </a:solidFill>
            <a:effectLst/>
            <a:latin typeface="Times" pitchFamily="-108" charset="0"/>
          </a:defRPr>
        </a:defPPr>
      </a:lstStyle>
    </a:spDef>
    <a:ln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a:ln>
              <a:noFill/>
            </a:ln>
            <a:solidFill>
              <a:schemeClr val="tx1"/>
            </a:solidFill>
            <a:effectLst/>
            <a:latin typeface="Times" pitchFamily="-108" charset="0"/>
          </a:defRPr>
        </a:defPPr>
      </a:lstStyle>
    </a:lnDef>
  </a:objectDefaults>
  <a:extraClrSchemeLst>
    <a:extraClrScheme>
      <a:clrScheme name="L10_ObjectDesign_Reus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L10_ObjectDesign_Reus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L10_ObjectDesign_Reus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L10_ObjectDesign_Reus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L10_ObjectDesign_Reus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L10_ObjectDesign_Reus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L10_ObjectDesign_Reus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Design">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Design">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Gutenberg HD:Users:berndbruegge:Teaching: SS 2007 Software Engineering I (EIST):Lectures: 6Object Design:L10_ObjectDesign_Reuse.ppt</Template>
  <TotalTime>764</TotalTime>
  <Pages>60</Pages>
  <Words>4850</Words>
  <Application>Microsoft Office PowerPoint</Application>
  <PresentationFormat>On-screen Show (4:3)</PresentationFormat>
  <Paragraphs>856</Paragraphs>
  <Slides>56</Slides>
  <Notes>47</Notes>
  <HiddenSlides>2</HiddenSlides>
  <MMClips>0</MMClips>
  <ScaleCrop>false</ScaleCrop>
  <HeadingPairs>
    <vt:vector size="6" baseType="variant">
      <vt:variant>
        <vt:lpstr>Fonts Used</vt:lpstr>
      </vt:variant>
      <vt:variant>
        <vt:i4>15</vt:i4>
      </vt:variant>
      <vt:variant>
        <vt:lpstr>Theme</vt:lpstr>
      </vt:variant>
      <vt:variant>
        <vt:i4>1</vt:i4>
      </vt:variant>
      <vt:variant>
        <vt:lpstr>Slide Titles</vt:lpstr>
      </vt:variant>
      <vt:variant>
        <vt:i4>56</vt:i4>
      </vt:variant>
    </vt:vector>
  </HeadingPairs>
  <TitlesOfParts>
    <vt:vector size="72" baseType="lpstr">
      <vt:lpstr>Times</vt:lpstr>
      <vt:lpstr>ＭＳ Ｐゴシック</vt:lpstr>
      <vt:lpstr>Arial</vt:lpstr>
      <vt:lpstr>Century Gothic</vt:lpstr>
      <vt:lpstr>Verdana</vt:lpstr>
      <vt:lpstr>Book Antiqua</vt:lpstr>
      <vt:lpstr>Helvetica</vt:lpstr>
      <vt:lpstr>Wingdings</vt:lpstr>
      <vt:lpstr>Monotype Sorts</vt:lpstr>
      <vt:lpstr>Courier New</vt:lpstr>
      <vt:lpstr>ヒラギノ角ゴ Pro W3</vt:lpstr>
      <vt:lpstr>Courier</vt:lpstr>
      <vt:lpstr>Zapf Dingbats</vt:lpstr>
      <vt:lpstr>Palatino</vt:lpstr>
      <vt:lpstr>Century Gothic (Kopfzeilen)</vt:lpstr>
      <vt:lpstr>L10_ObjectDesign_Reuse</vt:lpstr>
      <vt:lpstr>Announcements</vt:lpstr>
      <vt:lpstr>Chapter 6  System Design: Decomposing the System</vt:lpstr>
      <vt:lpstr>Design is Difficult</vt:lpstr>
      <vt:lpstr>Why is Design so Difficult?</vt:lpstr>
      <vt:lpstr>The Scope of System Design</vt:lpstr>
      <vt:lpstr>System Design: Eight Issues</vt:lpstr>
      <vt:lpstr>How the Analysis Models influence System Design</vt:lpstr>
      <vt:lpstr>From Analysis to System Design</vt:lpstr>
      <vt:lpstr>Example of Design Goals</vt:lpstr>
      <vt:lpstr>Stakeholders have different Design Goals</vt:lpstr>
      <vt:lpstr>Typical Design Trade-offs</vt:lpstr>
      <vt:lpstr>Subsystem Decomposition</vt:lpstr>
      <vt:lpstr>Example: Services provided by the   ARENA  Subsystems</vt:lpstr>
      <vt:lpstr>Subsystem Interfaces vs API</vt:lpstr>
      <vt:lpstr>Example: Notification subsystem</vt:lpstr>
      <vt:lpstr>Subsystem Interface Object</vt:lpstr>
      <vt:lpstr>Properties of Subsystems: Layers and Partitions</vt:lpstr>
      <vt:lpstr>Relationships between Subsystems</vt:lpstr>
      <vt:lpstr>Example of a Subsystem Decomposition</vt:lpstr>
      <vt:lpstr>ARENA Subsystem Decomposition</vt:lpstr>
      <vt:lpstr>Example of a Bad Subsystem Decomposition </vt:lpstr>
      <vt:lpstr>Good Design: The System as set of Interface Objects</vt:lpstr>
      <vt:lpstr>Virtual Machine</vt:lpstr>
      <vt:lpstr>Building Systems as a Set of Virtual Machines</vt:lpstr>
      <vt:lpstr>Closed Architecture (Opaque Layering)</vt:lpstr>
      <vt:lpstr>Opaque Layering in ARENA</vt:lpstr>
      <vt:lpstr>Open Architecture (Transparent Layering)</vt:lpstr>
      <vt:lpstr>Properties of Layered Systems</vt:lpstr>
      <vt:lpstr>Coupling and Coherence of Subsystems</vt:lpstr>
      <vt:lpstr>How to achieve high Coherence</vt:lpstr>
      <vt:lpstr>How to achieve Low Coupling</vt:lpstr>
      <vt:lpstr>Architectural Style vs Architecture</vt:lpstr>
      <vt:lpstr>Examples of Architectural Styles</vt:lpstr>
      <vt:lpstr>Client/Server Architectures</vt:lpstr>
      <vt:lpstr>Client/Server Architectural Style</vt:lpstr>
      <vt:lpstr>Design Goals for Client/Server Architectures</vt:lpstr>
      <vt:lpstr>Problems with Client/Server Architectures</vt:lpstr>
      <vt:lpstr>Peer-to-Peer Architectural Style</vt:lpstr>
      <vt:lpstr>Peer-to-Peer Architectural Style</vt:lpstr>
      <vt:lpstr>Relationship Client/Server &amp; Peer-to-Peer</vt:lpstr>
      <vt:lpstr>Example: Peer-to-Peer Architectural Style</vt:lpstr>
      <vt:lpstr>OSI Model Layers and Services</vt:lpstr>
      <vt:lpstr>OSI Model Layers and their Services</vt:lpstr>
      <vt:lpstr>The Application Layer Provides the Abstractions of the “New System”</vt:lpstr>
      <vt:lpstr>An Object-Oriented View of the OSI Model</vt:lpstr>
      <vt:lpstr>Slide 46</vt:lpstr>
      <vt:lpstr>Providing Consistent Views</vt:lpstr>
      <vt:lpstr>Model-View-Controller Architectural Style</vt:lpstr>
      <vt:lpstr>UML Collaboration Diagram</vt:lpstr>
      <vt:lpstr>Example: Modeling the  Sequence of Events in MVC</vt:lpstr>
      <vt:lpstr>3-Layer-Architectural Style 3-Tier Architecture</vt:lpstr>
      <vt:lpstr>Virtual Machines in 3-Layer Architectural Style </vt:lpstr>
      <vt:lpstr>Example of a 3-Layer Architectural Style</vt:lpstr>
      <vt:lpstr>Example of a 4-Layer Architectural Style</vt:lpstr>
      <vt:lpstr>Summary</vt:lpstr>
      <vt:lpstr>Announcements</vt:lpstr>
    </vt:vector>
  </TitlesOfParts>
  <Company>CMU &amp; TUM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 for Chapter 6, System Design</dc:title>
  <dc:subject>Object-Oriented Software Engineering</dc:subject>
  <dc:creator>Bernd Bruegge &amp; Allen Dutoit</dc:creator>
  <cp:lastModifiedBy>Can Alkan</cp:lastModifiedBy>
  <cp:revision>329</cp:revision>
  <cp:lastPrinted>1999-10-27T14:17:10Z</cp:lastPrinted>
  <dcterms:created xsi:type="dcterms:W3CDTF">2009-07-27T13:28:27Z</dcterms:created>
  <dcterms:modified xsi:type="dcterms:W3CDTF">2012-06-29T07:32:39Z</dcterms:modified>
</cp:coreProperties>
</file>