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56"/>
  </p:notesMasterIdLst>
  <p:handoutMasterIdLst>
    <p:handoutMasterId r:id="rId57"/>
  </p:handoutMasterIdLst>
  <p:sldIdLst>
    <p:sldId id="418" r:id="rId2"/>
    <p:sldId id="419" r:id="rId3"/>
    <p:sldId id="420" r:id="rId4"/>
    <p:sldId id="421" r:id="rId5"/>
    <p:sldId id="422" r:id="rId6"/>
    <p:sldId id="423" r:id="rId7"/>
    <p:sldId id="424" r:id="rId8"/>
    <p:sldId id="425" r:id="rId9"/>
    <p:sldId id="426" r:id="rId10"/>
    <p:sldId id="427" r:id="rId11"/>
    <p:sldId id="428" r:id="rId12"/>
    <p:sldId id="429" r:id="rId13"/>
    <p:sldId id="432" r:id="rId14"/>
    <p:sldId id="433" r:id="rId15"/>
    <p:sldId id="434" r:id="rId16"/>
    <p:sldId id="430" r:id="rId17"/>
    <p:sldId id="435" r:id="rId18"/>
    <p:sldId id="436" r:id="rId19"/>
    <p:sldId id="437" r:id="rId20"/>
    <p:sldId id="438" r:id="rId21"/>
    <p:sldId id="439" r:id="rId22"/>
    <p:sldId id="431" r:id="rId23"/>
    <p:sldId id="440" r:id="rId24"/>
    <p:sldId id="441" r:id="rId25"/>
    <p:sldId id="442" r:id="rId26"/>
    <p:sldId id="443" r:id="rId27"/>
    <p:sldId id="444" r:id="rId28"/>
    <p:sldId id="445" r:id="rId29"/>
    <p:sldId id="446" r:id="rId30"/>
    <p:sldId id="447" r:id="rId31"/>
    <p:sldId id="448" r:id="rId32"/>
    <p:sldId id="449" r:id="rId33"/>
    <p:sldId id="450" r:id="rId34"/>
    <p:sldId id="451" r:id="rId35"/>
    <p:sldId id="452" r:id="rId36"/>
    <p:sldId id="453" r:id="rId37"/>
    <p:sldId id="404" r:id="rId38"/>
    <p:sldId id="415" r:id="rId39"/>
    <p:sldId id="306" r:id="rId40"/>
    <p:sldId id="372" r:id="rId41"/>
    <p:sldId id="375" r:id="rId42"/>
    <p:sldId id="393" r:id="rId43"/>
    <p:sldId id="307" r:id="rId44"/>
    <p:sldId id="416" r:id="rId45"/>
    <p:sldId id="308" r:id="rId46"/>
    <p:sldId id="385" r:id="rId47"/>
    <p:sldId id="312" r:id="rId48"/>
    <p:sldId id="417" r:id="rId49"/>
    <p:sldId id="313" r:id="rId50"/>
    <p:sldId id="314" r:id="rId51"/>
    <p:sldId id="370" r:id="rId52"/>
    <p:sldId id="374" r:id="rId53"/>
    <p:sldId id="373" r:id="rId54"/>
    <p:sldId id="363" r:id="rId5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CC66"/>
    <a:srgbClr val="0000CC"/>
    <a:srgbClr val="FF0000"/>
    <a:srgbClr val="FF9999"/>
    <a:srgbClr val="00FF00"/>
    <a:srgbClr val="2B0122"/>
    <a:srgbClr val="00054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48" autoAdjust="0"/>
  </p:normalViewPr>
  <p:slideViewPr>
    <p:cSldViewPr snapToGrid="0" snapToObjects="1">
      <p:cViewPr varScale="1">
        <p:scale>
          <a:sx n="75" d="100"/>
          <a:sy n="75" d="100"/>
        </p:scale>
        <p:origin x="-13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60"/>
    </p:cViewPr>
  </p:sorterViewPr>
  <p:notesViewPr>
    <p:cSldViewPr snapToGrid="0" snapToObjects="1">
      <p:cViewPr>
        <p:scale>
          <a:sx n="100" d="100"/>
          <a:sy n="100" d="100"/>
        </p:scale>
        <p:origin x="-160" y="-10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13" Type="http://schemas.openxmlformats.org/officeDocument/2006/relationships/slide" Target="slides/slide23.xml"/><Relationship Id="rId18" Type="http://schemas.openxmlformats.org/officeDocument/2006/relationships/slide" Target="slides/slide30.xml"/><Relationship Id="rId3" Type="http://schemas.openxmlformats.org/officeDocument/2006/relationships/slide" Target="slides/slide10.xml"/><Relationship Id="rId21" Type="http://schemas.openxmlformats.org/officeDocument/2006/relationships/slide" Target="slides/slide33.xml"/><Relationship Id="rId7" Type="http://schemas.openxmlformats.org/officeDocument/2006/relationships/slide" Target="slides/slide15.xml"/><Relationship Id="rId12" Type="http://schemas.openxmlformats.org/officeDocument/2006/relationships/slide" Target="slides/slide21.xml"/><Relationship Id="rId17" Type="http://schemas.openxmlformats.org/officeDocument/2006/relationships/slide" Target="slides/slide29.xml"/><Relationship Id="rId2" Type="http://schemas.openxmlformats.org/officeDocument/2006/relationships/slide" Target="slides/slide8.xml"/><Relationship Id="rId16" Type="http://schemas.openxmlformats.org/officeDocument/2006/relationships/slide" Target="slides/slide28.xml"/><Relationship Id="rId20" Type="http://schemas.openxmlformats.org/officeDocument/2006/relationships/slide" Target="slides/slide32.xml"/><Relationship Id="rId1" Type="http://schemas.openxmlformats.org/officeDocument/2006/relationships/slide" Target="slides/slide7.xml"/><Relationship Id="rId6" Type="http://schemas.openxmlformats.org/officeDocument/2006/relationships/slide" Target="slides/slide14.xml"/><Relationship Id="rId11" Type="http://schemas.openxmlformats.org/officeDocument/2006/relationships/slide" Target="slides/slide20.xml"/><Relationship Id="rId5" Type="http://schemas.openxmlformats.org/officeDocument/2006/relationships/slide" Target="slides/slide13.xml"/><Relationship Id="rId15" Type="http://schemas.openxmlformats.org/officeDocument/2006/relationships/slide" Target="slides/slide26.xml"/><Relationship Id="rId10" Type="http://schemas.openxmlformats.org/officeDocument/2006/relationships/slide" Target="slides/slide19.xml"/><Relationship Id="rId19" Type="http://schemas.openxmlformats.org/officeDocument/2006/relationships/slide" Target="slides/slide31.xml"/><Relationship Id="rId4" Type="http://schemas.openxmlformats.org/officeDocument/2006/relationships/slide" Target="slides/slide11.xml"/><Relationship Id="rId9" Type="http://schemas.openxmlformats.org/officeDocument/2006/relationships/slide" Target="slides/slide18.xml"/><Relationship Id="rId14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21013" y="8710613"/>
            <a:ext cx="815975" cy="260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  <a:defRPr/>
            </a:pPr>
            <a:r>
              <a:rPr lang="en-US" sz="1200" b="0">
                <a:latin typeface="Book Antiqua" pitchFamily="18" charset="0"/>
                <a:ea typeface="ＭＳ Ｐゴシック" charset="-128"/>
              </a:rPr>
              <a:t>Page </a:t>
            </a:r>
            <a:fld id="{CFB32FFD-0333-408F-BCA0-B02CE07E9E40}" type="slidenum">
              <a:rPr lang="en-US" sz="1200" b="0">
                <a:latin typeface="Book Antiqua" pitchFamily="18" charset="0"/>
                <a:ea typeface="ＭＳ Ｐゴシック" charset="-128"/>
              </a:rPr>
              <a:pPr algn="ctr" defTabSz="868363">
                <a:lnSpc>
                  <a:spcPct val="90000"/>
                </a:lnSpc>
                <a:defRPr/>
              </a:pPr>
              <a:t>‹#›</a:t>
            </a:fld>
            <a:endParaRPr lang="en-US" sz="1200" b="0">
              <a:latin typeface="Book Antiqua" pitchFamily="18" charset="0"/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57200" y="3294063"/>
            <a:ext cx="5986463" cy="5240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62288" y="8710613"/>
            <a:ext cx="731837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  <a:defRPr/>
            </a:pPr>
            <a:r>
              <a:rPr lang="en-US" sz="1200" b="0">
                <a:latin typeface="Book Antiqua" pitchFamily="18" charset="0"/>
                <a:ea typeface="ＭＳ Ｐゴシック" charset="-128"/>
              </a:rPr>
              <a:t>Page </a:t>
            </a:r>
            <a:fld id="{F8495A3D-8358-44F2-B6B6-6DADC2438CF5}" type="slidenum">
              <a:rPr lang="en-US" sz="1200" b="0">
                <a:latin typeface="Book Antiqua" pitchFamily="18" charset="0"/>
                <a:ea typeface="ＭＳ Ｐゴシック" charset="-128"/>
              </a:rPr>
              <a:pPr algn="ctr" defTabSz="868363">
                <a:lnSpc>
                  <a:spcPct val="90000"/>
                </a:lnSpc>
                <a:defRPr/>
              </a:pPr>
              <a:t>‹#›</a:t>
            </a:fld>
            <a:endParaRPr lang="en-US" sz="1200" b="0">
              <a:latin typeface="Book Antiqua" pitchFamily="18" charset="0"/>
              <a:ea typeface="ＭＳ Ｐゴシック" charset="-128"/>
            </a:endParaRPr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2225" y="31750"/>
            <a:ext cx="4162425" cy="3122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" pitchFamily="-10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Times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DDFB97A9-4C73-4D98-9C97-571CCCD8094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323026CF-35AF-4D2E-ACB0-D486527909D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976955D2-6B1D-4DAC-AB95-76D9B33D961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1F753F1-CDBA-475B-A09C-3257320F554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3FD9CC25-7420-4909-848D-878F97E3968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656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BCACA0F4-0C94-4895-BD17-74F53D798AE4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smtClean="0">
                <a:latin typeface="Helvetica" charset="0"/>
                <a:ea typeface="ＭＳ Ｐゴシック" pitchFamily="34" charset="-128"/>
              </a:rPr>
              <a:t>Represent behavior of single objects  with interesting dynamic behavior in terms of states and transitions</a:t>
            </a:r>
          </a:p>
          <a:p>
            <a:r>
              <a:rPr lang="en-US" sz="2400" smtClean="0">
                <a:latin typeface="Helvetica" charset="0"/>
                <a:ea typeface="ＭＳ Ｐゴシック" pitchFamily="34" charset="-128"/>
              </a:rPr>
              <a:t>The behavior of the single object Watch, for example, has several different interesting states, BlinkHours, BlinkMinutes, BlinkSeconds,</a:t>
            </a:r>
          </a:p>
          <a:p>
            <a:r>
              <a:rPr lang="en-US" sz="2400" smtClean="0">
                <a:latin typeface="Helvetica" charset="0"/>
                <a:ea typeface="ＭＳ Ｐゴシック" pitchFamily="34" charset="-128"/>
              </a:rPr>
              <a:t>Because in each state pressing a button or two yields a different result.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135009AA-F408-44F6-9664-4277388793E4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mtClean="0"/>
              <a:t>There are two types of states: 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Action state: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Cannot be decomposed any further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Happens “instantaneously” with respect to the level of abstraction used in the model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Activity state: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Can be decomposed further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The activity is modeled by another activity diagram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1E276114-4970-4D24-B733-5A1C9E68982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4DCAA1CB-B992-44C4-BB67-97DA09F3799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B01A882E-8C1E-4700-A166-9CE276A49CB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Constraints (“Pseudo requirements”):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Imposed by the client or the environment in which the system operates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The implementation language must be Java 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ARENA must be able to dynamically interface to existing games provided by other game developers</a:t>
            </a:r>
          </a:p>
          <a:p>
            <a:pPr lvl="2"/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Functional requirements: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Describe the interactions between the system and its environment independent from implementation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“An operator should be able to define a new game. “</a:t>
            </a:r>
          </a:p>
          <a:p>
            <a:r>
              <a:rPr lang="en-US" smtClean="0">
                <a:ea typeface="ＭＳ Ｐゴシック" pitchFamily="34" charset="-128"/>
              </a:rPr>
              <a:t>Nonfunctional requirements: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User visible aspects of the system not directly related to functional behavior. 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“The response time must be less than 1 second”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“The server must be available 24 hours a day”</a:t>
            </a:r>
          </a:p>
          <a:p>
            <a:r>
              <a:rPr lang="en-US" smtClean="0">
                <a:ea typeface="ＭＳ Ｐゴシック" pitchFamily="34" charset="-128"/>
              </a:rPr>
              <a:t>Constraints (“Pseudo requirements”):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Imposed by the client or the environment in which the system operates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“The implementation language must be Java “</a:t>
            </a:r>
          </a:p>
          <a:p>
            <a:pPr lvl="2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FF28CDD9-F6AA-4E48-9DBB-C2CDC027334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z="2000" b="1" i="1" smtClean="0">
                <a:solidFill>
                  <a:srgbClr val="0C0CCF"/>
                </a:solidFill>
                <a:latin typeface="Verdana" pitchFamily="34" charset="0"/>
                <a:ea typeface="ＭＳ Ｐゴシック" pitchFamily="34" charset="-128"/>
              </a:rPr>
              <a:t>Note:</a:t>
            </a:r>
            <a:r>
              <a:rPr lang="en-US" sz="2000" smtClean="0">
                <a:latin typeface="Verdana" pitchFamily="34" charset="0"/>
                <a:ea typeface="ＭＳ Ｐゴシック" pitchFamily="34" charset="-128"/>
              </a:rPr>
              <a:t> Many nonfunctional requirements can be rephrased as functional requirements. </a:t>
            </a:r>
          </a:p>
          <a:p>
            <a:r>
              <a:rPr lang="en-US" sz="2000" smtClean="0">
                <a:latin typeface="Verdana" pitchFamily="34" charset="0"/>
                <a:ea typeface="ＭＳ Ｐゴシック" pitchFamily="34" charset="-128"/>
              </a:rPr>
              <a:t>Example: “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A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ll actions are undoable” 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 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can be rephrased by adding a functional requirement for each </a:t>
            </a:r>
          </a:p>
          <a:p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undoable action. </a:t>
            </a:r>
          </a:p>
          <a:p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For example, the use case 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ヒラギノ角ゴ Pro W3" charset="-128"/>
              </a:rPr>
              <a:t>“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A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dvertise new league”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 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yields a new use case “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C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ancel advertised league”</a:t>
            </a:r>
            <a:r>
              <a:rPr lang="de-DE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 </a:t>
            </a:r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to </a:t>
            </a:r>
          </a:p>
          <a:p>
            <a:r>
              <a:rPr lang="en-US" smtClean="0">
                <a:solidFill>
                  <a:srgbClr val="000000"/>
                </a:solidFill>
                <a:latin typeface="Helvetica" charset="0"/>
                <a:ea typeface="ＭＳ Ｐゴシック" pitchFamily="34" charset="-128"/>
              </a:rPr>
              <a:t>undo the effects of the first one.</a:t>
            </a:r>
            <a:endParaRPr lang="en-US" sz="2000" smtClean="0">
              <a:latin typeface="Verdana" pitchFamily="34" charset="0"/>
              <a:ea typeface="ＭＳ Ｐゴシック" pitchFamily="34" charset="-128"/>
            </a:endParaRPr>
          </a:p>
          <a:p>
            <a:endParaRPr lang="en-US" sz="2000" smtClean="0">
              <a:latin typeface="Verdana" pitchFamily="34" charset="0"/>
              <a:ea typeface="ＭＳ Ｐゴシック" pitchFamily="34" charset="-128"/>
            </a:endParaRPr>
          </a:p>
          <a:p>
            <a:endParaRPr lang="en-US" sz="2000" smtClean="0"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>
                <a:latin typeface="Palatino" charset="0"/>
                <a:ea typeface="ＭＳ Ｐゴシック" pitchFamily="34" charset="-128"/>
              </a:rPr>
              <a:t>Be prepared that some objects are still missing and need to be found: </a:t>
            </a:r>
          </a:p>
          <a:p>
            <a:pPr lvl="2"/>
            <a:r>
              <a:rPr lang="en-US" smtClean="0">
                <a:latin typeface="Palatino" charset="0"/>
                <a:ea typeface="ＭＳ Ｐゴシック" pitchFamily="34" charset="-128"/>
              </a:rPr>
              <a:t>Model the flow of events with a sequence diagram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Always use the clients or end users terminology</a:t>
            </a:r>
          </a:p>
          <a:p>
            <a:endParaRPr lang="de-DE" smtClean="0">
              <a:latin typeface="Palatino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>
                <a:latin typeface="Palatino" charset="0"/>
                <a:ea typeface="ＭＳ Ｐゴシック" pitchFamily="34" charset="-128"/>
              </a:rPr>
              <a:t>Take the flow of events and find participating objects in use cases and scenarios (flow of events) </a:t>
            </a:r>
          </a:p>
          <a:p>
            <a:endParaRPr lang="en-US" smtClean="0">
              <a:latin typeface="Palatino" charset="0"/>
              <a:ea typeface="ＭＳ Ｐゴシック" pitchFamily="34" charset="-128"/>
            </a:endParaRP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This technique can also be used to do a textual analysis of the whole problem statement, but that is quite an undertaking. When analysing only  event flows, we  have a better focus and the  technique is more useful</a:t>
            </a:r>
          </a:p>
          <a:p>
            <a:endParaRPr lang="en-US" smtClean="0">
              <a:latin typeface="Palatino" charset="0"/>
              <a:ea typeface="ＭＳ Ｐゴシック" pitchFamily="34" charset="-128"/>
            </a:endParaRP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Pick a use case and look at flow of events  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Find terms that need to be clarified in order to understand the flow of events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Look for recurring nouns (e.g., Incident)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Identify real world entities that the system needs to keep track of (e.g., FieldOfficer)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Identify real world procedures that the system needs to keep track of (e.g., EmergencyOperationsPlan)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Identify interface artifacts (e.g., PoliceStation)</a:t>
            </a:r>
          </a:p>
          <a:p>
            <a:endParaRPr lang="en-US" smtClean="0">
              <a:latin typeface="Palatino" charset="0"/>
              <a:ea typeface="ＭＳ Ｐゴシック" pitchFamily="34" charset="-128"/>
            </a:endParaRP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Be prepared that some objects are still missing and need to be found: </a:t>
            </a:r>
          </a:p>
          <a:p>
            <a:pPr lvl="2"/>
            <a:r>
              <a:rPr lang="en-US" smtClean="0">
                <a:latin typeface="Palatino" charset="0"/>
                <a:ea typeface="ＭＳ Ｐゴシック" pitchFamily="34" charset="-128"/>
              </a:rPr>
              <a:t>Model the flow of events with a sequence diagram</a:t>
            </a:r>
          </a:p>
          <a:p>
            <a:r>
              <a:rPr lang="en-US" smtClean="0">
                <a:latin typeface="Palatino" charset="0"/>
                <a:ea typeface="ＭＳ Ｐゴシック" pitchFamily="34" charset="-128"/>
              </a:rPr>
              <a:t>Always try to  use the clients or end users terminology</a:t>
            </a:r>
          </a:p>
          <a:p>
            <a:endParaRPr lang="en-US" smtClean="0">
              <a:latin typeface="Palatino" charset="0"/>
              <a:ea typeface="ＭＳ Ｐゴシック" pitchFamily="34" charset="-128"/>
            </a:endParaRPr>
          </a:p>
          <a:p>
            <a:pPr lvl="1"/>
            <a:endParaRPr lang="de-DE" smtClean="0">
              <a:latin typeface="Palatino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1" smtClean="0">
                <a:latin typeface="Palatino" charset="0"/>
                <a:ea typeface="ＭＳ Ｐゴシック" pitchFamily="34" charset="-128"/>
              </a:rPr>
              <a:t>Question: Is this a good use case flow of events description? Answer: Not quite., the whole event flow actually reads more as if it is still a scenario “Monopoly” is probably a  left over from the scenario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1" smtClean="0">
                <a:latin typeface="Palatino" charset="0"/>
                <a:ea typeface="ＭＳ Ｐゴシック" pitchFamily="34" charset="-128"/>
              </a:rPr>
              <a:t>Question: Does the event flow finish correctly? Answer: The description should  terminate with the  customer leaving the store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sz="1800" b="1" smtClean="0">
              <a:latin typeface="Palatino" charset="0"/>
              <a:ea typeface="ＭＳ Ｐゴシック" pitchFamily="34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de-DE" sz="1800" b="1" smtClean="0">
              <a:latin typeface="Palatino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>
                <a:latin typeface="Palatino" charset="0"/>
                <a:ea typeface="ＭＳ Ｐゴシック" pitchFamily="34" charset="-128"/>
              </a:rPr>
              <a:t>First proposed by Abbott in an article for the Communication of the ACM in 1983</a:t>
            </a:r>
            <a:endParaRPr lang="de-DE" smtClean="0">
              <a:latin typeface="Palatino" charset="0"/>
              <a:ea typeface="ＭＳ Ｐゴシック" pitchFamily="34" charset="-128"/>
            </a:endParaRPr>
          </a:p>
        </p:txBody>
      </p:sp>
      <p:sp>
        <p:nvSpPr>
          <p:cNvPr id="634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Palatino" charset="0"/>
              <a:ea typeface="ＭＳ Ｐゴシック" pitchFamily="34" charset="-128"/>
            </a:endParaRP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Palatino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C06201FA-D3E2-46D1-80BC-52D5C5C9F12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de-DE" smtClean="0">
                <a:latin typeface="Times" charset="0"/>
                <a:ea typeface="ＭＳ Ｐゴシック" pitchFamily="34" charset="-128"/>
              </a:rPr>
              <a:t>During system design we model them by examining the object model by determining which objects are shared among actors. </a:t>
            </a:r>
          </a:p>
          <a:p>
            <a:r>
              <a:rPr lang="de-DE" smtClean="0">
                <a:latin typeface="Times" charset="0"/>
                <a:ea typeface="ＭＳ Ｐゴシック" pitchFamily="34" charset="-128"/>
              </a:rPr>
              <a:t>Depending on the security requirements of the system, we also define how actors are authenticated </a:t>
            </a:r>
          </a:p>
          <a:p>
            <a:r>
              <a:rPr lang="de-DE" smtClean="0">
                <a:latin typeface="Times" charset="0"/>
                <a:ea typeface="ＭＳ Ｐゴシック" pitchFamily="34" charset="-128"/>
              </a:rPr>
              <a:t>to the system and how selected data in the system should be encrypted.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" charset="0"/>
              <a:ea typeface="ＭＳ Ｐゴシック" pitchFamily="34" charset="-128"/>
            </a:endParaRPr>
          </a:p>
          <a:p>
            <a:endParaRPr lang="en-US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5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solidFill>
                <a:srgbClr val="FF0000"/>
              </a:solidFill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3BB49623-8D55-413D-8B77-97A92546AC6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>
                <a:latin typeface="Times" charset="0"/>
                <a:ea typeface="ＭＳ Ｐゴシック" pitchFamily="34" charset="-128"/>
              </a:rPr>
              <a:t>Administration use cases for MyTrip (UML use case diagram).</a:t>
            </a:r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de-DE" smtClean="0">
              <a:latin typeface="Times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26ED590-684D-4314-88C6-76BD2C67347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1C01F88C-697C-40C7-98A4-E084AB88169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E7057355-4D96-47E3-8956-591BF9D67BE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mtClean="0"/>
              <a:t>What is the difference between an </a:t>
            </a:r>
            <a:r>
              <a:rPr lang="en-US" i="1" smtClean="0"/>
              <a:t>actor</a:t>
            </a:r>
            <a:r>
              <a:rPr lang="en-US" smtClean="0"/>
              <a:t>,  a </a:t>
            </a:r>
            <a:r>
              <a:rPr lang="en-US" i="1" smtClean="0"/>
              <a:t>class</a:t>
            </a:r>
            <a:r>
              <a:rPr lang="en-US" smtClean="0"/>
              <a:t> and an </a:t>
            </a:r>
            <a:r>
              <a:rPr lang="en-US" i="1" smtClean="0"/>
              <a:t>instance</a:t>
            </a:r>
            <a:r>
              <a:rPr lang="en-US" smtClean="0"/>
              <a:t>?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0A1063E3-D849-44D9-999E-930BB017F2B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C9050FF1-D008-48A1-BD48-9A73E2638A2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Master-Untertitelformat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34150" y="222250"/>
            <a:ext cx="2038350" cy="5873750"/>
          </a:xfrm>
        </p:spPr>
        <p:txBody>
          <a:bodyPr vert="eaVert"/>
          <a:lstStyle/>
          <a:p>
            <a:r>
              <a:rPr lang="en-US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19100" y="222250"/>
            <a:ext cx="5962650" cy="5873750"/>
          </a:xfrm>
        </p:spPr>
        <p:txBody>
          <a:bodyPr vert="eaVert"/>
          <a:lstStyle/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 rot="16200000">
            <a:off x="-2289969" y="2955132"/>
            <a:ext cx="6416675" cy="47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r>
              <a:rPr lang="en-US" sz="2400" b="0">
                <a:ea typeface="ＭＳ Ｐゴシック" charset="-128"/>
              </a:rPr>
              <a:t>Using UML, Patterns, and Java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16200000">
            <a:off x="-2644774" y="3160712"/>
            <a:ext cx="6405562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ea typeface="ＭＳ Ｐゴシック" charset="-128"/>
              </a:rPr>
              <a:t>Object-Oriented Software Engineering</a:t>
            </a:r>
            <a:endParaRPr lang="en-US" sz="2400" b="0">
              <a:ea typeface="ＭＳ Ｐゴシック" charset="-128"/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85900" y="320675"/>
            <a:ext cx="5638800" cy="2143125"/>
          </a:xfrm>
        </p:spPr>
        <p:txBody>
          <a:bodyPr/>
          <a:lstStyle>
            <a:lvl1pPr algn="ctr">
              <a:defRPr sz="2400" i="0"/>
            </a:lvl1pPr>
          </a:lstStyle>
          <a:p>
            <a:r>
              <a:rPr lang="de-DE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222250"/>
            <a:ext cx="8153400" cy="70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295400"/>
            <a:ext cx="8255000" cy="2384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0" y="3832225"/>
            <a:ext cx="8255000" cy="2384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Mastertitelformat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010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222250"/>
            <a:ext cx="8153400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533400" y="6400800"/>
            <a:ext cx="8382000" cy="230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514350">
              <a:defRPr/>
            </a:pPr>
            <a:r>
              <a:rPr lang="en-US" sz="900">
                <a:ea typeface="ＭＳ Ｐゴシック" charset="-128"/>
              </a:rPr>
              <a:t>Bernd Bruegge &amp; Allen H. Dutoit 	       	   Object-Oriented Software Engineering: Using UML, Patterns, and Java                                        </a:t>
            </a:r>
            <a:fld id="{5902140D-EE36-4035-AA5E-F02284E613C3}" type="slidenum">
              <a:rPr lang="en-US" sz="900">
                <a:ea typeface="ＭＳ Ｐゴシック" charset="-128"/>
              </a:rPr>
              <a:pPr algn="ctr" defTabSz="514350">
                <a:defRPr/>
              </a:pPr>
              <a:t>‹#›</a:t>
            </a:fld>
            <a:endParaRPr lang="en-US" sz="900"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-10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100000"/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pitchFamily="-108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pitchFamily="-108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pitchFamily="-108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Times" pitchFamily="-108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2 solutions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&lt;&lt;extends&gt;&gt;</a:t>
            </a:r>
            <a:r>
              <a:rPr lang="en-US" sz="2600" smtClean="0"/>
              <a:t> </a:t>
            </a:r>
            <a:r>
              <a:rPr lang="en-US" smtClean="0"/>
              <a:t>Relationship</a:t>
            </a: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857250"/>
            <a:ext cx="4470400" cy="4800600"/>
          </a:xfrm>
        </p:spPr>
        <p:txBody>
          <a:bodyPr/>
          <a:lstStyle/>
          <a:p>
            <a:r>
              <a:rPr lang="en-US" sz="2000" smtClean="0">
                <a:latin typeface="Courier" charset="0"/>
              </a:rPr>
              <a:t>&lt;&lt;extends&gt;&gt;</a:t>
            </a:r>
            <a:r>
              <a:rPr lang="en-US" sz="2000" smtClean="0"/>
              <a:t> relationships model exceptional or seldom invoked cases</a:t>
            </a:r>
          </a:p>
          <a:p>
            <a:r>
              <a:rPr lang="en-US" sz="2000" smtClean="0"/>
              <a:t>The exceptional event flows are factored out of the main event flow for clarity</a:t>
            </a:r>
          </a:p>
          <a:p>
            <a:r>
              <a:rPr lang="en-US" sz="2000" smtClean="0"/>
              <a:t>The direction of an </a:t>
            </a:r>
            <a:r>
              <a:rPr lang="en-US" sz="2000" smtClean="0">
                <a:latin typeface="Courier" charset="0"/>
              </a:rPr>
              <a:t>&lt;&lt;extends&gt;&gt;</a:t>
            </a:r>
            <a:r>
              <a:rPr lang="en-US" sz="2000" smtClean="0"/>
              <a:t> relationship is to the extended use case </a:t>
            </a:r>
          </a:p>
          <a:p>
            <a:r>
              <a:rPr lang="en-US" sz="2000" smtClean="0"/>
              <a:t>Use cases representing exceptional flows can extend more than one use case.</a:t>
            </a:r>
          </a:p>
          <a:p>
            <a:endParaRPr lang="en-US" sz="2000" smtClean="0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2135188" y="1271588"/>
            <a:ext cx="1920875" cy="2357437"/>
            <a:chOff x="945" y="801"/>
            <a:chExt cx="1210" cy="1485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1160" y="801"/>
              <a:ext cx="778" cy="694"/>
              <a:chOff x="1616" y="801"/>
              <a:chExt cx="778" cy="694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1863" y="801"/>
                <a:ext cx="280" cy="493"/>
                <a:chOff x="659" y="1833"/>
                <a:chExt cx="299" cy="526"/>
              </a:xfrm>
            </p:grpSpPr>
            <p:sp>
              <p:nvSpPr>
                <p:cNvPr id="42020" name="Freeform 7"/>
                <p:cNvSpPr>
                  <a:spLocks/>
                </p:cNvSpPr>
                <p:nvPr/>
              </p:nvSpPr>
              <p:spPr bwMode="auto">
                <a:xfrm>
                  <a:off x="659" y="1941"/>
                  <a:ext cx="143" cy="418"/>
                </a:xfrm>
                <a:custGeom>
                  <a:avLst/>
                  <a:gdLst>
                    <a:gd name="T0" fmla="*/ 143 w 143"/>
                    <a:gd name="T1" fmla="*/ 0 h 418"/>
                    <a:gd name="T2" fmla="*/ 143 w 143"/>
                    <a:gd name="T3" fmla="*/ 263 h 418"/>
                    <a:gd name="T4" fmla="*/ 0 w 143"/>
                    <a:gd name="T5" fmla="*/ 418 h 418"/>
                    <a:gd name="T6" fmla="*/ 0 60000 65536"/>
                    <a:gd name="T7" fmla="*/ 0 60000 65536"/>
                    <a:gd name="T8" fmla="*/ 0 60000 65536"/>
                    <a:gd name="T9" fmla="*/ 0 w 143"/>
                    <a:gd name="T10" fmla="*/ 0 h 418"/>
                    <a:gd name="T11" fmla="*/ 143 w 143"/>
                    <a:gd name="T12" fmla="*/ 418 h 41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3" h="418">
                      <a:moveTo>
                        <a:pt x="143" y="0"/>
                      </a:moveTo>
                      <a:lnTo>
                        <a:pt x="143" y="263"/>
                      </a:lnTo>
                      <a:lnTo>
                        <a:pt x="0" y="418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21" name="Line 8"/>
                <p:cNvSpPr>
                  <a:spLocks noChangeShapeType="1"/>
                </p:cNvSpPr>
                <p:nvPr/>
              </p:nvSpPr>
              <p:spPr bwMode="auto">
                <a:xfrm>
                  <a:off x="802" y="2204"/>
                  <a:ext cx="156" cy="15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22" name="Line 9"/>
                <p:cNvSpPr>
                  <a:spLocks noChangeShapeType="1"/>
                </p:cNvSpPr>
                <p:nvPr/>
              </p:nvSpPr>
              <p:spPr bwMode="auto">
                <a:xfrm>
                  <a:off x="659" y="2060"/>
                  <a:ext cx="299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23" name="Oval 10"/>
                <p:cNvSpPr>
                  <a:spLocks noChangeArrowheads="1"/>
                </p:cNvSpPr>
                <p:nvPr/>
              </p:nvSpPr>
              <p:spPr bwMode="auto">
                <a:xfrm>
                  <a:off x="731" y="1833"/>
                  <a:ext cx="155" cy="156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019" name="Rectangle 11"/>
              <p:cNvSpPr>
                <a:spLocks noChangeArrowheads="1"/>
              </p:cNvSpPr>
              <p:nvPr/>
            </p:nvSpPr>
            <p:spPr bwMode="auto">
              <a:xfrm>
                <a:off x="1616" y="1322"/>
                <a:ext cx="77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Passenger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945" y="1795"/>
              <a:ext cx="1210" cy="491"/>
              <a:chOff x="1401" y="1795"/>
              <a:chExt cx="1210" cy="491"/>
            </a:xfrm>
          </p:grpSpPr>
          <p:sp>
            <p:nvSpPr>
              <p:cNvPr id="42016" name="Oval 13"/>
              <p:cNvSpPr>
                <a:spLocks noChangeArrowheads="1"/>
              </p:cNvSpPr>
              <p:nvPr/>
            </p:nvSpPr>
            <p:spPr bwMode="auto">
              <a:xfrm>
                <a:off x="1650" y="1795"/>
                <a:ext cx="706" cy="301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7" name="Rectangle 14"/>
              <p:cNvSpPr>
                <a:spLocks noChangeArrowheads="1"/>
              </p:cNvSpPr>
              <p:nvPr/>
            </p:nvSpPr>
            <p:spPr bwMode="auto">
              <a:xfrm>
                <a:off x="1401" y="2113"/>
                <a:ext cx="121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PurchaseTicket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2015" name="Line 15"/>
            <p:cNvSpPr>
              <a:spLocks noChangeShapeType="1"/>
            </p:cNvSpPr>
            <p:nvPr/>
          </p:nvSpPr>
          <p:spPr bwMode="auto">
            <a:xfrm flipH="1">
              <a:off x="1546" y="1543"/>
              <a:ext cx="1" cy="2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5984875" y="4900613"/>
            <a:ext cx="1120775" cy="779462"/>
            <a:chOff x="1762" y="2595"/>
            <a:chExt cx="706" cy="491"/>
          </a:xfrm>
        </p:grpSpPr>
        <p:sp>
          <p:nvSpPr>
            <p:cNvPr id="42011" name="Oval 33"/>
            <p:cNvSpPr>
              <a:spLocks noChangeArrowheads="1"/>
            </p:cNvSpPr>
            <p:nvPr/>
          </p:nvSpPr>
          <p:spPr bwMode="auto">
            <a:xfrm>
              <a:off x="1762" y="2595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Rectangle 34"/>
            <p:cNvSpPr>
              <a:spLocks noChangeArrowheads="1"/>
            </p:cNvSpPr>
            <p:nvPr/>
          </p:nvSpPr>
          <p:spPr bwMode="auto">
            <a:xfrm>
              <a:off x="1813" y="2913"/>
              <a:ext cx="60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TimeOut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3598863" y="3821113"/>
            <a:ext cx="2281237" cy="1463675"/>
            <a:chOff x="2307" y="2351"/>
            <a:chExt cx="1437" cy="922"/>
          </a:xfrm>
        </p:grpSpPr>
        <p:sp>
          <p:nvSpPr>
            <p:cNvPr id="42009" name="Line 43"/>
            <p:cNvSpPr>
              <a:spLocks noChangeShapeType="1"/>
            </p:cNvSpPr>
            <p:nvPr/>
          </p:nvSpPr>
          <p:spPr bwMode="auto">
            <a:xfrm>
              <a:off x="2307" y="2351"/>
              <a:ext cx="1423" cy="7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Text Box 44"/>
            <p:cNvSpPr txBox="1">
              <a:spLocks noChangeArrowheads="1"/>
            </p:cNvSpPr>
            <p:nvPr/>
          </p:nvSpPr>
          <p:spPr bwMode="auto">
            <a:xfrm>
              <a:off x="2783" y="3061"/>
              <a:ext cx="9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&lt;&lt;extends&gt;&gt;</a:t>
              </a: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4162425" y="5707063"/>
            <a:ext cx="1120775" cy="779462"/>
            <a:chOff x="2550" y="3595"/>
            <a:chExt cx="706" cy="491"/>
          </a:xfrm>
        </p:grpSpPr>
        <p:sp>
          <p:nvSpPr>
            <p:cNvPr id="42007" name="Oval 27"/>
            <p:cNvSpPr>
              <a:spLocks noChangeArrowheads="1"/>
            </p:cNvSpPr>
            <p:nvPr/>
          </p:nvSpPr>
          <p:spPr bwMode="auto">
            <a:xfrm>
              <a:off x="2550" y="3595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8" name="Rectangle 28"/>
            <p:cNvSpPr>
              <a:spLocks noChangeArrowheads="1"/>
            </p:cNvSpPr>
            <p:nvPr/>
          </p:nvSpPr>
          <p:spPr bwMode="auto">
            <a:xfrm>
              <a:off x="2558" y="3913"/>
              <a:ext cx="69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NoChange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>
            <a:off x="2970213" y="3795713"/>
            <a:ext cx="1617662" cy="1844675"/>
            <a:chOff x="1871" y="2391"/>
            <a:chExt cx="1019" cy="1162"/>
          </a:xfrm>
        </p:grpSpPr>
        <p:sp>
          <p:nvSpPr>
            <p:cNvPr id="42005" name="Line 42"/>
            <p:cNvSpPr>
              <a:spLocks noChangeShapeType="1"/>
            </p:cNvSpPr>
            <p:nvPr/>
          </p:nvSpPr>
          <p:spPr bwMode="auto">
            <a:xfrm>
              <a:off x="2091" y="2391"/>
              <a:ext cx="799" cy="1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Text Box 45"/>
            <p:cNvSpPr txBox="1">
              <a:spLocks noChangeArrowheads="1"/>
            </p:cNvSpPr>
            <p:nvPr/>
          </p:nvSpPr>
          <p:spPr bwMode="auto">
            <a:xfrm>
              <a:off x="1871" y="3341"/>
              <a:ext cx="9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&lt;&lt;extends&gt;&gt;</a:t>
              </a:r>
            </a:p>
          </p:txBody>
        </p:sp>
      </p:grp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222250" y="4799013"/>
            <a:ext cx="1384300" cy="779462"/>
            <a:chOff x="518" y="2443"/>
            <a:chExt cx="872" cy="491"/>
          </a:xfrm>
        </p:grpSpPr>
        <p:sp>
          <p:nvSpPr>
            <p:cNvPr id="42003" name="Oval 21"/>
            <p:cNvSpPr>
              <a:spLocks noChangeArrowheads="1"/>
            </p:cNvSpPr>
            <p:nvPr/>
          </p:nvSpPr>
          <p:spPr bwMode="auto">
            <a:xfrm>
              <a:off x="518" y="2443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Rectangle 22"/>
            <p:cNvSpPr>
              <a:spLocks noChangeArrowheads="1"/>
            </p:cNvSpPr>
            <p:nvPr/>
          </p:nvSpPr>
          <p:spPr bwMode="auto">
            <a:xfrm>
              <a:off x="526" y="2761"/>
              <a:ext cx="8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OutOfOrder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468313" y="3757613"/>
            <a:ext cx="2152650" cy="968375"/>
            <a:chOff x="295" y="2367"/>
            <a:chExt cx="1356" cy="610"/>
          </a:xfrm>
        </p:grpSpPr>
        <p:sp>
          <p:nvSpPr>
            <p:cNvPr id="42001" name="Line 40"/>
            <p:cNvSpPr>
              <a:spLocks noChangeShapeType="1"/>
            </p:cNvSpPr>
            <p:nvPr/>
          </p:nvSpPr>
          <p:spPr bwMode="auto">
            <a:xfrm flipH="1">
              <a:off x="730" y="2367"/>
              <a:ext cx="921" cy="6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Text Box 46"/>
            <p:cNvSpPr txBox="1">
              <a:spLocks noChangeArrowheads="1"/>
            </p:cNvSpPr>
            <p:nvPr/>
          </p:nvSpPr>
          <p:spPr bwMode="auto">
            <a:xfrm>
              <a:off x="295" y="2501"/>
              <a:ext cx="9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&lt;&lt;extends&gt;&gt;</a:t>
              </a:r>
            </a:p>
          </p:txBody>
        </p:sp>
      </p:grpSp>
      <p:grpSp>
        <p:nvGrpSpPr>
          <p:cNvPr id="12" name="Group 38"/>
          <p:cNvGrpSpPr>
            <a:grpSpLocks/>
          </p:cNvGrpSpPr>
          <p:nvPr/>
        </p:nvGrpSpPr>
        <p:grpSpPr bwMode="auto">
          <a:xfrm>
            <a:off x="2071688" y="5707063"/>
            <a:ext cx="1120775" cy="779462"/>
            <a:chOff x="724" y="3067"/>
            <a:chExt cx="706" cy="491"/>
          </a:xfrm>
        </p:grpSpPr>
        <p:sp>
          <p:nvSpPr>
            <p:cNvPr id="41999" name="Oval 24"/>
            <p:cNvSpPr>
              <a:spLocks noChangeArrowheads="1"/>
            </p:cNvSpPr>
            <p:nvPr/>
          </p:nvSpPr>
          <p:spPr bwMode="auto">
            <a:xfrm>
              <a:off x="724" y="3067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Rectangle 25"/>
            <p:cNvSpPr>
              <a:spLocks noChangeArrowheads="1"/>
            </p:cNvSpPr>
            <p:nvPr/>
          </p:nvSpPr>
          <p:spPr bwMode="auto">
            <a:xfrm>
              <a:off x="776" y="3385"/>
              <a:ext cx="51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Cancel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1463675" y="3783013"/>
            <a:ext cx="1525588" cy="1844675"/>
            <a:chOff x="922" y="2383"/>
            <a:chExt cx="961" cy="1162"/>
          </a:xfrm>
        </p:grpSpPr>
        <p:sp>
          <p:nvSpPr>
            <p:cNvPr id="41997" name="Line 41"/>
            <p:cNvSpPr>
              <a:spLocks noChangeShapeType="1"/>
            </p:cNvSpPr>
            <p:nvPr/>
          </p:nvSpPr>
          <p:spPr bwMode="auto">
            <a:xfrm flipH="1">
              <a:off x="1749" y="2383"/>
              <a:ext cx="89" cy="1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Text Box 48"/>
            <p:cNvSpPr txBox="1">
              <a:spLocks noChangeArrowheads="1"/>
            </p:cNvSpPr>
            <p:nvPr/>
          </p:nvSpPr>
          <p:spPr bwMode="auto">
            <a:xfrm>
              <a:off x="922" y="2917"/>
              <a:ext cx="9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&lt;&lt;extends&gt;&gt;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smtClean="0">
                <a:latin typeface="Courier" charset="0"/>
              </a:rPr>
              <a:t>&lt;&lt;includes&gt;&gt;</a:t>
            </a:r>
            <a:r>
              <a:rPr lang="en-US" sz="2600" smtClean="0">
                <a:latin typeface="Courier" charset="0"/>
              </a:rPr>
              <a:t> </a:t>
            </a:r>
            <a:r>
              <a:rPr lang="en-US" smtClean="0"/>
              <a:t>Relationship</a:t>
            </a:r>
          </a:p>
        </p:txBody>
      </p:sp>
      <p:sp>
        <p:nvSpPr>
          <p:cNvPr id="430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085850"/>
            <a:ext cx="4191000" cy="4800600"/>
          </a:xfrm>
        </p:spPr>
        <p:txBody>
          <a:bodyPr/>
          <a:lstStyle/>
          <a:p>
            <a:r>
              <a:rPr lang="en-US" sz="2000" smtClean="0">
                <a:latin typeface="Courier" charset="0"/>
              </a:rPr>
              <a:t>&lt;&lt;includes&gt;&gt;</a:t>
            </a:r>
            <a:r>
              <a:rPr lang="en-US" sz="2000" smtClean="0"/>
              <a:t> relationship represents common functionality needed in more than one use case</a:t>
            </a:r>
          </a:p>
          <a:p>
            <a:r>
              <a:rPr lang="en-US" sz="2000" smtClean="0">
                <a:latin typeface="Courier" charset="0"/>
              </a:rPr>
              <a:t>&lt;&lt;includes&gt;&gt;</a:t>
            </a:r>
            <a:r>
              <a:rPr lang="en-US" sz="2000" smtClean="0"/>
              <a:t> behavior is factored out for reuse, not because it is an exception</a:t>
            </a:r>
          </a:p>
          <a:p>
            <a:r>
              <a:rPr lang="en-US" sz="2000" smtClean="0"/>
              <a:t>The direction of a </a:t>
            </a:r>
            <a:r>
              <a:rPr lang="en-US" sz="2000" smtClean="0">
                <a:latin typeface="Courier" charset="0"/>
              </a:rPr>
              <a:t>&lt;&lt;includes&gt;&gt;</a:t>
            </a:r>
            <a:r>
              <a:rPr lang="en-US" sz="2000" smtClean="0"/>
              <a:t> relationship is to the using use case (unlike  the direction of the </a:t>
            </a:r>
            <a:r>
              <a:rPr lang="en-US" sz="2000" smtClean="0">
                <a:latin typeface="Courier" charset="0"/>
              </a:rPr>
              <a:t>&lt;&lt;extends&gt;&gt;</a:t>
            </a:r>
            <a:r>
              <a:rPr lang="en-US" sz="2000" smtClean="0"/>
              <a:t> relationship).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76300" y="1284288"/>
            <a:ext cx="1235075" cy="1101725"/>
            <a:chOff x="1616" y="801"/>
            <a:chExt cx="778" cy="69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863" y="801"/>
              <a:ext cx="280" cy="493"/>
              <a:chOff x="659" y="1833"/>
              <a:chExt cx="299" cy="526"/>
            </a:xfrm>
          </p:grpSpPr>
          <p:sp>
            <p:nvSpPr>
              <p:cNvPr id="43050" name="Freeform 8"/>
              <p:cNvSpPr>
                <a:spLocks/>
              </p:cNvSpPr>
              <p:nvPr/>
            </p:nvSpPr>
            <p:spPr bwMode="auto">
              <a:xfrm>
                <a:off x="659" y="1941"/>
                <a:ext cx="143" cy="418"/>
              </a:xfrm>
              <a:custGeom>
                <a:avLst/>
                <a:gdLst>
                  <a:gd name="T0" fmla="*/ 143 w 143"/>
                  <a:gd name="T1" fmla="*/ 0 h 418"/>
                  <a:gd name="T2" fmla="*/ 143 w 143"/>
                  <a:gd name="T3" fmla="*/ 263 h 418"/>
                  <a:gd name="T4" fmla="*/ 0 w 143"/>
                  <a:gd name="T5" fmla="*/ 418 h 418"/>
                  <a:gd name="T6" fmla="*/ 0 60000 65536"/>
                  <a:gd name="T7" fmla="*/ 0 60000 65536"/>
                  <a:gd name="T8" fmla="*/ 0 60000 65536"/>
                  <a:gd name="T9" fmla="*/ 0 w 143"/>
                  <a:gd name="T10" fmla="*/ 0 h 418"/>
                  <a:gd name="T11" fmla="*/ 143 w 143"/>
                  <a:gd name="T12" fmla="*/ 418 h 41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3" h="418">
                    <a:moveTo>
                      <a:pt x="143" y="0"/>
                    </a:moveTo>
                    <a:lnTo>
                      <a:pt x="143" y="263"/>
                    </a:lnTo>
                    <a:lnTo>
                      <a:pt x="0" y="41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1" name="Line 9"/>
              <p:cNvSpPr>
                <a:spLocks noChangeShapeType="1"/>
              </p:cNvSpPr>
              <p:nvPr/>
            </p:nvSpPr>
            <p:spPr bwMode="auto">
              <a:xfrm>
                <a:off x="802" y="2204"/>
                <a:ext cx="156" cy="15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2" name="Line 10"/>
              <p:cNvSpPr>
                <a:spLocks noChangeShapeType="1"/>
              </p:cNvSpPr>
              <p:nvPr/>
            </p:nvSpPr>
            <p:spPr bwMode="auto">
              <a:xfrm>
                <a:off x="659" y="2060"/>
                <a:ext cx="29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Oval 11"/>
              <p:cNvSpPr>
                <a:spLocks noChangeArrowheads="1"/>
              </p:cNvSpPr>
              <p:nvPr/>
            </p:nvSpPr>
            <p:spPr bwMode="auto">
              <a:xfrm>
                <a:off x="731" y="1833"/>
                <a:ext cx="155" cy="156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49" name="Rectangle 12"/>
            <p:cNvSpPr>
              <a:spLocks noChangeArrowheads="1"/>
            </p:cNvSpPr>
            <p:nvPr/>
          </p:nvSpPr>
          <p:spPr bwMode="auto">
            <a:xfrm>
              <a:off x="1616" y="1322"/>
              <a:ext cx="77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Passenger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153988" y="2862263"/>
            <a:ext cx="2743200" cy="779462"/>
            <a:chOff x="337" y="1803"/>
            <a:chExt cx="1728" cy="491"/>
          </a:xfrm>
        </p:grpSpPr>
        <p:sp>
          <p:nvSpPr>
            <p:cNvPr id="43046" name="Oval 14"/>
            <p:cNvSpPr>
              <a:spLocks noChangeArrowheads="1"/>
            </p:cNvSpPr>
            <p:nvPr/>
          </p:nvSpPr>
          <p:spPr bwMode="auto">
            <a:xfrm>
              <a:off x="844" y="1803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Rectangle 15"/>
            <p:cNvSpPr>
              <a:spLocks noChangeArrowheads="1"/>
            </p:cNvSpPr>
            <p:nvPr/>
          </p:nvSpPr>
          <p:spPr bwMode="auto">
            <a:xfrm>
              <a:off x="337" y="2121"/>
              <a:ext cx="17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PurchaseSingleTicket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43014" name="Line 16"/>
          <p:cNvSpPr>
            <a:spLocks noChangeShapeType="1"/>
          </p:cNvSpPr>
          <p:nvPr/>
        </p:nvSpPr>
        <p:spPr bwMode="auto">
          <a:xfrm flipH="1">
            <a:off x="1489075" y="2462213"/>
            <a:ext cx="1588" cy="320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2227263" y="2017713"/>
            <a:ext cx="2722562" cy="1166812"/>
            <a:chOff x="1403" y="1271"/>
            <a:chExt cx="1715" cy="735"/>
          </a:xfrm>
        </p:grpSpPr>
        <p:sp>
          <p:nvSpPr>
            <p:cNvPr id="43043" name="Oval 18"/>
            <p:cNvSpPr>
              <a:spLocks noChangeArrowheads="1"/>
            </p:cNvSpPr>
            <p:nvPr/>
          </p:nvSpPr>
          <p:spPr bwMode="auto">
            <a:xfrm>
              <a:off x="2027" y="1515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Rectangle 19"/>
            <p:cNvSpPr>
              <a:spLocks noChangeArrowheads="1"/>
            </p:cNvSpPr>
            <p:nvPr/>
          </p:nvSpPr>
          <p:spPr bwMode="auto">
            <a:xfrm>
              <a:off x="1649" y="1833"/>
              <a:ext cx="14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PurchaseMultiCard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43045" name="Line 20"/>
            <p:cNvSpPr>
              <a:spLocks noChangeShapeType="1"/>
            </p:cNvSpPr>
            <p:nvPr/>
          </p:nvSpPr>
          <p:spPr bwMode="auto">
            <a:xfrm>
              <a:off x="1403" y="1271"/>
              <a:ext cx="703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3190875" y="3236913"/>
            <a:ext cx="1957388" cy="1069975"/>
            <a:chOff x="2010" y="2039"/>
            <a:chExt cx="1233" cy="674"/>
          </a:xfrm>
        </p:grpSpPr>
        <p:sp>
          <p:nvSpPr>
            <p:cNvPr id="43041" name="Line 36"/>
            <p:cNvSpPr>
              <a:spLocks noChangeShapeType="1"/>
            </p:cNvSpPr>
            <p:nvPr/>
          </p:nvSpPr>
          <p:spPr bwMode="auto">
            <a:xfrm flipH="1">
              <a:off x="2010" y="2039"/>
              <a:ext cx="329" cy="6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Text Box 39"/>
            <p:cNvSpPr txBox="1">
              <a:spLocks noChangeArrowheads="1"/>
            </p:cNvSpPr>
            <p:nvPr/>
          </p:nvSpPr>
          <p:spPr bwMode="auto">
            <a:xfrm>
              <a:off x="2205" y="2301"/>
              <a:ext cx="10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&lt;&lt;includes&gt;&gt;</a:t>
              </a:r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2198688" y="4386263"/>
            <a:ext cx="1646237" cy="779462"/>
            <a:chOff x="1337" y="2763"/>
            <a:chExt cx="1037" cy="491"/>
          </a:xfrm>
        </p:grpSpPr>
        <p:sp>
          <p:nvSpPr>
            <p:cNvPr id="43039" name="Oval 22"/>
            <p:cNvSpPr>
              <a:spLocks noChangeArrowheads="1"/>
            </p:cNvSpPr>
            <p:nvPr/>
          </p:nvSpPr>
          <p:spPr bwMode="auto">
            <a:xfrm>
              <a:off x="1500" y="2763"/>
              <a:ext cx="706" cy="30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Rectangle 23"/>
            <p:cNvSpPr>
              <a:spLocks noChangeArrowheads="1"/>
            </p:cNvSpPr>
            <p:nvPr/>
          </p:nvSpPr>
          <p:spPr bwMode="auto">
            <a:xfrm>
              <a:off x="1337" y="3081"/>
              <a:ext cx="103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CollectMoney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754063" y="3706813"/>
            <a:ext cx="2030412" cy="625475"/>
            <a:chOff x="475" y="2335"/>
            <a:chExt cx="1279" cy="394"/>
          </a:xfrm>
        </p:grpSpPr>
        <p:sp>
          <p:nvSpPr>
            <p:cNvPr id="43037" name="Line 35"/>
            <p:cNvSpPr>
              <a:spLocks noChangeShapeType="1"/>
            </p:cNvSpPr>
            <p:nvPr/>
          </p:nvSpPr>
          <p:spPr bwMode="auto">
            <a:xfrm>
              <a:off x="1059" y="2335"/>
              <a:ext cx="695" cy="3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Text Box 40"/>
            <p:cNvSpPr txBox="1">
              <a:spLocks noChangeArrowheads="1"/>
            </p:cNvSpPr>
            <p:nvPr/>
          </p:nvSpPr>
          <p:spPr bwMode="auto">
            <a:xfrm>
              <a:off x="475" y="2509"/>
              <a:ext cx="10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&lt;&lt;includes&gt;&gt;</a:t>
              </a:r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366713" y="5011738"/>
            <a:ext cx="5548312" cy="1382712"/>
            <a:chOff x="231" y="3157"/>
            <a:chExt cx="3495" cy="871"/>
          </a:xfrm>
        </p:grpSpPr>
        <p:grpSp>
          <p:nvGrpSpPr>
            <p:cNvPr id="10" name="Group 43"/>
            <p:cNvGrpSpPr>
              <a:grpSpLocks/>
            </p:cNvGrpSpPr>
            <p:nvPr/>
          </p:nvGrpSpPr>
          <p:grpSpPr bwMode="auto">
            <a:xfrm>
              <a:off x="231" y="3157"/>
              <a:ext cx="1044" cy="801"/>
              <a:chOff x="231" y="3157"/>
              <a:chExt cx="1044" cy="801"/>
            </a:xfrm>
          </p:grpSpPr>
          <p:grpSp>
            <p:nvGrpSpPr>
              <p:cNvPr id="11" name="Group 24"/>
              <p:cNvGrpSpPr>
                <a:grpSpLocks/>
              </p:cNvGrpSpPr>
              <p:nvPr/>
            </p:nvGrpSpPr>
            <p:grpSpPr bwMode="auto">
              <a:xfrm>
                <a:off x="468" y="3467"/>
                <a:ext cx="706" cy="491"/>
                <a:chOff x="518" y="2443"/>
                <a:chExt cx="706" cy="491"/>
              </a:xfrm>
            </p:grpSpPr>
            <p:sp>
              <p:nvSpPr>
                <p:cNvPr id="43035" name="Oval 25"/>
                <p:cNvSpPr>
                  <a:spLocks noChangeArrowheads="1"/>
                </p:cNvSpPr>
                <p:nvPr/>
              </p:nvSpPr>
              <p:spPr bwMode="auto">
                <a:xfrm>
                  <a:off x="518" y="2443"/>
                  <a:ext cx="706" cy="301"/>
                </a:xfrm>
                <a:prstGeom prst="ellips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36" name="Rectangle 26"/>
                <p:cNvSpPr>
                  <a:spLocks noChangeArrowheads="1"/>
                </p:cNvSpPr>
                <p:nvPr/>
              </p:nvSpPr>
              <p:spPr bwMode="auto">
                <a:xfrm>
                  <a:off x="526" y="2761"/>
                  <a:ext cx="691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en-US" sz="1800">
                      <a:solidFill>
                        <a:srgbClr val="000000"/>
                      </a:solidFill>
                      <a:latin typeface="Courier" charset="0"/>
                    </a:rPr>
                    <a:t>NoChange</a:t>
                  </a:r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3033" name="Line 30"/>
              <p:cNvSpPr>
                <a:spLocks noChangeShapeType="1"/>
              </p:cNvSpPr>
              <p:nvPr/>
            </p:nvSpPr>
            <p:spPr bwMode="auto">
              <a:xfrm flipH="1">
                <a:off x="970" y="3207"/>
                <a:ext cx="305" cy="19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4" name="Text Box 31"/>
              <p:cNvSpPr txBox="1">
                <a:spLocks noChangeArrowheads="1"/>
              </p:cNvSpPr>
              <p:nvPr/>
            </p:nvSpPr>
            <p:spPr bwMode="auto">
              <a:xfrm>
                <a:off x="231" y="3157"/>
                <a:ext cx="96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600">
                    <a:solidFill>
                      <a:srgbClr val="000000"/>
                    </a:solidFill>
                    <a:latin typeface="Courier" charset="0"/>
                  </a:rPr>
                  <a:t>&lt;&lt;extends&gt;&gt;</a:t>
                </a:r>
              </a:p>
            </p:txBody>
          </p:sp>
        </p:grpSp>
        <p:grpSp>
          <p:nvGrpSpPr>
            <p:cNvPr id="12" name="Group 44"/>
            <p:cNvGrpSpPr>
              <a:grpSpLocks/>
            </p:cNvGrpSpPr>
            <p:nvPr/>
          </p:nvGrpSpPr>
          <p:grpSpPr bwMode="auto">
            <a:xfrm>
              <a:off x="2569" y="3197"/>
              <a:ext cx="1157" cy="761"/>
              <a:chOff x="2499" y="3197"/>
              <a:chExt cx="1157" cy="761"/>
            </a:xfrm>
          </p:grpSpPr>
          <p:grpSp>
            <p:nvGrpSpPr>
              <p:cNvPr id="13" name="Group 27"/>
              <p:cNvGrpSpPr>
                <a:grpSpLocks/>
              </p:cNvGrpSpPr>
              <p:nvPr/>
            </p:nvGrpSpPr>
            <p:grpSpPr bwMode="auto">
              <a:xfrm>
                <a:off x="2586" y="3467"/>
                <a:ext cx="706" cy="491"/>
                <a:chOff x="1762" y="2595"/>
                <a:chExt cx="706" cy="491"/>
              </a:xfrm>
            </p:grpSpPr>
            <p:sp>
              <p:nvSpPr>
                <p:cNvPr id="43030" name="Oval 28"/>
                <p:cNvSpPr>
                  <a:spLocks noChangeArrowheads="1"/>
                </p:cNvSpPr>
                <p:nvPr/>
              </p:nvSpPr>
              <p:spPr bwMode="auto">
                <a:xfrm>
                  <a:off x="1762" y="2595"/>
                  <a:ext cx="706" cy="301"/>
                </a:xfrm>
                <a:prstGeom prst="ellips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31" name="Rectangle 29"/>
                <p:cNvSpPr>
                  <a:spLocks noChangeArrowheads="1"/>
                </p:cNvSpPr>
                <p:nvPr/>
              </p:nvSpPr>
              <p:spPr bwMode="auto">
                <a:xfrm>
                  <a:off x="1813" y="2913"/>
                  <a:ext cx="518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en-US" sz="1800">
                      <a:solidFill>
                        <a:srgbClr val="000000"/>
                      </a:solidFill>
                      <a:latin typeface="Courier" charset="0"/>
                    </a:rPr>
                    <a:t>Cancel</a:t>
                  </a:r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3028" name="Line 32"/>
              <p:cNvSpPr>
                <a:spLocks noChangeShapeType="1"/>
              </p:cNvSpPr>
              <p:nvPr/>
            </p:nvSpPr>
            <p:spPr bwMode="auto">
              <a:xfrm>
                <a:off x="2499" y="3239"/>
                <a:ext cx="287" cy="18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9" name="Text Box 34"/>
              <p:cNvSpPr txBox="1">
                <a:spLocks noChangeArrowheads="1"/>
              </p:cNvSpPr>
              <p:nvPr/>
            </p:nvSpPr>
            <p:spPr bwMode="auto">
              <a:xfrm>
                <a:off x="2695" y="3197"/>
                <a:ext cx="96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1600">
                    <a:solidFill>
                      <a:srgbClr val="000000"/>
                    </a:solidFill>
                    <a:latin typeface="Courier" charset="0"/>
                  </a:rPr>
                  <a:t>&lt;&lt;extends&gt;&gt;</a:t>
                </a:r>
              </a:p>
            </p:txBody>
          </p:sp>
        </p:grpSp>
        <p:grpSp>
          <p:nvGrpSpPr>
            <p:cNvPr id="14" name="Group 47"/>
            <p:cNvGrpSpPr>
              <a:grpSpLocks/>
            </p:cNvGrpSpPr>
            <p:nvPr/>
          </p:nvGrpSpPr>
          <p:grpSpPr bwMode="auto">
            <a:xfrm>
              <a:off x="1494" y="3537"/>
              <a:ext cx="706" cy="491"/>
              <a:chOff x="1762" y="2595"/>
              <a:chExt cx="706" cy="491"/>
            </a:xfrm>
          </p:grpSpPr>
          <p:sp>
            <p:nvSpPr>
              <p:cNvPr id="43025" name="Oval 48"/>
              <p:cNvSpPr>
                <a:spLocks noChangeArrowheads="1"/>
              </p:cNvSpPr>
              <p:nvPr/>
            </p:nvSpPr>
            <p:spPr bwMode="auto">
              <a:xfrm>
                <a:off x="1762" y="2595"/>
                <a:ext cx="706" cy="301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6" name="Rectangle 49"/>
              <p:cNvSpPr>
                <a:spLocks noChangeArrowheads="1"/>
              </p:cNvSpPr>
              <p:nvPr/>
            </p:nvSpPr>
            <p:spPr bwMode="auto">
              <a:xfrm>
                <a:off x="1813" y="2913"/>
                <a:ext cx="51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Cancel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3023" name="Line 50"/>
            <p:cNvSpPr>
              <a:spLocks noChangeShapeType="1"/>
            </p:cNvSpPr>
            <p:nvPr/>
          </p:nvSpPr>
          <p:spPr bwMode="auto">
            <a:xfrm flipH="1">
              <a:off x="1695" y="3238"/>
              <a:ext cx="85" cy="28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24" name="Text Box 51"/>
            <p:cNvSpPr txBox="1">
              <a:spLocks noChangeArrowheads="1"/>
            </p:cNvSpPr>
            <p:nvPr/>
          </p:nvSpPr>
          <p:spPr bwMode="auto">
            <a:xfrm>
              <a:off x="1757" y="3281"/>
              <a:ext cx="9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" charset="0"/>
                </a:rPr>
                <a:t>&lt;&lt;extends&gt;&gt;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Class diagrams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795713" y="3165475"/>
            <a:ext cx="136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1</a:t>
            </a: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123950" y="3429000"/>
            <a:ext cx="136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2</a:t>
            </a: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523875" y="3662363"/>
            <a:ext cx="1539875" cy="31750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730250" y="4187825"/>
            <a:ext cx="12350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0000"/>
              </a:lnSpc>
            </a:pPr>
            <a:endParaRPr lang="en-US" sz="1800">
              <a:solidFill>
                <a:srgbClr val="000000"/>
              </a:solidFill>
              <a:latin typeface="Courier" charset="0"/>
            </a:endParaRPr>
          </a:p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push()</a:t>
            </a:r>
            <a:br>
              <a:rPr lang="en-US" sz="1800">
                <a:solidFill>
                  <a:srgbClr val="000000"/>
                </a:solidFill>
                <a:latin typeface="Courier" charset="0"/>
              </a:rPr>
            </a:br>
            <a:r>
              <a:rPr lang="en-US" sz="1800">
                <a:solidFill>
                  <a:srgbClr val="000000"/>
                </a:solidFill>
                <a:latin typeface="Courier" charset="0"/>
              </a:rPr>
              <a:t>release()</a:t>
            </a: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26631" name="Freeform 8"/>
          <p:cNvSpPr>
            <a:spLocks/>
          </p:cNvSpPr>
          <p:nvPr/>
        </p:nvSpPr>
        <p:spPr bwMode="auto">
          <a:xfrm>
            <a:off x="1368425" y="3113088"/>
            <a:ext cx="2568575" cy="496887"/>
          </a:xfrm>
          <a:custGeom>
            <a:avLst/>
            <a:gdLst>
              <a:gd name="T0" fmla="*/ 0 w 1618"/>
              <a:gd name="T1" fmla="*/ 2147483647 h 313"/>
              <a:gd name="T2" fmla="*/ 0 w 1618"/>
              <a:gd name="T3" fmla="*/ 2147483647 h 313"/>
              <a:gd name="T4" fmla="*/ 2147483647 w 1618"/>
              <a:gd name="T5" fmla="*/ 2147483647 h 313"/>
              <a:gd name="T6" fmla="*/ 2147483647 w 1618"/>
              <a:gd name="T7" fmla="*/ 0 h 313"/>
              <a:gd name="T8" fmla="*/ 0 60000 65536"/>
              <a:gd name="T9" fmla="*/ 0 60000 65536"/>
              <a:gd name="T10" fmla="*/ 0 60000 65536"/>
              <a:gd name="T11" fmla="*/ 0 60000 65536"/>
              <a:gd name="T12" fmla="*/ 0 w 1618"/>
              <a:gd name="T13" fmla="*/ 0 h 313"/>
              <a:gd name="T14" fmla="*/ 1618 w 1618"/>
              <a:gd name="T15" fmla="*/ 313 h 31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18" h="313">
                <a:moveTo>
                  <a:pt x="0" y="313"/>
                </a:moveTo>
                <a:lnTo>
                  <a:pt x="0" y="188"/>
                </a:lnTo>
                <a:lnTo>
                  <a:pt x="1618" y="188"/>
                </a:lnTo>
                <a:lnTo>
                  <a:pt x="1618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528638" y="3981450"/>
            <a:ext cx="1533525" cy="219075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523875" y="4200525"/>
            <a:ext cx="1541463" cy="62230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217738" y="3130550"/>
            <a:ext cx="2282825" cy="2930525"/>
            <a:chOff x="1694" y="1972"/>
            <a:chExt cx="1036" cy="1280"/>
          </a:xfrm>
        </p:grpSpPr>
        <p:sp>
          <p:nvSpPr>
            <p:cNvPr id="26660" name="Freeform 12"/>
            <p:cNvSpPr>
              <a:spLocks/>
            </p:cNvSpPr>
            <p:nvPr/>
          </p:nvSpPr>
          <p:spPr bwMode="auto">
            <a:xfrm>
              <a:off x="2135" y="1972"/>
              <a:ext cx="595" cy="313"/>
            </a:xfrm>
            <a:custGeom>
              <a:avLst/>
              <a:gdLst>
                <a:gd name="T0" fmla="*/ 0 w 595"/>
                <a:gd name="T1" fmla="*/ 313 h 313"/>
                <a:gd name="T2" fmla="*/ 0 w 595"/>
                <a:gd name="T3" fmla="*/ 240 h 313"/>
                <a:gd name="T4" fmla="*/ 595 w 595"/>
                <a:gd name="T5" fmla="*/ 240 h 313"/>
                <a:gd name="T6" fmla="*/ 595 w 595"/>
                <a:gd name="T7" fmla="*/ 0 h 3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5"/>
                <a:gd name="T13" fmla="*/ 0 h 313"/>
                <a:gd name="T14" fmla="*/ 595 w 595"/>
                <a:gd name="T15" fmla="*/ 313 h 3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5" h="313">
                  <a:moveTo>
                    <a:pt x="0" y="313"/>
                  </a:moveTo>
                  <a:lnTo>
                    <a:pt x="0" y="240"/>
                  </a:lnTo>
                  <a:lnTo>
                    <a:pt x="595" y="240"/>
                  </a:lnTo>
                  <a:lnTo>
                    <a:pt x="595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13"/>
            <p:cNvSpPr>
              <a:spLocks noChangeArrowheads="1"/>
            </p:cNvSpPr>
            <p:nvPr/>
          </p:nvSpPr>
          <p:spPr bwMode="auto">
            <a:xfrm>
              <a:off x="2662" y="1994"/>
              <a:ext cx="62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1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6662" name="Rectangle 14"/>
            <p:cNvSpPr>
              <a:spLocks noChangeArrowheads="1"/>
            </p:cNvSpPr>
            <p:nvPr/>
          </p:nvSpPr>
          <p:spPr bwMode="auto">
            <a:xfrm>
              <a:off x="2025" y="2182"/>
              <a:ext cx="62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1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694" y="2285"/>
              <a:ext cx="1008" cy="967"/>
              <a:chOff x="1694" y="2285"/>
              <a:chExt cx="1008" cy="967"/>
            </a:xfrm>
          </p:grpSpPr>
          <p:sp>
            <p:nvSpPr>
              <p:cNvPr id="26664" name="Text Box 16"/>
              <p:cNvSpPr txBox="1">
                <a:spLocks noChangeArrowheads="1"/>
              </p:cNvSpPr>
              <p:nvPr/>
            </p:nvSpPr>
            <p:spPr bwMode="auto">
              <a:xfrm>
                <a:off x="1718" y="2457"/>
                <a:ext cx="984" cy="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blinkIdx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blinkSeconds()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blinkMinutes()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blinkHours()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stopBlinking()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referesh()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665" name="Rectangle 17"/>
              <p:cNvSpPr>
                <a:spLocks noChangeArrowheads="1"/>
              </p:cNvSpPr>
              <p:nvPr/>
            </p:nvSpPr>
            <p:spPr bwMode="auto">
              <a:xfrm>
                <a:off x="1697" y="2285"/>
                <a:ext cx="989" cy="201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6" name="Rectangle 18"/>
              <p:cNvSpPr>
                <a:spLocks noChangeArrowheads="1"/>
              </p:cNvSpPr>
              <p:nvPr/>
            </p:nvSpPr>
            <p:spPr bwMode="auto">
              <a:xfrm>
                <a:off x="1876" y="2352"/>
                <a:ext cx="623" cy="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LCDDisplay</a:t>
                </a:r>
              </a:p>
            </p:txBody>
          </p:sp>
          <p:sp>
            <p:nvSpPr>
              <p:cNvPr id="26667" name="Rectangle 19"/>
              <p:cNvSpPr>
                <a:spLocks noChangeArrowheads="1"/>
              </p:cNvSpPr>
              <p:nvPr/>
            </p:nvSpPr>
            <p:spPr bwMode="auto">
              <a:xfrm>
                <a:off x="1694" y="2488"/>
                <a:ext cx="992" cy="115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8" name="Rectangle 20"/>
              <p:cNvSpPr>
                <a:spLocks noChangeArrowheads="1"/>
              </p:cNvSpPr>
              <p:nvPr/>
            </p:nvSpPr>
            <p:spPr bwMode="auto">
              <a:xfrm>
                <a:off x="1696" y="2596"/>
                <a:ext cx="992" cy="656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632325" y="3130550"/>
            <a:ext cx="1982788" cy="1397000"/>
            <a:chOff x="2918" y="1972"/>
            <a:chExt cx="1077" cy="627"/>
          </a:xfrm>
        </p:grpSpPr>
        <p:sp>
          <p:nvSpPr>
            <p:cNvPr id="26654" name="Rectangle 22"/>
            <p:cNvSpPr>
              <a:spLocks noChangeArrowheads="1"/>
            </p:cNvSpPr>
            <p:nvPr/>
          </p:nvSpPr>
          <p:spPr bwMode="auto">
            <a:xfrm>
              <a:off x="3002" y="2285"/>
              <a:ext cx="993" cy="184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Rectangle 23"/>
            <p:cNvSpPr>
              <a:spLocks noChangeArrowheads="1"/>
            </p:cNvSpPr>
            <p:nvPr/>
          </p:nvSpPr>
          <p:spPr bwMode="auto">
            <a:xfrm>
              <a:off x="3271" y="2352"/>
              <a:ext cx="521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Battery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Load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6656" name="Freeform 24"/>
            <p:cNvSpPr>
              <a:spLocks/>
            </p:cNvSpPr>
            <p:nvPr/>
          </p:nvSpPr>
          <p:spPr bwMode="auto">
            <a:xfrm>
              <a:off x="2918" y="1972"/>
              <a:ext cx="595" cy="302"/>
            </a:xfrm>
            <a:custGeom>
              <a:avLst/>
              <a:gdLst>
                <a:gd name="T0" fmla="*/ 595 w 595"/>
                <a:gd name="T1" fmla="*/ 302 h 302"/>
                <a:gd name="T2" fmla="*/ 595 w 595"/>
                <a:gd name="T3" fmla="*/ 229 h 302"/>
                <a:gd name="T4" fmla="*/ 0 w 595"/>
                <a:gd name="T5" fmla="*/ 229 h 302"/>
                <a:gd name="T6" fmla="*/ 0 w 595"/>
                <a:gd name="T7" fmla="*/ 0 h 3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5"/>
                <a:gd name="T13" fmla="*/ 0 h 302"/>
                <a:gd name="T14" fmla="*/ 595 w 595"/>
                <a:gd name="T15" fmla="*/ 302 h 3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5" h="302">
                  <a:moveTo>
                    <a:pt x="595" y="302"/>
                  </a:moveTo>
                  <a:lnTo>
                    <a:pt x="595" y="229"/>
                  </a:lnTo>
                  <a:lnTo>
                    <a:pt x="0" y="229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Rectangle 25"/>
            <p:cNvSpPr>
              <a:spLocks noChangeArrowheads="1"/>
            </p:cNvSpPr>
            <p:nvPr/>
          </p:nvSpPr>
          <p:spPr bwMode="auto">
            <a:xfrm>
              <a:off x="2954" y="1987"/>
              <a:ext cx="74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1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6658" name="Rectangle 26"/>
            <p:cNvSpPr>
              <a:spLocks noChangeArrowheads="1"/>
            </p:cNvSpPr>
            <p:nvPr/>
          </p:nvSpPr>
          <p:spPr bwMode="auto">
            <a:xfrm>
              <a:off x="3570" y="2175"/>
              <a:ext cx="74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2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6659" name="Rectangle 27"/>
            <p:cNvSpPr>
              <a:spLocks noChangeArrowheads="1"/>
            </p:cNvSpPr>
            <p:nvPr/>
          </p:nvSpPr>
          <p:spPr bwMode="auto">
            <a:xfrm>
              <a:off x="3002" y="2468"/>
              <a:ext cx="992" cy="131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6" name="Rectangle 29"/>
          <p:cNvSpPr>
            <a:spLocks noChangeArrowheads="1"/>
          </p:cNvSpPr>
          <p:nvPr/>
        </p:nvSpPr>
        <p:spPr bwMode="auto">
          <a:xfrm>
            <a:off x="5094288" y="3168650"/>
            <a:ext cx="136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1</a:t>
            </a:r>
            <a:endParaRPr lang="en-US" sz="1800" b="0">
              <a:solidFill>
                <a:schemeClr val="tx1"/>
              </a:solidFill>
            </a:endParaRP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030788" y="3113088"/>
            <a:ext cx="3709987" cy="1381125"/>
            <a:chOff x="3169" y="1961"/>
            <a:chExt cx="2119" cy="649"/>
          </a:xfrm>
        </p:grpSpPr>
        <p:sp>
          <p:nvSpPr>
            <p:cNvPr id="26648" name="Rectangle 31"/>
            <p:cNvSpPr>
              <a:spLocks noChangeArrowheads="1"/>
            </p:cNvSpPr>
            <p:nvPr/>
          </p:nvSpPr>
          <p:spPr bwMode="auto">
            <a:xfrm>
              <a:off x="4296" y="2285"/>
              <a:ext cx="992" cy="196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3169" y="1961"/>
              <a:ext cx="2117" cy="649"/>
              <a:chOff x="3169" y="1961"/>
              <a:chExt cx="2117" cy="649"/>
            </a:xfrm>
          </p:grpSpPr>
          <p:sp>
            <p:nvSpPr>
              <p:cNvPr id="26650" name="Rectangle 33"/>
              <p:cNvSpPr>
                <a:spLocks noChangeArrowheads="1"/>
              </p:cNvSpPr>
              <p:nvPr/>
            </p:nvSpPr>
            <p:spPr bwMode="auto">
              <a:xfrm>
                <a:off x="4666" y="2352"/>
                <a:ext cx="314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Time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Now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651" name="Rectangle 34"/>
              <p:cNvSpPr>
                <a:spLocks noChangeArrowheads="1"/>
              </p:cNvSpPr>
              <p:nvPr/>
            </p:nvSpPr>
            <p:spPr bwMode="auto">
              <a:xfrm>
                <a:off x="4844" y="2175"/>
                <a:ext cx="78" cy="1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1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652" name="Freeform 35"/>
              <p:cNvSpPr>
                <a:spLocks/>
              </p:cNvSpPr>
              <p:nvPr/>
            </p:nvSpPr>
            <p:spPr bwMode="auto">
              <a:xfrm>
                <a:off x="3169" y="1961"/>
                <a:ext cx="1618" cy="313"/>
              </a:xfrm>
              <a:custGeom>
                <a:avLst/>
                <a:gdLst>
                  <a:gd name="T0" fmla="*/ 1618 w 1618"/>
                  <a:gd name="T1" fmla="*/ 313 h 313"/>
                  <a:gd name="T2" fmla="*/ 1618 w 1618"/>
                  <a:gd name="T3" fmla="*/ 188 h 313"/>
                  <a:gd name="T4" fmla="*/ 0 w 1618"/>
                  <a:gd name="T5" fmla="*/ 188 h 313"/>
                  <a:gd name="T6" fmla="*/ 0 w 1618"/>
                  <a:gd name="T7" fmla="*/ 0 h 3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18"/>
                  <a:gd name="T13" fmla="*/ 0 h 313"/>
                  <a:gd name="T14" fmla="*/ 1618 w 1618"/>
                  <a:gd name="T15" fmla="*/ 313 h 3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18" h="313">
                    <a:moveTo>
                      <a:pt x="1618" y="313"/>
                    </a:moveTo>
                    <a:lnTo>
                      <a:pt x="1618" y="188"/>
                    </a:lnTo>
                    <a:lnTo>
                      <a:pt x="0" y="188"/>
                    </a:lnTo>
                    <a:lnTo>
                      <a:pt x="0" y="0"/>
                    </a:ln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3" name="Rectangle 36"/>
              <p:cNvSpPr>
                <a:spLocks noChangeArrowheads="1"/>
              </p:cNvSpPr>
              <p:nvPr/>
            </p:nvSpPr>
            <p:spPr bwMode="auto">
              <a:xfrm>
                <a:off x="4294" y="2480"/>
                <a:ext cx="992" cy="115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638" name="Rectangle 37"/>
          <p:cNvSpPr>
            <a:spLocks noChangeArrowheads="1"/>
          </p:cNvSpPr>
          <p:nvPr/>
        </p:nvSpPr>
        <p:spPr bwMode="auto">
          <a:xfrm>
            <a:off x="3738563" y="2747963"/>
            <a:ext cx="1573212" cy="382587"/>
          </a:xfrm>
          <a:prstGeom prst="rect">
            <a:avLst/>
          </a:prstGeom>
          <a:solidFill>
            <a:schemeClr val="bg1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Rectangle 38"/>
          <p:cNvSpPr>
            <a:spLocks noChangeArrowheads="1"/>
          </p:cNvSpPr>
          <p:nvPr/>
        </p:nvSpPr>
        <p:spPr bwMode="auto">
          <a:xfrm>
            <a:off x="4210050" y="2840038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" charset="0"/>
              </a:rPr>
              <a:t>Watch</a:t>
            </a: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26640" name="AutoShape 42"/>
          <p:cNvSpPr>
            <a:spLocks noChangeArrowheads="1"/>
          </p:cNvSpPr>
          <p:nvPr/>
        </p:nvSpPr>
        <p:spPr bwMode="auto">
          <a:xfrm>
            <a:off x="6577013" y="5356225"/>
            <a:ext cx="1574800" cy="609600"/>
          </a:xfrm>
          <a:prstGeom prst="wedgeRoundRectCallout">
            <a:avLst>
              <a:gd name="adj1" fmla="val -192542"/>
              <a:gd name="adj2" fmla="val -13958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Operations</a:t>
            </a:r>
          </a:p>
        </p:txBody>
      </p:sp>
      <p:sp>
        <p:nvSpPr>
          <p:cNvPr id="26641" name="Rectangle 43"/>
          <p:cNvSpPr>
            <a:spLocks noChangeArrowheads="1"/>
          </p:cNvSpPr>
          <p:nvPr/>
        </p:nvSpPr>
        <p:spPr bwMode="auto">
          <a:xfrm>
            <a:off x="742950" y="3984625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state</a:t>
            </a:r>
          </a:p>
        </p:txBody>
      </p:sp>
      <p:sp>
        <p:nvSpPr>
          <p:cNvPr id="26642" name="Rectangle 44"/>
          <p:cNvSpPr>
            <a:spLocks noChangeArrowheads="1"/>
          </p:cNvSpPr>
          <p:nvPr/>
        </p:nvSpPr>
        <p:spPr bwMode="auto">
          <a:xfrm>
            <a:off x="646113" y="3743325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  <a:latin typeface="Courier" charset="0"/>
              </a:rPr>
              <a:t>PushButton</a:t>
            </a:r>
          </a:p>
        </p:txBody>
      </p:sp>
      <p:sp>
        <p:nvSpPr>
          <p:cNvPr id="26643" name="AutoShape 45"/>
          <p:cNvSpPr>
            <a:spLocks noChangeArrowheads="1"/>
          </p:cNvSpPr>
          <p:nvPr/>
        </p:nvSpPr>
        <p:spPr bwMode="auto">
          <a:xfrm>
            <a:off x="422275" y="5513388"/>
            <a:ext cx="1384300" cy="609600"/>
          </a:xfrm>
          <a:prstGeom prst="wedgeRoundRectCallout">
            <a:avLst>
              <a:gd name="adj1" fmla="val 85894"/>
              <a:gd name="adj2" fmla="val -22500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Attribute</a:t>
            </a:r>
          </a:p>
        </p:txBody>
      </p:sp>
      <p:sp>
        <p:nvSpPr>
          <p:cNvPr id="26644" name="Text Box 47"/>
          <p:cNvSpPr txBox="1">
            <a:spLocks noChangeArrowheads="1"/>
          </p:cNvSpPr>
          <p:nvPr/>
        </p:nvSpPr>
        <p:spPr bwMode="auto">
          <a:xfrm>
            <a:off x="931863" y="914400"/>
            <a:ext cx="7332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0">
                <a:solidFill>
                  <a:schemeClr val="tx1"/>
                </a:solidFill>
              </a:rPr>
              <a:t>Class diagrams represent the structure of the system</a:t>
            </a:r>
          </a:p>
        </p:txBody>
      </p:sp>
      <p:sp>
        <p:nvSpPr>
          <p:cNvPr id="26645" name="AutoShape 49"/>
          <p:cNvSpPr>
            <a:spLocks noChangeArrowheads="1"/>
          </p:cNvSpPr>
          <p:nvPr/>
        </p:nvSpPr>
        <p:spPr bwMode="auto">
          <a:xfrm>
            <a:off x="5461000" y="1866900"/>
            <a:ext cx="914400" cy="609600"/>
          </a:xfrm>
          <a:prstGeom prst="wedgeRoundRectCallout">
            <a:avLst>
              <a:gd name="adj1" fmla="val -130556"/>
              <a:gd name="adj2" fmla="val 10390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Class</a:t>
            </a:r>
          </a:p>
        </p:txBody>
      </p:sp>
      <p:sp>
        <p:nvSpPr>
          <p:cNvPr id="26646" name="AutoShape 50"/>
          <p:cNvSpPr>
            <a:spLocks noChangeArrowheads="1"/>
          </p:cNvSpPr>
          <p:nvPr/>
        </p:nvSpPr>
        <p:spPr bwMode="auto">
          <a:xfrm>
            <a:off x="1231900" y="1498600"/>
            <a:ext cx="1676400" cy="609600"/>
          </a:xfrm>
          <a:prstGeom prst="wedgeRoundRectCallout">
            <a:avLst>
              <a:gd name="adj1" fmla="val 66287"/>
              <a:gd name="adj2" fmla="val 300259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Association</a:t>
            </a:r>
          </a:p>
        </p:txBody>
      </p:sp>
      <p:sp>
        <p:nvSpPr>
          <p:cNvPr id="26647" name="AutoShape 51"/>
          <p:cNvSpPr>
            <a:spLocks noChangeArrowheads="1"/>
          </p:cNvSpPr>
          <p:nvPr/>
        </p:nvSpPr>
        <p:spPr bwMode="auto">
          <a:xfrm>
            <a:off x="309563" y="2560638"/>
            <a:ext cx="1574800" cy="609600"/>
          </a:xfrm>
          <a:prstGeom prst="wedgeRoundRectCallout">
            <a:avLst>
              <a:gd name="adj1" fmla="val -2519"/>
              <a:gd name="adj2" fmla="val 12291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Multiplicity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Diagrams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284288"/>
            <a:ext cx="8001000" cy="2827337"/>
          </a:xfrm>
          <a:noFill/>
        </p:spPr>
        <p:txBody>
          <a:bodyPr/>
          <a:lstStyle/>
          <a:p>
            <a:r>
              <a:rPr lang="en-US" smtClean="0"/>
              <a:t>Class diagrams represent the structure of the system</a:t>
            </a:r>
          </a:p>
          <a:p>
            <a:r>
              <a:rPr lang="en-US" smtClean="0"/>
              <a:t>Used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during requirements analysis to model application domain concepts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during system design to model subsystems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during object design to specify the detailed behavior and attributes of classes.</a:t>
            </a:r>
          </a:p>
          <a:p>
            <a:endParaRPr lang="en-US" smtClean="0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38163" y="4516438"/>
            <a:ext cx="8199437" cy="1419225"/>
            <a:chOff x="339" y="2845"/>
            <a:chExt cx="5165" cy="894"/>
          </a:xfrm>
        </p:grpSpPr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385" y="3087"/>
              <a:ext cx="2085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" charset="0"/>
                </a:rPr>
                <a:t>Table</a:t>
              </a:r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 zone2price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Enumeration getZones()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Price getPrice(Zone)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40" y="2845"/>
              <a:ext cx="2102" cy="282"/>
              <a:chOff x="554" y="1413"/>
              <a:chExt cx="1390" cy="282"/>
            </a:xfrm>
          </p:grpSpPr>
          <p:sp>
            <p:nvSpPr>
              <p:cNvPr id="6164" name="Rectangle 7"/>
              <p:cNvSpPr>
                <a:spLocks noChangeArrowheads="1"/>
              </p:cNvSpPr>
              <p:nvPr/>
            </p:nvSpPr>
            <p:spPr bwMode="auto">
              <a:xfrm>
                <a:off x="554" y="1413"/>
                <a:ext cx="1390" cy="282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5" name="Rectangle 8"/>
              <p:cNvSpPr>
                <a:spLocks noChangeArrowheads="1"/>
              </p:cNvSpPr>
              <p:nvPr/>
            </p:nvSpPr>
            <p:spPr bwMode="auto">
              <a:xfrm>
                <a:off x="877" y="1507"/>
                <a:ext cx="74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TarifSchedule</a:t>
                </a:r>
              </a:p>
            </p:txBody>
          </p:sp>
        </p:grpSp>
        <p:sp>
          <p:nvSpPr>
            <p:cNvPr id="6151" name="Rectangle 9"/>
            <p:cNvSpPr>
              <a:spLocks noChangeArrowheads="1"/>
            </p:cNvSpPr>
            <p:nvPr/>
          </p:nvSpPr>
          <p:spPr bwMode="auto">
            <a:xfrm>
              <a:off x="339" y="3130"/>
              <a:ext cx="2103" cy="16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Rectangle 10"/>
            <p:cNvSpPr>
              <a:spLocks noChangeArrowheads="1"/>
            </p:cNvSpPr>
            <p:nvPr/>
          </p:nvSpPr>
          <p:spPr bwMode="auto">
            <a:xfrm>
              <a:off x="339" y="3298"/>
              <a:ext cx="2101" cy="370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22"/>
            <p:cNvSpPr>
              <a:spLocks noChangeShapeType="1"/>
            </p:cNvSpPr>
            <p:nvPr/>
          </p:nvSpPr>
          <p:spPr bwMode="auto">
            <a:xfrm>
              <a:off x="2440" y="3256"/>
              <a:ext cx="1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Text Box 29"/>
            <p:cNvSpPr txBox="1">
              <a:spLocks noChangeArrowheads="1"/>
            </p:cNvSpPr>
            <p:nvPr/>
          </p:nvSpPr>
          <p:spPr bwMode="auto">
            <a:xfrm>
              <a:off x="2521" y="3288"/>
              <a:ext cx="1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*</a:t>
              </a:r>
              <a:endParaRPr lang="en-US" b="0"/>
            </a:p>
          </p:txBody>
        </p:sp>
        <p:sp>
          <p:nvSpPr>
            <p:cNvPr id="6155" name="Text Box 31"/>
            <p:cNvSpPr txBox="1">
              <a:spLocks noChangeArrowheads="1"/>
            </p:cNvSpPr>
            <p:nvPr/>
          </p:nvSpPr>
          <p:spPr bwMode="auto">
            <a:xfrm>
              <a:off x="3630" y="3304"/>
              <a:ext cx="1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0">
                  <a:solidFill>
                    <a:schemeClr val="tx1"/>
                  </a:solidFill>
                </a:rPr>
                <a:t>*</a:t>
              </a:r>
              <a:endParaRPr lang="en-US" b="0"/>
            </a:p>
          </p:txBody>
        </p:sp>
        <p:grpSp>
          <p:nvGrpSpPr>
            <p:cNvPr id="4" name="Group 36"/>
            <p:cNvGrpSpPr>
              <a:grpSpLocks/>
            </p:cNvGrpSpPr>
            <p:nvPr/>
          </p:nvGrpSpPr>
          <p:grpSpPr bwMode="auto">
            <a:xfrm>
              <a:off x="3854" y="2911"/>
              <a:ext cx="1650" cy="282"/>
              <a:chOff x="554" y="1413"/>
              <a:chExt cx="1390" cy="282"/>
            </a:xfrm>
          </p:grpSpPr>
          <p:sp>
            <p:nvSpPr>
              <p:cNvPr id="6162" name="Rectangle 37"/>
              <p:cNvSpPr>
                <a:spLocks noChangeArrowheads="1"/>
              </p:cNvSpPr>
              <p:nvPr/>
            </p:nvSpPr>
            <p:spPr bwMode="auto">
              <a:xfrm>
                <a:off x="554" y="1413"/>
                <a:ext cx="1390" cy="282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3" name="Rectangle 38"/>
              <p:cNvSpPr>
                <a:spLocks noChangeArrowheads="1"/>
              </p:cNvSpPr>
              <p:nvPr/>
            </p:nvSpPr>
            <p:spPr bwMode="auto">
              <a:xfrm>
                <a:off x="1103" y="1507"/>
                <a:ext cx="2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Trip</a:t>
                </a:r>
              </a:p>
            </p:txBody>
          </p:sp>
        </p:grpSp>
        <p:sp>
          <p:nvSpPr>
            <p:cNvPr id="6157" name="Rectangle 39"/>
            <p:cNvSpPr>
              <a:spLocks noChangeArrowheads="1"/>
            </p:cNvSpPr>
            <p:nvPr/>
          </p:nvSpPr>
          <p:spPr bwMode="auto">
            <a:xfrm>
              <a:off x="3854" y="3192"/>
              <a:ext cx="1649" cy="36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Rectangle 40"/>
            <p:cNvSpPr>
              <a:spLocks noChangeArrowheads="1"/>
            </p:cNvSpPr>
            <p:nvPr/>
          </p:nvSpPr>
          <p:spPr bwMode="auto">
            <a:xfrm>
              <a:off x="3854" y="3553"/>
              <a:ext cx="1649" cy="186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3943" y="3174"/>
              <a:ext cx="1037" cy="361"/>
              <a:chOff x="1743" y="1368"/>
              <a:chExt cx="1325" cy="361"/>
            </a:xfrm>
          </p:grpSpPr>
          <p:sp>
            <p:nvSpPr>
              <p:cNvPr id="6160" name="Rectangle 42"/>
              <p:cNvSpPr>
                <a:spLocks noChangeArrowheads="1"/>
              </p:cNvSpPr>
              <p:nvPr/>
            </p:nvSpPr>
            <p:spPr bwMode="auto">
              <a:xfrm>
                <a:off x="1963" y="1368"/>
                <a:ext cx="884" cy="202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1" name="Rectangle 43"/>
              <p:cNvSpPr>
                <a:spLocks noChangeArrowheads="1"/>
              </p:cNvSpPr>
              <p:nvPr/>
            </p:nvSpPr>
            <p:spPr bwMode="auto">
              <a:xfrm>
                <a:off x="1743" y="1383"/>
                <a:ext cx="1325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zone:Zone</a:t>
                </a:r>
              </a:p>
              <a:p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Price: Price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4311650"/>
            <a:ext cx="8001000" cy="682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A </a:t>
            </a:r>
            <a:r>
              <a:rPr lang="en-US" sz="2000" b="1" i="1" smtClean="0"/>
              <a:t>class</a:t>
            </a:r>
            <a:r>
              <a:rPr lang="en-US" sz="2000" smtClean="0"/>
              <a:t> represents a concept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A class encapsulates state </a:t>
            </a:r>
            <a:r>
              <a:rPr lang="en-US" sz="2000" b="1" i="1" smtClean="0"/>
              <a:t>(attributes)</a:t>
            </a:r>
            <a:r>
              <a:rPr lang="en-US" sz="2000" smtClean="0"/>
              <a:t> and behavior </a:t>
            </a:r>
            <a:r>
              <a:rPr lang="en-US" sz="2000" b="1" i="1" smtClean="0"/>
              <a:t>(operations)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187950" y="922338"/>
            <a:ext cx="3635375" cy="1306512"/>
            <a:chOff x="3212" y="1405"/>
            <a:chExt cx="2290" cy="823"/>
          </a:xfrm>
        </p:grpSpPr>
        <p:sp>
          <p:nvSpPr>
            <p:cNvPr id="7191" name="Text Box 13"/>
            <p:cNvSpPr txBox="1">
              <a:spLocks noChangeArrowheads="1"/>
            </p:cNvSpPr>
            <p:nvPr/>
          </p:nvSpPr>
          <p:spPr bwMode="auto">
            <a:xfrm>
              <a:off x="3261" y="1647"/>
              <a:ext cx="2241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800">
                  <a:solidFill>
                    <a:srgbClr val="2EFF2C"/>
                  </a:solidFill>
                  <a:latin typeface="Courier" charset="0"/>
                </a:rPr>
                <a:t>Table</a:t>
              </a:r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 zone2price</a:t>
              </a:r>
            </a:p>
            <a:p>
              <a:pPr algn="l"/>
              <a:r>
                <a:rPr lang="en-US" sz="1800">
                  <a:solidFill>
                    <a:srgbClr val="2EFF2C"/>
                  </a:solidFill>
                  <a:latin typeface="Courier" charset="0"/>
                </a:rPr>
                <a:t>Enumeration</a:t>
              </a:r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 getZones()</a:t>
              </a:r>
            </a:p>
            <a:p>
              <a:pPr algn="l"/>
              <a:r>
                <a:rPr lang="en-US" sz="1800">
                  <a:solidFill>
                    <a:srgbClr val="2EFF2C"/>
                  </a:solidFill>
                  <a:latin typeface="Courier" charset="0"/>
                </a:rPr>
                <a:t>Price</a:t>
              </a:r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 getPrice(</a:t>
              </a:r>
              <a:r>
                <a:rPr lang="en-US" sz="1800">
                  <a:solidFill>
                    <a:srgbClr val="2EFF2C"/>
                  </a:solidFill>
                  <a:latin typeface="Courier" charset="0"/>
                </a:rPr>
                <a:t>Zone</a:t>
              </a:r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)</a:t>
              </a:r>
            </a:p>
          </p:txBody>
        </p:sp>
        <p:sp>
          <p:nvSpPr>
            <p:cNvPr id="7192" name="Rectangle 14"/>
            <p:cNvSpPr>
              <a:spLocks noChangeArrowheads="1"/>
            </p:cNvSpPr>
            <p:nvPr/>
          </p:nvSpPr>
          <p:spPr bwMode="auto">
            <a:xfrm>
              <a:off x="3212" y="1405"/>
              <a:ext cx="2254" cy="28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Rectangle 15"/>
            <p:cNvSpPr>
              <a:spLocks noChangeArrowheads="1"/>
            </p:cNvSpPr>
            <p:nvPr/>
          </p:nvSpPr>
          <p:spPr bwMode="auto">
            <a:xfrm>
              <a:off x="3777" y="1499"/>
              <a:ext cx="112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TarifSchedule</a:t>
              </a:r>
            </a:p>
          </p:txBody>
        </p:sp>
        <p:sp>
          <p:nvSpPr>
            <p:cNvPr id="7194" name="Rectangle 16"/>
            <p:cNvSpPr>
              <a:spLocks noChangeArrowheads="1"/>
            </p:cNvSpPr>
            <p:nvPr/>
          </p:nvSpPr>
          <p:spPr bwMode="auto">
            <a:xfrm>
              <a:off x="3214" y="1690"/>
              <a:ext cx="2251" cy="16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Rectangle 17"/>
            <p:cNvSpPr>
              <a:spLocks noChangeArrowheads="1"/>
            </p:cNvSpPr>
            <p:nvPr/>
          </p:nvSpPr>
          <p:spPr bwMode="auto">
            <a:xfrm>
              <a:off x="3219" y="1858"/>
              <a:ext cx="2251" cy="370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73125" y="1676400"/>
            <a:ext cx="4295775" cy="2222500"/>
            <a:chOff x="550" y="1056"/>
            <a:chExt cx="2706" cy="1400"/>
          </a:xfrm>
        </p:grpSpPr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550" y="1413"/>
              <a:ext cx="1416" cy="823"/>
              <a:chOff x="550" y="1413"/>
              <a:chExt cx="1416" cy="823"/>
            </a:xfrm>
          </p:grpSpPr>
          <p:sp>
            <p:nvSpPr>
              <p:cNvPr id="7185" name="Text Box 6"/>
              <p:cNvSpPr txBox="1">
                <a:spLocks noChangeArrowheads="1"/>
              </p:cNvSpPr>
              <p:nvPr/>
            </p:nvSpPr>
            <p:spPr bwMode="auto">
              <a:xfrm>
                <a:off x="584" y="1655"/>
                <a:ext cx="1382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zone2price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getZones()</a:t>
                </a:r>
              </a:p>
              <a:p>
                <a:pPr algn="l"/>
                <a:r>
                  <a:rPr lang="en-US" sz="1800">
                    <a:solidFill>
                      <a:srgbClr val="000000"/>
                    </a:solidFill>
                    <a:latin typeface="Courier" charset="0"/>
                  </a:rPr>
                  <a:t>getPrice()</a:t>
                </a:r>
              </a:p>
            </p:txBody>
          </p:sp>
          <p:grpSp>
            <p:nvGrpSpPr>
              <p:cNvPr id="5" name="Group 24"/>
              <p:cNvGrpSpPr>
                <a:grpSpLocks/>
              </p:cNvGrpSpPr>
              <p:nvPr/>
            </p:nvGrpSpPr>
            <p:grpSpPr bwMode="auto">
              <a:xfrm>
                <a:off x="554" y="1413"/>
                <a:ext cx="1390" cy="282"/>
                <a:chOff x="554" y="1413"/>
                <a:chExt cx="1390" cy="282"/>
              </a:xfrm>
            </p:grpSpPr>
            <p:sp>
              <p:nvSpPr>
                <p:cNvPr id="7189" name="Rectangle 7"/>
                <p:cNvSpPr>
                  <a:spLocks noChangeArrowheads="1"/>
                </p:cNvSpPr>
                <p:nvPr/>
              </p:nvSpPr>
              <p:spPr bwMode="auto">
                <a:xfrm>
                  <a:off x="554" y="1413"/>
                  <a:ext cx="1390" cy="282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0" name="Rectangle 8"/>
                <p:cNvSpPr>
                  <a:spLocks noChangeArrowheads="1"/>
                </p:cNvSpPr>
                <p:nvPr/>
              </p:nvSpPr>
              <p:spPr bwMode="auto">
                <a:xfrm>
                  <a:off x="687" y="1507"/>
                  <a:ext cx="1123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800">
                      <a:solidFill>
                        <a:srgbClr val="000000"/>
                      </a:solidFill>
                      <a:latin typeface="Courier" charset="0"/>
                    </a:rPr>
                    <a:t>TarifSchedule</a:t>
                  </a:r>
                </a:p>
              </p:txBody>
            </p:sp>
          </p:grpSp>
          <p:sp>
            <p:nvSpPr>
              <p:cNvPr id="7187" name="Rectangle 9"/>
              <p:cNvSpPr>
                <a:spLocks noChangeArrowheads="1"/>
              </p:cNvSpPr>
              <p:nvPr/>
            </p:nvSpPr>
            <p:spPr bwMode="auto">
              <a:xfrm>
                <a:off x="550" y="1698"/>
                <a:ext cx="1394" cy="162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Rectangle 10"/>
              <p:cNvSpPr>
                <a:spLocks noChangeArrowheads="1"/>
              </p:cNvSpPr>
              <p:nvPr/>
            </p:nvSpPr>
            <p:spPr bwMode="auto">
              <a:xfrm>
                <a:off x="553" y="1866"/>
                <a:ext cx="1393" cy="370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2" name="AutoShape 19"/>
            <p:cNvSpPr>
              <a:spLocks noChangeArrowheads="1"/>
            </p:cNvSpPr>
            <p:nvPr/>
          </p:nvSpPr>
          <p:spPr bwMode="auto">
            <a:xfrm>
              <a:off x="2312" y="1056"/>
              <a:ext cx="784" cy="384"/>
            </a:xfrm>
            <a:prstGeom prst="wedgeRoundRectCallout">
              <a:avLst>
                <a:gd name="adj1" fmla="val -91329"/>
                <a:gd name="adj2" fmla="val 86718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0"/>
                <a:t>Name</a:t>
              </a:r>
            </a:p>
          </p:txBody>
        </p:sp>
        <p:sp>
          <p:nvSpPr>
            <p:cNvPr id="7183" name="AutoShape 20"/>
            <p:cNvSpPr>
              <a:spLocks noChangeArrowheads="1"/>
            </p:cNvSpPr>
            <p:nvPr/>
          </p:nvSpPr>
          <p:spPr bwMode="auto">
            <a:xfrm>
              <a:off x="2168" y="1568"/>
              <a:ext cx="1064" cy="384"/>
            </a:xfrm>
            <a:prstGeom prst="wedgeRoundRectCallout">
              <a:avLst>
                <a:gd name="adj1" fmla="val -68421"/>
                <a:gd name="adj2" fmla="val 9634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0"/>
                <a:t>Attributes</a:t>
              </a:r>
            </a:p>
          </p:txBody>
        </p:sp>
        <p:sp>
          <p:nvSpPr>
            <p:cNvPr id="7184" name="AutoShape 21"/>
            <p:cNvSpPr>
              <a:spLocks noChangeArrowheads="1"/>
            </p:cNvSpPr>
            <p:nvPr/>
          </p:nvSpPr>
          <p:spPr bwMode="auto">
            <a:xfrm>
              <a:off x="2192" y="2072"/>
              <a:ext cx="1064" cy="384"/>
            </a:xfrm>
            <a:prstGeom prst="wedgeRoundRectCallout">
              <a:avLst>
                <a:gd name="adj1" fmla="val -72931"/>
                <a:gd name="adj2" fmla="val -59116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0"/>
                <a:t>Operations</a:t>
              </a:r>
            </a:p>
          </p:txBody>
        </p:sp>
      </p:grpSp>
      <p:sp>
        <p:nvSpPr>
          <p:cNvPr id="7174" name="AutoShape 23"/>
          <p:cNvSpPr>
            <a:spLocks noChangeArrowheads="1"/>
          </p:cNvSpPr>
          <p:nvPr/>
        </p:nvSpPr>
        <p:spPr bwMode="auto">
          <a:xfrm>
            <a:off x="6210300" y="2451100"/>
            <a:ext cx="1689100" cy="609600"/>
          </a:xfrm>
          <a:prstGeom prst="wedgeRoundRectCallout">
            <a:avLst>
              <a:gd name="adj1" fmla="val -74435"/>
              <a:gd name="adj2" fmla="val -9453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Signature</a:t>
            </a:r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6315075" y="3309938"/>
            <a:ext cx="2206625" cy="447675"/>
            <a:chOff x="554" y="1413"/>
            <a:chExt cx="1390" cy="282"/>
          </a:xfrm>
        </p:grpSpPr>
        <p:sp>
          <p:nvSpPr>
            <p:cNvPr id="7179" name="Rectangle 26"/>
            <p:cNvSpPr>
              <a:spLocks noChangeArrowheads="1"/>
            </p:cNvSpPr>
            <p:nvPr/>
          </p:nvSpPr>
          <p:spPr bwMode="auto">
            <a:xfrm>
              <a:off x="554" y="1413"/>
              <a:ext cx="1390" cy="28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Rectangle 27"/>
            <p:cNvSpPr>
              <a:spLocks noChangeArrowheads="1"/>
            </p:cNvSpPr>
            <p:nvPr/>
          </p:nvSpPr>
          <p:spPr bwMode="auto">
            <a:xfrm>
              <a:off x="687" y="1507"/>
              <a:ext cx="112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TarifSchedule</a:t>
              </a:r>
            </a:p>
          </p:txBody>
        </p:sp>
      </p:grpSp>
      <p:sp>
        <p:nvSpPr>
          <p:cNvPr id="7176" name="Rectangle 29"/>
          <p:cNvSpPr>
            <a:spLocks noChangeArrowheads="1"/>
          </p:cNvSpPr>
          <p:nvPr/>
        </p:nvSpPr>
        <p:spPr bwMode="auto">
          <a:xfrm>
            <a:off x="825500" y="6015038"/>
            <a:ext cx="6688138" cy="385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l"/>
            <a:r>
              <a:rPr lang="en-US" sz="2000" b="0">
                <a:solidFill>
                  <a:schemeClr val="tx1"/>
                </a:solidFill>
                <a:latin typeface="Verdana" pitchFamily="34" charset="0"/>
              </a:rPr>
              <a:t>The class name is the only mandatory information</a:t>
            </a:r>
          </a:p>
        </p:txBody>
      </p:sp>
      <p:sp>
        <p:nvSpPr>
          <p:cNvPr id="7177" name="Rectangle 30"/>
          <p:cNvSpPr>
            <a:spLocks noChangeArrowheads="1"/>
          </p:cNvSpPr>
          <p:nvPr/>
        </p:nvSpPr>
        <p:spPr bwMode="auto">
          <a:xfrm>
            <a:off x="1230313" y="5191125"/>
            <a:ext cx="6565900" cy="700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l"/>
            <a:r>
              <a:rPr lang="en-US" sz="2000" b="0">
                <a:solidFill>
                  <a:schemeClr val="tx1"/>
                </a:solidFill>
                <a:latin typeface="Verdana" pitchFamily="34" charset="0"/>
              </a:rPr>
              <a:t>Each attribute has a </a:t>
            </a:r>
            <a:r>
              <a:rPr lang="en-US" sz="2000" i="1">
                <a:solidFill>
                  <a:schemeClr val="tx1"/>
                </a:solidFill>
                <a:latin typeface="Verdana" pitchFamily="34" charset="0"/>
              </a:rPr>
              <a:t>type</a:t>
            </a:r>
            <a:endParaRPr lang="en-US" sz="2000" b="0">
              <a:solidFill>
                <a:schemeClr val="tx1"/>
              </a:solidFill>
              <a:latin typeface="Verdana" pitchFamily="34" charset="0"/>
            </a:endParaRPr>
          </a:p>
          <a:p>
            <a:pPr algn="l"/>
            <a:r>
              <a:rPr lang="en-US" sz="2000" b="0">
                <a:solidFill>
                  <a:schemeClr val="tx1"/>
                </a:solidFill>
                <a:latin typeface="Verdana" pitchFamily="34" charset="0"/>
              </a:rPr>
              <a:t>Each operation has a </a:t>
            </a:r>
            <a:r>
              <a:rPr lang="en-US" sz="2000" i="1">
                <a:solidFill>
                  <a:schemeClr val="tx1"/>
                </a:solidFill>
                <a:latin typeface="Verdana" pitchFamily="34" charset="0"/>
              </a:rPr>
              <a:t>signature</a:t>
            </a:r>
            <a:endParaRPr lang="en-US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178" name="AutoShape 31"/>
          <p:cNvSpPr>
            <a:spLocks noChangeArrowheads="1"/>
          </p:cNvSpPr>
          <p:nvPr/>
        </p:nvSpPr>
        <p:spPr bwMode="auto">
          <a:xfrm>
            <a:off x="3060700" y="403225"/>
            <a:ext cx="1689100" cy="609600"/>
          </a:xfrm>
          <a:prstGeom prst="wedgeRoundRectCallout">
            <a:avLst>
              <a:gd name="adj1" fmla="val 84023"/>
              <a:gd name="adj2" fmla="val 12630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Actor vs Class vs Object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b="1" smtClean="0">
                <a:solidFill>
                  <a:srgbClr val="FF3300"/>
                </a:solidFill>
              </a:rPr>
              <a:t>Actor</a:t>
            </a:r>
            <a:r>
              <a:rPr lang="en-US" b="1" smtClean="0"/>
              <a:t>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An entity outside the system to be modeled, interacting with the system (“Passenger”)</a:t>
            </a:r>
          </a:p>
          <a:p>
            <a:r>
              <a:rPr lang="en-US" b="1" smtClean="0">
                <a:solidFill>
                  <a:srgbClr val="FF3300"/>
                </a:solidFill>
              </a:rPr>
              <a:t>Class</a:t>
            </a:r>
            <a:endParaRPr lang="en-US" b="1" smtClean="0"/>
          </a:p>
          <a:p>
            <a:pPr lvl="1"/>
            <a:r>
              <a:rPr lang="en-US" smtClean="0">
                <a:ea typeface="ＭＳ Ｐゴシック" pitchFamily="34" charset="-128"/>
              </a:rPr>
              <a:t>An abstraction modeling an entity in the application or solution domain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The class is part of the system model (“User”, “Ticket distributor”, “Server”)</a:t>
            </a:r>
          </a:p>
          <a:p>
            <a:r>
              <a:rPr lang="en-US" b="1" smtClean="0">
                <a:solidFill>
                  <a:srgbClr val="FF3300"/>
                </a:solidFill>
              </a:rPr>
              <a:t>Object</a:t>
            </a:r>
            <a:endParaRPr lang="en-US" b="1" smtClean="0"/>
          </a:p>
          <a:p>
            <a:pPr lvl="1"/>
            <a:r>
              <a:rPr lang="en-US" smtClean="0">
                <a:ea typeface="ＭＳ Ｐゴシック" pitchFamily="34" charset="-128"/>
              </a:rPr>
              <a:t>A specific instance of a class (“Joe, the passenger who is purchasing a ticket from the ticket distributor”).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9"/>
          <p:cNvGrpSpPr>
            <a:grpSpLocks/>
          </p:cNvGrpSpPr>
          <p:nvPr/>
        </p:nvGrpSpPr>
        <p:grpSpPr bwMode="auto">
          <a:xfrm>
            <a:off x="1311275" y="1906588"/>
            <a:ext cx="2316163" cy="4049712"/>
            <a:chOff x="826" y="1201"/>
            <a:chExt cx="1459" cy="2551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2284" y="1245"/>
              <a:ext cx="1" cy="2507"/>
              <a:chOff x="4650" y="1322"/>
              <a:chExt cx="1" cy="2507"/>
            </a:xfrm>
          </p:grpSpPr>
          <p:sp>
            <p:nvSpPr>
              <p:cNvPr id="27805" name="Line 56"/>
              <p:cNvSpPr>
                <a:spLocks noChangeShapeType="1"/>
              </p:cNvSpPr>
              <p:nvPr/>
            </p:nvSpPr>
            <p:spPr bwMode="auto">
              <a:xfrm>
                <a:off x="4650" y="1322"/>
                <a:ext cx="1" cy="44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6" name="Line 57"/>
              <p:cNvSpPr>
                <a:spLocks noChangeShapeType="1"/>
              </p:cNvSpPr>
              <p:nvPr/>
            </p:nvSpPr>
            <p:spPr bwMode="auto">
              <a:xfrm>
                <a:off x="4650" y="1430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7" name="Line 58"/>
              <p:cNvSpPr>
                <a:spLocks noChangeShapeType="1"/>
              </p:cNvSpPr>
              <p:nvPr/>
            </p:nvSpPr>
            <p:spPr bwMode="auto">
              <a:xfrm>
                <a:off x="4650" y="1581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8" name="Line 59"/>
              <p:cNvSpPr>
                <a:spLocks noChangeShapeType="1"/>
              </p:cNvSpPr>
              <p:nvPr/>
            </p:nvSpPr>
            <p:spPr bwMode="auto">
              <a:xfrm>
                <a:off x="4650" y="1721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9" name="Line 60"/>
              <p:cNvSpPr>
                <a:spLocks noChangeShapeType="1"/>
              </p:cNvSpPr>
              <p:nvPr/>
            </p:nvSpPr>
            <p:spPr bwMode="auto">
              <a:xfrm>
                <a:off x="4650" y="1871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0" name="Line 61"/>
              <p:cNvSpPr>
                <a:spLocks noChangeShapeType="1"/>
              </p:cNvSpPr>
              <p:nvPr/>
            </p:nvSpPr>
            <p:spPr bwMode="auto">
              <a:xfrm>
                <a:off x="4650" y="2022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1" name="Line 62"/>
              <p:cNvSpPr>
                <a:spLocks noChangeShapeType="1"/>
              </p:cNvSpPr>
              <p:nvPr/>
            </p:nvSpPr>
            <p:spPr bwMode="auto">
              <a:xfrm>
                <a:off x="4650" y="2172"/>
                <a:ext cx="1" cy="7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2" name="Line 63"/>
              <p:cNvSpPr>
                <a:spLocks noChangeShapeType="1"/>
              </p:cNvSpPr>
              <p:nvPr/>
            </p:nvSpPr>
            <p:spPr bwMode="auto">
              <a:xfrm>
                <a:off x="4650" y="2312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3" name="Line 64"/>
              <p:cNvSpPr>
                <a:spLocks noChangeShapeType="1"/>
              </p:cNvSpPr>
              <p:nvPr/>
            </p:nvSpPr>
            <p:spPr bwMode="auto">
              <a:xfrm>
                <a:off x="4650" y="2463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4" name="Line 65"/>
              <p:cNvSpPr>
                <a:spLocks noChangeShapeType="1"/>
              </p:cNvSpPr>
              <p:nvPr/>
            </p:nvSpPr>
            <p:spPr bwMode="auto">
              <a:xfrm>
                <a:off x="4650" y="2614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5" name="Line 66"/>
              <p:cNvSpPr>
                <a:spLocks noChangeShapeType="1"/>
              </p:cNvSpPr>
              <p:nvPr/>
            </p:nvSpPr>
            <p:spPr bwMode="auto">
              <a:xfrm>
                <a:off x="4650" y="2785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6" name="Line 67"/>
              <p:cNvSpPr>
                <a:spLocks noChangeShapeType="1"/>
              </p:cNvSpPr>
              <p:nvPr/>
            </p:nvSpPr>
            <p:spPr bwMode="auto">
              <a:xfrm>
                <a:off x="4650" y="2904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7" name="Line 68"/>
              <p:cNvSpPr>
                <a:spLocks noChangeShapeType="1"/>
              </p:cNvSpPr>
              <p:nvPr/>
            </p:nvSpPr>
            <p:spPr bwMode="auto">
              <a:xfrm>
                <a:off x="4650" y="3055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8" name="Line 69"/>
              <p:cNvSpPr>
                <a:spLocks noChangeShapeType="1"/>
              </p:cNvSpPr>
              <p:nvPr/>
            </p:nvSpPr>
            <p:spPr bwMode="auto">
              <a:xfrm>
                <a:off x="4650" y="3194"/>
                <a:ext cx="1" cy="87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9" name="Line 70"/>
              <p:cNvSpPr>
                <a:spLocks noChangeShapeType="1"/>
              </p:cNvSpPr>
              <p:nvPr/>
            </p:nvSpPr>
            <p:spPr bwMode="auto">
              <a:xfrm>
                <a:off x="4650" y="3345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20" name="Line 71"/>
              <p:cNvSpPr>
                <a:spLocks noChangeShapeType="1"/>
              </p:cNvSpPr>
              <p:nvPr/>
            </p:nvSpPr>
            <p:spPr bwMode="auto">
              <a:xfrm>
                <a:off x="4650" y="3496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21" name="Line 72"/>
              <p:cNvSpPr>
                <a:spLocks noChangeShapeType="1"/>
              </p:cNvSpPr>
              <p:nvPr/>
            </p:nvSpPr>
            <p:spPr bwMode="auto">
              <a:xfrm>
                <a:off x="4650" y="3636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22" name="Line 73"/>
              <p:cNvSpPr>
                <a:spLocks noChangeShapeType="1"/>
              </p:cNvSpPr>
              <p:nvPr/>
            </p:nvSpPr>
            <p:spPr bwMode="auto">
              <a:xfrm>
                <a:off x="4650" y="3786"/>
                <a:ext cx="1" cy="43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270"/>
            <p:cNvGrpSpPr>
              <a:grpSpLocks/>
            </p:cNvGrpSpPr>
            <p:nvPr/>
          </p:nvGrpSpPr>
          <p:grpSpPr bwMode="auto">
            <a:xfrm>
              <a:off x="826" y="1201"/>
              <a:ext cx="1" cy="2507"/>
              <a:chOff x="4650" y="1322"/>
              <a:chExt cx="1" cy="2507"/>
            </a:xfrm>
          </p:grpSpPr>
          <p:sp>
            <p:nvSpPr>
              <p:cNvPr id="27787" name="Line 271"/>
              <p:cNvSpPr>
                <a:spLocks noChangeShapeType="1"/>
              </p:cNvSpPr>
              <p:nvPr/>
            </p:nvSpPr>
            <p:spPr bwMode="auto">
              <a:xfrm>
                <a:off x="4650" y="1322"/>
                <a:ext cx="1" cy="44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8" name="Line 272"/>
              <p:cNvSpPr>
                <a:spLocks noChangeShapeType="1"/>
              </p:cNvSpPr>
              <p:nvPr/>
            </p:nvSpPr>
            <p:spPr bwMode="auto">
              <a:xfrm>
                <a:off x="4650" y="1430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9" name="Line 273"/>
              <p:cNvSpPr>
                <a:spLocks noChangeShapeType="1"/>
              </p:cNvSpPr>
              <p:nvPr/>
            </p:nvSpPr>
            <p:spPr bwMode="auto">
              <a:xfrm>
                <a:off x="4650" y="1581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0" name="Line 274"/>
              <p:cNvSpPr>
                <a:spLocks noChangeShapeType="1"/>
              </p:cNvSpPr>
              <p:nvPr/>
            </p:nvSpPr>
            <p:spPr bwMode="auto">
              <a:xfrm>
                <a:off x="4650" y="1721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1" name="Line 275"/>
              <p:cNvSpPr>
                <a:spLocks noChangeShapeType="1"/>
              </p:cNvSpPr>
              <p:nvPr/>
            </p:nvSpPr>
            <p:spPr bwMode="auto">
              <a:xfrm>
                <a:off x="4650" y="1871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2" name="Line 276"/>
              <p:cNvSpPr>
                <a:spLocks noChangeShapeType="1"/>
              </p:cNvSpPr>
              <p:nvPr/>
            </p:nvSpPr>
            <p:spPr bwMode="auto">
              <a:xfrm>
                <a:off x="4650" y="2022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3" name="Line 277"/>
              <p:cNvSpPr>
                <a:spLocks noChangeShapeType="1"/>
              </p:cNvSpPr>
              <p:nvPr/>
            </p:nvSpPr>
            <p:spPr bwMode="auto">
              <a:xfrm>
                <a:off x="4650" y="2172"/>
                <a:ext cx="1" cy="7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4" name="Line 278"/>
              <p:cNvSpPr>
                <a:spLocks noChangeShapeType="1"/>
              </p:cNvSpPr>
              <p:nvPr/>
            </p:nvSpPr>
            <p:spPr bwMode="auto">
              <a:xfrm>
                <a:off x="4650" y="2312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5" name="Line 279"/>
              <p:cNvSpPr>
                <a:spLocks noChangeShapeType="1"/>
              </p:cNvSpPr>
              <p:nvPr/>
            </p:nvSpPr>
            <p:spPr bwMode="auto">
              <a:xfrm>
                <a:off x="4650" y="2463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6" name="Line 280"/>
              <p:cNvSpPr>
                <a:spLocks noChangeShapeType="1"/>
              </p:cNvSpPr>
              <p:nvPr/>
            </p:nvSpPr>
            <p:spPr bwMode="auto">
              <a:xfrm>
                <a:off x="4650" y="2614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7" name="Line 281"/>
              <p:cNvSpPr>
                <a:spLocks noChangeShapeType="1"/>
              </p:cNvSpPr>
              <p:nvPr/>
            </p:nvSpPr>
            <p:spPr bwMode="auto">
              <a:xfrm>
                <a:off x="4650" y="2785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8" name="Line 282"/>
              <p:cNvSpPr>
                <a:spLocks noChangeShapeType="1"/>
              </p:cNvSpPr>
              <p:nvPr/>
            </p:nvSpPr>
            <p:spPr bwMode="auto">
              <a:xfrm>
                <a:off x="4650" y="2904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9" name="Line 283"/>
              <p:cNvSpPr>
                <a:spLocks noChangeShapeType="1"/>
              </p:cNvSpPr>
              <p:nvPr/>
            </p:nvSpPr>
            <p:spPr bwMode="auto">
              <a:xfrm>
                <a:off x="4650" y="3055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0" name="Line 284"/>
              <p:cNvSpPr>
                <a:spLocks noChangeShapeType="1"/>
              </p:cNvSpPr>
              <p:nvPr/>
            </p:nvSpPr>
            <p:spPr bwMode="auto">
              <a:xfrm>
                <a:off x="4650" y="3194"/>
                <a:ext cx="1" cy="87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1" name="Line 285"/>
              <p:cNvSpPr>
                <a:spLocks noChangeShapeType="1"/>
              </p:cNvSpPr>
              <p:nvPr/>
            </p:nvSpPr>
            <p:spPr bwMode="auto">
              <a:xfrm>
                <a:off x="4650" y="3345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2" name="Line 286"/>
              <p:cNvSpPr>
                <a:spLocks noChangeShapeType="1"/>
              </p:cNvSpPr>
              <p:nvPr/>
            </p:nvSpPr>
            <p:spPr bwMode="auto">
              <a:xfrm>
                <a:off x="4650" y="3496"/>
                <a:ext cx="1" cy="75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3" name="Line 287"/>
              <p:cNvSpPr>
                <a:spLocks noChangeShapeType="1"/>
              </p:cNvSpPr>
              <p:nvPr/>
            </p:nvSpPr>
            <p:spPr bwMode="auto">
              <a:xfrm>
                <a:off x="4650" y="3636"/>
                <a:ext cx="1" cy="86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4" name="Line 288"/>
              <p:cNvSpPr>
                <a:spLocks noChangeShapeType="1"/>
              </p:cNvSpPr>
              <p:nvPr/>
            </p:nvSpPr>
            <p:spPr bwMode="auto">
              <a:xfrm>
                <a:off x="4650" y="3786"/>
                <a:ext cx="1" cy="43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651" name="AutoShape 6"/>
          <p:cNvSpPr>
            <a:spLocks noChangeArrowheads="1"/>
          </p:cNvSpPr>
          <p:nvPr/>
        </p:nvSpPr>
        <p:spPr bwMode="auto">
          <a:xfrm>
            <a:off x="1781175" y="1081088"/>
            <a:ext cx="1243013" cy="396875"/>
          </a:xfrm>
          <a:prstGeom prst="wedgeRoundRectCallout">
            <a:avLst>
              <a:gd name="adj1" fmla="val -6194"/>
              <a:gd name="adj2" fmla="val 24639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Message</a:t>
            </a:r>
          </a:p>
        </p:txBody>
      </p:sp>
      <p:sp>
        <p:nvSpPr>
          <p:cNvPr id="27652" name="Line 201"/>
          <p:cNvSpPr>
            <a:spLocks noChangeShapeType="1"/>
          </p:cNvSpPr>
          <p:nvPr/>
        </p:nvSpPr>
        <p:spPr bwMode="auto">
          <a:xfrm>
            <a:off x="6040438" y="5702300"/>
            <a:ext cx="1587" cy="1365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Line 202"/>
          <p:cNvSpPr>
            <a:spLocks noChangeShapeType="1"/>
          </p:cNvSpPr>
          <p:nvPr/>
        </p:nvSpPr>
        <p:spPr bwMode="auto">
          <a:xfrm>
            <a:off x="6040438" y="5940425"/>
            <a:ext cx="1587" cy="682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Sequence diagrams</a:t>
            </a:r>
          </a:p>
        </p:txBody>
      </p:sp>
      <p:sp>
        <p:nvSpPr>
          <p:cNvPr id="27655" name="Rectangle 82"/>
          <p:cNvSpPr>
            <a:spLocks noChangeArrowheads="1"/>
          </p:cNvSpPr>
          <p:nvPr/>
        </p:nvSpPr>
        <p:spPr bwMode="auto">
          <a:xfrm>
            <a:off x="5930900" y="2538413"/>
            <a:ext cx="188913" cy="222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61"/>
          <p:cNvGrpSpPr>
            <a:grpSpLocks/>
          </p:cNvGrpSpPr>
          <p:nvPr/>
        </p:nvGrpSpPr>
        <p:grpSpPr bwMode="auto">
          <a:xfrm>
            <a:off x="7485063" y="1651000"/>
            <a:ext cx="982662" cy="4165600"/>
            <a:chOff x="4715" y="1040"/>
            <a:chExt cx="619" cy="2624"/>
          </a:xfrm>
        </p:grpSpPr>
        <p:grpSp>
          <p:nvGrpSpPr>
            <p:cNvPr id="6" name="Group 154"/>
            <p:cNvGrpSpPr>
              <a:grpSpLocks/>
            </p:cNvGrpSpPr>
            <p:nvPr/>
          </p:nvGrpSpPr>
          <p:grpSpPr bwMode="auto">
            <a:xfrm>
              <a:off x="4977" y="1168"/>
              <a:ext cx="111" cy="2496"/>
              <a:chOff x="2079" y="1322"/>
              <a:chExt cx="118" cy="2496"/>
            </a:xfrm>
          </p:grpSpPr>
          <p:sp>
            <p:nvSpPr>
              <p:cNvPr id="27763" name="Line 20"/>
              <p:cNvSpPr>
                <a:spLocks noChangeShapeType="1"/>
              </p:cNvSpPr>
              <p:nvPr/>
            </p:nvSpPr>
            <p:spPr bwMode="auto">
              <a:xfrm>
                <a:off x="2143" y="1322"/>
                <a:ext cx="1" cy="44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" name="Group 153"/>
              <p:cNvGrpSpPr>
                <a:grpSpLocks/>
              </p:cNvGrpSpPr>
              <p:nvPr/>
            </p:nvGrpSpPr>
            <p:grpSpPr bwMode="auto">
              <a:xfrm>
                <a:off x="2079" y="1430"/>
                <a:ext cx="118" cy="2388"/>
                <a:chOff x="2079" y="1430"/>
                <a:chExt cx="118" cy="2388"/>
              </a:xfrm>
            </p:grpSpPr>
            <p:sp>
              <p:nvSpPr>
                <p:cNvPr id="27765" name="Line 21"/>
                <p:cNvSpPr>
                  <a:spLocks noChangeShapeType="1"/>
                </p:cNvSpPr>
                <p:nvPr/>
              </p:nvSpPr>
              <p:spPr bwMode="auto">
                <a:xfrm>
                  <a:off x="2143" y="1430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66" name="Line 22"/>
                <p:cNvSpPr>
                  <a:spLocks noChangeShapeType="1"/>
                </p:cNvSpPr>
                <p:nvPr/>
              </p:nvSpPr>
              <p:spPr bwMode="auto">
                <a:xfrm>
                  <a:off x="2143" y="1581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67" name="Line 23"/>
                <p:cNvSpPr>
                  <a:spLocks noChangeShapeType="1"/>
                </p:cNvSpPr>
                <p:nvPr/>
              </p:nvSpPr>
              <p:spPr bwMode="auto">
                <a:xfrm>
                  <a:off x="2143" y="1721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68" name="Line 24"/>
                <p:cNvSpPr>
                  <a:spLocks noChangeShapeType="1"/>
                </p:cNvSpPr>
                <p:nvPr/>
              </p:nvSpPr>
              <p:spPr bwMode="auto">
                <a:xfrm>
                  <a:off x="2143" y="1871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69" name="Line 25"/>
                <p:cNvSpPr>
                  <a:spLocks noChangeShapeType="1"/>
                </p:cNvSpPr>
                <p:nvPr/>
              </p:nvSpPr>
              <p:spPr bwMode="auto">
                <a:xfrm>
                  <a:off x="2143" y="2022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0" name="Line 26"/>
                <p:cNvSpPr>
                  <a:spLocks noChangeShapeType="1"/>
                </p:cNvSpPr>
                <p:nvPr/>
              </p:nvSpPr>
              <p:spPr bwMode="auto">
                <a:xfrm>
                  <a:off x="2143" y="2162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1" name="Line 27"/>
                <p:cNvSpPr>
                  <a:spLocks noChangeShapeType="1"/>
                </p:cNvSpPr>
                <p:nvPr/>
              </p:nvSpPr>
              <p:spPr bwMode="auto">
                <a:xfrm>
                  <a:off x="2143" y="2312"/>
                  <a:ext cx="1" cy="7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2" name="Line 28"/>
                <p:cNvSpPr>
                  <a:spLocks noChangeShapeType="1"/>
                </p:cNvSpPr>
                <p:nvPr/>
              </p:nvSpPr>
              <p:spPr bwMode="auto">
                <a:xfrm>
                  <a:off x="2143" y="2452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3" name="Line 29"/>
                <p:cNvSpPr>
                  <a:spLocks noChangeShapeType="1"/>
                </p:cNvSpPr>
                <p:nvPr/>
              </p:nvSpPr>
              <p:spPr bwMode="auto">
                <a:xfrm>
                  <a:off x="2143" y="2603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4" name="Line 30"/>
                <p:cNvSpPr>
                  <a:spLocks noChangeShapeType="1"/>
                </p:cNvSpPr>
                <p:nvPr/>
              </p:nvSpPr>
              <p:spPr bwMode="auto">
                <a:xfrm>
                  <a:off x="2143" y="2753"/>
                  <a:ext cx="1" cy="7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5" name="Line 31"/>
                <p:cNvSpPr>
                  <a:spLocks noChangeShapeType="1"/>
                </p:cNvSpPr>
                <p:nvPr/>
              </p:nvSpPr>
              <p:spPr bwMode="auto">
                <a:xfrm>
                  <a:off x="2143" y="2893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6" name="Line 32"/>
                <p:cNvSpPr>
                  <a:spLocks noChangeShapeType="1"/>
                </p:cNvSpPr>
                <p:nvPr/>
              </p:nvSpPr>
              <p:spPr bwMode="auto">
                <a:xfrm>
                  <a:off x="2143" y="3044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7" name="Line 33"/>
                <p:cNvSpPr>
                  <a:spLocks noChangeShapeType="1"/>
                </p:cNvSpPr>
                <p:nvPr/>
              </p:nvSpPr>
              <p:spPr bwMode="auto">
                <a:xfrm>
                  <a:off x="2143" y="3194"/>
                  <a:ext cx="1" cy="7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8" name="Line 34"/>
                <p:cNvSpPr>
                  <a:spLocks noChangeShapeType="1"/>
                </p:cNvSpPr>
                <p:nvPr/>
              </p:nvSpPr>
              <p:spPr bwMode="auto">
                <a:xfrm>
                  <a:off x="2143" y="3334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79" name="Line 35"/>
                <p:cNvSpPr>
                  <a:spLocks noChangeShapeType="1"/>
                </p:cNvSpPr>
                <p:nvPr/>
              </p:nvSpPr>
              <p:spPr bwMode="auto">
                <a:xfrm>
                  <a:off x="2143" y="3485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0" name="Line 36"/>
                <p:cNvSpPr>
                  <a:spLocks noChangeShapeType="1"/>
                </p:cNvSpPr>
                <p:nvPr/>
              </p:nvSpPr>
              <p:spPr bwMode="auto">
                <a:xfrm>
                  <a:off x="2143" y="3636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1" name="Line 37"/>
                <p:cNvSpPr>
                  <a:spLocks noChangeShapeType="1"/>
                </p:cNvSpPr>
                <p:nvPr/>
              </p:nvSpPr>
              <p:spPr bwMode="auto">
                <a:xfrm>
                  <a:off x="2143" y="3775"/>
                  <a:ext cx="1" cy="43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2" name="Rectangle 84"/>
                <p:cNvSpPr>
                  <a:spLocks noChangeArrowheads="1"/>
                </p:cNvSpPr>
                <p:nvPr/>
              </p:nvSpPr>
              <p:spPr bwMode="auto">
                <a:xfrm>
                  <a:off x="2079" y="1839"/>
                  <a:ext cx="118" cy="1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3" name="Rectangle 91"/>
                <p:cNvSpPr>
                  <a:spLocks noChangeArrowheads="1"/>
                </p:cNvSpPr>
                <p:nvPr/>
              </p:nvSpPr>
              <p:spPr bwMode="auto">
                <a:xfrm>
                  <a:off x="2079" y="2151"/>
                  <a:ext cx="118" cy="1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4" name="Rectangle 106"/>
                <p:cNvSpPr>
                  <a:spLocks noChangeArrowheads="1"/>
                </p:cNvSpPr>
                <p:nvPr/>
              </p:nvSpPr>
              <p:spPr bwMode="auto">
                <a:xfrm>
                  <a:off x="2079" y="2603"/>
                  <a:ext cx="118" cy="43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7762" name="Rectangle 14"/>
            <p:cNvSpPr>
              <a:spLocks noChangeArrowheads="1"/>
            </p:cNvSpPr>
            <p:nvPr/>
          </p:nvSpPr>
          <p:spPr bwMode="auto">
            <a:xfrm>
              <a:off x="4715" y="1040"/>
              <a:ext cx="619" cy="247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7" name="Rectangle 15"/>
          <p:cNvSpPr>
            <a:spLocks noChangeArrowheads="1"/>
          </p:cNvSpPr>
          <p:nvPr/>
        </p:nvSpPr>
        <p:spPr bwMode="auto">
          <a:xfrm>
            <a:off x="7673975" y="1722438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 u="sng">
                <a:solidFill>
                  <a:srgbClr val="000000"/>
                </a:solidFill>
                <a:latin typeface="Courier" charset="0"/>
              </a:rPr>
              <a:t>:Time</a:t>
            </a:r>
            <a:endParaRPr lang="en-US" sz="1800" b="0">
              <a:solidFill>
                <a:schemeClr val="tx1"/>
              </a:solidFill>
            </a:endParaRPr>
          </a:p>
        </p:txBody>
      </p:sp>
      <p:grpSp>
        <p:nvGrpSpPr>
          <p:cNvPr id="8" name="Group 268"/>
          <p:cNvGrpSpPr>
            <a:grpSpLocks/>
          </p:cNvGrpSpPr>
          <p:nvPr/>
        </p:nvGrpSpPr>
        <p:grpSpPr bwMode="auto">
          <a:xfrm>
            <a:off x="630238" y="1020763"/>
            <a:ext cx="3524250" cy="1023937"/>
            <a:chOff x="397" y="643"/>
            <a:chExt cx="2220" cy="645"/>
          </a:xfrm>
        </p:grpSpPr>
        <p:sp>
          <p:nvSpPr>
            <p:cNvPr id="27751" name="Rectangle 11"/>
            <p:cNvSpPr>
              <a:spLocks noChangeArrowheads="1"/>
            </p:cNvSpPr>
            <p:nvPr/>
          </p:nvSpPr>
          <p:spPr bwMode="auto">
            <a:xfrm>
              <a:off x="1977" y="1040"/>
              <a:ext cx="640" cy="247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267"/>
            <p:cNvGrpSpPr>
              <a:grpSpLocks/>
            </p:cNvGrpSpPr>
            <p:nvPr/>
          </p:nvGrpSpPr>
          <p:grpSpPr bwMode="auto">
            <a:xfrm>
              <a:off x="397" y="643"/>
              <a:ext cx="2156" cy="645"/>
              <a:chOff x="397" y="643"/>
              <a:chExt cx="2156" cy="645"/>
            </a:xfrm>
          </p:grpSpPr>
          <p:grpSp>
            <p:nvGrpSpPr>
              <p:cNvPr id="10" name="Group 266"/>
              <p:cNvGrpSpPr>
                <a:grpSpLocks/>
              </p:cNvGrpSpPr>
              <p:nvPr/>
            </p:nvGrpSpPr>
            <p:grpSpPr bwMode="auto">
              <a:xfrm>
                <a:off x="697" y="643"/>
                <a:ext cx="1856" cy="622"/>
                <a:chOff x="697" y="643"/>
                <a:chExt cx="1856" cy="622"/>
              </a:xfrm>
            </p:grpSpPr>
            <p:sp>
              <p:nvSpPr>
                <p:cNvPr id="27755" name="Rectangle 12"/>
                <p:cNvSpPr>
                  <a:spLocks noChangeArrowheads="1"/>
                </p:cNvSpPr>
                <p:nvPr/>
              </p:nvSpPr>
              <p:spPr bwMode="auto">
                <a:xfrm>
                  <a:off x="1948" y="1092"/>
                  <a:ext cx="60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/>
                  <a:r>
                    <a:rPr lang="en-US" sz="1800">
                      <a:solidFill>
                        <a:srgbClr val="000000"/>
                      </a:solidFill>
                      <a:latin typeface="Courier" charset="0"/>
                    </a:rPr>
                    <a:t> </a:t>
                  </a:r>
                  <a:r>
                    <a:rPr lang="en-US" sz="1800" u="sng">
                      <a:solidFill>
                        <a:srgbClr val="000000"/>
                      </a:solidFill>
                      <a:latin typeface="Courier" charset="0"/>
                    </a:rPr>
                    <a:t>:Watch</a:t>
                  </a:r>
                  <a:endParaRPr lang="en-US" sz="1800" b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1" name="Group 265"/>
                <p:cNvGrpSpPr>
                  <a:grpSpLocks/>
                </p:cNvGrpSpPr>
                <p:nvPr/>
              </p:nvGrpSpPr>
              <p:grpSpPr bwMode="auto">
                <a:xfrm>
                  <a:off x="697" y="643"/>
                  <a:ext cx="269" cy="473"/>
                  <a:chOff x="697" y="643"/>
                  <a:chExt cx="269" cy="473"/>
                </a:xfrm>
              </p:grpSpPr>
              <p:sp>
                <p:nvSpPr>
                  <p:cNvPr id="27757" name="Freeform 124"/>
                  <p:cNvSpPr>
                    <a:spLocks/>
                  </p:cNvSpPr>
                  <p:nvPr/>
                </p:nvSpPr>
                <p:spPr bwMode="auto">
                  <a:xfrm>
                    <a:off x="697" y="740"/>
                    <a:ext cx="129" cy="376"/>
                  </a:xfrm>
                  <a:custGeom>
                    <a:avLst/>
                    <a:gdLst>
                      <a:gd name="T0" fmla="*/ 129 w 129"/>
                      <a:gd name="T1" fmla="*/ 0 h 376"/>
                      <a:gd name="T2" fmla="*/ 129 w 129"/>
                      <a:gd name="T3" fmla="*/ 237 h 376"/>
                      <a:gd name="T4" fmla="*/ 0 w 129"/>
                      <a:gd name="T5" fmla="*/ 376 h 376"/>
                      <a:gd name="T6" fmla="*/ 0 60000 65536"/>
                      <a:gd name="T7" fmla="*/ 0 60000 65536"/>
                      <a:gd name="T8" fmla="*/ 0 60000 65536"/>
                      <a:gd name="T9" fmla="*/ 0 w 129"/>
                      <a:gd name="T10" fmla="*/ 0 h 376"/>
                      <a:gd name="T11" fmla="*/ 129 w 129"/>
                      <a:gd name="T12" fmla="*/ 376 h 37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29" h="376">
                        <a:moveTo>
                          <a:pt x="129" y="0"/>
                        </a:moveTo>
                        <a:lnTo>
                          <a:pt x="129" y="237"/>
                        </a:lnTo>
                        <a:lnTo>
                          <a:pt x="0" y="376"/>
                        </a:lnTo>
                      </a:path>
                    </a:pathLst>
                  </a:custGeom>
                  <a:noFill/>
                  <a:ln w="1746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58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826" y="977"/>
                    <a:ext cx="140" cy="139"/>
                  </a:xfrm>
                  <a:prstGeom prst="line">
                    <a:avLst/>
                  </a:prstGeom>
                  <a:noFill/>
                  <a:ln w="1746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59" name="Line 126"/>
                  <p:cNvSpPr>
                    <a:spLocks noChangeShapeType="1"/>
                  </p:cNvSpPr>
                  <p:nvPr/>
                </p:nvSpPr>
                <p:spPr bwMode="auto">
                  <a:xfrm>
                    <a:off x="697" y="847"/>
                    <a:ext cx="269" cy="1"/>
                  </a:xfrm>
                  <a:prstGeom prst="line">
                    <a:avLst/>
                  </a:prstGeom>
                  <a:noFill/>
                  <a:ln w="1746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60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761" y="643"/>
                    <a:ext cx="140" cy="14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746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7754" name="Rectangle 128"/>
              <p:cNvSpPr>
                <a:spLocks noChangeArrowheads="1"/>
              </p:cNvSpPr>
              <p:nvPr/>
            </p:nvSpPr>
            <p:spPr bwMode="auto">
              <a:xfrm>
                <a:off x="397" y="1115"/>
                <a:ext cx="86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u="sng">
                    <a:solidFill>
                      <a:srgbClr val="000000"/>
                    </a:solidFill>
                    <a:latin typeface="Courier" charset="0"/>
                  </a:rPr>
                  <a:t>:WatchUser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7659" name="AutoShape 5"/>
          <p:cNvSpPr>
            <a:spLocks noChangeArrowheads="1"/>
          </p:cNvSpPr>
          <p:nvPr/>
        </p:nvSpPr>
        <p:spPr bwMode="auto">
          <a:xfrm>
            <a:off x="3498850" y="1103313"/>
            <a:ext cx="1050925" cy="374650"/>
          </a:xfrm>
          <a:prstGeom prst="wedgeRoundRectCallout">
            <a:avLst>
              <a:gd name="adj1" fmla="val -45620"/>
              <a:gd name="adj2" fmla="val 8559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Object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7660" name="AutoShape 7"/>
          <p:cNvSpPr>
            <a:spLocks noChangeArrowheads="1"/>
          </p:cNvSpPr>
          <p:nvPr/>
        </p:nvSpPr>
        <p:spPr bwMode="auto">
          <a:xfrm>
            <a:off x="1874838" y="4913313"/>
            <a:ext cx="1376362" cy="396875"/>
          </a:xfrm>
          <a:prstGeom prst="wedgeRoundRectCallout">
            <a:avLst>
              <a:gd name="adj1" fmla="val -82065"/>
              <a:gd name="adj2" fmla="val -15039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Activation</a:t>
            </a:r>
          </a:p>
        </p:txBody>
      </p:sp>
      <p:sp>
        <p:nvSpPr>
          <p:cNvPr id="27661" name="Text Box 8"/>
          <p:cNvSpPr txBox="1">
            <a:spLocks noChangeArrowheads="1"/>
          </p:cNvSpPr>
          <p:nvPr/>
        </p:nvSpPr>
        <p:spPr bwMode="auto">
          <a:xfrm>
            <a:off x="593725" y="5835650"/>
            <a:ext cx="7932738" cy="822325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>
                <a:solidFill>
                  <a:schemeClr val="bg1"/>
                </a:solidFill>
              </a:rPr>
              <a:t>Sequence diagrams represent the behavior of a system </a:t>
            </a:r>
          </a:p>
          <a:p>
            <a:pPr algn="l"/>
            <a:r>
              <a:rPr lang="en-US" b="0">
                <a:solidFill>
                  <a:schemeClr val="bg1"/>
                </a:solidFill>
              </a:rPr>
              <a:t>as messages (“interactions”) between</a:t>
            </a:r>
            <a:r>
              <a:rPr lang="en-US" b="0" i="1">
                <a:solidFill>
                  <a:schemeClr val="bg1"/>
                </a:solidFill>
              </a:rPr>
              <a:t> different objects</a:t>
            </a:r>
            <a:endParaRPr lang="en-US" b="0">
              <a:solidFill>
                <a:schemeClr val="bg1"/>
              </a:solidFill>
            </a:endParaRPr>
          </a:p>
        </p:txBody>
      </p:sp>
      <p:sp>
        <p:nvSpPr>
          <p:cNvPr id="27662" name="AutoShape 133"/>
          <p:cNvSpPr>
            <a:spLocks noChangeArrowheads="1"/>
          </p:cNvSpPr>
          <p:nvPr/>
        </p:nvSpPr>
        <p:spPr bwMode="auto">
          <a:xfrm>
            <a:off x="171450" y="1081088"/>
            <a:ext cx="828675" cy="396875"/>
          </a:xfrm>
          <a:prstGeom prst="wedgeRoundRectCallout">
            <a:avLst>
              <a:gd name="adj1" fmla="val 46361"/>
              <a:gd name="adj2" fmla="val 12400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Actor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7663" name="Rectangle 74"/>
          <p:cNvSpPr>
            <a:spLocks noChangeArrowheads="1"/>
          </p:cNvSpPr>
          <p:nvPr/>
        </p:nvSpPr>
        <p:spPr bwMode="auto">
          <a:xfrm>
            <a:off x="3522663" y="2487613"/>
            <a:ext cx="187325" cy="222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260"/>
          <p:cNvGrpSpPr>
            <a:grpSpLocks/>
          </p:cNvGrpSpPr>
          <p:nvPr/>
        </p:nvGrpSpPr>
        <p:grpSpPr bwMode="auto">
          <a:xfrm>
            <a:off x="1387475" y="2163763"/>
            <a:ext cx="2146300" cy="301625"/>
            <a:chOff x="874" y="1363"/>
            <a:chExt cx="1352" cy="190"/>
          </a:xfrm>
        </p:grpSpPr>
        <p:sp>
          <p:nvSpPr>
            <p:cNvPr id="27749" name="Line 77"/>
            <p:cNvSpPr>
              <a:spLocks noChangeShapeType="1"/>
            </p:cNvSpPr>
            <p:nvPr/>
          </p:nvSpPr>
          <p:spPr bwMode="auto">
            <a:xfrm flipV="1">
              <a:off x="874" y="1547"/>
              <a:ext cx="1352" cy="6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50" name="Rectangle 78"/>
            <p:cNvSpPr>
              <a:spLocks noChangeArrowheads="1"/>
            </p:cNvSpPr>
            <p:nvPr/>
          </p:nvSpPr>
          <p:spPr bwMode="auto">
            <a:xfrm>
              <a:off x="979" y="1363"/>
              <a:ext cx="121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pressButton1()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27665" name="AutoShape 161"/>
          <p:cNvSpPr>
            <a:spLocks noChangeArrowheads="1"/>
          </p:cNvSpPr>
          <p:nvPr/>
        </p:nvSpPr>
        <p:spPr bwMode="auto">
          <a:xfrm>
            <a:off x="5002213" y="1098550"/>
            <a:ext cx="1376362" cy="352425"/>
          </a:xfrm>
          <a:prstGeom prst="wedgeRoundRectCallout">
            <a:avLst>
              <a:gd name="adj1" fmla="val -148731"/>
              <a:gd name="adj2" fmla="val 289639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Lifeline</a:t>
            </a:r>
          </a:p>
        </p:txBody>
      </p:sp>
      <p:grpSp>
        <p:nvGrpSpPr>
          <p:cNvPr id="13" name="Group 243"/>
          <p:cNvGrpSpPr>
            <a:grpSpLocks/>
          </p:cNvGrpSpPr>
          <p:nvPr/>
        </p:nvGrpSpPr>
        <p:grpSpPr bwMode="auto">
          <a:xfrm>
            <a:off x="3722688" y="2254250"/>
            <a:ext cx="2192337" cy="274638"/>
            <a:chOff x="2345" y="1420"/>
            <a:chExt cx="1381" cy="173"/>
          </a:xfrm>
        </p:grpSpPr>
        <p:sp>
          <p:nvSpPr>
            <p:cNvPr id="27747" name="Rectangle 81"/>
            <p:cNvSpPr>
              <a:spLocks noChangeArrowheads="1"/>
            </p:cNvSpPr>
            <p:nvPr/>
          </p:nvSpPr>
          <p:spPr bwMode="auto">
            <a:xfrm>
              <a:off x="2456" y="1420"/>
              <a:ext cx="103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blinkHours()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748" name="Line 164"/>
            <p:cNvSpPr>
              <a:spLocks noChangeShapeType="1"/>
            </p:cNvSpPr>
            <p:nvPr/>
          </p:nvSpPr>
          <p:spPr bwMode="auto">
            <a:xfrm>
              <a:off x="2345" y="1586"/>
              <a:ext cx="1381" cy="1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163" name="Rectangle 75"/>
          <p:cNvSpPr>
            <a:spLocks noChangeArrowheads="1"/>
          </p:cNvSpPr>
          <p:nvPr/>
        </p:nvSpPr>
        <p:spPr bwMode="auto">
          <a:xfrm>
            <a:off x="3533775" y="2420938"/>
            <a:ext cx="204788" cy="239712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4" name="Group 253"/>
          <p:cNvGrpSpPr>
            <a:grpSpLocks/>
          </p:cNvGrpSpPr>
          <p:nvPr/>
        </p:nvGrpSpPr>
        <p:grpSpPr bwMode="auto">
          <a:xfrm>
            <a:off x="1231900" y="3179763"/>
            <a:ext cx="6851650" cy="1090612"/>
            <a:chOff x="776" y="2003"/>
            <a:chExt cx="4316" cy="687"/>
          </a:xfrm>
        </p:grpSpPr>
        <p:sp>
          <p:nvSpPr>
            <p:cNvPr id="27740" name="Line 191"/>
            <p:cNvSpPr>
              <a:spLocks noChangeShapeType="1"/>
            </p:cNvSpPr>
            <p:nvPr/>
          </p:nvSpPr>
          <p:spPr bwMode="auto">
            <a:xfrm>
              <a:off x="3805" y="2128"/>
              <a:ext cx="1" cy="7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80" name="Rectangle 92"/>
            <p:cNvSpPr>
              <a:spLocks noChangeArrowheads="1"/>
            </p:cNvSpPr>
            <p:nvPr/>
          </p:nvSpPr>
          <p:spPr bwMode="auto">
            <a:xfrm>
              <a:off x="2219" y="2151"/>
              <a:ext cx="129" cy="151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190" name="Rectangle 102"/>
            <p:cNvSpPr>
              <a:spLocks noChangeArrowheads="1"/>
            </p:cNvSpPr>
            <p:nvPr/>
          </p:nvSpPr>
          <p:spPr bwMode="auto">
            <a:xfrm>
              <a:off x="4963" y="2281"/>
              <a:ext cx="129" cy="409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743" name="Rectangle 167"/>
            <p:cNvSpPr>
              <a:spLocks noChangeArrowheads="1"/>
            </p:cNvSpPr>
            <p:nvPr/>
          </p:nvSpPr>
          <p:spPr bwMode="auto">
            <a:xfrm>
              <a:off x="937" y="2003"/>
              <a:ext cx="121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pressButton2()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744" name="Line 168"/>
            <p:cNvSpPr>
              <a:spLocks noChangeShapeType="1"/>
            </p:cNvSpPr>
            <p:nvPr/>
          </p:nvSpPr>
          <p:spPr bwMode="auto">
            <a:xfrm>
              <a:off x="776" y="2179"/>
              <a:ext cx="1437" cy="15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Line 179"/>
            <p:cNvSpPr>
              <a:spLocks noChangeShapeType="1"/>
            </p:cNvSpPr>
            <p:nvPr/>
          </p:nvSpPr>
          <p:spPr bwMode="auto">
            <a:xfrm>
              <a:off x="2360" y="2282"/>
              <a:ext cx="2595" cy="22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Rectangle 98"/>
            <p:cNvSpPr>
              <a:spLocks noChangeArrowheads="1"/>
            </p:cNvSpPr>
            <p:nvPr/>
          </p:nvSpPr>
          <p:spPr bwMode="auto">
            <a:xfrm>
              <a:off x="2383" y="2101"/>
              <a:ext cx="1555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incrementMinutes()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203"/>
          <p:cNvGrpSpPr>
            <a:grpSpLocks/>
          </p:cNvGrpSpPr>
          <p:nvPr/>
        </p:nvGrpSpPr>
        <p:grpSpPr bwMode="auto">
          <a:xfrm>
            <a:off x="1303338" y="1971675"/>
            <a:ext cx="1587" cy="3979863"/>
            <a:chOff x="4650" y="1322"/>
            <a:chExt cx="1" cy="2507"/>
          </a:xfrm>
        </p:grpSpPr>
        <p:sp>
          <p:nvSpPr>
            <p:cNvPr id="27722" name="Line 204"/>
            <p:cNvSpPr>
              <a:spLocks noChangeShapeType="1"/>
            </p:cNvSpPr>
            <p:nvPr/>
          </p:nvSpPr>
          <p:spPr bwMode="auto">
            <a:xfrm>
              <a:off x="4650" y="1322"/>
              <a:ext cx="1" cy="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Line 205"/>
            <p:cNvSpPr>
              <a:spLocks noChangeShapeType="1"/>
            </p:cNvSpPr>
            <p:nvPr/>
          </p:nvSpPr>
          <p:spPr bwMode="auto">
            <a:xfrm>
              <a:off x="4650" y="1430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206"/>
            <p:cNvSpPr>
              <a:spLocks noChangeShapeType="1"/>
            </p:cNvSpPr>
            <p:nvPr/>
          </p:nvSpPr>
          <p:spPr bwMode="auto">
            <a:xfrm>
              <a:off x="4650" y="1581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207"/>
            <p:cNvSpPr>
              <a:spLocks noChangeShapeType="1"/>
            </p:cNvSpPr>
            <p:nvPr/>
          </p:nvSpPr>
          <p:spPr bwMode="auto">
            <a:xfrm>
              <a:off x="4650" y="1721"/>
              <a:ext cx="1" cy="8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208"/>
            <p:cNvSpPr>
              <a:spLocks noChangeShapeType="1"/>
            </p:cNvSpPr>
            <p:nvPr/>
          </p:nvSpPr>
          <p:spPr bwMode="auto">
            <a:xfrm>
              <a:off x="4650" y="1871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Line 209"/>
            <p:cNvSpPr>
              <a:spLocks noChangeShapeType="1"/>
            </p:cNvSpPr>
            <p:nvPr/>
          </p:nvSpPr>
          <p:spPr bwMode="auto">
            <a:xfrm>
              <a:off x="4650" y="2022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210"/>
            <p:cNvSpPr>
              <a:spLocks noChangeShapeType="1"/>
            </p:cNvSpPr>
            <p:nvPr/>
          </p:nvSpPr>
          <p:spPr bwMode="auto">
            <a:xfrm>
              <a:off x="4650" y="2172"/>
              <a:ext cx="1" cy="7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211"/>
            <p:cNvSpPr>
              <a:spLocks noChangeShapeType="1"/>
            </p:cNvSpPr>
            <p:nvPr/>
          </p:nvSpPr>
          <p:spPr bwMode="auto">
            <a:xfrm>
              <a:off x="4650" y="2312"/>
              <a:ext cx="1" cy="8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Line 212"/>
            <p:cNvSpPr>
              <a:spLocks noChangeShapeType="1"/>
            </p:cNvSpPr>
            <p:nvPr/>
          </p:nvSpPr>
          <p:spPr bwMode="auto">
            <a:xfrm>
              <a:off x="4650" y="2463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213"/>
            <p:cNvSpPr>
              <a:spLocks noChangeShapeType="1"/>
            </p:cNvSpPr>
            <p:nvPr/>
          </p:nvSpPr>
          <p:spPr bwMode="auto">
            <a:xfrm>
              <a:off x="4650" y="2614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214"/>
            <p:cNvSpPr>
              <a:spLocks noChangeShapeType="1"/>
            </p:cNvSpPr>
            <p:nvPr/>
          </p:nvSpPr>
          <p:spPr bwMode="auto">
            <a:xfrm>
              <a:off x="4650" y="2785"/>
              <a:ext cx="1" cy="8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215"/>
            <p:cNvSpPr>
              <a:spLocks noChangeShapeType="1"/>
            </p:cNvSpPr>
            <p:nvPr/>
          </p:nvSpPr>
          <p:spPr bwMode="auto">
            <a:xfrm>
              <a:off x="4650" y="2904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Line 216"/>
            <p:cNvSpPr>
              <a:spLocks noChangeShapeType="1"/>
            </p:cNvSpPr>
            <p:nvPr/>
          </p:nvSpPr>
          <p:spPr bwMode="auto">
            <a:xfrm>
              <a:off x="4650" y="3055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Line 217"/>
            <p:cNvSpPr>
              <a:spLocks noChangeShapeType="1"/>
            </p:cNvSpPr>
            <p:nvPr/>
          </p:nvSpPr>
          <p:spPr bwMode="auto">
            <a:xfrm>
              <a:off x="4650" y="3194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6" name="Line 218"/>
            <p:cNvSpPr>
              <a:spLocks noChangeShapeType="1"/>
            </p:cNvSpPr>
            <p:nvPr/>
          </p:nvSpPr>
          <p:spPr bwMode="auto">
            <a:xfrm>
              <a:off x="4650" y="3345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Line 219"/>
            <p:cNvSpPr>
              <a:spLocks noChangeShapeType="1"/>
            </p:cNvSpPr>
            <p:nvPr/>
          </p:nvSpPr>
          <p:spPr bwMode="auto">
            <a:xfrm>
              <a:off x="4650" y="3496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220"/>
            <p:cNvSpPr>
              <a:spLocks noChangeShapeType="1"/>
            </p:cNvSpPr>
            <p:nvPr/>
          </p:nvSpPr>
          <p:spPr bwMode="auto">
            <a:xfrm>
              <a:off x="4650" y="3636"/>
              <a:ext cx="1" cy="8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221"/>
            <p:cNvSpPr>
              <a:spLocks noChangeShapeType="1"/>
            </p:cNvSpPr>
            <p:nvPr/>
          </p:nvSpPr>
          <p:spPr bwMode="auto">
            <a:xfrm>
              <a:off x="4650" y="3786"/>
              <a:ext cx="1" cy="4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250"/>
          <p:cNvGrpSpPr>
            <a:grpSpLocks/>
          </p:cNvGrpSpPr>
          <p:nvPr/>
        </p:nvGrpSpPr>
        <p:grpSpPr bwMode="auto">
          <a:xfrm>
            <a:off x="5129213" y="1651000"/>
            <a:ext cx="1671637" cy="4379913"/>
            <a:chOff x="3231" y="1040"/>
            <a:chExt cx="1053" cy="2759"/>
          </a:xfrm>
        </p:grpSpPr>
        <p:sp>
          <p:nvSpPr>
            <p:cNvPr id="27700" name="Rectangle 17"/>
            <p:cNvSpPr>
              <a:spLocks noChangeArrowheads="1"/>
            </p:cNvSpPr>
            <p:nvPr/>
          </p:nvSpPr>
          <p:spPr bwMode="auto">
            <a:xfrm>
              <a:off x="3231" y="1040"/>
              <a:ext cx="1053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249"/>
            <p:cNvGrpSpPr>
              <a:grpSpLocks/>
            </p:cNvGrpSpPr>
            <p:nvPr/>
          </p:nvGrpSpPr>
          <p:grpSpPr bwMode="auto">
            <a:xfrm>
              <a:off x="3275" y="1092"/>
              <a:ext cx="951" cy="2707"/>
              <a:chOff x="3275" y="1092"/>
              <a:chExt cx="951" cy="2707"/>
            </a:xfrm>
          </p:grpSpPr>
          <p:sp>
            <p:nvSpPr>
              <p:cNvPr id="27702" name="Rectangle 18"/>
              <p:cNvSpPr>
                <a:spLocks noChangeArrowheads="1"/>
              </p:cNvSpPr>
              <p:nvPr/>
            </p:nvSpPr>
            <p:spPr bwMode="auto">
              <a:xfrm>
                <a:off x="3275" y="1092"/>
                <a:ext cx="95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800" u="sng">
                    <a:solidFill>
                      <a:srgbClr val="000000"/>
                    </a:solidFill>
                    <a:latin typeface="Courier" charset="0"/>
                  </a:rPr>
                  <a:t>:LCDDisplay</a:t>
                </a:r>
                <a:endParaRPr lang="en-US" sz="1800" b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" name="Group 222"/>
              <p:cNvGrpSpPr>
                <a:grpSpLocks/>
              </p:cNvGrpSpPr>
              <p:nvPr/>
            </p:nvGrpSpPr>
            <p:grpSpPr bwMode="auto">
              <a:xfrm>
                <a:off x="3812" y="1292"/>
                <a:ext cx="1" cy="2507"/>
                <a:chOff x="4650" y="1322"/>
                <a:chExt cx="1" cy="2507"/>
              </a:xfrm>
            </p:grpSpPr>
            <p:sp>
              <p:nvSpPr>
                <p:cNvPr id="27704" name="Line 223"/>
                <p:cNvSpPr>
                  <a:spLocks noChangeShapeType="1"/>
                </p:cNvSpPr>
                <p:nvPr/>
              </p:nvSpPr>
              <p:spPr bwMode="auto">
                <a:xfrm>
                  <a:off x="4650" y="1322"/>
                  <a:ext cx="1" cy="44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5" name="Line 224"/>
                <p:cNvSpPr>
                  <a:spLocks noChangeShapeType="1"/>
                </p:cNvSpPr>
                <p:nvPr/>
              </p:nvSpPr>
              <p:spPr bwMode="auto">
                <a:xfrm>
                  <a:off x="4650" y="1430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6" name="Line 225"/>
                <p:cNvSpPr>
                  <a:spLocks noChangeShapeType="1"/>
                </p:cNvSpPr>
                <p:nvPr/>
              </p:nvSpPr>
              <p:spPr bwMode="auto">
                <a:xfrm>
                  <a:off x="4650" y="1581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7" name="Line 226"/>
                <p:cNvSpPr>
                  <a:spLocks noChangeShapeType="1"/>
                </p:cNvSpPr>
                <p:nvPr/>
              </p:nvSpPr>
              <p:spPr bwMode="auto">
                <a:xfrm>
                  <a:off x="4650" y="1721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8" name="Line 227"/>
                <p:cNvSpPr>
                  <a:spLocks noChangeShapeType="1"/>
                </p:cNvSpPr>
                <p:nvPr/>
              </p:nvSpPr>
              <p:spPr bwMode="auto">
                <a:xfrm>
                  <a:off x="4650" y="1871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9" name="Line 228"/>
                <p:cNvSpPr>
                  <a:spLocks noChangeShapeType="1"/>
                </p:cNvSpPr>
                <p:nvPr/>
              </p:nvSpPr>
              <p:spPr bwMode="auto">
                <a:xfrm>
                  <a:off x="4650" y="2022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0" name="Line 229"/>
                <p:cNvSpPr>
                  <a:spLocks noChangeShapeType="1"/>
                </p:cNvSpPr>
                <p:nvPr/>
              </p:nvSpPr>
              <p:spPr bwMode="auto">
                <a:xfrm>
                  <a:off x="4650" y="2172"/>
                  <a:ext cx="1" cy="7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1" name="Line 230"/>
                <p:cNvSpPr>
                  <a:spLocks noChangeShapeType="1"/>
                </p:cNvSpPr>
                <p:nvPr/>
              </p:nvSpPr>
              <p:spPr bwMode="auto">
                <a:xfrm>
                  <a:off x="4650" y="2312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2" name="Line 231"/>
                <p:cNvSpPr>
                  <a:spLocks noChangeShapeType="1"/>
                </p:cNvSpPr>
                <p:nvPr/>
              </p:nvSpPr>
              <p:spPr bwMode="auto">
                <a:xfrm>
                  <a:off x="4650" y="2463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3" name="Line 232"/>
                <p:cNvSpPr>
                  <a:spLocks noChangeShapeType="1"/>
                </p:cNvSpPr>
                <p:nvPr/>
              </p:nvSpPr>
              <p:spPr bwMode="auto">
                <a:xfrm>
                  <a:off x="4650" y="2614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4" name="Line 233"/>
                <p:cNvSpPr>
                  <a:spLocks noChangeShapeType="1"/>
                </p:cNvSpPr>
                <p:nvPr/>
              </p:nvSpPr>
              <p:spPr bwMode="auto">
                <a:xfrm>
                  <a:off x="4650" y="2785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5" name="Line 234"/>
                <p:cNvSpPr>
                  <a:spLocks noChangeShapeType="1"/>
                </p:cNvSpPr>
                <p:nvPr/>
              </p:nvSpPr>
              <p:spPr bwMode="auto">
                <a:xfrm>
                  <a:off x="4650" y="2904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6" name="Line 235"/>
                <p:cNvSpPr>
                  <a:spLocks noChangeShapeType="1"/>
                </p:cNvSpPr>
                <p:nvPr/>
              </p:nvSpPr>
              <p:spPr bwMode="auto">
                <a:xfrm>
                  <a:off x="4650" y="3055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7" name="Line 236"/>
                <p:cNvSpPr>
                  <a:spLocks noChangeShapeType="1"/>
                </p:cNvSpPr>
                <p:nvPr/>
              </p:nvSpPr>
              <p:spPr bwMode="auto">
                <a:xfrm>
                  <a:off x="4650" y="3194"/>
                  <a:ext cx="1" cy="87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8" name="Line 237"/>
                <p:cNvSpPr>
                  <a:spLocks noChangeShapeType="1"/>
                </p:cNvSpPr>
                <p:nvPr/>
              </p:nvSpPr>
              <p:spPr bwMode="auto">
                <a:xfrm>
                  <a:off x="4650" y="3345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9" name="Line 238"/>
                <p:cNvSpPr>
                  <a:spLocks noChangeShapeType="1"/>
                </p:cNvSpPr>
                <p:nvPr/>
              </p:nvSpPr>
              <p:spPr bwMode="auto">
                <a:xfrm>
                  <a:off x="4650" y="3496"/>
                  <a:ext cx="1" cy="75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20" name="Line 239"/>
                <p:cNvSpPr>
                  <a:spLocks noChangeShapeType="1"/>
                </p:cNvSpPr>
                <p:nvPr/>
              </p:nvSpPr>
              <p:spPr bwMode="auto">
                <a:xfrm>
                  <a:off x="4650" y="3636"/>
                  <a:ext cx="1" cy="86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21" name="Line 240"/>
                <p:cNvSpPr>
                  <a:spLocks noChangeShapeType="1"/>
                </p:cNvSpPr>
                <p:nvPr/>
              </p:nvSpPr>
              <p:spPr bwMode="auto">
                <a:xfrm>
                  <a:off x="4650" y="3786"/>
                  <a:ext cx="1" cy="43"/>
                </a:xfrm>
                <a:prstGeom prst="line">
                  <a:avLst/>
                </a:prstGeom>
                <a:noFill/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9" name="Group 263"/>
          <p:cNvGrpSpPr>
            <a:grpSpLocks/>
          </p:cNvGrpSpPr>
          <p:nvPr/>
        </p:nvGrpSpPr>
        <p:grpSpPr bwMode="auto">
          <a:xfrm>
            <a:off x="1154113" y="4021138"/>
            <a:ext cx="6940550" cy="1411287"/>
            <a:chOff x="727" y="2533"/>
            <a:chExt cx="4372" cy="889"/>
          </a:xfrm>
        </p:grpSpPr>
        <p:sp>
          <p:nvSpPr>
            <p:cNvPr id="27693" name="Rectangle 116"/>
            <p:cNvSpPr>
              <a:spLocks noChangeArrowheads="1"/>
            </p:cNvSpPr>
            <p:nvPr/>
          </p:nvSpPr>
          <p:spPr bwMode="auto">
            <a:xfrm>
              <a:off x="4970" y="2705"/>
              <a:ext cx="118" cy="1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05" name="Rectangle 117"/>
            <p:cNvSpPr>
              <a:spLocks noChangeArrowheads="1"/>
            </p:cNvSpPr>
            <p:nvPr/>
          </p:nvSpPr>
          <p:spPr bwMode="auto">
            <a:xfrm>
              <a:off x="4970" y="2894"/>
              <a:ext cx="129" cy="151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95" name="Rectangle 171"/>
            <p:cNvSpPr>
              <a:spLocks noChangeArrowheads="1"/>
            </p:cNvSpPr>
            <p:nvPr/>
          </p:nvSpPr>
          <p:spPr bwMode="auto">
            <a:xfrm>
              <a:off x="930" y="2533"/>
              <a:ext cx="1555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pressButton1and2()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696" name="Line 172"/>
            <p:cNvSpPr>
              <a:spLocks noChangeShapeType="1"/>
            </p:cNvSpPr>
            <p:nvPr/>
          </p:nvSpPr>
          <p:spPr bwMode="auto">
            <a:xfrm>
              <a:off x="727" y="2723"/>
              <a:ext cx="1493" cy="1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180"/>
            <p:cNvSpPr>
              <a:spLocks noChangeShapeType="1"/>
            </p:cNvSpPr>
            <p:nvPr/>
          </p:nvSpPr>
          <p:spPr bwMode="auto">
            <a:xfrm>
              <a:off x="2393" y="2903"/>
              <a:ext cx="2574" cy="22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Rectangle 181"/>
            <p:cNvSpPr>
              <a:spLocks noChangeArrowheads="1"/>
            </p:cNvSpPr>
            <p:nvPr/>
          </p:nvSpPr>
          <p:spPr bwMode="auto">
            <a:xfrm>
              <a:off x="2423" y="2715"/>
              <a:ext cx="129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commitNewTime()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89195" name="Rectangle 107"/>
            <p:cNvSpPr>
              <a:spLocks noChangeArrowheads="1"/>
            </p:cNvSpPr>
            <p:nvPr/>
          </p:nvSpPr>
          <p:spPr bwMode="auto">
            <a:xfrm>
              <a:off x="2219" y="2715"/>
              <a:ext cx="136" cy="707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" name="Group 264"/>
          <p:cNvGrpSpPr>
            <a:grpSpLocks/>
          </p:cNvGrpSpPr>
          <p:nvPr/>
        </p:nvGrpSpPr>
        <p:grpSpPr bwMode="auto">
          <a:xfrm>
            <a:off x="3746500" y="4765675"/>
            <a:ext cx="2400300" cy="512763"/>
            <a:chOff x="2360" y="3002"/>
            <a:chExt cx="1512" cy="323"/>
          </a:xfrm>
        </p:grpSpPr>
        <p:sp>
          <p:nvSpPr>
            <p:cNvPr id="27689" name="Line 197"/>
            <p:cNvSpPr>
              <a:spLocks noChangeShapeType="1"/>
            </p:cNvSpPr>
            <p:nvPr/>
          </p:nvSpPr>
          <p:spPr bwMode="auto">
            <a:xfrm>
              <a:off x="3805" y="3172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Rectangle 120"/>
            <p:cNvSpPr>
              <a:spLocks noChangeArrowheads="1"/>
            </p:cNvSpPr>
            <p:nvPr/>
          </p:nvSpPr>
          <p:spPr bwMode="auto">
            <a:xfrm>
              <a:off x="2395" y="3002"/>
              <a:ext cx="121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stopBlinking()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691" name="Line 177"/>
            <p:cNvSpPr>
              <a:spLocks noChangeShapeType="1"/>
            </p:cNvSpPr>
            <p:nvPr/>
          </p:nvSpPr>
          <p:spPr bwMode="auto">
            <a:xfrm>
              <a:off x="2360" y="3197"/>
              <a:ext cx="1367" cy="1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115"/>
            <p:cNvSpPr>
              <a:spLocks noChangeArrowheads="1"/>
            </p:cNvSpPr>
            <p:nvPr/>
          </p:nvSpPr>
          <p:spPr bwMode="auto">
            <a:xfrm>
              <a:off x="3743" y="3174"/>
              <a:ext cx="129" cy="151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255"/>
          <p:cNvGrpSpPr>
            <a:grpSpLocks/>
          </p:cNvGrpSpPr>
          <p:nvPr/>
        </p:nvGrpSpPr>
        <p:grpSpPr bwMode="auto">
          <a:xfrm>
            <a:off x="5930900" y="3692525"/>
            <a:ext cx="1939925" cy="512763"/>
            <a:chOff x="3736" y="2326"/>
            <a:chExt cx="1222" cy="323"/>
          </a:xfrm>
        </p:grpSpPr>
        <p:sp>
          <p:nvSpPr>
            <p:cNvPr id="27685" name="Line 194"/>
            <p:cNvSpPr>
              <a:spLocks noChangeShapeType="1"/>
            </p:cNvSpPr>
            <p:nvPr/>
          </p:nvSpPr>
          <p:spPr bwMode="auto">
            <a:xfrm>
              <a:off x="3805" y="2570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88" name="Rectangle 100"/>
            <p:cNvSpPr>
              <a:spLocks noChangeArrowheads="1"/>
            </p:cNvSpPr>
            <p:nvPr/>
          </p:nvSpPr>
          <p:spPr bwMode="auto">
            <a:xfrm>
              <a:off x="3736" y="2499"/>
              <a:ext cx="129" cy="150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87" name="Rectangle 105"/>
            <p:cNvSpPr>
              <a:spLocks noChangeArrowheads="1"/>
            </p:cNvSpPr>
            <p:nvPr/>
          </p:nvSpPr>
          <p:spPr bwMode="auto">
            <a:xfrm>
              <a:off x="4116" y="2326"/>
              <a:ext cx="778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refresh()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688" name="Line 183"/>
            <p:cNvSpPr>
              <a:spLocks noChangeShapeType="1"/>
            </p:cNvSpPr>
            <p:nvPr/>
          </p:nvSpPr>
          <p:spPr bwMode="auto">
            <a:xfrm flipH="1">
              <a:off x="3871" y="2521"/>
              <a:ext cx="1087" cy="1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259"/>
          <p:cNvGrpSpPr>
            <a:grpSpLocks/>
          </p:cNvGrpSpPr>
          <p:nvPr/>
        </p:nvGrpSpPr>
        <p:grpSpPr bwMode="auto">
          <a:xfrm>
            <a:off x="1363663" y="2627313"/>
            <a:ext cx="4794250" cy="660400"/>
            <a:chOff x="859" y="1655"/>
            <a:chExt cx="3020" cy="416"/>
          </a:xfrm>
        </p:grpSpPr>
        <p:sp>
          <p:nvSpPr>
            <p:cNvPr id="27677" name="Line 190"/>
            <p:cNvSpPr>
              <a:spLocks noChangeShapeType="1"/>
            </p:cNvSpPr>
            <p:nvPr/>
          </p:nvSpPr>
          <p:spPr bwMode="auto">
            <a:xfrm>
              <a:off x="3819" y="1978"/>
              <a:ext cx="1" cy="7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Rectangle 89"/>
            <p:cNvSpPr>
              <a:spLocks noChangeArrowheads="1"/>
            </p:cNvSpPr>
            <p:nvPr/>
          </p:nvSpPr>
          <p:spPr bwMode="auto">
            <a:xfrm>
              <a:off x="3750" y="1920"/>
              <a:ext cx="119" cy="1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78" name="Rectangle 90"/>
            <p:cNvSpPr>
              <a:spLocks noChangeArrowheads="1"/>
            </p:cNvSpPr>
            <p:nvPr/>
          </p:nvSpPr>
          <p:spPr bwMode="auto">
            <a:xfrm>
              <a:off x="3750" y="1920"/>
              <a:ext cx="129" cy="151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173" name="Rectangle 85"/>
            <p:cNvSpPr>
              <a:spLocks noChangeArrowheads="1"/>
            </p:cNvSpPr>
            <p:nvPr/>
          </p:nvSpPr>
          <p:spPr bwMode="auto">
            <a:xfrm>
              <a:off x="2226" y="1832"/>
              <a:ext cx="129" cy="151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81" name="Line 165"/>
            <p:cNvSpPr>
              <a:spLocks noChangeShapeType="1"/>
            </p:cNvSpPr>
            <p:nvPr/>
          </p:nvSpPr>
          <p:spPr bwMode="auto">
            <a:xfrm>
              <a:off x="859" y="1852"/>
              <a:ext cx="1354" cy="8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Rectangle 166"/>
            <p:cNvSpPr>
              <a:spLocks noChangeArrowheads="1"/>
            </p:cNvSpPr>
            <p:nvPr/>
          </p:nvSpPr>
          <p:spPr bwMode="auto">
            <a:xfrm>
              <a:off x="972" y="1655"/>
              <a:ext cx="121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pressButton1()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  <p:sp>
          <p:nvSpPr>
            <p:cNvPr id="27683" name="Line 175"/>
            <p:cNvSpPr>
              <a:spLocks noChangeShapeType="1"/>
            </p:cNvSpPr>
            <p:nvPr/>
          </p:nvSpPr>
          <p:spPr bwMode="auto">
            <a:xfrm flipV="1">
              <a:off x="2364" y="1956"/>
              <a:ext cx="1382" cy="6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Rectangle 174"/>
            <p:cNvSpPr>
              <a:spLocks noChangeArrowheads="1"/>
            </p:cNvSpPr>
            <p:nvPr/>
          </p:nvSpPr>
          <p:spPr bwMode="auto">
            <a:xfrm>
              <a:off x="2440" y="1747"/>
              <a:ext cx="1210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blinkMinutes()</a:t>
              </a:r>
              <a:endParaRPr lang="en-US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89171" name="Rectangle 83"/>
          <p:cNvSpPr>
            <a:spLocks noChangeArrowheads="1"/>
          </p:cNvSpPr>
          <p:nvPr/>
        </p:nvSpPr>
        <p:spPr bwMode="auto">
          <a:xfrm>
            <a:off x="5930900" y="2482850"/>
            <a:ext cx="204788" cy="239713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1131888" y="2020888"/>
            <a:ext cx="293687" cy="3554412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Diagrams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6913" y="1504950"/>
            <a:ext cx="4540250" cy="4800600"/>
          </a:xfrm>
        </p:spPr>
        <p:txBody>
          <a:bodyPr/>
          <a:lstStyle/>
          <a:p>
            <a:r>
              <a:rPr lang="en-US" sz="2000" smtClean="0"/>
              <a:t>Used during analysis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To refine use case descriptions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to find additional objects (“participating objects”)</a:t>
            </a:r>
          </a:p>
          <a:p>
            <a:r>
              <a:rPr lang="en-US" sz="2000" smtClean="0"/>
              <a:t>Used during system design 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to refine subsystem interfaces</a:t>
            </a:r>
          </a:p>
          <a:p>
            <a:r>
              <a:rPr lang="en-US" sz="2000" b="1" i="1" smtClean="0"/>
              <a:t>Instances </a:t>
            </a:r>
            <a:r>
              <a:rPr lang="en-US" sz="2000" smtClean="0"/>
              <a:t> are represented by rectangles. </a:t>
            </a:r>
            <a:r>
              <a:rPr lang="en-US" sz="2000" b="1" i="1" smtClean="0"/>
              <a:t>Actors</a:t>
            </a:r>
            <a:r>
              <a:rPr lang="en-US" sz="2000" smtClean="0"/>
              <a:t> by sticky figures</a:t>
            </a:r>
          </a:p>
          <a:p>
            <a:r>
              <a:rPr lang="en-US" sz="2000" b="1" i="1" smtClean="0"/>
              <a:t>Lifelines</a:t>
            </a:r>
            <a:r>
              <a:rPr lang="en-US" sz="2000" smtClean="0"/>
              <a:t> are represented by dashed lines</a:t>
            </a:r>
          </a:p>
          <a:p>
            <a:r>
              <a:rPr lang="en-US" sz="2000" b="1" i="1" smtClean="0"/>
              <a:t>Messages</a:t>
            </a:r>
            <a:r>
              <a:rPr lang="en-US" sz="2000" smtClean="0"/>
              <a:t> are represented by arrows</a:t>
            </a:r>
            <a:r>
              <a:rPr lang="en-US" sz="2000" b="1" i="1" smtClean="0"/>
              <a:t> </a:t>
            </a:r>
          </a:p>
          <a:p>
            <a:r>
              <a:rPr lang="en-US" sz="2000" b="1" i="1" smtClean="0"/>
              <a:t>Activations</a:t>
            </a:r>
            <a:r>
              <a:rPr lang="en-US" sz="2000" smtClean="0"/>
              <a:t> are represented by narrow rectangles.</a:t>
            </a: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1169988" y="2363788"/>
            <a:ext cx="1900237" cy="3421062"/>
            <a:chOff x="737" y="1489"/>
            <a:chExt cx="1197" cy="2155"/>
          </a:xfrm>
        </p:grpSpPr>
        <p:grpSp>
          <p:nvGrpSpPr>
            <p:cNvPr id="3" name="Group 60"/>
            <p:cNvGrpSpPr>
              <a:grpSpLocks/>
            </p:cNvGrpSpPr>
            <p:nvPr/>
          </p:nvGrpSpPr>
          <p:grpSpPr bwMode="auto">
            <a:xfrm>
              <a:off x="737" y="1489"/>
              <a:ext cx="1173" cy="134"/>
              <a:chOff x="971" y="1489"/>
              <a:chExt cx="1173" cy="134"/>
            </a:xfrm>
          </p:grpSpPr>
          <p:sp>
            <p:nvSpPr>
              <p:cNvPr id="26666" name="Line 32"/>
              <p:cNvSpPr>
                <a:spLocks noChangeShapeType="1"/>
              </p:cNvSpPr>
              <p:nvPr/>
            </p:nvSpPr>
            <p:spPr bwMode="auto">
              <a:xfrm>
                <a:off x="971" y="1602"/>
                <a:ext cx="1173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7" name="Rectangle 33"/>
              <p:cNvSpPr>
                <a:spLocks noChangeArrowheads="1"/>
              </p:cNvSpPr>
              <p:nvPr/>
            </p:nvSpPr>
            <p:spPr bwMode="auto">
              <a:xfrm>
                <a:off x="1084" y="1489"/>
                <a:ext cx="807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selectZone()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" name="Group 62"/>
            <p:cNvGrpSpPr>
              <a:grpSpLocks/>
            </p:cNvGrpSpPr>
            <p:nvPr/>
          </p:nvGrpSpPr>
          <p:grpSpPr bwMode="auto">
            <a:xfrm>
              <a:off x="747" y="2845"/>
              <a:ext cx="1187" cy="134"/>
              <a:chOff x="981" y="2037"/>
              <a:chExt cx="1187" cy="134"/>
            </a:xfrm>
          </p:grpSpPr>
          <p:sp>
            <p:nvSpPr>
              <p:cNvPr id="26664" name="Line 39"/>
              <p:cNvSpPr>
                <a:spLocks noChangeShapeType="1"/>
              </p:cNvSpPr>
              <p:nvPr/>
            </p:nvSpPr>
            <p:spPr bwMode="auto">
              <a:xfrm>
                <a:off x="981" y="2151"/>
                <a:ext cx="1187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5" name="Rectangle 40"/>
              <p:cNvSpPr>
                <a:spLocks noChangeArrowheads="1"/>
              </p:cNvSpPr>
              <p:nvPr/>
            </p:nvSpPr>
            <p:spPr bwMode="auto">
              <a:xfrm>
                <a:off x="1084" y="2037"/>
                <a:ext cx="94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pickupChange()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737" y="3508"/>
              <a:ext cx="1189" cy="136"/>
              <a:chOff x="971" y="2468"/>
              <a:chExt cx="1189" cy="136"/>
            </a:xfrm>
          </p:grpSpPr>
          <p:sp>
            <p:nvSpPr>
              <p:cNvPr id="26662" name="Line 44"/>
              <p:cNvSpPr>
                <a:spLocks noChangeShapeType="1"/>
              </p:cNvSpPr>
              <p:nvPr/>
            </p:nvSpPr>
            <p:spPr bwMode="auto">
              <a:xfrm>
                <a:off x="971" y="2603"/>
                <a:ext cx="118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3" name="Rectangle 45"/>
              <p:cNvSpPr>
                <a:spLocks noChangeArrowheads="1"/>
              </p:cNvSpPr>
              <p:nvPr/>
            </p:nvSpPr>
            <p:spPr bwMode="auto">
              <a:xfrm>
                <a:off x="1084" y="2468"/>
                <a:ext cx="94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pickUpTicket()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747" y="2160"/>
              <a:ext cx="1166" cy="134"/>
              <a:chOff x="981" y="1736"/>
              <a:chExt cx="1166" cy="134"/>
            </a:xfrm>
          </p:grpSpPr>
          <p:sp>
            <p:nvSpPr>
              <p:cNvPr id="26660" name="Line 47"/>
              <p:cNvSpPr>
                <a:spLocks noChangeShapeType="1"/>
              </p:cNvSpPr>
              <p:nvPr/>
            </p:nvSpPr>
            <p:spPr bwMode="auto">
              <a:xfrm>
                <a:off x="981" y="1850"/>
                <a:ext cx="1166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1" name="Rectangle 48"/>
              <p:cNvSpPr>
                <a:spLocks noChangeArrowheads="1"/>
              </p:cNvSpPr>
              <p:nvPr/>
            </p:nvSpPr>
            <p:spPr bwMode="auto">
              <a:xfrm>
                <a:off x="1084" y="1736"/>
                <a:ext cx="87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insertCoins()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2359025" y="1706563"/>
            <a:ext cx="1604963" cy="4821237"/>
            <a:chOff x="1486" y="1075"/>
            <a:chExt cx="1011" cy="3037"/>
          </a:xfrm>
        </p:grpSpPr>
        <p:sp>
          <p:nvSpPr>
            <p:cNvPr id="26653" name="Rectangle 9"/>
            <p:cNvSpPr>
              <a:spLocks noChangeArrowheads="1"/>
            </p:cNvSpPr>
            <p:nvPr/>
          </p:nvSpPr>
          <p:spPr bwMode="auto">
            <a:xfrm>
              <a:off x="1623" y="1155"/>
              <a:ext cx="87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TicketMachine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6654" name="Rectangle 8"/>
            <p:cNvSpPr>
              <a:spLocks noChangeArrowheads="1"/>
            </p:cNvSpPr>
            <p:nvPr/>
          </p:nvSpPr>
          <p:spPr bwMode="auto">
            <a:xfrm>
              <a:off x="1486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Line 55"/>
            <p:cNvSpPr>
              <a:spLocks noChangeShapeType="1"/>
            </p:cNvSpPr>
            <p:nvPr/>
          </p:nvSpPr>
          <p:spPr bwMode="auto">
            <a:xfrm>
              <a:off x="1992" y="1320"/>
              <a:ext cx="0" cy="27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581025" y="1143000"/>
            <a:ext cx="960438" cy="5268913"/>
            <a:chOff x="366" y="720"/>
            <a:chExt cx="605" cy="3319"/>
          </a:xfrm>
        </p:grpSpPr>
        <p:sp>
          <p:nvSpPr>
            <p:cNvPr id="26646" name="Rectangle 6"/>
            <p:cNvSpPr>
              <a:spLocks noChangeArrowheads="1"/>
            </p:cNvSpPr>
            <p:nvPr/>
          </p:nvSpPr>
          <p:spPr bwMode="auto">
            <a:xfrm>
              <a:off x="618" y="1484"/>
              <a:ext cx="119" cy="16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Freeform 49"/>
            <p:cNvSpPr>
              <a:spLocks/>
            </p:cNvSpPr>
            <p:nvPr/>
          </p:nvSpPr>
          <p:spPr bwMode="auto">
            <a:xfrm>
              <a:off x="554" y="817"/>
              <a:ext cx="129" cy="376"/>
            </a:xfrm>
            <a:custGeom>
              <a:avLst/>
              <a:gdLst>
                <a:gd name="T0" fmla="*/ 129 w 129"/>
                <a:gd name="T1" fmla="*/ 0 h 376"/>
                <a:gd name="T2" fmla="*/ 129 w 129"/>
                <a:gd name="T3" fmla="*/ 237 h 376"/>
                <a:gd name="T4" fmla="*/ 0 w 129"/>
                <a:gd name="T5" fmla="*/ 376 h 376"/>
                <a:gd name="T6" fmla="*/ 0 60000 65536"/>
                <a:gd name="T7" fmla="*/ 0 60000 65536"/>
                <a:gd name="T8" fmla="*/ 0 60000 65536"/>
                <a:gd name="T9" fmla="*/ 0 w 129"/>
                <a:gd name="T10" fmla="*/ 0 h 376"/>
                <a:gd name="T11" fmla="*/ 129 w 129"/>
                <a:gd name="T12" fmla="*/ 376 h 3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9" h="376">
                  <a:moveTo>
                    <a:pt x="129" y="0"/>
                  </a:moveTo>
                  <a:lnTo>
                    <a:pt x="129" y="237"/>
                  </a:lnTo>
                  <a:lnTo>
                    <a:pt x="0" y="376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50"/>
            <p:cNvSpPr>
              <a:spLocks noChangeShapeType="1"/>
            </p:cNvSpPr>
            <p:nvPr/>
          </p:nvSpPr>
          <p:spPr bwMode="auto">
            <a:xfrm>
              <a:off x="683" y="1054"/>
              <a:ext cx="140" cy="13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51"/>
            <p:cNvSpPr>
              <a:spLocks noChangeShapeType="1"/>
            </p:cNvSpPr>
            <p:nvPr/>
          </p:nvSpPr>
          <p:spPr bwMode="auto">
            <a:xfrm>
              <a:off x="554" y="924"/>
              <a:ext cx="269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Oval 52"/>
            <p:cNvSpPr>
              <a:spLocks noChangeArrowheads="1"/>
            </p:cNvSpPr>
            <p:nvPr/>
          </p:nvSpPr>
          <p:spPr bwMode="auto">
            <a:xfrm>
              <a:off x="618" y="720"/>
              <a:ext cx="140" cy="140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Rectangle 53"/>
            <p:cNvSpPr>
              <a:spLocks noChangeArrowheads="1"/>
            </p:cNvSpPr>
            <p:nvPr/>
          </p:nvSpPr>
          <p:spPr bwMode="auto">
            <a:xfrm>
              <a:off x="366" y="1220"/>
              <a:ext cx="6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Passenger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6652" name="Line 70"/>
            <p:cNvSpPr>
              <a:spLocks noChangeShapeType="1"/>
            </p:cNvSpPr>
            <p:nvPr/>
          </p:nvSpPr>
          <p:spPr bwMode="auto">
            <a:xfrm>
              <a:off x="684" y="1391"/>
              <a:ext cx="0" cy="26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75"/>
          <p:cNvGrpSpPr>
            <a:grpSpLocks/>
          </p:cNvGrpSpPr>
          <p:nvPr/>
        </p:nvGrpSpPr>
        <p:grpSpPr bwMode="auto">
          <a:xfrm>
            <a:off x="960438" y="2335213"/>
            <a:ext cx="2316162" cy="4010025"/>
            <a:chOff x="605" y="1471"/>
            <a:chExt cx="1459" cy="2526"/>
          </a:xfrm>
        </p:grpSpPr>
        <p:sp>
          <p:nvSpPr>
            <p:cNvPr id="26641" name="Rectangle 56"/>
            <p:cNvSpPr>
              <a:spLocks noChangeArrowheads="1"/>
            </p:cNvSpPr>
            <p:nvPr/>
          </p:nvSpPr>
          <p:spPr bwMode="auto">
            <a:xfrm>
              <a:off x="1935" y="1583"/>
              <a:ext cx="129" cy="3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Rectangle 57"/>
            <p:cNvSpPr>
              <a:spLocks noChangeArrowheads="1"/>
            </p:cNvSpPr>
            <p:nvPr/>
          </p:nvSpPr>
          <p:spPr bwMode="auto">
            <a:xfrm>
              <a:off x="1935" y="2263"/>
              <a:ext cx="129" cy="3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Rectangle 58"/>
            <p:cNvSpPr>
              <a:spLocks noChangeArrowheads="1"/>
            </p:cNvSpPr>
            <p:nvPr/>
          </p:nvSpPr>
          <p:spPr bwMode="auto">
            <a:xfrm>
              <a:off x="1935" y="2943"/>
              <a:ext cx="129" cy="3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Rectangle 59"/>
            <p:cNvSpPr>
              <a:spLocks noChangeArrowheads="1"/>
            </p:cNvSpPr>
            <p:nvPr/>
          </p:nvSpPr>
          <p:spPr bwMode="auto">
            <a:xfrm>
              <a:off x="1935" y="3623"/>
              <a:ext cx="129" cy="3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Rectangle 7"/>
            <p:cNvSpPr>
              <a:spLocks noChangeArrowheads="1"/>
            </p:cNvSpPr>
            <p:nvPr/>
          </p:nvSpPr>
          <p:spPr bwMode="auto">
            <a:xfrm>
              <a:off x="605" y="1471"/>
              <a:ext cx="129" cy="25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2" name="AutoShape 76"/>
          <p:cNvSpPr>
            <a:spLocks noChangeArrowheads="1"/>
          </p:cNvSpPr>
          <p:nvPr/>
        </p:nvSpPr>
        <p:spPr bwMode="auto">
          <a:xfrm>
            <a:off x="4524375" y="192088"/>
            <a:ext cx="3181350" cy="1149350"/>
          </a:xfrm>
          <a:prstGeom prst="wedgeRoundRectCallout">
            <a:avLst>
              <a:gd name="adj1" fmla="val -109931"/>
              <a:gd name="adj2" fmla="val 139917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Focus on </a:t>
            </a:r>
          </a:p>
          <a:p>
            <a:r>
              <a:rPr lang="en-US"/>
              <a:t>control flow</a:t>
            </a:r>
          </a:p>
        </p:txBody>
      </p:sp>
      <p:sp>
        <p:nvSpPr>
          <p:cNvPr id="57353" name="AutoShape 87"/>
          <p:cNvSpPr>
            <a:spLocks noChangeArrowheads="1"/>
          </p:cNvSpPr>
          <p:nvPr/>
        </p:nvSpPr>
        <p:spPr bwMode="auto">
          <a:xfrm>
            <a:off x="6864350" y="3306763"/>
            <a:ext cx="2279650" cy="1154112"/>
          </a:xfrm>
          <a:prstGeom prst="wedgeRoundRectCallout">
            <a:avLst>
              <a:gd name="adj1" fmla="val -98190"/>
              <a:gd name="adj2" fmla="val -9456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 b="0"/>
              <a:t>Messages -&gt;</a:t>
            </a:r>
          </a:p>
          <a:p>
            <a:r>
              <a:rPr lang="en-US" sz="1800" b="0"/>
              <a:t>Operations on</a:t>
            </a:r>
          </a:p>
          <a:p>
            <a:r>
              <a:rPr lang="en-US" sz="1800" b="0"/>
              <a:t> participating Object</a:t>
            </a:r>
          </a:p>
        </p:txBody>
      </p:sp>
      <p:grpSp>
        <p:nvGrpSpPr>
          <p:cNvPr id="10" name="Group 88"/>
          <p:cNvGrpSpPr>
            <a:grpSpLocks/>
          </p:cNvGrpSpPr>
          <p:nvPr/>
        </p:nvGrpSpPr>
        <p:grpSpPr bwMode="auto">
          <a:xfrm>
            <a:off x="3570288" y="3006725"/>
            <a:ext cx="2220912" cy="1960563"/>
            <a:chOff x="2249" y="1894"/>
            <a:chExt cx="1399" cy="1235"/>
          </a:xfrm>
        </p:grpSpPr>
        <p:sp>
          <p:nvSpPr>
            <p:cNvPr id="26636" name="Rectangle 84"/>
            <p:cNvSpPr>
              <a:spLocks noChangeArrowheads="1"/>
            </p:cNvSpPr>
            <p:nvPr/>
          </p:nvSpPr>
          <p:spPr bwMode="auto">
            <a:xfrm>
              <a:off x="2249" y="2347"/>
              <a:ext cx="1393" cy="782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Text Box 79"/>
            <p:cNvSpPr txBox="1">
              <a:spLocks noChangeArrowheads="1"/>
            </p:cNvSpPr>
            <p:nvPr/>
          </p:nvSpPr>
          <p:spPr bwMode="auto">
            <a:xfrm>
              <a:off x="2280" y="2144"/>
              <a:ext cx="1329" cy="92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zone2price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selectZone()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insertCoins()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pickupChange()</a:t>
              </a:r>
            </a:p>
            <a:p>
              <a:pPr algn="l"/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pickUpTicket()</a:t>
              </a:r>
            </a:p>
          </p:txBody>
        </p:sp>
        <p:sp>
          <p:nvSpPr>
            <p:cNvPr id="26638" name="Rectangle 81"/>
            <p:cNvSpPr>
              <a:spLocks noChangeArrowheads="1"/>
            </p:cNvSpPr>
            <p:nvPr/>
          </p:nvSpPr>
          <p:spPr bwMode="auto">
            <a:xfrm>
              <a:off x="2250" y="1894"/>
              <a:ext cx="1390" cy="282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Rectangle 82"/>
            <p:cNvSpPr>
              <a:spLocks noChangeArrowheads="1"/>
            </p:cNvSpPr>
            <p:nvPr/>
          </p:nvSpPr>
          <p:spPr bwMode="auto">
            <a:xfrm>
              <a:off x="2385" y="1988"/>
              <a:ext cx="1123" cy="17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rgbClr val="000000"/>
                  </a:solidFill>
                  <a:latin typeface="Courier" charset="0"/>
                </a:rPr>
                <a:t>TicketMachine</a:t>
              </a:r>
            </a:p>
          </p:txBody>
        </p:sp>
        <p:sp>
          <p:nvSpPr>
            <p:cNvPr id="26640" name="Rectangle 83"/>
            <p:cNvSpPr>
              <a:spLocks noChangeArrowheads="1"/>
            </p:cNvSpPr>
            <p:nvPr/>
          </p:nvSpPr>
          <p:spPr bwMode="auto">
            <a:xfrm>
              <a:off x="2254" y="2179"/>
              <a:ext cx="1394" cy="162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5" name="AutoShape 90"/>
          <p:cNvSpPr>
            <a:spLocks noChangeArrowheads="1"/>
          </p:cNvSpPr>
          <p:nvPr/>
        </p:nvSpPr>
        <p:spPr bwMode="auto">
          <a:xfrm>
            <a:off x="2806700" y="4016375"/>
            <a:ext cx="722313" cy="330200"/>
          </a:xfrm>
          <a:prstGeom prst="rightArrow">
            <a:avLst>
              <a:gd name="adj1" fmla="val 50000"/>
              <a:gd name="adj2" fmla="val 5468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  <p:bldP spid="57353" grpId="0" animBg="1"/>
      <p:bldP spid="573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72"/>
          <p:cNvSpPr>
            <a:spLocks noChangeShapeType="1"/>
          </p:cNvSpPr>
          <p:nvPr/>
        </p:nvSpPr>
        <p:spPr bwMode="auto">
          <a:xfrm>
            <a:off x="1463675" y="2159000"/>
            <a:ext cx="0" cy="1993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Diagrams can also model the Flow of Data 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4410075"/>
            <a:ext cx="8001000" cy="1685925"/>
          </a:xfrm>
        </p:spPr>
        <p:txBody>
          <a:bodyPr/>
          <a:lstStyle/>
          <a:p>
            <a:r>
              <a:rPr lang="en-US" sz="2000" smtClean="0"/>
              <a:t>The source of an arrow indicates the activation which sent the message</a:t>
            </a:r>
          </a:p>
          <a:p>
            <a:r>
              <a:rPr lang="en-US" sz="2000" smtClean="0">
                <a:solidFill>
                  <a:srgbClr val="FF3300"/>
                </a:solidFill>
              </a:rPr>
              <a:t>Horizontal dashed arrows indicate data flow</a:t>
            </a:r>
            <a:r>
              <a:rPr lang="en-US" sz="2000" smtClean="0"/>
              <a:t>, for example return results from a message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952500" y="1143000"/>
            <a:ext cx="960438" cy="1006475"/>
            <a:chOff x="600" y="720"/>
            <a:chExt cx="605" cy="634"/>
          </a:xfrm>
        </p:grpSpPr>
        <p:grpSp>
          <p:nvGrpSpPr>
            <p:cNvPr id="3" name="Group 34"/>
            <p:cNvGrpSpPr>
              <a:grpSpLocks/>
            </p:cNvGrpSpPr>
            <p:nvPr/>
          </p:nvGrpSpPr>
          <p:grpSpPr bwMode="auto">
            <a:xfrm>
              <a:off x="788" y="720"/>
              <a:ext cx="269" cy="473"/>
              <a:chOff x="788" y="720"/>
              <a:chExt cx="269" cy="473"/>
            </a:xfrm>
          </p:grpSpPr>
          <p:sp>
            <p:nvSpPr>
              <p:cNvPr id="27682" name="Freeform 20"/>
              <p:cNvSpPr>
                <a:spLocks/>
              </p:cNvSpPr>
              <p:nvPr/>
            </p:nvSpPr>
            <p:spPr bwMode="auto">
              <a:xfrm>
                <a:off x="788" y="817"/>
                <a:ext cx="129" cy="376"/>
              </a:xfrm>
              <a:custGeom>
                <a:avLst/>
                <a:gdLst>
                  <a:gd name="T0" fmla="*/ 129 w 129"/>
                  <a:gd name="T1" fmla="*/ 0 h 376"/>
                  <a:gd name="T2" fmla="*/ 129 w 129"/>
                  <a:gd name="T3" fmla="*/ 237 h 376"/>
                  <a:gd name="T4" fmla="*/ 0 w 129"/>
                  <a:gd name="T5" fmla="*/ 376 h 376"/>
                  <a:gd name="T6" fmla="*/ 0 60000 65536"/>
                  <a:gd name="T7" fmla="*/ 0 60000 65536"/>
                  <a:gd name="T8" fmla="*/ 0 60000 65536"/>
                  <a:gd name="T9" fmla="*/ 0 w 129"/>
                  <a:gd name="T10" fmla="*/ 0 h 376"/>
                  <a:gd name="T11" fmla="*/ 129 w 129"/>
                  <a:gd name="T12" fmla="*/ 376 h 3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9" h="376">
                    <a:moveTo>
                      <a:pt x="129" y="0"/>
                    </a:moveTo>
                    <a:lnTo>
                      <a:pt x="129" y="237"/>
                    </a:lnTo>
                    <a:lnTo>
                      <a:pt x="0" y="376"/>
                    </a:lnTo>
                  </a:path>
                </a:pathLst>
              </a:cu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3" name="Line 21"/>
              <p:cNvSpPr>
                <a:spLocks noChangeShapeType="1"/>
              </p:cNvSpPr>
              <p:nvPr/>
            </p:nvSpPr>
            <p:spPr bwMode="auto">
              <a:xfrm>
                <a:off x="917" y="1054"/>
                <a:ext cx="140" cy="139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4" name="Line 22"/>
              <p:cNvSpPr>
                <a:spLocks noChangeShapeType="1"/>
              </p:cNvSpPr>
              <p:nvPr/>
            </p:nvSpPr>
            <p:spPr bwMode="auto">
              <a:xfrm>
                <a:off x="788" y="924"/>
                <a:ext cx="26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5" name="Oval 23"/>
              <p:cNvSpPr>
                <a:spLocks noChangeArrowheads="1"/>
              </p:cNvSpPr>
              <p:nvPr/>
            </p:nvSpPr>
            <p:spPr bwMode="auto">
              <a:xfrm>
                <a:off x="852" y="720"/>
                <a:ext cx="140" cy="140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81" name="Rectangle 24"/>
            <p:cNvSpPr>
              <a:spLocks noChangeArrowheads="1"/>
            </p:cNvSpPr>
            <p:nvPr/>
          </p:nvSpPr>
          <p:spPr bwMode="auto">
            <a:xfrm>
              <a:off x="600" y="1220"/>
              <a:ext cx="6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Passenger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7654" name="Rectangle 25"/>
          <p:cNvSpPr>
            <a:spLocks noChangeArrowheads="1"/>
          </p:cNvSpPr>
          <p:nvPr/>
        </p:nvSpPr>
        <p:spPr bwMode="auto">
          <a:xfrm>
            <a:off x="1352550" y="2355850"/>
            <a:ext cx="204788" cy="1571625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1541463" y="1706563"/>
            <a:ext cx="7023100" cy="2039937"/>
            <a:chOff x="971" y="1075"/>
            <a:chExt cx="4424" cy="1285"/>
          </a:xfrm>
        </p:grpSpPr>
        <p:sp>
          <p:nvSpPr>
            <p:cNvPr id="27661" name="Line 9"/>
            <p:cNvSpPr>
              <a:spLocks noChangeShapeType="1"/>
            </p:cNvSpPr>
            <p:nvPr/>
          </p:nvSpPr>
          <p:spPr bwMode="auto">
            <a:xfrm>
              <a:off x="971" y="1602"/>
              <a:ext cx="1173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Rectangle 10"/>
            <p:cNvSpPr>
              <a:spLocks noChangeArrowheads="1"/>
            </p:cNvSpPr>
            <p:nvPr/>
          </p:nvSpPr>
          <p:spPr bwMode="auto">
            <a:xfrm>
              <a:off x="1084" y="1461"/>
              <a:ext cx="80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selectZone()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7663" name="Rectangle 27"/>
            <p:cNvSpPr>
              <a:spLocks noChangeArrowheads="1"/>
            </p:cNvSpPr>
            <p:nvPr/>
          </p:nvSpPr>
          <p:spPr bwMode="auto">
            <a:xfrm>
              <a:off x="1720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Rectangle 28"/>
            <p:cNvSpPr>
              <a:spLocks noChangeArrowheads="1"/>
            </p:cNvSpPr>
            <p:nvPr/>
          </p:nvSpPr>
          <p:spPr bwMode="auto">
            <a:xfrm>
              <a:off x="1890" y="1155"/>
              <a:ext cx="6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ZoneButton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7665" name="Line 29"/>
            <p:cNvSpPr>
              <a:spLocks noChangeShapeType="1"/>
            </p:cNvSpPr>
            <p:nvPr/>
          </p:nvSpPr>
          <p:spPr bwMode="auto">
            <a:xfrm>
              <a:off x="2226" y="132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6" name="Rectangle 30"/>
            <p:cNvSpPr>
              <a:spLocks noChangeArrowheads="1"/>
            </p:cNvSpPr>
            <p:nvPr/>
          </p:nvSpPr>
          <p:spPr bwMode="auto">
            <a:xfrm>
              <a:off x="2161" y="1596"/>
              <a:ext cx="129" cy="734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Rectangle 38"/>
            <p:cNvSpPr>
              <a:spLocks noChangeArrowheads="1"/>
            </p:cNvSpPr>
            <p:nvPr/>
          </p:nvSpPr>
          <p:spPr bwMode="auto">
            <a:xfrm>
              <a:off x="3086" y="1155"/>
              <a:ext cx="87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TarifSchedule</a:t>
              </a:r>
              <a:endParaRPr lang="en-US" b="0">
                <a:solidFill>
                  <a:schemeClr val="tx1"/>
                </a:solidFill>
              </a:endParaRPr>
            </a:p>
          </p:txBody>
        </p:sp>
        <p:grpSp>
          <p:nvGrpSpPr>
            <p:cNvPr id="5" name="Group 81"/>
            <p:cNvGrpSpPr>
              <a:grpSpLocks/>
            </p:cNvGrpSpPr>
            <p:nvPr/>
          </p:nvGrpSpPr>
          <p:grpSpPr bwMode="auto">
            <a:xfrm>
              <a:off x="3016" y="1075"/>
              <a:ext cx="1011" cy="1285"/>
              <a:chOff x="3016" y="1075"/>
              <a:chExt cx="1011" cy="1285"/>
            </a:xfrm>
          </p:grpSpPr>
          <p:sp>
            <p:nvSpPr>
              <p:cNvPr id="27678" name="Rectangle 37"/>
              <p:cNvSpPr>
                <a:spLocks noChangeArrowheads="1"/>
              </p:cNvSpPr>
              <p:nvPr/>
            </p:nvSpPr>
            <p:spPr bwMode="auto">
              <a:xfrm>
                <a:off x="3016" y="1075"/>
                <a:ext cx="1011" cy="247"/>
              </a:xfrm>
              <a:prstGeom prst="rect">
                <a:avLst/>
              </a:prstGeom>
              <a:noFill/>
              <a:ln w="1746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9" name="Line 39"/>
              <p:cNvSpPr>
                <a:spLocks noChangeShapeType="1"/>
              </p:cNvSpPr>
              <p:nvPr/>
            </p:nvSpPr>
            <p:spPr bwMode="auto">
              <a:xfrm>
                <a:off x="3522" y="1320"/>
                <a:ext cx="0" cy="10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69" name="Rectangle 40"/>
            <p:cNvSpPr>
              <a:spLocks noChangeArrowheads="1"/>
            </p:cNvSpPr>
            <p:nvPr/>
          </p:nvSpPr>
          <p:spPr bwMode="auto">
            <a:xfrm>
              <a:off x="3457" y="1692"/>
              <a:ext cx="129" cy="32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45"/>
            <p:cNvSpPr>
              <a:spLocks noChangeArrowheads="1"/>
            </p:cNvSpPr>
            <p:nvPr/>
          </p:nvSpPr>
          <p:spPr bwMode="auto">
            <a:xfrm>
              <a:off x="4384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Rectangle 46"/>
            <p:cNvSpPr>
              <a:spLocks noChangeArrowheads="1"/>
            </p:cNvSpPr>
            <p:nvPr/>
          </p:nvSpPr>
          <p:spPr bwMode="auto">
            <a:xfrm>
              <a:off x="4655" y="1155"/>
              <a:ext cx="47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Display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7672" name="Line 47"/>
            <p:cNvSpPr>
              <a:spLocks noChangeShapeType="1"/>
            </p:cNvSpPr>
            <p:nvPr/>
          </p:nvSpPr>
          <p:spPr bwMode="auto">
            <a:xfrm>
              <a:off x="4890" y="1320"/>
              <a:ext cx="0" cy="9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Rectangle 48"/>
            <p:cNvSpPr>
              <a:spLocks noChangeArrowheads="1"/>
            </p:cNvSpPr>
            <p:nvPr/>
          </p:nvSpPr>
          <p:spPr bwMode="auto">
            <a:xfrm>
              <a:off x="4825" y="2212"/>
              <a:ext cx="121" cy="14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56"/>
            <p:cNvSpPr>
              <a:spLocks noChangeShapeType="1"/>
            </p:cNvSpPr>
            <p:nvPr/>
          </p:nvSpPr>
          <p:spPr bwMode="auto">
            <a:xfrm>
              <a:off x="2299" y="1690"/>
              <a:ext cx="1173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Rectangle 57"/>
            <p:cNvSpPr>
              <a:spLocks noChangeArrowheads="1"/>
            </p:cNvSpPr>
            <p:nvPr/>
          </p:nvSpPr>
          <p:spPr bwMode="auto">
            <a:xfrm>
              <a:off x="2327" y="1556"/>
              <a:ext cx="14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lookupPrice(selection)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7676" name="Line 59"/>
            <p:cNvSpPr>
              <a:spLocks noChangeShapeType="1"/>
            </p:cNvSpPr>
            <p:nvPr/>
          </p:nvSpPr>
          <p:spPr bwMode="auto">
            <a:xfrm>
              <a:off x="2315" y="2217"/>
              <a:ext cx="2501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Rectangle 60"/>
            <p:cNvSpPr>
              <a:spLocks noChangeArrowheads="1"/>
            </p:cNvSpPr>
            <p:nvPr/>
          </p:nvSpPr>
          <p:spPr bwMode="auto">
            <a:xfrm>
              <a:off x="2556" y="2076"/>
              <a:ext cx="12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displayPrice(price)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3636963" y="2967038"/>
            <a:ext cx="1862137" cy="225425"/>
            <a:chOff x="2291" y="1869"/>
            <a:chExt cx="1173" cy="142"/>
          </a:xfrm>
        </p:grpSpPr>
        <p:sp>
          <p:nvSpPr>
            <p:cNvPr id="27659" name="Line 77"/>
            <p:cNvSpPr>
              <a:spLocks noChangeShapeType="1"/>
            </p:cNvSpPr>
            <p:nvPr/>
          </p:nvSpPr>
          <p:spPr bwMode="auto">
            <a:xfrm>
              <a:off x="2291" y="2010"/>
              <a:ext cx="1173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dash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Rectangle 78"/>
            <p:cNvSpPr>
              <a:spLocks noChangeArrowheads="1"/>
            </p:cNvSpPr>
            <p:nvPr/>
          </p:nvSpPr>
          <p:spPr bwMode="auto">
            <a:xfrm>
              <a:off x="2460" y="1869"/>
              <a:ext cx="33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FF3300"/>
                  </a:solidFill>
                  <a:latin typeface="Courier" charset="0"/>
                </a:rPr>
                <a:t>price</a:t>
              </a:r>
              <a:endParaRPr lang="en-US" b="0">
                <a:solidFill>
                  <a:srgbClr val="FF3300"/>
                </a:solidFill>
              </a:endParaRPr>
            </a:p>
          </p:txBody>
        </p:sp>
      </p:grpSp>
      <p:sp>
        <p:nvSpPr>
          <p:cNvPr id="27657" name="AutoShape 80"/>
          <p:cNvSpPr>
            <a:spLocks noChangeArrowheads="1"/>
          </p:cNvSpPr>
          <p:nvPr/>
        </p:nvSpPr>
        <p:spPr bwMode="auto">
          <a:xfrm>
            <a:off x="1814513" y="3302000"/>
            <a:ext cx="1358900" cy="546100"/>
          </a:xfrm>
          <a:prstGeom prst="wedgeRoundRectCallout">
            <a:avLst>
              <a:gd name="adj1" fmla="val 100935"/>
              <a:gd name="adj2" fmla="val -5552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Dataflow</a:t>
            </a:r>
          </a:p>
        </p:txBody>
      </p:sp>
      <p:sp>
        <p:nvSpPr>
          <p:cNvPr id="27658" name="Text Box 84"/>
          <p:cNvSpPr txBox="1">
            <a:spLocks noChangeArrowheads="1"/>
          </p:cNvSpPr>
          <p:nvPr/>
        </p:nvSpPr>
        <p:spPr bwMode="auto">
          <a:xfrm>
            <a:off x="2643188" y="3930650"/>
            <a:ext cx="5683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800" b="0">
                <a:solidFill>
                  <a:schemeClr val="tx1"/>
                </a:solidFill>
                <a:latin typeface="Verdana" pitchFamily="34" charset="0"/>
              </a:rPr>
              <a:t>…continued on next slide...</a:t>
            </a:r>
            <a:endParaRPr 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Diagrams: Iteration &amp; Condition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98500" y="5080000"/>
            <a:ext cx="7772400" cy="1295400"/>
          </a:xfrm>
        </p:spPr>
        <p:txBody>
          <a:bodyPr/>
          <a:lstStyle/>
          <a:p>
            <a:r>
              <a:rPr lang="en-US" sz="2000" smtClean="0"/>
              <a:t>Iteration is denoted by a * preceding the message name</a:t>
            </a:r>
          </a:p>
          <a:p>
            <a:r>
              <a:rPr lang="en-US" sz="2000" smtClean="0"/>
              <a:t>Condition is denoted by boolean expression in [ ] before the message name</a:t>
            </a:r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727075" y="2159000"/>
            <a:ext cx="0" cy="1993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15900" y="1143000"/>
            <a:ext cx="960438" cy="1006475"/>
            <a:chOff x="600" y="720"/>
            <a:chExt cx="605" cy="634"/>
          </a:xfrm>
        </p:grpSpPr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788" y="720"/>
              <a:ext cx="269" cy="473"/>
              <a:chOff x="788" y="720"/>
              <a:chExt cx="269" cy="473"/>
            </a:xfrm>
          </p:grpSpPr>
          <p:sp>
            <p:nvSpPr>
              <p:cNvPr id="28721" name="Freeform 12"/>
              <p:cNvSpPr>
                <a:spLocks/>
              </p:cNvSpPr>
              <p:nvPr/>
            </p:nvSpPr>
            <p:spPr bwMode="auto">
              <a:xfrm>
                <a:off x="788" y="817"/>
                <a:ext cx="129" cy="376"/>
              </a:xfrm>
              <a:custGeom>
                <a:avLst/>
                <a:gdLst>
                  <a:gd name="T0" fmla="*/ 129 w 129"/>
                  <a:gd name="T1" fmla="*/ 0 h 376"/>
                  <a:gd name="T2" fmla="*/ 129 w 129"/>
                  <a:gd name="T3" fmla="*/ 237 h 376"/>
                  <a:gd name="T4" fmla="*/ 0 w 129"/>
                  <a:gd name="T5" fmla="*/ 376 h 376"/>
                  <a:gd name="T6" fmla="*/ 0 60000 65536"/>
                  <a:gd name="T7" fmla="*/ 0 60000 65536"/>
                  <a:gd name="T8" fmla="*/ 0 60000 65536"/>
                  <a:gd name="T9" fmla="*/ 0 w 129"/>
                  <a:gd name="T10" fmla="*/ 0 h 376"/>
                  <a:gd name="T11" fmla="*/ 129 w 129"/>
                  <a:gd name="T12" fmla="*/ 376 h 3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9" h="376">
                    <a:moveTo>
                      <a:pt x="129" y="0"/>
                    </a:moveTo>
                    <a:lnTo>
                      <a:pt x="129" y="237"/>
                    </a:lnTo>
                    <a:lnTo>
                      <a:pt x="0" y="376"/>
                    </a:lnTo>
                  </a:path>
                </a:pathLst>
              </a:cu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2" name="Line 13"/>
              <p:cNvSpPr>
                <a:spLocks noChangeShapeType="1"/>
              </p:cNvSpPr>
              <p:nvPr/>
            </p:nvSpPr>
            <p:spPr bwMode="auto">
              <a:xfrm>
                <a:off x="917" y="1054"/>
                <a:ext cx="140" cy="139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3" name="Line 14"/>
              <p:cNvSpPr>
                <a:spLocks noChangeShapeType="1"/>
              </p:cNvSpPr>
              <p:nvPr/>
            </p:nvSpPr>
            <p:spPr bwMode="auto">
              <a:xfrm>
                <a:off x="788" y="924"/>
                <a:ext cx="26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4" name="Oval 15"/>
              <p:cNvSpPr>
                <a:spLocks noChangeArrowheads="1"/>
              </p:cNvSpPr>
              <p:nvPr/>
            </p:nvSpPr>
            <p:spPr bwMode="auto">
              <a:xfrm>
                <a:off x="852" y="720"/>
                <a:ext cx="140" cy="140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20" name="Rectangle 16"/>
            <p:cNvSpPr>
              <a:spLocks noChangeArrowheads="1"/>
            </p:cNvSpPr>
            <p:nvPr/>
          </p:nvSpPr>
          <p:spPr bwMode="auto">
            <a:xfrm>
              <a:off x="600" y="1220"/>
              <a:ext cx="6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Passenger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8678" name="Rectangle 17"/>
          <p:cNvSpPr>
            <a:spLocks noChangeArrowheads="1"/>
          </p:cNvSpPr>
          <p:nvPr/>
        </p:nvSpPr>
        <p:spPr bwMode="auto">
          <a:xfrm>
            <a:off x="615950" y="2355850"/>
            <a:ext cx="204788" cy="1571625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Rectangle 18"/>
          <p:cNvSpPr>
            <a:spLocks noChangeArrowheads="1"/>
          </p:cNvSpPr>
          <p:nvPr/>
        </p:nvSpPr>
        <p:spPr bwMode="auto">
          <a:xfrm>
            <a:off x="1930400" y="1706563"/>
            <a:ext cx="1706563" cy="392112"/>
          </a:xfrm>
          <a:prstGeom prst="rect">
            <a:avLst/>
          </a:prstGeom>
          <a:noFill/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Rectangle 19"/>
          <p:cNvSpPr>
            <a:spLocks noChangeArrowheads="1"/>
          </p:cNvSpPr>
          <p:nvPr/>
        </p:nvSpPr>
        <p:spPr bwMode="auto">
          <a:xfrm>
            <a:off x="2009775" y="1833563"/>
            <a:ext cx="16002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" charset="0"/>
              </a:rPr>
              <a:t>ChangeProcessor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8681" name="Line 20"/>
          <p:cNvSpPr>
            <a:spLocks noChangeShapeType="1"/>
          </p:cNvSpPr>
          <p:nvPr/>
        </p:nvSpPr>
        <p:spPr bwMode="auto">
          <a:xfrm>
            <a:off x="2797175" y="2095500"/>
            <a:ext cx="0" cy="248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804863" y="2262188"/>
            <a:ext cx="2100262" cy="2185987"/>
            <a:chOff x="507" y="1425"/>
            <a:chExt cx="1323" cy="1377"/>
          </a:xfrm>
        </p:grpSpPr>
        <p:sp>
          <p:nvSpPr>
            <p:cNvPr id="28716" name="Line 8"/>
            <p:cNvSpPr>
              <a:spLocks noChangeShapeType="1"/>
            </p:cNvSpPr>
            <p:nvPr/>
          </p:nvSpPr>
          <p:spPr bwMode="auto">
            <a:xfrm>
              <a:off x="507" y="1602"/>
              <a:ext cx="1173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Rectangle 9"/>
            <p:cNvSpPr>
              <a:spLocks noChangeArrowheads="1"/>
            </p:cNvSpPr>
            <p:nvPr/>
          </p:nvSpPr>
          <p:spPr bwMode="auto">
            <a:xfrm>
              <a:off x="620" y="1425"/>
              <a:ext cx="1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insertChange(coin)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8718" name="Rectangle 21"/>
            <p:cNvSpPr>
              <a:spLocks noChangeArrowheads="1"/>
            </p:cNvSpPr>
            <p:nvPr/>
          </p:nvSpPr>
          <p:spPr bwMode="auto">
            <a:xfrm>
              <a:off x="1697" y="1596"/>
              <a:ext cx="129" cy="120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3746500" y="1706563"/>
            <a:ext cx="1604963" cy="2890837"/>
            <a:chOff x="2360" y="1075"/>
            <a:chExt cx="1011" cy="1821"/>
          </a:xfrm>
        </p:grpSpPr>
        <p:sp>
          <p:nvSpPr>
            <p:cNvPr id="28713" name="Rectangle 23"/>
            <p:cNvSpPr>
              <a:spLocks noChangeArrowheads="1"/>
            </p:cNvSpPr>
            <p:nvPr/>
          </p:nvSpPr>
          <p:spPr bwMode="auto">
            <a:xfrm>
              <a:off x="2429" y="1155"/>
              <a:ext cx="9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CoinIdentifier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8714" name="Rectangle 25"/>
            <p:cNvSpPr>
              <a:spLocks noChangeArrowheads="1"/>
            </p:cNvSpPr>
            <p:nvPr/>
          </p:nvSpPr>
          <p:spPr bwMode="auto">
            <a:xfrm>
              <a:off x="2360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Line 26"/>
            <p:cNvSpPr>
              <a:spLocks noChangeShapeType="1"/>
            </p:cNvSpPr>
            <p:nvPr/>
          </p:nvSpPr>
          <p:spPr bwMode="auto">
            <a:xfrm>
              <a:off x="2866" y="1320"/>
              <a:ext cx="0" cy="1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5511800" y="1706563"/>
            <a:ext cx="1604963" cy="2890837"/>
            <a:chOff x="3472" y="1075"/>
            <a:chExt cx="1011" cy="1821"/>
          </a:xfrm>
        </p:grpSpPr>
        <p:sp>
          <p:nvSpPr>
            <p:cNvPr id="28710" name="Rectangle 29"/>
            <p:cNvSpPr>
              <a:spLocks noChangeArrowheads="1"/>
            </p:cNvSpPr>
            <p:nvPr/>
          </p:nvSpPr>
          <p:spPr bwMode="auto">
            <a:xfrm>
              <a:off x="3472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Rectangle 30"/>
            <p:cNvSpPr>
              <a:spLocks noChangeArrowheads="1"/>
            </p:cNvSpPr>
            <p:nvPr/>
          </p:nvSpPr>
          <p:spPr bwMode="auto">
            <a:xfrm>
              <a:off x="3743" y="1155"/>
              <a:ext cx="47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Display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8712" name="Line 31"/>
            <p:cNvSpPr>
              <a:spLocks noChangeShapeType="1"/>
            </p:cNvSpPr>
            <p:nvPr/>
          </p:nvSpPr>
          <p:spPr bwMode="auto">
            <a:xfrm>
              <a:off x="3978" y="1320"/>
              <a:ext cx="0" cy="1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7226300" y="1706563"/>
            <a:ext cx="1604963" cy="2903537"/>
            <a:chOff x="4552" y="1075"/>
            <a:chExt cx="1011" cy="1829"/>
          </a:xfrm>
        </p:grpSpPr>
        <p:sp>
          <p:nvSpPr>
            <p:cNvPr id="28707" name="Rectangle 47"/>
            <p:cNvSpPr>
              <a:spLocks noChangeArrowheads="1"/>
            </p:cNvSpPr>
            <p:nvPr/>
          </p:nvSpPr>
          <p:spPr bwMode="auto">
            <a:xfrm>
              <a:off x="4552" y="1075"/>
              <a:ext cx="1011" cy="247"/>
            </a:xfrm>
            <a:prstGeom prst="rect">
              <a:avLst/>
            </a:prstGeom>
            <a:noFill/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Rectangle 48"/>
            <p:cNvSpPr>
              <a:spLocks noChangeArrowheads="1"/>
            </p:cNvSpPr>
            <p:nvPr/>
          </p:nvSpPr>
          <p:spPr bwMode="auto">
            <a:xfrm>
              <a:off x="4822" y="1155"/>
              <a:ext cx="53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CoinDrop</a:t>
              </a:r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28709" name="Line 49"/>
            <p:cNvSpPr>
              <a:spLocks noChangeShapeType="1"/>
            </p:cNvSpPr>
            <p:nvPr/>
          </p:nvSpPr>
          <p:spPr bwMode="auto">
            <a:xfrm>
              <a:off x="5058" y="132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2938463" y="3100388"/>
            <a:ext cx="3465512" cy="465137"/>
            <a:chOff x="1851" y="1953"/>
            <a:chExt cx="2183" cy="293"/>
          </a:xfrm>
        </p:grpSpPr>
        <p:sp>
          <p:nvSpPr>
            <p:cNvPr id="28703" name="Rectangle 32"/>
            <p:cNvSpPr>
              <a:spLocks noChangeArrowheads="1"/>
            </p:cNvSpPr>
            <p:nvPr/>
          </p:nvSpPr>
          <p:spPr bwMode="auto">
            <a:xfrm>
              <a:off x="3913" y="2100"/>
              <a:ext cx="121" cy="14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1851" y="1953"/>
              <a:ext cx="2069" cy="145"/>
              <a:chOff x="1851" y="1953"/>
              <a:chExt cx="2069" cy="145"/>
            </a:xfrm>
          </p:grpSpPr>
          <p:sp>
            <p:nvSpPr>
              <p:cNvPr id="28705" name="Line 37"/>
              <p:cNvSpPr>
                <a:spLocks noChangeShapeType="1"/>
              </p:cNvSpPr>
              <p:nvPr/>
            </p:nvSpPr>
            <p:spPr bwMode="auto">
              <a:xfrm>
                <a:off x="1851" y="2097"/>
                <a:ext cx="206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6" name="Rectangle 38"/>
              <p:cNvSpPr>
                <a:spLocks noChangeArrowheads="1"/>
              </p:cNvSpPr>
              <p:nvPr/>
            </p:nvSpPr>
            <p:spPr bwMode="auto">
              <a:xfrm>
                <a:off x="1948" y="1953"/>
                <a:ext cx="1613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displayPrice(owedAmount)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2900363" y="2401888"/>
            <a:ext cx="1911350" cy="661987"/>
            <a:chOff x="1827" y="1513"/>
            <a:chExt cx="1204" cy="417"/>
          </a:xfrm>
        </p:grpSpPr>
        <p:sp>
          <p:nvSpPr>
            <p:cNvPr id="28697" name="Rectangle 27"/>
            <p:cNvSpPr>
              <a:spLocks noChangeArrowheads="1"/>
            </p:cNvSpPr>
            <p:nvPr/>
          </p:nvSpPr>
          <p:spPr bwMode="auto">
            <a:xfrm>
              <a:off x="2801" y="1692"/>
              <a:ext cx="129" cy="238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34"/>
            <p:cNvSpPr>
              <a:spLocks noChangeShapeType="1"/>
            </p:cNvSpPr>
            <p:nvPr/>
          </p:nvSpPr>
          <p:spPr bwMode="auto">
            <a:xfrm>
              <a:off x="1835" y="1690"/>
              <a:ext cx="949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Rectangle 35"/>
            <p:cNvSpPr>
              <a:spLocks noChangeArrowheads="1"/>
            </p:cNvSpPr>
            <p:nvPr/>
          </p:nvSpPr>
          <p:spPr bwMode="auto">
            <a:xfrm>
              <a:off x="1956" y="1513"/>
              <a:ext cx="107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lookupCoin(coin)</a:t>
              </a:r>
              <a:endParaRPr lang="en-US" b="0">
                <a:solidFill>
                  <a:schemeClr val="tx1"/>
                </a:solidFill>
              </a:endParaRPr>
            </a:p>
          </p:txBody>
        </p:sp>
        <p:grpSp>
          <p:nvGrpSpPr>
            <p:cNvPr id="11" name="Group 39"/>
            <p:cNvGrpSpPr>
              <a:grpSpLocks/>
            </p:cNvGrpSpPr>
            <p:nvPr/>
          </p:nvGrpSpPr>
          <p:grpSpPr bwMode="auto">
            <a:xfrm>
              <a:off x="1827" y="1756"/>
              <a:ext cx="949" cy="136"/>
              <a:chOff x="2291" y="1876"/>
              <a:chExt cx="1173" cy="136"/>
            </a:xfrm>
          </p:grpSpPr>
          <p:sp>
            <p:nvSpPr>
              <p:cNvPr id="28701" name="Line 40"/>
              <p:cNvSpPr>
                <a:spLocks noChangeShapeType="1"/>
              </p:cNvSpPr>
              <p:nvPr/>
            </p:nvSpPr>
            <p:spPr bwMode="auto">
              <a:xfrm>
                <a:off x="2291" y="2010"/>
                <a:ext cx="1173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prstDash val="dash"/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2" name="Rectangle 41"/>
              <p:cNvSpPr>
                <a:spLocks noChangeArrowheads="1"/>
              </p:cNvSpPr>
              <p:nvPr/>
            </p:nvSpPr>
            <p:spPr bwMode="auto">
              <a:xfrm>
                <a:off x="2460" y="1876"/>
                <a:ext cx="356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value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" name="Group 65"/>
          <p:cNvGrpSpPr>
            <a:grpSpLocks/>
          </p:cNvGrpSpPr>
          <p:nvPr/>
        </p:nvGrpSpPr>
        <p:grpSpPr bwMode="auto">
          <a:xfrm>
            <a:off x="2913063" y="3811588"/>
            <a:ext cx="5205412" cy="427037"/>
            <a:chOff x="1835" y="2401"/>
            <a:chExt cx="3279" cy="269"/>
          </a:xfrm>
        </p:grpSpPr>
        <p:sp>
          <p:nvSpPr>
            <p:cNvPr id="28694" name="Rectangle 50"/>
            <p:cNvSpPr>
              <a:spLocks noChangeArrowheads="1"/>
            </p:cNvSpPr>
            <p:nvPr/>
          </p:nvSpPr>
          <p:spPr bwMode="auto">
            <a:xfrm>
              <a:off x="4993" y="2524"/>
              <a:ext cx="121" cy="146"/>
            </a:xfrm>
            <a:prstGeom prst="rect">
              <a:avLst/>
            </a:prstGeom>
            <a:solidFill>
              <a:schemeClr val="bg1"/>
            </a:solidFill>
            <a:ln w="174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53"/>
            <p:cNvSpPr>
              <a:spLocks noChangeShapeType="1"/>
            </p:cNvSpPr>
            <p:nvPr/>
          </p:nvSpPr>
          <p:spPr bwMode="auto">
            <a:xfrm>
              <a:off x="1835" y="2545"/>
              <a:ext cx="3141" cy="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Rectangle 54"/>
            <p:cNvSpPr>
              <a:spLocks noChangeArrowheads="1"/>
            </p:cNvSpPr>
            <p:nvPr/>
          </p:nvSpPr>
          <p:spPr bwMode="auto">
            <a:xfrm>
              <a:off x="1932" y="2401"/>
              <a:ext cx="268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latin typeface="Courier" charset="0"/>
                </a:rPr>
                <a:t>[owedAmount&lt;0]</a:t>
              </a:r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 returnChange(-owedAmount)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8689" name="AutoShape 55"/>
          <p:cNvSpPr>
            <a:spLocks noChangeArrowheads="1"/>
          </p:cNvSpPr>
          <p:nvPr/>
        </p:nvSpPr>
        <p:spPr bwMode="auto">
          <a:xfrm>
            <a:off x="1054100" y="2755900"/>
            <a:ext cx="1244600" cy="609600"/>
          </a:xfrm>
          <a:prstGeom prst="wedgeRoundRectCallout">
            <a:avLst>
              <a:gd name="adj1" fmla="val -59694"/>
              <a:gd name="adj2" fmla="val -11953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Iteration</a:t>
            </a:r>
          </a:p>
        </p:txBody>
      </p:sp>
      <p:sp>
        <p:nvSpPr>
          <p:cNvPr id="28690" name="AutoShape 56"/>
          <p:cNvSpPr>
            <a:spLocks noChangeArrowheads="1"/>
          </p:cNvSpPr>
          <p:nvPr/>
        </p:nvSpPr>
        <p:spPr bwMode="auto">
          <a:xfrm>
            <a:off x="1003300" y="3822700"/>
            <a:ext cx="1422400" cy="609600"/>
          </a:xfrm>
          <a:prstGeom prst="wedgeRoundRectCallout">
            <a:avLst>
              <a:gd name="adj1" fmla="val 93306"/>
              <a:gd name="adj2" fmla="val -3203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Condition</a:t>
            </a:r>
          </a:p>
        </p:txBody>
      </p:sp>
      <p:sp>
        <p:nvSpPr>
          <p:cNvPr id="28691" name="Text Box 66"/>
          <p:cNvSpPr txBox="1">
            <a:spLocks noChangeArrowheads="1"/>
          </p:cNvSpPr>
          <p:nvPr/>
        </p:nvSpPr>
        <p:spPr bwMode="auto">
          <a:xfrm>
            <a:off x="2681288" y="4198938"/>
            <a:ext cx="568325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2000" b="0">
              <a:solidFill>
                <a:schemeClr val="tx1"/>
              </a:solidFill>
              <a:latin typeface="Verdana" pitchFamily="34" charset="0"/>
            </a:endParaRPr>
          </a:p>
          <a:p>
            <a:r>
              <a:rPr lang="en-US" sz="2000" b="0">
                <a:solidFill>
                  <a:schemeClr val="tx1"/>
                </a:solidFill>
                <a:latin typeface="Verdana" pitchFamily="34" charset="0"/>
              </a:rPr>
              <a:t>…continued on next slide...</a:t>
            </a:r>
            <a:endParaRPr lang="en-US" sz="2000" b="0">
              <a:latin typeface="Verdana" pitchFamily="34" charset="0"/>
            </a:endParaRPr>
          </a:p>
        </p:txBody>
      </p:sp>
      <p:sp>
        <p:nvSpPr>
          <p:cNvPr id="28692" name="Text Box 68"/>
          <p:cNvSpPr txBox="1">
            <a:spLocks noChangeArrowheads="1"/>
          </p:cNvSpPr>
          <p:nvPr/>
        </p:nvSpPr>
        <p:spPr bwMode="auto">
          <a:xfrm>
            <a:off x="2173288" y="1123950"/>
            <a:ext cx="5683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800" b="0">
                <a:solidFill>
                  <a:schemeClr val="tx1"/>
                </a:solidFill>
              </a:rPr>
              <a:t>…continued from previous slide...</a:t>
            </a:r>
            <a:endParaRPr lang="en-US" b="0"/>
          </a:p>
        </p:txBody>
      </p:sp>
      <p:sp>
        <p:nvSpPr>
          <p:cNvPr id="28693" name="Text Box 69"/>
          <p:cNvSpPr txBox="1">
            <a:spLocks noChangeArrowheads="1"/>
          </p:cNvSpPr>
          <p:nvPr/>
        </p:nvSpPr>
        <p:spPr bwMode="auto">
          <a:xfrm>
            <a:off x="801688" y="2171700"/>
            <a:ext cx="3032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+mj-lt"/>
                <a:cs typeface="Times New Roman" pitchFamily="18" charset="0"/>
              </a:rPr>
              <a:t>1 - Consider </a:t>
            </a:r>
            <a:r>
              <a:rPr lang="en-US" sz="1600" i="1" dirty="0">
                <a:latin typeface="+mj-lt"/>
                <a:cs typeface="Times New Roman" pitchFamily="18" charset="0"/>
              </a:rPr>
              <a:t>a file system with a graphical user interface, such as Macintosh’s Finder, </a:t>
            </a:r>
            <a:r>
              <a:rPr lang="en-US" sz="1600" i="1" dirty="0" err="1">
                <a:latin typeface="+mj-lt"/>
                <a:cs typeface="Times New Roman" pitchFamily="18" charset="0"/>
              </a:rPr>
              <a:t>Microsoft’sWindows</a:t>
            </a:r>
            <a:r>
              <a:rPr lang="en-US" sz="1600" i="1" dirty="0">
                <a:latin typeface="+mj-lt"/>
                <a:cs typeface="Times New Roman" pitchFamily="18" charset="0"/>
              </a:rPr>
              <a:t> Explorer, or </a:t>
            </a:r>
            <a:r>
              <a:rPr lang="en-US" sz="1600" i="1" dirty="0" err="1">
                <a:latin typeface="+mj-lt"/>
                <a:cs typeface="Times New Roman" pitchFamily="18" charset="0"/>
              </a:rPr>
              <a:t>Linux’s</a:t>
            </a:r>
            <a:r>
              <a:rPr lang="en-US" sz="1600" i="1" dirty="0">
                <a:latin typeface="+mj-lt"/>
                <a:cs typeface="Times New Roman" pitchFamily="18" charset="0"/>
              </a:rPr>
              <a:t> KDE. The following objects were identified from a use case describing how to copy a file from a floppy disk to a hard disk: File, Icon, </a:t>
            </a:r>
            <a:r>
              <a:rPr lang="en-US" sz="1600" i="1" dirty="0" err="1" smtClean="0">
                <a:latin typeface="+mj-lt"/>
                <a:cs typeface="Times New Roman" pitchFamily="18" charset="0"/>
              </a:rPr>
              <a:t>TrashCan</a:t>
            </a:r>
            <a:r>
              <a:rPr lang="en-US" sz="1600" i="1" dirty="0" smtClean="0">
                <a:latin typeface="+mj-lt"/>
                <a:cs typeface="Times New Roman" pitchFamily="18" charset="0"/>
              </a:rPr>
              <a:t>, Folder, </a:t>
            </a:r>
            <a:r>
              <a:rPr lang="en-US" sz="1600" i="1" dirty="0">
                <a:latin typeface="+mj-lt"/>
                <a:cs typeface="Times New Roman" pitchFamily="18" charset="0"/>
              </a:rPr>
              <a:t>Disk, Pointer.  Specify which are entity objects, which are boundary objects, and which are control objects.</a:t>
            </a:r>
            <a:endParaRPr lang="en-US" sz="1600" dirty="0">
              <a:latin typeface="+mj-lt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812800" y="2962364"/>
            <a:ext cx="6997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Entity </a:t>
            </a:r>
            <a:r>
              <a:rPr lang="en-US" dirty="0" smtClean="0"/>
              <a:t>objects:  File, Folder, Disk,  </a:t>
            </a:r>
            <a:r>
              <a:rPr lang="en-US" dirty="0" err="1" smtClean="0"/>
              <a:t>TrashCan</a:t>
            </a:r>
            <a:r>
              <a:rPr lang="en-US" dirty="0" smtClean="0"/>
              <a:t> (if regarded as folder)</a:t>
            </a:r>
            <a:endParaRPr lang="en-US" dirty="0"/>
          </a:p>
          <a:p>
            <a:r>
              <a:rPr lang="en-US" dirty="0"/>
              <a:t>Boundary </a:t>
            </a:r>
            <a:r>
              <a:rPr lang="en-US" dirty="0" smtClean="0"/>
              <a:t>objects: Icon, Pointer, </a:t>
            </a:r>
            <a:r>
              <a:rPr lang="en-US" dirty="0" err="1" smtClean="0"/>
              <a:t>TrashCan</a:t>
            </a:r>
            <a:r>
              <a:rPr lang="en-US" dirty="0" smtClean="0"/>
              <a:t> (if regarded as icon)</a:t>
            </a:r>
            <a:endParaRPr lang="en-US" dirty="0"/>
          </a:p>
          <a:p>
            <a:r>
              <a:rPr lang="en-US" dirty="0"/>
              <a:t>Control objects: none in this example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304800"/>
            <a:ext cx="8445500" cy="762000"/>
          </a:xfrm>
        </p:spPr>
        <p:txBody>
          <a:bodyPr/>
          <a:lstStyle/>
          <a:p>
            <a:r>
              <a:rPr lang="en-US" smtClean="0"/>
              <a:t>Creation and destruction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1950" y="4760913"/>
            <a:ext cx="8597900" cy="1377950"/>
          </a:xfrm>
        </p:spPr>
        <p:txBody>
          <a:bodyPr/>
          <a:lstStyle/>
          <a:p>
            <a:r>
              <a:rPr lang="en-US" sz="2000" smtClean="0"/>
              <a:t>Creation is denoted by a message arrow pointing to the object</a:t>
            </a:r>
          </a:p>
          <a:p>
            <a:r>
              <a:rPr lang="en-US" sz="2000" smtClean="0"/>
              <a:t>Destruction is denoted by an X mark at the end of the destruction activation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In garbage collection environments, destruction can be used to denote the end of the useful life of an object.</a:t>
            </a:r>
          </a:p>
        </p:txBody>
      </p:sp>
      <p:sp>
        <p:nvSpPr>
          <p:cNvPr id="29700" name="Line 7"/>
          <p:cNvSpPr>
            <a:spLocks noChangeShapeType="1"/>
          </p:cNvSpPr>
          <p:nvPr/>
        </p:nvSpPr>
        <p:spPr bwMode="auto">
          <a:xfrm>
            <a:off x="727075" y="2159000"/>
            <a:ext cx="0" cy="1993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15900" y="1143000"/>
            <a:ext cx="960438" cy="1006475"/>
            <a:chOff x="600" y="720"/>
            <a:chExt cx="605" cy="6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788" y="720"/>
              <a:ext cx="269" cy="473"/>
              <a:chOff x="788" y="720"/>
              <a:chExt cx="269" cy="473"/>
            </a:xfrm>
          </p:grpSpPr>
          <p:sp>
            <p:nvSpPr>
              <p:cNvPr id="29732" name="Freeform 10"/>
              <p:cNvSpPr>
                <a:spLocks/>
              </p:cNvSpPr>
              <p:nvPr/>
            </p:nvSpPr>
            <p:spPr bwMode="auto">
              <a:xfrm>
                <a:off x="788" y="817"/>
                <a:ext cx="129" cy="376"/>
              </a:xfrm>
              <a:custGeom>
                <a:avLst/>
                <a:gdLst>
                  <a:gd name="T0" fmla="*/ 129 w 129"/>
                  <a:gd name="T1" fmla="*/ 0 h 376"/>
                  <a:gd name="T2" fmla="*/ 129 w 129"/>
                  <a:gd name="T3" fmla="*/ 237 h 376"/>
                  <a:gd name="T4" fmla="*/ 0 w 129"/>
                  <a:gd name="T5" fmla="*/ 376 h 376"/>
                  <a:gd name="T6" fmla="*/ 0 60000 65536"/>
                  <a:gd name="T7" fmla="*/ 0 60000 65536"/>
                  <a:gd name="T8" fmla="*/ 0 60000 65536"/>
                  <a:gd name="T9" fmla="*/ 0 w 129"/>
                  <a:gd name="T10" fmla="*/ 0 h 376"/>
                  <a:gd name="T11" fmla="*/ 129 w 129"/>
                  <a:gd name="T12" fmla="*/ 376 h 3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9" h="376">
                    <a:moveTo>
                      <a:pt x="129" y="0"/>
                    </a:moveTo>
                    <a:lnTo>
                      <a:pt x="129" y="237"/>
                    </a:lnTo>
                    <a:lnTo>
                      <a:pt x="0" y="376"/>
                    </a:lnTo>
                  </a:path>
                </a:pathLst>
              </a:cu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3" name="Line 11"/>
              <p:cNvSpPr>
                <a:spLocks noChangeShapeType="1"/>
              </p:cNvSpPr>
              <p:nvPr/>
            </p:nvSpPr>
            <p:spPr bwMode="auto">
              <a:xfrm>
                <a:off x="917" y="1054"/>
                <a:ext cx="140" cy="139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4" name="Line 12"/>
              <p:cNvSpPr>
                <a:spLocks noChangeShapeType="1"/>
              </p:cNvSpPr>
              <p:nvPr/>
            </p:nvSpPr>
            <p:spPr bwMode="auto">
              <a:xfrm>
                <a:off x="788" y="924"/>
                <a:ext cx="26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5" name="Oval 13"/>
              <p:cNvSpPr>
                <a:spLocks noChangeArrowheads="1"/>
              </p:cNvSpPr>
              <p:nvPr/>
            </p:nvSpPr>
            <p:spPr bwMode="auto">
              <a:xfrm>
                <a:off x="852" y="720"/>
                <a:ext cx="140" cy="140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31" name="Rectangle 14"/>
            <p:cNvSpPr>
              <a:spLocks noChangeArrowheads="1"/>
            </p:cNvSpPr>
            <p:nvPr/>
          </p:nvSpPr>
          <p:spPr bwMode="auto">
            <a:xfrm>
              <a:off x="600" y="1220"/>
              <a:ext cx="6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Passenger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9702" name="Rectangle 15"/>
          <p:cNvSpPr>
            <a:spLocks noChangeArrowheads="1"/>
          </p:cNvSpPr>
          <p:nvPr/>
        </p:nvSpPr>
        <p:spPr bwMode="auto">
          <a:xfrm>
            <a:off x="615950" y="2355850"/>
            <a:ext cx="204788" cy="1571625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16"/>
          <p:cNvSpPr>
            <a:spLocks noChangeArrowheads="1"/>
          </p:cNvSpPr>
          <p:nvPr/>
        </p:nvSpPr>
        <p:spPr bwMode="auto">
          <a:xfrm>
            <a:off x="1930400" y="1706563"/>
            <a:ext cx="1706563" cy="392112"/>
          </a:xfrm>
          <a:prstGeom prst="rect">
            <a:avLst/>
          </a:prstGeom>
          <a:noFill/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Rectangle 17"/>
          <p:cNvSpPr>
            <a:spLocks noChangeArrowheads="1"/>
          </p:cNvSpPr>
          <p:nvPr/>
        </p:nvSpPr>
        <p:spPr bwMode="auto">
          <a:xfrm>
            <a:off x="2009775" y="1833563"/>
            <a:ext cx="16002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" charset="0"/>
              </a:rPr>
              <a:t>ChangeProcessor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9705" name="Line 18"/>
          <p:cNvSpPr>
            <a:spLocks noChangeShapeType="1"/>
          </p:cNvSpPr>
          <p:nvPr/>
        </p:nvSpPr>
        <p:spPr bwMode="auto">
          <a:xfrm>
            <a:off x="2797175" y="2095500"/>
            <a:ext cx="0" cy="248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Text Box 53"/>
          <p:cNvSpPr txBox="1">
            <a:spLocks noChangeArrowheads="1"/>
          </p:cNvSpPr>
          <p:nvPr/>
        </p:nvSpPr>
        <p:spPr bwMode="auto">
          <a:xfrm>
            <a:off x="2173288" y="1123950"/>
            <a:ext cx="5683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800" b="0">
                <a:solidFill>
                  <a:schemeClr val="tx1"/>
                </a:solidFill>
              </a:rPr>
              <a:t>…continued from previous slide...</a:t>
            </a:r>
            <a:endParaRPr lang="en-US" b="0"/>
          </a:p>
        </p:txBody>
      </p:sp>
      <p:sp>
        <p:nvSpPr>
          <p:cNvPr id="29707" name="Rectangle 22"/>
          <p:cNvSpPr>
            <a:spLocks noChangeArrowheads="1"/>
          </p:cNvSpPr>
          <p:nvPr/>
        </p:nvSpPr>
        <p:spPr bwMode="auto">
          <a:xfrm>
            <a:off x="2693988" y="2266950"/>
            <a:ext cx="204787" cy="1914525"/>
          </a:xfrm>
          <a:prstGeom prst="rect">
            <a:avLst/>
          </a:prstGeom>
          <a:solidFill>
            <a:schemeClr val="bg1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2925763" y="2546350"/>
            <a:ext cx="2495550" cy="1822450"/>
            <a:chOff x="1843" y="1604"/>
            <a:chExt cx="1572" cy="1148"/>
          </a:xfrm>
        </p:grpSpPr>
        <p:sp>
          <p:nvSpPr>
            <p:cNvPr id="29724" name="Rectangle 24"/>
            <p:cNvSpPr>
              <a:spLocks noChangeArrowheads="1"/>
            </p:cNvSpPr>
            <p:nvPr/>
          </p:nvSpPr>
          <p:spPr bwMode="auto">
            <a:xfrm>
              <a:off x="2698" y="1851"/>
              <a:ext cx="40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Ticket</a:t>
              </a:r>
              <a:endParaRPr lang="en-US" b="0">
                <a:solidFill>
                  <a:schemeClr val="tx1"/>
                </a:solidFill>
              </a:endParaRPr>
            </a:p>
          </p:txBody>
        </p:sp>
        <p:grpSp>
          <p:nvGrpSpPr>
            <p:cNvPr id="5" name="Group 69"/>
            <p:cNvGrpSpPr>
              <a:grpSpLocks/>
            </p:cNvGrpSpPr>
            <p:nvPr/>
          </p:nvGrpSpPr>
          <p:grpSpPr bwMode="auto">
            <a:xfrm>
              <a:off x="1843" y="1604"/>
              <a:ext cx="1572" cy="1148"/>
              <a:chOff x="1843" y="1604"/>
              <a:chExt cx="1572" cy="1148"/>
            </a:xfrm>
          </p:grpSpPr>
          <p:sp>
            <p:nvSpPr>
              <p:cNvPr id="29726" name="Rectangle 25"/>
              <p:cNvSpPr>
                <a:spLocks noChangeArrowheads="1"/>
              </p:cNvSpPr>
              <p:nvPr/>
            </p:nvSpPr>
            <p:spPr bwMode="auto">
              <a:xfrm>
                <a:off x="2360" y="1771"/>
                <a:ext cx="1011" cy="247"/>
              </a:xfrm>
              <a:prstGeom prst="rect">
                <a:avLst/>
              </a:prstGeom>
              <a:noFill/>
              <a:ln w="1746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7" name="Line 26"/>
              <p:cNvSpPr>
                <a:spLocks noChangeShapeType="1"/>
              </p:cNvSpPr>
              <p:nvPr/>
            </p:nvSpPr>
            <p:spPr bwMode="auto">
              <a:xfrm>
                <a:off x="2866" y="2016"/>
                <a:ext cx="0" cy="7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8" name="Line 49"/>
              <p:cNvSpPr>
                <a:spLocks noChangeShapeType="1"/>
              </p:cNvSpPr>
              <p:nvPr/>
            </p:nvSpPr>
            <p:spPr bwMode="auto">
              <a:xfrm>
                <a:off x="1843" y="1785"/>
                <a:ext cx="50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9" name="Rectangle 50"/>
              <p:cNvSpPr>
                <a:spLocks noChangeArrowheads="1"/>
              </p:cNvSpPr>
              <p:nvPr/>
            </p:nvSpPr>
            <p:spPr bwMode="auto">
              <a:xfrm>
                <a:off x="1869" y="1604"/>
                <a:ext cx="154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400">
                    <a:solidFill>
                      <a:schemeClr val="tx1"/>
                    </a:solidFill>
                    <a:latin typeface="Courier" charset="0"/>
                  </a:rPr>
                  <a:t>createTicket</a:t>
                </a:r>
                <a:r>
                  <a:rPr lang="en-US" sz="1400">
                    <a:solidFill>
                      <a:srgbClr val="000000"/>
                    </a:solidFill>
                    <a:latin typeface="Courier" charset="0"/>
                  </a:rPr>
                  <a:t>(selection)</a:t>
                </a:r>
                <a:endParaRPr lang="en-US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2913063" y="3709988"/>
            <a:ext cx="1738312" cy="649287"/>
            <a:chOff x="1835" y="2337"/>
            <a:chExt cx="1095" cy="409"/>
          </a:xfrm>
        </p:grpSpPr>
        <p:grpSp>
          <p:nvGrpSpPr>
            <p:cNvPr id="7" name="Group 62"/>
            <p:cNvGrpSpPr>
              <a:grpSpLocks/>
            </p:cNvGrpSpPr>
            <p:nvPr/>
          </p:nvGrpSpPr>
          <p:grpSpPr bwMode="auto">
            <a:xfrm>
              <a:off x="1835" y="2506"/>
              <a:ext cx="1095" cy="240"/>
              <a:chOff x="1835" y="2314"/>
              <a:chExt cx="1095" cy="240"/>
            </a:xfrm>
          </p:grpSpPr>
          <p:sp>
            <p:nvSpPr>
              <p:cNvPr id="29722" name="Rectangle 63"/>
              <p:cNvSpPr>
                <a:spLocks noChangeArrowheads="1"/>
              </p:cNvSpPr>
              <p:nvPr/>
            </p:nvSpPr>
            <p:spPr bwMode="auto">
              <a:xfrm>
                <a:off x="2801" y="2316"/>
                <a:ext cx="129" cy="238"/>
              </a:xfrm>
              <a:prstGeom prst="rect">
                <a:avLst/>
              </a:prstGeom>
              <a:solidFill>
                <a:schemeClr val="bg1"/>
              </a:solidFill>
              <a:ln w="1746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3" name="Line 64"/>
              <p:cNvSpPr>
                <a:spLocks noChangeShapeType="1"/>
              </p:cNvSpPr>
              <p:nvPr/>
            </p:nvSpPr>
            <p:spPr bwMode="auto">
              <a:xfrm>
                <a:off x="1835" y="2314"/>
                <a:ext cx="94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21" name="Rectangle 66"/>
            <p:cNvSpPr>
              <a:spLocks noChangeArrowheads="1"/>
            </p:cNvSpPr>
            <p:nvPr/>
          </p:nvSpPr>
          <p:spPr bwMode="auto">
            <a:xfrm>
              <a:off x="1876" y="2337"/>
              <a:ext cx="40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free()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29710" name="AutoShape 67"/>
          <p:cNvSpPr>
            <a:spLocks noChangeArrowheads="1"/>
          </p:cNvSpPr>
          <p:nvPr/>
        </p:nvSpPr>
        <p:spPr bwMode="auto">
          <a:xfrm>
            <a:off x="5892800" y="1719263"/>
            <a:ext cx="2600325" cy="719137"/>
          </a:xfrm>
          <a:prstGeom prst="wedgeRoundRectCallout">
            <a:avLst>
              <a:gd name="adj1" fmla="val -93282"/>
              <a:gd name="adj2" fmla="val 97019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Creation of Ticket</a:t>
            </a:r>
          </a:p>
        </p:txBody>
      </p:sp>
      <p:sp>
        <p:nvSpPr>
          <p:cNvPr id="29711" name="AutoShape 68"/>
          <p:cNvSpPr>
            <a:spLocks noChangeArrowheads="1"/>
          </p:cNvSpPr>
          <p:nvPr/>
        </p:nvSpPr>
        <p:spPr bwMode="auto">
          <a:xfrm>
            <a:off x="5168900" y="3592513"/>
            <a:ext cx="2901950" cy="598487"/>
          </a:xfrm>
          <a:prstGeom prst="wedgeRoundRectCallout">
            <a:avLst>
              <a:gd name="adj1" fmla="val -69477"/>
              <a:gd name="adj2" fmla="val 8315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Destruction of Ticket</a:t>
            </a:r>
          </a:p>
        </p:txBody>
      </p: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2913063" y="3176588"/>
            <a:ext cx="1738312" cy="611187"/>
            <a:chOff x="1835" y="2001"/>
            <a:chExt cx="1095" cy="385"/>
          </a:xfrm>
        </p:grpSpPr>
        <p:grpSp>
          <p:nvGrpSpPr>
            <p:cNvPr id="9" name="Group 61"/>
            <p:cNvGrpSpPr>
              <a:grpSpLocks/>
            </p:cNvGrpSpPr>
            <p:nvPr/>
          </p:nvGrpSpPr>
          <p:grpSpPr bwMode="auto">
            <a:xfrm>
              <a:off x="1835" y="2146"/>
              <a:ext cx="1095" cy="240"/>
              <a:chOff x="1835" y="2314"/>
              <a:chExt cx="1095" cy="240"/>
            </a:xfrm>
          </p:grpSpPr>
          <p:sp>
            <p:nvSpPr>
              <p:cNvPr id="29718" name="Rectangle 41"/>
              <p:cNvSpPr>
                <a:spLocks noChangeArrowheads="1"/>
              </p:cNvSpPr>
              <p:nvPr/>
            </p:nvSpPr>
            <p:spPr bwMode="auto">
              <a:xfrm>
                <a:off x="2801" y="2316"/>
                <a:ext cx="129" cy="238"/>
              </a:xfrm>
              <a:prstGeom prst="rect">
                <a:avLst/>
              </a:prstGeom>
              <a:solidFill>
                <a:schemeClr val="bg1"/>
              </a:solidFill>
              <a:ln w="1746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9" name="Line 42"/>
              <p:cNvSpPr>
                <a:spLocks noChangeShapeType="1"/>
              </p:cNvSpPr>
              <p:nvPr/>
            </p:nvSpPr>
            <p:spPr bwMode="auto">
              <a:xfrm>
                <a:off x="1835" y="2314"/>
                <a:ext cx="949" cy="1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17" name="Rectangle 43"/>
            <p:cNvSpPr>
              <a:spLocks noChangeArrowheads="1"/>
            </p:cNvSpPr>
            <p:nvPr/>
          </p:nvSpPr>
          <p:spPr bwMode="auto">
            <a:xfrm>
              <a:off x="1876" y="2001"/>
              <a:ext cx="47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" charset="0"/>
                </a:rPr>
                <a:t>print()</a:t>
              </a:r>
              <a:endParaRPr 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4406900" y="4241800"/>
            <a:ext cx="292100" cy="292100"/>
            <a:chOff x="2832" y="2744"/>
            <a:chExt cx="184" cy="184"/>
          </a:xfrm>
        </p:grpSpPr>
        <p:sp>
          <p:nvSpPr>
            <p:cNvPr id="29714" name="Line 57"/>
            <p:cNvSpPr>
              <a:spLocks noChangeShapeType="1"/>
            </p:cNvSpPr>
            <p:nvPr/>
          </p:nvSpPr>
          <p:spPr bwMode="auto">
            <a:xfrm flipV="1">
              <a:off x="2832" y="2744"/>
              <a:ext cx="184" cy="1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Line 58"/>
            <p:cNvSpPr>
              <a:spLocks noChangeShapeType="1"/>
            </p:cNvSpPr>
            <p:nvPr/>
          </p:nvSpPr>
          <p:spPr bwMode="auto">
            <a:xfrm flipH="1" flipV="1">
              <a:off x="2832" y="2744"/>
              <a:ext cx="184" cy="1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Properties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UML sequence diagram represent </a:t>
            </a:r>
            <a:r>
              <a:rPr lang="en-US" i="1" dirty="0" smtClean="0">
                <a:solidFill>
                  <a:srgbClr val="FF3300"/>
                </a:solidFill>
              </a:rPr>
              <a:t>behavior in terms of interactions</a:t>
            </a:r>
          </a:p>
          <a:p>
            <a:r>
              <a:rPr lang="en-US" dirty="0" smtClean="0"/>
              <a:t>One sequence diagram for one scenario (flow of events)</a:t>
            </a:r>
          </a:p>
          <a:p>
            <a:r>
              <a:rPr lang="en-US" dirty="0" smtClean="0"/>
              <a:t>Useful to identify or find missing objects</a:t>
            </a:r>
          </a:p>
          <a:p>
            <a:r>
              <a:rPr lang="en-US" dirty="0" smtClean="0"/>
              <a:t>Time consuming to build, but worth the investment</a:t>
            </a:r>
          </a:p>
          <a:p>
            <a:r>
              <a:rPr lang="en-US" dirty="0" smtClean="0"/>
              <a:t>Complement the class diagrams (which represent structure).</a:t>
            </a:r>
          </a:p>
          <a:p>
            <a:r>
              <a:rPr lang="en-US" dirty="0" smtClean="0"/>
              <a:t>The participating objects are </a:t>
            </a:r>
            <a:r>
              <a:rPr lang="en-US" b="1" dirty="0" smtClean="0"/>
              <a:t>objects </a:t>
            </a:r>
            <a:r>
              <a:rPr lang="en-US" dirty="0" smtClean="0"/>
              <a:t>(i.e. instances), NOT </a:t>
            </a:r>
            <a:r>
              <a:rPr lang="en-US" b="1" dirty="0" smtClean="0"/>
              <a:t>classes</a:t>
            </a:r>
          </a:p>
          <a:p>
            <a:r>
              <a:rPr lang="en-US" dirty="0" smtClean="0"/>
              <a:t>Class of an object implements the messages that object receives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0650"/>
            <a:ext cx="7772400" cy="762000"/>
          </a:xfrm>
        </p:spPr>
        <p:txBody>
          <a:bodyPr/>
          <a:lstStyle/>
          <a:p>
            <a:r>
              <a:rPr lang="en-US" dirty="0" err="1" smtClean="0">
                <a:ea typeface="ＭＳ Ｐゴシック" pitchFamily="34" charset="-128"/>
              </a:rPr>
              <a:t>Statechart</a:t>
            </a:r>
            <a:r>
              <a:rPr lang="en-US" dirty="0" smtClean="0">
                <a:ea typeface="ＭＳ Ｐゴシック" pitchFamily="34" charset="-128"/>
              </a:rPr>
              <a:t> diagrams</a:t>
            </a:r>
          </a:p>
        </p:txBody>
      </p:sp>
      <p:sp>
        <p:nvSpPr>
          <p:cNvPr id="28675" name="AutoShape 5"/>
          <p:cNvSpPr>
            <a:spLocks noChangeArrowheads="1"/>
          </p:cNvSpPr>
          <p:nvPr/>
        </p:nvSpPr>
        <p:spPr bwMode="auto">
          <a:xfrm>
            <a:off x="76200" y="3294063"/>
            <a:ext cx="914400" cy="609600"/>
          </a:xfrm>
          <a:prstGeom prst="wedgeRoundRectCallout">
            <a:avLst>
              <a:gd name="adj1" fmla="val 56597"/>
              <a:gd name="adj2" fmla="val 18203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State</a:t>
            </a:r>
          </a:p>
        </p:txBody>
      </p:sp>
      <p:sp>
        <p:nvSpPr>
          <p:cNvPr id="28676" name="AutoShape 6"/>
          <p:cNvSpPr>
            <a:spLocks noChangeArrowheads="1"/>
          </p:cNvSpPr>
          <p:nvPr/>
        </p:nvSpPr>
        <p:spPr bwMode="auto">
          <a:xfrm>
            <a:off x="4483100" y="646113"/>
            <a:ext cx="1524000" cy="609600"/>
          </a:xfrm>
          <a:prstGeom prst="wedgeRoundRectCallout">
            <a:avLst>
              <a:gd name="adj1" fmla="val -81250"/>
              <a:gd name="adj2" fmla="val 1171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Initial state</a:t>
            </a:r>
          </a:p>
        </p:txBody>
      </p:sp>
      <p:sp>
        <p:nvSpPr>
          <p:cNvPr id="28677" name="AutoShape 7"/>
          <p:cNvSpPr>
            <a:spLocks noChangeArrowheads="1"/>
          </p:cNvSpPr>
          <p:nvPr/>
        </p:nvSpPr>
        <p:spPr bwMode="auto">
          <a:xfrm>
            <a:off x="2479675" y="5245100"/>
            <a:ext cx="1600200" cy="609600"/>
          </a:xfrm>
          <a:prstGeom prst="wedgeRoundRectCallout">
            <a:avLst>
              <a:gd name="adj1" fmla="val -104662"/>
              <a:gd name="adj2" fmla="val 5182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Final state</a:t>
            </a:r>
          </a:p>
        </p:txBody>
      </p:sp>
      <p:sp>
        <p:nvSpPr>
          <p:cNvPr id="28678" name="AutoShape 8"/>
          <p:cNvSpPr>
            <a:spLocks noChangeArrowheads="1"/>
          </p:cNvSpPr>
          <p:nvPr/>
        </p:nvSpPr>
        <p:spPr bwMode="auto">
          <a:xfrm>
            <a:off x="1968500" y="2081213"/>
            <a:ext cx="1358900" cy="609600"/>
          </a:xfrm>
          <a:prstGeom prst="wedgeRoundRectCallout">
            <a:avLst>
              <a:gd name="adj1" fmla="val -111213"/>
              <a:gd name="adj2" fmla="val 963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Transition</a:t>
            </a:r>
          </a:p>
        </p:txBody>
      </p:sp>
      <p:sp>
        <p:nvSpPr>
          <p:cNvPr id="28679" name="AutoShape 9"/>
          <p:cNvSpPr>
            <a:spLocks noChangeArrowheads="1"/>
          </p:cNvSpPr>
          <p:nvPr/>
        </p:nvSpPr>
        <p:spPr bwMode="auto">
          <a:xfrm>
            <a:off x="457200" y="738188"/>
            <a:ext cx="914400" cy="609600"/>
          </a:xfrm>
          <a:prstGeom prst="wedgeRoundRectCallout">
            <a:avLst>
              <a:gd name="adj1" fmla="val 121009"/>
              <a:gd name="adj2" fmla="val 6224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Event</a:t>
            </a:r>
          </a:p>
        </p:txBody>
      </p:sp>
      <p:sp>
        <p:nvSpPr>
          <p:cNvPr id="28680" name="Text Box 10"/>
          <p:cNvSpPr txBox="1">
            <a:spLocks noChangeArrowheads="1"/>
          </p:cNvSpPr>
          <p:nvPr/>
        </p:nvSpPr>
        <p:spPr bwMode="auto">
          <a:xfrm>
            <a:off x="344488" y="5981700"/>
            <a:ext cx="8486775" cy="822325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0">
                <a:solidFill>
                  <a:schemeClr val="bg1"/>
                </a:solidFill>
              </a:rPr>
              <a:t>Represent behavior of </a:t>
            </a:r>
            <a:r>
              <a:rPr lang="en-US" b="0" i="1">
                <a:solidFill>
                  <a:schemeClr val="bg1"/>
                </a:solidFill>
              </a:rPr>
              <a:t>a single object</a:t>
            </a:r>
            <a:r>
              <a:rPr lang="en-US" b="0">
                <a:solidFill>
                  <a:schemeClr val="bg1"/>
                </a:solidFill>
              </a:rPr>
              <a:t> with interesting dynamic behavior.</a:t>
            </a: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723900" y="854075"/>
            <a:ext cx="7694613" cy="5189538"/>
            <a:chOff x="456" y="622"/>
            <a:chExt cx="4847" cy="3269"/>
          </a:xfrm>
        </p:grpSpPr>
        <p:sp>
          <p:nvSpPr>
            <p:cNvPr id="28682" name="Oval 12"/>
            <p:cNvSpPr>
              <a:spLocks noChangeArrowheads="1"/>
            </p:cNvSpPr>
            <p:nvPr/>
          </p:nvSpPr>
          <p:spPr bwMode="auto">
            <a:xfrm>
              <a:off x="2432" y="622"/>
              <a:ext cx="98" cy="98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2439" y="678"/>
              <a:ext cx="84" cy="223"/>
              <a:chOff x="2411" y="290"/>
              <a:chExt cx="84" cy="223"/>
            </a:xfrm>
          </p:grpSpPr>
          <p:sp>
            <p:nvSpPr>
              <p:cNvPr id="28732" name="Line 14"/>
              <p:cNvSpPr>
                <a:spLocks noChangeShapeType="1"/>
              </p:cNvSpPr>
              <p:nvPr/>
            </p:nvSpPr>
            <p:spPr bwMode="auto">
              <a:xfrm>
                <a:off x="2453" y="374"/>
                <a:ext cx="1" cy="139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3" name="Freeform 15"/>
              <p:cNvSpPr>
                <a:spLocks/>
              </p:cNvSpPr>
              <p:nvPr/>
            </p:nvSpPr>
            <p:spPr bwMode="auto">
              <a:xfrm>
                <a:off x="2411" y="374"/>
                <a:ext cx="84" cy="139"/>
              </a:xfrm>
              <a:custGeom>
                <a:avLst/>
                <a:gdLst>
                  <a:gd name="T0" fmla="*/ 84 w 84"/>
                  <a:gd name="T1" fmla="*/ 0 h 139"/>
                  <a:gd name="T2" fmla="*/ 42 w 84"/>
                  <a:gd name="T3" fmla="*/ 139 h 139"/>
                  <a:gd name="T4" fmla="*/ 0 w 84"/>
                  <a:gd name="T5" fmla="*/ 0 h 139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39"/>
                  <a:gd name="T11" fmla="*/ 84 w 84"/>
                  <a:gd name="T12" fmla="*/ 139 h 13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39">
                    <a:moveTo>
                      <a:pt x="84" y="0"/>
                    </a:moveTo>
                    <a:lnTo>
                      <a:pt x="42" y="139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4" name="Line 16"/>
              <p:cNvSpPr>
                <a:spLocks noChangeShapeType="1"/>
              </p:cNvSpPr>
              <p:nvPr/>
            </p:nvSpPr>
            <p:spPr bwMode="auto">
              <a:xfrm>
                <a:off x="2453" y="290"/>
                <a:ext cx="1" cy="8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84" name="Line 17"/>
            <p:cNvSpPr>
              <a:spLocks noChangeShapeType="1"/>
            </p:cNvSpPr>
            <p:nvPr/>
          </p:nvSpPr>
          <p:spPr bwMode="auto">
            <a:xfrm>
              <a:off x="2956" y="1083"/>
              <a:ext cx="135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Rectangle 18"/>
            <p:cNvSpPr>
              <a:spLocks noChangeArrowheads="1"/>
            </p:cNvSpPr>
            <p:nvPr/>
          </p:nvSpPr>
          <p:spPr bwMode="auto">
            <a:xfrm>
              <a:off x="686" y="964"/>
              <a:ext cx="12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button1&amp;2Pressed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86" name="Line 19"/>
            <p:cNvSpPr>
              <a:spLocks noChangeShapeType="1"/>
            </p:cNvSpPr>
            <p:nvPr/>
          </p:nvSpPr>
          <p:spPr bwMode="auto">
            <a:xfrm>
              <a:off x="2467" y="1348"/>
              <a:ext cx="1" cy="62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20"/>
            <p:cNvSpPr>
              <a:spLocks noChangeShapeType="1"/>
            </p:cNvSpPr>
            <p:nvPr/>
          </p:nvSpPr>
          <p:spPr bwMode="auto">
            <a:xfrm>
              <a:off x="2467" y="2410"/>
              <a:ext cx="1" cy="61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Rectangle 21"/>
            <p:cNvSpPr>
              <a:spLocks noChangeArrowheads="1"/>
            </p:cNvSpPr>
            <p:nvPr/>
          </p:nvSpPr>
          <p:spPr bwMode="auto">
            <a:xfrm>
              <a:off x="2521" y="1536"/>
              <a:ext cx="10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button1Pressed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89" name="Rectangle 22"/>
            <p:cNvSpPr>
              <a:spLocks noChangeArrowheads="1"/>
            </p:cNvSpPr>
            <p:nvPr/>
          </p:nvSpPr>
          <p:spPr bwMode="auto">
            <a:xfrm>
              <a:off x="3045" y="908"/>
              <a:ext cx="10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button2Pressed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90" name="Line 23"/>
            <p:cNvSpPr>
              <a:spLocks noChangeShapeType="1"/>
            </p:cNvSpPr>
            <p:nvPr/>
          </p:nvSpPr>
          <p:spPr bwMode="auto">
            <a:xfrm flipH="1">
              <a:off x="2970" y="1209"/>
              <a:ext cx="135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24"/>
            <p:cNvSpPr>
              <a:spLocks noChangeShapeType="1"/>
            </p:cNvSpPr>
            <p:nvPr/>
          </p:nvSpPr>
          <p:spPr bwMode="auto">
            <a:xfrm>
              <a:off x="2956" y="2159"/>
              <a:ext cx="135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Rectangle 25"/>
            <p:cNvSpPr>
              <a:spLocks noChangeArrowheads="1"/>
            </p:cNvSpPr>
            <p:nvPr/>
          </p:nvSpPr>
          <p:spPr bwMode="auto">
            <a:xfrm>
              <a:off x="3034" y="1983"/>
              <a:ext cx="10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button2Pressed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93" name="Line 26"/>
            <p:cNvSpPr>
              <a:spLocks noChangeShapeType="1"/>
            </p:cNvSpPr>
            <p:nvPr/>
          </p:nvSpPr>
          <p:spPr bwMode="auto">
            <a:xfrm flipH="1">
              <a:off x="2984" y="2270"/>
              <a:ext cx="1355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7"/>
            <p:cNvSpPr>
              <a:spLocks noChangeShapeType="1"/>
            </p:cNvSpPr>
            <p:nvPr/>
          </p:nvSpPr>
          <p:spPr bwMode="auto">
            <a:xfrm>
              <a:off x="2942" y="3179"/>
              <a:ext cx="1369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Rectangle 28"/>
            <p:cNvSpPr>
              <a:spLocks noChangeArrowheads="1"/>
            </p:cNvSpPr>
            <p:nvPr/>
          </p:nvSpPr>
          <p:spPr bwMode="auto">
            <a:xfrm>
              <a:off x="3045" y="3003"/>
              <a:ext cx="10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button2Pressed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96" name="Line 29"/>
            <p:cNvSpPr>
              <a:spLocks noChangeShapeType="1"/>
            </p:cNvSpPr>
            <p:nvPr/>
          </p:nvSpPr>
          <p:spPr bwMode="auto">
            <a:xfrm flipH="1">
              <a:off x="2984" y="3290"/>
              <a:ext cx="1327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Rectangle 30"/>
            <p:cNvSpPr>
              <a:spLocks noChangeArrowheads="1"/>
            </p:cNvSpPr>
            <p:nvPr/>
          </p:nvSpPr>
          <p:spPr bwMode="auto">
            <a:xfrm>
              <a:off x="2521" y="2640"/>
              <a:ext cx="108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button1Pressed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98" name="Rectangle 31"/>
            <p:cNvSpPr>
              <a:spLocks noChangeArrowheads="1"/>
            </p:cNvSpPr>
            <p:nvPr/>
          </p:nvSpPr>
          <p:spPr bwMode="auto">
            <a:xfrm>
              <a:off x="757" y="2025"/>
              <a:ext cx="12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button1&amp;2Pressed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699" name="Freeform 32"/>
            <p:cNvSpPr>
              <a:spLocks/>
            </p:cNvSpPr>
            <p:nvPr/>
          </p:nvSpPr>
          <p:spPr bwMode="auto">
            <a:xfrm>
              <a:off x="679" y="1125"/>
              <a:ext cx="1313" cy="1903"/>
            </a:xfrm>
            <a:custGeom>
              <a:avLst/>
              <a:gdLst>
                <a:gd name="T0" fmla="*/ 1313 w 1313"/>
                <a:gd name="T1" fmla="*/ 0 h 1903"/>
                <a:gd name="T2" fmla="*/ 0 w 1313"/>
                <a:gd name="T3" fmla="*/ 0 h 1903"/>
                <a:gd name="T4" fmla="*/ 4 w 1313"/>
                <a:gd name="T5" fmla="*/ 1903 h 1903"/>
                <a:gd name="T6" fmla="*/ 0 60000 65536"/>
                <a:gd name="T7" fmla="*/ 0 60000 65536"/>
                <a:gd name="T8" fmla="*/ 0 60000 65536"/>
                <a:gd name="T9" fmla="*/ 0 w 1313"/>
                <a:gd name="T10" fmla="*/ 0 h 1903"/>
                <a:gd name="T11" fmla="*/ 1313 w 1313"/>
                <a:gd name="T12" fmla="*/ 1903 h 19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13" h="1903">
                  <a:moveTo>
                    <a:pt x="1313" y="0"/>
                  </a:moveTo>
                  <a:lnTo>
                    <a:pt x="0" y="0"/>
                  </a:lnTo>
                  <a:lnTo>
                    <a:pt x="4" y="1903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Freeform 33"/>
            <p:cNvSpPr>
              <a:spLocks/>
            </p:cNvSpPr>
            <p:nvPr/>
          </p:nvSpPr>
          <p:spPr bwMode="auto">
            <a:xfrm>
              <a:off x="937" y="2187"/>
              <a:ext cx="1041" cy="841"/>
            </a:xfrm>
            <a:custGeom>
              <a:avLst/>
              <a:gdLst>
                <a:gd name="T0" fmla="*/ 1041 w 1041"/>
                <a:gd name="T1" fmla="*/ 0 h 841"/>
                <a:gd name="T2" fmla="*/ 7 w 1041"/>
                <a:gd name="T3" fmla="*/ 0 h 841"/>
                <a:gd name="T4" fmla="*/ 0 w 1041"/>
                <a:gd name="T5" fmla="*/ 841 h 841"/>
                <a:gd name="T6" fmla="*/ 0 60000 65536"/>
                <a:gd name="T7" fmla="*/ 0 60000 65536"/>
                <a:gd name="T8" fmla="*/ 0 60000 65536"/>
                <a:gd name="T9" fmla="*/ 0 w 1041"/>
                <a:gd name="T10" fmla="*/ 0 h 841"/>
                <a:gd name="T11" fmla="*/ 1041 w 1041"/>
                <a:gd name="T12" fmla="*/ 841 h 8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41" h="841">
                  <a:moveTo>
                    <a:pt x="1041" y="0"/>
                  </a:moveTo>
                  <a:lnTo>
                    <a:pt x="7" y="0"/>
                  </a:lnTo>
                  <a:lnTo>
                    <a:pt x="0" y="841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35"/>
            <p:cNvGrpSpPr>
              <a:grpSpLocks/>
            </p:cNvGrpSpPr>
            <p:nvPr/>
          </p:nvGrpSpPr>
          <p:grpSpPr bwMode="auto">
            <a:xfrm>
              <a:off x="895" y="3472"/>
              <a:ext cx="84" cy="251"/>
              <a:chOff x="902" y="3084"/>
              <a:chExt cx="84" cy="251"/>
            </a:xfrm>
          </p:grpSpPr>
          <p:sp>
            <p:nvSpPr>
              <p:cNvPr id="28729" name="Line 36"/>
              <p:cNvSpPr>
                <a:spLocks noChangeShapeType="1"/>
              </p:cNvSpPr>
              <p:nvPr/>
            </p:nvSpPr>
            <p:spPr bwMode="auto">
              <a:xfrm>
                <a:off x="944" y="3182"/>
                <a:ext cx="1" cy="153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0" name="Freeform 37"/>
              <p:cNvSpPr>
                <a:spLocks/>
              </p:cNvSpPr>
              <p:nvPr/>
            </p:nvSpPr>
            <p:spPr bwMode="auto">
              <a:xfrm>
                <a:off x="902" y="3196"/>
                <a:ext cx="84" cy="139"/>
              </a:xfrm>
              <a:custGeom>
                <a:avLst/>
                <a:gdLst>
                  <a:gd name="T0" fmla="*/ 84 w 84"/>
                  <a:gd name="T1" fmla="*/ 0 h 139"/>
                  <a:gd name="T2" fmla="*/ 42 w 84"/>
                  <a:gd name="T3" fmla="*/ 139 h 139"/>
                  <a:gd name="T4" fmla="*/ 0 w 84"/>
                  <a:gd name="T5" fmla="*/ 0 h 139"/>
                  <a:gd name="T6" fmla="*/ 0 60000 65536"/>
                  <a:gd name="T7" fmla="*/ 0 60000 65536"/>
                  <a:gd name="T8" fmla="*/ 0 60000 65536"/>
                  <a:gd name="T9" fmla="*/ 0 w 84"/>
                  <a:gd name="T10" fmla="*/ 0 h 139"/>
                  <a:gd name="T11" fmla="*/ 84 w 84"/>
                  <a:gd name="T12" fmla="*/ 139 h 13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" h="139">
                    <a:moveTo>
                      <a:pt x="84" y="0"/>
                    </a:moveTo>
                    <a:lnTo>
                      <a:pt x="42" y="139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1" name="Line 38"/>
              <p:cNvSpPr>
                <a:spLocks noChangeShapeType="1"/>
              </p:cNvSpPr>
              <p:nvPr/>
            </p:nvSpPr>
            <p:spPr bwMode="auto">
              <a:xfrm flipV="1">
                <a:off x="944" y="3084"/>
                <a:ext cx="1" cy="98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02" name="Oval 39"/>
            <p:cNvSpPr>
              <a:spLocks noChangeArrowheads="1"/>
            </p:cNvSpPr>
            <p:nvPr/>
          </p:nvSpPr>
          <p:spPr bwMode="auto">
            <a:xfrm>
              <a:off x="860" y="3723"/>
              <a:ext cx="154" cy="168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AutoShape 40"/>
            <p:cNvSpPr>
              <a:spLocks noChangeArrowheads="1"/>
            </p:cNvSpPr>
            <p:nvPr/>
          </p:nvSpPr>
          <p:spPr bwMode="auto">
            <a:xfrm>
              <a:off x="4325" y="1977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4468" y="2068"/>
              <a:ext cx="694" cy="266"/>
              <a:chOff x="4468" y="1707"/>
              <a:chExt cx="694" cy="266"/>
            </a:xfrm>
          </p:grpSpPr>
          <p:sp>
            <p:nvSpPr>
              <p:cNvPr id="28727" name="Rectangle 42"/>
              <p:cNvSpPr>
                <a:spLocks noChangeArrowheads="1"/>
              </p:cNvSpPr>
              <p:nvPr/>
            </p:nvSpPr>
            <p:spPr bwMode="auto">
              <a:xfrm>
                <a:off x="4468" y="1707"/>
                <a:ext cx="69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Increment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8728" name="Rectangle 43"/>
              <p:cNvSpPr>
                <a:spLocks noChangeArrowheads="1"/>
              </p:cNvSpPr>
              <p:nvPr/>
            </p:nvSpPr>
            <p:spPr bwMode="auto">
              <a:xfrm>
                <a:off x="4545" y="1819"/>
                <a:ext cx="54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Minutes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</p:grpSp>
        <p:sp>
          <p:nvSpPr>
            <p:cNvPr id="28705" name="Line 44"/>
            <p:cNvSpPr>
              <a:spLocks noChangeShapeType="1"/>
            </p:cNvSpPr>
            <p:nvPr/>
          </p:nvSpPr>
          <p:spPr bwMode="auto">
            <a:xfrm flipH="1">
              <a:off x="1434" y="3248"/>
              <a:ext cx="558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AutoShape 45"/>
            <p:cNvSpPr>
              <a:spLocks noChangeArrowheads="1"/>
            </p:cNvSpPr>
            <p:nvPr/>
          </p:nvSpPr>
          <p:spPr bwMode="auto">
            <a:xfrm>
              <a:off x="4325" y="915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46"/>
            <p:cNvGrpSpPr>
              <a:grpSpLocks/>
            </p:cNvGrpSpPr>
            <p:nvPr/>
          </p:nvGrpSpPr>
          <p:grpSpPr bwMode="auto">
            <a:xfrm>
              <a:off x="4468" y="1006"/>
              <a:ext cx="694" cy="266"/>
              <a:chOff x="4510" y="645"/>
              <a:chExt cx="694" cy="266"/>
            </a:xfrm>
          </p:grpSpPr>
          <p:sp>
            <p:nvSpPr>
              <p:cNvPr id="28725" name="Rectangle 47"/>
              <p:cNvSpPr>
                <a:spLocks noChangeArrowheads="1"/>
              </p:cNvSpPr>
              <p:nvPr/>
            </p:nvSpPr>
            <p:spPr bwMode="auto">
              <a:xfrm>
                <a:off x="4510" y="645"/>
                <a:ext cx="69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Increment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8726" name="Rectangle 48"/>
              <p:cNvSpPr>
                <a:spLocks noChangeArrowheads="1"/>
              </p:cNvSpPr>
              <p:nvPr/>
            </p:nvSpPr>
            <p:spPr bwMode="auto">
              <a:xfrm>
                <a:off x="4644" y="757"/>
                <a:ext cx="386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Hours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</p:grpSp>
        <p:sp>
          <p:nvSpPr>
            <p:cNvPr id="28708" name="AutoShape 49"/>
            <p:cNvSpPr>
              <a:spLocks noChangeArrowheads="1"/>
            </p:cNvSpPr>
            <p:nvPr/>
          </p:nvSpPr>
          <p:spPr bwMode="auto">
            <a:xfrm>
              <a:off x="1992" y="916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Rectangle 50"/>
            <p:cNvSpPr>
              <a:spLocks noChangeArrowheads="1"/>
            </p:cNvSpPr>
            <p:nvPr/>
          </p:nvSpPr>
          <p:spPr bwMode="auto">
            <a:xfrm>
              <a:off x="2288" y="1007"/>
              <a:ext cx="38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Blink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0" name="Rectangle 51"/>
            <p:cNvSpPr>
              <a:spLocks noChangeArrowheads="1"/>
            </p:cNvSpPr>
            <p:nvPr/>
          </p:nvSpPr>
          <p:spPr bwMode="auto">
            <a:xfrm>
              <a:off x="2288" y="1119"/>
              <a:ext cx="38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Hours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1" name="AutoShape 52"/>
            <p:cNvSpPr>
              <a:spLocks noChangeArrowheads="1"/>
            </p:cNvSpPr>
            <p:nvPr/>
          </p:nvSpPr>
          <p:spPr bwMode="auto">
            <a:xfrm>
              <a:off x="2006" y="3024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2" name="Rectangle 53"/>
            <p:cNvSpPr>
              <a:spLocks noChangeArrowheads="1"/>
            </p:cNvSpPr>
            <p:nvPr/>
          </p:nvSpPr>
          <p:spPr bwMode="auto">
            <a:xfrm>
              <a:off x="2302" y="3115"/>
              <a:ext cx="38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Blink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3" name="Rectangle 54"/>
            <p:cNvSpPr>
              <a:spLocks noChangeArrowheads="1"/>
            </p:cNvSpPr>
            <p:nvPr/>
          </p:nvSpPr>
          <p:spPr bwMode="auto">
            <a:xfrm>
              <a:off x="2228" y="3227"/>
              <a:ext cx="54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Seconds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4" name="AutoShape 55"/>
            <p:cNvSpPr>
              <a:spLocks noChangeArrowheads="1"/>
            </p:cNvSpPr>
            <p:nvPr/>
          </p:nvSpPr>
          <p:spPr bwMode="auto">
            <a:xfrm>
              <a:off x="2006" y="1977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Rectangle 56"/>
            <p:cNvSpPr>
              <a:spLocks noChangeArrowheads="1"/>
            </p:cNvSpPr>
            <p:nvPr/>
          </p:nvSpPr>
          <p:spPr bwMode="auto">
            <a:xfrm>
              <a:off x="2302" y="2068"/>
              <a:ext cx="38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Blink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6" name="Rectangle 57"/>
            <p:cNvSpPr>
              <a:spLocks noChangeArrowheads="1"/>
            </p:cNvSpPr>
            <p:nvPr/>
          </p:nvSpPr>
          <p:spPr bwMode="auto">
            <a:xfrm>
              <a:off x="2228" y="2180"/>
              <a:ext cx="54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Minutes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17" name="AutoShape 58"/>
            <p:cNvSpPr>
              <a:spLocks noChangeArrowheads="1"/>
            </p:cNvSpPr>
            <p:nvPr/>
          </p:nvSpPr>
          <p:spPr bwMode="auto">
            <a:xfrm>
              <a:off x="4325" y="3025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59"/>
            <p:cNvGrpSpPr>
              <a:grpSpLocks/>
            </p:cNvGrpSpPr>
            <p:nvPr/>
          </p:nvGrpSpPr>
          <p:grpSpPr bwMode="auto">
            <a:xfrm>
              <a:off x="4467" y="3116"/>
              <a:ext cx="694" cy="266"/>
              <a:chOff x="4509" y="2769"/>
              <a:chExt cx="694" cy="266"/>
            </a:xfrm>
          </p:grpSpPr>
          <p:sp>
            <p:nvSpPr>
              <p:cNvPr id="28723" name="Rectangle 60"/>
              <p:cNvSpPr>
                <a:spLocks noChangeArrowheads="1"/>
              </p:cNvSpPr>
              <p:nvPr/>
            </p:nvSpPr>
            <p:spPr bwMode="auto">
              <a:xfrm>
                <a:off x="4509" y="2769"/>
                <a:ext cx="69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Increment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  <p:sp>
            <p:nvSpPr>
              <p:cNvPr id="28724" name="Rectangle 61"/>
              <p:cNvSpPr>
                <a:spLocks noChangeArrowheads="1"/>
              </p:cNvSpPr>
              <p:nvPr/>
            </p:nvSpPr>
            <p:spPr bwMode="auto">
              <a:xfrm>
                <a:off x="4587" y="2881"/>
                <a:ext cx="54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Lucida Sans Typewriter" pitchFamily="49" charset="0"/>
                  </a:rPr>
                  <a:t>Seconds</a:t>
                </a:r>
                <a:endParaRPr lang="en-US" sz="1600" b="0">
                  <a:solidFill>
                    <a:schemeClr val="tx1"/>
                  </a:solidFill>
                  <a:latin typeface="Lucida Sans Typewriter" pitchFamily="49" charset="0"/>
                </a:endParaRPr>
              </a:p>
            </p:txBody>
          </p:sp>
        </p:grpSp>
        <p:sp>
          <p:nvSpPr>
            <p:cNvPr id="28719" name="AutoShape 62"/>
            <p:cNvSpPr>
              <a:spLocks noChangeArrowheads="1"/>
            </p:cNvSpPr>
            <p:nvPr/>
          </p:nvSpPr>
          <p:spPr bwMode="auto">
            <a:xfrm>
              <a:off x="456" y="3025"/>
              <a:ext cx="978" cy="447"/>
            </a:xfrm>
            <a:prstGeom prst="roundRect">
              <a:avLst>
                <a:gd name="adj" fmla="val 48435"/>
              </a:avLst>
            </a:prstGeom>
            <a:solidFill>
              <a:schemeClr val="bg1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Rectangle 63"/>
            <p:cNvSpPr>
              <a:spLocks noChangeArrowheads="1"/>
            </p:cNvSpPr>
            <p:nvPr/>
          </p:nvSpPr>
          <p:spPr bwMode="auto">
            <a:xfrm>
              <a:off x="796" y="3116"/>
              <a:ext cx="30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Stop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21" name="Rectangle 64"/>
            <p:cNvSpPr>
              <a:spLocks noChangeArrowheads="1"/>
            </p:cNvSpPr>
            <p:nvPr/>
          </p:nvSpPr>
          <p:spPr bwMode="auto">
            <a:xfrm>
              <a:off x="640" y="3228"/>
              <a:ext cx="6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Lucida Sans Typewriter" pitchFamily="49" charset="0"/>
                </a:rPr>
                <a:t>Blinking</a:t>
              </a:r>
              <a:endParaRPr lang="en-US" sz="1600" b="0">
                <a:solidFill>
                  <a:schemeClr val="tx1"/>
                </a:solidFill>
                <a:latin typeface="Lucida Sans Typewriter" pitchFamily="49" charset="0"/>
              </a:endParaRPr>
            </a:p>
          </p:txBody>
        </p:sp>
        <p:sp>
          <p:nvSpPr>
            <p:cNvPr id="28722" name="Oval 65"/>
            <p:cNvSpPr>
              <a:spLocks noChangeArrowheads="1"/>
            </p:cNvSpPr>
            <p:nvPr/>
          </p:nvSpPr>
          <p:spPr bwMode="auto">
            <a:xfrm>
              <a:off x="888" y="3765"/>
              <a:ext cx="98" cy="98"/>
            </a:xfrm>
            <a:prstGeom prst="ellipse">
              <a:avLst/>
            </a:prstGeom>
            <a:solidFill>
              <a:srgbClr val="000000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Activity Diagrams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155700"/>
            <a:ext cx="8255000" cy="4800600"/>
          </a:xfrm>
        </p:spPr>
        <p:txBody>
          <a:bodyPr/>
          <a:lstStyle/>
          <a:p>
            <a:r>
              <a:rPr lang="en-US" smtClean="0"/>
              <a:t>An activity diagram is a special case of a state chart diagram </a:t>
            </a:r>
          </a:p>
          <a:p>
            <a:r>
              <a:rPr lang="en-US" smtClean="0"/>
              <a:t>The states are activities (“functions”) </a:t>
            </a:r>
          </a:p>
          <a:p>
            <a:r>
              <a:rPr lang="en-US" smtClean="0"/>
              <a:t>An activity diagram is useful to depict the workflow in a system</a:t>
            </a:r>
          </a:p>
        </p:txBody>
      </p:sp>
      <p:pic>
        <p:nvPicPr>
          <p:cNvPr id="3174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6000" y="4141788"/>
            <a:ext cx="7632700" cy="811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Activity Diagrams allow to model Decisions</a:t>
            </a:r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475" y="1727200"/>
            <a:ext cx="8199438" cy="347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2772" name="AutoShape 9"/>
          <p:cNvSpPr>
            <a:spLocks noChangeArrowheads="1"/>
          </p:cNvSpPr>
          <p:nvPr/>
        </p:nvSpPr>
        <p:spPr bwMode="auto">
          <a:xfrm>
            <a:off x="3716338" y="847725"/>
            <a:ext cx="2600325" cy="611188"/>
          </a:xfrm>
          <a:prstGeom prst="wedgeRoundRectCallout">
            <a:avLst>
              <a:gd name="adj1" fmla="val -60319"/>
              <a:gd name="adj2" fmla="val 1448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/>
              <a:t>Decision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title"/>
          </p:nvPr>
        </p:nvSpPr>
        <p:spPr>
          <a:xfrm>
            <a:off x="419100" y="222250"/>
            <a:ext cx="8724900" cy="863600"/>
          </a:xfrm>
        </p:spPr>
        <p:txBody>
          <a:bodyPr/>
          <a:lstStyle/>
          <a:p>
            <a:r>
              <a:rPr lang="en-US" smtClean="0"/>
              <a:t>Activity Diagrams can model Concurrency</a:t>
            </a: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2600" y="1352550"/>
            <a:ext cx="8255000" cy="4800600"/>
          </a:xfrm>
        </p:spPr>
        <p:txBody>
          <a:bodyPr/>
          <a:lstStyle/>
          <a:p>
            <a:r>
              <a:rPr lang="en-US" smtClean="0"/>
              <a:t>Synchronization of multiple activities </a:t>
            </a:r>
          </a:p>
          <a:p>
            <a:r>
              <a:rPr lang="en-US" smtClean="0"/>
              <a:t>Splitting the flow of control into multiple threads</a:t>
            </a:r>
          </a:p>
        </p:txBody>
      </p:sp>
      <p:pic>
        <p:nvPicPr>
          <p:cNvPr id="3379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" y="2882900"/>
            <a:ext cx="8210550" cy="3165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3797" name="AutoShape 9"/>
          <p:cNvSpPr>
            <a:spLocks noChangeArrowheads="1"/>
          </p:cNvSpPr>
          <p:nvPr/>
        </p:nvSpPr>
        <p:spPr bwMode="auto">
          <a:xfrm>
            <a:off x="6451600" y="3022600"/>
            <a:ext cx="2413000" cy="762000"/>
          </a:xfrm>
          <a:prstGeom prst="cloudCallout">
            <a:avLst>
              <a:gd name="adj1" fmla="val -47630"/>
              <a:gd name="adj2" fmla="val 122083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Synchronization</a:t>
            </a:r>
          </a:p>
        </p:txBody>
      </p:sp>
      <p:sp>
        <p:nvSpPr>
          <p:cNvPr id="33798" name="AutoShape 10"/>
          <p:cNvSpPr>
            <a:spLocks noChangeArrowheads="1"/>
          </p:cNvSpPr>
          <p:nvPr/>
        </p:nvSpPr>
        <p:spPr bwMode="auto">
          <a:xfrm>
            <a:off x="635000" y="2946400"/>
            <a:ext cx="2438400" cy="698500"/>
          </a:xfrm>
          <a:prstGeom prst="cloudCallout">
            <a:avLst>
              <a:gd name="adj1" fmla="val 37370"/>
              <a:gd name="adj2" fmla="val 161593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Splitting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Activity Diagrams: Grouping of Activities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Activities may be grouped into </a:t>
            </a:r>
            <a:r>
              <a:rPr lang="en-US" smtClean="0">
                <a:solidFill>
                  <a:srgbClr val="FF3300"/>
                </a:solidFill>
              </a:rPr>
              <a:t>swimlanes</a:t>
            </a:r>
            <a:r>
              <a:rPr lang="en-US" smtClean="0"/>
              <a:t> to denote the object or subsystem that implements the activities.</a:t>
            </a:r>
          </a:p>
          <a:p>
            <a:endParaRPr lang="en-US" smtClean="0"/>
          </a:p>
        </p:txBody>
      </p:sp>
      <p:sp>
        <p:nvSpPr>
          <p:cNvPr id="34820" name="AutoShape 6"/>
          <p:cNvSpPr>
            <a:spLocks noChangeArrowheads="1"/>
          </p:cNvSpPr>
          <p:nvPr/>
        </p:nvSpPr>
        <p:spPr bwMode="auto">
          <a:xfrm>
            <a:off x="427038" y="3776663"/>
            <a:ext cx="1744662" cy="792162"/>
          </a:xfrm>
          <a:prstGeom prst="roundRect">
            <a:avLst>
              <a:gd name="adj" fmla="val 44991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1" name="Rectangle 7"/>
          <p:cNvSpPr>
            <a:spLocks noChangeArrowheads="1"/>
          </p:cNvSpPr>
          <p:nvPr/>
        </p:nvSpPr>
        <p:spPr bwMode="auto">
          <a:xfrm>
            <a:off x="1112838" y="3965575"/>
            <a:ext cx="487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Open</a:t>
            </a:r>
            <a:endParaRPr lang="en-US"/>
          </a:p>
        </p:txBody>
      </p:sp>
      <p:sp>
        <p:nvSpPr>
          <p:cNvPr id="34822" name="Rectangle 8"/>
          <p:cNvSpPr>
            <a:spLocks noChangeArrowheads="1"/>
          </p:cNvSpPr>
          <p:nvPr/>
        </p:nvSpPr>
        <p:spPr bwMode="auto">
          <a:xfrm>
            <a:off x="882650" y="4162425"/>
            <a:ext cx="976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Incident</a:t>
            </a:r>
            <a:endParaRPr lang="en-US"/>
          </a:p>
        </p:txBody>
      </p:sp>
      <p:sp>
        <p:nvSpPr>
          <p:cNvPr id="34823" name="AutoShape 9"/>
          <p:cNvSpPr>
            <a:spLocks noChangeArrowheads="1"/>
          </p:cNvSpPr>
          <p:nvPr/>
        </p:nvSpPr>
        <p:spPr bwMode="auto">
          <a:xfrm>
            <a:off x="3776663" y="2606675"/>
            <a:ext cx="1724025" cy="793750"/>
          </a:xfrm>
          <a:prstGeom prst="roundRect">
            <a:avLst>
              <a:gd name="adj" fmla="val 44898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Rectangle 10"/>
          <p:cNvSpPr>
            <a:spLocks noChangeArrowheads="1"/>
          </p:cNvSpPr>
          <p:nvPr/>
        </p:nvSpPr>
        <p:spPr bwMode="auto">
          <a:xfrm>
            <a:off x="4222750" y="2774950"/>
            <a:ext cx="976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Allocate</a:t>
            </a:r>
            <a:endParaRPr lang="en-US"/>
          </a:p>
        </p:txBody>
      </p:sp>
      <p:sp>
        <p:nvSpPr>
          <p:cNvPr id="34825" name="Rectangle 11"/>
          <p:cNvSpPr>
            <a:spLocks noChangeArrowheads="1"/>
          </p:cNvSpPr>
          <p:nvPr/>
        </p:nvSpPr>
        <p:spPr bwMode="auto">
          <a:xfrm>
            <a:off x="4149725" y="2973388"/>
            <a:ext cx="10969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Resources</a:t>
            </a:r>
            <a:endParaRPr lang="en-US"/>
          </a:p>
        </p:txBody>
      </p:sp>
      <p:sp>
        <p:nvSpPr>
          <p:cNvPr id="34826" name="AutoShape 12"/>
          <p:cNvSpPr>
            <a:spLocks noChangeArrowheads="1"/>
          </p:cNvSpPr>
          <p:nvPr/>
        </p:nvSpPr>
        <p:spPr bwMode="auto">
          <a:xfrm>
            <a:off x="3776663" y="3776663"/>
            <a:ext cx="1724025" cy="792162"/>
          </a:xfrm>
          <a:prstGeom prst="roundRect">
            <a:avLst>
              <a:gd name="adj" fmla="val 44991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7" name="Rectangle 13"/>
          <p:cNvSpPr>
            <a:spLocks noChangeArrowheads="1"/>
          </p:cNvSpPr>
          <p:nvPr/>
        </p:nvSpPr>
        <p:spPr bwMode="auto">
          <a:xfrm>
            <a:off x="4087813" y="3965575"/>
            <a:ext cx="1219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Coordinate</a:t>
            </a:r>
            <a:endParaRPr lang="en-US"/>
          </a:p>
        </p:txBody>
      </p:sp>
      <p:sp>
        <p:nvSpPr>
          <p:cNvPr id="34828" name="Rectangle 14"/>
          <p:cNvSpPr>
            <a:spLocks noChangeArrowheads="1"/>
          </p:cNvSpPr>
          <p:nvPr/>
        </p:nvSpPr>
        <p:spPr bwMode="auto">
          <a:xfrm>
            <a:off x="4149725" y="4162425"/>
            <a:ext cx="10969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Resources</a:t>
            </a:r>
            <a:endParaRPr lang="en-US"/>
          </a:p>
        </p:txBody>
      </p:sp>
      <p:sp>
        <p:nvSpPr>
          <p:cNvPr id="34829" name="AutoShape 15"/>
          <p:cNvSpPr>
            <a:spLocks noChangeArrowheads="1"/>
          </p:cNvSpPr>
          <p:nvPr/>
        </p:nvSpPr>
        <p:spPr bwMode="auto">
          <a:xfrm>
            <a:off x="3776663" y="4965700"/>
            <a:ext cx="1724025" cy="793750"/>
          </a:xfrm>
          <a:prstGeom prst="roundRect">
            <a:avLst>
              <a:gd name="adj" fmla="val 44898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0" name="Rectangle 16"/>
          <p:cNvSpPr>
            <a:spLocks noChangeArrowheads="1"/>
          </p:cNvSpPr>
          <p:nvPr/>
        </p:nvSpPr>
        <p:spPr bwMode="auto">
          <a:xfrm>
            <a:off x="4222750" y="5133975"/>
            <a:ext cx="976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Document</a:t>
            </a:r>
            <a:endParaRPr lang="en-US"/>
          </a:p>
        </p:txBody>
      </p:sp>
      <p:sp>
        <p:nvSpPr>
          <p:cNvPr id="34831" name="Rectangle 17"/>
          <p:cNvSpPr>
            <a:spLocks noChangeArrowheads="1"/>
          </p:cNvSpPr>
          <p:nvPr/>
        </p:nvSpPr>
        <p:spPr bwMode="auto">
          <a:xfrm>
            <a:off x="4222750" y="5332413"/>
            <a:ext cx="976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Incident</a:t>
            </a:r>
            <a:endParaRPr lang="en-US"/>
          </a:p>
        </p:txBody>
      </p:sp>
      <p:sp>
        <p:nvSpPr>
          <p:cNvPr id="34832" name="AutoShape 18"/>
          <p:cNvSpPr>
            <a:spLocks noChangeArrowheads="1"/>
          </p:cNvSpPr>
          <p:nvPr/>
        </p:nvSpPr>
        <p:spPr bwMode="auto">
          <a:xfrm>
            <a:off x="6908800" y="3776663"/>
            <a:ext cx="1744663" cy="792162"/>
          </a:xfrm>
          <a:prstGeom prst="roundRect">
            <a:avLst>
              <a:gd name="adj" fmla="val 44991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3" name="Rectangle 19"/>
          <p:cNvSpPr>
            <a:spLocks noChangeArrowheads="1"/>
          </p:cNvSpPr>
          <p:nvPr/>
        </p:nvSpPr>
        <p:spPr bwMode="auto">
          <a:xfrm>
            <a:off x="7413625" y="3965575"/>
            <a:ext cx="8540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Archive</a:t>
            </a:r>
            <a:endParaRPr lang="en-US"/>
          </a:p>
        </p:txBody>
      </p:sp>
      <p:sp>
        <p:nvSpPr>
          <p:cNvPr id="34834" name="Rectangle 20"/>
          <p:cNvSpPr>
            <a:spLocks noChangeArrowheads="1"/>
          </p:cNvSpPr>
          <p:nvPr/>
        </p:nvSpPr>
        <p:spPr bwMode="auto">
          <a:xfrm>
            <a:off x="7366000" y="4162425"/>
            <a:ext cx="976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Incident</a:t>
            </a:r>
            <a:endParaRPr lang="en-US"/>
          </a:p>
        </p:txBody>
      </p:sp>
      <p:sp>
        <p:nvSpPr>
          <p:cNvPr id="34835" name="Rectangle 21"/>
          <p:cNvSpPr>
            <a:spLocks noChangeArrowheads="1"/>
          </p:cNvSpPr>
          <p:nvPr/>
        </p:nvSpPr>
        <p:spPr bwMode="auto">
          <a:xfrm>
            <a:off x="2667000" y="3797300"/>
            <a:ext cx="79375" cy="7318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6" name="Rectangle 22"/>
          <p:cNvSpPr>
            <a:spLocks noChangeArrowheads="1"/>
          </p:cNvSpPr>
          <p:nvPr/>
        </p:nvSpPr>
        <p:spPr bwMode="auto">
          <a:xfrm>
            <a:off x="2654300" y="3797300"/>
            <a:ext cx="98425" cy="7524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7" name="Rectangle 23"/>
          <p:cNvSpPr>
            <a:spLocks noChangeArrowheads="1"/>
          </p:cNvSpPr>
          <p:nvPr/>
        </p:nvSpPr>
        <p:spPr bwMode="auto">
          <a:xfrm>
            <a:off x="6313488" y="3797300"/>
            <a:ext cx="79375" cy="7318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8" name="Rectangle 24"/>
          <p:cNvSpPr>
            <a:spLocks noChangeArrowheads="1"/>
          </p:cNvSpPr>
          <p:nvPr/>
        </p:nvSpPr>
        <p:spPr bwMode="auto">
          <a:xfrm>
            <a:off x="6300788" y="3797300"/>
            <a:ext cx="100012" cy="7524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Line 25"/>
          <p:cNvSpPr>
            <a:spLocks noChangeShapeType="1"/>
          </p:cNvSpPr>
          <p:nvPr/>
        </p:nvSpPr>
        <p:spPr bwMode="auto">
          <a:xfrm>
            <a:off x="3559175" y="4152900"/>
            <a:ext cx="2174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0" name="Freeform 26"/>
          <p:cNvSpPr>
            <a:spLocks/>
          </p:cNvSpPr>
          <p:nvPr/>
        </p:nvSpPr>
        <p:spPr bwMode="auto">
          <a:xfrm>
            <a:off x="3578225" y="4094163"/>
            <a:ext cx="198438" cy="119062"/>
          </a:xfrm>
          <a:custGeom>
            <a:avLst/>
            <a:gdLst>
              <a:gd name="T0" fmla="*/ 0 w 125"/>
              <a:gd name="T1" fmla="*/ 0 h 75"/>
              <a:gd name="T2" fmla="*/ 2147483647 w 125"/>
              <a:gd name="T3" fmla="*/ 2147483647 h 75"/>
              <a:gd name="T4" fmla="*/ 0 w 125"/>
              <a:gd name="T5" fmla="*/ 2147483647 h 75"/>
              <a:gd name="T6" fmla="*/ 0 60000 65536"/>
              <a:gd name="T7" fmla="*/ 0 60000 65536"/>
              <a:gd name="T8" fmla="*/ 0 60000 65536"/>
              <a:gd name="T9" fmla="*/ 0 w 125"/>
              <a:gd name="T10" fmla="*/ 0 h 75"/>
              <a:gd name="T11" fmla="*/ 125 w 12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5" h="75">
                <a:moveTo>
                  <a:pt x="0" y="0"/>
                </a:moveTo>
                <a:lnTo>
                  <a:pt x="125" y="37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1" name="Line 27"/>
          <p:cNvSpPr>
            <a:spLocks noChangeShapeType="1"/>
          </p:cNvSpPr>
          <p:nvPr/>
        </p:nvSpPr>
        <p:spPr bwMode="auto">
          <a:xfrm>
            <a:off x="2765425" y="4152900"/>
            <a:ext cx="7937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2" name="Line 28"/>
          <p:cNvSpPr>
            <a:spLocks noChangeShapeType="1"/>
          </p:cNvSpPr>
          <p:nvPr/>
        </p:nvSpPr>
        <p:spPr bwMode="auto">
          <a:xfrm>
            <a:off x="6096000" y="4173538"/>
            <a:ext cx="217488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3" name="Freeform 29"/>
          <p:cNvSpPr>
            <a:spLocks/>
          </p:cNvSpPr>
          <p:nvPr/>
        </p:nvSpPr>
        <p:spPr bwMode="auto">
          <a:xfrm>
            <a:off x="6115050" y="4113213"/>
            <a:ext cx="198438" cy="119062"/>
          </a:xfrm>
          <a:custGeom>
            <a:avLst/>
            <a:gdLst>
              <a:gd name="T0" fmla="*/ 0 w 125"/>
              <a:gd name="T1" fmla="*/ 0 h 75"/>
              <a:gd name="T2" fmla="*/ 2147483647 w 125"/>
              <a:gd name="T3" fmla="*/ 2147483647 h 75"/>
              <a:gd name="T4" fmla="*/ 0 w 125"/>
              <a:gd name="T5" fmla="*/ 2147483647 h 75"/>
              <a:gd name="T6" fmla="*/ 0 60000 65536"/>
              <a:gd name="T7" fmla="*/ 0 60000 65536"/>
              <a:gd name="T8" fmla="*/ 0 60000 65536"/>
              <a:gd name="T9" fmla="*/ 0 w 125"/>
              <a:gd name="T10" fmla="*/ 0 h 75"/>
              <a:gd name="T11" fmla="*/ 125 w 12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5" h="75">
                <a:moveTo>
                  <a:pt x="0" y="0"/>
                </a:moveTo>
                <a:lnTo>
                  <a:pt x="125" y="38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Line 30"/>
          <p:cNvSpPr>
            <a:spLocks noChangeShapeType="1"/>
          </p:cNvSpPr>
          <p:nvPr/>
        </p:nvSpPr>
        <p:spPr bwMode="auto">
          <a:xfrm>
            <a:off x="5540375" y="4173538"/>
            <a:ext cx="55562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5" name="Line 31"/>
          <p:cNvSpPr>
            <a:spLocks noChangeShapeType="1"/>
          </p:cNvSpPr>
          <p:nvPr/>
        </p:nvSpPr>
        <p:spPr bwMode="auto">
          <a:xfrm>
            <a:off x="2428875" y="4152900"/>
            <a:ext cx="2174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6" name="Freeform 32"/>
          <p:cNvSpPr>
            <a:spLocks/>
          </p:cNvSpPr>
          <p:nvPr/>
        </p:nvSpPr>
        <p:spPr bwMode="auto">
          <a:xfrm>
            <a:off x="2447925" y="4094163"/>
            <a:ext cx="198438" cy="119062"/>
          </a:xfrm>
          <a:custGeom>
            <a:avLst/>
            <a:gdLst>
              <a:gd name="T0" fmla="*/ 0 w 125"/>
              <a:gd name="T1" fmla="*/ 0 h 75"/>
              <a:gd name="T2" fmla="*/ 2147483647 w 125"/>
              <a:gd name="T3" fmla="*/ 2147483647 h 75"/>
              <a:gd name="T4" fmla="*/ 0 w 125"/>
              <a:gd name="T5" fmla="*/ 2147483647 h 75"/>
              <a:gd name="T6" fmla="*/ 0 60000 65536"/>
              <a:gd name="T7" fmla="*/ 0 60000 65536"/>
              <a:gd name="T8" fmla="*/ 0 60000 65536"/>
              <a:gd name="T9" fmla="*/ 0 w 125"/>
              <a:gd name="T10" fmla="*/ 0 h 75"/>
              <a:gd name="T11" fmla="*/ 125 w 12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5" h="75">
                <a:moveTo>
                  <a:pt x="0" y="0"/>
                </a:moveTo>
                <a:lnTo>
                  <a:pt x="125" y="37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7" name="Line 33"/>
          <p:cNvSpPr>
            <a:spLocks noChangeShapeType="1"/>
          </p:cNvSpPr>
          <p:nvPr/>
        </p:nvSpPr>
        <p:spPr bwMode="auto">
          <a:xfrm>
            <a:off x="2151063" y="4152900"/>
            <a:ext cx="2778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8" name="Line 34"/>
          <p:cNvSpPr>
            <a:spLocks noChangeShapeType="1"/>
          </p:cNvSpPr>
          <p:nvPr/>
        </p:nvSpPr>
        <p:spPr bwMode="auto">
          <a:xfrm>
            <a:off x="6670675" y="4173538"/>
            <a:ext cx="217488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9" name="Freeform 35"/>
          <p:cNvSpPr>
            <a:spLocks/>
          </p:cNvSpPr>
          <p:nvPr/>
        </p:nvSpPr>
        <p:spPr bwMode="auto">
          <a:xfrm>
            <a:off x="6691313" y="4113213"/>
            <a:ext cx="196850" cy="119062"/>
          </a:xfrm>
          <a:custGeom>
            <a:avLst/>
            <a:gdLst>
              <a:gd name="T0" fmla="*/ 0 w 124"/>
              <a:gd name="T1" fmla="*/ 0 h 75"/>
              <a:gd name="T2" fmla="*/ 2147483647 w 124"/>
              <a:gd name="T3" fmla="*/ 2147483647 h 75"/>
              <a:gd name="T4" fmla="*/ 0 w 124"/>
              <a:gd name="T5" fmla="*/ 2147483647 h 75"/>
              <a:gd name="T6" fmla="*/ 0 60000 65536"/>
              <a:gd name="T7" fmla="*/ 0 60000 65536"/>
              <a:gd name="T8" fmla="*/ 0 60000 65536"/>
              <a:gd name="T9" fmla="*/ 0 w 124"/>
              <a:gd name="T10" fmla="*/ 0 h 75"/>
              <a:gd name="T11" fmla="*/ 124 w 124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" h="75">
                <a:moveTo>
                  <a:pt x="0" y="0"/>
                </a:moveTo>
                <a:lnTo>
                  <a:pt x="124" y="38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0" name="Line 36"/>
          <p:cNvSpPr>
            <a:spLocks noChangeShapeType="1"/>
          </p:cNvSpPr>
          <p:nvPr/>
        </p:nvSpPr>
        <p:spPr bwMode="auto">
          <a:xfrm>
            <a:off x="6373813" y="4173538"/>
            <a:ext cx="29686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1" name="Line 37"/>
          <p:cNvSpPr>
            <a:spLocks noChangeShapeType="1"/>
          </p:cNvSpPr>
          <p:nvPr/>
        </p:nvSpPr>
        <p:spPr bwMode="auto">
          <a:xfrm>
            <a:off x="3538538" y="2984500"/>
            <a:ext cx="21907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2" name="Freeform 38"/>
          <p:cNvSpPr>
            <a:spLocks/>
          </p:cNvSpPr>
          <p:nvPr/>
        </p:nvSpPr>
        <p:spPr bwMode="auto">
          <a:xfrm>
            <a:off x="3559175" y="2924175"/>
            <a:ext cx="198438" cy="119063"/>
          </a:xfrm>
          <a:custGeom>
            <a:avLst/>
            <a:gdLst>
              <a:gd name="T0" fmla="*/ 0 w 125"/>
              <a:gd name="T1" fmla="*/ 0 h 75"/>
              <a:gd name="T2" fmla="*/ 2147483647 w 125"/>
              <a:gd name="T3" fmla="*/ 2147483647 h 75"/>
              <a:gd name="T4" fmla="*/ 0 w 125"/>
              <a:gd name="T5" fmla="*/ 2147483647 h 75"/>
              <a:gd name="T6" fmla="*/ 0 60000 65536"/>
              <a:gd name="T7" fmla="*/ 0 60000 65536"/>
              <a:gd name="T8" fmla="*/ 0 60000 65536"/>
              <a:gd name="T9" fmla="*/ 0 w 125"/>
              <a:gd name="T10" fmla="*/ 0 h 75"/>
              <a:gd name="T11" fmla="*/ 125 w 12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5" h="75">
                <a:moveTo>
                  <a:pt x="0" y="0"/>
                </a:moveTo>
                <a:lnTo>
                  <a:pt x="125" y="38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3" name="Freeform 39"/>
          <p:cNvSpPr>
            <a:spLocks/>
          </p:cNvSpPr>
          <p:nvPr/>
        </p:nvSpPr>
        <p:spPr bwMode="auto">
          <a:xfrm>
            <a:off x="3538538" y="5283200"/>
            <a:ext cx="198437" cy="119063"/>
          </a:xfrm>
          <a:custGeom>
            <a:avLst/>
            <a:gdLst>
              <a:gd name="T0" fmla="*/ 0 w 125"/>
              <a:gd name="T1" fmla="*/ 0 h 75"/>
              <a:gd name="T2" fmla="*/ 2147483647 w 125"/>
              <a:gd name="T3" fmla="*/ 2147483647 h 75"/>
              <a:gd name="T4" fmla="*/ 0 w 125"/>
              <a:gd name="T5" fmla="*/ 2147483647 h 75"/>
              <a:gd name="T6" fmla="*/ 0 60000 65536"/>
              <a:gd name="T7" fmla="*/ 0 60000 65536"/>
              <a:gd name="T8" fmla="*/ 0 60000 65536"/>
              <a:gd name="T9" fmla="*/ 0 w 125"/>
              <a:gd name="T10" fmla="*/ 0 h 75"/>
              <a:gd name="T11" fmla="*/ 125 w 12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5" h="75">
                <a:moveTo>
                  <a:pt x="0" y="0"/>
                </a:moveTo>
                <a:lnTo>
                  <a:pt x="125" y="37"/>
                </a:lnTo>
                <a:lnTo>
                  <a:pt x="0" y="7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4" name="Freeform 40"/>
          <p:cNvSpPr>
            <a:spLocks/>
          </p:cNvSpPr>
          <p:nvPr/>
        </p:nvSpPr>
        <p:spPr bwMode="auto">
          <a:xfrm>
            <a:off x="3281363" y="2984500"/>
            <a:ext cx="257175" cy="2357438"/>
          </a:xfrm>
          <a:custGeom>
            <a:avLst/>
            <a:gdLst>
              <a:gd name="T0" fmla="*/ 2147483647 w 162"/>
              <a:gd name="T1" fmla="*/ 0 h 1485"/>
              <a:gd name="T2" fmla="*/ 0 w 162"/>
              <a:gd name="T3" fmla="*/ 0 h 1485"/>
              <a:gd name="T4" fmla="*/ 0 w 162"/>
              <a:gd name="T5" fmla="*/ 2147483647 h 1485"/>
              <a:gd name="T6" fmla="*/ 2147483647 w 162"/>
              <a:gd name="T7" fmla="*/ 2147483647 h 1485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85"/>
              <a:gd name="T14" fmla="*/ 162 w 162"/>
              <a:gd name="T15" fmla="*/ 1485 h 14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85">
                <a:moveTo>
                  <a:pt x="162" y="0"/>
                </a:moveTo>
                <a:lnTo>
                  <a:pt x="0" y="0"/>
                </a:lnTo>
                <a:lnTo>
                  <a:pt x="0" y="1485"/>
                </a:lnTo>
                <a:lnTo>
                  <a:pt x="150" y="148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5" name="Freeform 41"/>
          <p:cNvSpPr>
            <a:spLocks/>
          </p:cNvSpPr>
          <p:nvPr/>
        </p:nvSpPr>
        <p:spPr bwMode="auto">
          <a:xfrm>
            <a:off x="5481638" y="2963863"/>
            <a:ext cx="357187" cy="2378075"/>
          </a:xfrm>
          <a:custGeom>
            <a:avLst/>
            <a:gdLst>
              <a:gd name="T0" fmla="*/ 0 w 225"/>
              <a:gd name="T1" fmla="*/ 0 h 1498"/>
              <a:gd name="T2" fmla="*/ 2147483647 w 225"/>
              <a:gd name="T3" fmla="*/ 0 h 1498"/>
              <a:gd name="T4" fmla="*/ 2147483647 w 225"/>
              <a:gd name="T5" fmla="*/ 2147483647 h 1498"/>
              <a:gd name="T6" fmla="*/ 2147483647 w 225"/>
              <a:gd name="T7" fmla="*/ 2147483647 h 1498"/>
              <a:gd name="T8" fmla="*/ 0 60000 65536"/>
              <a:gd name="T9" fmla="*/ 0 60000 65536"/>
              <a:gd name="T10" fmla="*/ 0 60000 65536"/>
              <a:gd name="T11" fmla="*/ 0 60000 65536"/>
              <a:gd name="T12" fmla="*/ 0 w 225"/>
              <a:gd name="T13" fmla="*/ 0 h 1498"/>
              <a:gd name="T14" fmla="*/ 225 w 225"/>
              <a:gd name="T15" fmla="*/ 1498 h 149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" h="1498">
                <a:moveTo>
                  <a:pt x="0" y="0"/>
                </a:moveTo>
                <a:lnTo>
                  <a:pt x="225" y="0"/>
                </a:lnTo>
                <a:lnTo>
                  <a:pt x="225" y="1498"/>
                </a:lnTo>
                <a:lnTo>
                  <a:pt x="12" y="149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6" name="Line 42"/>
          <p:cNvSpPr>
            <a:spLocks noChangeShapeType="1"/>
          </p:cNvSpPr>
          <p:nvPr/>
        </p:nvSpPr>
        <p:spPr bwMode="auto">
          <a:xfrm>
            <a:off x="3519488" y="5341938"/>
            <a:ext cx="21748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7" name="Rectangle 43"/>
          <p:cNvSpPr>
            <a:spLocks noChangeArrowheads="1"/>
          </p:cNvSpPr>
          <p:nvPr/>
        </p:nvSpPr>
        <p:spPr bwMode="auto">
          <a:xfrm>
            <a:off x="228600" y="2495550"/>
            <a:ext cx="8721725" cy="22193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8" name="Rectangle 44"/>
          <p:cNvSpPr>
            <a:spLocks noChangeArrowheads="1"/>
          </p:cNvSpPr>
          <p:nvPr/>
        </p:nvSpPr>
        <p:spPr bwMode="auto">
          <a:xfrm>
            <a:off x="228600" y="4708525"/>
            <a:ext cx="8721725" cy="11493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9" name="Rectangle 45"/>
          <p:cNvSpPr>
            <a:spLocks noChangeArrowheads="1"/>
          </p:cNvSpPr>
          <p:nvPr/>
        </p:nvSpPr>
        <p:spPr bwMode="auto">
          <a:xfrm>
            <a:off x="7437438" y="2676525"/>
            <a:ext cx="1219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Dispatcher</a:t>
            </a:r>
            <a:endParaRPr lang="en-US"/>
          </a:p>
        </p:txBody>
      </p:sp>
      <p:sp>
        <p:nvSpPr>
          <p:cNvPr id="34860" name="Rectangle 46"/>
          <p:cNvSpPr>
            <a:spLocks noChangeArrowheads="1"/>
          </p:cNvSpPr>
          <p:nvPr/>
        </p:nvSpPr>
        <p:spPr bwMode="auto">
          <a:xfrm>
            <a:off x="7454900" y="4837113"/>
            <a:ext cx="1463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" charset="0"/>
              </a:rPr>
              <a:t>FieldOfficer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Types of Requirements</a:t>
            </a:r>
          </a:p>
        </p:txBody>
      </p:sp>
      <p:sp>
        <p:nvSpPr>
          <p:cNvPr id="32771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DAD23"/>
                </a:solidFill>
                <a:ea typeface="ＭＳ Ｐゴシック" pitchFamily="34" charset="-128"/>
              </a:rPr>
              <a:t>Functional requirements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Describe the interactions between the system and its environment independent from the implementation</a:t>
            </a:r>
          </a:p>
          <a:p>
            <a:pPr lvl="2">
              <a:buFont typeface="Times" charset="0"/>
              <a:buNone/>
            </a:pPr>
            <a:r>
              <a:rPr lang="en-US" smtClean="0">
                <a:ea typeface="ＭＳ Ｐゴシック" pitchFamily="34" charset="-128"/>
              </a:rPr>
              <a:t>“An operator must be able to define a new game. “</a:t>
            </a:r>
          </a:p>
          <a:p>
            <a:r>
              <a:rPr lang="en-US" smtClean="0">
                <a:solidFill>
                  <a:srgbClr val="FDAD23"/>
                </a:solidFill>
                <a:ea typeface="ＭＳ Ｐゴシック" pitchFamily="34" charset="-128"/>
              </a:rPr>
              <a:t>Nonfunctional requirements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Aspects not directly related to functional behavior. </a:t>
            </a:r>
          </a:p>
          <a:p>
            <a:pPr lvl="2">
              <a:buFont typeface="Times" charset="0"/>
              <a:buNone/>
            </a:pPr>
            <a:r>
              <a:rPr lang="en-US" smtClean="0">
                <a:ea typeface="ＭＳ Ｐゴシック" pitchFamily="34" charset="-128"/>
              </a:rPr>
              <a:t>“The response time must be less than 1 second”</a:t>
            </a:r>
          </a:p>
          <a:p>
            <a:r>
              <a:rPr lang="en-US" smtClean="0">
                <a:solidFill>
                  <a:srgbClr val="FDAD23"/>
                </a:solidFill>
                <a:ea typeface="ＭＳ Ｐゴシック" pitchFamily="34" charset="-128"/>
              </a:rPr>
              <a:t>Constraints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Imposed by the client or the environment 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“The implementation language must be Java “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Called </a:t>
            </a:r>
            <a:r>
              <a:rPr lang="en-US" smtClean="0">
                <a:solidFill>
                  <a:srgbClr val="FDAD23"/>
                </a:solidFill>
                <a:ea typeface="ＭＳ Ｐゴシック" pitchFamily="34" charset="-128"/>
              </a:rPr>
              <a:t>“Pseudo requirements” </a:t>
            </a:r>
            <a:r>
              <a:rPr lang="en-US" smtClean="0">
                <a:ea typeface="ＭＳ Ｐゴシック" pitchFamily="34" charset="-128"/>
              </a:rPr>
              <a:t>in the text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Functional vs. Nonfunctional Requirements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2425" y="1295400"/>
            <a:ext cx="4048125" cy="4800600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US" sz="2400" smtClean="0">
                <a:solidFill>
                  <a:srgbClr val="0C0CCF"/>
                </a:solidFill>
                <a:ea typeface="ＭＳ Ｐゴシック" pitchFamily="34" charset="-128"/>
              </a:rPr>
              <a:t>Functional Requirements</a:t>
            </a:r>
            <a:endParaRPr lang="en-US" sz="2400" smtClean="0">
              <a:ea typeface="ＭＳ Ｐゴシック" pitchFamily="34" charset="-128"/>
            </a:endParaRPr>
          </a:p>
          <a:p>
            <a:r>
              <a:rPr lang="en-US" sz="2400" smtClean="0">
                <a:ea typeface="ＭＳ Ｐゴシック" pitchFamily="34" charset="-128"/>
              </a:rPr>
              <a:t>Describe user tasks that the system needs to support</a:t>
            </a:r>
          </a:p>
          <a:p>
            <a:r>
              <a:rPr lang="en-US" sz="2400" smtClean="0">
                <a:ea typeface="ＭＳ Ｐゴシック" pitchFamily="34" charset="-128"/>
              </a:rPr>
              <a:t>Phrased as actions</a:t>
            </a:r>
          </a:p>
          <a:p>
            <a:pPr lvl="1">
              <a:buFont typeface="Times" charset="0"/>
              <a:buNone/>
            </a:pPr>
            <a:r>
              <a:rPr lang="en-US" sz="2000" smtClean="0">
                <a:ea typeface="ＭＳ Ｐゴシック" pitchFamily="34" charset="-128"/>
              </a:rPr>
              <a:t>“Advertise a new league”</a:t>
            </a:r>
          </a:p>
          <a:p>
            <a:pPr lvl="1">
              <a:buFont typeface="Times" charset="0"/>
              <a:buNone/>
            </a:pPr>
            <a:r>
              <a:rPr lang="en-US" sz="2000" smtClean="0">
                <a:ea typeface="ＭＳ Ｐゴシック" pitchFamily="34" charset="-128"/>
              </a:rPr>
              <a:t>“Schedule tournament”</a:t>
            </a:r>
          </a:p>
          <a:p>
            <a:pPr lvl="1">
              <a:buFont typeface="Times" charset="0"/>
              <a:buNone/>
            </a:pPr>
            <a:r>
              <a:rPr lang="en-US" sz="2000" smtClean="0">
                <a:ea typeface="ＭＳ Ｐゴシック" pitchFamily="34" charset="-128"/>
              </a:rPr>
              <a:t>“Notify an interest group”</a:t>
            </a:r>
          </a:p>
          <a:p>
            <a:endParaRPr lang="en-US" sz="2400" smtClean="0">
              <a:ea typeface="ＭＳ Ｐゴシック" pitchFamily="34" charset="-128"/>
            </a:endParaRPr>
          </a:p>
          <a:p>
            <a:pPr lvl="1"/>
            <a:endParaRPr lang="en-US" sz="1800" smtClean="0">
              <a:ea typeface="ＭＳ Ｐゴシック" pitchFamily="34" charset="-128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65638" y="1312863"/>
            <a:ext cx="4678362" cy="4800600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US" sz="2400" smtClean="0">
                <a:solidFill>
                  <a:srgbClr val="0C0CCF"/>
                </a:solidFill>
                <a:ea typeface="ＭＳ Ｐゴシック" pitchFamily="34" charset="-128"/>
              </a:rPr>
              <a:t>Nonfunctional Requirements</a:t>
            </a:r>
          </a:p>
          <a:p>
            <a:r>
              <a:rPr lang="en-US" sz="2400" smtClean="0">
                <a:ea typeface="ＭＳ Ｐゴシック" pitchFamily="34" charset="-128"/>
              </a:rPr>
              <a:t>Describe properties of the system or the domain</a:t>
            </a:r>
          </a:p>
          <a:p>
            <a:r>
              <a:rPr lang="en-US" sz="2400" smtClean="0">
                <a:ea typeface="ＭＳ Ｐゴシック" pitchFamily="34" charset="-128"/>
              </a:rPr>
              <a:t>Phrased as constraints or negative assertions</a:t>
            </a:r>
          </a:p>
          <a:p>
            <a:pPr lvl="1">
              <a:buFont typeface="Times" charset="0"/>
              <a:buNone/>
            </a:pPr>
            <a:r>
              <a:rPr lang="en-US" sz="2000" smtClean="0">
                <a:ea typeface="ＭＳ Ｐゴシック" pitchFamily="34" charset="-128"/>
              </a:rPr>
              <a:t>“All user inputs should be acknowledged within 1 second”</a:t>
            </a:r>
          </a:p>
          <a:p>
            <a:pPr lvl="1">
              <a:buFont typeface="Times" charset="0"/>
              <a:buNone/>
            </a:pPr>
            <a:r>
              <a:rPr lang="en-US" sz="2000" smtClean="0">
                <a:ea typeface="ＭＳ Ｐゴシック" pitchFamily="34" charset="-128"/>
              </a:rPr>
              <a:t>“A system crash should not result in data loss”.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431800" y="5419725"/>
            <a:ext cx="8216900" cy="75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endParaRPr lang="de-DE" sz="2400">
              <a:latin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Types of </a:t>
            </a: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Nonfunctional</a:t>
            </a:r>
            <a:r>
              <a:rPr lang="en-US" smtClean="0">
                <a:ea typeface="ＭＳ Ｐゴシック" pitchFamily="34" charset="-128"/>
              </a:rPr>
              <a:t> Requirements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4013" y="1311275"/>
            <a:ext cx="4303712" cy="5130800"/>
          </a:xfrm>
        </p:spPr>
        <p:txBody>
          <a:bodyPr/>
          <a:lstStyle/>
          <a:p>
            <a:r>
              <a:rPr lang="en-US" sz="2400" smtClean="0">
                <a:solidFill>
                  <a:srgbClr val="D5000A"/>
                </a:solidFill>
                <a:ea typeface="ＭＳ Ｐゴシック" pitchFamily="34" charset="-128"/>
              </a:rPr>
              <a:t>Usability</a:t>
            </a:r>
            <a:endParaRPr lang="en-US" sz="2400" smtClean="0">
              <a:ea typeface="ＭＳ Ｐゴシック" pitchFamily="34" charset="-128"/>
            </a:endParaRPr>
          </a:p>
          <a:p>
            <a:r>
              <a:rPr lang="en-US" sz="2400" smtClean="0">
                <a:solidFill>
                  <a:srgbClr val="D5000A"/>
                </a:solidFill>
                <a:ea typeface="ＭＳ Ｐゴシック" pitchFamily="34" charset="-128"/>
              </a:rPr>
              <a:t>Reliability</a:t>
            </a:r>
            <a:endParaRPr lang="en-US" sz="24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Robustness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Safety </a:t>
            </a:r>
          </a:p>
          <a:p>
            <a:r>
              <a:rPr lang="en-US" sz="2400" smtClean="0">
                <a:solidFill>
                  <a:srgbClr val="D5000A"/>
                </a:solidFill>
                <a:ea typeface="ＭＳ Ｐゴシック" pitchFamily="34" charset="-128"/>
              </a:rPr>
              <a:t>Performance</a:t>
            </a:r>
            <a:endParaRPr lang="en-US" sz="24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Response time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Scalability 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Throughput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Availability</a:t>
            </a:r>
          </a:p>
          <a:p>
            <a:r>
              <a:rPr lang="en-US" sz="2400" smtClean="0">
                <a:solidFill>
                  <a:srgbClr val="D5000A"/>
                </a:solidFill>
                <a:ea typeface="ＭＳ Ｐゴシック" pitchFamily="34" charset="-128"/>
              </a:rPr>
              <a:t>Supportability</a:t>
            </a:r>
            <a:endParaRPr lang="en-US" sz="24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Adaptability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Maintainability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08513" y="1295400"/>
            <a:ext cx="3925887" cy="4800600"/>
          </a:xfrm>
        </p:spPr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Implementation</a:t>
            </a:r>
          </a:p>
          <a:p>
            <a:r>
              <a:rPr lang="en-US" sz="2400" smtClean="0">
                <a:ea typeface="ＭＳ Ｐゴシック" pitchFamily="34" charset="-128"/>
              </a:rPr>
              <a:t>Interface</a:t>
            </a:r>
          </a:p>
          <a:p>
            <a:r>
              <a:rPr lang="en-US" sz="2400" smtClean="0">
                <a:ea typeface="ＭＳ Ｐゴシック" pitchFamily="34" charset="-128"/>
              </a:rPr>
              <a:t>Operation</a:t>
            </a:r>
          </a:p>
          <a:p>
            <a:r>
              <a:rPr lang="en-US" sz="2400" smtClean="0">
                <a:ea typeface="ＭＳ Ｐゴシック" pitchFamily="34" charset="-128"/>
              </a:rPr>
              <a:t>Packaging</a:t>
            </a:r>
          </a:p>
          <a:p>
            <a:r>
              <a:rPr lang="en-US" sz="2400" smtClean="0">
                <a:ea typeface="ＭＳ Ｐゴシック" pitchFamily="34" charset="-128"/>
              </a:rPr>
              <a:t>Legal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Licensing (GPL, LGPL)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Certification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Regulation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92100" y="5924550"/>
            <a:ext cx="4051300" cy="739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ctr"/>
            <a:r>
              <a:rPr lang="en-US" sz="2400">
                <a:solidFill>
                  <a:srgbClr val="0C0CCF"/>
                </a:solidFill>
                <a:latin typeface="Verdana" pitchFamily="34" charset="0"/>
              </a:rPr>
              <a:t>Quality requirements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394200" y="5502275"/>
            <a:ext cx="405130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algn="ctr"/>
            <a:r>
              <a:rPr lang="en-US" sz="2400">
                <a:solidFill>
                  <a:srgbClr val="0C0CCF"/>
                </a:solidFill>
                <a:latin typeface="Verdana" pitchFamily="34" charset="0"/>
              </a:rPr>
              <a:t>Constraints or </a:t>
            </a:r>
            <a:br>
              <a:rPr lang="en-US" sz="2400">
                <a:solidFill>
                  <a:srgbClr val="0C0CCF"/>
                </a:solidFill>
                <a:latin typeface="Verdana" pitchFamily="34" charset="0"/>
              </a:rPr>
            </a:br>
            <a:r>
              <a:rPr lang="en-US" sz="2400">
                <a:solidFill>
                  <a:srgbClr val="0C0CCF"/>
                </a:solidFill>
                <a:latin typeface="Verdana" pitchFamily="34" charset="0"/>
              </a:rPr>
              <a:t>Pseudo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5842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2 - From </a:t>
            </a:r>
            <a:r>
              <a:rPr lang="en-US" sz="1600" i="1" dirty="0"/>
              <a:t>the </a:t>
            </a:r>
            <a:r>
              <a:rPr lang="en-US" sz="1600" i="1" dirty="0" smtClean="0"/>
              <a:t>sequence diagram below, </a:t>
            </a:r>
            <a:r>
              <a:rPr lang="en-US" sz="1600" i="1" dirty="0"/>
              <a:t>draw the corresponding class </a:t>
            </a:r>
            <a:r>
              <a:rPr lang="en-US" sz="1600" i="1" dirty="0" smtClean="0"/>
              <a:t>diagram for 2BWatch. </a:t>
            </a:r>
            <a:r>
              <a:rPr lang="en-US" sz="1600" i="1" dirty="0"/>
              <a:t>Hint: Start with </a:t>
            </a:r>
            <a:r>
              <a:rPr lang="en-US" sz="1600" i="1" dirty="0" smtClean="0"/>
              <a:t>the participating </a:t>
            </a:r>
            <a:r>
              <a:rPr lang="en-US" sz="1600" i="1" dirty="0"/>
              <a:t>objects in the sequence diagram</a:t>
            </a:r>
            <a:r>
              <a:rPr lang="en-US" sz="1600" i="1" dirty="0" smtClean="0"/>
              <a:t>.</a:t>
            </a:r>
          </a:p>
          <a:p>
            <a:r>
              <a:rPr lang="en-US" sz="1600" i="1" dirty="0" smtClean="0"/>
              <a:t>Warning 1: Actor is not an object!</a:t>
            </a:r>
          </a:p>
          <a:p>
            <a:r>
              <a:rPr lang="en-US" sz="1600" i="1" dirty="0" smtClean="0"/>
              <a:t>Warning 2: You need to list attributes for some of the objects. </a:t>
            </a:r>
            <a:endParaRPr lang="en-US" sz="1600" dirty="0"/>
          </a:p>
        </p:txBody>
      </p:sp>
      <p:grpSp>
        <p:nvGrpSpPr>
          <p:cNvPr id="2" name="Group 126"/>
          <p:cNvGrpSpPr/>
          <p:nvPr/>
        </p:nvGrpSpPr>
        <p:grpSpPr>
          <a:xfrm>
            <a:off x="1011237" y="2133189"/>
            <a:ext cx="7548563" cy="3354324"/>
            <a:chOff x="990600" y="1849374"/>
            <a:chExt cx="7243763" cy="4324350"/>
          </a:xfrm>
        </p:grpSpPr>
        <p:sp>
          <p:nvSpPr>
            <p:cNvPr id="128" name="Freeform 5"/>
            <p:cNvSpPr>
              <a:spLocks noChangeArrowheads="1"/>
            </p:cNvSpPr>
            <p:nvPr/>
          </p:nvSpPr>
          <p:spPr bwMode="auto">
            <a:xfrm>
              <a:off x="5195888" y="3267012"/>
              <a:ext cx="153987" cy="103187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7" y="32"/>
                </a:cxn>
                <a:cxn ang="0">
                  <a:pos x="0" y="65"/>
                </a:cxn>
                <a:cxn ang="0">
                  <a:pos x="0" y="32"/>
                </a:cxn>
              </a:cxnLst>
              <a:rect l="0" t="0" r="r" b="b"/>
              <a:pathLst>
                <a:path w="97" h="65">
                  <a:moveTo>
                    <a:pt x="0" y="32"/>
                  </a:moveTo>
                  <a:lnTo>
                    <a:pt x="0" y="0"/>
                  </a:lnTo>
                  <a:lnTo>
                    <a:pt x="97" y="32"/>
                  </a:lnTo>
                  <a:lnTo>
                    <a:pt x="0" y="6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6"/>
            <p:cNvSpPr>
              <a:spLocks noChangeShapeType="1"/>
            </p:cNvSpPr>
            <p:nvPr/>
          </p:nvSpPr>
          <p:spPr bwMode="auto">
            <a:xfrm>
              <a:off x="3522663" y="3317812"/>
              <a:ext cx="1655762" cy="1587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Rectangle 7"/>
            <p:cNvSpPr>
              <a:spLocks noChangeArrowheads="1"/>
            </p:cNvSpPr>
            <p:nvPr/>
          </p:nvSpPr>
          <p:spPr bwMode="auto">
            <a:xfrm>
              <a:off x="3716338" y="3100324"/>
              <a:ext cx="1288814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blinkHours()</a:t>
              </a:r>
            </a:p>
          </p:txBody>
        </p:sp>
        <p:sp>
          <p:nvSpPr>
            <p:cNvPr id="131" name="Rectangle 8"/>
            <p:cNvSpPr>
              <a:spLocks noChangeArrowheads="1"/>
            </p:cNvSpPr>
            <p:nvPr/>
          </p:nvSpPr>
          <p:spPr bwMode="auto">
            <a:xfrm>
              <a:off x="5332413" y="3300349"/>
              <a:ext cx="188912" cy="2222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Freeform 9"/>
            <p:cNvSpPr>
              <a:spLocks noChangeArrowheads="1"/>
            </p:cNvSpPr>
            <p:nvPr/>
          </p:nvSpPr>
          <p:spPr bwMode="auto">
            <a:xfrm>
              <a:off x="5178425" y="3643249"/>
              <a:ext cx="153988" cy="1016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7" y="32"/>
                </a:cxn>
                <a:cxn ang="0">
                  <a:pos x="0" y="64"/>
                </a:cxn>
                <a:cxn ang="0">
                  <a:pos x="0" y="32"/>
                </a:cxn>
              </a:cxnLst>
              <a:rect l="0" t="0" r="r" b="b"/>
              <a:pathLst>
                <a:path w="97" h="64">
                  <a:moveTo>
                    <a:pt x="0" y="32"/>
                  </a:moveTo>
                  <a:lnTo>
                    <a:pt x="0" y="0"/>
                  </a:lnTo>
                  <a:lnTo>
                    <a:pt x="97" y="32"/>
                  </a:lnTo>
                  <a:lnTo>
                    <a:pt x="0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Line 10"/>
            <p:cNvSpPr>
              <a:spLocks noChangeShapeType="1"/>
            </p:cNvSpPr>
            <p:nvPr/>
          </p:nvSpPr>
          <p:spPr bwMode="auto">
            <a:xfrm>
              <a:off x="3556000" y="3694049"/>
              <a:ext cx="1606550" cy="1588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Rectangle 11"/>
            <p:cNvSpPr>
              <a:spLocks noChangeArrowheads="1"/>
            </p:cNvSpPr>
            <p:nvPr/>
          </p:nvSpPr>
          <p:spPr bwMode="auto">
            <a:xfrm>
              <a:off x="3714750" y="3474974"/>
              <a:ext cx="1503617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blinkMinutes()</a:t>
              </a:r>
            </a:p>
          </p:txBody>
        </p:sp>
        <p:sp>
          <p:nvSpPr>
            <p:cNvPr id="135" name="Freeform 12"/>
            <p:cNvSpPr>
              <a:spLocks noChangeArrowheads="1"/>
            </p:cNvSpPr>
            <p:nvPr/>
          </p:nvSpPr>
          <p:spPr bwMode="auto">
            <a:xfrm>
              <a:off x="7143750" y="4138549"/>
              <a:ext cx="152400" cy="1016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6" y="32"/>
                </a:cxn>
                <a:cxn ang="0">
                  <a:pos x="0" y="64"/>
                </a:cxn>
                <a:cxn ang="0">
                  <a:pos x="0" y="32"/>
                </a:cxn>
              </a:cxnLst>
              <a:rect l="0" t="0" r="r" b="b"/>
              <a:pathLst>
                <a:path w="96" h="64">
                  <a:moveTo>
                    <a:pt x="0" y="32"/>
                  </a:moveTo>
                  <a:lnTo>
                    <a:pt x="0" y="0"/>
                  </a:lnTo>
                  <a:lnTo>
                    <a:pt x="96" y="32"/>
                  </a:lnTo>
                  <a:lnTo>
                    <a:pt x="0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13"/>
            <p:cNvSpPr>
              <a:spLocks noChangeShapeType="1"/>
            </p:cNvSpPr>
            <p:nvPr/>
          </p:nvSpPr>
          <p:spPr bwMode="auto">
            <a:xfrm>
              <a:off x="3522663" y="4189349"/>
              <a:ext cx="3603625" cy="1588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Rectangle 14"/>
            <p:cNvSpPr>
              <a:spLocks noChangeArrowheads="1"/>
            </p:cNvSpPr>
            <p:nvPr/>
          </p:nvSpPr>
          <p:spPr bwMode="auto">
            <a:xfrm>
              <a:off x="5503863" y="3944874"/>
              <a:ext cx="1933222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incrementMinutes()</a:t>
              </a:r>
            </a:p>
          </p:txBody>
        </p:sp>
        <p:sp>
          <p:nvSpPr>
            <p:cNvPr id="138" name="Rectangle 15"/>
            <p:cNvSpPr>
              <a:spLocks noChangeArrowheads="1"/>
            </p:cNvSpPr>
            <p:nvPr/>
          </p:nvSpPr>
          <p:spPr bwMode="auto">
            <a:xfrm>
              <a:off x="7313613" y="4171887"/>
              <a:ext cx="187325" cy="631825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Freeform 16"/>
            <p:cNvSpPr>
              <a:spLocks noChangeArrowheads="1"/>
            </p:cNvSpPr>
            <p:nvPr/>
          </p:nvSpPr>
          <p:spPr bwMode="auto">
            <a:xfrm>
              <a:off x="5529263" y="4429062"/>
              <a:ext cx="153987" cy="101600"/>
            </a:xfrm>
            <a:custGeom>
              <a:avLst/>
              <a:gdLst/>
              <a:ahLst/>
              <a:cxnLst>
                <a:cxn ang="0">
                  <a:pos x="97" y="32"/>
                </a:cxn>
                <a:cxn ang="0">
                  <a:pos x="97" y="64"/>
                </a:cxn>
                <a:cxn ang="0">
                  <a:pos x="0" y="32"/>
                </a:cxn>
                <a:cxn ang="0">
                  <a:pos x="97" y="0"/>
                </a:cxn>
                <a:cxn ang="0">
                  <a:pos x="97" y="32"/>
                </a:cxn>
              </a:cxnLst>
              <a:rect l="0" t="0" r="r" b="b"/>
              <a:pathLst>
                <a:path w="97" h="64">
                  <a:moveTo>
                    <a:pt x="97" y="32"/>
                  </a:moveTo>
                  <a:lnTo>
                    <a:pt x="97" y="64"/>
                  </a:lnTo>
                  <a:lnTo>
                    <a:pt x="0" y="32"/>
                  </a:lnTo>
                  <a:lnTo>
                    <a:pt x="97" y="0"/>
                  </a:lnTo>
                  <a:lnTo>
                    <a:pt x="97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7"/>
            <p:cNvSpPr>
              <a:spLocks noChangeShapeType="1"/>
            </p:cNvSpPr>
            <p:nvPr/>
          </p:nvSpPr>
          <p:spPr bwMode="auto">
            <a:xfrm>
              <a:off x="5683250" y="4479862"/>
              <a:ext cx="1647825" cy="1587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Rectangle 18"/>
            <p:cNvSpPr>
              <a:spLocks noChangeArrowheads="1"/>
            </p:cNvSpPr>
            <p:nvPr/>
          </p:nvSpPr>
          <p:spPr bwMode="auto">
            <a:xfrm>
              <a:off x="5967413" y="4260787"/>
              <a:ext cx="966611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refresh()</a:t>
              </a:r>
            </a:p>
          </p:txBody>
        </p:sp>
        <p:sp>
          <p:nvSpPr>
            <p:cNvPr id="142" name="Freeform 19"/>
            <p:cNvSpPr>
              <a:spLocks noChangeArrowheads="1"/>
            </p:cNvSpPr>
            <p:nvPr/>
          </p:nvSpPr>
          <p:spPr bwMode="auto">
            <a:xfrm>
              <a:off x="7126288" y="4856099"/>
              <a:ext cx="153987" cy="1016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7" y="32"/>
                </a:cxn>
                <a:cxn ang="0">
                  <a:pos x="0" y="64"/>
                </a:cxn>
                <a:cxn ang="0">
                  <a:pos x="0" y="32"/>
                </a:cxn>
              </a:cxnLst>
              <a:rect l="0" t="0" r="r" b="b"/>
              <a:pathLst>
                <a:path w="97" h="64">
                  <a:moveTo>
                    <a:pt x="0" y="32"/>
                  </a:moveTo>
                  <a:lnTo>
                    <a:pt x="0" y="0"/>
                  </a:lnTo>
                  <a:lnTo>
                    <a:pt x="97" y="32"/>
                  </a:lnTo>
                  <a:lnTo>
                    <a:pt x="0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Line 20"/>
            <p:cNvSpPr>
              <a:spLocks noChangeShapeType="1"/>
            </p:cNvSpPr>
            <p:nvPr/>
          </p:nvSpPr>
          <p:spPr bwMode="auto">
            <a:xfrm>
              <a:off x="3556000" y="4906899"/>
              <a:ext cx="3552825" cy="1588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Rectangle 21"/>
            <p:cNvSpPr>
              <a:spLocks noChangeArrowheads="1"/>
            </p:cNvSpPr>
            <p:nvPr/>
          </p:nvSpPr>
          <p:spPr bwMode="auto">
            <a:xfrm>
              <a:off x="5503863" y="4700524"/>
              <a:ext cx="1611018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commitNewTime()</a:t>
              </a:r>
            </a:p>
          </p:txBody>
        </p:sp>
        <p:sp>
          <p:nvSpPr>
            <p:cNvPr id="145" name="Rectangle 22"/>
            <p:cNvSpPr>
              <a:spLocks noChangeArrowheads="1"/>
            </p:cNvSpPr>
            <p:nvPr/>
          </p:nvSpPr>
          <p:spPr bwMode="auto">
            <a:xfrm>
              <a:off x="7313613" y="4889437"/>
              <a:ext cx="187325" cy="2222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Freeform 23"/>
            <p:cNvSpPr>
              <a:spLocks noChangeArrowheads="1"/>
            </p:cNvSpPr>
            <p:nvPr/>
          </p:nvSpPr>
          <p:spPr bwMode="auto">
            <a:xfrm>
              <a:off x="5178425" y="5145024"/>
              <a:ext cx="153988" cy="103188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0" y="0"/>
                </a:cxn>
                <a:cxn ang="0">
                  <a:pos x="97" y="33"/>
                </a:cxn>
                <a:cxn ang="0">
                  <a:pos x="0" y="65"/>
                </a:cxn>
                <a:cxn ang="0">
                  <a:pos x="0" y="33"/>
                </a:cxn>
              </a:cxnLst>
              <a:rect l="0" t="0" r="r" b="b"/>
              <a:pathLst>
                <a:path w="97" h="65">
                  <a:moveTo>
                    <a:pt x="0" y="33"/>
                  </a:moveTo>
                  <a:lnTo>
                    <a:pt x="0" y="0"/>
                  </a:lnTo>
                  <a:lnTo>
                    <a:pt x="97" y="33"/>
                  </a:lnTo>
                  <a:lnTo>
                    <a:pt x="0" y="6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24"/>
            <p:cNvSpPr>
              <a:spLocks noChangeShapeType="1"/>
            </p:cNvSpPr>
            <p:nvPr/>
          </p:nvSpPr>
          <p:spPr bwMode="auto">
            <a:xfrm>
              <a:off x="3522663" y="5197412"/>
              <a:ext cx="1639887" cy="1587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Rectangle 25"/>
            <p:cNvSpPr>
              <a:spLocks noChangeArrowheads="1"/>
            </p:cNvSpPr>
            <p:nvPr/>
          </p:nvSpPr>
          <p:spPr bwMode="auto">
            <a:xfrm>
              <a:off x="3714750" y="4978337"/>
              <a:ext cx="1503617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stopBlinking()</a:t>
              </a:r>
            </a:p>
          </p:txBody>
        </p:sp>
        <p:sp>
          <p:nvSpPr>
            <p:cNvPr id="149" name="Rectangle 26"/>
            <p:cNvSpPr>
              <a:spLocks noChangeArrowheads="1"/>
            </p:cNvSpPr>
            <p:nvPr/>
          </p:nvSpPr>
          <p:spPr bwMode="auto">
            <a:xfrm>
              <a:off x="1387475" y="3062224"/>
              <a:ext cx="188913" cy="2544763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5389881" y="2819400"/>
              <a:ext cx="45719" cy="3354324"/>
              <a:chOff x="3522" y="1279"/>
              <a:chExt cx="0" cy="2213"/>
            </a:xfrm>
          </p:grpSpPr>
          <p:sp>
            <p:nvSpPr>
              <p:cNvPr id="229" name="Line 29"/>
              <p:cNvSpPr>
                <a:spLocks noChangeShapeType="1"/>
              </p:cNvSpPr>
              <p:nvPr/>
            </p:nvSpPr>
            <p:spPr bwMode="auto">
              <a:xfrm>
                <a:off x="3522" y="1279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Line 30"/>
              <p:cNvSpPr>
                <a:spLocks noChangeShapeType="1"/>
              </p:cNvSpPr>
              <p:nvPr/>
            </p:nvSpPr>
            <p:spPr bwMode="auto">
              <a:xfrm>
                <a:off x="3522" y="141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Line 31"/>
              <p:cNvSpPr>
                <a:spLocks noChangeShapeType="1"/>
              </p:cNvSpPr>
              <p:nvPr/>
            </p:nvSpPr>
            <p:spPr bwMode="auto">
              <a:xfrm>
                <a:off x="3522" y="1547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32"/>
              <p:cNvSpPr>
                <a:spLocks noChangeShapeType="1"/>
              </p:cNvSpPr>
              <p:nvPr/>
            </p:nvSpPr>
            <p:spPr bwMode="auto">
              <a:xfrm>
                <a:off x="3522" y="1686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Line 33"/>
              <p:cNvSpPr>
                <a:spLocks noChangeShapeType="1"/>
              </p:cNvSpPr>
              <p:nvPr/>
            </p:nvSpPr>
            <p:spPr bwMode="auto">
              <a:xfrm>
                <a:off x="3522" y="182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Line 34"/>
              <p:cNvSpPr>
                <a:spLocks noChangeShapeType="1"/>
              </p:cNvSpPr>
              <p:nvPr/>
            </p:nvSpPr>
            <p:spPr bwMode="auto">
              <a:xfrm>
                <a:off x="3522" y="196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Line 35"/>
              <p:cNvSpPr>
                <a:spLocks noChangeShapeType="1"/>
              </p:cNvSpPr>
              <p:nvPr/>
            </p:nvSpPr>
            <p:spPr bwMode="auto">
              <a:xfrm>
                <a:off x="3522" y="2094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Line 36"/>
              <p:cNvSpPr>
                <a:spLocks noChangeShapeType="1"/>
              </p:cNvSpPr>
              <p:nvPr/>
            </p:nvSpPr>
            <p:spPr bwMode="auto">
              <a:xfrm>
                <a:off x="3522" y="2232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Line 37"/>
              <p:cNvSpPr>
                <a:spLocks noChangeShapeType="1"/>
              </p:cNvSpPr>
              <p:nvPr/>
            </p:nvSpPr>
            <p:spPr bwMode="auto">
              <a:xfrm>
                <a:off x="3522" y="2372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Line 38"/>
              <p:cNvSpPr>
                <a:spLocks noChangeShapeType="1"/>
              </p:cNvSpPr>
              <p:nvPr/>
            </p:nvSpPr>
            <p:spPr bwMode="auto">
              <a:xfrm>
                <a:off x="3522" y="2501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Line 39"/>
              <p:cNvSpPr>
                <a:spLocks noChangeShapeType="1"/>
              </p:cNvSpPr>
              <p:nvPr/>
            </p:nvSpPr>
            <p:spPr bwMode="auto">
              <a:xfrm>
                <a:off x="3522" y="277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Line 40"/>
              <p:cNvSpPr>
                <a:spLocks noChangeShapeType="1"/>
              </p:cNvSpPr>
              <p:nvPr/>
            </p:nvSpPr>
            <p:spPr bwMode="auto">
              <a:xfrm>
                <a:off x="3522" y="2908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Line 41"/>
              <p:cNvSpPr>
                <a:spLocks noChangeShapeType="1"/>
              </p:cNvSpPr>
              <p:nvPr/>
            </p:nvSpPr>
            <p:spPr bwMode="auto">
              <a:xfrm>
                <a:off x="3522" y="3046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Line 42"/>
              <p:cNvSpPr>
                <a:spLocks noChangeShapeType="1"/>
              </p:cNvSpPr>
              <p:nvPr/>
            </p:nvSpPr>
            <p:spPr bwMode="auto">
              <a:xfrm>
                <a:off x="3522" y="318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Line 43"/>
              <p:cNvSpPr>
                <a:spLocks noChangeShapeType="1"/>
              </p:cNvSpPr>
              <p:nvPr/>
            </p:nvSpPr>
            <p:spPr bwMode="auto">
              <a:xfrm>
                <a:off x="3522" y="3314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Line 44"/>
              <p:cNvSpPr>
                <a:spLocks noChangeShapeType="1"/>
              </p:cNvSpPr>
              <p:nvPr/>
            </p:nvSpPr>
            <p:spPr bwMode="auto">
              <a:xfrm>
                <a:off x="3522" y="3453"/>
                <a:ext cx="0" cy="3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7371081" y="2819400"/>
              <a:ext cx="45719" cy="3354324"/>
              <a:chOff x="4770" y="1179"/>
              <a:chExt cx="0" cy="2313"/>
            </a:xfrm>
          </p:grpSpPr>
          <p:sp>
            <p:nvSpPr>
              <p:cNvPr id="211" name="Line 46"/>
              <p:cNvSpPr>
                <a:spLocks noChangeShapeType="1"/>
              </p:cNvSpPr>
              <p:nvPr/>
            </p:nvSpPr>
            <p:spPr bwMode="auto">
              <a:xfrm>
                <a:off x="4770" y="1179"/>
                <a:ext cx="0" cy="40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Line 47"/>
              <p:cNvSpPr>
                <a:spLocks noChangeShapeType="1"/>
              </p:cNvSpPr>
              <p:nvPr/>
            </p:nvSpPr>
            <p:spPr bwMode="auto">
              <a:xfrm>
                <a:off x="4770" y="1279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Line 48"/>
              <p:cNvSpPr>
                <a:spLocks noChangeShapeType="1"/>
              </p:cNvSpPr>
              <p:nvPr/>
            </p:nvSpPr>
            <p:spPr bwMode="auto">
              <a:xfrm>
                <a:off x="4770" y="141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Line 49"/>
              <p:cNvSpPr>
                <a:spLocks noChangeShapeType="1"/>
              </p:cNvSpPr>
              <p:nvPr/>
            </p:nvSpPr>
            <p:spPr bwMode="auto">
              <a:xfrm>
                <a:off x="4770" y="1547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Line 50"/>
              <p:cNvSpPr>
                <a:spLocks noChangeShapeType="1"/>
              </p:cNvSpPr>
              <p:nvPr/>
            </p:nvSpPr>
            <p:spPr bwMode="auto">
              <a:xfrm>
                <a:off x="4770" y="1686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Line 51"/>
              <p:cNvSpPr>
                <a:spLocks noChangeShapeType="1"/>
              </p:cNvSpPr>
              <p:nvPr/>
            </p:nvSpPr>
            <p:spPr bwMode="auto">
              <a:xfrm>
                <a:off x="4770" y="182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Line 52"/>
              <p:cNvSpPr>
                <a:spLocks noChangeShapeType="1"/>
              </p:cNvSpPr>
              <p:nvPr/>
            </p:nvSpPr>
            <p:spPr bwMode="auto">
              <a:xfrm>
                <a:off x="4770" y="1963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Line 53"/>
              <p:cNvSpPr>
                <a:spLocks noChangeShapeType="1"/>
              </p:cNvSpPr>
              <p:nvPr/>
            </p:nvSpPr>
            <p:spPr bwMode="auto">
              <a:xfrm>
                <a:off x="4770" y="2093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Line 54"/>
              <p:cNvSpPr>
                <a:spLocks noChangeShapeType="1"/>
              </p:cNvSpPr>
              <p:nvPr/>
            </p:nvSpPr>
            <p:spPr bwMode="auto">
              <a:xfrm>
                <a:off x="4770" y="2232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55"/>
              <p:cNvSpPr>
                <a:spLocks noChangeShapeType="1"/>
              </p:cNvSpPr>
              <p:nvPr/>
            </p:nvSpPr>
            <p:spPr bwMode="auto">
              <a:xfrm>
                <a:off x="4770" y="2371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56"/>
              <p:cNvSpPr>
                <a:spLocks noChangeShapeType="1"/>
              </p:cNvSpPr>
              <p:nvPr/>
            </p:nvSpPr>
            <p:spPr bwMode="auto">
              <a:xfrm>
                <a:off x="4770" y="2529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Line 57"/>
              <p:cNvSpPr>
                <a:spLocks noChangeShapeType="1"/>
              </p:cNvSpPr>
              <p:nvPr/>
            </p:nvSpPr>
            <p:spPr bwMode="auto">
              <a:xfrm>
                <a:off x="4770" y="2639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Line 58"/>
              <p:cNvSpPr>
                <a:spLocks noChangeShapeType="1"/>
              </p:cNvSpPr>
              <p:nvPr/>
            </p:nvSpPr>
            <p:spPr bwMode="auto">
              <a:xfrm>
                <a:off x="4770" y="277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59"/>
              <p:cNvSpPr>
                <a:spLocks noChangeShapeType="1"/>
              </p:cNvSpPr>
              <p:nvPr/>
            </p:nvSpPr>
            <p:spPr bwMode="auto">
              <a:xfrm>
                <a:off x="4770" y="2907"/>
                <a:ext cx="0" cy="7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Line 60"/>
              <p:cNvSpPr>
                <a:spLocks noChangeShapeType="1"/>
              </p:cNvSpPr>
              <p:nvPr/>
            </p:nvSpPr>
            <p:spPr bwMode="auto">
              <a:xfrm>
                <a:off x="4770" y="3046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61"/>
              <p:cNvSpPr>
                <a:spLocks noChangeShapeType="1"/>
              </p:cNvSpPr>
              <p:nvPr/>
            </p:nvSpPr>
            <p:spPr bwMode="auto">
              <a:xfrm>
                <a:off x="4770" y="318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Line 62"/>
              <p:cNvSpPr>
                <a:spLocks noChangeShapeType="1"/>
              </p:cNvSpPr>
              <p:nvPr/>
            </p:nvSpPr>
            <p:spPr bwMode="auto">
              <a:xfrm>
                <a:off x="4770" y="3315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Line 63"/>
              <p:cNvSpPr>
                <a:spLocks noChangeShapeType="1"/>
              </p:cNvSpPr>
              <p:nvPr/>
            </p:nvSpPr>
            <p:spPr bwMode="auto">
              <a:xfrm>
                <a:off x="4770" y="3453"/>
                <a:ext cx="0" cy="3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4"/>
            <p:cNvGrpSpPr>
              <a:grpSpLocks/>
            </p:cNvGrpSpPr>
            <p:nvPr/>
          </p:nvGrpSpPr>
          <p:grpSpPr bwMode="auto">
            <a:xfrm flipH="1">
              <a:off x="3391219" y="2819400"/>
              <a:ext cx="45719" cy="3352737"/>
              <a:chOff x="2263" y="1189"/>
              <a:chExt cx="0" cy="2302"/>
            </a:xfrm>
          </p:grpSpPr>
          <p:sp>
            <p:nvSpPr>
              <p:cNvPr id="193" name="Line 65"/>
              <p:cNvSpPr>
                <a:spLocks noChangeShapeType="1"/>
              </p:cNvSpPr>
              <p:nvPr/>
            </p:nvSpPr>
            <p:spPr bwMode="auto">
              <a:xfrm>
                <a:off x="2263" y="1189"/>
                <a:ext cx="0" cy="40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Line 66"/>
              <p:cNvSpPr>
                <a:spLocks noChangeShapeType="1"/>
              </p:cNvSpPr>
              <p:nvPr/>
            </p:nvSpPr>
            <p:spPr bwMode="auto">
              <a:xfrm>
                <a:off x="2263" y="1289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Line 67"/>
              <p:cNvSpPr>
                <a:spLocks noChangeShapeType="1"/>
              </p:cNvSpPr>
              <p:nvPr/>
            </p:nvSpPr>
            <p:spPr bwMode="auto">
              <a:xfrm>
                <a:off x="2263" y="142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Line 68"/>
              <p:cNvSpPr>
                <a:spLocks noChangeShapeType="1"/>
              </p:cNvSpPr>
              <p:nvPr/>
            </p:nvSpPr>
            <p:spPr bwMode="auto">
              <a:xfrm>
                <a:off x="2263" y="1557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Line 69"/>
              <p:cNvSpPr>
                <a:spLocks noChangeShapeType="1"/>
              </p:cNvSpPr>
              <p:nvPr/>
            </p:nvSpPr>
            <p:spPr bwMode="auto">
              <a:xfrm>
                <a:off x="2263" y="1696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Line 70"/>
              <p:cNvSpPr>
                <a:spLocks noChangeShapeType="1"/>
              </p:cNvSpPr>
              <p:nvPr/>
            </p:nvSpPr>
            <p:spPr bwMode="auto">
              <a:xfrm>
                <a:off x="2263" y="183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Line 71"/>
              <p:cNvSpPr>
                <a:spLocks noChangeShapeType="1"/>
              </p:cNvSpPr>
              <p:nvPr/>
            </p:nvSpPr>
            <p:spPr bwMode="auto">
              <a:xfrm>
                <a:off x="2263" y="1964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Line 72"/>
              <p:cNvSpPr>
                <a:spLocks noChangeShapeType="1"/>
              </p:cNvSpPr>
              <p:nvPr/>
            </p:nvSpPr>
            <p:spPr bwMode="auto">
              <a:xfrm>
                <a:off x="2263" y="2103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Line 73"/>
              <p:cNvSpPr>
                <a:spLocks noChangeShapeType="1"/>
              </p:cNvSpPr>
              <p:nvPr/>
            </p:nvSpPr>
            <p:spPr bwMode="auto">
              <a:xfrm>
                <a:off x="2263" y="2232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Line 74"/>
              <p:cNvSpPr>
                <a:spLocks noChangeShapeType="1"/>
              </p:cNvSpPr>
              <p:nvPr/>
            </p:nvSpPr>
            <p:spPr bwMode="auto">
              <a:xfrm>
                <a:off x="2263" y="2371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Line 75"/>
              <p:cNvSpPr>
                <a:spLocks noChangeShapeType="1"/>
              </p:cNvSpPr>
              <p:nvPr/>
            </p:nvSpPr>
            <p:spPr bwMode="auto">
              <a:xfrm>
                <a:off x="2263" y="2510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Line 76"/>
              <p:cNvSpPr>
                <a:spLocks noChangeShapeType="1"/>
              </p:cNvSpPr>
              <p:nvPr/>
            </p:nvSpPr>
            <p:spPr bwMode="auto">
              <a:xfrm>
                <a:off x="2263" y="2639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Line 77"/>
              <p:cNvSpPr>
                <a:spLocks noChangeShapeType="1"/>
              </p:cNvSpPr>
              <p:nvPr/>
            </p:nvSpPr>
            <p:spPr bwMode="auto">
              <a:xfrm>
                <a:off x="2263" y="2778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Line 78"/>
              <p:cNvSpPr>
                <a:spLocks noChangeShapeType="1"/>
              </p:cNvSpPr>
              <p:nvPr/>
            </p:nvSpPr>
            <p:spPr bwMode="auto">
              <a:xfrm>
                <a:off x="2263" y="2917"/>
                <a:ext cx="0" cy="69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Line 79"/>
              <p:cNvSpPr>
                <a:spLocks noChangeShapeType="1"/>
              </p:cNvSpPr>
              <p:nvPr/>
            </p:nvSpPr>
            <p:spPr bwMode="auto">
              <a:xfrm>
                <a:off x="2263" y="3046"/>
                <a:ext cx="0" cy="7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Line 80"/>
              <p:cNvSpPr>
                <a:spLocks noChangeShapeType="1"/>
              </p:cNvSpPr>
              <p:nvPr/>
            </p:nvSpPr>
            <p:spPr bwMode="auto">
              <a:xfrm>
                <a:off x="2263" y="318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Line 81"/>
              <p:cNvSpPr>
                <a:spLocks noChangeShapeType="1"/>
              </p:cNvSpPr>
              <p:nvPr/>
            </p:nvSpPr>
            <p:spPr bwMode="auto">
              <a:xfrm>
                <a:off x="2263" y="3325"/>
                <a:ext cx="0" cy="6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Line 82"/>
              <p:cNvSpPr>
                <a:spLocks noChangeShapeType="1"/>
              </p:cNvSpPr>
              <p:nvPr/>
            </p:nvSpPr>
            <p:spPr bwMode="auto">
              <a:xfrm>
                <a:off x="2263" y="3453"/>
                <a:ext cx="0" cy="3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" name="Freeform 83"/>
            <p:cNvSpPr>
              <a:spLocks noChangeArrowheads="1"/>
            </p:cNvSpPr>
            <p:nvPr/>
          </p:nvSpPr>
          <p:spPr bwMode="auto">
            <a:xfrm>
              <a:off x="3163888" y="3198749"/>
              <a:ext cx="153987" cy="1016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7" y="32"/>
                </a:cxn>
                <a:cxn ang="0">
                  <a:pos x="0" y="64"/>
                </a:cxn>
                <a:cxn ang="0">
                  <a:pos x="0" y="32"/>
                </a:cxn>
              </a:cxnLst>
              <a:rect l="0" t="0" r="r" b="b"/>
              <a:pathLst>
                <a:path w="97" h="64">
                  <a:moveTo>
                    <a:pt x="0" y="32"/>
                  </a:moveTo>
                  <a:lnTo>
                    <a:pt x="0" y="0"/>
                  </a:lnTo>
                  <a:lnTo>
                    <a:pt x="97" y="32"/>
                  </a:lnTo>
                  <a:lnTo>
                    <a:pt x="0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84"/>
            <p:cNvSpPr>
              <a:spLocks noChangeShapeType="1"/>
            </p:cNvSpPr>
            <p:nvPr/>
          </p:nvSpPr>
          <p:spPr bwMode="auto">
            <a:xfrm>
              <a:off x="1576388" y="3249549"/>
              <a:ext cx="1570037" cy="1588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Rectangle 85"/>
            <p:cNvSpPr>
              <a:spLocks noChangeArrowheads="1"/>
            </p:cNvSpPr>
            <p:nvPr/>
          </p:nvSpPr>
          <p:spPr bwMode="auto">
            <a:xfrm>
              <a:off x="1663700" y="3019362"/>
              <a:ext cx="1503617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dirty="0">
                  <a:latin typeface="Courier New" pitchFamily="49" charset="0"/>
                  <a:ea typeface="WenQuanYi Micro Hei" charset="0"/>
                  <a:cs typeface="WenQuanYi Micro Hei" charset="0"/>
                </a:rPr>
                <a:t>pressButton1()</a:t>
              </a:r>
            </a:p>
          </p:txBody>
        </p:sp>
        <p:sp>
          <p:nvSpPr>
            <p:cNvPr id="156" name="Rectangle 86"/>
            <p:cNvSpPr>
              <a:spLocks noChangeArrowheads="1"/>
            </p:cNvSpPr>
            <p:nvPr/>
          </p:nvSpPr>
          <p:spPr bwMode="auto">
            <a:xfrm>
              <a:off x="3335338" y="3625787"/>
              <a:ext cx="187325" cy="2222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Freeform 87"/>
            <p:cNvSpPr>
              <a:spLocks noChangeArrowheads="1"/>
            </p:cNvSpPr>
            <p:nvPr/>
          </p:nvSpPr>
          <p:spPr bwMode="auto">
            <a:xfrm>
              <a:off x="3163888" y="4070287"/>
              <a:ext cx="153987" cy="101600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0"/>
                </a:cxn>
                <a:cxn ang="0">
                  <a:pos x="97" y="32"/>
                </a:cxn>
                <a:cxn ang="0">
                  <a:pos x="0" y="64"/>
                </a:cxn>
                <a:cxn ang="0">
                  <a:pos x="0" y="32"/>
                </a:cxn>
              </a:cxnLst>
              <a:rect l="0" t="0" r="r" b="b"/>
              <a:pathLst>
                <a:path w="97" h="64">
                  <a:moveTo>
                    <a:pt x="0" y="32"/>
                  </a:moveTo>
                  <a:lnTo>
                    <a:pt x="0" y="0"/>
                  </a:lnTo>
                  <a:lnTo>
                    <a:pt x="97" y="32"/>
                  </a:lnTo>
                  <a:lnTo>
                    <a:pt x="0" y="64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88"/>
            <p:cNvSpPr>
              <a:spLocks noChangeShapeType="1"/>
            </p:cNvSpPr>
            <p:nvPr/>
          </p:nvSpPr>
          <p:spPr bwMode="auto">
            <a:xfrm>
              <a:off x="1592263" y="4121087"/>
              <a:ext cx="1554162" cy="1587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Rectangle 89"/>
            <p:cNvSpPr>
              <a:spLocks noChangeArrowheads="1"/>
            </p:cNvSpPr>
            <p:nvPr/>
          </p:nvSpPr>
          <p:spPr bwMode="auto">
            <a:xfrm>
              <a:off x="1663700" y="3889312"/>
              <a:ext cx="1503617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pressButton2()</a:t>
              </a:r>
            </a:p>
          </p:txBody>
        </p:sp>
        <p:sp>
          <p:nvSpPr>
            <p:cNvPr id="160" name="Rectangle 90"/>
            <p:cNvSpPr>
              <a:spLocks noChangeArrowheads="1"/>
            </p:cNvSpPr>
            <p:nvPr/>
          </p:nvSpPr>
          <p:spPr bwMode="auto">
            <a:xfrm>
              <a:off x="3335338" y="4838637"/>
              <a:ext cx="187325" cy="682625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Freeform 91"/>
            <p:cNvSpPr>
              <a:spLocks noChangeArrowheads="1"/>
            </p:cNvSpPr>
            <p:nvPr/>
          </p:nvSpPr>
          <p:spPr bwMode="auto">
            <a:xfrm>
              <a:off x="3163888" y="4786249"/>
              <a:ext cx="153987" cy="103188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0" y="0"/>
                </a:cxn>
                <a:cxn ang="0">
                  <a:pos x="97" y="33"/>
                </a:cxn>
                <a:cxn ang="0">
                  <a:pos x="0" y="65"/>
                </a:cxn>
                <a:cxn ang="0">
                  <a:pos x="0" y="33"/>
                </a:cxn>
              </a:cxnLst>
              <a:rect l="0" t="0" r="r" b="b"/>
              <a:pathLst>
                <a:path w="97" h="65">
                  <a:moveTo>
                    <a:pt x="0" y="33"/>
                  </a:moveTo>
                  <a:lnTo>
                    <a:pt x="0" y="0"/>
                  </a:lnTo>
                  <a:lnTo>
                    <a:pt x="97" y="33"/>
                  </a:lnTo>
                  <a:lnTo>
                    <a:pt x="0" y="6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92"/>
            <p:cNvSpPr>
              <a:spLocks noChangeShapeType="1"/>
            </p:cNvSpPr>
            <p:nvPr/>
          </p:nvSpPr>
          <p:spPr bwMode="auto">
            <a:xfrm>
              <a:off x="1576388" y="4838637"/>
              <a:ext cx="1570037" cy="1587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Rectangle 93"/>
            <p:cNvSpPr>
              <a:spLocks noChangeArrowheads="1"/>
            </p:cNvSpPr>
            <p:nvPr/>
          </p:nvSpPr>
          <p:spPr bwMode="auto">
            <a:xfrm>
              <a:off x="1663700" y="4573524"/>
              <a:ext cx="2040623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dirty="0">
                  <a:latin typeface="Courier New" pitchFamily="49" charset="0"/>
                  <a:ea typeface="WenQuanYi Micro Hei" charset="0"/>
                  <a:cs typeface="WenQuanYi Micro Hei" charset="0"/>
                </a:rPr>
                <a:t>pressButtons1And2()</a:t>
              </a:r>
            </a:p>
          </p:txBody>
        </p:sp>
        <p:sp>
          <p:nvSpPr>
            <p:cNvPr id="164" name="Freeform 94"/>
            <p:cNvSpPr>
              <a:spLocks noChangeArrowheads="1"/>
            </p:cNvSpPr>
            <p:nvPr/>
          </p:nvSpPr>
          <p:spPr bwMode="auto">
            <a:xfrm>
              <a:off x="3181350" y="3590862"/>
              <a:ext cx="153988" cy="103187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0" y="0"/>
                </a:cxn>
                <a:cxn ang="0">
                  <a:pos x="97" y="33"/>
                </a:cxn>
                <a:cxn ang="0">
                  <a:pos x="0" y="65"/>
                </a:cxn>
                <a:cxn ang="0">
                  <a:pos x="0" y="33"/>
                </a:cxn>
              </a:cxnLst>
              <a:rect l="0" t="0" r="r" b="b"/>
              <a:pathLst>
                <a:path w="97" h="65">
                  <a:moveTo>
                    <a:pt x="0" y="33"/>
                  </a:moveTo>
                  <a:lnTo>
                    <a:pt x="0" y="0"/>
                  </a:lnTo>
                  <a:lnTo>
                    <a:pt x="97" y="33"/>
                  </a:lnTo>
                  <a:lnTo>
                    <a:pt x="0" y="6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17640">
              <a:solidFill>
                <a:srgbClr val="FFFF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95"/>
            <p:cNvSpPr>
              <a:spLocks noChangeShapeType="1"/>
            </p:cNvSpPr>
            <p:nvPr/>
          </p:nvSpPr>
          <p:spPr bwMode="auto">
            <a:xfrm>
              <a:off x="1592263" y="3643249"/>
              <a:ext cx="1571625" cy="1588"/>
            </a:xfrm>
            <a:prstGeom prst="line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Rectangle 96"/>
            <p:cNvSpPr>
              <a:spLocks noChangeArrowheads="1"/>
            </p:cNvSpPr>
            <p:nvPr/>
          </p:nvSpPr>
          <p:spPr bwMode="auto">
            <a:xfrm>
              <a:off x="1663700" y="3411474"/>
              <a:ext cx="1503617" cy="215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>
                  <a:latin typeface="Courier New" pitchFamily="49" charset="0"/>
                  <a:ea typeface="WenQuanYi Micro Hei" charset="0"/>
                  <a:cs typeface="WenQuanYi Micro Hei" charset="0"/>
                </a:rPr>
                <a:t>pressButton1()</a:t>
              </a:r>
            </a:p>
          </p:txBody>
        </p:sp>
        <p:grpSp>
          <p:nvGrpSpPr>
            <p:cNvPr id="8" name="Group 97"/>
            <p:cNvGrpSpPr>
              <a:grpSpLocks/>
            </p:cNvGrpSpPr>
            <p:nvPr/>
          </p:nvGrpSpPr>
          <p:grpSpPr bwMode="auto">
            <a:xfrm>
              <a:off x="1285875" y="1849374"/>
              <a:ext cx="425450" cy="749300"/>
              <a:chOff x="908" y="768"/>
              <a:chExt cx="268" cy="472"/>
            </a:xfrm>
          </p:grpSpPr>
          <p:sp>
            <p:nvSpPr>
              <p:cNvPr id="189" name="Freeform 98"/>
              <p:cNvSpPr>
                <a:spLocks noChangeArrowheads="1"/>
              </p:cNvSpPr>
              <p:nvPr/>
            </p:nvSpPr>
            <p:spPr bwMode="auto">
              <a:xfrm>
                <a:off x="908" y="865"/>
                <a:ext cx="128" cy="375"/>
              </a:xfrm>
              <a:custGeom>
                <a:avLst/>
                <a:gdLst/>
                <a:ahLst/>
                <a:cxnLst>
                  <a:cxn ang="0">
                    <a:pos x="129" y="0"/>
                  </a:cxn>
                  <a:cxn ang="0">
                    <a:pos x="129" y="237"/>
                  </a:cxn>
                  <a:cxn ang="0">
                    <a:pos x="0" y="376"/>
                  </a:cxn>
                </a:cxnLst>
                <a:rect l="0" t="0" r="r" b="b"/>
                <a:pathLst>
                  <a:path w="129" h="376">
                    <a:moveTo>
                      <a:pt x="129" y="0"/>
                    </a:moveTo>
                    <a:lnTo>
                      <a:pt x="129" y="237"/>
                    </a:lnTo>
                    <a:lnTo>
                      <a:pt x="0" y="376"/>
                    </a:lnTo>
                  </a:path>
                </a:pathLst>
              </a:custGeom>
              <a:noFill/>
              <a:ln w="2844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Line 99"/>
              <p:cNvSpPr>
                <a:spLocks noChangeShapeType="1"/>
              </p:cNvSpPr>
              <p:nvPr/>
            </p:nvSpPr>
            <p:spPr bwMode="auto">
              <a:xfrm>
                <a:off x="1037" y="1102"/>
                <a:ext cx="139" cy="138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Line 100"/>
              <p:cNvSpPr>
                <a:spLocks noChangeShapeType="1"/>
              </p:cNvSpPr>
              <p:nvPr/>
            </p:nvSpPr>
            <p:spPr bwMode="auto">
              <a:xfrm>
                <a:off x="908" y="972"/>
                <a:ext cx="268" cy="0"/>
              </a:xfrm>
              <a:prstGeom prst="line">
                <a:avLst/>
              </a:prstGeom>
              <a:no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Oval 101"/>
              <p:cNvSpPr>
                <a:spLocks noChangeArrowheads="1"/>
              </p:cNvSpPr>
              <p:nvPr/>
            </p:nvSpPr>
            <p:spPr bwMode="auto">
              <a:xfrm>
                <a:off x="972" y="768"/>
                <a:ext cx="139" cy="139"/>
              </a:xfrm>
              <a:prstGeom prst="ellipse">
                <a:avLst/>
              </a:prstGeom>
              <a:solidFill>
                <a:srgbClr val="FFFFFF"/>
              </a:solidFill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8" name="Rectangle 102"/>
            <p:cNvSpPr>
              <a:spLocks noChangeArrowheads="1"/>
            </p:cNvSpPr>
            <p:nvPr/>
          </p:nvSpPr>
          <p:spPr bwMode="auto">
            <a:xfrm>
              <a:off x="990600" y="2643124"/>
              <a:ext cx="1074012" cy="215444"/>
            </a:xfrm>
            <a:prstGeom prst="rect">
              <a:avLst/>
            </a:prstGeom>
            <a:noFill/>
            <a:ln w="9360">
              <a:solidFill>
                <a:srgbClr val="FFFFCC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u="sng">
                  <a:latin typeface="Courier New" pitchFamily="49" charset="0"/>
                  <a:ea typeface="WenQuanYi Micro Hei" charset="0"/>
                  <a:cs typeface="WenQuanYi Micro Hei" charset="0"/>
                </a:rPr>
                <a:t>:WatchUser</a:t>
              </a:r>
            </a:p>
          </p:txBody>
        </p:sp>
        <p:sp>
          <p:nvSpPr>
            <p:cNvPr id="169" name="Rectangle 103"/>
            <p:cNvSpPr>
              <a:spLocks noChangeArrowheads="1"/>
            </p:cNvSpPr>
            <p:nvPr/>
          </p:nvSpPr>
          <p:spPr bwMode="auto">
            <a:xfrm>
              <a:off x="5332413" y="3300349"/>
              <a:ext cx="204787" cy="239713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Rectangle 104"/>
            <p:cNvSpPr>
              <a:spLocks noChangeArrowheads="1"/>
            </p:cNvSpPr>
            <p:nvPr/>
          </p:nvSpPr>
          <p:spPr bwMode="auto">
            <a:xfrm>
              <a:off x="5332413" y="3676587"/>
              <a:ext cx="188912" cy="222250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Rectangle 105"/>
            <p:cNvSpPr>
              <a:spLocks noChangeArrowheads="1"/>
            </p:cNvSpPr>
            <p:nvPr/>
          </p:nvSpPr>
          <p:spPr bwMode="auto">
            <a:xfrm>
              <a:off x="5332413" y="4429062"/>
              <a:ext cx="188912" cy="220662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Rectangle 106"/>
            <p:cNvSpPr>
              <a:spLocks noChangeArrowheads="1"/>
            </p:cNvSpPr>
            <p:nvPr/>
          </p:nvSpPr>
          <p:spPr bwMode="auto">
            <a:xfrm>
              <a:off x="7313613" y="4171887"/>
              <a:ext cx="204787" cy="649287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Rectangle 107"/>
            <p:cNvSpPr>
              <a:spLocks noChangeArrowheads="1"/>
            </p:cNvSpPr>
            <p:nvPr/>
          </p:nvSpPr>
          <p:spPr bwMode="auto">
            <a:xfrm>
              <a:off x="5332413" y="5145024"/>
              <a:ext cx="188912" cy="222250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Rectangle 108"/>
            <p:cNvSpPr>
              <a:spLocks noChangeArrowheads="1"/>
            </p:cNvSpPr>
            <p:nvPr/>
          </p:nvSpPr>
          <p:spPr bwMode="auto">
            <a:xfrm>
              <a:off x="7313613" y="4889437"/>
              <a:ext cx="204787" cy="239712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Rectangle 109"/>
            <p:cNvSpPr>
              <a:spLocks noChangeArrowheads="1"/>
            </p:cNvSpPr>
            <p:nvPr/>
          </p:nvSpPr>
          <p:spPr bwMode="auto">
            <a:xfrm>
              <a:off x="3335338" y="3249549"/>
              <a:ext cx="187325" cy="222250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" name="Rectangle 110"/>
            <p:cNvSpPr>
              <a:spLocks noChangeArrowheads="1"/>
            </p:cNvSpPr>
            <p:nvPr/>
          </p:nvSpPr>
          <p:spPr bwMode="auto">
            <a:xfrm>
              <a:off x="3335338" y="3625787"/>
              <a:ext cx="204787" cy="239712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Rectangle 111"/>
            <p:cNvSpPr>
              <a:spLocks noChangeArrowheads="1"/>
            </p:cNvSpPr>
            <p:nvPr/>
          </p:nvSpPr>
          <p:spPr bwMode="auto">
            <a:xfrm>
              <a:off x="3335338" y="4121087"/>
              <a:ext cx="187325" cy="222250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Rectangle 112"/>
            <p:cNvSpPr>
              <a:spLocks noChangeArrowheads="1"/>
            </p:cNvSpPr>
            <p:nvPr/>
          </p:nvSpPr>
          <p:spPr bwMode="auto">
            <a:xfrm>
              <a:off x="3335338" y="4838637"/>
              <a:ext cx="204787" cy="700087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Rectangle 113"/>
            <p:cNvSpPr>
              <a:spLocks noChangeArrowheads="1"/>
            </p:cNvSpPr>
            <p:nvPr/>
          </p:nvSpPr>
          <p:spPr bwMode="auto">
            <a:xfrm>
              <a:off x="1387475" y="3062224"/>
              <a:ext cx="204788" cy="2562225"/>
            </a:xfrm>
            <a:prstGeom prst="rect">
              <a:avLst/>
            </a:prstGeom>
            <a:noFill/>
            <a:ln w="284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114"/>
            <p:cNvGrpSpPr>
              <a:grpSpLocks/>
            </p:cNvGrpSpPr>
            <p:nvPr/>
          </p:nvGrpSpPr>
          <p:grpSpPr bwMode="auto">
            <a:xfrm>
              <a:off x="6630988" y="2412937"/>
              <a:ext cx="1603375" cy="390525"/>
              <a:chOff x="4275" y="1123"/>
              <a:chExt cx="1010" cy="246"/>
            </a:xfrm>
            <a:noFill/>
          </p:grpSpPr>
          <p:sp>
            <p:nvSpPr>
              <p:cNvPr id="187" name="Rectangle 115"/>
              <p:cNvSpPr>
                <a:spLocks noChangeArrowheads="1"/>
              </p:cNvSpPr>
              <p:nvPr/>
            </p:nvSpPr>
            <p:spPr bwMode="auto">
              <a:xfrm>
                <a:off x="4275" y="1123"/>
                <a:ext cx="1010" cy="246"/>
              </a:xfrm>
              <a:prstGeom prst="rect">
                <a:avLst/>
              </a:prstGeom>
              <a:grp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8" name="Rectangle 116"/>
              <p:cNvSpPr>
                <a:spLocks noChangeArrowheads="1"/>
              </p:cNvSpPr>
              <p:nvPr/>
            </p:nvSpPr>
            <p:spPr bwMode="auto">
              <a:xfrm>
                <a:off x="4620" y="1203"/>
                <a:ext cx="338" cy="136"/>
              </a:xfrm>
              <a:prstGeom prst="rect">
                <a:avLst/>
              </a:prstGeom>
              <a:grp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u="sng">
                    <a:latin typeface="Courier New" pitchFamily="49" charset="0"/>
                    <a:ea typeface="WenQuanYi Micro Hei" charset="0"/>
                    <a:cs typeface="WenQuanYi Micro Hei" charset="0"/>
                  </a:rPr>
                  <a:t>:Time</a:t>
                </a:r>
              </a:p>
            </p:txBody>
          </p:sp>
        </p:grpSp>
        <p:grpSp>
          <p:nvGrpSpPr>
            <p:cNvPr id="10" name="Group 117"/>
            <p:cNvGrpSpPr>
              <a:grpSpLocks/>
            </p:cNvGrpSpPr>
            <p:nvPr/>
          </p:nvGrpSpPr>
          <p:grpSpPr bwMode="auto">
            <a:xfrm>
              <a:off x="4530725" y="2412937"/>
              <a:ext cx="1825625" cy="390525"/>
              <a:chOff x="2952" y="1123"/>
              <a:chExt cx="1150" cy="246"/>
            </a:xfrm>
            <a:noFill/>
          </p:grpSpPr>
          <p:sp>
            <p:nvSpPr>
              <p:cNvPr id="185" name="Rectangle 118"/>
              <p:cNvSpPr>
                <a:spLocks noChangeArrowheads="1"/>
              </p:cNvSpPr>
              <p:nvPr/>
            </p:nvSpPr>
            <p:spPr bwMode="auto">
              <a:xfrm>
                <a:off x="2952" y="1123"/>
                <a:ext cx="1150" cy="246"/>
              </a:xfrm>
              <a:prstGeom prst="rect">
                <a:avLst/>
              </a:prstGeom>
              <a:grp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6" name="Rectangle 119"/>
              <p:cNvSpPr>
                <a:spLocks noChangeArrowheads="1"/>
              </p:cNvSpPr>
              <p:nvPr/>
            </p:nvSpPr>
            <p:spPr bwMode="auto">
              <a:xfrm>
                <a:off x="3187" y="1203"/>
                <a:ext cx="744" cy="136"/>
              </a:xfrm>
              <a:prstGeom prst="rect">
                <a:avLst/>
              </a:prstGeom>
              <a:grp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u="sng">
                    <a:latin typeface="Courier New" pitchFamily="49" charset="0"/>
                    <a:ea typeface="WenQuanYi Micro Hei" charset="0"/>
                    <a:cs typeface="WenQuanYi Micro Hei" charset="0"/>
                  </a:rPr>
                  <a:t>:LCDDisplay</a:t>
                </a:r>
              </a:p>
            </p:txBody>
          </p:sp>
        </p:grpSp>
        <p:grpSp>
          <p:nvGrpSpPr>
            <p:cNvPr id="11" name="Group 120"/>
            <p:cNvGrpSpPr>
              <a:grpSpLocks/>
            </p:cNvGrpSpPr>
            <p:nvPr/>
          </p:nvGrpSpPr>
          <p:grpSpPr bwMode="auto">
            <a:xfrm>
              <a:off x="2651125" y="2412937"/>
              <a:ext cx="1603375" cy="390525"/>
              <a:chOff x="1768" y="1123"/>
              <a:chExt cx="1010" cy="246"/>
            </a:xfrm>
            <a:noFill/>
          </p:grpSpPr>
          <p:sp>
            <p:nvSpPr>
              <p:cNvPr id="183" name="Rectangle 121"/>
              <p:cNvSpPr>
                <a:spLocks noChangeArrowheads="1"/>
              </p:cNvSpPr>
              <p:nvPr/>
            </p:nvSpPr>
            <p:spPr bwMode="auto">
              <a:xfrm>
                <a:off x="1768" y="1123"/>
                <a:ext cx="1010" cy="246"/>
              </a:xfrm>
              <a:prstGeom prst="rect">
                <a:avLst/>
              </a:prstGeom>
              <a:grpFill/>
              <a:ln w="284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" name="Rectangle 122"/>
              <p:cNvSpPr>
                <a:spLocks noChangeArrowheads="1"/>
              </p:cNvSpPr>
              <p:nvPr/>
            </p:nvSpPr>
            <p:spPr bwMode="auto">
              <a:xfrm>
                <a:off x="1867" y="1203"/>
                <a:ext cx="812" cy="136"/>
              </a:xfrm>
              <a:prstGeom prst="rect">
                <a:avLst/>
              </a:prstGeom>
              <a:grpFill/>
              <a:ln w="93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1400" b="1" u="sng" dirty="0">
                    <a:latin typeface="Courier New" pitchFamily="49" charset="0"/>
                    <a:ea typeface="WenQuanYi Micro Hei" charset="0"/>
                    <a:cs typeface="WenQuanYi Micro Hei" charset="0"/>
                  </a:rPr>
                  <a:t>:</a:t>
                </a:r>
                <a:r>
                  <a:rPr lang="en-US" sz="1400" b="1" u="sng" dirty="0" err="1">
                    <a:latin typeface="Courier New" pitchFamily="49" charset="0"/>
                    <a:ea typeface="WenQuanYi Micro Hei" charset="0"/>
                    <a:cs typeface="WenQuanYi Micro Hei" charset="0"/>
                  </a:rPr>
                  <a:t>SimpleWatch</a:t>
                </a:r>
                <a:endParaRPr lang="en-US" sz="1400" b="1" u="sng" dirty="0">
                  <a:latin typeface="Courier New" pitchFamily="49" charset="0"/>
                  <a:ea typeface="WenQuanYi Micro Hei" charset="0"/>
                  <a:cs typeface="WenQuanYi Micro Hei" charset="0"/>
                </a:endParaRPr>
              </a:p>
            </p:txBody>
          </p:sp>
        </p:grpSp>
      </p:grpSp>
      <p:sp>
        <p:nvSpPr>
          <p:cNvPr id="122" name="Oval 121"/>
          <p:cNvSpPr/>
          <p:nvPr/>
        </p:nvSpPr>
        <p:spPr bwMode="auto">
          <a:xfrm>
            <a:off x="2616200" y="2304353"/>
            <a:ext cx="1834374" cy="77106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24" name="Oval 123"/>
          <p:cNvSpPr/>
          <p:nvPr/>
        </p:nvSpPr>
        <p:spPr bwMode="auto">
          <a:xfrm>
            <a:off x="4700322" y="2357934"/>
            <a:ext cx="1834374" cy="77106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25" name="Oval 124"/>
          <p:cNvSpPr/>
          <p:nvPr/>
        </p:nvSpPr>
        <p:spPr bwMode="auto">
          <a:xfrm>
            <a:off x="6811787" y="2283314"/>
            <a:ext cx="1834374" cy="77106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4" grpId="0" animBg="1"/>
      <p:bldP spid="1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Nonfunctional Requirements: Examples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“Spectators must be able to watch a match without prior registration and without prior knowledge of the match.”</a:t>
            </a:r>
          </a:p>
          <a:p>
            <a:pPr lvl="1">
              <a:buFont typeface="Wingdings" pitchFamily="2" charset="2"/>
              <a:buChar char="Ø"/>
            </a:pPr>
            <a:r>
              <a:rPr lang="en-US" i="1" smtClean="0">
                <a:solidFill>
                  <a:srgbClr val="0C0CCF"/>
                </a:solidFill>
                <a:ea typeface="ＭＳ Ｐゴシック" pitchFamily="34" charset="-128"/>
              </a:rPr>
              <a:t>Usability Requirement</a:t>
            </a:r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“The system must be running 95% of the time”</a:t>
            </a:r>
          </a:p>
          <a:p>
            <a:pPr marL="742950" lvl="2" indent="-285750">
              <a:buFont typeface="Wingdings" pitchFamily="2" charset="2"/>
              <a:buChar char="Ø"/>
            </a:pPr>
            <a:r>
              <a:rPr lang="en-US" i="1" smtClean="0">
                <a:solidFill>
                  <a:srgbClr val="0C0CCF"/>
                </a:solidFill>
                <a:ea typeface="ＭＳ Ｐゴシック" pitchFamily="34" charset="-128"/>
              </a:rPr>
              <a:t>Reliability Requirement</a:t>
            </a:r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“The system must support 10 parallel tournaments”</a:t>
            </a:r>
          </a:p>
          <a:p>
            <a:pPr lvl="1">
              <a:buFont typeface="Wingdings" pitchFamily="2" charset="2"/>
              <a:buChar char="Ø"/>
            </a:pPr>
            <a:r>
              <a:rPr lang="en-US" i="1" smtClean="0">
                <a:solidFill>
                  <a:srgbClr val="0C0CCF"/>
                </a:solidFill>
                <a:ea typeface="ＭＳ Ｐゴシック" pitchFamily="34" charset="-128"/>
              </a:rPr>
              <a:t>Performance Requirement</a:t>
            </a:r>
            <a:endParaRPr lang="en-US" smtClean="0">
              <a:solidFill>
                <a:srgbClr val="0C0CCF"/>
              </a:solidFill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“The operator must be able to add new games without modifications to the existing system.”</a:t>
            </a:r>
          </a:p>
          <a:p>
            <a:pPr lvl="1">
              <a:buFont typeface="Wingdings" pitchFamily="2" charset="2"/>
              <a:buChar char="Ø"/>
            </a:pPr>
            <a:r>
              <a:rPr lang="en-US" i="1" smtClean="0">
                <a:solidFill>
                  <a:srgbClr val="0C0CCF"/>
                </a:solidFill>
                <a:ea typeface="ＭＳ Ｐゴシック" pitchFamily="34" charset="-128"/>
              </a:rPr>
              <a:t>Supportability Requirement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bldLvl="2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Different types of Objects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CAE0F"/>
                </a:solidFill>
                <a:ea typeface="ＭＳ Ｐゴシック" pitchFamily="34" charset="-128"/>
              </a:rPr>
              <a:t>Entity Objects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Represent the persistent </a:t>
            </a:r>
            <a:r>
              <a:rPr lang="en-US" b="1" smtClean="0">
                <a:solidFill>
                  <a:srgbClr val="FF0000"/>
                </a:solidFill>
                <a:ea typeface="ＭＳ Ｐゴシック" pitchFamily="34" charset="-128"/>
              </a:rPr>
              <a:t>information</a:t>
            </a:r>
            <a:r>
              <a:rPr lang="en-US" smtClean="0">
                <a:ea typeface="ＭＳ Ｐゴシック" pitchFamily="34" charset="-128"/>
              </a:rPr>
              <a:t> tracked by the system (Application domain objects, also called “Business objects”)</a:t>
            </a:r>
          </a:p>
          <a:p>
            <a:r>
              <a:rPr lang="en-US" smtClean="0">
                <a:solidFill>
                  <a:srgbClr val="FCAE0F"/>
                </a:solidFill>
                <a:ea typeface="ＭＳ Ｐゴシック" pitchFamily="34" charset="-128"/>
              </a:rPr>
              <a:t>Boundary Objects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Represent the </a:t>
            </a:r>
            <a:r>
              <a:rPr lang="en-US" b="1" smtClean="0">
                <a:solidFill>
                  <a:srgbClr val="FF0000"/>
                </a:solidFill>
                <a:ea typeface="ＭＳ Ｐゴシック" pitchFamily="34" charset="-128"/>
              </a:rPr>
              <a:t>interaction</a:t>
            </a:r>
            <a:r>
              <a:rPr lang="en-US" smtClean="0">
                <a:ea typeface="ＭＳ Ｐゴシック" pitchFamily="34" charset="-128"/>
              </a:rPr>
              <a:t> between the user and the system</a:t>
            </a:r>
          </a:p>
          <a:p>
            <a:r>
              <a:rPr lang="en-US" smtClean="0">
                <a:solidFill>
                  <a:srgbClr val="FCAE0F"/>
                </a:solidFill>
                <a:ea typeface="ＭＳ Ｐゴシック" pitchFamily="34" charset="-128"/>
              </a:rPr>
              <a:t>Control Objects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Represent the </a:t>
            </a:r>
            <a:r>
              <a:rPr lang="en-US" b="1" smtClean="0">
                <a:solidFill>
                  <a:srgbClr val="FF0000"/>
                </a:solidFill>
                <a:ea typeface="ＭＳ Ｐゴシック" pitchFamily="34" charset="-128"/>
              </a:rPr>
              <a:t>control</a:t>
            </a:r>
            <a:r>
              <a:rPr lang="en-US" smtClean="0">
                <a:ea typeface="ＭＳ Ｐゴシック" pitchFamily="34" charset="-128"/>
              </a:rPr>
              <a:t> tasks performed by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Finding Participating Objects in Use Cases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22288" y="1295400"/>
            <a:ext cx="7924800" cy="50292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Pick a use case and look at flow of events  </a:t>
            </a:r>
          </a:p>
          <a:p>
            <a:r>
              <a:rPr lang="en-US" smtClean="0">
                <a:ea typeface="ＭＳ Ｐゴシック" pitchFamily="34" charset="-128"/>
              </a:rPr>
              <a:t>Do a textual analysis (noun-verb analysis)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Nouns are candidates for objects/classes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Verbs are candidates for operations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This is also called </a:t>
            </a:r>
            <a:r>
              <a:rPr lang="en-US" smtClean="0">
                <a:solidFill>
                  <a:srgbClr val="FCAE0F"/>
                </a:solidFill>
                <a:ea typeface="ＭＳ Ｐゴシック" pitchFamily="34" charset="-128"/>
              </a:rPr>
              <a:t>Abbott’s Technique</a:t>
            </a:r>
          </a:p>
          <a:p>
            <a:endParaRPr lang="en-US" smtClean="0">
              <a:solidFill>
                <a:srgbClr val="FCAE0F"/>
              </a:solidFill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After objects/classes are found, identify their types</a:t>
            </a:r>
            <a:endParaRPr lang="en-US" smtClean="0">
              <a:solidFill>
                <a:srgbClr val="FCAE0F"/>
              </a:solidFill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Identify </a:t>
            </a:r>
            <a:r>
              <a:rPr lang="en-US" smtClean="0">
                <a:solidFill>
                  <a:srgbClr val="FC0128"/>
                </a:solidFill>
                <a:ea typeface="ＭＳ Ｐゴシック" pitchFamily="34" charset="-128"/>
              </a:rPr>
              <a:t>real world entities</a:t>
            </a:r>
            <a:r>
              <a:rPr lang="en-US" smtClean="0">
                <a:ea typeface="ＭＳ Ｐゴシック" pitchFamily="34" charset="-128"/>
              </a:rPr>
              <a:t> that the system needs to keep track of (FieldOfficer </a:t>
            </a:r>
            <a:r>
              <a:rPr lang="en-US" smtClean="0">
                <a:ea typeface="ＭＳ Ｐゴシック" pitchFamily="34" charset="-128"/>
                <a:sym typeface="Monotype Sorts" charset="2"/>
              </a:rPr>
              <a:t></a:t>
            </a:r>
            <a:r>
              <a:rPr lang="en-US" smtClean="0">
                <a:ea typeface="ＭＳ Ｐゴシック" pitchFamily="34" charset="-128"/>
              </a:rPr>
              <a:t> Entity Object)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Identify </a:t>
            </a:r>
            <a:r>
              <a:rPr lang="en-US" smtClean="0">
                <a:solidFill>
                  <a:srgbClr val="FC0128"/>
                </a:solidFill>
                <a:ea typeface="ＭＳ Ｐゴシック" pitchFamily="34" charset="-128"/>
              </a:rPr>
              <a:t>real world procedures</a:t>
            </a:r>
            <a:r>
              <a:rPr lang="en-US" smtClean="0">
                <a:ea typeface="ＭＳ Ｐゴシック" pitchFamily="34" charset="-128"/>
              </a:rPr>
              <a:t> that the system needs to keep track of (EmergencyPlan </a:t>
            </a:r>
            <a:r>
              <a:rPr lang="en-US" smtClean="0">
                <a:ea typeface="ＭＳ Ｐゴシック" pitchFamily="34" charset="-128"/>
                <a:sym typeface="Monotype Sorts" charset="2"/>
              </a:rPr>
              <a:t></a:t>
            </a:r>
            <a:r>
              <a:rPr lang="en-US" smtClean="0">
                <a:ea typeface="ＭＳ Ｐゴシック" pitchFamily="34" charset="-128"/>
              </a:rPr>
              <a:t> Control Object)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Identify </a:t>
            </a:r>
            <a:r>
              <a:rPr lang="en-US" smtClean="0">
                <a:solidFill>
                  <a:srgbClr val="FC0128"/>
                </a:solidFill>
                <a:ea typeface="ＭＳ Ｐゴシック" pitchFamily="34" charset="-128"/>
              </a:rPr>
              <a:t>interface artifacts</a:t>
            </a:r>
            <a:r>
              <a:rPr lang="en-US" smtClean="0">
                <a:ea typeface="ＭＳ Ｐゴシック" pitchFamily="34" charset="-128"/>
              </a:rPr>
              <a:t> (PoliceStation </a:t>
            </a:r>
            <a:r>
              <a:rPr lang="en-US" smtClean="0">
                <a:ea typeface="ＭＳ Ｐゴシック" pitchFamily="34" charset="-128"/>
                <a:sym typeface="Monotype Sorts" charset="2"/>
              </a:rPr>
              <a:t></a:t>
            </a:r>
            <a:r>
              <a:rPr lang="en-US" smtClean="0">
                <a:ea typeface="ＭＳ Ｐゴシック" pitchFamily="34" charset="-128"/>
              </a:rPr>
              <a:t> Boundary Object).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8" y="63500"/>
            <a:ext cx="8904287" cy="762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Example for using the Technique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4577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The customer enters the store to buy a toy. 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It has to be a toy that his daughter likes and it must cost less than 50 Euros. 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He tries a videogame, which uses a data glove and a head-mounted display. He likes it.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An assistant helps him. 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The suitability of the game depends on the age of the child. 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His daughter is only 3 years old. 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ourier" charset="0"/>
                <a:ea typeface="ＭＳ Ｐゴシック" pitchFamily="34" charset="-128"/>
              </a:rPr>
              <a:t>The assistant recommends another type of toy, namely the boardgame “Monopoly".</a:t>
            </a:r>
            <a:endParaRPr lang="en-US" b="1" smtClean="0">
              <a:latin typeface="Courier" charset="0"/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endParaRPr lang="en-US" smtClean="0">
              <a:latin typeface="Courier" charset="0"/>
              <a:ea typeface="ＭＳ Ｐゴシック" pitchFamily="34" charset="-128"/>
            </a:endParaRPr>
          </a:p>
        </p:txBody>
      </p:sp>
      <p:sp>
        <p:nvSpPr>
          <p:cNvPr id="27652" name="Text Box 70"/>
          <p:cNvSpPr txBox="1">
            <a:spLocks noChangeArrowheads="1"/>
          </p:cNvSpPr>
          <p:nvPr/>
        </p:nvSpPr>
        <p:spPr bwMode="auto">
          <a:xfrm>
            <a:off x="457200" y="914400"/>
            <a:ext cx="26828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Flow of Events: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22250"/>
            <a:ext cx="8496300" cy="863600"/>
          </a:xfrm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Mapping parts of speech to model components (Abbott’s Technique)</a:t>
            </a: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2403475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2432050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2954338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78" name="Rectangle 10"/>
          <p:cNvSpPr>
            <a:spLocks noChangeArrowheads="1"/>
          </p:cNvSpPr>
          <p:nvPr/>
        </p:nvSpPr>
        <p:spPr bwMode="auto">
          <a:xfrm>
            <a:off x="5410200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79" name="Rectangle 11"/>
          <p:cNvSpPr>
            <a:spLocks noChangeArrowheads="1"/>
          </p:cNvSpPr>
          <p:nvPr/>
        </p:nvSpPr>
        <p:spPr bwMode="auto">
          <a:xfrm>
            <a:off x="6092825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0" name="Rectangle 13"/>
          <p:cNvSpPr>
            <a:spLocks noChangeArrowheads="1"/>
          </p:cNvSpPr>
          <p:nvPr/>
        </p:nvSpPr>
        <p:spPr bwMode="auto">
          <a:xfrm>
            <a:off x="8097838" y="11636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1" name="Rectangle 16"/>
          <p:cNvSpPr>
            <a:spLocks noChangeArrowheads="1"/>
          </p:cNvSpPr>
          <p:nvPr/>
        </p:nvSpPr>
        <p:spPr bwMode="auto">
          <a:xfrm>
            <a:off x="2141538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2" name="Rectangle 17"/>
          <p:cNvSpPr>
            <a:spLocks noChangeArrowheads="1"/>
          </p:cNvSpPr>
          <p:nvPr/>
        </p:nvSpPr>
        <p:spPr bwMode="auto">
          <a:xfrm>
            <a:off x="2432050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3" name="Rectangle 18"/>
          <p:cNvSpPr>
            <a:spLocks noChangeArrowheads="1"/>
          </p:cNvSpPr>
          <p:nvPr/>
        </p:nvSpPr>
        <p:spPr bwMode="auto">
          <a:xfrm>
            <a:off x="2954338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4" name="Rectangle 20"/>
          <p:cNvSpPr>
            <a:spLocks noChangeArrowheads="1"/>
          </p:cNvSpPr>
          <p:nvPr/>
        </p:nvSpPr>
        <p:spPr bwMode="auto">
          <a:xfrm>
            <a:off x="4116388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5" name="Rectangle 21"/>
          <p:cNvSpPr>
            <a:spLocks noChangeArrowheads="1"/>
          </p:cNvSpPr>
          <p:nvPr/>
        </p:nvSpPr>
        <p:spPr bwMode="auto">
          <a:xfrm>
            <a:off x="4524375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6" name="Rectangle 22"/>
          <p:cNvSpPr>
            <a:spLocks noChangeArrowheads="1"/>
          </p:cNvSpPr>
          <p:nvPr/>
        </p:nvSpPr>
        <p:spPr bwMode="auto">
          <a:xfrm>
            <a:off x="5046663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7" name="Rectangle 23"/>
          <p:cNvSpPr>
            <a:spLocks noChangeArrowheads="1"/>
          </p:cNvSpPr>
          <p:nvPr/>
        </p:nvSpPr>
        <p:spPr bwMode="auto">
          <a:xfrm>
            <a:off x="6092825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8" name="Rectangle 25"/>
          <p:cNvSpPr>
            <a:spLocks noChangeArrowheads="1"/>
          </p:cNvSpPr>
          <p:nvPr/>
        </p:nvSpPr>
        <p:spPr bwMode="auto">
          <a:xfrm>
            <a:off x="8213725" y="16748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89" name="Rectangle 28"/>
          <p:cNvSpPr>
            <a:spLocks noChangeArrowheads="1"/>
          </p:cNvSpPr>
          <p:nvPr/>
        </p:nvSpPr>
        <p:spPr bwMode="auto">
          <a:xfrm>
            <a:off x="2417763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0" name="Rectangle 29"/>
          <p:cNvSpPr>
            <a:spLocks noChangeArrowheads="1"/>
          </p:cNvSpPr>
          <p:nvPr/>
        </p:nvSpPr>
        <p:spPr bwMode="auto">
          <a:xfrm>
            <a:off x="2432050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1" name="Rectangle 30"/>
          <p:cNvSpPr>
            <a:spLocks noChangeArrowheads="1"/>
          </p:cNvSpPr>
          <p:nvPr/>
        </p:nvSpPr>
        <p:spPr bwMode="auto">
          <a:xfrm>
            <a:off x="2954338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2" name="Rectangle 32"/>
          <p:cNvSpPr>
            <a:spLocks noChangeArrowheads="1"/>
          </p:cNvSpPr>
          <p:nvPr/>
        </p:nvSpPr>
        <p:spPr bwMode="auto">
          <a:xfrm>
            <a:off x="3986213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3" name="Rectangle 33"/>
          <p:cNvSpPr>
            <a:spLocks noChangeArrowheads="1"/>
          </p:cNvSpPr>
          <p:nvPr/>
        </p:nvSpPr>
        <p:spPr bwMode="auto">
          <a:xfrm>
            <a:off x="4000500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4" name="Rectangle 34"/>
          <p:cNvSpPr>
            <a:spLocks noChangeArrowheads="1"/>
          </p:cNvSpPr>
          <p:nvPr/>
        </p:nvSpPr>
        <p:spPr bwMode="auto">
          <a:xfrm>
            <a:off x="4524375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5" name="Rectangle 35"/>
          <p:cNvSpPr>
            <a:spLocks noChangeArrowheads="1"/>
          </p:cNvSpPr>
          <p:nvPr/>
        </p:nvSpPr>
        <p:spPr bwMode="auto">
          <a:xfrm>
            <a:off x="5046663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6" name="Rectangle 36"/>
          <p:cNvSpPr>
            <a:spLocks noChangeArrowheads="1"/>
          </p:cNvSpPr>
          <p:nvPr/>
        </p:nvSpPr>
        <p:spPr bwMode="auto">
          <a:xfrm>
            <a:off x="6092825" y="21859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7" name="Rectangle 41"/>
          <p:cNvSpPr>
            <a:spLocks noChangeArrowheads="1"/>
          </p:cNvSpPr>
          <p:nvPr/>
        </p:nvSpPr>
        <p:spPr bwMode="auto">
          <a:xfrm>
            <a:off x="2039938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8" name="Rectangle 42"/>
          <p:cNvSpPr>
            <a:spLocks noChangeArrowheads="1"/>
          </p:cNvSpPr>
          <p:nvPr/>
        </p:nvSpPr>
        <p:spPr bwMode="auto">
          <a:xfrm>
            <a:off x="2432050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699" name="Rectangle 43"/>
          <p:cNvSpPr>
            <a:spLocks noChangeArrowheads="1"/>
          </p:cNvSpPr>
          <p:nvPr/>
        </p:nvSpPr>
        <p:spPr bwMode="auto">
          <a:xfrm>
            <a:off x="2954338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0" name="Rectangle 45"/>
          <p:cNvSpPr>
            <a:spLocks noChangeArrowheads="1"/>
          </p:cNvSpPr>
          <p:nvPr/>
        </p:nvSpPr>
        <p:spPr bwMode="auto">
          <a:xfrm>
            <a:off x="4262438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1" name="Rectangle 46"/>
          <p:cNvSpPr>
            <a:spLocks noChangeArrowheads="1"/>
          </p:cNvSpPr>
          <p:nvPr/>
        </p:nvSpPr>
        <p:spPr bwMode="auto">
          <a:xfrm>
            <a:off x="4524375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2" name="Rectangle 47"/>
          <p:cNvSpPr>
            <a:spLocks noChangeArrowheads="1"/>
          </p:cNvSpPr>
          <p:nvPr/>
        </p:nvSpPr>
        <p:spPr bwMode="auto">
          <a:xfrm>
            <a:off x="5046663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3" name="Rectangle 48"/>
          <p:cNvSpPr>
            <a:spLocks noChangeArrowheads="1"/>
          </p:cNvSpPr>
          <p:nvPr/>
        </p:nvSpPr>
        <p:spPr bwMode="auto">
          <a:xfrm>
            <a:off x="6092825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4" name="Rectangle 50"/>
          <p:cNvSpPr>
            <a:spLocks noChangeArrowheads="1"/>
          </p:cNvSpPr>
          <p:nvPr/>
        </p:nvSpPr>
        <p:spPr bwMode="auto">
          <a:xfrm>
            <a:off x="7531100" y="26971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5" name="Rectangle 53"/>
          <p:cNvSpPr>
            <a:spLocks noChangeArrowheads="1"/>
          </p:cNvSpPr>
          <p:nvPr/>
        </p:nvSpPr>
        <p:spPr bwMode="auto">
          <a:xfrm>
            <a:off x="1966913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6" name="Rectangle 54"/>
          <p:cNvSpPr>
            <a:spLocks noChangeArrowheads="1"/>
          </p:cNvSpPr>
          <p:nvPr/>
        </p:nvSpPr>
        <p:spPr bwMode="auto">
          <a:xfrm>
            <a:off x="2432050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7" name="Rectangle 55"/>
          <p:cNvSpPr>
            <a:spLocks noChangeArrowheads="1"/>
          </p:cNvSpPr>
          <p:nvPr/>
        </p:nvSpPr>
        <p:spPr bwMode="auto">
          <a:xfrm>
            <a:off x="2954338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8" name="Rectangle 57"/>
          <p:cNvSpPr>
            <a:spLocks noChangeArrowheads="1"/>
          </p:cNvSpPr>
          <p:nvPr/>
        </p:nvSpPr>
        <p:spPr bwMode="auto">
          <a:xfrm>
            <a:off x="4699000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09" name="Rectangle 58"/>
          <p:cNvSpPr>
            <a:spLocks noChangeArrowheads="1"/>
          </p:cNvSpPr>
          <p:nvPr/>
        </p:nvSpPr>
        <p:spPr bwMode="auto">
          <a:xfrm>
            <a:off x="5046663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0" name="Rectangle 59"/>
          <p:cNvSpPr>
            <a:spLocks noChangeArrowheads="1"/>
          </p:cNvSpPr>
          <p:nvPr/>
        </p:nvSpPr>
        <p:spPr bwMode="auto">
          <a:xfrm>
            <a:off x="6092825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1" name="Rectangle 61"/>
          <p:cNvSpPr>
            <a:spLocks noChangeArrowheads="1"/>
          </p:cNvSpPr>
          <p:nvPr/>
        </p:nvSpPr>
        <p:spPr bwMode="auto">
          <a:xfrm>
            <a:off x="8518525" y="32083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2" name="Rectangle 64"/>
          <p:cNvSpPr>
            <a:spLocks noChangeArrowheads="1"/>
          </p:cNvSpPr>
          <p:nvPr/>
        </p:nvSpPr>
        <p:spPr bwMode="auto">
          <a:xfrm>
            <a:off x="2097088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3" name="Rectangle 65"/>
          <p:cNvSpPr>
            <a:spLocks noChangeArrowheads="1"/>
          </p:cNvSpPr>
          <p:nvPr/>
        </p:nvSpPr>
        <p:spPr bwMode="auto">
          <a:xfrm>
            <a:off x="2432050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4" name="Rectangle 66"/>
          <p:cNvSpPr>
            <a:spLocks noChangeArrowheads="1"/>
          </p:cNvSpPr>
          <p:nvPr/>
        </p:nvSpPr>
        <p:spPr bwMode="auto">
          <a:xfrm>
            <a:off x="2954338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5" name="Rectangle 68"/>
          <p:cNvSpPr>
            <a:spLocks noChangeArrowheads="1"/>
          </p:cNvSpPr>
          <p:nvPr/>
        </p:nvSpPr>
        <p:spPr bwMode="auto">
          <a:xfrm>
            <a:off x="4713288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6" name="Rectangle 69"/>
          <p:cNvSpPr>
            <a:spLocks noChangeArrowheads="1"/>
          </p:cNvSpPr>
          <p:nvPr/>
        </p:nvSpPr>
        <p:spPr bwMode="auto">
          <a:xfrm>
            <a:off x="5046663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7" name="Rectangle 70"/>
          <p:cNvSpPr>
            <a:spLocks noChangeArrowheads="1"/>
          </p:cNvSpPr>
          <p:nvPr/>
        </p:nvSpPr>
        <p:spPr bwMode="auto">
          <a:xfrm>
            <a:off x="6092825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8" name="Rectangle 72"/>
          <p:cNvSpPr>
            <a:spLocks noChangeArrowheads="1"/>
          </p:cNvSpPr>
          <p:nvPr/>
        </p:nvSpPr>
        <p:spPr bwMode="auto">
          <a:xfrm>
            <a:off x="7793038" y="3717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19" name="Rectangle 75"/>
          <p:cNvSpPr>
            <a:spLocks noChangeArrowheads="1"/>
          </p:cNvSpPr>
          <p:nvPr/>
        </p:nvSpPr>
        <p:spPr bwMode="auto">
          <a:xfrm>
            <a:off x="2039938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0" name="Rectangle 76"/>
          <p:cNvSpPr>
            <a:spLocks noChangeArrowheads="1"/>
          </p:cNvSpPr>
          <p:nvPr/>
        </p:nvSpPr>
        <p:spPr bwMode="auto">
          <a:xfrm>
            <a:off x="2432050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1" name="Rectangle 77"/>
          <p:cNvSpPr>
            <a:spLocks noChangeArrowheads="1"/>
          </p:cNvSpPr>
          <p:nvPr/>
        </p:nvSpPr>
        <p:spPr bwMode="auto">
          <a:xfrm>
            <a:off x="2954338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2" name="Rectangle 79"/>
          <p:cNvSpPr>
            <a:spLocks noChangeArrowheads="1"/>
          </p:cNvSpPr>
          <p:nvPr/>
        </p:nvSpPr>
        <p:spPr bwMode="auto">
          <a:xfrm>
            <a:off x="4510088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3" name="Rectangle 80"/>
          <p:cNvSpPr>
            <a:spLocks noChangeArrowheads="1"/>
          </p:cNvSpPr>
          <p:nvPr/>
        </p:nvSpPr>
        <p:spPr bwMode="auto">
          <a:xfrm>
            <a:off x="4524375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4" name="Rectangle 81"/>
          <p:cNvSpPr>
            <a:spLocks noChangeArrowheads="1"/>
          </p:cNvSpPr>
          <p:nvPr/>
        </p:nvSpPr>
        <p:spPr bwMode="auto">
          <a:xfrm>
            <a:off x="5046663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5" name="Rectangle 82"/>
          <p:cNvSpPr>
            <a:spLocks noChangeArrowheads="1"/>
          </p:cNvSpPr>
          <p:nvPr/>
        </p:nvSpPr>
        <p:spPr bwMode="auto">
          <a:xfrm>
            <a:off x="6092825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6" name="Rectangle 84"/>
          <p:cNvSpPr>
            <a:spLocks noChangeArrowheads="1"/>
          </p:cNvSpPr>
          <p:nvPr/>
        </p:nvSpPr>
        <p:spPr bwMode="auto">
          <a:xfrm>
            <a:off x="7951788" y="42291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7" name="Rectangle 87"/>
          <p:cNvSpPr>
            <a:spLocks noChangeArrowheads="1"/>
          </p:cNvSpPr>
          <p:nvPr/>
        </p:nvSpPr>
        <p:spPr bwMode="auto">
          <a:xfrm>
            <a:off x="1806575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8" name="Rectangle 88"/>
          <p:cNvSpPr>
            <a:spLocks noChangeArrowheads="1"/>
          </p:cNvSpPr>
          <p:nvPr/>
        </p:nvSpPr>
        <p:spPr bwMode="auto">
          <a:xfrm>
            <a:off x="1909763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29" name="Rectangle 89"/>
          <p:cNvSpPr>
            <a:spLocks noChangeArrowheads="1"/>
          </p:cNvSpPr>
          <p:nvPr/>
        </p:nvSpPr>
        <p:spPr bwMode="auto">
          <a:xfrm>
            <a:off x="2432050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0" name="Rectangle 90"/>
          <p:cNvSpPr>
            <a:spLocks noChangeArrowheads="1"/>
          </p:cNvSpPr>
          <p:nvPr/>
        </p:nvSpPr>
        <p:spPr bwMode="auto">
          <a:xfrm>
            <a:off x="2954338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1" name="Rectangle 92"/>
          <p:cNvSpPr>
            <a:spLocks noChangeArrowheads="1"/>
          </p:cNvSpPr>
          <p:nvPr/>
        </p:nvSpPr>
        <p:spPr bwMode="auto">
          <a:xfrm>
            <a:off x="4349750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2" name="Rectangle 93"/>
          <p:cNvSpPr>
            <a:spLocks noChangeArrowheads="1"/>
          </p:cNvSpPr>
          <p:nvPr/>
        </p:nvSpPr>
        <p:spPr bwMode="auto">
          <a:xfrm>
            <a:off x="4524375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3" name="Rectangle 94"/>
          <p:cNvSpPr>
            <a:spLocks noChangeArrowheads="1"/>
          </p:cNvSpPr>
          <p:nvPr/>
        </p:nvSpPr>
        <p:spPr bwMode="auto">
          <a:xfrm>
            <a:off x="5046663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4" name="Rectangle 95"/>
          <p:cNvSpPr>
            <a:spLocks noChangeArrowheads="1"/>
          </p:cNvSpPr>
          <p:nvPr/>
        </p:nvSpPr>
        <p:spPr bwMode="auto">
          <a:xfrm>
            <a:off x="6092825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5" name="Rectangle 97"/>
          <p:cNvSpPr>
            <a:spLocks noChangeArrowheads="1"/>
          </p:cNvSpPr>
          <p:nvPr/>
        </p:nvSpPr>
        <p:spPr bwMode="auto">
          <a:xfrm>
            <a:off x="8286750" y="4740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6" name="Rectangle 100"/>
          <p:cNvSpPr>
            <a:spLocks noChangeArrowheads="1"/>
          </p:cNvSpPr>
          <p:nvPr/>
        </p:nvSpPr>
        <p:spPr bwMode="auto">
          <a:xfrm>
            <a:off x="2359025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7" name="Rectangle 101"/>
          <p:cNvSpPr>
            <a:spLocks noChangeArrowheads="1"/>
          </p:cNvSpPr>
          <p:nvPr/>
        </p:nvSpPr>
        <p:spPr bwMode="auto">
          <a:xfrm>
            <a:off x="2432050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8" name="Rectangle 102"/>
          <p:cNvSpPr>
            <a:spLocks noChangeArrowheads="1"/>
          </p:cNvSpPr>
          <p:nvPr/>
        </p:nvSpPr>
        <p:spPr bwMode="auto">
          <a:xfrm>
            <a:off x="2954338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39" name="Rectangle 104"/>
          <p:cNvSpPr>
            <a:spLocks noChangeArrowheads="1"/>
          </p:cNvSpPr>
          <p:nvPr/>
        </p:nvSpPr>
        <p:spPr bwMode="auto">
          <a:xfrm>
            <a:off x="4262438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0" name="Rectangle 105"/>
          <p:cNvSpPr>
            <a:spLocks noChangeArrowheads="1"/>
          </p:cNvSpPr>
          <p:nvPr/>
        </p:nvSpPr>
        <p:spPr bwMode="auto">
          <a:xfrm>
            <a:off x="4524375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1" name="Rectangle 106"/>
          <p:cNvSpPr>
            <a:spLocks noChangeArrowheads="1"/>
          </p:cNvSpPr>
          <p:nvPr/>
        </p:nvSpPr>
        <p:spPr bwMode="auto">
          <a:xfrm>
            <a:off x="5046663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2" name="Rectangle 107"/>
          <p:cNvSpPr>
            <a:spLocks noChangeArrowheads="1"/>
          </p:cNvSpPr>
          <p:nvPr/>
        </p:nvSpPr>
        <p:spPr bwMode="auto">
          <a:xfrm>
            <a:off x="6092825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3" name="Rectangle 109"/>
          <p:cNvSpPr>
            <a:spLocks noChangeArrowheads="1"/>
          </p:cNvSpPr>
          <p:nvPr/>
        </p:nvSpPr>
        <p:spPr bwMode="auto">
          <a:xfrm>
            <a:off x="7661275" y="525145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4" name="Rectangle 112"/>
          <p:cNvSpPr>
            <a:spLocks noChangeArrowheads="1"/>
          </p:cNvSpPr>
          <p:nvPr/>
        </p:nvSpPr>
        <p:spPr bwMode="auto">
          <a:xfrm>
            <a:off x="2562225" y="57626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5" name="Rectangle 113"/>
          <p:cNvSpPr>
            <a:spLocks noChangeArrowheads="1"/>
          </p:cNvSpPr>
          <p:nvPr/>
        </p:nvSpPr>
        <p:spPr bwMode="auto">
          <a:xfrm>
            <a:off x="2954338" y="57626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6" name="Rectangle 115"/>
          <p:cNvSpPr>
            <a:spLocks noChangeArrowheads="1"/>
          </p:cNvSpPr>
          <p:nvPr/>
        </p:nvSpPr>
        <p:spPr bwMode="auto">
          <a:xfrm>
            <a:off x="5060950" y="57626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sp>
        <p:nvSpPr>
          <p:cNvPr id="28747" name="Rectangle 116"/>
          <p:cNvSpPr>
            <a:spLocks noChangeArrowheads="1"/>
          </p:cNvSpPr>
          <p:nvPr/>
        </p:nvSpPr>
        <p:spPr bwMode="auto">
          <a:xfrm>
            <a:off x="6092825" y="57626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  <p:grpSp>
        <p:nvGrpSpPr>
          <p:cNvPr id="2" name="Group 121"/>
          <p:cNvGrpSpPr>
            <a:grpSpLocks/>
          </p:cNvGrpSpPr>
          <p:nvPr/>
        </p:nvGrpSpPr>
        <p:grpSpPr bwMode="auto">
          <a:xfrm>
            <a:off x="3733800" y="1295400"/>
            <a:ext cx="1857375" cy="4932363"/>
            <a:chOff x="470" y="733"/>
            <a:chExt cx="1170" cy="3107"/>
          </a:xfrm>
        </p:grpSpPr>
        <p:sp>
          <p:nvSpPr>
            <p:cNvPr id="28772" name="Rectangle 4"/>
            <p:cNvSpPr>
              <a:spLocks noChangeArrowheads="1"/>
            </p:cNvSpPr>
            <p:nvPr/>
          </p:nvSpPr>
          <p:spPr bwMode="auto">
            <a:xfrm>
              <a:off x="470" y="733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73" name="Rectangle 5"/>
            <p:cNvSpPr>
              <a:spLocks noChangeArrowheads="1"/>
            </p:cNvSpPr>
            <p:nvPr/>
          </p:nvSpPr>
          <p:spPr bwMode="auto">
            <a:xfrm>
              <a:off x="544" y="733"/>
              <a:ext cx="989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 b="1" i="1">
                  <a:solidFill>
                    <a:srgbClr val="000000"/>
                  </a:solidFill>
                  <a:latin typeface="Times" charset="0"/>
                </a:rPr>
                <a:t>Part of speech</a:t>
              </a:r>
              <a:endParaRPr lang="en-US" b="1"/>
            </a:p>
          </p:txBody>
        </p:sp>
        <p:sp>
          <p:nvSpPr>
            <p:cNvPr id="28774" name="Rectangle 14"/>
            <p:cNvSpPr>
              <a:spLocks noChangeArrowheads="1"/>
            </p:cNvSpPr>
            <p:nvPr/>
          </p:nvSpPr>
          <p:spPr bwMode="auto">
            <a:xfrm>
              <a:off x="470" y="1063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75" name="Rectangle 15"/>
            <p:cNvSpPr>
              <a:spLocks noChangeArrowheads="1"/>
            </p:cNvSpPr>
            <p:nvPr/>
          </p:nvSpPr>
          <p:spPr bwMode="auto">
            <a:xfrm>
              <a:off x="544" y="1063"/>
              <a:ext cx="82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Proper noun</a:t>
              </a:r>
              <a:endParaRPr lang="en-US" b="1"/>
            </a:p>
          </p:txBody>
        </p:sp>
        <p:sp>
          <p:nvSpPr>
            <p:cNvPr id="28776" name="Rectangle 26"/>
            <p:cNvSpPr>
              <a:spLocks noChangeArrowheads="1"/>
            </p:cNvSpPr>
            <p:nvPr/>
          </p:nvSpPr>
          <p:spPr bwMode="auto">
            <a:xfrm>
              <a:off x="470" y="1385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77" name="Rectangle 27"/>
            <p:cNvSpPr>
              <a:spLocks noChangeArrowheads="1"/>
            </p:cNvSpPr>
            <p:nvPr/>
          </p:nvSpPr>
          <p:spPr bwMode="auto">
            <a:xfrm>
              <a:off x="544" y="1385"/>
              <a:ext cx="100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Improper noun</a:t>
              </a:r>
              <a:endParaRPr lang="en-US" b="1"/>
            </a:p>
          </p:txBody>
        </p:sp>
        <p:sp>
          <p:nvSpPr>
            <p:cNvPr id="28778" name="Rectangle 39"/>
            <p:cNvSpPr>
              <a:spLocks noChangeArrowheads="1"/>
            </p:cNvSpPr>
            <p:nvPr/>
          </p:nvSpPr>
          <p:spPr bwMode="auto">
            <a:xfrm>
              <a:off x="470" y="1707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79" name="Rectangle 40"/>
            <p:cNvSpPr>
              <a:spLocks noChangeArrowheads="1"/>
            </p:cNvSpPr>
            <p:nvPr/>
          </p:nvSpPr>
          <p:spPr bwMode="auto">
            <a:xfrm>
              <a:off x="544" y="1707"/>
              <a:ext cx="76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Doing verb</a:t>
              </a:r>
              <a:endParaRPr lang="en-US" b="1"/>
            </a:p>
          </p:txBody>
        </p:sp>
        <p:sp>
          <p:nvSpPr>
            <p:cNvPr id="28780" name="Rectangle 51"/>
            <p:cNvSpPr>
              <a:spLocks noChangeArrowheads="1"/>
            </p:cNvSpPr>
            <p:nvPr/>
          </p:nvSpPr>
          <p:spPr bwMode="auto">
            <a:xfrm>
              <a:off x="470" y="2029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81" name="Rectangle 52"/>
            <p:cNvSpPr>
              <a:spLocks noChangeArrowheads="1"/>
            </p:cNvSpPr>
            <p:nvPr/>
          </p:nvSpPr>
          <p:spPr bwMode="auto">
            <a:xfrm>
              <a:off x="544" y="2029"/>
              <a:ext cx="71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being verb</a:t>
              </a:r>
              <a:endParaRPr lang="en-US" b="1"/>
            </a:p>
          </p:txBody>
        </p:sp>
        <p:sp>
          <p:nvSpPr>
            <p:cNvPr id="28782" name="Rectangle 62"/>
            <p:cNvSpPr>
              <a:spLocks noChangeArrowheads="1"/>
            </p:cNvSpPr>
            <p:nvPr/>
          </p:nvSpPr>
          <p:spPr bwMode="auto">
            <a:xfrm>
              <a:off x="470" y="2350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83" name="Rectangle 63"/>
            <p:cNvSpPr>
              <a:spLocks noChangeArrowheads="1"/>
            </p:cNvSpPr>
            <p:nvPr/>
          </p:nvSpPr>
          <p:spPr bwMode="auto">
            <a:xfrm>
              <a:off x="544" y="2350"/>
              <a:ext cx="79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having verb</a:t>
              </a:r>
              <a:endParaRPr lang="en-US" b="1"/>
            </a:p>
          </p:txBody>
        </p:sp>
        <p:sp>
          <p:nvSpPr>
            <p:cNvPr id="28784" name="Rectangle 73"/>
            <p:cNvSpPr>
              <a:spLocks noChangeArrowheads="1"/>
            </p:cNvSpPr>
            <p:nvPr/>
          </p:nvSpPr>
          <p:spPr bwMode="auto">
            <a:xfrm>
              <a:off x="470" y="2672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85" name="Rectangle 74"/>
            <p:cNvSpPr>
              <a:spLocks noChangeArrowheads="1"/>
            </p:cNvSpPr>
            <p:nvPr/>
          </p:nvSpPr>
          <p:spPr bwMode="auto">
            <a:xfrm>
              <a:off x="544" y="2672"/>
              <a:ext cx="76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modal verb</a:t>
              </a:r>
              <a:endParaRPr lang="en-US" b="1"/>
            </a:p>
          </p:txBody>
        </p:sp>
        <p:sp>
          <p:nvSpPr>
            <p:cNvPr id="28786" name="Rectangle 85"/>
            <p:cNvSpPr>
              <a:spLocks noChangeArrowheads="1"/>
            </p:cNvSpPr>
            <p:nvPr/>
          </p:nvSpPr>
          <p:spPr bwMode="auto">
            <a:xfrm>
              <a:off x="470" y="2994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87" name="Rectangle 86"/>
            <p:cNvSpPr>
              <a:spLocks noChangeArrowheads="1"/>
            </p:cNvSpPr>
            <p:nvPr/>
          </p:nvSpPr>
          <p:spPr bwMode="auto">
            <a:xfrm>
              <a:off x="544" y="2994"/>
              <a:ext cx="60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adjective</a:t>
              </a:r>
              <a:endParaRPr lang="en-US" b="1"/>
            </a:p>
          </p:txBody>
        </p:sp>
        <p:sp>
          <p:nvSpPr>
            <p:cNvPr id="28788" name="Rectangle 98"/>
            <p:cNvSpPr>
              <a:spLocks noChangeArrowheads="1"/>
            </p:cNvSpPr>
            <p:nvPr/>
          </p:nvSpPr>
          <p:spPr bwMode="auto">
            <a:xfrm>
              <a:off x="470" y="3316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89" name="Rectangle 99"/>
            <p:cNvSpPr>
              <a:spLocks noChangeArrowheads="1"/>
            </p:cNvSpPr>
            <p:nvPr/>
          </p:nvSpPr>
          <p:spPr bwMode="auto">
            <a:xfrm>
              <a:off x="544" y="3316"/>
              <a:ext cx="96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transitive verb</a:t>
              </a:r>
              <a:endParaRPr lang="en-US" b="1"/>
            </a:p>
          </p:txBody>
        </p:sp>
        <p:sp>
          <p:nvSpPr>
            <p:cNvPr id="28790" name="Rectangle 110"/>
            <p:cNvSpPr>
              <a:spLocks noChangeArrowheads="1"/>
            </p:cNvSpPr>
            <p:nvPr/>
          </p:nvSpPr>
          <p:spPr bwMode="auto">
            <a:xfrm>
              <a:off x="470" y="3638"/>
              <a:ext cx="4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 b="1"/>
            </a:p>
          </p:txBody>
        </p:sp>
        <p:sp>
          <p:nvSpPr>
            <p:cNvPr id="28791" name="Rectangle 111"/>
            <p:cNvSpPr>
              <a:spLocks noChangeArrowheads="1"/>
            </p:cNvSpPr>
            <p:nvPr/>
          </p:nvSpPr>
          <p:spPr bwMode="auto">
            <a:xfrm>
              <a:off x="544" y="3638"/>
              <a:ext cx="109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intransitive verb</a:t>
              </a:r>
              <a:endParaRPr lang="en-US" b="1"/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5886450" y="1295400"/>
            <a:ext cx="2608263" cy="5257800"/>
            <a:chOff x="1819" y="733"/>
            <a:chExt cx="1643" cy="3312"/>
          </a:xfrm>
        </p:grpSpPr>
        <p:sp>
          <p:nvSpPr>
            <p:cNvPr id="28762" name="Rectangle 9"/>
            <p:cNvSpPr>
              <a:spLocks noChangeArrowheads="1"/>
            </p:cNvSpPr>
            <p:nvPr/>
          </p:nvSpPr>
          <p:spPr bwMode="auto">
            <a:xfrm>
              <a:off x="1819" y="733"/>
              <a:ext cx="164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100" b="1" i="1">
                  <a:solidFill>
                    <a:srgbClr val="000000"/>
                  </a:solidFill>
                  <a:latin typeface="Times" charset="0"/>
                </a:rPr>
                <a:t>UML model component</a:t>
              </a:r>
              <a:endParaRPr lang="en-US" b="1"/>
            </a:p>
          </p:txBody>
        </p:sp>
        <p:sp>
          <p:nvSpPr>
            <p:cNvPr id="28763" name="Rectangle 19"/>
            <p:cNvSpPr>
              <a:spLocks noChangeArrowheads="1"/>
            </p:cNvSpPr>
            <p:nvPr/>
          </p:nvSpPr>
          <p:spPr bwMode="auto">
            <a:xfrm>
              <a:off x="2191" y="1063"/>
              <a:ext cx="41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object</a:t>
              </a:r>
              <a:endParaRPr lang="en-US" b="1"/>
            </a:p>
          </p:txBody>
        </p:sp>
        <p:sp>
          <p:nvSpPr>
            <p:cNvPr id="28764" name="Rectangle 31"/>
            <p:cNvSpPr>
              <a:spLocks noChangeArrowheads="1"/>
            </p:cNvSpPr>
            <p:nvPr/>
          </p:nvSpPr>
          <p:spPr bwMode="auto">
            <a:xfrm>
              <a:off x="2191" y="1385"/>
              <a:ext cx="32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class</a:t>
              </a:r>
              <a:endParaRPr lang="en-US" b="1"/>
            </a:p>
          </p:txBody>
        </p:sp>
        <p:sp>
          <p:nvSpPr>
            <p:cNvPr id="28765" name="Rectangle 44"/>
            <p:cNvSpPr>
              <a:spLocks noChangeArrowheads="1"/>
            </p:cNvSpPr>
            <p:nvPr/>
          </p:nvSpPr>
          <p:spPr bwMode="auto">
            <a:xfrm>
              <a:off x="2191" y="1707"/>
              <a:ext cx="63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operation</a:t>
              </a:r>
              <a:endParaRPr lang="en-US" b="1"/>
            </a:p>
          </p:txBody>
        </p:sp>
        <p:sp>
          <p:nvSpPr>
            <p:cNvPr id="28766" name="Rectangle 56"/>
            <p:cNvSpPr>
              <a:spLocks noChangeArrowheads="1"/>
            </p:cNvSpPr>
            <p:nvPr/>
          </p:nvSpPr>
          <p:spPr bwMode="auto">
            <a:xfrm>
              <a:off x="2191" y="2029"/>
              <a:ext cx="78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inheritance </a:t>
              </a:r>
              <a:endParaRPr lang="en-US" b="1"/>
            </a:p>
          </p:txBody>
        </p:sp>
        <p:sp>
          <p:nvSpPr>
            <p:cNvPr id="28767" name="Rectangle 67"/>
            <p:cNvSpPr>
              <a:spLocks noChangeArrowheads="1"/>
            </p:cNvSpPr>
            <p:nvPr/>
          </p:nvSpPr>
          <p:spPr bwMode="auto">
            <a:xfrm>
              <a:off x="2191" y="2350"/>
              <a:ext cx="79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aggregation</a:t>
              </a:r>
              <a:endParaRPr lang="en-US" b="1"/>
            </a:p>
          </p:txBody>
        </p:sp>
        <p:sp>
          <p:nvSpPr>
            <p:cNvPr id="28768" name="Rectangle 78"/>
            <p:cNvSpPr>
              <a:spLocks noChangeArrowheads="1"/>
            </p:cNvSpPr>
            <p:nvPr/>
          </p:nvSpPr>
          <p:spPr bwMode="auto">
            <a:xfrm>
              <a:off x="2191" y="2672"/>
              <a:ext cx="662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constraint</a:t>
              </a:r>
              <a:endParaRPr lang="en-US" b="1"/>
            </a:p>
          </p:txBody>
        </p:sp>
        <p:sp>
          <p:nvSpPr>
            <p:cNvPr id="28769" name="Rectangle 91"/>
            <p:cNvSpPr>
              <a:spLocks noChangeArrowheads="1"/>
            </p:cNvSpPr>
            <p:nvPr/>
          </p:nvSpPr>
          <p:spPr bwMode="auto">
            <a:xfrm>
              <a:off x="2191" y="2994"/>
              <a:ext cx="56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attribute</a:t>
              </a:r>
              <a:endParaRPr lang="en-US" b="1"/>
            </a:p>
          </p:txBody>
        </p:sp>
        <p:sp>
          <p:nvSpPr>
            <p:cNvPr id="28770" name="Rectangle 103"/>
            <p:cNvSpPr>
              <a:spLocks noChangeArrowheads="1"/>
            </p:cNvSpPr>
            <p:nvPr/>
          </p:nvSpPr>
          <p:spPr bwMode="auto">
            <a:xfrm>
              <a:off x="2191" y="3316"/>
              <a:ext cx="63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operation</a:t>
              </a:r>
              <a:endParaRPr lang="en-US" b="1"/>
            </a:p>
          </p:txBody>
        </p:sp>
        <p:sp>
          <p:nvSpPr>
            <p:cNvPr id="28771" name="Rectangle 114"/>
            <p:cNvSpPr>
              <a:spLocks noChangeArrowheads="1"/>
            </p:cNvSpPr>
            <p:nvPr/>
          </p:nvSpPr>
          <p:spPr bwMode="auto">
            <a:xfrm>
              <a:off x="2191" y="3638"/>
              <a:ext cx="112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constraint, class,</a:t>
              </a:r>
            </a:p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 association</a:t>
              </a:r>
              <a:endParaRPr lang="en-US" b="1"/>
            </a:p>
          </p:txBody>
        </p:sp>
      </p:grpSp>
      <p:grpSp>
        <p:nvGrpSpPr>
          <p:cNvPr id="4" name="Group 119"/>
          <p:cNvGrpSpPr>
            <a:grpSpLocks/>
          </p:cNvGrpSpPr>
          <p:nvPr/>
        </p:nvGrpSpPr>
        <p:grpSpPr bwMode="auto">
          <a:xfrm>
            <a:off x="838200" y="1295400"/>
            <a:ext cx="1836738" cy="4932363"/>
            <a:chOff x="4497" y="733"/>
            <a:chExt cx="1157" cy="3107"/>
          </a:xfrm>
        </p:grpSpPr>
        <p:sp>
          <p:nvSpPr>
            <p:cNvPr id="28752" name="Rectangle 12"/>
            <p:cNvSpPr>
              <a:spLocks noChangeArrowheads="1"/>
            </p:cNvSpPr>
            <p:nvPr/>
          </p:nvSpPr>
          <p:spPr bwMode="auto">
            <a:xfrm>
              <a:off x="4497" y="733"/>
              <a:ext cx="61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 b="1" i="1">
                  <a:solidFill>
                    <a:srgbClr val="000000"/>
                  </a:solidFill>
                  <a:latin typeface="Times" charset="0"/>
                </a:rPr>
                <a:t>Example</a:t>
              </a:r>
              <a:endParaRPr lang="en-US" b="1"/>
            </a:p>
          </p:txBody>
        </p:sp>
        <p:sp>
          <p:nvSpPr>
            <p:cNvPr id="28753" name="Rectangle 24"/>
            <p:cNvSpPr>
              <a:spLocks noChangeArrowheads="1"/>
            </p:cNvSpPr>
            <p:nvPr/>
          </p:nvSpPr>
          <p:spPr bwMode="auto">
            <a:xfrm>
              <a:off x="4497" y="1063"/>
              <a:ext cx="849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“Monopoly”</a:t>
              </a:r>
              <a:endParaRPr lang="en-US" b="1"/>
            </a:p>
          </p:txBody>
        </p:sp>
        <p:sp>
          <p:nvSpPr>
            <p:cNvPr id="28754" name="Rectangle 37"/>
            <p:cNvSpPr>
              <a:spLocks noChangeArrowheads="1"/>
            </p:cNvSpPr>
            <p:nvPr/>
          </p:nvSpPr>
          <p:spPr bwMode="auto">
            <a:xfrm>
              <a:off x="4497" y="1385"/>
              <a:ext cx="27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Toy</a:t>
              </a:r>
              <a:endParaRPr lang="en-US" b="1"/>
            </a:p>
          </p:txBody>
        </p:sp>
        <p:sp>
          <p:nvSpPr>
            <p:cNvPr id="28755" name="Rectangle 49"/>
            <p:cNvSpPr>
              <a:spLocks noChangeArrowheads="1"/>
            </p:cNvSpPr>
            <p:nvPr/>
          </p:nvSpPr>
          <p:spPr bwMode="auto">
            <a:xfrm>
              <a:off x="4497" y="1707"/>
              <a:ext cx="115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Buy, recommend</a:t>
              </a:r>
              <a:endParaRPr lang="en-US" b="1"/>
            </a:p>
          </p:txBody>
        </p:sp>
        <p:sp>
          <p:nvSpPr>
            <p:cNvPr id="28756" name="Rectangle 60"/>
            <p:cNvSpPr>
              <a:spLocks noChangeArrowheads="1"/>
            </p:cNvSpPr>
            <p:nvPr/>
          </p:nvSpPr>
          <p:spPr bwMode="auto">
            <a:xfrm>
              <a:off x="4497" y="2029"/>
              <a:ext cx="24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is-a</a:t>
              </a:r>
              <a:endParaRPr lang="en-US" b="1"/>
            </a:p>
          </p:txBody>
        </p:sp>
        <p:sp>
          <p:nvSpPr>
            <p:cNvPr id="28757" name="Rectangle 71"/>
            <p:cNvSpPr>
              <a:spLocks noChangeArrowheads="1"/>
            </p:cNvSpPr>
            <p:nvPr/>
          </p:nvSpPr>
          <p:spPr bwMode="auto">
            <a:xfrm>
              <a:off x="4497" y="2350"/>
              <a:ext cx="42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has an</a:t>
              </a:r>
              <a:endParaRPr lang="en-US" b="1"/>
            </a:p>
          </p:txBody>
        </p:sp>
        <p:sp>
          <p:nvSpPr>
            <p:cNvPr id="28758" name="Rectangle 83"/>
            <p:cNvSpPr>
              <a:spLocks noChangeArrowheads="1"/>
            </p:cNvSpPr>
            <p:nvPr/>
          </p:nvSpPr>
          <p:spPr bwMode="auto">
            <a:xfrm>
              <a:off x="4497" y="2672"/>
              <a:ext cx="52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must be</a:t>
              </a:r>
              <a:endParaRPr lang="en-US" b="1"/>
            </a:p>
          </p:txBody>
        </p:sp>
        <p:sp>
          <p:nvSpPr>
            <p:cNvPr id="28759" name="Rectangle 96"/>
            <p:cNvSpPr>
              <a:spLocks noChangeArrowheads="1"/>
            </p:cNvSpPr>
            <p:nvPr/>
          </p:nvSpPr>
          <p:spPr bwMode="auto">
            <a:xfrm>
              <a:off x="4497" y="2994"/>
              <a:ext cx="69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dangerous</a:t>
              </a:r>
              <a:endParaRPr lang="en-US" b="1"/>
            </a:p>
          </p:txBody>
        </p:sp>
        <p:sp>
          <p:nvSpPr>
            <p:cNvPr id="28760" name="Rectangle 108"/>
            <p:cNvSpPr>
              <a:spLocks noChangeArrowheads="1"/>
            </p:cNvSpPr>
            <p:nvPr/>
          </p:nvSpPr>
          <p:spPr bwMode="auto">
            <a:xfrm>
              <a:off x="4497" y="3316"/>
              <a:ext cx="336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enter</a:t>
              </a:r>
              <a:endParaRPr lang="en-US" b="1"/>
            </a:p>
          </p:txBody>
        </p:sp>
        <p:sp>
          <p:nvSpPr>
            <p:cNvPr id="28761" name="Rectangle 117"/>
            <p:cNvSpPr>
              <a:spLocks noChangeArrowheads="1"/>
            </p:cNvSpPr>
            <p:nvPr/>
          </p:nvSpPr>
          <p:spPr bwMode="auto">
            <a:xfrm>
              <a:off x="4497" y="3638"/>
              <a:ext cx="76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100">
                  <a:solidFill>
                    <a:srgbClr val="000000"/>
                  </a:solidFill>
                  <a:latin typeface="Times" charset="0"/>
                </a:rPr>
                <a:t>depends on</a:t>
              </a:r>
              <a:endParaRPr lang="en-US" b="1"/>
            </a:p>
          </p:txBody>
        </p:sp>
      </p:grpSp>
      <p:sp>
        <p:nvSpPr>
          <p:cNvPr id="28751" name="Rectangle 118"/>
          <p:cNvSpPr>
            <a:spLocks noChangeArrowheads="1"/>
          </p:cNvSpPr>
          <p:nvPr/>
        </p:nvSpPr>
        <p:spPr bwMode="auto">
          <a:xfrm>
            <a:off x="1255713" y="604996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2459038" y="1819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414713" y="181927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de-DE" b="1">
              <a:latin typeface="Times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414713" y="22240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de-DE" b="1">
              <a:latin typeface="Times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414713" y="22240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de-DE" b="1">
              <a:latin typeface="Times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370138" y="263048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306638" y="3035300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1296988" y="3440113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370138" y="38449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168525" y="42513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296988" y="4251325"/>
            <a:ext cx="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2649538" y="46561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de-DE" b="1">
              <a:latin typeface="Times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441700" y="1935163"/>
            <a:ext cx="2578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de-DE" sz="2000" b="1" i="1">
                <a:solidFill>
                  <a:srgbClr val="000000"/>
                </a:solidFill>
                <a:latin typeface="Times" charset="0"/>
              </a:rPr>
              <a:t>Grammatical construct</a:t>
            </a:r>
            <a:endParaRPr lang="de-DE" b="1">
              <a:latin typeface="Times" charset="0"/>
            </a:endParaRP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6657975" y="1935163"/>
            <a:ext cx="184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 b="1" i="1">
                <a:solidFill>
                  <a:srgbClr val="000000"/>
                </a:solidFill>
                <a:latin typeface="Times" charset="0"/>
              </a:rPr>
              <a:t>UML Component</a:t>
            </a:r>
            <a:endParaRPr lang="de-DE" b="1">
              <a:latin typeface="Times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702050" y="2339975"/>
            <a:ext cx="2403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Concrete Person, Thing</a:t>
            </a:r>
            <a:endParaRPr lang="de-DE" b="1">
              <a:latin typeface="Times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7213600" y="2339975"/>
            <a:ext cx="67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Object</a:t>
            </a:r>
            <a:endParaRPr lang="de-DE" b="1">
              <a:latin typeface="Times" charset="0"/>
            </a:endParaRP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3702050" y="2744788"/>
            <a:ext cx="50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noun</a:t>
            </a:r>
            <a:endParaRPr lang="de-DE" b="1">
              <a:latin typeface="Times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7305675" y="2744788"/>
            <a:ext cx="492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class</a:t>
            </a:r>
            <a:endParaRPr lang="de-DE" b="1">
              <a:latin typeface="Times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702050" y="3595688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verb</a:t>
            </a:r>
            <a:endParaRPr lang="de-DE" b="1">
              <a:latin typeface="Times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7045325" y="3595688"/>
            <a:ext cx="1014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Operation</a:t>
            </a:r>
            <a:endParaRPr lang="de-DE" b="1">
              <a:latin typeface="Times" charset="0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3702050" y="4495800"/>
            <a:ext cx="1668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Classifying verb</a:t>
            </a:r>
            <a:endParaRPr lang="de-DE" b="1">
              <a:latin typeface="Times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6981825" y="4495800"/>
            <a:ext cx="1139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Inheritance</a:t>
            </a:r>
            <a:endParaRPr lang="de-DE" b="1">
              <a:latin typeface="Times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702050" y="5154613"/>
            <a:ext cx="1655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Possessive Verb</a:t>
            </a:r>
            <a:endParaRPr lang="de-DE" b="1">
              <a:latin typeface="Times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6918325" y="5154613"/>
            <a:ext cx="1268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Aggregation</a:t>
            </a:r>
            <a:endParaRPr lang="de-DE" b="1">
              <a:latin typeface="Times" charset="0"/>
            </a:endParaRP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3713163" y="5610225"/>
            <a:ext cx="1204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modal Verb</a:t>
            </a:r>
            <a:endParaRPr lang="de-DE" b="1">
              <a:latin typeface="Times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7024688" y="5610225"/>
            <a:ext cx="1055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Constraint</a:t>
            </a:r>
            <a:endParaRPr lang="de-DE" b="1">
              <a:latin typeface="Times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02050" y="3159125"/>
            <a:ext cx="985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Adjective</a:t>
            </a:r>
            <a:endParaRPr lang="de-DE" b="1">
              <a:latin typeface="Times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7094538" y="315912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Attribute</a:t>
            </a:r>
            <a:endParaRPr lang="de-DE" b="1">
              <a:latin typeface="Times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3702050" y="3968750"/>
            <a:ext cx="1666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Intransitive verb</a:t>
            </a:r>
            <a:endParaRPr lang="de-DE" b="1">
              <a:latin typeface="Times" charset="0"/>
            </a:endParaRP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6634163" y="3968750"/>
            <a:ext cx="1838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>
                <a:solidFill>
                  <a:srgbClr val="000000"/>
                </a:solidFill>
                <a:latin typeface="Times" charset="0"/>
              </a:rPr>
              <a:t>Operation (Event)</a:t>
            </a:r>
            <a:endParaRPr lang="de-DE" b="1">
              <a:latin typeface="Times" charset="0"/>
            </a:endParaRPr>
          </a:p>
        </p:txBody>
      </p:sp>
      <p:sp>
        <p:nvSpPr>
          <p:cNvPr id="29727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ea typeface="ＭＳ Ｐゴシック" pitchFamily="34" charset="-128"/>
              </a:rPr>
              <a:t>Textual Analysis using Abbott‘s technique</a:t>
            </a:r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406400" y="1935163"/>
            <a:ext cx="930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de-DE" sz="2000" b="1" i="1">
                <a:solidFill>
                  <a:srgbClr val="000000"/>
                </a:solidFill>
                <a:latin typeface="Times" charset="0"/>
              </a:rPr>
              <a:t>Example</a:t>
            </a:r>
            <a:endParaRPr lang="de-DE" b="1">
              <a:latin typeface="Times" charset="0"/>
            </a:endParaRPr>
          </a:p>
        </p:txBody>
      </p:sp>
      <p:sp>
        <p:nvSpPr>
          <p:cNvPr id="29729" name="Rectangle 34"/>
          <p:cNvSpPr>
            <a:spLocks noChangeArrowheads="1"/>
          </p:cNvSpPr>
          <p:nvPr/>
        </p:nvSpPr>
        <p:spPr bwMode="auto">
          <a:xfrm>
            <a:off x="484188" y="2339975"/>
            <a:ext cx="1273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“Monopoly"</a:t>
            </a:r>
            <a:endParaRPr lang="de-DE" b="1">
              <a:latin typeface="Times" charset="0"/>
            </a:endParaRPr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484188" y="2744788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“toy"</a:t>
            </a:r>
            <a:endParaRPr lang="de-DE" b="1">
              <a:latin typeface="Times" charset="0"/>
            </a:endParaRPr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484188" y="3595688"/>
            <a:ext cx="1201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      “enters"</a:t>
            </a:r>
            <a:endParaRPr lang="de-DE" b="1">
              <a:latin typeface="Times" charset="0"/>
            </a:endParaRPr>
          </a:p>
        </p:txBody>
      </p:sp>
      <p:sp>
        <p:nvSpPr>
          <p:cNvPr id="29732" name="Rectangle 37"/>
          <p:cNvSpPr>
            <a:spLocks noChangeArrowheads="1"/>
          </p:cNvSpPr>
          <p:nvPr/>
        </p:nvSpPr>
        <p:spPr bwMode="auto">
          <a:xfrm>
            <a:off x="484188" y="4495800"/>
            <a:ext cx="19446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“is a" ,“either..or", </a:t>
            </a:r>
          </a:p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“kind of…"</a:t>
            </a:r>
            <a:endParaRPr lang="de-DE" b="1">
              <a:latin typeface="Times" charset="0"/>
            </a:endParaRPr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484188" y="5154613"/>
            <a:ext cx="226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"Has a ", “consists of"</a:t>
            </a:r>
            <a:endParaRPr lang="de-DE" b="1">
              <a:latin typeface="Times" charset="0"/>
            </a:endParaRPr>
          </a:p>
        </p:txBody>
      </p:sp>
      <p:sp>
        <p:nvSpPr>
          <p:cNvPr id="29734" name="Rectangle 39"/>
          <p:cNvSpPr>
            <a:spLocks noChangeArrowheads="1"/>
          </p:cNvSpPr>
          <p:nvPr/>
        </p:nvSpPr>
        <p:spPr bwMode="auto">
          <a:xfrm>
            <a:off x="484188" y="5610225"/>
            <a:ext cx="2487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“must be", “less than…"</a:t>
            </a:r>
            <a:endParaRPr lang="de-DE" b="1">
              <a:latin typeface="Times" charset="0"/>
            </a:endParaRPr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484188" y="3159125"/>
            <a:ext cx="1319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"3 years old"</a:t>
            </a:r>
            <a:endParaRPr lang="de-DE" b="1">
              <a:latin typeface="Times" charset="0"/>
            </a:endParaRPr>
          </a:p>
        </p:txBody>
      </p:sp>
      <p:sp>
        <p:nvSpPr>
          <p:cNvPr id="29736" name="Rectangle 41"/>
          <p:cNvSpPr>
            <a:spLocks noChangeArrowheads="1"/>
          </p:cNvSpPr>
          <p:nvPr/>
        </p:nvSpPr>
        <p:spPr bwMode="auto">
          <a:xfrm>
            <a:off x="484188" y="3968750"/>
            <a:ext cx="1682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de-DE" sz="2000">
                <a:solidFill>
                  <a:srgbClr val="000000"/>
                </a:solidFill>
                <a:latin typeface="Times" charset="0"/>
              </a:rPr>
              <a:t>“depends on…."</a:t>
            </a:r>
            <a:endParaRPr lang="de-DE" b="1">
              <a:latin typeface="Times" charset="0"/>
            </a:endParaRPr>
          </a:p>
        </p:txBody>
      </p:sp>
      <p:sp>
        <p:nvSpPr>
          <p:cNvPr id="29737" name="Line 42"/>
          <p:cNvSpPr>
            <a:spLocks noChangeShapeType="1"/>
          </p:cNvSpPr>
          <p:nvPr/>
        </p:nvSpPr>
        <p:spPr bwMode="auto">
          <a:xfrm>
            <a:off x="457200" y="3073400"/>
            <a:ext cx="795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38" name="Line 43"/>
          <p:cNvSpPr>
            <a:spLocks noChangeShapeType="1"/>
          </p:cNvSpPr>
          <p:nvPr/>
        </p:nvSpPr>
        <p:spPr bwMode="auto">
          <a:xfrm>
            <a:off x="457200" y="3530600"/>
            <a:ext cx="795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39" name="Line 44"/>
          <p:cNvSpPr>
            <a:spLocks noChangeShapeType="1"/>
          </p:cNvSpPr>
          <p:nvPr/>
        </p:nvSpPr>
        <p:spPr bwMode="auto">
          <a:xfrm>
            <a:off x="468313" y="5524500"/>
            <a:ext cx="7951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40" name="Line 45"/>
          <p:cNvSpPr>
            <a:spLocks noChangeShapeType="1"/>
          </p:cNvSpPr>
          <p:nvPr/>
        </p:nvSpPr>
        <p:spPr bwMode="auto">
          <a:xfrm>
            <a:off x="457200" y="4394200"/>
            <a:ext cx="795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41" name="Line 46"/>
          <p:cNvSpPr>
            <a:spLocks noChangeShapeType="1"/>
          </p:cNvSpPr>
          <p:nvPr/>
        </p:nvSpPr>
        <p:spPr bwMode="auto">
          <a:xfrm>
            <a:off x="468313" y="5092700"/>
            <a:ext cx="7951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0" y="5743575"/>
            <a:ext cx="1519238" cy="654050"/>
            <a:chOff x="168" y="3634"/>
            <a:chExt cx="784" cy="412"/>
          </a:xfrm>
        </p:grpSpPr>
        <p:sp>
          <p:nvSpPr>
            <p:cNvPr id="30783" name="Rectangle 43"/>
            <p:cNvSpPr>
              <a:spLocks noChangeArrowheads="1"/>
            </p:cNvSpPr>
            <p:nvPr/>
          </p:nvSpPr>
          <p:spPr bwMode="auto">
            <a:xfrm>
              <a:off x="170" y="3634"/>
              <a:ext cx="770" cy="41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videogame</a:t>
              </a:r>
            </a:p>
            <a:p>
              <a:pPr algn="ctr"/>
              <a:endParaRPr lang="de-DE" b="1">
                <a:latin typeface="Times" charset="0"/>
              </a:endParaRPr>
            </a:p>
          </p:txBody>
        </p:sp>
        <p:sp>
          <p:nvSpPr>
            <p:cNvPr id="30784" name="Line 44"/>
            <p:cNvSpPr>
              <a:spLocks noChangeShapeType="1"/>
            </p:cNvSpPr>
            <p:nvPr/>
          </p:nvSpPr>
          <p:spPr bwMode="auto">
            <a:xfrm>
              <a:off x="168" y="3816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85" name="Line 45"/>
            <p:cNvSpPr>
              <a:spLocks noChangeShapeType="1"/>
            </p:cNvSpPr>
            <p:nvPr/>
          </p:nvSpPr>
          <p:spPr bwMode="auto">
            <a:xfrm>
              <a:off x="177" y="3912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903288" y="5229225"/>
            <a:ext cx="1466850" cy="528638"/>
            <a:chOff x="464" y="3371"/>
            <a:chExt cx="1000" cy="333"/>
          </a:xfrm>
        </p:grpSpPr>
        <p:sp>
          <p:nvSpPr>
            <p:cNvPr id="30779" name="Line 54"/>
            <p:cNvSpPr>
              <a:spLocks noChangeShapeType="1"/>
            </p:cNvSpPr>
            <p:nvPr/>
          </p:nvSpPr>
          <p:spPr bwMode="auto">
            <a:xfrm>
              <a:off x="464" y="3592"/>
              <a:ext cx="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80" name="Line 55"/>
            <p:cNvSpPr>
              <a:spLocks noChangeShapeType="1"/>
            </p:cNvSpPr>
            <p:nvPr/>
          </p:nvSpPr>
          <p:spPr bwMode="auto">
            <a:xfrm>
              <a:off x="464" y="3584"/>
              <a:ext cx="0" cy="1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81" name="Line 56"/>
            <p:cNvSpPr>
              <a:spLocks noChangeShapeType="1"/>
            </p:cNvSpPr>
            <p:nvPr/>
          </p:nvSpPr>
          <p:spPr bwMode="auto">
            <a:xfrm>
              <a:off x="1456" y="3584"/>
              <a:ext cx="0" cy="1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82" name="AutoShape 53"/>
            <p:cNvSpPr>
              <a:spLocks noChangeArrowheads="1"/>
            </p:cNvSpPr>
            <p:nvPr/>
          </p:nvSpPr>
          <p:spPr bwMode="auto">
            <a:xfrm>
              <a:off x="920" y="3371"/>
              <a:ext cx="80" cy="120"/>
            </a:xfrm>
            <a:prstGeom prst="flowChartExtra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3131" name="Line 11"/>
          <p:cNvSpPr>
            <a:spLocks noChangeShapeType="1"/>
          </p:cNvSpPr>
          <p:nvPr/>
        </p:nvSpPr>
        <p:spPr bwMode="auto">
          <a:xfrm>
            <a:off x="639763" y="1066800"/>
            <a:ext cx="327025" cy="615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62263" y="1038225"/>
            <a:ext cx="6281737" cy="1943100"/>
          </a:xfrm>
        </p:spPr>
        <p:txBody>
          <a:bodyPr/>
          <a:lstStyle/>
          <a:p>
            <a:r>
              <a:rPr lang="de-DE" dirty="0" smtClean="0">
                <a:latin typeface="Courier" charset="0"/>
                <a:ea typeface="ＭＳ Ｐゴシック" pitchFamily="34" charset="-128"/>
              </a:rPr>
              <a:t>The customer enters the store to buy a toy. It has to be a toy that his daughter likes and it must cost less than 50 Euro. He tries a videogame, which uses a data glove and a head-mounted display. He likes it.</a:t>
            </a:r>
          </a:p>
        </p:txBody>
      </p: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9067800" cy="8636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Generating a Class Diagram from Flow of Events</a:t>
            </a: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3152775" y="3648075"/>
            <a:ext cx="6188075" cy="241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71" tIns="44442" rIns="90471" bIns="44442"/>
          <a:lstStyle/>
          <a:p>
            <a:r>
              <a:rPr lang="de-DE" sz="2400" dirty="0">
                <a:latin typeface="Courier" charset="0"/>
              </a:rPr>
              <a:t>An assistant helps him. The suitability of the game depends on the age of the child. His daughter is only 3 years old. The assistant recommends another type of toy, namely a boardgame. The customer buy the game and leaves the store</a:t>
            </a:r>
          </a:p>
        </p:txBody>
      </p:sp>
      <p:sp>
        <p:nvSpPr>
          <p:cNvPr id="133130" name="Rectangle 10"/>
          <p:cNvSpPr>
            <a:spLocks noChangeArrowheads="1"/>
          </p:cNvSpPr>
          <p:nvPr/>
        </p:nvSpPr>
        <p:spPr bwMode="auto">
          <a:xfrm>
            <a:off x="93663" y="685800"/>
            <a:ext cx="1162050" cy="37941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de-DE" b="1">
                <a:latin typeface="Times" charset="0"/>
              </a:rPr>
              <a:t>Customer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81025" y="1447800"/>
            <a:ext cx="1149350" cy="928688"/>
            <a:chOff x="344" y="1292"/>
            <a:chExt cx="664" cy="585"/>
          </a:xfrm>
        </p:grpSpPr>
        <p:sp>
          <p:nvSpPr>
            <p:cNvPr id="30776" name="Rectangle 13"/>
            <p:cNvSpPr>
              <a:spLocks noChangeArrowheads="1"/>
            </p:cNvSpPr>
            <p:nvPr/>
          </p:nvSpPr>
          <p:spPr bwMode="auto">
            <a:xfrm>
              <a:off x="346" y="1292"/>
              <a:ext cx="652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?</a:t>
              </a:r>
            </a:p>
            <a:p>
              <a:pPr algn="ctr"/>
              <a:endParaRPr lang="de-DE" b="1">
                <a:latin typeface="Times" charset="0"/>
              </a:endParaRPr>
            </a:p>
            <a:p>
              <a:pPr algn="ctr"/>
              <a:r>
                <a:rPr lang="de-DE" b="1">
                  <a:latin typeface="Times" charset="0"/>
                </a:rPr>
                <a:t>enter()</a:t>
              </a:r>
            </a:p>
          </p:txBody>
        </p:sp>
        <p:sp>
          <p:nvSpPr>
            <p:cNvPr id="30777" name="Line 14"/>
            <p:cNvSpPr>
              <a:spLocks noChangeShapeType="1"/>
            </p:cNvSpPr>
            <p:nvPr/>
          </p:nvSpPr>
          <p:spPr bwMode="auto">
            <a:xfrm>
              <a:off x="344" y="1520"/>
              <a:ext cx="6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78" name="Line 15"/>
            <p:cNvSpPr>
              <a:spLocks noChangeShapeType="1"/>
            </p:cNvSpPr>
            <p:nvPr/>
          </p:nvSpPr>
          <p:spPr bwMode="auto">
            <a:xfrm>
              <a:off x="352" y="1616"/>
              <a:ext cx="6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915988" y="4267200"/>
            <a:ext cx="1149350" cy="928688"/>
            <a:chOff x="288" y="3084"/>
            <a:chExt cx="784" cy="585"/>
          </a:xfrm>
        </p:grpSpPr>
        <p:sp>
          <p:nvSpPr>
            <p:cNvPr id="30773" name="Rectangle 17"/>
            <p:cNvSpPr>
              <a:spLocks noChangeArrowheads="1"/>
            </p:cNvSpPr>
            <p:nvPr/>
          </p:nvSpPr>
          <p:spPr bwMode="auto">
            <a:xfrm>
              <a:off x="290" y="3084"/>
              <a:ext cx="770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toy</a:t>
              </a:r>
            </a:p>
            <a:p>
              <a:pPr algn="ctr"/>
              <a:endParaRPr lang="de-DE" b="1">
                <a:latin typeface="Times" charset="0"/>
              </a:endParaRPr>
            </a:p>
            <a:p>
              <a:pPr algn="ctr"/>
              <a:endParaRPr lang="de-DE" b="1">
                <a:latin typeface="Times" charset="0"/>
              </a:endParaRPr>
            </a:p>
          </p:txBody>
        </p:sp>
        <p:sp>
          <p:nvSpPr>
            <p:cNvPr id="30774" name="Line 18"/>
            <p:cNvSpPr>
              <a:spLocks noChangeShapeType="1"/>
            </p:cNvSpPr>
            <p:nvPr/>
          </p:nvSpPr>
          <p:spPr bwMode="auto">
            <a:xfrm>
              <a:off x="288" y="3312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75" name="Line 19"/>
            <p:cNvSpPr>
              <a:spLocks noChangeShapeType="1"/>
            </p:cNvSpPr>
            <p:nvPr/>
          </p:nvSpPr>
          <p:spPr bwMode="auto">
            <a:xfrm>
              <a:off x="297" y="3448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482600" y="2667000"/>
            <a:ext cx="1147763" cy="928688"/>
            <a:chOff x="176" y="2124"/>
            <a:chExt cx="784" cy="585"/>
          </a:xfrm>
        </p:grpSpPr>
        <p:sp>
          <p:nvSpPr>
            <p:cNvPr id="30770" name="Rectangle 21"/>
            <p:cNvSpPr>
              <a:spLocks noChangeArrowheads="1"/>
            </p:cNvSpPr>
            <p:nvPr/>
          </p:nvSpPr>
          <p:spPr bwMode="auto">
            <a:xfrm>
              <a:off x="178" y="2124"/>
              <a:ext cx="770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daughter</a:t>
              </a:r>
            </a:p>
            <a:p>
              <a:pPr algn="ctr"/>
              <a:endParaRPr lang="de-DE" b="1">
                <a:latin typeface="Times" charset="0"/>
              </a:endParaRPr>
            </a:p>
            <a:p>
              <a:pPr algn="ctr"/>
              <a:endParaRPr lang="de-DE" b="1">
                <a:latin typeface="Times" charset="0"/>
              </a:endParaRPr>
            </a:p>
          </p:txBody>
        </p:sp>
        <p:sp>
          <p:nvSpPr>
            <p:cNvPr id="30771" name="Line 22"/>
            <p:cNvSpPr>
              <a:spLocks noChangeShapeType="1"/>
            </p:cNvSpPr>
            <p:nvPr/>
          </p:nvSpPr>
          <p:spPr bwMode="auto">
            <a:xfrm>
              <a:off x="176" y="2352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72" name="Line 23"/>
            <p:cNvSpPr>
              <a:spLocks noChangeShapeType="1"/>
            </p:cNvSpPr>
            <p:nvPr/>
          </p:nvSpPr>
          <p:spPr bwMode="auto">
            <a:xfrm>
              <a:off x="185" y="2496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927100" y="3581400"/>
            <a:ext cx="989013" cy="798513"/>
            <a:chOff x="480" y="2485"/>
            <a:chExt cx="675" cy="503"/>
          </a:xfrm>
        </p:grpSpPr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480" y="2485"/>
              <a:ext cx="675" cy="407"/>
              <a:chOff x="480" y="2485"/>
              <a:chExt cx="675" cy="407"/>
            </a:xfrm>
          </p:grpSpPr>
          <p:sp>
            <p:nvSpPr>
              <p:cNvPr id="30768" name="Line 26"/>
              <p:cNvSpPr>
                <a:spLocks noChangeShapeType="1"/>
              </p:cNvSpPr>
              <p:nvPr/>
            </p:nvSpPr>
            <p:spPr bwMode="auto">
              <a:xfrm>
                <a:off x="480" y="2504"/>
                <a:ext cx="224" cy="3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69" name="Text Box 27"/>
              <p:cNvSpPr txBox="1">
                <a:spLocks noChangeArrowheads="1"/>
              </p:cNvSpPr>
              <p:nvPr/>
            </p:nvSpPr>
            <p:spPr bwMode="auto">
              <a:xfrm>
                <a:off x="509" y="2485"/>
                <a:ext cx="646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de-DE" b="1">
                    <a:latin typeface="Times" charset="0"/>
                  </a:rPr>
                  <a:t>suitable</a:t>
                </a:r>
              </a:p>
            </p:txBody>
          </p:sp>
        </p:grpSp>
        <p:sp>
          <p:nvSpPr>
            <p:cNvPr id="30767" name="Text Box 28"/>
            <p:cNvSpPr txBox="1">
              <a:spLocks noChangeArrowheads="1"/>
            </p:cNvSpPr>
            <p:nvPr/>
          </p:nvSpPr>
          <p:spPr bwMode="auto">
            <a:xfrm>
              <a:off x="643" y="2757"/>
              <a:ext cx="20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*</a:t>
              </a:r>
            </a:p>
          </p:txBody>
        </p:sp>
      </p:grp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581025" y="1447800"/>
            <a:ext cx="1149350" cy="928688"/>
            <a:chOff x="344" y="1292"/>
            <a:chExt cx="664" cy="585"/>
          </a:xfrm>
        </p:grpSpPr>
        <p:sp>
          <p:nvSpPr>
            <p:cNvPr id="30763" name="Rectangle 31"/>
            <p:cNvSpPr>
              <a:spLocks noChangeArrowheads="1"/>
            </p:cNvSpPr>
            <p:nvPr/>
          </p:nvSpPr>
          <p:spPr bwMode="auto">
            <a:xfrm>
              <a:off x="346" y="1292"/>
              <a:ext cx="652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store</a:t>
              </a:r>
            </a:p>
            <a:p>
              <a:pPr algn="ctr"/>
              <a:endParaRPr lang="de-DE" b="1">
                <a:latin typeface="Times" charset="0"/>
              </a:endParaRPr>
            </a:p>
            <a:p>
              <a:pPr algn="ctr"/>
              <a:r>
                <a:rPr lang="de-DE" b="1">
                  <a:latin typeface="Times" charset="0"/>
                </a:rPr>
                <a:t>enter()</a:t>
              </a:r>
            </a:p>
          </p:txBody>
        </p:sp>
        <p:sp>
          <p:nvSpPr>
            <p:cNvPr id="30764" name="Line 32"/>
            <p:cNvSpPr>
              <a:spLocks noChangeShapeType="1"/>
            </p:cNvSpPr>
            <p:nvPr/>
          </p:nvSpPr>
          <p:spPr bwMode="auto">
            <a:xfrm>
              <a:off x="344" y="1520"/>
              <a:ext cx="6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65" name="Line 33"/>
            <p:cNvSpPr>
              <a:spLocks noChangeShapeType="1"/>
            </p:cNvSpPr>
            <p:nvPr/>
          </p:nvSpPr>
          <p:spPr bwMode="auto">
            <a:xfrm>
              <a:off x="352" y="1616"/>
              <a:ext cx="6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909638" y="4267200"/>
            <a:ext cx="1149350" cy="928688"/>
            <a:chOff x="288" y="3084"/>
            <a:chExt cx="784" cy="585"/>
          </a:xfrm>
        </p:grpSpPr>
        <p:sp>
          <p:nvSpPr>
            <p:cNvPr id="30760" name="Rectangle 39"/>
            <p:cNvSpPr>
              <a:spLocks noChangeArrowheads="1"/>
            </p:cNvSpPr>
            <p:nvPr/>
          </p:nvSpPr>
          <p:spPr bwMode="auto">
            <a:xfrm>
              <a:off x="290" y="3084"/>
              <a:ext cx="770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toy</a:t>
              </a:r>
            </a:p>
            <a:p>
              <a:pPr algn="ctr"/>
              <a:endParaRPr lang="de-DE" b="1">
                <a:latin typeface="Times" charset="0"/>
              </a:endParaRPr>
            </a:p>
            <a:p>
              <a:pPr algn="ctr"/>
              <a:r>
                <a:rPr lang="de-DE" b="1">
                  <a:latin typeface="Times" charset="0"/>
                </a:rPr>
                <a:t>buy()</a:t>
              </a:r>
            </a:p>
          </p:txBody>
        </p:sp>
        <p:sp>
          <p:nvSpPr>
            <p:cNvPr id="30761" name="Line 40"/>
            <p:cNvSpPr>
              <a:spLocks noChangeShapeType="1"/>
            </p:cNvSpPr>
            <p:nvPr/>
          </p:nvSpPr>
          <p:spPr bwMode="auto">
            <a:xfrm>
              <a:off x="288" y="3312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62" name="Line 41"/>
            <p:cNvSpPr>
              <a:spLocks noChangeShapeType="1"/>
            </p:cNvSpPr>
            <p:nvPr/>
          </p:nvSpPr>
          <p:spPr bwMode="auto">
            <a:xfrm>
              <a:off x="297" y="3448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33180" name="Text Box 60"/>
          <p:cNvSpPr txBox="1">
            <a:spLocks noChangeArrowheads="1"/>
          </p:cNvSpPr>
          <p:nvPr/>
        </p:nvSpPr>
        <p:spPr bwMode="auto">
          <a:xfrm>
            <a:off x="2895600" y="609600"/>
            <a:ext cx="2536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de-DE" sz="2400">
                <a:solidFill>
                  <a:srgbClr val="003366"/>
                </a:solidFill>
                <a:latin typeface="Verdana" pitchFamily="34" charset="0"/>
              </a:rPr>
              <a:t>Flow of events:</a:t>
            </a:r>
          </a:p>
        </p:txBody>
      </p:sp>
      <p:grpSp>
        <p:nvGrpSpPr>
          <p:cNvPr id="11" name="Group 61"/>
          <p:cNvGrpSpPr>
            <a:grpSpLocks/>
          </p:cNvGrpSpPr>
          <p:nvPr/>
        </p:nvGrpSpPr>
        <p:grpSpPr bwMode="auto">
          <a:xfrm>
            <a:off x="900113" y="4081463"/>
            <a:ext cx="1209675" cy="1201737"/>
            <a:chOff x="282" y="2984"/>
            <a:chExt cx="778" cy="787"/>
          </a:xfrm>
        </p:grpSpPr>
        <p:sp>
          <p:nvSpPr>
            <p:cNvPr id="30757" name="Rectangle 62"/>
            <p:cNvSpPr>
              <a:spLocks noChangeArrowheads="1"/>
            </p:cNvSpPr>
            <p:nvPr/>
          </p:nvSpPr>
          <p:spPr bwMode="auto">
            <a:xfrm>
              <a:off x="290" y="2984"/>
              <a:ext cx="770" cy="78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Toy</a:t>
              </a:r>
            </a:p>
            <a:p>
              <a:pPr algn="ctr"/>
              <a:r>
                <a:rPr lang="de-DE" b="1">
                  <a:latin typeface="Times" charset="0"/>
                </a:rPr>
                <a:t>price</a:t>
              </a:r>
            </a:p>
            <a:p>
              <a:pPr algn="ctr"/>
              <a:r>
                <a:rPr lang="de-DE" b="1">
                  <a:latin typeface="Times" charset="0"/>
                </a:rPr>
                <a:t>buy()</a:t>
              </a:r>
            </a:p>
            <a:p>
              <a:pPr algn="ctr"/>
              <a:r>
                <a:rPr lang="de-DE" b="1">
                  <a:latin typeface="Times" charset="0"/>
                </a:rPr>
                <a:t>like()</a:t>
              </a:r>
            </a:p>
          </p:txBody>
        </p:sp>
        <p:sp>
          <p:nvSpPr>
            <p:cNvPr id="30758" name="Line 63"/>
            <p:cNvSpPr>
              <a:spLocks noChangeShapeType="1"/>
            </p:cNvSpPr>
            <p:nvPr/>
          </p:nvSpPr>
          <p:spPr bwMode="auto">
            <a:xfrm>
              <a:off x="282" y="3170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59" name="Line 64"/>
            <p:cNvSpPr>
              <a:spLocks noChangeShapeType="1"/>
            </p:cNvSpPr>
            <p:nvPr/>
          </p:nvSpPr>
          <p:spPr bwMode="auto">
            <a:xfrm>
              <a:off x="282" y="3406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46"/>
          <p:cNvGrpSpPr>
            <a:grpSpLocks/>
          </p:cNvGrpSpPr>
          <p:nvPr/>
        </p:nvGrpSpPr>
        <p:grpSpPr bwMode="auto">
          <a:xfrm>
            <a:off x="1824038" y="5743575"/>
            <a:ext cx="1533525" cy="654050"/>
            <a:chOff x="168" y="3634"/>
            <a:chExt cx="784" cy="412"/>
          </a:xfrm>
        </p:grpSpPr>
        <p:sp>
          <p:nvSpPr>
            <p:cNvPr id="30754" name="Rectangle 47"/>
            <p:cNvSpPr>
              <a:spLocks noChangeArrowheads="1"/>
            </p:cNvSpPr>
            <p:nvPr/>
          </p:nvSpPr>
          <p:spPr bwMode="auto">
            <a:xfrm>
              <a:off x="170" y="3634"/>
              <a:ext cx="770" cy="41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boardgame</a:t>
              </a:r>
            </a:p>
            <a:p>
              <a:pPr algn="ctr"/>
              <a:endParaRPr lang="de-DE" b="1">
                <a:latin typeface="Times" charset="0"/>
              </a:endParaRPr>
            </a:p>
          </p:txBody>
        </p:sp>
        <p:sp>
          <p:nvSpPr>
            <p:cNvPr id="30755" name="Line 48"/>
            <p:cNvSpPr>
              <a:spLocks noChangeShapeType="1"/>
            </p:cNvSpPr>
            <p:nvPr/>
          </p:nvSpPr>
          <p:spPr bwMode="auto">
            <a:xfrm>
              <a:off x="168" y="3816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56" name="Line 49"/>
            <p:cNvSpPr>
              <a:spLocks noChangeShapeType="1"/>
            </p:cNvSpPr>
            <p:nvPr/>
          </p:nvSpPr>
          <p:spPr bwMode="auto">
            <a:xfrm>
              <a:off x="177" y="3912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3" name="Group 34"/>
          <p:cNvGrpSpPr>
            <a:grpSpLocks/>
          </p:cNvGrpSpPr>
          <p:nvPr/>
        </p:nvGrpSpPr>
        <p:grpSpPr bwMode="auto">
          <a:xfrm>
            <a:off x="214313" y="2667000"/>
            <a:ext cx="1428750" cy="928688"/>
            <a:chOff x="1224" y="2292"/>
            <a:chExt cx="789" cy="585"/>
          </a:xfrm>
        </p:grpSpPr>
        <p:sp>
          <p:nvSpPr>
            <p:cNvPr id="30751" name="Rectangle 35"/>
            <p:cNvSpPr>
              <a:spLocks noChangeArrowheads="1"/>
            </p:cNvSpPr>
            <p:nvPr/>
          </p:nvSpPr>
          <p:spPr bwMode="auto">
            <a:xfrm>
              <a:off x="1226" y="2292"/>
              <a:ext cx="787" cy="58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e-DE" b="1">
                  <a:latin typeface="Times" charset="0"/>
                </a:rPr>
                <a:t>daughter</a:t>
              </a:r>
            </a:p>
            <a:p>
              <a:pPr algn="ctr"/>
              <a:r>
                <a:rPr lang="de-DE" b="1">
                  <a:latin typeface="Times" charset="0"/>
                </a:rPr>
                <a:t>age</a:t>
              </a:r>
            </a:p>
            <a:p>
              <a:pPr algn="ctr"/>
              <a:endParaRPr lang="de-DE" b="1">
                <a:latin typeface="Times" charset="0"/>
              </a:endParaRPr>
            </a:p>
          </p:txBody>
        </p:sp>
        <p:sp>
          <p:nvSpPr>
            <p:cNvPr id="30752" name="Line 36"/>
            <p:cNvSpPr>
              <a:spLocks noChangeShapeType="1"/>
            </p:cNvSpPr>
            <p:nvPr/>
          </p:nvSpPr>
          <p:spPr bwMode="auto">
            <a:xfrm>
              <a:off x="1224" y="2520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0753" name="Line 37"/>
            <p:cNvSpPr>
              <a:spLocks noChangeShapeType="1"/>
            </p:cNvSpPr>
            <p:nvPr/>
          </p:nvSpPr>
          <p:spPr bwMode="auto">
            <a:xfrm>
              <a:off x="1233" y="2664"/>
              <a:ext cx="7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750" name="Line 56"/>
          <p:cNvSpPr>
            <a:spLocks noChangeShapeType="1"/>
          </p:cNvSpPr>
          <p:nvPr/>
        </p:nvSpPr>
        <p:spPr bwMode="auto">
          <a:xfrm>
            <a:off x="1641475" y="5424488"/>
            <a:ext cx="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" name="Rectangle 65"/>
          <p:cNvSpPr/>
          <p:nvPr/>
        </p:nvSpPr>
        <p:spPr bwMode="auto">
          <a:xfrm>
            <a:off x="3810000" y="1066800"/>
            <a:ext cx="2217738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572251" y="1038225"/>
            <a:ext cx="750888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7646987" y="1038225"/>
            <a:ext cx="582613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4966494" y="1431925"/>
            <a:ext cx="597695" cy="290513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572250" y="1341438"/>
            <a:ext cx="1263649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365750" y="1682750"/>
            <a:ext cx="1758950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357563" y="2063750"/>
            <a:ext cx="1758950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4552950" y="4081463"/>
            <a:ext cx="1474788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896099" y="4076700"/>
            <a:ext cx="750888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461375" y="4814888"/>
            <a:ext cx="682625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3207544" y="5195888"/>
            <a:ext cx="868067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564189" y="5186363"/>
            <a:ext cx="1560511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1" grpId="0" animBg="1"/>
      <p:bldP spid="133124" grpId="0" build="p" autoUpdateAnimBg="0"/>
      <p:bldP spid="133130" grpId="0" animBg="1" autoUpdateAnimBg="0"/>
      <p:bldP spid="133180" grpId="0" build="p" autoUpdateAnimBg="0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4" descr="CO.6.LookingOutOfTent.tif                                      0012C2BCMacintosh HD                   B7C803F1:"/>
          <p:cNvPicPr>
            <a:picLocks noChangeAspect="1" noChangeArrowheads="1"/>
          </p:cNvPicPr>
          <p:nvPr/>
        </p:nvPicPr>
        <p:blipFill>
          <a:blip r:embed="rId2"/>
          <a:srcRect b="15819"/>
          <a:stretch>
            <a:fillRect/>
          </a:stretch>
        </p:blipFill>
        <p:spPr bwMode="auto">
          <a:xfrm>
            <a:off x="1485900" y="366713"/>
            <a:ext cx="7489825" cy="630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102"/>
          <p:cNvSpPr>
            <a:spLocks noGrp="1" noChangeArrowheads="1"/>
          </p:cNvSpPr>
          <p:nvPr>
            <p:ph type="ctrTitle"/>
          </p:nvPr>
        </p:nvSpPr>
        <p:spPr>
          <a:xfrm>
            <a:off x="1485900" y="2674938"/>
            <a:ext cx="7308850" cy="1068387"/>
          </a:xfrm>
        </p:spPr>
        <p:txBody>
          <a:bodyPr/>
          <a:lstStyle/>
          <a:p>
            <a:r>
              <a:rPr lang="en-US" sz="4800" smtClean="0">
                <a:solidFill>
                  <a:schemeClr val="tx1"/>
                </a:solidFill>
                <a:ea typeface="ＭＳ Ｐゴシック" pitchFamily="34" charset="-128"/>
              </a:rPr>
              <a:t>Chapter 7</a:t>
            </a:r>
            <a:br>
              <a:rPr lang="en-US" sz="480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sz="4800" smtClean="0">
                <a:solidFill>
                  <a:schemeClr val="tx1"/>
                </a:solidFill>
                <a:ea typeface="ＭＳ Ｐゴシック" pitchFamily="34" charset="-128"/>
              </a:rPr>
              <a:t>System Design:</a:t>
            </a:r>
            <a:br>
              <a:rPr lang="en-US" sz="480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sz="4800" smtClean="0">
                <a:solidFill>
                  <a:schemeClr val="tx1"/>
                </a:solidFill>
                <a:ea typeface="ＭＳ Ｐゴシック" pitchFamily="34" charset="-128"/>
              </a:rPr>
              <a:t>Addressing Design Goals</a:t>
            </a: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309938" y="755650"/>
            <a:ext cx="2541587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3000">
                <a:solidFill>
                  <a:srgbClr val="000000"/>
                </a:solidFill>
              </a:rPr>
              <a:t>System Design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65088" y="1395413"/>
            <a:ext cx="3898900" cy="2614612"/>
            <a:chOff x="138" y="783"/>
            <a:chExt cx="2456" cy="1647"/>
          </a:xfrm>
        </p:grpSpPr>
        <p:sp>
          <p:nvSpPr>
            <p:cNvPr id="31779" name="Rectangle 4"/>
            <p:cNvSpPr>
              <a:spLocks noChangeArrowheads="1"/>
            </p:cNvSpPr>
            <p:nvPr/>
          </p:nvSpPr>
          <p:spPr bwMode="auto">
            <a:xfrm>
              <a:off x="138" y="1854"/>
              <a:ext cx="19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2. Subsystem Decomposition</a:t>
              </a:r>
            </a:p>
          </p:txBody>
        </p:sp>
        <p:sp>
          <p:nvSpPr>
            <p:cNvPr id="31780" name="Rectangle 5"/>
            <p:cNvSpPr>
              <a:spLocks noChangeArrowheads="1"/>
            </p:cNvSpPr>
            <p:nvPr/>
          </p:nvSpPr>
          <p:spPr bwMode="auto">
            <a:xfrm>
              <a:off x="272" y="2048"/>
              <a:ext cx="1308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Layers vs Partitions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Coherence/Coupling</a:t>
              </a:r>
            </a:p>
          </p:txBody>
        </p:sp>
        <p:sp>
          <p:nvSpPr>
            <p:cNvPr id="31781" name="Line 6"/>
            <p:cNvSpPr>
              <a:spLocks noChangeShapeType="1"/>
            </p:cNvSpPr>
            <p:nvPr/>
          </p:nvSpPr>
          <p:spPr bwMode="auto">
            <a:xfrm flipH="1">
              <a:off x="1118" y="783"/>
              <a:ext cx="1476" cy="10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2663825" y="49133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749" name="Rectangle 9"/>
          <p:cNvSpPr>
            <a:spLocks noChangeArrowheads="1"/>
          </p:cNvSpPr>
          <p:nvPr/>
        </p:nvSpPr>
        <p:spPr bwMode="auto">
          <a:xfrm>
            <a:off x="2058988" y="4679950"/>
            <a:ext cx="200342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>
                <a:solidFill>
                  <a:srgbClr val="0000CC"/>
                </a:solidFill>
              </a:rPr>
              <a:t>4. Hardware/</a:t>
            </a:r>
          </a:p>
          <a:p>
            <a:r>
              <a:rPr lang="en-US">
                <a:solidFill>
                  <a:srgbClr val="0000CC"/>
                </a:solidFill>
              </a:rPr>
              <a:t>Software Mapping</a:t>
            </a:r>
          </a:p>
        </p:txBody>
      </p:sp>
      <p:grpSp>
        <p:nvGrpSpPr>
          <p:cNvPr id="31750" name="Group 10"/>
          <p:cNvGrpSpPr>
            <a:grpSpLocks/>
          </p:cNvGrpSpPr>
          <p:nvPr/>
        </p:nvGrpSpPr>
        <p:grpSpPr bwMode="auto">
          <a:xfrm>
            <a:off x="2074863" y="1606550"/>
            <a:ext cx="2376487" cy="4772025"/>
            <a:chOff x="1404" y="916"/>
            <a:chExt cx="1497" cy="3006"/>
          </a:xfrm>
        </p:grpSpPr>
        <p:sp>
          <p:nvSpPr>
            <p:cNvPr id="31777" name="Line 11"/>
            <p:cNvSpPr>
              <a:spLocks noChangeShapeType="1"/>
            </p:cNvSpPr>
            <p:nvPr/>
          </p:nvSpPr>
          <p:spPr bwMode="auto">
            <a:xfrm flipH="1">
              <a:off x="2194" y="916"/>
              <a:ext cx="707" cy="19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Rectangle 12"/>
            <p:cNvSpPr>
              <a:spLocks noChangeArrowheads="1"/>
            </p:cNvSpPr>
            <p:nvPr/>
          </p:nvSpPr>
          <p:spPr bwMode="auto">
            <a:xfrm>
              <a:off x="1404" y="3214"/>
              <a:ext cx="1481" cy="7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Special Purpose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Buy vs Build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Allocation of Resources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Connectivity</a:t>
              </a:r>
            </a:p>
          </p:txBody>
        </p:sp>
      </p:grpSp>
      <p:sp>
        <p:nvSpPr>
          <p:cNvPr id="31751" name="Rectangle 13"/>
          <p:cNvSpPr>
            <a:spLocks noChangeArrowheads="1"/>
          </p:cNvSpPr>
          <p:nvPr/>
        </p:nvSpPr>
        <p:spPr bwMode="auto">
          <a:xfrm>
            <a:off x="723900" y="46720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31752" name="Group 14"/>
          <p:cNvGrpSpPr>
            <a:grpSpLocks/>
          </p:cNvGrpSpPr>
          <p:nvPr/>
        </p:nvGrpSpPr>
        <p:grpSpPr bwMode="auto">
          <a:xfrm>
            <a:off x="4243388" y="1535113"/>
            <a:ext cx="2676525" cy="4379912"/>
            <a:chOff x="2770" y="871"/>
            <a:chExt cx="1686" cy="2759"/>
          </a:xfrm>
        </p:grpSpPr>
        <p:sp>
          <p:nvSpPr>
            <p:cNvPr id="31774" name="Line 15"/>
            <p:cNvSpPr>
              <a:spLocks noChangeShapeType="1"/>
            </p:cNvSpPr>
            <p:nvPr/>
          </p:nvSpPr>
          <p:spPr bwMode="auto">
            <a:xfrm>
              <a:off x="2972" y="871"/>
              <a:ext cx="192" cy="18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Rectangle 16"/>
            <p:cNvSpPr>
              <a:spLocks noChangeArrowheads="1"/>
            </p:cNvSpPr>
            <p:nvPr/>
          </p:nvSpPr>
          <p:spPr bwMode="auto">
            <a:xfrm>
              <a:off x="2770" y="2852"/>
              <a:ext cx="958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5. Data</a:t>
              </a:r>
            </a:p>
            <a:p>
              <a:r>
                <a:rPr lang="en-US">
                  <a:solidFill>
                    <a:srgbClr val="0000CC"/>
                  </a:solidFill>
                </a:rPr>
                <a:t>Management </a:t>
              </a:r>
            </a:p>
          </p:txBody>
        </p:sp>
        <p:sp>
          <p:nvSpPr>
            <p:cNvPr id="31776" name="Rectangle 17"/>
            <p:cNvSpPr>
              <a:spLocks noChangeArrowheads="1"/>
            </p:cNvSpPr>
            <p:nvPr/>
          </p:nvSpPr>
          <p:spPr bwMode="auto">
            <a:xfrm>
              <a:off x="2960" y="3248"/>
              <a:ext cx="149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Persistent Objects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Filesystem vs Database</a:t>
              </a:r>
            </a:p>
          </p:txBody>
        </p:sp>
      </p:grpSp>
      <p:grpSp>
        <p:nvGrpSpPr>
          <p:cNvPr id="31753" name="Group 18"/>
          <p:cNvGrpSpPr>
            <a:grpSpLocks/>
          </p:cNvGrpSpPr>
          <p:nvPr/>
        </p:nvGrpSpPr>
        <p:grpSpPr bwMode="auto">
          <a:xfrm>
            <a:off x="4646613" y="1395413"/>
            <a:ext cx="4332287" cy="4770437"/>
            <a:chOff x="3024" y="783"/>
            <a:chExt cx="2729" cy="3005"/>
          </a:xfrm>
        </p:grpSpPr>
        <p:sp>
          <p:nvSpPr>
            <p:cNvPr id="31771" name="Line 19"/>
            <p:cNvSpPr>
              <a:spLocks noChangeShapeType="1"/>
            </p:cNvSpPr>
            <p:nvPr/>
          </p:nvSpPr>
          <p:spPr bwMode="auto">
            <a:xfrm>
              <a:off x="3024" y="783"/>
              <a:ext cx="1152" cy="19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0"/>
            <p:cNvSpPr>
              <a:spLocks noChangeArrowheads="1"/>
            </p:cNvSpPr>
            <p:nvPr/>
          </p:nvSpPr>
          <p:spPr bwMode="auto">
            <a:xfrm>
              <a:off x="4451" y="3243"/>
              <a:ext cx="1247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Access Control List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vs Capabilities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Security</a:t>
              </a:r>
            </a:p>
          </p:txBody>
        </p:sp>
        <p:sp>
          <p:nvSpPr>
            <p:cNvPr id="31773" name="Rectangle 21"/>
            <p:cNvSpPr>
              <a:spLocks noChangeArrowheads="1"/>
            </p:cNvSpPr>
            <p:nvPr/>
          </p:nvSpPr>
          <p:spPr bwMode="auto">
            <a:xfrm>
              <a:off x="4314" y="2852"/>
              <a:ext cx="1439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>
                  <a:solidFill>
                    <a:srgbClr val="0000CC"/>
                  </a:solidFill>
                </a:rPr>
                <a:t>6. Global Resource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Handling </a:t>
              </a:r>
            </a:p>
          </p:txBody>
        </p:sp>
      </p:grpSp>
      <p:grpSp>
        <p:nvGrpSpPr>
          <p:cNvPr id="31754" name="Group 22"/>
          <p:cNvGrpSpPr>
            <a:grpSpLocks/>
          </p:cNvGrpSpPr>
          <p:nvPr/>
        </p:nvGrpSpPr>
        <p:grpSpPr bwMode="auto">
          <a:xfrm>
            <a:off x="5021263" y="1312863"/>
            <a:ext cx="3741737" cy="1800225"/>
            <a:chOff x="3260" y="731"/>
            <a:chExt cx="2357" cy="1134"/>
          </a:xfrm>
        </p:grpSpPr>
        <p:sp>
          <p:nvSpPr>
            <p:cNvPr id="31768" name="Rectangle 23"/>
            <p:cNvSpPr>
              <a:spLocks noChangeArrowheads="1"/>
            </p:cNvSpPr>
            <p:nvPr/>
          </p:nvSpPr>
          <p:spPr bwMode="auto">
            <a:xfrm>
              <a:off x="4584" y="948"/>
              <a:ext cx="874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</a:rPr>
                <a:t>8. Boundary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Conditions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1769" name="Rectangle 24"/>
            <p:cNvSpPr>
              <a:spLocks noChangeArrowheads="1"/>
            </p:cNvSpPr>
            <p:nvPr/>
          </p:nvSpPr>
          <p:spPr bwMode="auto">
            <a:xfrm>
              <a:off x="4755" y="1320"/>
              <a:ext cx="862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Initialization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Termination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Failure</a:t>
              </a:r>
            </a:p>
          </p:txBody>
        </p:sp>
        <p:sp>
          <p:nvSpPr>
            <p:cNvPr id="31770" name="Line 25"/>
            <p:cNvSpPr>
              <a:spLocks noChangeShapeType="1"/>
            </p:cNvSpPr>
            <p:nvPr/>
          </p:nvSpPr>
          <p:spPr bwMode="auto">
            <a:xfrm>
              <a:off x="3260" y="731"/>
              <a:ext cx="1324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26"/>
          <p:cNvGrpSpPr>
            <a:grpSpLocks/>
          </p:cNvGrpSpPr>
          <p:nvPr/>
        </p:nvGrpSpPr>
        <p:grpSpPr bwMode="auto">
          <a:xfrm>
            <a:off x="128588" y="1395413"/>
            <a:ext cx="4114800" cy="3946525"/>
            <a:chOff x="178" y="783"/>
            <a:chExt cx="2592" cy="2486"/>
          </a:xfrm>
        </p:grpSpPr>
        <p:sp>
          <p:nvSpPr>
            <p:cNvPr id="31765" name="Line 27"/>
            <p:cNvSpPr>
              <a:spLocks noChangeShapeType="1"/>
            </p:cNvSpPr>
            <p:nvPr/>
          </p:nvSpPr>
          <p:spPr bwMode="auto">
            <a:xfrm flipH="1">
              <a:off x="1280" y="783"/>
              <a:ext cx="1490" cy="18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Rectangle 28"/>
            <p:cNvSpPr>
              <a:spLocks noChangeArrowheads="1"/>
            </p:cNvSpPr>
            <p:nvPr/>
          </p:nvSpPr>
          <p:spPr bwMode="auto">
            <a:xfrm>
              <a:off x="178" y="2670"/>
              <a:ext cx="1179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3. Concurrency</a:t>
              </a:r>
            </a:p>
          </p:txBody>
        </p:sp>
        <p:sp>
          <p:nvSpPr>
            <p:cNvPr id="31767" name="Rectangle 29"/>
            <p:cNvSpPr>
              <a:spLocks noChangeArrowheads="1"/>
            </p:cNvSpPr>
            <p:nvPr/>
          </p:nvSpPr>
          <p:spPr bwMode="auto">
            <a:xfrm>
              <a:off x="328" y="2887"/>
              <a:ext cx="1074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Identification of 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Threads</a:t>
              </a:r>
            </a:p>
          </p:txBody>
        </p:sp>
      </p:grpSp>
      <p:grpSp>
        <p:nvGrpSpPr>
          <p:cNvPr id="31756" name="Group 30"/>
          <p:cNvGrpSpPr>
            <a:grpSpLocks/>
          </p:cNvGrpSpPr>
          <p:nvPr/>
        </p:nvGrpSpPr>
        <p:grpSpPr bwMode="auto">
          <a:xfrm>
            <a:off x="4818063" y="1365250"/>
            <a:ext cx="4325937" cy="3300413"/>
            <a:chOff x="3132" y="764"/>
            <a:chExt cx="2725" cy="2079"/>
          </a:xfrm>
        </p:grpSpPr>
        <p:sp>
          <p:nvSpPr>
            <p:cNvPr id="31762" name="Line 31"/>
            <p:cNvSpPr>
              <a:spLocks noChangeShapeType="1"/>
            </p:cNvSpPr>
            <p:nvPr/>
          </p:nvSpPr>
          <p:spPr bwMode="auto">
            <a:xfrm>
              <a:off x="3132" y="764"/>
              <a:ext cx="1324" cy="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Rectangle 32"/>
            <p:cNvSpPr>
              <a:spLocks noChangeArrowheads="1"/>
            </p:cNvSpPr>
            <p:nvPr/>
          </p:nvSpPr>
          <p:spPr bwMode="auto">
            <a:xfrm>
              <a:off x="4584" y="1891"/>
              <a:ext cx="846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</a:rPr>
                <a:t>7. Software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Control</a:t>
              </a:r>
            </a:p>
          </p:txBody>
        </p:sp>
        <p:sp>
          <p:nvSpPr>
            <p:cNvPr id="31764" name="Rectangle 33"/>
            <p:cNvSpPr>
              <a:spLocks noChangeArrowheads="1"/>
            </p:cNvSpPr>
            <p:nvPr/>
          </p:nvSpPr>
          <p:spPr bwMode="auto">
            <a:xfrm>
              <a:off x="4696" y="2298"/>
              <a:ext cx="1161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Monolithic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Event-Driven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Conc. Processes</a:t>
              </a:r>
            </a:p>
          </p:txBody>
        </p:sp>
      </p:grpSp>
      <p:grpSp>
        <p:nvGrpSpPr>
          <p:cNvPr id="31757" name="Group 34"/>
          <p:cNvGrpSpPr>
            <a:grpSpLocks/>
          </p:cNvGrpSpPr>
          <p:nvPr/>
        </p:nvGrpSpPr>
        <p:grpSpPr bwMode="auto">
          <a:xfrm>
            <a:off x="139700" y="1263650"/>
            <a:ext cx="3582988" cy="1590675"/>
            <a:chOff x="185" y="700"/>
            <a:chExt cx="2257" cy="1002"/>
          </a:xfrm>
        </p:grpSpPr>
        <p:sp>
          <p:nvSpPr>
            <p:cNvPr id="31759" name="Line 35"/>
            <p:cNvSpPr>
              <a:spLocks noChangeShapeType="1"/>
            </p:cNvSpPr>
            <p:nvPr/>
          </p:nvSpPr>
          <p:spPr bwMode="auto">
            <a:xfrm flipH="1">
              <a:off x="897" y="700"/>
              <a:ext cx="1545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0" name="Rectangle 36"/>
            <p:cNvSpPr>
              <a:spLocks noChangeArrowheads="1"/>
            </p:cNvSpPr>
            <p:nvPr/>
          </p:nvSpPr>
          <p:spPr bwMode="auto">
            <a:xfrm>
              <a:off x="185" y="1117"/>
              <a:ext cx="11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1. Design Goals</a:t>
              </a:r>
            </a:p>
          </p:txBody>
        </p:sp>
        <p:sp>
          <p:nvSpPr>
            <p:cNvPr id="31761" name="Rectangle 37"/>
            <p:cNvSpPr>
              <a:spLocks noChangeArrowheads="1"/>
            </p:cNvSpPr>
            <p:nvPr/>
          </p:nvSpPr>
          <p:spPr bwMode="auto">
            <a:xfrm>
              <a:off x="288" y="1320"/>
              <a:ext cx="72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Definition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Trade-offs</a:t>
              </a:r>
            </a:p>
          </p:txBody>
        </p:sp>
      </p:grpSp>
      <p:sp>
        <p:nvSpPr>
          <p:cNvPr id="244775" name="AutoShape 39"/>
          <p:cNvSpPr>
            <a:spLocks noChangeArrowheads="1"/>
          </p:cNvSpPr>
          <p:nvPr/>
        </p:nvSpPr>
        <p:spPr bwMode="auto">
          <a:xfrm>
            <a:off x="6565900" y="4665663"/>
            <a:ext cx="354013" cy="355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7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6. Global Resource Handling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Discusses access control</a:t>
            </a:r>
          </a:p>
          <a:p>
            <a:r>
              <a:rPr lang="en-US" smtClean="0">
                <a:ea typeface="ＭＳ Ｐゴシック" pitchFamily="34" charset="-128"/>
              </a:rPr>
              <a:t>Describes access rights for different classes of actors</a:t>
            </a:r>
          </a:p>
          <a:p>
            <a:r>
              <a:rPr lang="en-US" smtClean="0">
                <a:ea typeface="ＭＳ Ｐゴシック" pitchFamily="34" charset="-128"/>
              </a:rPr>
              <a:t>Describes how object guard against unauthorized access.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71020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SimpleWatch</a:t>
            </a:r>
            <a:r>
              <a:rPr lang="en-US" dirty="0" smtClean="0"/>
              <a:t>  is an instance of 2BWatch</a:t>
            </a:r>
          </a:p>
          <a:p>
            <a:r>
              <a:rPr lang="en-US" dirty="0" err="1" smtClean="0"/>
              <a:t>LCDdisplay</a:t>
            </a:r>
            <a:r>
              <a:rPr lang="en-US" dirty="0"/>
              <a:t> </a:t>
            </a:r>
            <a:r>
              <a:rPr lang="en-US" dirty="0" smtClean="0"/>
              <a:t> is an instance of  2BWatchDisplay</a:t>
            </a:r>
          </a:p>
          <a:p>
            <a:r>
              <a:rPr lang="en-US" dirty="0" smtClean="0"/>
              <a:t>Time is an instance of 2BWatchTime</a:t>
            </a:r>
          </a:p>
          <a:p>
            <a:pPr>
              <a:buFont typeface="Wingdings" pitchFamily="2" charset="2"/>
              <a:buChar char="à"/>
            </a:pPr>
            <a:r>
              <a:rPr lang="en-US" dirty="0" smtClean="0">
                <a:sym typeface="Wingdings" pitchFamily="2" charset="2"/>
              </a:rPr>
              <a:t>Boundary object:  2BWatchButtons or 2BWatchInput  (ok if you left it as attributes)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Messages: pressButton1(), pressButton2(), pressButton1and2()     2BWatchInput</a:t>
            </a:r>
          </a:p>
          <a:p>
            <a:r>
              <a:rPr lang="en-US" dirty="0" err="1" smtClean="0">
                <a:sym typeface="Wingdings" pitchFamily="2" charset="2"/>
              </a:rPr>
              <a:t>blinkHours</a:t>
            </a:r>
            <a:r>
              <a:rPr lang="en-US" dirty="0" smtClean="0">
                <a:sym typeface="Wingdings" pitchFamily="2" charset="2"/>
              </a:rPr>
              <a:t>(), </a:t>
            </a:r>
            <a:r>
              <a:rPr lang="en-US" dirty="0" err="1" smtClean="0">
                <a:sym typeface="Wingdings" pitchFamily="2" charset="2"/>
              </a:rPr>
              <a:t>blinkMinutes</a:t>
            </a:r>
            <a:r>
              <a:rPr lang="en-US" dirty="0" smtClean="0">
                <a:sym typeface="Wingdings" pitchFamily="2" charset="2"/>
              </a:rPr>
              <a:t>(), </a:t>
            </a:r>
            <a:r>
              <a:rPr lang="en-US" dirty="0" err="1" smtClean="0">
                <a:sym typeface="Wingdings" pitchFamily="2" charset="2"/>
              </a:rPr>
              <a:t>stopBlinking</a:t>
            </a:r>
            <a:r>
              <a:rPr lang="en-US" dirty="0" smtClean="0">
                <a:sym typeface="Wingdings" pitchFamily="2" charset="2"/>
              </a:rPr>
              <a:t>(), refresh()   2BWatchDisplay</a:t>
            </a:r>
          </a:p>
          <a:p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                                          possible attribute: </a:t>
            </a:r>
            <a:r>
              <a:rPr lang="en-US" dirty="0" err="1" smtClean="0">
                <a:sym typeface="Wingdings" pitchFamily="2" charset="2"/>
              </a:rPr>
              <a:t>digitBlanking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incrementMinutes</a:t>
            </a:r>
            <a:r>
              <a:rPr lang="en-US" dirty="0" smtClean="0">
                <a:sym typeface="Wingdings" pitchFamily="2" charset="2"/>
              </a:rPr>
              <a:t>(), </a:t>
            </a:r>
            <a:r>
              <a:rPr lang="en-US" dirty="0" err="1" smtClean="0">
                <a:sym typeface="Wingdings" pitchFamily="2" charset="2"/>
              </a:rPr>
              <a:t>commitNewTime</a:t>
            </a:r>
            <a:r>
              <a:rPr lang="en-US" dirty="0" smtClean="0">
                <a:sym typeface="Wingdings" pitchFamily="2" charset="2"/>
              </a:rPr>
              <a:t>()</a:t>
            </a:r>
          </a:p>
          <a:p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			  possible attribute: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dirty="0" smtClean="0">
                <a:sym typeface="Wingdings" pitchFamily="2" charset="2"/>
              </a:rPr>
              <a:t>ime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870200" y="3238500"/>
            <a:ext cx="3225800" cy="355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2BWatch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54000" y="4521200"/>
            <a:ext cx="2413000" cy="3683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2BWatchInput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4000" y="4902200"/>
            <a:ext cx="2413000" cy="15875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pressButton</a:t>
            </a:r>
            <a:r>
              <a:rPr lang="en-US" dirty="0" smtClean="0">
                <a:latin typeface="Times" pitchFamily="-108" charset="0"/>
              </a:rPr>
              <a:t>1()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pressButton2()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Times" pitchFamily="-108" charset="0"/>
              </a:rPr>
              <a:t>pressButton1and2()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060700" y="4521200"/>
            <a:ext cx="2603500" cy="3683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2BWatchDisplay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060700" y="4902200"/>
            <a:ext cx="2603500" cy="15875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892800" y="4533900"/>
            <a:ext cx="2616200" cy="3683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2BWatchTime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892800" y="4914900"/>
            <a:ext cx="2616200" cy="1574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060700" y="5295900"/>
            <a:ext cx="2603500" cy="11303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err="1" smtClean="0">
                <a:latin typeface="Times" pitchFamily="-108" charset="0"/>
              </a:rPr>
              <a:t>blinkHours</a:t>
            </a:r>
            <a:r>
              <a:rPr lang="en-US" dirty="0">
                <a:latin typeface="Times" pitchFamily="-108" charset="0"/>
              </a:rPr>
              <a:t>()</a:t>
            </a:r>
          </a:p>
          <a:p>
            <a:r>
              <a:rPr lang="en-US" dirty="0" err="1" smtClean="0">
                <a:latin typeface="Times" pitchFamily="-108" charset="0"/>
              </a:rPr>
              <a:t>blinkMinutes</a:t>
            </a:r>
            <a:r>
              <a:rPr lang="en-US" dirty="0" smtClean="0">
                <a:latin typeface="Times" pitchFamily="-108" charset="0"/>
              </a:rPr>
              <a:t>()</a:t>
            </a:r>
          </a:p>
          <a:p>
            <a:r>
              <a:rPr lang="en-US" dirty="0" err="1">
                <a:latin typeface="Times" pitchFamily="-108" charset="0"/>
              </a:rPr>
              <a:t>stopBlinking</a:t>
            </a:r>
            <a:r>
              <a:rPr lang="en-US" dirty="0">
                <a:latin typeface="Times" pitchFamily="-108" charset="0"/>
              </a:rPr>
              <a:t>()</a:t>
            </a:r>
          </a:p>
          <a:p>
            <a:r>
              <a:rPr lang="en-US" dirty="0" smtClean="0">
                <a:latin typeface="Times" pitchFamily="-108" charset="0"/>
              </a:rPr>
              <a:t>refresh()</a:t>
            </a:r>
            <a:endParaRPr lang="en-US" dirty="0">
              <a:latin typeface="Times" pitchFamily="-10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60700" y="4889500"/>
            <a:ext cx="1531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" pitchFamily="-108" charset="0"/>
              </a:rPr>
              <a:t>digitBlanking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5892800" y="5295900"/>
            <a:ext cx="2616200" cy="11938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incrementMinutes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-108" charset="0"/>
              </a:rPr>
              <a:t>()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Times" pitchFamily="-108" charset="0"/>
              </a:rPr>
              <a:t>commitNewTime</a:t>
            </a:r>
            <a:r>
              <a:rPr lang="en-US" dirty="0" smtClean="0">
                <a:latin typeface="Times" pitchFamily="-108" charset="0"/>
              </a:rPr>
              <a:t>()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92800" y="49265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23" name="Straight Connector 22"/>
          <p:cNvCxnSpPr>
            <a:stCxn id="8" idx="0"/>
          </p:cNvCxnSpPr>
          <p:nvPr/>
        </p:nvCxnSpPr>
        <p:spPr bwMode="auto">
          <a:xfrm flipH="1" flipV="1">
            <a:off x="4343400" y="3911600"/>
            <a:ext cx="19050" cy="60960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37" idx="2"/>
          </p:cNvCxnSpPr>
          <p:nvPr/>
        </p:nvCxnSpPr>
        <p:spPr bwMode="auto">
          <a:xfrm>
            <a:off x="4762500" y="3911600"/>
            <a:ext cx="2171700" cy="60960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4" idx="0"/>
            <a:endCxn id="32" idx="2"/>
          </p:cNvCxnSpPr>
          <p:nvPr/>
        </p:nvCxnSpPr>
        <p:spPr bwMode="auto">
          <a:xfrm flipV="1">
            <a:off x="1460500" y="3911600"/>
            <a:ext cx="2489200" cy="60960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Diamond 31"/>
          <p:cNvSpPr/>
          <p:nvPr/>
        </p:nvSpPr>
        <p:spPr bwMode="auto">
          <a:xfrm>
            <a:off x="3797300" y="3594100"/>
            <a:ext cx="304800" cy="317500"/>
          </a:xfrm>
          <a:prstGeom prst="diamond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35" name="Diamond 34"/>
          <p:cNvSpPr/>
          <p:nvPr/>
        </p:nvSpPr>
        <p:spPr bwMode="auto">
          <a:xfrm>
            <a:off x="4191000" y="3594100"/>
            <a:ext cx="304800" cy="317500"/>
          </a:xfrm>
          <a:prstGeom prst="diamond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37" name="Diamond 36"/>
          <p:cNvSpPr/>
          <p:nvPr/>
        </p:nvSpPr>
        <p:spPr bwMode="auto">
          <a:xfrm>
            <a:off x="4610100" y="3594100"/>
            <a:ext cx="304800" cy="317500"/>
          </a:xfrm>
          <a:prstGeom prst="diamond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build="allAtOnce" animBg="1"/>
      <p:bldP spid="10" grpId="0" animBg="1"/>
      <p:bldP spid="11" grpId="0" animBg="1"/>
      <p:bldP spid="17" grpId="0" animBg="1"/>
      <p:bldP spid="19" grpId="0"/>
      <p:bldP spid="20" grpId="0" animBg="1"/>
      <p:bldP spid="21" grpId="0"/>
      <p:bldP spid="32" grpId="0" animBg="1"/>
      <p:bldP spid="35" grpId="0" animBg="1"/>
      <p:bldP spid="3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Defining Access Control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 multi-user systems different actors usually have different access rights to different functionality and data</a:t>
            </a:r>
          </a:p>
          <a:p>
            <a:r>
              <a:rPr lang="en-US" smtClean="0">
                <a:ea typeface="ＭＳ Ｐゴシック" pitchFamily="34" charset="-128"/>
              </a:rPr>
              <a:t>How do we model these accesses?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During analysis we model them by associating different use cases with different actors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During system design we model them determining which objects are shared among actors.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ea typeface="ＭＳ Ｐゴシック" pitchFamily="34" charset="-128"/>
              </a:rPr>
              <a:t>Access Matrix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We model access on classes with an </a:t>
            </a:r>
            <a:r>
              <a:rPr lang="en-US" smtClean="0">
                <a:solidFill>
                  <a:srgbClr val="0000FF"/>
                </a:solidFill>
                <a:ea typeface="ＭＳ Ｐゴシック" pitchFamily="34" charset="-128"/>
              </a:rPr>
              <a:t>access matrix: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The rows of the matrix represents the actors of the system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The column represent classes whose access we want to control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solidFill>
                  <a:srgbClr val="0000FF"/>
                </a:solidFill>
                <a:ea typeface="ＭＳ Ｐゴシック" pitchFamily="34" charset="-128"/>
              </a:rPr>
              <a:t>Access Right: </a:t>
            </a:r>
            <a:r>
              <a:rPr lang="en-US" smtClean="0">
                <a:ea typeface="ＭＳ Ｐゴシック" pitchFamily="34" charset="-128"/>
              </a:rPr>
              <a:t>An entry in the access matrix. It lists the operations that can be executed on instances of the class by the actor. 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Access Matrix Example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225675" y="1749425"/>
            <a:ext cx="831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Arena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767138" y="1749425"/>
            <a:ext cx="984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League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93725" y="2403475"/>
            <a:ext cx="1149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Operator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7625" y="3370263"/>
            <a:ext cx="1695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LeagueOwner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873125" y="4541838"/>
            <a:ext cx="869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Player</a:t>
            </a:r>
          </a:p>
        </p:txBody>
      </p:sp>
      <p:sp>
        <p:nvSpPr>
          <p:cNvPr id="35848" name="Rectangle 10"/>
          <p:cNvSpPr>
            <a:spLocks noChangeArrowheads="1"/>
          </p:cNvSpPr>
          <p:nvPr/>
        </p:nvSpPr>
        <p:spPr bwMode="auto">
          <a:xfrm>
            <a:off x="504825" y="5307013"/>
            <a:ext cx="1238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Spectator</a:t>
            </a:r>
          </a:p>
        </p:txBody>
      </p:sp>
      <p:sp>
        <p:nvSpPr>
          <p:cNvPr id="35849" name="Rectangle 11"/>
          <p:cNvSpPr>
            <a:spLocks noChangeArrowheads="1"/>
          </p:cNvSpPr>
          <p:nvPr/>
        </p:nvSpPr>
        <p:spPr bwMode="auto">
          <a:xfrm>
            <a:off x="5561013" y="1749425"/>
            <a:ext cx="1504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Tournament</a:t>
            </a:r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5434013" y="3370263"/>
            <a:ext cx="1354137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&lt;&lt;create&gt;&gt;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archive()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schedule()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view()</a:t>
            </a:r>
          </a:p>
        </p:txBody>
      </p:sp>
      <p:sp>
        <p:nvSpPr>
          <p:cNvPr id="35851" name="Rectangle 13"/>
          <p:cNvSpPr>
            <a:spLocks noChangeArrowheads="1"/>
          </p:cNvSpPr>
          <p:nvPr/>
        </p:nvSpPr>
        <p:spPr bwMode="auto">
          <a:xfrm>
            <a:off x="5434013" y="4541838"/>
            <a:ext cx="12255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applyFor()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view()</a:t>
            </a:r>
          </a:p>
        </p:txBody>
      </p:sp>
      <p:sp>
        <p:nvSpPr>
          <p:cNvPr id="35852" name="Rectangle 14"/>
          <p:cNvSpPr>
            <a:spLocks noChangeArrowheads="1"/>
          </p:cNvSpPr>
          <p:nvPr/>
        </p:nvSpPr>
        <p:spPr bwMode="auto">
          <a:xfrm>
            <a:off x="5434013" y="5307013"/>
            <a:ext cx="793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</a:p>
        </p:txBody>
      </p:sp>
      <p:sp>
        <p:nvSpPr>
          <p:cNvPr id="35853" name="Rectangle 15"/>
          <p:cNvSpPr>
            <a:spLocks noChangeArrowheads="1"/>
          </p:cNvSpPr>
          <p:nvPr/>
        </p:nvSpPr>
        <p:spPr bwMode="auto">
          <a:xfrm>
            <a:off x="1692275" y="2403475"/>
            <a:ext cx="1454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&lt;&lt;create&gt;&gt;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createUser()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view ()</a:t>
            </a:r>
          </a:p>
        </p:txBody>
      </p:sp>
      <p:sp>
        <p:nvSpPr>
          <p:cNvPr id="35854" name="Rectangle 16"/>
          <p:cNvSpPr>
            <a:spLocks noChangeArrowheads="1"/>
          </p:cNvSpPr>
          <p:nvPr/>
        </p:nvSpPr>
        <p:spPr bwMode="auto">
          <a:xfrm>
            <a:off x="1692275" y="3370263"/>
            <a:ext cx="857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 ()</a:t>
            </a:r>
          </a:p>
        </p:txBody>
      </p:sp>
      <p:sp>
        <p:nvSpPr>
          <p:cNvPr id="35855" name="Rectangle 17"/>
          <p:cNvSpPr>
            <a:spLocks noChangeArrowheads="1"/>
          </p:cNvSpPr>
          <p:nvPr/>
        </p:nvSpPr>
        <p:spPr bwMode="auto">
          <a:xfrm>
            <a:off x="1692275" y="5307013"/>
            <a:ext cx="18732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applyForPlayer()</a:t>
            </a:r>
          </a:p>
        </p:txBody>
      </p:sp>
      <p:sp>
        <p:nvSpPr>
          <p:cNvPr id="35856" name="Rectangle 18"/>
          <p:cNvSpPr>
            <a:spLocks noChangeArrowheads="1"/>
          </p:cNvSpPr>
          <p:nvPr/>
        </p:nvSpPr>
        <p:spPr bwMode="auto">
          <a:xfrm>
            <a:off x="1692275" y="4541838"/>
            <a:ext cx="1898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applyForOwner()</a:t>
            </a:r>
          </a:p>
        </p:txBody>
      </p:sp>
      <p:sp>
        <p:nvSpPr>
          <p:cNvPr id="35857" name="Rectangle 19"/>
          <p:cNvSpPr>
            <a:spLocks noChangeArrowheads="1"/>
          </p:cNvSpPr>
          <p:nvPr/>
        </p:nvSpPr>
        <p:spPr bwMode="auto">
          <a:xfrm>
            <a:off x="3595688" y="2403475"/>
            <a:ext cx="1354137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&lt;&lt;create&gt;&gt;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archive()</a:t>
            </a:r>
          </a:p>
        </p:txBody>
      </p:sp>
      <p:sp>
        <p:nvSpPr>
          <p:cNvPr id="35858" name="Rectangle 20"/>
          <p:cNvSpPr>
            <a:spLocks noChangeArrowheads="1"/>
          </p:cNvSpPr>
          <p:nvPr/>
        </p:nvSpPr>
        <p:spPr bwMode="auto">
          <a:xfrm>
            <a:off x="3595688" y="4541838"/>
            <a:ext cx="13144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subscribe()</a:t>
            </a:r>
          </a:p>
        </p:txBody>
      </p:sp>
      <p:sp>
        <p:nvSpPr>
          <p:cNvPr id="35859" name="Rectangle 21"/>
          <p:cNvSpPr>
            <a:spLocks noChangeArrowheads="1"/>
          </p:cNvSpPr>
          <p:nvPr/>
        </p:nvSpPr>
        <p:spPr bwMode="auto">
          <a:xfrm>
            <a:off x="3595688" y="5307013"/>
            <a:ext cx="13144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subscribe()</a:t>
            </a:r>
          </a:p>
        </p:txBody>
      </p:sp>
      <p:sp>
        <p:nvSpPr>
          <p:cNvPr id="35860" name="Rectangle 22"/>
          <p:cNvSpPr>
            <a:spLocks noChangeArrowheads="1"/>
          </p:cNvSpPr>
          <p:nvPr/>
        </p:nvSpPr>
        <p:spPr bwMode="auto">
          <a:xfrm>
            <a:off x="3595688" y="3370263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edit ()</a:t>
            </a:r>
          </a:p>
        </p:txBody>
      </p:sp>
      <p:sp>
        <p:nvSpPr>
          <p:cNvPr id="35861" name="Rectangle 23"/>
          <p:cNvSpPr>
            <a:spLocks noChangeArrowheads="1"/>
          </p:cNvSpPr>
          <p:nvPr/>
        </p:nvSpPr>
        <p:spPr bwMode="auto">
          <a:xfrm>
            <a:off x="7731125" y="1751013"/>
            <a:ext cx="8445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Match</a:t>
            </a:r>
          </a:p>
        </p:txBody>
      </p:sp>
      <p:sp>
        <p:nvSpPr>
          <p:cNvPr id="35862" name="Rectangle 24"/>
          <p:cNvSpPr>
            <a:spLocks noChangeArrowheads="1"/>
          </p:cNvSpPr>
          <p:nvPr/>
        </p:nvSpPr>
        <p:spPr bwMode="auto">
          <a:xfrm>
            <a:off x="7259638" y="3370263"/>
            <a:ext cx="1354137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&lt;&lt;create&gt;&gt;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end()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7259638" y="4541838"/>
            <a:ext cx="908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play()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forfeit()</a:t>
            </a:r>
          </a:p>
        </p:txBody>
      </p:sp>
      <p:sp>
        <p:nvSpPr>
          <p:cNvPr id="35864" name="Rectangle 26"/>
          <p:cNvSpPr>
            <a:spLocks noChangeArrowheads="1"/>
          </p:cNvSpPr>
          <p:nvPr/>
        </p:nvSpPr>
        <p:spPr bwMode="auto">
          <a:xfrm>
            <a:off x="7259638" y="5307013"/>
            <a:ext cx="9588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Arial" charset="0"/>
              </a:rPr>
              <a:t>view()</a:t>
            </a:r>
            <a:br>
              <a:rPr lang="en-US" b="0">
                <a:latin typeface="Arial" charset="0"/>
              </a:rPr>
            </a:br>
            <a:r>
              <a:rPr lang="en-US" b="0">
                <a:latin typeface="Arial" charset="0"/>
              </a:rPr>
              <a:t>replay()</a:t>
            </a:r>
          </a:p>
        </p:txBody>
      </p:sp>
      <p:grpSp>
        <p:nvGrpSpPr>
          <p:cNvPr id="35865" name="Group 27"/>
          <p:cNvGrpSpPr>
            <a:grpSpLocks/>
          </p:cNvGrpSpPr>
          <p:nvPr/>
        </p:nvGrpSpPr>
        <p:grpSpPr bwMode="auto">
          <a:xfrm>
            <a:off x="104775" y="1503363"/>
            <a:ext cx="8967788" cy="4584700"/>
            <a:chOff x="66" y="584"/>
            <a:chExt cx="5649" cy="2888"/>
          </a:xfrm>
        </p:grpSpPr>
        <p:sp>
          <p:nvSpPr>
            <p:cNvPr id="35869" name="Rectangle 28"/>
            <p:cNvSpPr>
              <a:spLocks noChangeArrowheads="1"/>
            </p:cNvSpPr>
            <p:nvPr/>
          </p:nvSpPr>
          <p:spPr bwMode="auto">
            <a:xfrm>
              <a:off x="1085" y="584"/>
              <a:ext cx="1159" cy="28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0" name="Rectangle 29"/>
            <p:cNvSpPr>
              <a:spLocks noChangeArrowheads="1"/>
            </p:cNvSpPr>
            <p:nvPr/>
          </p:nvSpPr>
          <p:spPr bwMode="auto">
            <a:xfrm>
              <a:off x="66" y="1151"/>
              <a:ext cx="5649" cy="61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1" name="Rectangle 30"/>
            <p:cNvSpPr>
              <a:spLocks noChangeArrowheads="1"/>
            </p:cNvSpPr>
            <p:nvPr/>
          </p:nvSpPr>
          <p:spPr bwMode="auto">
            <a:xfrm>
              <a:off x="66" y="2498"/>
              <a:ext cx="5649" cy="48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2" name="Rectangle 31"/>
            <p:cNvSpPr>
              <a:spLocks noChangeArrowheads="1"/>
            </p:cNvSpPr>
            <p:nvPr/>
          </p:nvSpPr>
          <p:spPr bwMode="auto">
            <a:xfrm>
              <a:off x="66" y="2980"/>
              <a:ext cx="5649" cy="4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3" name="Rectangle 32"/>
            <p:cNvSpPr>
              <a:spLocks noChangeArrowheads="1"/>
            </p:cNvSpPr>
            <p:nvPr/>
          </p:nvSpPr>
          <p:spPr bwMode="auto">
            <a:xfrm>
              <a:off x="66" y="1768"/>
              <a:ext cx="5649" cy="7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4" name="Rectangle 33"/>
            <p:cNvSpPr>
              <a:spLocks noChangeArrowheads="1"/>
            </p:cNvSpPr>
            <p:nvPr/>
          </p:nvSpPr>
          <p:spPr bwMode="auto">
            <a:xfrm>
              <a:off x="2244" y="584"/>
              <a:ext cx="1159" cy="28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5" name="Rectangle 34"/>
            <p:cNvSpPr>
              <a:spLocks noChangeArrowheads="1"/>
            </p:cNvSpPr>
            <p:nvPr/>
          </p:nvSpPr>
          <p:spPr bwMode="auto">
            <a:xfrm>
              <a:off x="3397" y="584"/>
              <a:ext cx="1159" cy="28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6" name="Rectangle 35"/>
            <p:cNvSpPr>
              <a:spLocks noChangeArrowheads="1"/>
            </p:cNvSpPr>
            <p:nvPr/>
          </p:nvSpPr>
          <p:spPr bwMode="auto">
            <a:xfrm>
              <a:off x="4556" y="584"/>
              <a:ext cx="1159" cy="288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66" name="AutoShape 9"/>
          <p:cNvSpPr>
            <a:spLocks noChangeArrowheads="1"/>
          </p:cNvSpPr>
          <p:nvPr/>
        </p:nvSpPr>
        <p:spPr bwMode="auto">
          <a:xfrm>
            <a:off x="47625" y="1662113"/>
            <a:ext cx="1571625" cy="673100"/>
          </a:xfrm>
          <a:prstGeom prst="wedgeEllipseCallout">
            <a:avLst>
              <a:gd name="adj1" fmla="val -9292"/>
              <a:gd name="adj2" fmla="val 7924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CC"/>
                </a:solidFill>
                <a:latin typeface="Arial" charset="0"/>
              </a:rPr>
              <a:t>Actors</a:t>
            </a:r>
          </a:p>
        </p:txBody>
      </p:sp>
      <p:sp>
        <p:nvSpPr>
          <p:cNvPr id="35867" name="AutoShape 8"/>
          <p:cNvSpPr>
            <a:spLocks noChangeArrowheads="1"/>
          </p:cNvSpPr>
          <p:nvPr/>
        </p:nvSpPr>
        <p:spPr bwMode="auto">
          <a:xfrm>
            <a:off x="1196975" y="827088"/>
            <a:ext cx="1571625" cy="673100"/>
          </a:xfrm>
          <a:prstGeom prst="wedgeEllipseCallout">
            <a:avLst>
              <a:gd name="adj1" fmla="val 24144"/>
              <a:gd name="adj2" fmla="val 6816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CC"/>
                </a:solidFill>
                <a:latin typeface="Arial" charset="0"/>
              </a:rPr>
              <a:t>Classes</a:t>
            </a:r>
          </a:p>
        </p:txBody>
      </p:sp>
      <p:sp>
        <p:nvSpPr>
          <p:cNvPr id="35868" name="AutoShape 36"/>
          <p:cNvSpPr>
            <a:spLocks noChangeArrowheads="1"/>
          </p:cNvSpPr>
          <p:nvPr/>
        </p:nvSpPr>
        <p:spPr bwMode="auto">
          <a:xfrm>
            <a:off x="4364038" y="749300"/>
            <a:ext cx="1863725" cy="673100"/>
          </a:xfrm>
          <a:prstGeom prst="wedgeEllipseCallout">
            <a:avLst>
              <a:gd name="adj1" fmla="val -126662"/>
              <a:gd name="adj2" fmla="val 227829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CC"/>
                </a:solidFill>
                <a:latin typeface="Arial" charset="0"/>
              </a:rPr>
              <a:t>Access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Global Resource Questions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Does the system need authentication?</a:t>
            </a:r>
          </a:p>
          <a:p>
            <a:r>
              <a:rPr lang="en-US" smtClean="0">
                <a:ea typeface="ＭＳ Ｐゴシック" pitchFamily="34" charset="-128"/>
              </a:rPr>
              <a:t>If yes, what is the authentication scheme?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User name and password? Access control list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Tickets? Capability-based</a:t>
            </a:r>
          </a:p>
          <a:p>
            <a:r>
              <a:rPr lang="en-US" smtClean="0">
                <a:ea typeface="ＭＳ Ｐゴシック" pitchFamily="34" charset="-128"/>
              </a:rPr>
              <a:t>What is the user interface for authentication?</a:t>
            </a:r>
          </a:p>
          <a:p>
            <a:r>
              <a:rPr lang="en-US" smtClean="0">
                <a:ea typeface="ＭＳ Ｐゴシック" pitchFamily="34" charset="-128"/>
              </a:rPr>
              <a:t>Does the system need a network-wide name server?</a:t>
            </a:r>
          </a:p>
          <a:p>
            <a:r>
              <a:rPr lang="en-US" smtClean="0">
                <a:ea typeface="ＭＳ Ｐゴシック" pitchFamily="34" charset="-128"/>
              </a:rPr>
              <a:t>How is a service known to the rest of the system?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At runtime? At compile time?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By Port?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By Name?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309938" y="755650"/>
            <a:ext cx="2541587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3000">
                <a:solidFill>
                  <a:srgbClr val="000000"/>
                </a:solidFill>
              </a:rPr>
              <a:t>System Design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65088" y="1395413"/>
            <a:ext cx="3898900" cy="2614612"/>
            <a:chOff x="138" y="783"/>
            <a:chExt cx="2456" cy="1647"/>
          </a:xfrm>
        </p:grpSpPr>
        <p:sp>
          <p:nvSpPr>
            <p:cNvPr id="37923" name="Rectangle 4"/>
            <p:cNvSpPr>
              <a:spLocks noChangeArrowheads="1"/>
            </p:cNvSpPr>
            <p:nvPr/>
          </p:nvSpPr>
          <p:spPr bwMode="auto">
            <a:xfrm>
              <a:off x="138" y="1854"/>
              <a:ext cx="19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2. Subsystem Decomposition</a:t>
              </a:r>
            </a:p>
          </p:txBody>
        </p:sp>
        <p:sp>
          <p:nvSpPr>
            <p:cNvPr id="37924" name="Rectangle 5"/>
            <p:cNvSpPr>
              <a:spLocks noChangeArrowheads="1"/>
            </p:cNvSpPr>
            <p:nvPr/>
          </p:nvSpPr>
          <p:spPr bwMode="auto">
            <a:xfrm>
              <a:off x="272" y="2048"/>
              <a:ext cx="1308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Layers vs Partitions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Coherence/Coupling</a:t>
              </a:r>
            </a:p>
          </p:txBody>
        </p:sp>
        <p:sp>
          <p:nvSpPr>
            <p:cNvPr id="37925" name="Line 6"/>
            <p:cNvSpPr>
              <a:spLocks noChangeShapeType="1"/>
            </p:cNvSpPr>
            <p:nvPr/>
          </p:nvSpPr>
          <p:spPr bwMode="auto">
            <a:xfrm flipH="1">
              <a:off x="1118" y="783"/>
              <a:ext cx="1476" cy="10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892" name="Rectangle 7"/>
          <p:cNvSpPr>
            <a:spLocks noChangeArrowheads="1"/>
          </p:cNvSpPr>
          <p:nvPr/>
        </p:nvSpPr>
        <p:spPr bwMode="auto">
          <a:xfrm>
            <a:off x="2663825" y="49133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7893" name="Rectangle 9"/>
          <p:cNvSpPr>
            <a:spLocks noChangeArrowheads="1"/>
          </p:cNvSpPr>
          <p:nvPr/>
        </p:nvSpPr>
        <p:spPr bwMode="auto">
          <a:xfrm>
            <a:off x="2058988" y="4679950"/>
            <a:ext cx="200342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>
                <a:solidFill>
                  <a:srgbClr val="0000CC"/>
                </a:solidFill>
              </a:rPr>
              <a:t>4. Hardware/</a:t>
            </a:r>
          </a:p>
          <a:p>
            <a:r>
              <a:rPr lang="en-US">
                <a:solidFill>
                  <a:srgbClr val="0000CC"/>
                </a:solidFill>
              </a:rPr>
              <a:t>Software Mapping</a:t>
            </a:r>
          </a:p>
        </p:txBody>
      </p:sp>
      <p:grpSp>
        <p:nvGrpSpPr>
          <p:cNvPr id="37894" name="Group 10"/>
          <p:cNvGrpSpPr>
            <a:grpSpLocks/>
          </p:cNvGrpSpPr>
          <p:nvPr/>
        </p:nvGrpSpPr>
        <p:grpSpPr bwMode="auto">
          <a:xfrm>
            <a:off x="2074863" y="1606550"/>
            <a:ext cx="2376487" cy="4772025"/>
            <a:chOff x="1404" y="916"/>
            <a:chExt cx="1497" cy="3006"/>
          </a:xfrm>
        </p:grpSpPr>
        <p:sp>
          <p:nvSpPr>
            <p:cNvPr id="37921" name="Line 11"/>
            <p:cNvSpPr>
              <a:spLocks noChangeShapeType="1"/>
            </p:cNvSpPr>
            <p:nvPr/>
          </p:nvSpPr>
          <p:spPr bwMode="auto">
            <a:xfrm flipH="1">
              <a:off x="2194" y="916"/>
              <a:ext cx="707" cy="19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2" name="Rectangle 12"/>
            <p:cNvSpPr>
              <a:spLocks noChangeArrowheads="1"/>
            </p:cNvSpPr>
            <p:nvPr/>
          </p:nvSpPr>
          <p:spPr bwMode="auto">
            <a:xfrm>
              <a:off x="1404" y="3214"/>
              <a:ext cx="1481" cy="7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Special Purpose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Buy vs Build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Allocation of Resources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Connectivity</a:t>
              </a:r>
            </a:p>
          </p:txBody>
        </p:sp>
      </p:grpSp>
      <p:sp>
        <p:nvSpPr>
          <p:cNvPr id="37895" name="Rectangle 13"/>
          <p:cNvSpPr>
            <a:spLocks noChangeArrowheads="1"/>
          </p:cNvSpPr>
          <p:nvPr/>
        </p:nvSpPr>
        <p:spPr bwMode="auto">
          <a:xfrm>
            <a:off x="723900" y="46720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37896" name="Group 14"/>
          <p:cNvGrpSpPr>
            <a:grpSpLocks/>
          </p:cNvGrpSpPr>
          <p:nvPr/>
        </p:nvGrpSpPr>
        <p:grpSpPr bwMode="auto">
          <a:xfrm>
            <a:off x="4243388" y="1535113"/>
            <a:ext cx="2676525" cy="4379912"/>
            <a:chOff x="2770" y="871"/>
            <a:chExt cx="1686" cy="2759"/>
          </a:xfrm>
        </p:grpSpPr>
        <p:sp>
          <p:nvSpPr>
            <p:cNvPr id="37918" name="Line 15"/>
            <p:cNvSpPr>
              <a:spLocks noChangeShapeType="1"/>
            </p:cNvSpPr>
            <p:nvPr/>
          </p:nvSpPr>
          <p:spPr bwMode="auto">
            <a:xfrm>
              <a:off x="2972" y="871"/>
              <a:ext cx="192" cy="18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9" name="Rectangle 16"/>
            <p:cNvSpPr>
              <a:spLocks noChangeArrowheads="1"/>
            </p:cNvSpPr>
            <p:nvPr/>
          </p:nvSpPr>
          <p:spPr bwMode="auto">
            <a:xfrm>
              <a:off x="2770" y="2852"/>
              <a:ext cx="958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5. Data</a:t>
              </a:r>
            </a:p>
            <a:p>
              <a:r>
                <a:rPr lang="en-US">
                  <a:solidFill>
                    <a:srgbClr val="0000CC"/>
                  </a:solidFill>
                </a:rPr>
                <a:t>Management </a:t>
              </a:r>
            </a:p>
          </p:txBody>
        </p:sp>
        <p:sp>
          <p:nvSpPr>
            <p:cNvPr id="37920" name="Rectangle 17"/>
            <p:cNvSpPr>
              <a:spLocks noChangeArrowheads="1"/>
            </p:cNvSpPr>
            <p:nvPr/>
          </p:nvSpPr>
          <p:spPr bwMode="auto">
            <a:xfrm>
              <a:off x="2960" y="3248"/>
              <a:ext cx="149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Persistent Objects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Filesystem vs Database</a:t>
              </a:r>
            </a:p>
          </p:txBody>
        </p:sp>
      </p:grpSp>
      <p:grpSp>
        <p:nvGrpSpPr>
          <p:cNvPr id="37897" name="Group 18"/>
          <p:cNvGrpSpPr>
            <a:grpSpLocks/>
          </p:cNvGrpSpPr>
          <p:nvPr/>
        </p:nvGrpSpPr>
        <p:grpSpPr bwMode="auto">
          <a:xfrm>
            <a:off x="4646613" y="1395413"/>
            <a:ext cx="4332287" cy="4770437"/>
            <a:chOff x="3024" y="783"/>
            <a:chExt cx="2729" cy="3005"/>
          </a:xfrm>
        </p:grpSpPr>
        <p:sp>
          <p:nvSpPr>
            <p:cNvPr id="37915" name="Line 19"/>
            <p:cNvSpPr>
              <a:spLocks noChangeShapeType="1"/>
            </p:cNvSpPr>
            <p:nvPr/>
          </p:nvSpPr>
          <p:spPr bwMode="auto">
            <a:xfrm>
              <a:off x="3024" y="783"/>
              <a:ext cx="1152" cy="19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6" name="Rectangle 20"/>
            <p:cNvSpPr>
              <a:spLocks noChangeArrowheads="1"/>
            </p:cNvSpPr>
            <p:nvPr/>
          </p:nvSpPr>
          <p:spPr bwMode="auto">
            <a:xfrm>
              <a:off x="4451" y="3243"/>
              <a:ext cx="1247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Access Control List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vs Capabilities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Security</a:t>
              </a:r>
            </a:p>
          </p:txBody>
        </p:sp>
        <p:sp>
          <p:nvSpPr>
            <p:cNvPr id="37917" name="Rectangle 21"/>
            <p:cNvSpPr>
              <a:spLocks noChangeArrowheads="1"/>
            </p:cNvSpPr>
            <p:nvPr/>
          </p:nvSpPr>
          <p:spPr bwMode="auto">
            <a:xfrm>
              <a:off x="4314" y="2852"/>
              <a:ext cx="1439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6. Global Resource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Handling </a:t>
              </a:r>
            </a:p>
          </p:txBody>
        </p:sp>
      </p:grpSp>
      <p:grpSp>
        <p:nvGrpSpPr>
          <p:cNvPr id="37898" name="Group 22"/>
          <p:cNvGrpSpPr>
            <a:grpSpLocks/>
          </p:cNvGrpSpPr>
          <p:nvPr/>
        </p:nvGrpSpPr>
        <p:grpSpPr bwMode="auto">
          <a:xfrm>
            <a:off x="5021263" y="1312863"/>
            <a:ext cx="3741737" cy="1800225"/>
            <a:chOff x="3260" y="731"/>
            <a:chExt cx="2357" cy="1134"/>
          </a:xfrm>
        </p:grpSpPr>
        <p:sp>
          <p:nvSpPr>
            <p:cNvPr id="37912" name="Rectangle 23"/>
            <p:cNvSpPr>
              <a:spLocks noChangeArrowheads="1"/>
            </p:cNvSpPr>
            <p:nvPr/>
          </p:nvSpPr>
          <p:spPr bwMode="auto">
            <a:xfrm>
              <a:off x="4584" y="948"/>
              <a:ext cx="874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</a:rPr>
                <a:t>8. Boundary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Conditions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7913" name="Rectangle 24"/>
            <p:cNvSpPr>
              <a:spLocks noChangeArrowheads="1"/>
            </p:cNvSpPr>
            <p:nvPr/>
          </p:nvSpPr>
          <p:spPr bwMode="auto">
            <a:xfrm>
              <a:off x="4755" y="1320"/>
              <a:ext cx="862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Initialization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Termination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Failure</a:t>
              </a:r>
            </a:p>
          </p:txBody>
        </p:sp>
        <p:sp>
          <p:nvSpPr>
            <p:cNvPr id="37914" name="Line 25"/>
            <p:cNvSpPr>
              <a:spLocks noChangeShapeType="1"/>
            </p:cNvSpPr>
            <p:nvPr/>
          </p:nvSpPr>
          <p:spPr bwMode="auto">
            <a:xfrm>
              <a:off x="3260" y="731"/>
              <a:ext cx="1324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899" name="Group 26"/>
          <p:cNvGrpSpPr>
            <a:grpSpLocks/>
          </p:cNvGrpSpPr>
          <p:nvPr/>
        </p:nvGrpSpPr>
        <p:grpSpPr bwMode="auto">
          <a:xfrm>
            <a:off x="128588" y="1395413"/>
            <a:ext cx="4114800" cy="3946525"/>
            <a:chOff x="178" y="783"/>
            <a:chExt cx="2592" cy="2486"/>
          </a:xfrm>
        </p:grpSpPr>
        <p:sp>
          <p:nvSpPr>
            <p:cNvPr id="37909" name="Line 27"/>
            <p:cNvSpPr>
              <a:spLocks noChangeShapeType="1"/>
            </p:cNvSpPr>
            <p:nvPr/>
          </p:nvSpPr>
          <p:spPr bwMode="auto">
            <a:xfrm flipH="1">
              <a:off x="1280" y="783"/>
              <a:ext cx="1490" cy="18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0" name="Rectangle 28"/>
            <p:cNvSpPr>
              <a:spLocks noChangeArrowheads="1"/>
            </p:cNvSpPr>
            <p:nvPr/>
          </p:nvSpPr>
          <p:spPr bwMode="auto">
            <a:xfrm>
              <a:off x="178" y="2670"/>
              <a:ext cx="1179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3. Concurrency</a:t>
              </a:r>
            </a:p>
          </p:txBody>
        </p:sp>
        <p:sp>
          <p:nvSpPr>
            <p:cNvPr id="37911" name="Rectangle 29"/>
            <p:cNvSpPr>
              <a:spLocks noChangeArrowheads="1"/>
            </p:cNvSpPr>
            <p:nvPr/>
          </p:nvSpPr>
          <p:spPr bwMode="auto">
            <a:xfrm>
              <a:off x="328" y="2887"/>
              <a:ext cx="1074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Identification of 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Threads</a:t>
              </a:r>
            </a:p>
          </p:txBody>
        </p:sp>
      </p:grpSp>
      <p:grpSp>
        <p:nvGrpSpPr>
          <p:cNvPr id="37900" name="Group 30"/>
          <p:cNvGrpSpPr>
            <a:grpSpLocks/>
          </p:cNvGrpSpPr>
          <p:nvPr/>
        </p:nvGrpSpPr>
        <p:grpSpPr bwMode="auto">
          <a:xfrm>
            <a:off x="4818063" y="1365250"/>
            <a:ext cx="4325937" cy="3300413"/>
            <a:chOff x="3132" y="764"/>
            <a:chExt cx="2725" cy="2079"/>
          </a:xfrm>
        </p:grpSpPr>
        <p:sp>
          <p:nvSpPr>
            <p:cNvPr id="37906" name="Line 31"/>
            <p:cNvSpPr>
              <a:spLocks noChangeShapeType="1"/>
            </p:cNvSpPr>
            <p:nvPr/>
          </p:nvSpPr>
          <p:spPr bwMode="auto">
            <a:xfrm>
              <a:off x="3132" y="764"/>
              <a:ext cx="1324" cy="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7" name="Rectangle 32"/>
            <p:cNvSpPr>
              <a:spLocks noChangeArrowheads="1"/>
            </p:cNvSpPr>
            <p:nvPr/>
          </p:nvSpPr>
          <p:spPr bwMode="auto">
            <a:xfrm>
              <a:off x="4584" y="1891"/>
              <a:ext cx="967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>
                  <a:solidFill>
                    <a:srgbClr val="0000CC"/>
                  </a:solidFill>
                </a:rPr>
                <a:t>7. Software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Control</a:t>
              </a:r>
            </a:p>
          </p:txBody>
        </p:sp>
        <p:sp>
          <p:nvSpPr>
            <p:cNvPr id="37908" name="Rectangle 33"/>
            <p:cNvSpPr>
              <a:spLocks noChangeArrowheads="1"/>
            </p:cNvSpPr>
            <p:nvPr/>
          </p:nvSpPr>
          <p:spPr bwMode="auto">
            <a:xfrm>
              <a:off x="4696" y="2298"/>
              <a:ext cx="1161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Monolithic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Event-Driven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Conc. Processes</a:t>
              </a:r>
            </a:p>
          </p:txBody>
        </p:sp>
      </p:grpSp>
      <p:grpSp>
        <p:nvGrpSpPr>
          <p:cNvPr id="37901" name="Group 34"/>
          <p:cNvGrpSpPr>
            <a:grpSpLocks/>
          </p:cNvGrpSpPr>
          <p:nvPr/>
        </p:nvGrpSpPr>
        <p:grpSpPr bwMode="auto">
          <a:xfrm>
            <a:off x="139700" y="1263650"/>
            <a:ext cx="3582988" cy="1590675"/>
            <a:chOff x="185" y="700"/>
            <a:chExt cx="2257" cy="1002"/>
          </a:xfrm>
        </p:grpSpPr>
        <p:sp>
          <p:nvSpPr>
            <p:cNvPr id="37903" name="Line 35"/>
            <p:cNvSpPr>
              <a:spLocks noChangeShapeType="1"/>
            </p:cNvSpPr>
            <p:nvPr/>
          </p:nvSpPr>
          <p:spPr bwMode="auto">
            <a:xfrm flipH="1">
              <a:off x="897" y="700"/>
              <a:ext cx="1545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4" name="Rectangle 36"/>
            <p:cNvSpPr>
              <a:spLocks noChangeArrowheads="1"/>
            </p:cNvSpPr>
            <p:nvPr/>
          </p:nvSpPr>
          <p:spPr bwMode="auto">
            <a:xfrm>
              <a:off x="185" y="1117"/>
              <a:ext cx="11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1. Design Goals</a:t>
              </a:r>
            </a:p>
          </p:txBody>
        </p:sp>
        <p:sp>
          <p:nvSpPr>
            <p:cNvPr id="37905" name="Rectangle 37"/>
            <p:cNvSpPr>
              <a:spLocks noChangeArrowheads="1"/>
            </p:cNvSpPr>
            <p:nvPr/>
          </p:nvSpPr>
          <p:spPr bwMode="auto">
            <a:xfrm>
              <a:off x="288" y="1320"/>
              <a:ext cx="72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Definition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Trade-offs</a:t>
              </a:r>
            </a:p>
          </p:txBody>
        </p:sp>
      </p:grpSp>
      <p:sp>
        <p:nvSpPr>
          <p:cNvPr id="244775" name="AutoShape 39"/>
          <p:cNvSpPr>
            <a:spLocks noChangeArrowheads="1"/>
          </p:cNvSpPr>
          <p:nvPr/>
        </p:nvSpPr>
        <p:spPr bwMode="auto">
          <a:xfrm>
            <a:off x="7040563" y="3154363"/>
            <a:ext cx="354012" cy="355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7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7. Decide on Software Control </a:t>
            </a:r>
          </a:p>
        </p:txBody>
      </p:sp>
      <p:sp>
        <p:nvSpPr>
          <p:cNvPr id="38915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95275" y="1295400"/>
            <a:ext cx="8610600" cy="4800600"/>
          </a:xfrm>
        </p:spPr>
        <p:txBody>
          <a:bodyPr/>
          <a:lstStyle/>
          <a:p>
            <a:pPr>
              <a:lnSpc>
                <a:spcPct val="80000"/>
              </a:lnSpc>
              <a:buFont typeface="Times" charset="0"/>
              <a:buNone/>
            </a:pPr>
            <a:r>
              <a:rPr lang="en-US" dirty="0" smtClean="0">
                <a:ea typeface="ＭＳ Ｐゴシック" pitchFamily="34" charset="-128"/>
              </a:rPr>
              <a:t>Two major design choices:</a:t>
            </a:r>
          </a:p>
          <a:p>
            <a:pPr>
              <a:lnSpc>
                <a:spcPct val="80000"/>
              </a:lnSpc>
              <a:buFont typeface="Times" charset="0"/>
              <a:buNone/>
            </a:pPr>
            <a:r>
              <a:rPr lang="en-US" dirty="0" smtClean="0">
                <a:ea typeface="ＭＳ Ｐゴシック" pitchFamily="34" charset="-128"/>
              </a:rPr>
              <a:t>	</a:t>
            </a:r>
            <a:r>
              <a:rPr lang="en-US" dirty="0" smtClean="0">
                <a:ea typeface="ＭＳ Ｐゴシック" pitchFamily="34" charset="-128"/>
              </a:rPr>
              <a:t>1. Choose implicit  control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ea typeface="ＭＳ Ｐゴシック" pitchFamily="34" charset="-128"/>
              </a:rPr>
              <a:t>No control object</a:t>
            </a:r>
            <a:endParaRPr lang="en-US" dirty="0" smtClean="0">
              <a:ea typeface="ＭＳ Ｐゴシック" pitchFamily="34" charset="-128"/>
            </a:endParaRPr>
          </a:p>
          <a:p>
            <a:pPr>
              <a:lnSpc>
                <a:spcPct val="80000"/>
              </a:lnSpc>
              <a:buFont typeface="Times" charset="0"/>
              <a:buNone/>
            </a:pPr>
            <a:r>
              <a:rPr lang="en-US" dirty="0" smtClean="0">
                <a:ea typeface="ＭＳ Ｐゴシック" pitchFamily="34" charset="-128"/>
              </a:rPr>
              <a:t>	2. Choose explicit control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ea typeface="ＭＳ Ｐゴシック" pitchFamily="34" charset="-128"/>
              </a:rPr>
              <a:t>Centralized or decentralized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ea typeface="ＭＳ Ｐゴシック" pitchFamily="34" charset="-128"/>
              </a:rPr>
              <a:t>Centralized </a:t>
            </a:r>
            <a:r>
              <a:rPr lang="en-US" dirty="0" smtClean="0">
                <a:solidFill>
                  <a:srgbClr val="0000CC"/>
                </a:solidFill>
                <a:ea typeface="ＭＳ Ｐゴシック" pitchFamily="34" charset="-128"/>
              </a:rPr>
              <a:t>control:</a:t>
            </a:r>
            <a:r>
              <a:rPr lang="en-US" dirty="0" smtClean="0">
                <a:ea typeface="ＭＳ Ｐゴシック" pitchFamily="34" charset="-128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Procedure-driven:</a:t>
            </a:r>
            <a:r>
              <a:rPr lang="en-US" dirty="0" smtClean="0">
                <a:ea typeface="ＭＳ Ｐゴシック" pitchFamily="34" charset="-128"/>
              </a:rPr>
              <a:t> Control resides within program code. 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Event-driven:</a:t>
            </a:r>
            <a:r>
              <a:rPr lang="en-US" dirty="0" smtClean="0">
                <a:ea typeface="ＭＳ Ｐゴシック" pitchFamily="34" charset="-128"/>
              </a:rPr>
              <a:t> Control resides within a dispatcher calling functions via callbacks.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ea typeface="ＭＳ Ｐゴシック" pitchFamily="34" charset="-128"/>
              </a:rPr>
              <a:t>Decentralized control</a:t>
            </a:r>
            <a:endParaRPr lang="en-US" dirty="0" smtClean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ea typeface="ＭＳ Ｐゴシック" pitchFamily="34" charset="-128"/>
              </a:rPr>
              <a:t>Control resides in several independent objects. </a:t>
            </a:r>
          </a:p>
          <a:p>
            <a:pPr lvl="2">
              <a:lnSpc>
                <a:spcPct val="80000"/>
              </a:lnSpc>
            </a:pPr>
            <a:r>
              <a:rPr lang="en-US" dirty="0" smtClean="0">
                <a:ea typeface="ＭＳ Ｐゴシック" pitchFamily="34" charset="-128"/>
              </a:rPr>
              <a:t>Examples: Message based system, RMI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ea typeface="ＭＳ Ｐゴシック" pitchFamily="34" charset="-128"/>
              </a:rPr>
              <a:t>Possible speedup by mapping the objects on different processors, increased communication overhead.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Centralized vs. Decentralized Designs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Centralized Design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One control object or subsystem ("spider") controls everything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Pro: Change in the control structure is very easy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Con: The single control object is a possible performance bottleneck</a:t>
            </a:r>
          </a:p>
          <a:p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Decentralized Design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Not a single object is in control, control is distributed; That means, there is more than one control object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Con: The responsibility is spread out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Pro: Fits nicely into object-oriented development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Centralized vs. Decentralized Designs (2)</a:t>
            </a:r>
          </a:p>
        </p:txBody>
      </p:sp>
      <p:sp>
        <p:nvSpPr>
          <p:cNvPr id="40963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Should you  use a centralized or decentralized design?  </a:t>
            </a:r>
          </a:p>
          <a:p>
            <a:r>
              <a:rPr lang="en-US" smtClean="0">
                <a:ea typeface="ＭＳ Ｐゴシック" pitchFamily="34" charset="-128"/>
              </a:rPr>
              <a:t>Take the sequence diagrams and control objects from the analysis model</a:t>
            </a:r>
          </a:p>
          <a:p>
            <a:r>
              <a:rPr lang="en-US" smtClean="0">
                <a:ea typeface="ＭＳ Ｐゴシック" pitchFamily="34" charset="-128"/>
              </a:rPr>
              <a:t>Check the participation of the control objects in the sequence diagrams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If the  sequence diagram looks like a fork =&gt; Centralized design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If the sequence diagram looks like a stair =&gt;  Decentralized design.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309938" y="755650"/>
            <a:ext cx="2541587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3000">
                <a:solidFill>
                  <a:srgbClr val="000000"/>
                </a:solidFill>
              </a:rPr>
              <a:t>System Design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65088" y="1395413"/>
            <a:ext cx="3898900" cy="2614612"/>
            <a:chOff x="138" y="783"/>
            <a:chExt cx="2456" cy="1647"/>
          </a:xfrm>
        </p:grpSpPr>
        <p:sp>
          <p:nvSpPr>
            <p:cNvPr id="42019" name="Rectangle 4"/>
            <p:cNvSpPr>
              <a:spLocks noChangeArrowheads="1"/>
            </p:cNvSpPr>
            <p:nvPr/>
          </p:nvSpPr>
          <p:spPr bwMode="auto">
            <a:xfrm>
              <a:off x="138" y="1854"/>
              <a:ext cx="19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2. Subsystem Decomposition</a:t>
              </a:r>
            </a:p>
          </p:txBody>
        </p:sp>
        <p:sp>
          <p:nvSpPr>
            <p:cNvPr id="42020" name="Rectangle 5"/>
            <p:cNvSpPr>
              <a:spLocks noChangeArrowheads="1"/>
            </p:cNvSpPr>
            <p:nvPr/>
          </p:nvSpPr>
          <p:spPr bwMode="auto">
            <a:xfrm>
              <a:off x="272" y="2048"/>
              <a:ext cx="1308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Layers vs Partitions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Coherence/Coupling</a:t>
              </a:r>
            </a:p>
          </p:txBody>
        </p:sp>
        <p:sp>
          <p:nvSpPr>
            <p:cNvPr id="42021" name="Line 6"/>
            <p:cNvSpPr>
              <a:spLocks noChangeShapeType="1"/>
            </p:cNvSpPr>
            <p:nvPr/>
          </p:nvSpPr>
          <p:spPr bwMode="auto">
            <a:xfrm flipH="1">
              <a:off x="1118" y="783"/>
              <a:ext cx="1476" cy="10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88" name="Rectangle 7"/>
          <p:cNvSpPr>
            <a:spLocks noChangeArrowheads="1"/>
          </p:cNvSpPr>
          <p:nvPr/>
        </p:nvSpPr>
        <p:spPr bwMode="auto">
          <a:xfrm>
            <a:off x="2663825" y="49133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989" name="Rectangle 9"/>
          <p:cNvSpPr>
            <a:spLocks noChangeArrowheads="1"/>
          </p:cNvSpPr>
          <p:nvPr/>
        </p:nvSpPr>
        <p:spPr bwMode="auto">
          <a:xfrm>
            <a:off x="2058988" y="4679950"/>
            <a:ext cx="200342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>
                <a:solidFill>
                  <a:srgbClr val="0000CC"/>
                </a:solidFill>
              </a:rPr>
              <a:t>4. Hardware/</a:t>
            </a:r>
          </a:p>
          <a:p>
            <a:r>
              <a:rPr lang="en-US">
                <a:solidFill>
                  <a:srgbClr val="0000CC"/>
                </a:solidFill>
              </a:rPr>
              <a:t>Software Mapping</a:t>
            </a:r>
          </a:p>
        </p:txBody>
      </p:sp>
      <p:grpSp>
        <p:nvGrpSpPr>
          <p:cNvPr id="41990" name="Group 10"/>
          <p:cNvGrpSpPr>
            <a:grpSpLocks/>
          </p:cNvGrpSpPr>
          <p:nvPr/>
        </p:nvGrpSpPr>
        <p:grpSpPr bwMode="auto">
          <a:xfrm>
            <a:off x="2074863" y="1606550"/>
            <a:ext cx="2376487" cy="4772025"/>
            <a:chOff x="1404" y="916"/>
            <a:chExt cx="1497" cy="3006"/>
          </a:xfrm>
        </p:grpSpPr>
        <p:sp>
          <p:nvSpPr>
            <p:cNvPr id="42017" name="Line 11"/>
            <p:cNvSpPr>
              <a:spLocks noChangeShapeType="1"/>
            </p:cNvSpPr>
            <p:nvPr/>
          </p:nvSpPr>
          <p:spPr bwMode="auto">
            <a:xfrm flipH="1">
              <a:off x="2194" y="916"/>
              <a:ext cx="707" cy="19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8" name="Rectangle 12"/>
            <p:cNvSpPr>
              <a:spLocks noChangeArrowheads="1"/>
            </p:cNvSpPr>
            <p:nvPr/>
          </p:nvSpPr>
          <p:spPr bwMode="auto">
            <a:xfrm>
              <a:off x="1404" y="3214"/>
              <a:ext cx="1481" cy="7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Special Purpose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Buy vs Build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Allocation of Resources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Connectivity</a:t>
              </a:r>
            </a:p>
          </p:txBody>
        </p:sp>
      </p:grpSp>
      <p:sp>
        <p:nvSpPr>
          <p:cNvPr id="41991" name="Rectangle 13"/>
          <p:cNvSpPr>
            <a:spLocks noChangeArrowheads="1"/>
          </p:cNvSpPr>
          <p:nvPr/>
        </p:nvSpPr>
        <p:spPr bwMode="auto">
          <a:xfrm>
            <a:off x="723900" y="4672013"/>
            <a:ext cx="238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41992" name="Group 14"/>
          <p:cNvGrpSpPr>
            <a:grpSpLocks/>
          </p:cNvGrpSpPr>
          <p:nvPr/>
        </p:nvGrpSpPr>
        <p:grpSpPr bwMode="auto">
          <a:xfrm>
            <a:off x="4243388" y="1535113"/>
            <a:ext cx="2676525" cy="4379912"/>
            <a:chOff x="2770" y="871"/>
            <a:chExt cx="1686" cy="2759"/>
          </a:xfrm>
        </p:grpSpPr>
        <p:sp>
          <p:nvSpPr>
            <p:cNvPr id="42014" name="Line 15"/>
            <p:cNvSpPr>
              <a:spLocks noChangeShapeType="1"/>
            </p:cNvSpPr>
            <p:nvPr/>
          </p:nvSpPr>
          <p:spPr bwMode="auto">
            <a:xfrm>
              <a:off x="2972" y="871"/>
              <a:ext cx="192" cy="18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5" name="Rectangle 16"/>
            <p:cNvSpPr>
              <a:spLocks noChangeArrowheads="1"/>
            </p:cNvSpPr>
            <p:nvPr/>
          </p:nvSpPr>
          <p:spPr bwMode="auto">
            <a:xfrm>
              <a:off x="2770" y="2852"/>
              <a:ext cx="958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5. Data</a:t>
              </a:r>
            </a:p>
            <a:p>
              <a:r>
                <a:rPr lang="en-US">
                  <a:solidFill>
                    <a:srgbClr val="0000CC"/>
                  </a:solidFill>
                </a:rPr>
                <a:t>Management </a:t>
              </a:r>
            </a:p>
          </p:txBody>
        </p:sp>
        <p:sp>
          <p:nvSpPr>
            <p:cNvPr id="42016" name="Rectangle 17"/>
            <p:cNvSpPr>
              <a:spLocks noChangeArrowheads="1"/>
            </p:cNvSpPr>
            <p:nvPr/>
          </p:nvSpPr>
          <p:spPr bwMode="auto">
            <a:xfrm>
              <a:off x="2960" y="3248"/>
              <a:ext cx="149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Persistent Objects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Filesystem vs Database</a:t>
              </a:r>
            </a:p>
          </p:txBody>
        </p:sp>
      </p:grpSp>
      <p:grpSp>
        <p:nvGrpSpPr>
          <p:cNvPr id="41993" name="Group 18"/>
          <p:cNvGrpSpPr>
            <a:grpSpLocks/>
          </p:cNvGrpSpPr>
          <p:nvPr/>
        </p:nvGrpSpPr>
        <p:grpSpPr bwMode="auto">
          <a:xfrm>
            <a:off x="4646613" y="1395413"/>
            <a:ext cx="4332287" cy="4770437"/>
            <a:chOff x="3024" y="783"/>
            <a:chExt cx="2729" cy="3005"/>
          </a:xfrm>
        </p:grpSpPr>
        <p:sp>
          <p:nvSpPr>
            <p:cNvPr id="42011" name="Line 19"/>
            <p:cNvSpPr>
              <a:spLocks noChangeShapeType="1"/>
            </p:cNvSpPr>
            <p:nvPr/>
          </p:nvSpPr>
          <p:spPr bwMode="auto">
            <a:xfrm>
              <a:off x="3024" y="783"/>
              <a:ext cx="1152" cy="19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2" name="Rectangle 20"/>
            <p:cNvSpPr>
              <a:spLocks noChangeArrowheads="1"/>
            </p:cNvSpPr>
            <p:nvPr/>
          </p:nvSpPr>
          <p:spPr bwMode="auto">
            <a:xfrm>
              <a:off x="4451" y="3243"/>
              <a:ext cx="1247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Access Control List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vs Capabilities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Security</a:t>
              </a:r>
            </a:p>
          </p:txBody>
        </p:sp>
        <p:sp>
          <p:nvSpPr>
            <p:cNvPr id="42013" name="Rectangle 21"/>
            <p:cNvSpPr>
              <a:spLocks noChangeArrowheads="1"/>
            </p:cNvSpPr>
            <p:nvPr/>
          </p:nvSpPr>
          <p:spPr bwMode="auto">
            <a:xfrm>
              <a:off x="4314" y="2852"/>
              <a:ext cx="1439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6. Global Resource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Handling </a:t>
              </a:r>
            </a:p>
          </p:txBody>
        </p:sp>
      </p:grpSp>
      <p:grpSp>
        <p:nvGrpSpPr>
          <p:cNvPr id="41994" name="Group 22"/>
          <p:cNvGrpSpPr>
            <a:grpSpLocks/>
          </p:cNvGrpSpPr>
          <p:nvPr/>
        </p:nvGrpSpPr>
        <p:grpSpPr bwMode="auto">
          <a:xfrm>
            <a:off x="5021263" y="1312863"/>
            <a:ext cx="3741737" cy="1800225"/>
            <a:chOff x="3260" y="731"/>
            <a:chExt cx="2357" cy="1134"/>
          </a:xfrm>
        </p:grpSpPr>
        <p:sp>
          <p:nvSpPr>
            <p:cNvPr id="42008" name="Rectangle 23"/>
            <p:cNvSpPr>
              <a:spLocks noChangeArrowheads="1"/>
            </p:cNvSpPr>
            <p:nvPr/>
          </p:nvSpPr>
          <p:spPr bwMode="auto">
            <a:xfrm>
              <a:off x="4584" y="948"/>
              <a:ext cx="998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>
                  <a:solidFill>
                    <a:srgbClr val="0000CC"/>
                  </a:solidFill>
                </a:rPr>
                <a:t>8. Boundary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Conditions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2009" name="Rectangle 24"/>
            <p:cNvSpPr>
              <a:spLocks noChangeArrowheads="1"/>
            </p:cNvSpPr>
            <p:nvPr/>
          </p:nvSpPr>
          <p:spPr bwMode="auto">
            <a:xfrm>
              <a:off x="4755" y="1320"/>
              <a:ext cx="862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Initialization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Termination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Failure</a:t>
              </a:r>
            </a:p>
          </p:txBody>
        </p:sp>
        <p:sp>
          <p:nvSpPr>
            <p:cNvPr id="42010" name="Line 25"/>
            <p:cNvSpPr>
              <a:spLocks noChangeShapeType="1"/>
            </p:cNvSpPr>
            <p:nvPr/>
          </p:nvSpPr>
          <p:spPr bwMode="auto">
            <a:xfrm>
              <a:off x="3260" y="731"/>
              <a:ext cx="1324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995" name="Group 26"/>
          <p:cNvGrpSpPr>
            <a:grpSpLocks/>
          </p:cNvGrpSpPr>
          <p:nvPr/>
        </p:nvGrpSpPr>
        <p:grpSpPr bwMode="auto">
          <a:xfrm>
            <a:off x="128588" y="1395413"/>
            <a:ext cx="4114800" cy="3946525"/>
            <a:chOff x="178" y="783"/>
            <a:chExt cx="2592" cy="2486"/>
          </a:xfrm>
        </p:grpSpPr>
        <p:sp>
          <p:nvSpPr>
            <p:cNvPr id="42005" name="Line 27"/>
            <p:cNvSpPr>
              <a:spLocks noChangeShapeType="1"/>
            </p:cNvSpPr>
            <p:nvPr/>
          </p:nvSpPr>
          <p:spPr bwMode="auto">
            <a:xfrm flipH="1">
              <a:off x="1280" y="783"/>
              <a:ext cx="1490" cy="18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6" name="Rectangle 28"/>
            <p:cNvSpPr>
              <a:spLocks noChangeArrowheads="1"/>
            </p:cNvSpPr>
            <p:nvPr/>
          </p:nvSpPr>
          <p:spPr bwMode="auto">
            <a:xfrm>
              <a:off x="178" y="2670"/>
              <a:ext cx="1179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3. Concurrency</a:t>
              </a:r>
            </a:p>
          </p:txBody>
        </p:sp>
        <p:sp>
          <p:nvSpPr>
            <p:cNvPr id="42007" name="Rectangle 29"/>
            <p:cNvSpPr>
              <a:spLocks noChangeArrowheads="1"/>
            </p:cNvSpPr>
            <p:nvPr/>
          </p:nvSpPr>
          <p:spPr bwMode="auto">
            <a:xfrm>
              <a:off x="328" y="2887"/>
              <a:ext cx="1074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Identification of 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Threads</a:t>
              </a:r>
            </a:p>
          </p:txBody>
        </p:sp>
      </p:grpSp>
      <p:grpSp>
        <p:nvGrpSpPr>
          <p:cNvPr id="41996" name="Group 30"/>
          <p:cNvGrpSpPr>
            <a:grpSpLocks/>
          </p:cNvGrpSpPr>
          <p:nvPr/>
        </p:nvGrpSpPr>
        <p:grpSpPr bwMode="auto">
          <a:xfrm>
            <a:off x="4818063" y="1365250"/>
            <a:ext cx="4325937" cy="3300413"/>
            <a:chOff x="3132" y="764"/>
            <a:chExt cx="2725" cy="2079"/>
          </a:xfrm>
        </p:grpSpPr>
        <p:sp>
          <p:nvSpPr>
            <p:cNvPr id="42002" name="Line 31"/>
            <p:cNvSpPr>
              <a:spLocks noChangeShapeType="1"/>
            </p:cNvSpPr>
            <p:nvPr/>
          </p:nvSpPr>
          <p:spPr bwMode="auto">
            <a:xfrm>
              <a:off x="3132" y="764"/>
              <a:ext cx="1324" cy="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Rectangle 32"/>
            <p:cNvSpPr>
              <a:spLocks noChangeArrowheads="1"/>
            </p:cNvSpPr>
            <p:nvPr/>
          </p:nvSpPr>
          <p:spPr bwMode="auto">
            <a:xfrm>
              <a:off x="4584" y="1891"/>
              <a:ext cx="967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7. Software </a:t>
              </a:r>
            </a:p>
            <a:p>
              <a:r>
                <a:rPr lang="en-US">
                  <a:solidFill>
                    <a:srgbClr val="0000CC"/>
                  </a:solidFill>
                </a:rPr>
                <a:t>Control</a:t>
              </a:r>
            </a:p>
          </p:txBody>
        </p:sp>
        <p:sp>
          <p:nvSpPr>
            <p:cNvPr id="42004" name="Rectangle 33"/>
            <p:cNvSpPr>
              <a:spLocks noChangeArrowheads="1"/>
            </p:cNvSpPr>
            <p:nvPr/>
          </p:nvSpPr>
          <p:spPr bwMode="auto">
            <a:xfrm>
              <a:off x="4696" y="2298"/>
              <a:ext cx="1161" cy="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Monolithic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Event-Driven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Conc. Processes</a:t>
              </a:r>
            </a:p>
          </p:txBody>
        </p:sp>
      </p:grpSp>
      <p:grpSp>
        <p:nvGrpSpPr>
          <p:cNvPr id="41997" name="Group 34"/>
          <p:cNvGrpSpPr>
            <a:grpSpLocks/>
          </p:cNvGrpSpPr>
          <p:nvPr/>
        </p:nvGrpSpPr>
        <p:grpSpPr bwMode="auto">
          <a:xfrm>
            <a:off x="139700" y="1263650"/>
            <a:ext cx="3582988" cy="1590675"/>
            <a:chOff x="185" y="700"/>
            <a:chExt cx="2257" cy="1002"/>
          </a:xfrm>
        </p:grpSpPr>
        <p:sp>
          <p:nvSpPr>
            <p:cNvPr id="41999" name="Line 35"/>
            <p:cNvSpPr>
              <a:spLocks noChangeShapeType="1"/>
            </p:cNvSpPr>
            <p:nvPr/>
          </p:nvSpPr>
          <p:spPr bwMode="auto">
            <a:xfrm flipH="1">
              <a:off x="897" y="700"/>
              <a:ext cx="1545" cy="4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0" name="Rectangle 36"/>
            <p:cNvSpPr>
              <a:spLocks noChangeArrowheads="1"/>
            </p:cNvSpPr>
            <p:nvPr/>
          </p:nvSpPr>
          <p:spPr bwMode="auto">
            <a:xfrm>
              <a:off x="185" y="1117"/>
              <a:ext cx="117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>
                  <a:solidFill>
                    <a:srgbClr val="0000CC"/>
                  </a:solidFill>
                </a:rPr>
                <a:t>1. Design Goals</a:t>
              </a:r>
            </a:p>
          </p:txBody>
        </p:sp>
        <p:sp>
          <p:nvSpPr>
            <p:cNvPr id="42001" name="Rectangle 37"/>
            <p:cNvSpPr>
              <a:spLocks noChangeArrowheads="1"/>
            </p:cNvSpPr>
            <p:nvPr/>
          </p:nvSpPr>
          <p:spPr bwMode="auto">
            <a:xfrm>
              <a:off x="288" y="1320"/>
              <a:ext cx="726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Definition</a:t>
              </a:r>
            </a:p>
            <a:p>
              <a:r>
                <a:rPr lang="en-US" sz="1700">
                  <a:solidFill>
                    <a:srgbClr val="000000"/>
                  </a:solidFill>
                </a:rPr>
                <a:t>Trade-offs</a:t>
              </a:r>
            </a:p>
          </p:txBody>
        </p:sp>
      </p:grpSp>
      <p:sp>
        <p:nvSpPr>
          <p:cNvPr id="244775" name="AutoShape 39"/>
          <p:cNvSpPr>
            <a:spLocks noChangeArrowheads="1"/>
          </p:cNvSpPr>
          <p:nvPr/>
        </p:nvSpPr>
        <p:spPr bwMode="auto">
          <a:xfrm>
            <a:off x="7040563" y="1644650"/>
            <a:ext cx="354012" cy="355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7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8. Boundary Conditions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Initialization 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The system is brought from a non-initialized state to steady-state</a:t>
            </a:r>
          </a:p>
          <a:p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Termination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Resources are cleaned up and other systems are notified upon termination </a:t>
            </a:r>
          </a:p>
          <a:p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Failure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mtClean="0">
                <a:ea typeface="ＭＳ Ｐゴシック" pitchFamily="34" charset="-128"/>
              </a:rPr>
              <a:t>Possible failures: Bugs, errors, external problems</a:t>
            </a:r>
          </a:p>
          <a:p>
            <a:r>
              <a:rPr lang="en-US" smtClean="0">
                <a:ea typeface="ＭＳ Ｐゴシック" pitchFamily="34" charset="-128"/>
              </a:rPr>
              <a:t>Good system design foresees fatal failures and provides mechanisms to deal with them.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Midterm: Chapters 1-5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Boundary Condition Questions</a:t>
            </a:r>
          </a:p>
        </p:txBody>
      </p:sp>
      <p:sp>
        <p:nvSpPr>
          <p:cNvPr id="4403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Initialization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What data need to be accessed at startup time?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What services have to registered?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What does the user interface do at start up time?</a:t>
            </a:r>
          </a:p>
          <a:p>
            <a:r>
              <a:rPr lang="en-US" smtClean="0">
                <a:ea typeface="ＭＳ Ｐゴシック" pitchFamily="34" charset="-128"/>
              </a:rPr>
              <a:t>Termination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Are single subsystems allowed to terminate?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Are subsystems notified if a single subsystem terminates?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How are updates communicated to the database?</a:t>
            </a:r>
          </a:p>
          <a:p>
            <a:r>
              <a:rPr lang="en-US" smtClean="0">
                <a:ea typeface="ＭＳ Ｐゴシック" pitchFamily="34" charset="-128"/>
              </a:rPr>
              <a:t>Failure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How does the system behave when a node or communication link fails?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How does the system recover from failure?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Modeling Boundary Conditions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Boundary conditions are best modeled as use cases with actors and objects</a:t>
            </a:r>
          </a:p>
          <a:p>
            <a:r>
              <a:rPr lang="en-US" smtClean="0">
                <a:ea typeface="ＭＳ Ｐゴシック" pitchFamily="34" charset="-128"/>
              </a:rPr>
              <a:t>We call them boundary use cases or administrative use cases</a:t>
            </a:r>
          </a:p>
          <a:p>
            <a:r>
              <a:rPr lang="en-US" smtClean="0">
                <a:ea typeface="ＭＳ Ｐゴシック" pitchFamily="34" charset="-128"/>
              </a:rPr>
              <a:t>Actor: the system administrator</a:t>
            </a:r>
          </a:p>
          <a:p>
            <a:r>
              <a:rPr lang="en-US" smtClean="0">
                <a:ea typeface="ＭＳ Ｐゴシック" pitchFamily="34" charset="-128"/>
              </a:rPr>
              <a:t>Interesting use cases: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Start up of a subsystem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Start up of the full system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Termination of a subsystem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Error in a subsystem or component, failure of a subsystem or component. 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Example: Boundary Use Case for ARENA</a:t>
            </a:r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Let us assume, we identified the subsystem </a:t>
            </a:r>
            <a:r>
              <a:rPr lang="en-US" smtClean="0">
                <a:latin typeface="Courier New" pitchFamily="49" charset="0"/>
                <a:ea typeface="ＭＳ Ｐゴシック" pitchFamily="34" charset="-128"/>
              </a:rPr>
              <a:t>AdvertisementServer</a:t>
            </a:r>
            <a:r>
              <a:rPr lang="en-US" smtClean="0">
                <a:ea typeface="ＭＳ Ｐゴシック" pitchFamily="34" charset="-128"/>
              </a:rPr>
              <a:t> during system design</a:t>
            </a:r>
          </a:p>
          <a:p>
            <a:r>
              <a:rPr lang="en-US" smtClean="0">
                <a:ea typeface="ＭＳ Ｐゴシック" pitchFamily="34" charset="-128"/>
              </a:rPr>
              <a:t>This server takes a big load during the holiday season</a:t>
            </a:r>
          </a:p>
          <a:p>
            <a:r>
              <a:rPr lang="en-US" smtClean="0">
                <a:ea typeface="ＭＳ Ｐゴシック" pitchFamily="34" charset="-128"/>
              </a:rPr>
              <a:t>During hardware software mapping we decide to dedicate a special node for this server</a:t>
            </a:r>
          </a:p>
          <a:p>
            <a:r>
              <a:rPr lang="en-US" smtClean="0">
                <a:ea typeface="ＭＳ Ｐゴシック" pitchFamily="34" charset="-128"/>
              </a:rPr>
              <a:t>For this node we define a new boundary use  case </a:t>
            </a:r>
            <a:r>
              <a:rPr lang="en-US" smtClean="0">
                <a:latin typeface="Courier New" pitchFamily="49" charset="0"/>
                <a:ea typeface="ＭＳ Ｐゴシック" pitchFamily="34" charset="-128"/>
              </a:rPr>
              <a:t>ManageServer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r>
              <a:rPr lang="en-US" smtClean="0">
                <a:latin typeface="Courier New" pitchFamily="49" charset="0"/>
                <a:ea typeface="ＭＳ Ｐゴシック" pitchFamily="34" charset="-128"/>
              </a:rPr>
              <a:t>ManageServer</a:t>
            </a:r>
            <a:r>
              <a:rPr lang="en-US" smtClean="0">
                <a:ea typeface="ＭＳ Ｐゴシック" pitchFamily="34" charset="-128"/>
              </a:rPr>
              <a:t> includes all the functions necessary to start up and shutdown the </a:t>
            </a:r>
            <a:r>
              <a:rPr lang="en-US" smtClean="0">
                <a:latin typeface="Courier New" pitchFamily="49" charset="0"/>
                <a:ea typeface="ＭＳ Ｐゴシック" pitchFamily="34" charset="-128"/>
              </a:rPr>
              <a:t>AdvertisementServer</a:t>
            </a:r>
            <a:r>
              <a:rPr lang="en-US" smtClean="0">
                <a:ea typeface="ＭＳ Ｐゴシック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>
                <a:ea typeface="ＭＳ Ｐゴシック" pitchFamily="34" charset="-128"/>
              </a:rPr>
              <a:t>ManageServer Boundary Use Case</a:t>
            </a:r>
          </a:p>
        </p:txBody>
      </p:sp>
      <p:sp>
        <p:nvSpPr>
          <p:cNvPr id="47107" name="Line 4"/>
          <p:cNvSpPr>
            <a:spLocks noChangeShapeType="1"/>
          </p:cNvSpPr>
          <p:nvPr/>
        </p:nvSpPr>
        <p:spPr bwMode="auto">
          <a:xfrm>
            <a:off x="4846638" y="3714750"/>
            <a:ext cx="1657350" cy="8413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08" name="Group 5"/>
          <p:cNvGrpSpPr>
            <a:grpSpLocks/>
          </p:cNvGrpSpPr>
          <p:nvPr/>
        </p:nvGrpSpPr>
        <p:grpSpPr bwMode="auto">
          <a:xfrm>
            <a:off x="1149350" y="1895475"/>
            <a:ext cx="465138" cy="981075"/>
            <a:chOff x="906" y="1119"/>
            <a:chExt cx="279" cy="490"/>
          </a:xfrm>
        </p:grpSpPr>
        <p:sp>
          <p:nvSpPr>
            <p:cNvPr id="47124" name="Freeform 6"/>
            <p:cNvSpPr>
              <a:spLocks/>
            </p:cNvSpPr>
            <p:nvPr/>
          </p:nvSpPr>
          <p:spPr bwMode="auto">
            <a:xfrm>
              <a:off x="906" y="1217"/>
              <a:ext cx="139" cy="392"/>
            </a:xfrm>
            <a:custGeom>
              <a:avLst/>
              <a:gdLst>
                <a:gd name="T0" fmla="*/ 139 w 139"/>
                <a:gd name="T1" fmla="*/ 0 h 392"/>
                <a:gd name="T2" fmla="*/ 139 w 139"/>
                <a:gd name="T3" fmla="*/ 252 h 392"/>
                <a:gd name="T4" fmla="*/ 0 w 139"/>
                <a:gd name="T5" fmla="*/ 392 h 392"/>
                <a:gd name="T6" fmla="*/ 0 60000 65536"/>
                <a:gd name="T7" fmla="*/ 0 60000 65536"/>
                <a:gd name="T8" fmla="*/ 0 60000 65536"/>
                <a:gd name="T9" fmla="*/ 0 w 139"/>
                <a:gd name="T10" fmla="*/ 0 h 392"/>
                <a:gd name="T11" fmla="*/ 139 w 139"/>
                <a:gd name="T12" fmla="*/ 392 h 3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" h="392">
                  <a:moveTo>
                    <a:pt x="139" y="0"/>
                  </a:moveTo>
                  <a:lnTo>
                    <a:pt x="139" y="252"/>
                  </a:lnTo>
                  <a:lnTo>
                    <a:pt x="0" y="39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Line 7"/>
            <p:cNvSpPr>
              <a:spLocks noChangeShapeType="1"/>
            </p:cNvSpPr>
            <p:nvPr/>
          </p:nvSpPr>
          <p:spPr bwMode="auto">
            <a:xfrm>
              <a:off x="1045" y="1469"/>
              <a:ext cx="140" cy="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8"/>
            <p:cNvSpPr>
              <a:spLocks noChangeShapeType="1"/>
            </p:cNvSpPr>
            <p:nvPr/>
          </p:nvSpPr>
          <p:spPr bwMode="auto">
            <a:xfrm>
              <a:off x="906" y="1329"/>
              <a:ext cx="279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7" name="Oval 9"/>
            <p:cNvSpPr>
              <a:spLocks noChangeArrowheads="1"/>
            </p:cNvSpPr>
            <p:nvPr/>
          </p:nvSpPr>
          <p:spPr bwMode="auto">
            <a:xfrm>
              <a:off x="975" y="1119"/>
              <a:ext cx="140" cy="14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09" name="Rectangle 10"/>
          <p:cNvSpPr>
            <a:spLocks noChangeArrowheads="1"/>
          </p:cNvSpPr>
          <p:nvPr/>
        </p:nvSpPr>
        <p:spPr bwMode="auto">
          <a:xfrm>
            <a:off x="342900" y="3171825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Server</a:t>
            </a:r>
          </a:p>
          <a:p>
            <a:pPr algn="ctr"/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Administrator</a:t>
            </a:r>
            <a:endParaRPr lang="en-US" sz="2000" b="0"/>
          </a:p>
        </p:txBody>
      </p:sp>
      <p:sp>
        <p:nvSpPr>
          <p:cNvPr id="47110" name="Oval 15"/>
          <p:cNvSpPr>
            <a:spLocks noChangeArrowheads="1"/>
          </p:cNvSpPr>
          <p:nvPr/>
        </p:nvSpPr>
        <p:spPr bwMode="auto">
          <a:xfrm>
            <a:off x="3676650" y="3238500"/>
            <a:ext cx="1189038" cy="615950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1" name="Rectangle 16"/>
          <p:cNvSpPr>
            <a:spLocks noChangeArrowheads="1"/>
          </p:cNvSpPr>
          <p:nvPr/>
        </p:nvSpPr>
        <p:spPr bwMode="auto">
          <a:xfrm>
            <a:off x="3502025" y="3922713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ManageServer</a:t>
            </a:r>
            <a:endParaRPr lang="en-US" sz="2000" b="0"/>
          </a:p>
        </p:txBody>
      </p:sp>
      <p:sp>
        <p:nvSpPr>
          <p:cNvPr id="47112" name="Line 19"/>
          <p:cNvSpPr>
            <a:spLocks noChangeShapeType="1"/>
          </p:cNvSpPr>
          <p:nvPr/>
        </p:nvSpPr>
        <p:spPr bwMode="auto">
          <a:xfrm>
            <a:off x="1885950" y="2792413"/>
            <a:ext cx="1631950" cy="727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3" name="Oval 21"/>
          <p:cNvSpPr>
            <a:spLocks noChangeArrowheads="1"/>
          </p:cNvSpPr>
          <p:nvPr/>
        </p:nvSpPr>
        <p:spPr bwMode="auto">
          <a:xfrm>
            <a:off x="6716713" y="2119313"/>
            <a:ext cx="1189037" cy="617537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4" name="Rectangle 22"/>
          <p:cNvSpPr>
            <a:spLocks noChangeArrowheads="1"/>
          </p:cNvSpPr>
          <p:nvPr/>
        </p:nvSpPr>
        <p:spPr bwMode="auto">
          <a:xfrm>
            <a:off x="6605588" y="2803525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StartServer</a:t>
            </a:r>
            <a:endParaRPr lang="en-US" sz="2000" b="0"/>
          </a:p>
        </p:txBody>
      </p:sp>
      <p:sp>
        <p:nvSpPr>
          <p:cNvPr id="47115" name="Oval 23"/>
          <p:cNvSpPr>
            <a:spLocks noChangeArrowheads="1"/>
          </p:cNvSpPr>
          <p:nvPr/>
        </p:nvSpPr>
        <p:spPr bwMode="auto">
          <a:xfrm>
            <a:off x="6740525" y="3238500"/>
            <a:ext cx="1189038" cy="615950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6" name="Rectangle 24"/>
          <p:cNvSpPr>
            <a:spLocks noChangeArrowheads="1"/>
          </p:cNvSpPr>
          <p:nvPr/>
        </p:nvSpPr>
        <p:spPr bwMode="auto">
          <a:xfrm>
            <a:off x="6437313" y="3922713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ShutdownServer</a:t>
            </a:r>
            <a:endParaRPr lang="en-US" sz="2000" b="0"/>
          </a:p>
        </p:txBody>
      </p:sp>
      <p:sp>
        <p:nvSpPr>
          <p:cNvPr id="47117" name="Oval 25"/>
          <p:cNvSpPr>
            <a:spLocks noChangeArrowheads="1"/>
          </p:cNvSpPr>
          <p:nvPr/>
        </p:nvSpPr>
        <p:spPr bwMode="auto">
          <a:xfrm>
            <a:off x="6748463" y="4359275"/>
            <a:ext cx="1189037" cy="614363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8" name="Rectangle 26"/>
          <p:cNvSpPr>
            <a:spLocks noChangeArrowheads="1"/>
          </p:cNvSpPr>
          <p:nvPr/>
        </p:nvSpPr>
        <p:spPr bwMode="auto">
          <a:xfrm>
            <a:off x="6380163" y="5043488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ConfigureServer</a:t>
            </a:r>
            <a:endParaRPr lang="en-US" sz="2000" b="0"/>
          </a:p>
        </p:txBody>
      </p:sp>
      <p:sp>
        <p:nvSpPr>
          <p:cNvPr id="47119" name="Rectangle 27"/>
          <p:cNvSpPr>
            <a:spLocks noChangeArrowheads="1"/>
          </p:cNvSpPr>
          <p:nvPr/>
        </p:nvSpPr>
        <p:spPr bwMode="auto">
          <a:xfrm>
            <a:off x="5116513" y="2276475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&lt;&lt;include&gt;&gt;</a:t>
            </a:r>
            <a:endParaRPr lang="en-US" sz="2000"/>
          </a:p>
        </p:txBody>
      </p:sp>
      <p:sp>
        <p:nvSpPr>
          <p:cNvPr id="47120" name="Rectangle 28"/>
          <p:cNvSpPr>
            <a:spLocks noChangeArrowheads="1"/>
          </p:cNvSpPr>
          <p:nvPr/>
        </p:nvSpPr>
        <p:spPr bwMode="auto">
          <a:xfrm>
            <a:off x="5195888" y="3182938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&lt;&lt;include&gt;&gt;</a:t>
            </a:r>
            <a:endParaRPr lang="en-US" sz="2000" b="0"/>
          </a:p>
        </p:txBody>
      </p:sp>
      <p:sp>
        <p:nvSpPr>
          <p:cNvPr id="47121" name="Rectangle 29"/>
          <p:cNvSpPr>
            <a:spLocks noChangeArrowheads="1"/>
          </p:cNvSpPr>
          <p:nvPr/>
        </p:nvSpPr>
        <p:spPr bwMode="auto">
          <a:xfrm>
            <a:off x="4699000" y="4524375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ourier New" pitchFamily="49" charset="0"/>
              </a:rPr>
              <a:t>&lt;&lt;include&gt;&gt;</a:t>
            </a:r>
            <a:endParaRPr lang="en-US" sz="2000" b="0"/>
          </a:p>
        </p:txBody>
      </p:sp>
      <p:sp>
        <p:nvSpPr>
          <p:cNvPr id="47122" name="Line 30"/>
          <p:cNvSpPr>
            <a:spLocks noChangeShapeType="1"/>
          </p:cNvSpPr>
          <p:nvPr/>
        </p:nvSpPr>
        <p:spPr bwMode="auto">
          <a:xfrm flipV="1">
            <a:off x="4986338" y="3589338"/>
            <a:ext cx="15176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31"/>
          <p:cNvSpPr>
            <a:spLocks noChangeShapeType="1"/>
          </p:cNvSpPr>
          <p:nvPr/>
        </p:nvSpPr>
        <p:spPr bwMode="auto">
          <a:xfrm flipV="1">
            <a:off x="4941888" y="2595563"/>
            <a:ext cx="16637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Summary</a:t>
            </a:r>
          </a:p>
        </p:txBody>
      </p:sp>
      <p:sp>
        <p:nvSpPr>
          <p:cNvPr id="4813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71500" y="1085850"/>
            <a:ext cx="8001000" cy="51435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System design activities: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Concurrency identification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Hardware/Software mapping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Persistent data management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Global resource handling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Software control selection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Boundary conditions</a:t>
            </a:r>
          </a:p>
          <a:p>
            <a:r>
              <a:rPr lang="en-US" smtClean="0">
                <a:ea typeface="ＭＳ Ｐゴシック" pitchFamily="34" charset="-128"/>
              </a:rPr>
              <a:t>Each of these activities may affect the subsystem decomposition</a:t>
            </a:r>
          </a:p>
          <a:p>
            <a:r>
              <a:rPr lang="en-US" smtClean="0">
                <a:ea typeface="ＭＳ Ｐゴシック" pitchFamily="34" charset="-128"/>
              </a:rPr>
              <a:t>Two new UML Notations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UML Component Diagram: Showing compile time and runtime dependencies between subsystems 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UML Deployment Diagram: Drawing the runtime configuration of the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should know…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FF3300"/>
                </a:solidFill>
                <a:ea typeface="ＭＳ Ｐゴシック" pitchFamily="34" charset="-128"/>
              </a:rPr>
              <a:t>Use case diagrams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Describe the functional behavior of the system as seen by the user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Used during requirements elicitation</a:t>
            </a:r>
          </a:p>
          <a:p>
            <a:r>
              <a:rPr lang="en-US" sz="2000" dirty="0" smtClean="0">
                <a:solidFill>
                  <a:srgbClr val="FF3300"/>
                </a:solidFill>
                <a:ea typeface="ＭＳ Ｐゴシック" pitchFamily="34" charset="-128"/>
              </a:rPr>
              <a:t>Class diagrams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Describe the static structure of the system: Objects, attributes, associations</a:t>
            </a:r>
          </a:p>
          <a:p>
            <a:r>
              <a:rPr lang="en-US" sz="2000" dirty="0" smtClean="0">
                <a:solidFill>
                  <a:srgbClr val="FF3300"/>
                </a:solidFill>
                <a:ea typeface="ＭＳ Ｐゴシック" pitchFamily="34" charset="-128"/>
              </a:rPr>
              <a:t>Sequence diagrams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Describe the dynamic behavior between objects of the system</a:t>
            </a:r>
          </a:p>
          <a:p>
            <a:r>
              <a:rPr lang="en-US" sz="2000" dirty="0" smtClean="0">
                <a:solidFill>
                  <a:srgbClr val="FF3300"/>
                </a:solidFill>
                <a:ea typeface="ＭＳ Ｐゴシック" pitchFamily="34" charset="-128"/>
              </a:rPr>
              <a:t>State diagrams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Describe the dynamic behavior of an individual object</a:t>
            </a:r>
          </a:p>
          <a:p>
            <a:r>
              <a:rPr lang="en-US" sz="2000" dirty="0" smtClean="0">
                <a:solidFill>
                  <a:srgbClr val="FF3300"/>
                </a:solidFill>
                <a:ea typeface="ＭＳ Ｐゴシック" pitchFamily="34" charset="-128"/>
              </a:rPr>
              <a:t>Activity diagrams</a:t>
            </a:r>
            <a:endParaRPr lang="en-US" sz="2000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Describe the dynamic behavior of a system, in particular the workflow.</a:t>
            </a:r>
          </a:p>
          <a:p>
            <a:pPr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UML Core Conventions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1295400"/>
            <a:ext cx="80010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>
                <a:ea typeface="ＭＳ Ｐゴシック" pitchFamily="34" charset="-128"/>
              </a:rPr>
              <a:t>All UML Diagrams are composed of graphs of nodes and edges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ea typeface="ＭＳ Ｐゴシック" pitchFamily="34" charset="-128"/>
              </a:rPr>
              <a:t>Nodes are entities and drawn as rectangles or ovals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ea typeface="ＭＳ Ｐゴシック" pitchFamily="34" charset="-128"/>
              </a:rPr>
              <a:t>Rectangles  denote classes or instances 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ea typeface="ＭＳ Ｐゴシック" pitchFamily="34" charset="-128"/>
              </a:rPr>
              <a:t>Ovals  denote functions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43713" y="2357438"/>
            <a:ext cx="1465262" cy="3524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5594350" y="2709863"/>
            <a:ext cx="938213" cy="3524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66750" y="3124200"/>
            <a:ext cx="8001000" cy="292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285750" indent="-285750"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Font typeface="Times" charset="0"/>
              <a:buChar char="•"/>
            </a:pPr>
            <a:r>
              <a:rPr lang="en-US" b="0">
                <a:solidFill>
                  <a:schemeClr val="tx1"/>
                </a:solidFill>
                <a:latin typeface="Verdana" pitchFamily="34" charset="0"/>
              </a:rPr>
              <a:t>Names of Classes are not underlined</a:t>
            </a:r>
          </a:p>
          <a:p>
            <a:pPr marL="685800" lvl="1" indent="-228600" algn="l">
              <a:lnSpc>
                <a:spcPct val="80000"/>
              </a:lnSpc>
              <a:spcBef>
                <a:spcPct val="3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en-US" sz="2000" b="0">
                <a:solidFill>
                  <a:schemeClr val="tx1"/>
                </a:solidFill>
                <a:latin typeface="Courier" charset="0"/>
              </a:rPr>
              <a:t>SimpleWatch</a:t>
            </a:r>
            <a:endParaRPr lang="en-US" sz="2000" b="0">
              <a:solidFill>
                <a:schemeClr val="tx1"/>
              </a:solidFill>
              <a:latin typeface="Verdana" pitchFamily="34" charset="0"/>
            </a:endParaRPr>
          </a:p>
          <a:p>
            <a:pPr marL="685800" lvl="1" indent="-228600" algn="l">
              <a:lnSpc>
                <a:spcPct val="80000"/>
              </a:lnSpc>
              <a:spcBef>
                <a:spcPct val="3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en-US" sz="2000" b="0">
                <a:solidFill>
                  <a:schemeClr val="tx1"/>
                </a:solidFill>
                <a:latin typeface="Courier" charset="0"/>
              </a:rPr>
              <a:t>Firefighter</a:t>
            </a:r>
            <a:r>
              <a:rPr lang="en-US" sz="2000" b="0">
                <a:solidFill>
                  <a:schemeClr val="tx1"/>
                </a:solidFill>
                <a:latin typeface="Verdana" pitchFamily="34" charset="0"/>
              </a:rPr>
              <a:t> </a:t>
            </a:r>
          </a:p>
          <a:p>
            <a:pPr marL="285750" indent="-285750"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Font typeface="Times" charset="0"/>
              <a:buChar char="•"/>
            </a:pPr>
            <a:r>
              <a:rPr lang="en-US" b="0">
                <a:solidFill>
                  <a:schemeClr val="tx1"/>
                </a:solidFill>
                <a:latin typeface="Verdana" pitchFamily="34" charset="0"/>
              </a:rPr>
              <a:t>Names of Instances are underlined</a:t>
            </a:r>
          </a:p>
          <a:p>
            <a:pPr marL="685800" lvl="1" indent="-228600" algn="l">
              <a:lnSpc>
                <a:spcPct val="80000"/>
              </a:lnSpc>
              <a:spcBef>
                <a:spcPct val="3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en-US" sz="2000" b="0" u="sng">
                <a:solidFill>
                  <a:schemeClr val="tx1"/>
                </a:solidFill>
                <a:latin typeface="Courier" charset="0"/>
              </a:rPr>
              <a:t>myWatch:SimpleWatch</a:t>
            </a:r>
          </a:p>
          <a:p>
            <a:pPr marL="685800" lvl="1" indent="-228600" algn="l">
              <a:lnSpc>
                <a:spcPct val="80000"/>
              </a:lnSpc>
              <a:spcBef>
                <a:spcPct val="3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en-US" sz="2000" b="0" u="sng">
                <a:solidFill>
                  <a:schemeClr val="tx1"/>
                </a:solidFill>
                <a:latin typeface="Courier" charset="0"/>
              </a:rPr>
              <a:t>Joe:Firefighter</a:t>
            </a:r>
            <a:endParaRPr lang="en-US" sz="2000" b="0">
              <a:solidFill>
                <a:schemeClr val="tx1"/>
              </a:solidFill>
              <a:latin typeface="Courier" charset="0"/>
            </a:endParaRPr>
          </a:p>
          <a:p>
            <a:pPr marL="285750" indent="-285750"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Font typeface="Times" charset="0"/>
              <a:buChar char="•"/>
            </a:pPr>
            <a:r>
              <a:rPr lang="en-US" b="0">
                <a:solidFill>
                  <a:schemeClr val="tx1"/>
                </a:solidFill>
                <a:latin typeface="Verdana" pitchFamily="34" charset="0"/>
              </a:rPr>
              <a:t>An edge between two nodes denotes a relationship between the corresponding entities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Use case diagrams</a:t>
            </a:r>
            <a:endParaRPr lang="de-DE" dirty="0" smtClean="0">
              <a:ea typeface="ＭＳ Ｐゴシック" pitchFamily="34" charset="-128"/>
            </a:endParaRPr>
          </a:p>
        </p:txBody>
      </p:sp>
      <p:pic>
        <p:nvPicPr>
          <p:cNvPr id="23555" name="Inhaltsplatzhalter 7" descr="UseCaseDiagram_1_Course.pd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517650"/>
            <a:ext cx="7696200" cy="3822700"/>
          </a:xfrm>
        </p:spPr>
      </p:pic>
      <p:sp>
        <p:nvSpPr>
          <p:cNvPr id="23556" name="Text Box 44"/>
          <p:cNvSpPr txBox="1">
            <a:spLocks noChangeArrowheads="1"/>
          </p:cNvSpPr>
          <p:nvPr/>
        </p:nvSpPr>
        <p:spPr bwMode="auto">
          <a:xfrm>
            <a:off x="466725" y="5537200"/>
            <a:ext cx="8256588" cy="8302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1"/>
                </a:solidFill>
              </a:rPr>
              <a:t>Use case diagrams represent the functionality of the system</a:t>
            </a:r>
          </a:p>
          <a:p>
            <a:r>
              <a:rPr lang="en-US" b="0">
                <a:solidFill>
                  <a:schemeClr val="bg1"/>
                </a:solidFill>
              </a:rPr>
              <a:t>from user’s point of view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2133600" y="2971800"/>
            <a:ext cx="838200" cy="609600"/>
          </a:xfrm>
          <a:prstGeom prst="wedgeRoundRectCallout">
            <a:avLst>
              <a:gd name="adj1" fmla="val -91319"/>
              <a:gd name="adj2" fmla="val 9036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cs typeface="Helvetica" charset="0"/>
              </a:rPr>
              <a:t>Actor.</a:t>
            </a:r>
          </a:p>
        </p:txBody>
      </p:sp>
      <p:sp>
        <p:nvSpPr>
          <p:cNvPr id="23558" name="AutoShape 9"/>
          <p:cNvSpPr>
            <a:spLocks noChangeArrowheads="1"/>
          </p:cNvSpPr>
          <p:nvPr/>
        </p:nvSpPr>
        <p:spPr bwMode="auto">
          <a:xfrm>
            <a:off x="6705600" y="1143000"/>
            <a:ext cx="1398588" cy="609600"/>
          </a:xfrm>
          <a:prstGeom prst="wedgeRoundRectCallout">
            <a:avLst>
              <a:gd name="adj1" fmla="val -140806"/>
              <a:gd name="adj2" fmla="val 15911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cs typeface="Helvetica" charset="0"/>
              </a:rPr>
              <a:t>Use Case</a:t>
            </a:r>
          </a:p>
        </p:txBody>
      </p:sp>
      <p:sp>
        <p:nvSpPr>
          <p:cNvPr id="23559" name="AutoShape 9"/>
          <p:cNvSpPr>
            <a:spLocks noChangeArrowheads="1"/>
          </p:cNvSpPr>
          <p:nvPr/>
        </p:nvSpPr>
        <p:spPr bwMode="auto">
          <a:xfrm>
            <a:off x="6781800" y="4495800"/>
            <a:ext cx="2084388" cy="609600"/>
          </a:xfrm>
          <a:prstGeom prst="wedgeRoundRectCallout">
            <a:avLst>
              <a:gd name="adj1" fmla="val -66880"/>
              <a:gd name="adj2" fmla="val -131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0">
                <a:cs typeface="Helvetica" charset="0"/>
              </a:rPr>
              <a:t>System boundary</a:t>
            </a: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>
            <a:off x="3871913" y="914400"/>
            <a:ext cx="1400175" cy="533400"/>
          </a:xfrm>
          <a:prstGeom prst="wedgeRoundRectCallout">
            <a:avLst>
              <a:gd name="adj1" fmla="val -47579"/>
              <a:gd name="adj2" fmla="val 8967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0">
                <a:cs typeface="Helvetica" charset="0"/>
              </a:rPr>
              <a:t>Classifier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Use case diagrams represent external behavior</a:t>
            </a:r>
          </a:p>
          <a:p>
            <a:r>
              <a:rPr lang="en-US" sz="2000" dirty="0" smtClean="0"/>
              <a:t>Uses should be </a:t>
            </a:r>
            <a:r>
              <a:rPr lang="en-US" sz="2000" b="1" dirty="0" smtClean="0"/>
              <a:t>verbs</a:t>
            </a:r>
          </a:p>
          <a:p>
            <a:pPr lvl="1"/>
            <a:r>
              <a:rPr lang="en-US" sz="1600" dirty="0" smtClean="0"/>
              <a:t>Actor-use relations are marked with an edge:</a:t>
            </a:r>
          </a:p>
          <a:p>
            <a:pPr lvl="2"/>
            <a:r>
              <a:rPr lang="en-US" sz="1600" dirty="0" smtClean="0"/>
              <a:t>Which actor is related to which use (what does an actor do?)</a:t>
            </a:r>
          </a:p>
          <a:p>
            <a:r>
              <a:rPr lang="en-US" sz="2000" dirty="0" smtClean="0"/>
              <a:t>Relationships between uses:</a:t>
            </a:r>
          </a:p>
          <a:p>
            <a:pPr lvl="1"/>
            <a:r>
              <a:rPr lang="en-US" sz="1800" dirty="0" smtClean="0">
                <a:solidFill>
                  <a:srgbClr val="FF3300"/>
                </a:solidFill>
              </a:rPr>
              <a:t>Extends Relationship</a:t>
            </a:r>
            <a:endParaRPr lang="en-US" sz="1800" dirty="0" smtClean="0"/>
          </a:p>
          <a:p>
            <a:pPr lvl="2"/>
            <a:r>
              <a:rPr lang="en-US" sz="1800" dirty="0" smtClean="0">
                <a:ea typeface="ＭＳ Ｐゴシック" pitchFamily="34" charset="-128"/>
              </a:rPr>
              <a:t>To represent seldom invoked use cases or exceptional functionality</a:t>
            </a:r>
          </a:p>
          <a:p>
            <a:pPr lvl="1"/>
            <a:r>
              <a:rPr lang="en-US" sz="1800" dirty="0" smtClean="0">
                <a:solidFill>
                  <a:srgbClr val="FF3300"/>
                </a:solidFill>
              </a:rPr>
              <a:t>Includes Relationship</a:t>
            </a:r>
            <a:endParaRPr lang="en-US" sz="1800" dirty="0" smtClean="0"/>
          </a:p>
          <a:p>
            <a:pPr lvl="2"/>
            <a:r>
              <a:rPr lang="en-US" sz="1800" dirty="0" smtClean="0">
                <a:ea typeface="ＭＳ Ｐゴシック" pitchFamily="34" charset="-128"/>
              </a:rPr>
              <a:t>To represent functional behavior common to more than one use case.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Warning: extends/includes relationships are shown ONLY in Use Cases. NOT in </a:t>
            </a:r>
            <a:r>
              <a:rPr lang="en-US" sz="1800" dirty="0" err="1" smtClean="0">
                <a:ea typeface="ＭＳ Ｐゴシック" pitchFamily="34" charset="-128"/>
              </a:rPr>
              <a:t>Statechart</a:t>
            </a:r>
            <a:r>
              <a:rPr lang="en-US" sz="1800" dirty="0" smtClean="0">
                <a:ea typeface="ＭＳ Ｐゴシック" pitchFamily="34" charset="-128"/>
              </a:rPr>
              <a:t>, sequence, class diagrams!</a:t>
            </a:r>
          </a:p>
          <a:p>
            <a:r>
              <a:rPr lang="en-US" sz="2000" dirty="0" smtClean="0">
                <a:ea typeface="ＭＳ Ｐゴシック" pitchFamily="34" charset="-128"/>
              </a:rPr>
              <a:t>Hierarchy between uses: </a:t>
            </a: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“Kind-of” and “Part-of”:  they can be in class diagrams too</a:t>
            </a:r>
          </a:p>
          <a:p>
            <a:pPr lvl="1"/>
            <a:endParaRPr lang="en-US" sz="1800" dirty="0" smtClean="0"/>
          </a:p>
          <a:p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11_DesignGoalsSubsystemDecomposi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553E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4C3700"/>
      </a:accent6>
      <a:hlink>
        <a:srgbClr val="3D5500"/>
      </a:hlink>
      <a:folHlink>
        <a:srgbClr val="005528"/>
      </a:folHlink>
    </a:clrScheme>
    <a:fontScheme name="L11_DesignGoalsSubsystemDecomposition">
      <a:majorFont>
        <a:latin typeface="Century Gothic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8" charset="0"/>
          </a:defRPr>
        </a:defPPr>
      </a:lstStyle>
    </a:lnDef>
  </a:objectDefaults>
  <a:extraClrSchemeLst>
    <a:extraClrScheme>
      <a:clrScheme name="L11_DesignGoalsSubsystemDecomposi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1_DesignGoalsSubsystemDecomposi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1_DesignGoalsSubsystemDecomposi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1_DesignGoalsSubsystemDecomposi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1_DesignGoalsSubsystemDecomposi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1_DesignGoalsSubsystemDecomposi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1_DesignGoalsSubsystemDecomposi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Gutenberg HD:Users:berndbruegge:Teaching: SS 2007 Software Engineering I (EIST):Lectures: 7System Design:L11_DesignGoalsSubsystemDecomposition.ppt</Template>
  <TotalTime>320</TotalTime>
  <Pages>60</Pages>
  <Words>3871</Words>
  <Application>Microsoft Office PowerPoint</Application>
  <PresentationFormat>On-screen Show (4:3)</PresentationFormat>
  <Paragraphs>856</Paragraphs>
  <Slides>54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L11_DesignGoalsSubsystemDecomposition</vt:lpstr>
      <vt:lpstr>QUIZ 2 solutions</vt:lpstr>
      <vt:lpstr>Slide 2</vt:lpstr>
      <vt:lpstr>Slide 3</vt:lpstr>
      <vt:lpstr>Slide 4</vt:lpstr>
      <vt:lpstr>Midterm: Chapters 1-5</vt:lpstr>
      <vt:lpstr>You should know…</vt:lpstr>
      <vt:lpstr>UML Core Conventions</vt:lpstr>
      <vt:lpstr>Use case diagrams</vt:lpstr>
      <vt:lpstr>Use case diagrams</vt:lpstr>
      <vt:lpstr>The &lt;&lt;extends&gt;&gt; Relationship</vt:lpstr>
      <vt:lpstr>The &lt;&lt;includes&gt;&gt; Relationship</vt:lpstr>
      <vt:lpstr>Class diagrams</vt:lpstr>
      <vt:lpstr>Class Diagrams</vt:lpstr>
      <vt:lpstr>Classes</vt:lpstr>
      <vt:lpstr>Actor vs Class vs Object</vt:lpstr>
      <vt:lpstr>Sequence diagrams</vt:lpstr>
      <vt:lpstr>Sequence Diagrams</vt:lpstr>
      <vt:lpstr>Sequence Diagrams can also model the Flow of Data </vt:lpstr>
      <vt:lpstr>Sequence Diagrams: Iteration &amp; Condition</vt:lpstr>
      <vt:lpstr>Creation and destruction</vt:lpstr>
      <vt:lpstr>Sequence Diagram Properties</vt:lpstr>
      <vt:lpstr>Statechart diagrams</vt:lpstr>
      <vt:lpstr>Activity Diagrams</vt:lpstr>
      <vt:lpstr>Activity Diagrams allow to model Decisions</vt:lpstr>
      <vt:lpstr>Activity Diagrams can model Concurrency</vt:lpstr>
      <vt:lpstr>Activity Diagrams: Grouping of Activities</vt:lpstr>
      <vt:lpstr>Types of Requirements</vt:lpstr>
      <vt:lpstr>Functional vs. Nonfunctional Requirements</vt:lpstr>
      <vt:lpstr>Types of Nonfunctional Requirements</vt:lpstr>
      <vt:lpstr>Nonfunctional Requirements: Examples </vt:lpstr>
      <vt:lpstr>Different types of Objects</vt:lpstr>
      <vt:lpstr>Finding Participating Objects in Use Cases</vt:lpstr>
      <vt:lpstr>Example for using the Technique</vt:lpstr>
      <vt:lpstr>Mapping parts of speech to model components (Abbott’s Technique)</vt:lpstr>
      <vt:lpstr>Textual Analysis using Abbott‘s technique</vt:lpstr>
      <vt:lpstr>Generating a Class Diagram from Flow of Events</vt:lpstr>
      <vt:lpstr>Chapter 7 System Design: Addressing Design Goals</vt:lpstr>
      <vt:lpstr>Slide 38</vt:lpstr>
      <vt:lpstr>6. Global Resource Handling</vt:lpstr>
      <vt:lpstr>Defining Access Control</vt:lpstr>
      <vt:lpstr>Access Matrix</vt:lpstr>
      <vt:lpstr>Access Matrix Example</vt:lpstr>
      <vt:lpstr>Global Resource Questions</vt:lpstr>
      <vt:lpstr>Slide 44</vt:lpstr>
      <vt:lpstr>7. Decide on Software Control </vt:lpstr>
      <vt:lpstr>Centralized vs. Decentralized Designs</vt:lpstr>
      <vt:lpstr>Centralized vs. Decentralized Designs (2)</vt:lpstr>
      <vt:lpstr>Slide 48</vt:lpstr>
      <vt:lpstr>8. Boundary Conditions</vt:lpstr>
      <vt:lpstr>Boundary Condition Questions</vt:lpstr>
      <vt:lpstr>Modeling Boundary Conditions</vt:lpstr>
      <vt:lpstr>Example: Boundary Use Case for ARENA</vt:lpstr>
      <vt:lpstr>ManageServer Boundary Use Case</vt:lpstr>
      <vt:lpstr>Summary</vt:lpstr>
    </vt:vector>
  </TitlesOfParts>
  <Company>CMU &amp; TUM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 for Chapter 6, System Design</dc:title>
  <dc:subject>Object-0riented Software Engineering</dc:subject>
  <dc:creator>Bernd Bruegge &amp; Allen Dutoit</dc:creator>
  <cp:keywords/>
  <dc:description/>
  <cp:lastModifiedBy>Can Alkan</cp:lastModifiedBy>
  <cp:revision>263</cp:revision>
  <cp:lastPrinted>1999-06-10T12:38:38Z</cp:lastPrinted>
  <dcterms:created xsi:type="dcterms:W3CDTF">2009-07-27T13:42:55Z</dcterms:created>
  <dcterms:modified xsi:type="dcterms:W3CDTF">2012-07-06T07:29:14Z</dcterms:modified>
</cp:coreProperties>
</file>