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5" r:id="rId2"/>
    <p:sldId id="256" r:id="rId3"/>
    <p:sldId id="259" r:id="rId4"/>
    <p:sldId id="349" r:id="rId5"/>
    <p:sldId id="260" r:id="rId6"/>
    <p:sldId id="350" r:id="rId7"/>
    <p:sldId id="351" r:id="rId8"/>
    <p:sldId id="352" r:id="rId9"/>
    <p:sldId id="265" r:id="rId10"/>
    <p:sldId id="267" r:id="rId11"/>
    <p:sldId id="268" r:id="rId12"/>
    <p:sldId id="370" r:id="rId13"/>
    <p:sldId id="269" r:id="rId14"/>
    <p:sldId id="272" r:id="rId15"/>
    <p:sldId id="364" r:id="rId16"/>
    <p:sldId id="369" r:id="rId17"/>
    <p:sldId id="275" r:id="rId18"/>
    <p:sldId id="276" r:id="rId19"/>
    <p:sldId id="353" r:id="rId20"/>
    <p:sldId id="354" r:id="rId21"/>
    <p:sldId id="358" r:id="rId22"/>
    <p:sldId id="362" r:id="rId23"/>
    <p:sldId id="355" r:id="rId24"/>
    <p:sldId id="373" r:id="rId25"/>
    <p:sldId id="356" r:id="rId26"/>
    <p:sldId id="357" r:id="rId27"/>
    <p:sldId id="372" r:id="rId28"/>
    <p:sldId id="363" r:id="rId29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48" y="-1056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69D616A6-DB9E-4976-A098-03CD497EE3B3}" type="datetime1">
              <a:rPr lang="en-US"/>
              <a:pPr/>
              <a:t>9/7/2015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9D63DB80-5BE0-49E1-BF50-BF12A166A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996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75043-7763-45BD-A4CB-3753A4DEB560}" type="datetime1">
              <a:rPr lang="en-US"/>
              <a:pPr/>
              <a:t>9/7/2015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110F81-78E1-4359-968D-3798F629E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0899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E55436AA-2C0D-4A42-B9F1-1ADA4FF75C9E}" type="datetime4">
              <a:rPr lang="en-US" sz="1200"/>
              <a:pPr/>
              <a:t>September 7, 2015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07CFF3C-EF5F-409A-9675-BE04545757B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Times New Roman" pitchFamily="-84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990F-0C8F-403F-B4F2-FFA6F853E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4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BF868-4046-4E09-9D4F-1F75221E6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90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976B4-547F-4C83-B90F-CAE366A229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54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9E49A-2F04-44D0-B662-E87351110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42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2B69E-B3F5-42D2-8CEA-2EF3CB977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25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1E384-483B-4555-8973-15B5AEE48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07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E151D-B88A-4DD1-8ED0-75B4DC6AF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1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CB93D-3AB1-4CD1-B7BB-209A897B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40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D5867-369E-49AE-89C3-E6C621F5A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23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3441B-1981-4CE5-997A-7E9B88E32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55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FA7BF-0D1A-485B-B587-A92F83E37F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37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D752FF2-CE57-4AB3-A7F2-D35F63C8DB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Analysis of Algorithms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74C8419B-08A2-4249-B503-F69559C211CB}" type="slidenum">
              <a:rPr lang="en-US" sz="800"/>
              <a:pPr/>
              <a:t>1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6A45245-EB02-4DF8-AF9F-006B6DCE1040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If  </a:t>
            </a:r>
            <a:r>
              <a:rPr lang="en-US" i="1" smtClean="0">
                <a:ea typeface="ＭＳ Ｐゴシック" pitchFamily="-84" charset="-128"/>
              </a:rPr>
              <a:t>Algorithm A requires time proportional to f(n),		          </a:t>
            </a:r>
            <a:r>
              <a:rPr lang="en-US" smtClean="0">
                <a:ea typeface="ＭＳ Ｐゴシック" pitchFamily="-84" charset="-128"/>
              </a:rPr>
              <a:t>             it is said to be </a:t>
            </a:r>
            <a:r>
              <a:rPr lang="en-US" b="1" smtClean="0">
                <a:ea typeface="ＭＳ Ｐゴシック" pitchFamily="-84" charset="-128"/>
              </a:rPr>
              <a:t>order f(n),</a:t>
            </a:r>
            <a:r>
              <a:rPr lang="en-US" smtClean="0">
                <a:ea typeface="ＭＳ Ｐゴシック" pitchFamily="-84" charset="-128"/>
              </a:rPr>
              <a:t> and it is denoted as </a:t>
            </a:r>
            <a:r>
              <a:rPr lang="en-US" b="1" smtClean="0">
                <a:ea typeface="ＭＳ Ｐゴシック" pitchFamily="-84" charset="-128"/>
              </a:rPr>
              <a:t>O(f(n))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b="1" smtClean="0">
                <a:ea typeface="ＭＳ Ｐゴシック" pitchFamily="-84" charset="-128"/>
              </a:rPr>
              <a:t>f(n)</a:t>
            </a:r>
            <a:r>
              <a:rPr lang="en-US" smtClean="0">
                <a:ea typeface="ＭＳ Ｐゴシック" pitchFamily="-84" charset="-128"/>
              </a:rPr>
              <a:t> is called the algorithm’s </a:t>
            </a:r>
            <a:r>
              <a:rPr lang="en-US" b="1" smtClean="0">
                <a:ea typeface="ＭＳ Ｐゴシック" pitchFamily="-84" charset="-128"/>
              </a:rPr>
              <a:t>growth-rate function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b="1" smtClean="0">
                <a:ea typeface="ＭＳ Ｐゴシック" pitchFamily="-84" charset="-128"/>
              </a:rPr>
              <a:t>Big-O notation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b="1" smtClean="0">
              <a:ea typeface="ＭＳ Ｐゴシック" pitchFamily="-84" charset="-128"/>
            </a:endParaRPr>
          </a:p>
          <a:p>
            <a:pPr lvl="1"/>
            <a:endParaRPr lang="en-US" sz="1800" b="1" i="1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4306C8C-A29F-4300-A35A-E10D4647F4C0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z="2800" b="1" i="1" smtClean="0">
              <a:ea typeface="ＭＳ Ｐゴシック" pitchFamily="-84" charset="-128"/>
            </a:endParaRPr>
          </a:p>
          <a:p>
            <a:r>
              <a:rPr lang="en-US" sz="2800" smtClean="0">
                <a:ea typeface="ＭＳ Ｐゴシック" pitchFamily="-84" charset="-128"/>
              </a:rPr>
              <a:t>Algorithm A </a:t>
            </a:r>
            <a:r>
              <a:rPr 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There may exist many values of </a:t>
            </a:r>
            <a:r>
              <a:rPr lang="en-US" sz="2200" i="1" smtClean="0">
                <a:ea typeface="ＭＳ Ｐゴシック" pitchFamily="-84" charset="-128"/>
              </a:rPr>
              <a:t>c</a:t>
            </a:r>
            <a:r>
              <a:rPr lang="en-US" sz="2200" smtClean="0">
                <a:ea typeface="ＭＳ Ｐゴシック" pitchFamily="-84" charset="-128"/>
              </a:rPr>
              <a:t> and </a:t>
            </a:r>
            <a:r>
              <a:rPr lang="en-US" sz="2200" i="1" smtClean="0">
                <a:ea typeface="ＭＳ Ｐゴシック" pitchFamily="-84" charset="-128"/>
              </a:rPr>
              <a:t>n</a:t>
            </a:r>
            <a:r>
              <a:rPr 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sz="2800" smtClean="0">
              <a:ea typeface="ＭＳ Ｐゴシック" pitchFamily="-84" charset="-128"/>
            </a:endParaRPr>
          </a:p>
          <a:p>
            <a:r>
              <a:rPr lang="tr-TR" sz="2800" smtClean="0">
                <a:ea typeface="ＭＳ Ｐゴシック" pitchFamily="-84" charset="-128"/>
              </a:rPr>
              <a:t>More informally,               is </a:t>
            </a:r>
            <a:r>
              <a:rPr lang="tr-TR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sz="2800" smtClean="0">
                <a:ea typeface="ＭＳ Ｐゴシック" pitchFamily="-84" charset="-128"/>
              </a:rPr>
              <a:t>on </a:t>
            </a:r>
            <a:endParaRPr 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09600" y="1603375"/>
          <a:ext cx="8153400" cy="1033463"/>
        </p:xfrm>
        <a:graphic>
          <a:graphicData uri="http://schemas.openxmlformats.org/presentationml/2006/ole">
            <p:oleObj spid="_x0000_s26638" name="Εξίσωση" r:id="rId3" imgW="3327400" imgH="4572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p:oleObj spid="_x0000_s26639" name="Εξίσωση" r:id="rId4" imgW="482391" imgH="203112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p:oleObj spid="_x0000_s26640" name="Εξίσωση" r:id="rId5" imgW="342751" imgH="203112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p:oleObj spid="_x0000_s26641" name="Equation" r:id="rId6" imgW="355600" imgH="165100" progId="Equation.3">
              <p:embed/>
            </p:oleObj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p:oleObj spid="_x0000_s26642" name="Εξίσωση" r:id="rId7" imgW="482391" imgH="203112" progId="Equation.3">
              <p:embed/>
            </p:oleObj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p:oleObj spid="_x0000_s26643" name="Εξίσωση" r:id="rId8" imgW="330057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Big-O definition implies: constant n</a:t>
            </a:r>
            <a:r>
              <a:rPr lang="tr-TR" baseline="-25000" smtClean="0">
                <a:ea typeface="ＭＳ Ｐゴシック" pitchFamily="-84" charset="-128"/>
              </a:rPr>
              <a:t>0</a:t>
            </a:r>
            <a:r>
              <a:rPr lang="tr-TR" smtClean="0">
                <a:ea typeface="ＭＳ Ｐゴシック" pitchFamily="-84" charset="-128"/>
              </a:rPr>
              <a:t> beyond which it is satisfied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We do not care about small values of n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34273DA4-F20F-42A9-8E10-4F34324E5D37}" type="slidenum">
              <a:rPr lang="en-US" sz="800"/>
              <a:pPr/>
              <a:t>12</a:t>
            </a:fld>
            <a:endParaRPr 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>
                <a:solidFill>
                  <a:srgbClr val="FF0000"/>
                </a:solidFill>
              </a:rPr>
              <a:t>   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tr-TR">
                <a:solidFill>
                  <a:srgbClr val="FF0000"/>
                </a:solidFill>
              </a:rPr>
              <a:t>(n)                          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l-GR">
                <a:solidFill>
                  <a:srgbClr val="FF0000"/>
                </a:solidFill>
              </a:rPr>
              <a:t>Ω</a:t>
            </a:r>
            <a:r>
              <a:rPr lang="tr-TR">
                <a:solidFill>
                  <a:srgbClr val="FF0000"/>
                </a:solidFill>
              </a:rPr>
              <a:t>(n)                           </a:t>
            </a:r>
            <a:r>
              <a:rPr lang="el-GR">
                <a:solidFill>
                  <a:srgbClr val="FF0000"/>
                </a:solidFill>
              </a:rPr>
              <a:t>Θ</a:t>
            </a:r>
            <a:r>
              <a:rPr lang="tr-TR">
                <a:solidFill>
                  <a:srgbClr val="FF0000"/>
                </a:solidFill>
              </a:rPr>
              <a:t>(n)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c*f(n)</a:t>
            </a:r>
            <a:endParaRPr 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c*f(n)</a:t>
            </a:r>
            <a:endParaRPr 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</a:t>
            </a:r>
            <a:r>
              <a:rPr lang="tr-TR" sz="1800" baseline="-25000">
                <a:solidFill>
                  <a:srgbClr val="FF0000"/>
                </a:solidFill>
              </a:rPr>
              <a:t>1</a:t>
            </a:r>
            <a:r>
              <a:rPr lang="tr-TR" sz="1800">
                <a:solidFill>
                  <a:srgbClr val="FF0000"/>
                </a:solidFill>
              </a:rPr>
              <a:t>*f(n)</a:t>
            </a:r>
            <a:endParaRPr 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c</a:t>
            </a:r>
            <a:r>
              <a:rPr lang="tr-TR" sz="1800" baseline="-25000">
                <a:solidFill>
                  <a:srgbClr val="FF0000"/>
                </a:solidFill>
              </a:rPr>
              <a:t>2</a:t>
            </a:r>
            <a:r>
              <a:rPr lang="tr-TR" sz="1800">
                <a:solidFill>
                  <a:srgbClr val="FF0000"/>
                </a:solidFill>
              </a:rPr>
              <a:t>*f(n)</a:t>
            </a:r>
            <a:endParaRPr 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800">
                <a:solidFill>
                  <a:srgbClr val="FF0000"/>
                </a:solidFill>
              </a:rPr>
              <a:t>T(n)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E60A4CE3-0990-4396-B911-49514FD7AF06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sz="2200" i="1" smtClean="0">
                <a:ea typeface="ＭＳ Ｐゴシック" pitchFamily="-84" charset="-128"/>
              </a:rPr>
              <a:t>c</a:t>
            </a:r>
            <a:r>
              <a:rPr lang="en-US" sz="2200" smtClean="0">
                <a:ea typeface="ＭＳ Ｐゴシック" pitchFamily="-84" charset="-128"/>
              </a:rPr>
              <a:t> and </a:t>
            </a:r>
            <a:r>
              <a:rPr lang="en-US" sz="2200" i="1" smtClean="0">
                <a:ea typeface="ＭＳ Ｐゴシック" pitchFamily="-84" charset="-128"/>
              </a:rPr>
              <a:t>n</a:t>
            </a:r>
            <a:r>
              <a:rPr lang="en-US" sz="2200" baseline="-25000" smtClean="0">
                <a:ea typeface="ＭＳ Ｐゴシック" pitchFamily="-84" charset="-128"/>
              </a:rPr>
              <a:t>0</a:t>
            </a:r>
            <a:r>
              <a:rPr 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	</a:t>
            </a:r>
            <a:endParaRPr 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p:oleObj spid="_x0000_s28683" name="Equation" r:id="rId4" imgW="1079500" imgH="1778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p:oleObj spid="_x0000_s28684" name="Equation" r:id="rId5" imgW="342900" imgH="177800" progId="Equation.3">
              <p:embed/>
            </p:oleObj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Try</a:t>
            </a:r>
            <a:r>
              <a:rPr lang="en-US" b="1" i="1">
                <a:solidFill>
                  <a:srgbClr val="FF0000"/>
                </a:solidFill>
              </a:rPr>
              <a:t> c = 3</a:t>
            </a:r>
            <a:r>
              <a:rPr lang="en-US" b="1">
                <a:solidFill>
                  <a:srgbClr val="FF0000"/>
                </a:solidFill>
              </a:rPr>
              <a:t> and </a:t>
            </a:r>
            <a:r>
              <a:rPr lang="en-US" b="1" i="1">
                <a:solidFill>
                  <a:srgbClr val="FF0000"/>
                </a:solidFill>
              </a:rPr>
              <a:t>n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BE61522-F211-42FD-9D19-31450EA801FA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84" charset="0"/>
                  <a:ea typeface="ＭＳ Ｐゴシック" pitchFamily="-84" charset="-128"/>
                </a:defRPr>
              </a:lvl9pPr>
            </a:lstStyle>
            <a:p>
              <a:endParaRPr lang="tr-TR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6BB6C87-986A-4F37-9359-0FB3F14D04BE}" type="slidenum">
              <a:rPr lang="en-US" sz="800"/>
              <a:pPr/>
              <a:t>15</a:t>
            </a:fld>
            <a:endParaRPr 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Any algorithm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sz="1800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Linear time (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smtClean="0">
                <a:ea typeface="ＭＳ Ｐゴシック" pitchFamily="-84" charset="-128"/>
              </a:rPr>
              <a:t>) and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Algorithms with </a:t>
            </a:r>
            <a:r>
              <a:rPr lang="tr-TR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smtClean="0">
                <a:ea typeface="ＭＳ Ｐゴシック" pitchFamily="-84" charset="-128"/>
              </a:rPr>
              <a:t> complexity is practical for any value of n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A1BD94E-8BAB-489F-A45C-F0CA2EDF1E2A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2002436-E708-47B0-9001-D3B65D6309F3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i="1" dirty="0" smtClean="0">
                <a:ea typeface="ＭＳ Ｐゴシック" pitchFamily="-84" charset="-128"/>
              </a:rPr>
              <a:t>We can ignore the low-order terms</a:t>
            </a:r>
            <a:endParaRPr 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+4n</a:t>
            </a:r>
            <a:r>
              <a:rPr lang="en-US" sz="2200" baseline="30000" dirty="0" smtClean="0">
                <a:ea typeface="ＭＳ Ｐゴシック" pitchFamily="-84" charset="-128"/>
              </a:rPr>
              <a:t>2</a:t>
            </a:r>
            <a:r>
              <a:rPr lang="en-US" sz="2200" dirty="0" smtClean="0">
                <a:ea typeface="ＭＳ Ｐゴシック" pitchFamily="-84" charset="-128"/>
              </a:rPr>
              <a:t>+3n), it is also O(n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), it is also O(n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)</a:t>
            </a:r>
            <a:endParaRPr 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i="1" dirty="0" smtClean="0">
                <a:ea typeface="ＭＳ Ｐゴシック" pitchFamily="-84" charset="-128"/>
              </a:rPr>
              <a:t>O</a:t>
            </a:r>
            <a:r>
              <a:rPr lang="en-US" dirty="0" smtClean="0">
                <a:ea typeface="ＭＳ Ｐゴシック" pitchFamily="-84" charset="-128"/>
              </a:rPr>
              <a:t>( </a:t>
            </a:r>
            <a:r>
              <a:rPr lang="en-US" i="1" dirty="0" smtClean="0">
                <a:ea typeface="ＭＳ Ｐゴシック" pitchFamily="-84" charset="-128"/>
              </a:rPr>
              <a:t>f</a:t>
            </a:r>
            <a:r>
              <a:rPr lang="en-US" dirty="0" smtClean="0">
                <a:ea typeface="ＭＳ Ｐゴシック" pitchFamily="-84" charset="-128"/>
              </a:rPr>
              <a:t>(</a:t>
            </a:r>
            <a:r>
              <a:rPr lang="en-US" i="1" dirty="0" smtClean="0">
                <a:ea typeface="ＭＳ Ｐゴシック" pitchFamily="-84" charset="-128"/>
              </a:rPr>
              <a:t>n</a:t>
            </a:r>
            <a:r>
              <a:rPr lang="en-US" dirty="0" smtClean="0">
                <a:ea typeface="ＭＳ Ｐゴシック" pitchFamily="-84" charset="-128"/>
              </a:rPr>
              <a:t>) )</a:t>
            </a:r>
            <a:r>
              <a:rPr lang="en-US" i="1" dirty="0" smtClean="0">
                <a:ea typeface="ＭＳ Ｐゴシック" pitchFamily="-84" charset="-128"/>
              </a:rPr>
              <a:t> + O</a:t>
            </a:r>
            <a:r>
              <a:rPr lang="en-US" dirty="0" smtClean="0">
                <a:ea typeface="ＭＳ Ｐゴシック" pitchFamily="-84" charset="-128"/>
              </a:rPr>
              <a:t>( </a:t>
            </a:r>
            <a:r>
              <a:rPr lang="en-US" i="1" dirty="0" smtClean="0">
                <a:ea typeface="ＭＳ Ｐゴシック" pitchFamily="-84" charset="-128"/>
              </a:rPr>
              <a:t>g</a:t>
            </a:r>
            <a:r>
              <a:rPr lang="en-US" dirty="0" smtClean="0">
                <a:ea typeface="ＭＳ Ｐゴシック" pitchFamily="-84" charset="-128"/>
              </a:rPr>
              <a:t>(</a:t>
            </a:r>
            <a:r>
              <a:rPr lang="en-US" i="1" dirty="0" smtClean="0">
                <a:ea typeface="ＭＳ Ｐゴシック" pitchFamily="-84" charset="-128"/>
              </a:rPr>
              <a:t>n</a:t>
            </a:r>
            <a:r>
              <a:rPr lang="en-US" dirty="0" smtClean="0">
                <a:ea typeface="ＭＳ Ｐゴシック" pitchFamily="-84" charset="-128"/>
              </a:rPr>
              <a:t>) )</a:t>
            </a:r>
            <a:r>
              <a:rPr lang="en-US" i="1" dirty="0" smtClean="0">
                <a:ea typeface="ＭＳ Ｐゴシック" pitchFamily="-84" charset="-128"/>
              </a:rPr>
              <a:t> = O</a:t>
            </a:r>
            <a:r>
              <a:rPr lang="en-US" dirty="0" smtClean="0">
                <a:ea typeface="ＭＳ Ｐゴシック" pitchFamily="-84" charset="-128"/>
              </a:rPr>
              <a:t>( </a:t>
            </a:r>
            <a:r>
              <a:rPr lang="en-US" i="1" dirty="0" smtClean="0">
                <a:ea typeface="ＭＳ Ｐゴシック" pitchFamily="-84" charset="-128"/>
              </a:rPr>
              <a:t>f</a:t>
            </a:r>
            <a:r>
              <a:rPr lang="en-US" dirty="0" smtClean="0">
                <a:ea typeface="ＭＳ Ｐゴシック" pitchFamily="-84" charset="-128"/>
              </a:rPr>
              <a:t>(</a:t>
            </a:r>
            <a:r>
              <a:rPr lang="en-US" i="1" dirty="0" smtClean="0">
                <a:ea typeface="ＭＳ Ｐゴシック" pitchFamily="-84" charset="-128"/>
              </a:rPr>
              <a:t>n</a:t>
            </a:r>
            <a:r>
              <a:rPr lang="en-US" dirty="0" smtClean="0">
                <a:ea typeface="ＭＳ Ｐゴシック" pitchFamily="-84" charset="-128"/>
              </a:rPr>
              <a:t>)</a:t>
            </a:r>
            <a:r>
              <a:rPr lang="en-US" i="1" dirty="0" smtClean="0">
                <a:ea typeface="ＭＳ Ｐゴシック" pitchFamily="-84" charset="-128"/>
              </a:rPr>
              <a:t> + g</a:t>
            </a:r>
            <a:r>
              <a:rPr lang="en-US" dirty="0" smtClean="0">
                <a:ea typeface="ＭＳ Ｐゴシック" pitchFamily="-84" charset="-128"/>
              </a:rPr>
              <a:t>(</a:t>
            </a:r>
            <a:r>
              <a:rPr lang="en-US" i="1" dirty="0" smtClean="0">
                <a:ea typeface="ＭＳ Ｐゴシック" pitchFamily="-84" charset="-128"/>
              </a:rPr>
              <a:t>n</a:t>
            </a:r>
            <a:r>
              <a:rPr lang="en-US" dirty="0" smtClean="0">
                <a:ea typeface="ＭＳ Ｐゴシック" pitchFamily="-84" charset="-128"/>
              </a:rPr>
              <a:t>) )</a:t>
            </a:r>
            <a:r>
              <a:rPr lang="en-US" i="1" dirty="0" smtClean="0">
                <a:ea typeface="ＭＳ Ｐゴシック" pitchFamily="-84" charset="-128"/>
              </a:rPr>
              <a:t> </a:t>
            </a:r>
            <a:endParaRPr 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) + O(4n</a:t>
            </a:r>
            <a:r>
              <a:rPr lang="en-US" sz="2200" baseline="30000" dirty="0" smtClean="0">
                <a:ea typeface="ＭＳ Ｐゴシック" pitchFamily="-84" charset="-128"/>
              </a:rPr>
              <a:t>2</a:t>
            </a:r>
            <a:r>
              <a:rPr lang="en-US" sz="2200" dirty="0" smtClean="0">
                <a:ea typeface="ＭＳ Ｐゴシック" pitchFamily="-84" charset="-128"/>
              </a:rPr>
              <a:t>), it is also O(n</a:t>
            </a:r>
            <a:r>
              <a:rPr lang="en-US" sz="2200" baseline="30000" dirty="0" smtClean="0">
                <a:ea typeface="ＭＳ Ｐゴシック" pitchFamily="-84" charset="-128"/>
              </a:rPr>
              <a:t>3 </a:t>
            </a:r>
            <a:r>
              <a:rPr lang="en-US" sz="2200" dirty="0" smtClean="0">
                <a:ea typeface="ＭＳ Ｐゴシック" pitchFamily="-84" charset="-128"/>
              </a:rPr>
              <a:t>+4n</a:t>
            </a:r>
            <a:r>
              <a:rPr lang="en-US" sz="2200" baseline="30000" dirty="0" smtClean="0">
                <a:ea typeface="ＭＳ Ｐゴシック" pitchFamily="-84" charset="-128"/>
              </a:rPr>
              <a:t>2</a:t>
            </a:r>
            <a:r>
              <a:rPr lang="en-US" sz="2200" dirty="0" smtClean="0">
                <a:ea typeface="ＭＳ Ｐゴシック" pitchFamily="-84" charset="-128"/>
              </a:rPr>
              <a:t>) </a:t>
            </a:r>
            <a:r>
              <a:rPr lang="en-US" sz="2200" dirty="0" smtClean="0">
                <a:ea typeface="ＭＳ Ｐゴシック" pitchFamily="-84" charset="-128"/>
                <a:sym typeface="Wingdings" pitchFamily="-84" charset="2"/>
              </a:rPr>
              <a:t> So, it is </a:t>
            </a:r>
            <a:r>
              <a:rPr lang="en-US" sz="2200" dirty="0" smtClean="0">
                <a:ea typeface="ＭＳ Ｐゴシック" pitchFamily="-84" charset="-128"/>
              </a:rPr>
              <a:t>O(n</a:t>
            </a:r>
            <a:r>
              <a:rPr lang="en-US" sz="2200" baseline="30000" dirty="0" smtClean="0">
                <a:ea typeface="ＭＳ Ｐゴシック" pitchFamily="-84" charset="-128"/>
              </a:rPr>
              <a:t>3</a:t>
            </a:r>
            <a:r>
              <a:rPr 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16827E3-6904-4FFB-B89A-96CE4C43070F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p:oleObj spid="_x0000_s33802" name="Equation" r:id="rId3" imgW="2184400" imgH="660400" progId="Equation.3">
              <p:embed/>
            </p:oleObj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p:oleObj spid="_x0000_s33803" name="Equation" r:id="rId4" imgW="114151" imgH="215619" progId="Equation.3">
              <p:embed/>
            </p:oleObj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p:oleObj spid="_x0000_s33804" name="Equation" r:id="rId5" imgW="2870200" imgH="660400" progId="Equation.3">
              <p:embed/>
            </p:oleObj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p:oleObj spid="_x0000_s33805" name="Equation" r:id="rId6" imgW="20574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AFFCB833-3A7C-41A0-83F6-F192805C44BE}" type="slidenum">
              <a:rPr lang="en-US" sz="800"/>
              <a:pPr/>
              <a:t>19</a:t>
            </a:fld>
            <a:endParaRPr 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ea typeface="ＭＳ Ｐゴシック" pitchFamily="-84" charset="-128"/>
              </a:rPr>
              <a:t>Remember our previous examples</a:t>
            </a:r>
            <a:endParaRPr lang="en-US" b="1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i = 1;			</a:t>
            </a:r>
            <a:r>
              <a:rPr lang="en-US" sz="2200" smtClean="0">
                <a:ea typeface="ＭＳ Ｐゴシック" pitchFamily="-84" charset="-128"/>
              </a:rPr>
              <a:t>			    1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sum = 0;				</a:t>
            </a:r>
            <a:r>
              <a:rPr lang="en-US" sz="2200" smtClean="0">
                <a:ea typeface="ＭＳ Ｐゴシック" pitchFamily="-84" charset="-128"/>
              </a:rPr>
              <a:t>		    1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while (i &lt;= n) {			 </a:t>
            </a:r>
            <a:r>
              <a:rPr lang="en-US" sz="220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i = i + 1;			</a:t>
            </a:r>
            <a:r>
              <a:rPr lang="en-US" sz="2200" smtClean="0">
                <a:ea typeface="ＭＳ Ｐゴシック" pitchFamily="-84" charset="-128"/>
              </a:rPr>
              <a:t>		    n</a:t>
            </a: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sum = sum + i;		</a:t>
            </a:r>
            <a:r>
              <a:rPr lang="en-US" sz="2200" smtClean="0">
                <a:ea typeface="ＭＳ Ｐゴシック" pitchFamily="-84" charset="-128"/>
              </a:rPr>
              <a:t>		    n</a:t>
            </a:r>
            <a:endParaRPr lang="en-US" sz="2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D536502-0F8B-44E0-8B40-73B207B74FCC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 </a:t>
            </a:r>
            <a:r>
              <a:rPr lang="en-US" b="1" i="1" smtClean="0">
                <a:ea typeface="ＭＳ Ｐゴシック" pitchFamily="-84" charset="-128"/>
              </a:rPr>
              <a:t>algorithm</a:t>
            </a:r>
            <a:r>
              <a:rPr lang="en-US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An algorithm can be implemented using different prog. languages on different platforms.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 How much </a:t>
            </a:r>
            <a:r>
              <a:rPr lang="en-US" sz="1800" b="1" i="1" smtClean="0">
                <a:ea typeface="ＭＳ Ｐゴシック" pitchFamily="-84" charset="-128"/>
              </a:rPr>
              <a:t>time</a:t>
            </a:r>
            <a:r>
              <a:rPr lang="en-US" sz="180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 How much </a:t>
            </a:r>
            <a:r>
              <a:rPr lang="en-US" sz="1800" b="1" i="1" smtClean="0">
                <a:ea typeface="ＭＳ Ｐゴシック" pitchFamily="-84" charset="-128"/>
              </a:rPr>
              <a:t>space</a:t>
            </a:r>
            <a:r>
              <a:rPr lang="en-US" sz="1800" smtClean="0">
                <a:ea typeface="ＭＳ Ｐゴシック" pitchFamily="-84" charset="-128"/>
              </a:rPr>
              <a:t> that algorithm requires. 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sz="1800" smtClean="0">
                <a:ea typeface="ＭＳ Ｐゴシック" pitchFamily="-84" charset="-128"/>
              </a:rPr>
              <a:t>How to reduce the time required</a:t>
            </a:r>
          </a:p>
          <a:p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46C0598-3EBF-4A57-8237-34192D9B2168}" type="slidenum">
              <a:rPr lang="en-US" sz="800"/>
              <a:pPr/>
              <a:t>20</a:t>
            </a:fld>
            <a:endParaRPr 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sz="2200" b="1" u="sng" smtClean="0">
                <a:ea typeface="ＭＳ Ｐゴシック" pitchFamily="-84" charset="-128"/>
              </a:rPr>
              <a:t>Times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i = 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sum = 0;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while (i &lt;= n) {				 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+ 1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j=1;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while (j &lt;= n) {		  	   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sum = sum + i;		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j = j + 1; 		 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i = i +1;				 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2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3 *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 + 4 * n + 3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growth-rate of this algorithm is proportional to O(n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774FD657-EF9F-479B-A4FD-FF2C2EEC7056}" type="slidenum">
              <a:rPr lang="en-US" sz="800"/>
              <a:pPr/>
              <a:t>21</a:t>
            </a:fld>
            <a:endParaRPr 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Its use is more common than the others</a:t>
            </a:r>
            <a:endParaRPr lang="en-US" sz="180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This is useless! Why?</a:t>
            </a:r>
            <a:endParaRPr lang="en-US" sz="180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41459FA-A11D-4184-92EE-9190179CA56B}" type="slidenum">
              <a:rPr lang="en-US" sz="800"/>
              <a:pPr/>
              <a:t>22</a:t>
            </a:fld>
            <a:endParaRPr 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ea typeface="ＭＳ Ｐゴシック" pitchFamily="-84" charset="-128"/>
              </a:rPr>
              <a:t>Consider the sequential search algorithm</a:t>
            </a:r>
            <a:endParaRPr lang="en-US" sz="1800" b="1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int sequentialSearch(const int a[], int item, int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for (int i = 0; i &lt; n;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if (a[i]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		return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>
                <a:latin typeface="Courier New" pitchFamily="-84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b="1" i="1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sz="2200" i="1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sz="2200" i="1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i="1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sz="2200" i="1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i="1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4512F5F-3111-45C0-BB56-70E8D58307EE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Some Examples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Solved on the Board.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E21A649-04FB-4AFE-866E-EA8E4A34CBDC}" type="slidenum">
              <a:rPr lang="en-US" sz="800"/>
              <a:pPr/>
              <a:t>24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193D5CEE-817B-4031-8A14-FF387380D0D6}" type="slidenum">
              <a:rPr lang="en-US" sz="800"/>
              <a:pPr/>
              <a:t>25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sz="20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void hanoi(int n, char source, char dest, char spare) {</a:t>
            </a:r>
            <a:endParaRPr lang="en-US" sz="2000" b="1" u="sng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	hanoi(n - 1, source, spare, dest);</a:t>
            </a:r>
            <a:endParaRPr lang="tr-TR" sz="20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      m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ove from 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sou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rc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e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 to </a:t>
            </a:r>
            <a:r>
              <a:rPr lang="tr-TR" sz="2000" smtClean="0">
                <a:latin typeface="Courier New" pitchFamily="-84" charset="0"/>
                <a:ea typeface="ＭＳ Ｐゴシック" pitchFamily="-84" charset="-128"/>
              </a:rPr>
              <a:t>de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sz="1200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sz="2000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3FAF316-F7CF-4470-A8FD-87294617DC01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Let’s first write </a:t>
            </a:r>
            <a:r>
              <a:rPr 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smtClean="0">
                <a:ea typeface="ＭＳ Ｐゴシック" pitchFamily="-84" charset="-128"/>
              </a:rPr>
              <a:t> for the 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hanoi</a:t>
            </a:r>
            <a:r>
              <a:rPr 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We will then solve it by using </a:t>
            </a:r>
            <a:r>
              <a:rPr 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93CB00CB-C323-4D67-A6CD-9E884BECDE2D}" type="slidenum">
              <a:rPr lang="en-US" sz="800"/>
              <a:pPr/>
              <a:t>27</a:t>
            </a:fld>
            <a:endParaRPr 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p:oleObj spid="_x0000_s43014" name="Εξίσωση" r:id="rId3" imgW="2870200" imgH="2971800" progId="Equation.3">
              <p:embed/>
            </p:oleObj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sz="2800" smtClean="0">
                <a:ea typeface="ＭＳ Ｐゴシック" pitchFamily="-84" charset="-128"/>
              </a:rPr>
              <a:t>Merge sort – </a:t>
            </a:r>
            <a:r>
              <a:rPr 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FB2762C-35A5-433A-AEAF-7C0E5940E144}" type="slidenum">
              <a:rPr lang="en-US" sz="800"/>
              <a:pPr/>
              <a:t>28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4813A767-D612-427E-8636-857BEE6F6775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i="1" smtClean="0">
                <a:ea typeface="ＭＳ Ｐゴシック" pitchFamily="-84" charset="-128"/>
              </a:rPr>
              <a:t>specific implementations, computers, or data.</a:t>
            </a:r>
            <a:endParaRPr lang="en-US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8A6D9C5F-6404-4C17-B10C-03E5ACD38712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>
                <a:ea typeface="ＭＳ Ｐゴシック" pitchFamily="-84" charset="-128"/>
              </a:rPr>
              <a:t>S</a:t>
            </a:r>
            <a:r>
              <a:rPr lang="en-US" smtClean="0">
                <a:ea typeface="ＭＳ Ｐゴシック" pitchFamily="-84" charset="-128"/>
              </a:rPr>
              <a:t>imple instructions (</a:t>
            </a:r>
            <a:r>
              <a:rPr lang="tr-TR" smtClean="0">
                <a:ea typeface="ＭＳ Ｐゴシック" pitchFamily="-84" charset="-128"/>
              </a:rPr>
              <a:t>+,-,*,/,=,if,call</a:t>
            </a:r>
            <a:r>
              <a:rPr lang="en-US" smtClean="0">
                <a:ea typeface="ＭＳ Ｐゴシック" pitchFamily="-84" charset="-128"/>
              </a:rPr>
              <a:t>) take </a:t>
            </a:r>
            <a:r>
              <a:rPr lang="tr-TR" smtClean="0">
                <a:ea typeface="ＭＳ Ｐゴシック" pitchFamily="-84" charset="-128"/>
              </a:rPr>
              <a:t>1 step</a:t>
            </a:r>
          </a:p>
          <a:p>
            <a:endParaRPr lang="tr-TR" smtClean="0">
              <a:ea typeface="ＭＳ Ｐゴシック" pitchFamily="-84" charset="-128"/>
            </a:endParaRPr>
          </a:p>
          <a:p>
            <a:r>
              <a:rPr lang="tr-TR" smtClean="0">
                <a:ea typeface="ＭＳ Ｐゴシック" pitchFamily="-84" charset="-128"/>
              </a:rPr>
              <a:t>Loops and subroutine calls are </a:t>
            </a:r>
            <a:r>
              <a:rPr lang="tr-TR" i="1" smtClean="0">
                <a:ea typeface="ＭＳ Ｐゴシック" pitchFamily="-84" charset="-128"/>
              </a:rPr>
              <a:t>not </a:t>
            </a:r>
            <a:r>
              <a:rPr lang="tr-TR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sz="1800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“sort” is </a:t>
            </a:r>
            <a:r>
              <a:rPr lang="tr-TR" sz="1800" i="1" smtClean="0">
                <a:ea typeface="ＭＳ Ｐゴシック" pitchFamily="-84" charset="-128"/>
              </a:rPr>
              <a:t>not </a:t>
            </a:r>
            <a:r>
              <a:rPr lang="tr-TR" sz="1800" smtClean="0">
                <a:ea typeface="ＭＳ Ｐゴシック" pitchFamily="-84" charset="-128"/>
              </a:rPr>
              <a:t>a single step operation</a:t>
            </a:r>
            <a:endParaRPr lang="en-US" sz="1800" smtClean="0">
              <a:ea typeface="ＭＳ Ｐゴシック" pitchFamily="-84" charset="-128"/>
            </a:endParaRPr>
          </a:p>
          <a:p>
            <a:pPr lvl="2"/>
            <a:endParaRPr lang="en-US" sz="2400" smtClean="0">
              <a:ea typeface="ＭＳ Ｐゴシック" pitchFamily="-84" charset="-128"/>
            </a:endParaRPr>
          </a:p>
          <a:p>
            <a:pPr lvl="1"/>
            <a:r>
              <a:rPr lang="tr-TR" sz="1800" smtClean="0">
                <a:ea typeface="ＭＳ Ｐゴシック" pitchFamily="-84" charset="-128"/>
              </a:rPr>
              <a:t>Complex O</a:t>
            </a:r>
            <a:r>
              <a:rPr lang="en-US" sz="1800" smtClean="0">
                <a:ea typeface="ＭＳ Ｐゴシック" pitchFamily="-84" charset="-128"/>
              </a:rPr>
              <a:t>perations </a:t>
            </a:r>
            <a:r>
              <a:rPr lang="tr-TR" sz="1800" smtClean="0">
                <a:ea typeface="ＭＳ Ｐゴシック" pitchFamily="-84" charset="-128"/>
              </a:rPr>
              <a:t>(</a:t>
            </a:r>
            <a:r>
              <a:rPr lang="en-US" sz="1800" smtClean="0">
                <a:ea typeface="ＭＳ Ｐゴシック" pitchFamily="-84" charset="-128"/>
              </a:rPr>
              <a:t>matrix addition, array resizing</a:t>
            </a:r>
            <a:r>
              <a:rPr lang="tr-TR" sz="1800" smtClean="0">
                <a:ea typeface="ＭＳ Ｐゴシック" pitchFamily="-84" charset="-128"/>
              </a:rPr>
              <a:t>) are </a:t>
            </a:r>
            <a:r>
              <a:rPr lang="tr-TR" sz="1800" i="1" smtClean="0">
                <a:ea typeface="ＭＳ Ｐゴシック" pitchFamily="-84" charset="-128"/>
              </a:rPr>
              <a:t>not </a:t>
            </a:r>
            <a:r>
              <a:rPr lang="tr-TR" sz="1800" smtClean="0">
                <a:ea typeface="ＭＳ Ｐゴシック" pitchFamily="-84" charset="-128"/>
              </a:rPr>
              <a:t>single step</a:t>
            </a:r>
            <a:endParaRPr lang="en-US" sz="1800" smtClean="0">
              <a:ea typeface="ＭＳ Ｐゴシック" pitchFamily="-84" charset="-128"/>
            </a:endParaRP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D2D21AC9-9DA3-45F6-A280-4D0642360F1A}" type="slidenum">
              <a:rPr lang="en-US" sz="800"/>
              <a:pPr/>
              <a:t>5</a:t>
            </a:fld>
            <a:endParaRPr 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  <a:sym typeface="Wingdings" pitchFamily="-84" charset="2"/>
              </a:rPr>
              <a:t>	count = count + 1;	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	    1</a:t>
            </a:r>
            <a:endParaRPr lang="en-US" baseline="-25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latin typeface="Courier New" pitchFamily="-84" charset="0"/>
                <a:ea typeface="ＭＳ Ｐゴシック" pitchFamily="-84" charset="-128"/>
                <a:sym typeface="Wingdings" pitchFamily="-84" charset="2"/>
              </a:rPr>
              <a:t>sum = sum + count;</a:t>
            </a: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		    1</a:t>
            </a:r>
            <a:endParaRPr lang="en-US" baseline="-25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constant</a:t>
            </a: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CA5E10AB-2AD0-4BF3-93E0-B7C712CAFC88}" type="slidenum">
              <a:rPr lang="en-US" sz="800"/>
              <a:pPr/>
              <a:t>6</a:t>
            </a:fld>
            <a:endParaRPr 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if (n &lt; 0){					  </a:t>
            </a:r>
            <a:r>
              <a:rPr lang="en-US" smtClean="0">
                <a:ea typeface="ＭＳ Ｐゴシック" pitchFamily="-84" charset="-128"/>
              </a:rPr>
              <a:t>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   absval = -n				  </a:t>
            </a:r>
            <a:r>
              <a:rPr lang="en-US" smtClean="0">
                <a:ea typeface="ＭＳ Ｐゴシック" pitchFamily="-84" charset="-128"/>
              </a:rPr>
              <a:t>1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		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cout &lt;&lt; absval;			  </a:t>
            </a:r>
            <a:r>
              <a:rPr lang="en-US" smtClean="0">
                <a:ea typeface="ＭＳ Ｐゴシック" pitchFamily="-84" charset="-128"/>
              </a:rPr>
              <a:t>1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else			</a:t>
            </a:r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absval = n;		 		  </a:t>
            </a:r>
            <a:r>
              <a:rPr lang="en-US" smtClean="0">
                <a:ea typeface="ＭＳ Ｐゴシック" pitchFamily="-84" charset="-128"/>
              </a:rPr>
              <a:t>1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</a:rPr>
              <a:t>Total Cost  &lt;=  1 + max(2,1)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6379226F-8FC6-4094-94D8-1EF874625001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b="1" u="sng" smtClean="0">
                <a:ea typeface="ＭＳ Ｐゴシック" pitchFamily="-84" charset="-128"/>
              </a:rPr>
              <a:t>Times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i = 1;			</a:t>
            </a:r>
            <a:r>
              <a:rPr lang="en-US" smtClean="0">
                <a:ea typeface="ＭＳ Ｐゴシック" pitchFamily="-84" charset="-128"/>
              </a:rPr>
              <a:t>			    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sum = 0;				</a:t>
            </a:r>
            <a:r>
              <a:rPr lang="en-US" smtClean="0">
                <a:ea typeface="ＭＳ Ｐゴシック" pitchFamily="-84" charset="-128"/>
              </a:rPr>
              <a:t>		    1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while (i &lt;= n) {			 </a:t>
            </a:r>
            <a:r>
              <a:rPr lang="en-US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i = i + 1;		</a:t>
            </a:r>
            <a:r>
              <a:rPr lang="en-US" smtClean="0">
                <a:ea typeface="ＭＳ Ｐゴシック" pitchFamily="-84" charset="-128"/>
              </a:rPr>
              <a:t>		  </a:t>
            </a:r>
            <a:r>
              <a:rPr lang="tr-TR" smtClean="0">
                <a:ea typeface="ＭＳ Ｐゴシック" pitchFamily="-84" charset="-128"/>
              </a:rPr>
              <a:t>  </a:t>
            </a:r>
            <a:r>
              <a:rPr lang="en-US" smtClean="0">
                <a:ea typeface="ＭＳ Ｐゴシック" pitchFamily="-84" charset="-128"/>
              </a:rPr>
              <a:t>n</a:t>
            </a: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	sum = sum + i;		</a:t>
            </a:r>
            <a:r>
              <a:rPr lang="en-US" smtClean="0">
                <a:ea typeface="ＭＳ Ｐゴシック" pitchFamily="-84" charset="-128"/>
              </a:rPr>
              <a:t>		    n</a:t>
            </a:r>
            <a:endParaRPr lang="en-US" smtClean="0">
              <a:latin typeface="Courier New" pitchFamily="-84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smtClean="0">
                <a:latin typeface="Courier New" pitchFamily="-84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B0F7C79A-DA0B-4E33-8DCB-DF4776B6F99A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</a:t>
            </a:r>
            <a:r>
              <a:rPr lang="en-US" smtClean="0">
                <a:ea typeface="ＭＳ Ｐゴシック" pitchFamily="-84" charset="-128"/>
              </a:rPr>
              <a:t>							</a:t>
            </a:r>
            <a:r>
              <a:rPr lang="en-US" sz="2200" b="1" u="sng" smtClean="0">
                <a:ea typeface="ＭＳ Ｐゴシック" pitchFamily="-84" charset="-128"/>
              </a:rPr>
              <a:t>Times</a:t>
            </a:r>
            <a:endParaRPr lang="en-US" sz="22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i = 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sum = 0;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while (i &lt;= n) {				 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+ 1</a:t>
            </a:r>
          </a:p>
          <a:p>
            <a:pPr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j=1;					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while (j &lt;= n) {		  	   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sum = sum + i;		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	    j = j + 1; 		 		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   i = i +1;				 	  </a:t>
            </a:r>
            <a:r>
              <a:rPr lang="en-US" sz="1800" smtClean="0">
                <a:ea typeface="ＭＳ Ｐゴシック" pitchFamily="-84" charset="-128"/>
                <a:cs typeface="Times New Roman" pitchFamily="-84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>
                <a:latin typeface="Courier New" pitchFamily="-84" charset="0"/>
                <a:ea typeface="ＭＳ Ｐゴシック" pitchFamily="-84" charset="-128"/>
              </a:rPr>
              <a:t>	}</a:t>
            </a: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20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-84" charset="-128"/>
                <a:sym typeface="Wingdings" pitchFamily="-84" charset="2"/>
              </a:rPr>
              <a:t>	 The time required for this algorithm is proportional to n</a:t>
            </a:r>
            <a:r>
              <a:rPr lang="en-US" baseline="30000" smtClean="0">
                <a:ea typeface="ＭＳ Ｐゴシック" pitchFamily="-84" charset="-128"/>
                <a:sym typeface="Wingdings" pitchFamily="-84" charset="2"/>
              </a:rPr>
              <a:t>2</a:t>
            </a: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-84" charset="-128"/>
              <a:sym typeface="Wingdings" pitchFamily="-84" charset="2"/>
            </a:endParaRP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</a:t>
            </a:r>
          </a:p>
          <a:p>
            <a:pPr>
              <a:buFontTx/>
              <a:buNone/>
            </a:pPr>
            <a:r>
              <a:rPr lang="en-US" sz="1800" smtClean="0">
                <a:ea typeface="ＭＳ Ｐゴシック" pitchFamily="-84" charset="-128"/>
                <a:sym typeface="Wingdings" pitchFamily="-84" charset="2"/>
              </a:rPr>
              <a:t>		             </a:t>
            </a:r>
            <a:endParaRPr lang="en-US" sz="180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r>
              <a:rPr lang="en-US" sz="800" dirty="0" smtClean="0"/>
              <a:t>Fall 2015</a:t>
            </a:r>
            <a:endParaRPr lang="en-US" sz="800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fld id="{097BF11D-7CBB-4440-A58B-77DC9F77C826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sz="1400" b="1" i="1">
                <a:solidFill>
                  <a:srgbClr val="FF0000"/>
                </a:solidFill>
                <a:latin typeface="Arial" charset="0"/>
              </a:rPr>
              <a:t>The time requirement as a function of the problem size n</a:t>
            </a:r>
          </a:p>
          <a:p>
            <a:endParaRPr lang="en-US" sz="1400" b="1" i="1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Fundamentals of Computer Science II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7658</TotalTime>
  <Words>1091</Words>
  <Application>Microsoft Office PowerPoint</Application>
  <PresentationFormat>A4 Paper (210x297 mm)</PresentationFormat>
  <Paragraphs>353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Εξίσωση</vt:lpstr>
      <vt:lpstr>Equation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Big-O Notation</vt:lpstr>
      <vt:lpstr>Example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Slide 22</vt:lpstr>
      <vt:lpstr>How to find the growth-rate of C++ codes?</vt:lpstr>
      <vt:lpstr>Some Examples</vt:lpstr>
      <vt:lpstr>What about recursive functions?</vt:lpstr>
      <vt:lpstr>Slide 26</vt:lpstr>
      <vt:lpstr>Slide 27</vt:lpstr>
      <vt:lpstr>Slide 28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fazli can</cp:lastModifiedBy>
  <cp:revision>651</cp:revision>
  <cp:lastPrinted>1999-09-09T03:15:50Z</cp:lastPrinted>
  <dcterms:created xsi:type="dcterms:W3CDTF">2014-02-05T07:59:50Z</dcterms:created>
  <dcterms:modified xsi:type="dcterms:W3CDTF">2015-09-07T15:07:23Z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