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46" r:id="rId2"/>
    <p:sldId id="347" r:id="rId3"/>
    <p:sldId id="287" r:id="rId4"/>
    <p:sldId id="288" r:id="rId5"/>
    <p:sldId id="289" r:id="rId6"/>
    <p:sldId id="290" r:id="rId7"/>
    <p:sldId id="393" r:id="rId8"/>
    <p:sldId id="394" r:id="rId9"/>
    <p:sldId id="348" r:id="rId10"/>
    <p:sldId id="395" r:id="rId11"/>
    <p:sldId id="396" r:id="rId12"/>
    <p:sldId id="293" r:id="rId13"/>
    <p:sldId id="366" r:id="rId14"/>
    <p:sldId id="355" r:id="rId15"/>
    <p:sldId id="356" r:id="rId16"/>
    <p:sldId id="357" r:id="rId17"/>
    <p:sldId id="358" r:id="rId18"/>
    <p:sldId id="359" r:id="rId19"/>
    <p:sldId id="360" r:id="rId20"/>
    <p:sldId id="367" r:id="rId21"/>
    <p:sldId id="361" r:id="rId22"/>
    <p:sldId id="362" r:id="rId23"/>
    <p:sldId id="363" r:id="rId24"/>
    <p:sldId id="364" r:id="rId25"/>
    <p:sldId id="365" r:id="rId26"/>
    <p:sldId id="385" r:id="rId27"/>
    <p:sldId id="386" r:id="rId28"/>
    <p:sldId id="387" r:id="rId29"/>
    <p:sldId id="388" r:id="rId30"/>
    <p:sldId id="389" r:id="rId31"/>
    <p:sldId id="382" r:id="rId32"/>
    <p:sldId id="368" r:id="rId33"/>
    <p:sldId id="369" r:id="rId34"/>
    <p:sldId id="372" r:id="rId35"/>
    <p:sldId id="370" r:id="rId36"/>
    <p:sldId id="371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4" r:id="rId47"/>
    <p:sldId id="324" r:id="rId48"/>
    <p:sldId id="325" r:id="rId49"/>
    <p:sldId id="326" r:id="rId50"/>
    <p:sldId id="327" r:id="rId51"/>
    <p:sldId id="331" r:id="rId52"/>
    <p:sldId id="330" r:id="rId53"/>
    <p:sldId id="332" r:id="rId54"/>
    <p:sldId id="333" r:id="rId55"/>
    <p:sldId id="334" r:id="rId56"/>
    <p:sldId id="390" r:id="rId57"/>
    <p:sldId id="328" r:id="rId58"/>
    <p:sldId id="329" r:id="rId59"/>
    <p:sldId id="336" r:id="rId60"/>
    <p:sldId id="337" r:id="rId61"/>
    <p:sldId id="338" r:id="rId62"/>
    <p:sldId id="339" r:id="rId63"/>
    <p:sldId id="391" r:id="rId64"/>
    <p:sldId id="392" r:id="rId65"/>
    <p:sldId id="340" r:id="rId66"/>
    <p:sldId id="342" r:id="rId67"/>
    <p:sldId id="341" r:id="rId68"/>
    <p:sldId id="343" r:id="rId69"/>
    <p:sldId id="344" r:id="rId70"/>
    <p:sldId id="345" r:id="rId71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lec03-algorithmanalysis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70179ABF-A32A-4961-A205-686BD04058B0}" type="datetime1">
              <a:rPr lang="en-US"/>
              <a:pPr/>
              <a:t>9/7/2015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392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B14FE5A1-4CE2-47E1-9731-2D2CE7F18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36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lec03-algorithmanalysis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5E671D-DD79-4726-AD4E-E0AB68BF3722}" type="datetime1">
              <a:rPr lang="en-US"/>
              <a:pPr/>
              <a:t>9/7/2015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696913"/>
            <a:ext cx="5035550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7B2D32-5766-466F-B25D-1D86724649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0943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26937-1847-4C9A-9A2B-F19DAF1CA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96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AF6EA-2793-436E-B3FC-07C1B3EB9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7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98D1E-5180-476A-AD81-00C13D7D7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18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2E423-C4DE-4F90-A4AA-20009FDB26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70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E5A85-CA6F-4C74-B75C-9DD1A0DC10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41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F8681-E574-4E2E-9342-DC598FDB8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94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33CF9-9AEC-4477-9D1D-EA8000ACD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40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023C6-77B4-491F-A830-92607BA81E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29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4D515-883E-4334-B7F3-A024C4767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62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68BB8-5DD5-4966-99E3-D8266582DA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98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3CFBD-2941-4952-B926-A53DBD048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48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8397BFE4-30E4-49E3-956B-32D723A3E7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rting_algorithm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Sorting and Searching</a:t>
            </a:r>
            <a:endParaRPr lang="en-US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CFC13C8-2C43-4688-B55D-453F6738D770}" type="slidenum">
              <a:rPr lang="en-US" sz="800"/>
              <a:pPr/>
              <a:t>1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Efficiency of Sorting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Sorting is important because that once a set of items is sorted,</a:t>
            </a:r>
            <a:r>
              <a:rPr lang="tr-TR" smtClean="0"/>
              <a:t> </a:t>
            </a:r>
            <a:r>
              <a:rPr lang="en-US" smtClean="0"/>
              <a:t>many other problems become easy.</a:t>
            </a:r>
          </a:p>
          <a:p>
            <a:r>
              <a:rPr lang="en-US" smtClean="0"/>
              <a:t>Further, using O(n log n) sorting algorithms leads naturally to</a:t>
            </a:r>
            <a:r>
              <a:rPr lang="tr-TR" smtClean="0"/>
              <a:t> </a:t>
            </a:r>
            <a:r>
              <a:rPr lang="en-US" smtClean="0"/>
              <a:t>sub-quadratic algorithms for these problems.</a:t>
            </a:r>
            <a:endParaRPr lang="tr-TR" smtClean="0"/>
          </a:p>
          <a:p>
            <a:r>
              <a:rPr lang="en-US" smtClean="0"/>
              <a:t>Large-scale data processing would be impossible if sorting</a:t>
            </a:r>
            <a:r>
              <a:rPr lang="tr-TR" smtClean="0"/>
              <a:t> took O(n</a:t>
            </a:r>
            <a:r>
              <a:rPr lang="tr-TR" baseline="30000" smtClean="0"/>
              <a:t>2</a:t>
            </a:r>
            <a:r>
              <a:rPr lang="tr-TR" smtClean="0"/>
              <a:t>) time.</a:t>
            </a:r>
          </a:p>
          <a:p>
            <a:endParaRPr lang="tr-TR" b="1" smtClean="0"/>
          </a:p>
          <a:p>
            <a:endParaRPr lang="tr-TR" b="1" smtClean="0"/>
          </a:p>
          <a:p>
            <a:endParaRPr lang="tr-TR" b="1" smtClean="0"/>
          </a:p>
          <a:p>
            <a:endParaRPr lang="tr-TR" b="1" smtClean="0"/>
          </a:p>
          <a:p>
            <a:endParaRPr lang="tr-TR" b="1" smtClean="0"/>
          </a:p>
          <a:p>
            <a:endParaRPr lang="tr-TR" b="1" smtClean="0"/>
          </a:p>
          <a:p>
            <a:pPr algn="r">
              <a:buFontTx/>
              <a:buNone/>
            </a:pPr>
            <a:r>
              <a:rPr lang="tr-TR" sz="1600" smtClean="0"/>
              <a:t>(slide by Steven Skiena)</a:t>
            </a:r>
          </a:p>
          <a:p>
            <a:pPr>
              <a:buFontTx/>
              <a:buNone/>
            </a:pPr>
            <a:endParaRPr lang="tr-TR" b="1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D479E4E-E798-4CD3-A8DE-DF4ED693E112}" type="slidenum">
              <a:rPr lang="en-US" sz="800"/>
              <a:pPr/>
              <a:t>10</a:t>
            </a:fld>
            <a:endParaRPr lang="en-US" sz="80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76625"/>
            <a:ext cx="5553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Closest Pair: </a:t>
            </a:r>
            <a:r>
              <a:rPr lang="en-US" smtClean="0">
                <a:solidFill>
                  <a:srgbClr val="FF0000"/>
                </a:solidFill>
              </a:rPr>
              <a:t>Given n numbers, find the pair which are closest to each other.</a:t>
            </a:r>
          </a:p>
          <a:p>
            <a:pPr lvl="1"/>
            <a:r>
              <a:rPr lang="en-US" sz="1800" smtClean="0"/>
              <a:t>Once the numbers are sorted, the closest pair will be next to</a:t>
            </a:r>
            <a:r>
              <a:rPr lang="tr-TR" sz="1800" smtClean="0"/>
              <a:t> </a:t>
            </a:r>
            <a:r>
              <a:rPr lang="en-US" sz="1800" smtClean="0"/>
              <a:t>each other in sorted order, so an O(n) linear scan completes</a:t>
            </a:r>
            <a:r>
              <a:rPr lang="tr-TR" sz="1800" smtClean="0"/>
              <a:t> the job. – Complexity of this process: O(??)</a:t>
            </a:r>
          </a:p>
          <a:p>
            <a:endParaRPr lang="tr-TR" smtClean="0"/>
          </a:p>
          <a:p>
            <a:r>
              <a:rPr lang="tr-TR" b="1" smtClean="0">
                <a:solidFill>
                  <a:srgbClr val="FF0000"/>
                </a:solidFill>
              </a:rPr>
              <a:t>Element Uniqueness: </a:t>
            </a:r>
            <a:r>
              <a:rPr lang="en-US" smtClean="0">
                <a:solidFill>
                  <a:srgbClr val="FF0000"/>
                </a:solidFill>
              </a:rPr>
              <a:t>Given a set of n items, are they all unique or are there any</a:t>
            </a:r>
            <a:r>
              <a:rPr lang="tr-TR" smtClean="0">
                <a:solidFill>
                  <a:srgbClr val="FF0000"/>
                </a:solidFill>
              </a:rPr>
              <a:t> duplicates?</a:t>
            </a:r>
          </a:p>
          <a:p>
            <a:pPr lvl="1"/>
            <a:r>
              <a:rPr lang="en-US" sz="1800" smtClean="0"/>
              <a:t>Sort them and do a linear scan to check all adjacent pairs.</a:t>
            </a:r>
          </a:p>
          <a:p>
            <a:pPr lvl="1"/>
            <a:r>
              <a:rPr lang="en-US" sz="1800" smtClean="0"/>
              <a:t>This is a special case of closest pair above.</a:t>
            </a:r>
            <a:endParaRPr lang="tr-TR" sz="1800" smtClean="0"/>
          </a:p>
          <a:p>
            <a:pPr lvl="1"/>
            <a:r>
              <a:rPr lang="tr-TR" sz="1800" smtClean="0"/>
              <a:t>Complexity?</a:t>
            </a:r>
          </a:p>
          <a:p>
            <a:pPr lvl="1"/>
            <a:endParaRPr lang="tr-TR" sz="1800" smtClean="0"/>
          </a:p>
          <a:p>
            <a:r>
              <a:rPr lang="tr-TR" b="1" smtClean="0">
                <a:solidFill>
                  <a:srgbClr val="FF0000"/>
                </a:solidFill>
              </a:rPr>
              <a:t>Mode: </a:t>
            </a:r>
            <a:r>
              <a:rPr lang="en-US" smtClean="0">
                <a:solidFill>
                  <a:srgbClr val="FF0000"/>
                </a:solidFill>
              </a:rPr>
              <a:t>Given a set of n items, which element occurs the largest</a:t>
            </a:r>
            <a:r>
              <a:rPr lang="tr-TR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number of times? More generally, compute the frequency</a:t>
            </a:r>
            <a:r>
              <a:rPr lang="tr-TR" smtClean="0">
                <a:solidFill>
                  <a:srgbClr val="FF0000"/>
                </a:solidFill>
              </a:rPr>
              <a:t> distribution.</a:t>
            </a:r>
          </a:p>
          <a:p>
            <a:pPr lvl="1"/>
            <a:r>
              <a:rPr lang="tr-TR" sz="1800" smtClean="0"/>
              <a:t>How would you solve it?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2DC286C4-A454-4702-96D6-DFE0E16DF55B}" type="slidenum">
              <a:rPr lang="en-US" sz="800"/>
              <a:pPr/>
              <a:t>11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2521C40D-EA29-4383-9187-9F3C95D97D9C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Sorting Algorithms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are many sorting algorithms, such as: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Selection Sort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Insertion Sort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Bubble Sort</a:t>
            </a:r>
          </a:p>
          <a:p>
            <a:pPr lvl="1"/>
            <a:r>
              <a:rPr lang="en-US" sz="2400" smtClean="0">
                <a:solidFill>
                  <a:srgbClr val="7030A0"/>
                </a:solidFill>
              </a:rPr>
              <a:t>Merge Sort</a:t>
            </a:r>
          </a:p>
          <a:p>
            <a:pPr lvl="1"/>
            <a:r>
              <a:rPr lang="en-US" sz="2400" smtClean="0">
                <a:solidFill>
                  <a:srgbClr val="7030A0"/>
                </a:solidFill>
              </a:rPr>
              <a:t>Quick Sort</a:t>
            </a:r>
          </a:p>
          <a:p>
            <a:endParaRPr lang="en-US" smtClean="0"/>
          </a:p>
          <a:p>
            <a:r>
              <a:rPr lang="en-US" smtClean="0"/>
              <a:t>First three sorting algorithms are not so efficient, but last two are efficient sorting algorithms.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Selection Sort</a:t>
            </a:r>
            <a:endParaRPr lang="en-US" smtClean="0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F5AF9FAD-FF6F-4E78-AA9F-CED42E494ABE}" type="slidenum">
              <a:rPr lang="en-US" sz="800"/>
              <a:pPr/>
              <a:t>13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6C3A8F4-D5C6-44EC-83D8-A0A0537ED056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105400"/>
          </a:xfrm>
        </p:spPr>
        <p:txBody>
          <a:bodyPr/>
          <a:lstStyle/>
          <a:p>
            <a:pPr algn="just"/>
            <a:r>
              <a:rPr lang="tr-TR" smtClean="0">
                <a:cs typeface="Times New Roman" pitchFamily="-84" charset="0"/>
              </a:rPr>
              <a:t>L</a:t>
            </a:r>
            <a:r>
              <a:rPr lang="en-US" smtClean="0">
                <a:cs typeface="Times New Roman" pitchFamily="-84" charset="0"/>
              </a:rPr>
              <a:t>ist divided into two sublists,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sorted</a:t>
            </a:r>
            <a:r>
              <a:rPr lang="en-US" smtClean="0">
                <a:cs typeface="Times New Roman" pitchFamily="-84" charset="0"/>
              </a:rPr>
              <a:t> and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unsorted</a:t>
            </a:r>
            <a:r>
              <a:rPr lang="en-US" smtClean="0">
                <a:cs typeface="Times New Roman" pitchFamily="-84" charset="0"/>
              </a:rPr>
              <a:t>. </a:t>
            </a:r>
            <a:endParaRPr lang="tr-TR" smtClean="0">
              <a:cs typeface="Times New Roman" pitchFamily="-84" charset="0"/>
            </a:endParaRPr>
          </a:p>
          <a:p>
            <a:pPr algn="just"/>
            <a:endParaRPr lang="en-US" smtClean="0">
              <a:cs typeface="Times New Roman" pitchFamily="-84" charset="0"/>
            </a:endParaRPr>
          </a:p>
          <a:p>
            <a:pPr algn="just"/>
            <a:r>
              <a:rPr lang="tr-TR" smtClean="0">
                <a:solidFill>
                  <a:srgbClr val="FF0000"/>
                </a:solidFill>
                <a:cs typeface="Times New Roman" pitchFamily="-84" charset="0"/>
              </a:rPr>
              <a:t>F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ind the biggest </a:t>
            </a:r>
            <a:r>
              <a:rPr lang="en-US" smtClean="0">
                <a:cs typeface="Times New Roman" pitchFamily="-84" charset="0"/>
              </a:rPr>
              <a:t>element from the </a:t>
            </a:r>
            <a:r>
              <a:rPr lang="en-US" i="1" smtClean="0">
                <a:cs typeface="Times New Roman" pitchFamily="-84" charset="0"/>
              </a:rPr>
              <a:t>unsorted </a:t>
            </a:r>
            <a:r>
              <a:rPr lang="en-US" smtClean="0">
                <a:cs typeface="Times New Roman" pitchFamily="-84" charset="0"/>
              </a:rPr>
              <a:t>sublist</a:t>
            </a:r>
            <a:r>
              <a:rPr lang="tr-TR" smtClean="0">
                <a:cs typeface="Times New Roman" pitchFamily="-84" charset="0"/>
              </a:rPr>
              <a:t>. </a:t>
            </a:r>
            <a:r>
              <a:rPr lang="tr-TR" smtClean="0">
                <a:solidFill>
                  <a:srgbClr val="FF0000"/>
                </a:solidFill>
                <a:cs typeface="Times New Roman" pitchFamily="-84" charset="0"/>
              </a:rPr>
              <a:t>S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wap it </a:t>
            </a:r>
            <a:r>
              <a:rPr lang="en-US" smtClean="0">
                <a:cs typeface="Times New Roman" pitchFamily="-84" charset="0"/>
              </a:rPr>
              <a:t>with the element at the end of the unsorted data. </a:t>
            </a:r>
          </a:p>
          <a:p>
            <a:pPr algn="just"/>
            <a:endParaRPr lang="tr-TR" smtClean="0">
              <a:cs typeface="Times New Roman" pitchFamily="-84" charset="0"/>
            </a:endParaRPr>
          </a:p>
          <a:p>
            <a:pPr algn="just"/>
            <a:r>
              <a:rPr lang="en-US" smtClean="0">
                <a:cs typeface="Times New Roman" pitchFamily="-84" charset="0"/>
              </a:rPr>
              <a:t>After each selection and swapping, imaginary wall between the two sublists move one element back.</a:t>
            </a:r>
            <a:endParaRPr lang="tr-TR" smtClean="0">
              <a:cs typeface="Times New Roman" pitchFamily="-84" charset="0"/>
            </a:endParaRPr>
          </a:p>
          <a:p>
            <a:pPr algn="just"/>
            <a:endParaRPr lang="en-US" smtClean="0">
              <a:cs typeface="Times New Roman" pitchFamily="-84" charset="0"/>
            </a:endParaRPr>
          </a:p>
          <a:p>
            <a:pPr algn="just"/>
            <a:r>
              <a:rPr lang="tr-TR" smtClean="0">
                <a:solidFill>
                  <a:srgbClr val="FF0000"/>
                </a:solidFill>
                <a:cs typeface="Times New Roman" pitchFamily="-84" charset="0"/>
              </a:rPr>
              <a:t>Sort pass: </a:t>
            </a:r>
            <a:r>
              <a:rPr lang="en-US" smtClean="0">
                <a:cs typeface="Times New Roman" pitchFamily="-84" charset="0"/>
              </a:rPr>
              <a:t>Each time we move one element from the unsorted sublist to the sorted sublist, we say that we have completed a sort pass.</a:t>
            </a:r>
          </a:p>
          <a:p>
            <a:pPr algn="just"/>
            <a:endParaRPr lang="tr-TR" smtClean="0">
              <a:cs typeface="Times New Roman" pitchFamily="-84" charset="0"/>
            </a:endParaRPr>
          </a:p>
          <a:p>
            <a:pPr algn="just"/>
            <a:r>
              <a:rPr lang="en-US" smtClean="0">
                <a:cs typeface="Times New Roman" pitchFamily="-84" charset="0"/>
              </a:rPr>
              <a:t>A list of </a:t>
            </a:r>
            <a:r>
              <a:rPr lang="en-US" i="1" smtClean="0">
                <a:cs typeface="Times New Roman" pitchFamily="-84" charset="0"/>
              </a:rPr>
              <a:t>n</a:t>
            </a:r>
            <a:r>
              <a:rPr lang="en-US" smtClean="0">
                <a:cs typeface="Times New Roman" pitchFamily="-84" charset="0"/>
              </a:rPr>
              <a:t> elements requires </a:t>
            </a:r>
            <a:r>
              <a:rPr lang="en-US" i="1" smtClean="0">
                <a:cs typeface="Times New Roman" pitchFamily="-84" charset="0"/>
              </a:rPr>
              <a:t>n-1</a:t>
            </a:r>
            <a:r>
              <a:rPr lang="en-US" smtClean="0">
                <a:cs typeface="Times New Roman" pitchFamily="-84" charset="0"/>
              </a:rPr>
              <a:t> passes to completely </a:t>
            </a:r>
            <a:r>
              <a:rPr lang="tr-TR" smtClean="0">
                <a:cs typeface="Times New Roman" pitchFamily="-84" charset="0"/>
              </a:rPr>
              <a:t>sort </a:t>
            </a:r>
            <a:r>
              <a:rPr lang="en-US" smtClean="0">
                <a:cs typeface="Times New Roman" pitchFamily="-84" charset="0"/>
              </a:rPr>
              <a:t>data</a:t>
            </a:r>
            <a:r>
              <a:rPr lang="en-US" sz="2000" smtClean="0">
                <a:cs typeface="Times New Roman" pitchFamily="-84" charset="0"/>
              </a:rPr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3B241795-4721-49E8-9E6D-486EEFAC81D5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(cont.)</a:t>
            </a:r>
          </a:p>
        </p:txBody>
      </p:sp>
      <p:pic>
        <p:nvPicPr>
          <p:cNvPr id="29702" name="Picture 3" descr="Carrano0904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371600"/>
            <a:ext cx="65151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5597525" y="1752600"/>
            <a:ext cx="263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b="1"/>
              <a:t>Unsorted     Sorted</a:t>
            </a:r>
          </a:p>
        </p:txBody>
      </p:sp>
      <p:sp>
        <p:nvSpPr>
          <p:cNvPr id="29704" name="Line 5"/>
          <p:cNvSpPr>
            <a:spLocks noChangeShapeType="1"/>
          </p:cNvSpPr>
          <p:nvPr/>
        </p:nvSpPr>
        <p:spPr bwMode="auto">
          <a:xfrm>
            <a:off x="7883525" y="2362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7273925" y="3124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5216525" y="5334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8"/>
          <p:cNvSpPr>
            <a:spLocks noChangeShapeType="1"/>
          </p:cNvSpPr>
          <p:nvPr/>
        </p:nvSpPr>
        <p:spPr bwMode="auto">
          <a:xfrm>
            <a:off x="5902325" y="4572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>
            <a:off x="6588125" y="3886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0"/>
          <p:cNvSpPr>
            <a:spLocks noChangeShapeType="1"/>
          </p:cNvSpPr>
          <p:nvPr/>
        </p:nvSpPr>
        <p:spPr bwMode="auto">
          <a:xfrm>
            <a:off x="7121525" y="1600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1172181E-5EC8-40C5-B496-9E5301811710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(cont.)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686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typedef </a:t>
            </a:r>
            <a:r>
              <a:rPr lang="en-US" sz="1800" i="1" smtClean="0">
                <a:latin typeface="Courier New" pitchFamily="-84" charset="0"/>
              </a:rPr>
              <a:t>type-of-array-item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void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selectionSort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theArray[],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n)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last = n-1; last &gt;= 1; --last)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largest =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indexOfLargest</a:t>
            </a:r>
            <a:r>
              <a:rPr lang="en-US" sz="1800" smtClean="0">
                <a:latin typeface="Courier New" pitchFamily="-84" charset="0"/>
              </a:rPr>
              <a:t>(theArray, last+1);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swap</a:t>
            </a:r>
            <a:r>
              <a:rPr lang="en-US" sz="1800" smtClean="0">
                <a:latin typeface="Courier New" pitchFamily="-84" charset="0"/>
              </a:rPr>
              <a:t>(theArray[largest], theArray[last]);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9F13618-DA16-43A6-AA97-E9B1B012DCAA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indexOfLargest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const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theArray[],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size)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indexSoFar = 0;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tr-TR" sz="1800" b="1" smtClean="0">
                <a:solidFill>
                  <a:srgbClr val="7030A0"/>
                </a:solidFill>
                <a:latin typeface="Courier New" pitchFamily="-84" charset="0"/>
              </a:rPr>
              <a:t> 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currentIndex=1; currentIndex&lt;size;++currentIndex)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(theArray[currentIndex] &gt; theArray[indexSoFar])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indexSoFar = currentIndex;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return</a:t>
            </a:r>
            <a:r>
              <a:rPr lang="en-US" sz="1800" smtClean="0">
                <a:latin typeface="Courier New" pitchFamily="-84" charset="0"/>
              </a:rPr>
              <a:t> indexSoFar;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latin typeface="Courier New" pitchFamily="-84" charset="0"/>
              </a:rPr>
              <a:t>--------------------------------------------------------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void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swap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&amp;x,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&amp;y)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DataType temp = 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x = y;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y = temp;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363322F-EDF8-4EFB-85C9-0CDA1E78BDA0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-- Analysis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To analyze sorting, count simple operations </a:t>
            </a:r>
          </a:p>
          <a:p>
            <a:endParaRPr lang="tr-TR" sz="2600" smtClean="0"/>
          </a:p>
          <a:p>
            <a:r>
              <a:rPr lang="tr-TR" smtClean="0"/>
              <a:t>For sorting, important simple operations: </a:t>
            </a:r>
            <a:r>
              <a:rPr lang="tr-TR" smtClean="0">
                <a:solidFill>
                  <a:srgbClr val="FF0000"/>
                </a:solidFill>
              </a:rPr>
              <a:t>key comparisons </a:t>
            </a:r>
            <a:r>
              <a:rPr lang="tr-TR" smtClean="0"/>
              <a:t>and </a:t>
            </a:r>
            <a:r>
              <a:rPr lang="tr-TR" smtClean="0">
                <a:solidFill>
                  <a:srgbClr val="FF0000"/>
                </a:solidFill>
              </a:rPr>
              <a:t>number of moves</a:t>
            </a:r>
          </a:p>
          <a:p>
            <a:endParaRPr lang="tr-TR" smtClean="0"/>
          </a:p>
          <a:p>
            <a:r>
              <a:rPr lang="en-US" smtClean="0">
                <a:sym typeface="Wingdings" pitchFamily="-84" charset="2"/>
              </a:rPr>
              <a:t>In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selectionSort</a:t>
            </a:r>
            <a:r>
              <a:rPr lang="tr-TR" b="1" smtClean="0">
                <a:solidFill>
                  <a:srgbClr val="FF0000"/>
                </a:solidFill>
                <a:sym typeface="Wingdings" pitchFamily="-84" charset="2"/>
              </a:rPr>
              <a:t>()</a:t>
            </a:r>
            <a:r>
              <a:rPr lang="en-US" smtClean="0">
                <a:sym typeface="Wingdings" pitchFamily="-84" charset="2"/>
              </a:rPr>
              <a:t> function, the </a:t>
            </a:r>
            <a:r>
              <a:rPr lang="en-US" b="1" smtClean="0">
                <a:sym typeface="Wingdings" pitchFamily="-84" charset="2"/>
              </a:rPr>
              <a:t>for</a:t>
            </a:r>
            <a:r>
              <a:rPr lang="en-US" smtClean="0">
                <a:sym typeface="Wingdings" pitchFamily="-84" charset="2"/>
              </a:rPr>
              <a:t> loop executes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n-1 </a:t>
            </a:r>
            <a:r>
              <a:rPr lang="en-US" smtClean="0">
                <a:sym typeface="Wingdings" pitchFamily="-84" charset="2"/>
              </a:rPr>
              <a:t>times.</a:t>
            </a:r>
          </a:p>
          <a:p>
            <a:endParaRPr lang="tr-TR" smtClean="0">
              <a:sym typeface="Wingdings" pitchFamily="-84" charset="2"/>
            </a:endParaRPr>
          </a:p>
          <a:p>
            <a:r>
              <a:rPr lang="en-US" smtClean="0">
                <a:sym typeface="Wingdings" pitchFamily="-84" charset="2"/>
              </a:rPr>
              <a:t>In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selectionSort</a:t>
            </a:r>
            <a:r>
              <a:rPr lang="tr-TR" b="1" smtClean="0">
                <a:solidFill>
                  <a:srgbClr val="FF0000"/>
                </a:solidFill>
                <a:sym typeface="Wingdings" pitchFamily="-84" charset="2"/>
              </a:rPr>
              <a:t>()</a:t>
            </a:r>
            <a:r>
              <a:rPr lang="en-US" smtClean="0">
                <a:sym typeface="Wingdings" pitchFamily="-84" charset="2"/>
              </a:rPr>
              <a:t> function, we invoke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swap</a:t>
            </a:r>
            <a:r>
              <a:rPr lang="tr-TR" smtClean="0">
                <a:sym typeface="Wingdings" pitchFamily="-84" charset="2"/>
              </a:rPr>
              <a:t>()</a:t>
            </a:r>
            <a:r>
              <a:rPr lang="en-US" smtClean="0">
                <a:sym typeface="Wingdings" pitchFamily="-84" charset="2"/>
              </a:rPr>
              <a:t>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once at each iteration</a:t>
            </a:r>
            <a:r>
              <a:rPr lang="en-US" smtClean="0">
                <a:sym typeface="Wingdings" pitchFamily="-84" charset="2"/>
              </a:rPr>
              <a:t>. </a:t>
            </a:r>
          </a:p>
          <a:p>
            <a:pPr>
              <a:buFontTx/>
              <a:buNone/>
            </a:pPr>
            <a:r>
              <a:rPr lang="en-US" smtClean="0">
                <a:sym typeface="Wingdings" pitchFamily="-84" charset="2"/>
              </a:rPr>
              <a:t>	  Total Swaps: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n-1</a:t>
            </a:r>
            <a:r>
              <a:rPr lang="en-US" smtClean="0">
                <a:sym typeface="Wingdings" pitchFamily="-84" charset="2"/>
              </a:rPr>
              <a:t>  </a:t>
            </a:r>
          </a:p>
          <a:p>
            <a:pPr>
              <a:buFontTx/>
              <a:buNone/>
            </a:pPr>
            <a:r>
              <a:rPr lang="en-US" smtClean="0">
                <a:sym typeface="Wingdings" pitchFamily="-84" charset="2"/>
              </a:rPr>
              <a:t>	  Total Moves: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3*(n-1)</a:t>
            </a:r>
            <a:r>
              <a:rPr lang="en-US" smtClean="0">
                <a:sym typeface="Wingdings" pitchFamily="-84" charset="2"/>
              </a:rPr>
              <a:t>		(Each swap has three moves)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DCAB1D5-95AA-4BC0-A872-4ED89BD77F96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– Analysis (cont.)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ym typeface="Wingdings" pitchFamily="-84" charset="2"/>
              </a:rPr>
              <a:t>In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indexOfLargest</a:t>
            </a:r>
            <a:r>
              <a:rPr lang="tr-TR" b="1" smtClean="0">
                <a:solidFill>
                  <a:srgbClr val="FF0000"/>
                </a:solidFill>
                <a:sym typeface="Wingdings" pitchFamily="-84" charset="2"/>
              </a:rPr>
              <a:t>()</a:t>
            </a:r>
            <a:r>
              <a:rPr lang="en-US" b="1" smtClean="0">
                <a:sym typeface="Wingdings" pitchFamily="-84" charset="2"/>
              </a:rPr>
              <a:t> </a:t>
            </a:r>
            <a:r>
              <a:rPr lang="en-US" smtClean="0">
                <a:sym typeface="Wingdings" pitchFamily="-84" charset="2"/>
              </a:rPr>
              <a:t>function, the for loop executes</a:t>
            </a:r>
            <a:r>
              <a:rPr lang="tr-TR" smtClean="0">
                <a:sym typeface="Wingdings" pitchFamily="-84" charset="2"/>
              </a:rPr>
              <a:t> </a:t>
            </a:r>
            <a:r>
              <a:rPr lang="en-US" smtClean="0">
                <a:sym typeface="Wingdings" pitchFamily="-84" charset="2"/>
              </a:rPr>
              <a:t>(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from </a:t>
            </a:r>
            <a:r>
              <a:rPr lang="tr-TR" smtClean="0">
                <a:solidFill>
                  <a:srgbClr val="FF0000"/>
                </a:solidFill>
                <a:sym typeface="Wingdings" pitchFamily="-84" charset="2"/>
              </a:rPr>
              <a:t>n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-1 to 1</a:t>
            </a:r>
            <a:r>
              <a:rPr lang="en-US" smtClean="0">
                <a:sym typeface="Wingdings" pitchFamily="-84" charset="2"/>
              </a:rPr>
              <a:t>), and each iteration we make one key comparison.</a:t>
            </a:r>
          </a:p>
          <a:p>
            <a:pPr>
              <a:buFontTx/>
              <a:buNone/>
            </a:pPr>
            <a:r>
              <a:rPr lang="en-US" smtClean="0">
                <a:sym typeface="Wingdings" pitchFamily="-84" charset="2"/>
              </a:rPr>
              <a:t>	 # of key comparisons = 1+2+...+n-1 = </a:t>
            </a:r>
            <a:r>
              <a:rPr lang="en-US" b="1" smtClean="0">
                <a:sym typeface="Wingdings" pitchFamily="-84" charset="2"/>
              </a:rPr>
              <a:t>n*(n-1)/2</a:t>
            </a:r>
          </a:p>
          <a:p>
            <a:pPr>
              <a:buFontTx/>
              <a:buNone/>
            </a:pPr>
            <a:r>
              <a:rPr lang="en-US" smtClean="0">
                <a:sym typeface="Wingdings" pitchFamily="-84" charset="2"/>
              </a:rPr>
              <a:t>	 So,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Selection sort is O(n</a:t>
            </a:r>
            <a:r>
              <a:rPr lang="en-US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)</a:t>
            </a:r>
          </a:p>
          <a:p>
            <a:endParaRPr lang="tr-TR" smtClean="0">
              <a:sym typeface="Wingdings" pitchFamily="-84" charset="2"/>
            </a:endParaRPr>
          </a:p>
          <a:p>
            <a:r>
              <a:rPr lang="tr-TR" smtClean="0">
                <a:sym typeface="Wingdings" pitchFamily="-84" charset="2"/>
              </a:rPr>
              <a:t>The b</a:t>
            </a:r>
            <a:r>
              <a:rPr lang="en-US" smtClean="0">
                <a:sym typeface="Wingdings" pitchFamily="-84" charset="2"/>
              </a:rPr>
              <a:t>est case, worst case, and average case are the same  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all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  <a:endParaRPr lang="en-US" smtClean="0">
              <a:solidFill>
                <a:srgbClr val="FF0000"/>
              </a:solidFill>
              <a:sym typeface="Wingdings" pitchFamily="-84" charset="2"/>
            </a:endParaRPr>
          </a:p>
          <a:p>
            <a:pPr lvl="1"/>
            <a:r>
              <a:rPr lang="tr-TR" sz="1800" smtClean="0">
                <a:sym typeface="Wingdings" pitchFamily="-84" charset="2"/>
              </a:rPr>
              <a:t>M</a:t>
            </a:r>
            <a:r>
              <a:rPr lang="en-US" sz="1800" smtClean="0">
                <a:sym typeface="Wingdings" pitchFamily="-84" charset="2"/>
              </a:rPr>
              <a:t>ean</a:t>
            </a:r>
            <a:r>
              <a:rPr lang="tr-TR" sz="1800" smtClean="0">
                <a:sym typeface="Wingdings" pitchFamily="-84" charset="2"/>
              </a:rPr>
              <a:t>ing: </a:t>
            </a:r>
            <a:r>
              <a:rPr lang="en-US" sz="1800" smtClean="0">
                <a:sym typeface="Wingdings" pitchFamily="-84" charset="2"/>
              </a:rPr>
              <a:t>behavior of selection sort does not depend on initial organization of data.</a:t>
            </a:r>
          </a:p>
          <a:p>
            <a:pPr lvl="1"/>
            <a:r>
              <a:rPr lang="en-US" sz="1800" smtClean="0">
                <a:sym typeface="Wingdings" pitchFamily="-84" charset="2"/>
              </a:rPr>
              <a:t>Since O(n</a:t>
            </a:r>
            <a:r>
              <a:rPr lang="en-US" sz="1800" baseline="30000" smtClean="0">
                <a:sym typeface="Wingdings" pitchFamily="-84" charset="2"/>
              </a:rPr>
              <a:t>2</a:t>
            </a:r>
            <a:r>
              <a:rPr lang="en-US" sz="1800" smtClean="0">
                <a:sym typeface="Wingdings" pitchFamily="-84" charset="2"/>
              </a:rPr>
              <a:t>) grows so rapidly, the selection sort algorithm is appropriate only for small n.</a:t>
            </a:r>
          </a:p>
          <a:p>
            <a:endParaRPr lang="tr-TR" smtClean="0">
              <a:sym typeface="Wingdings" pitchFamily="-84" charset="2"/>
            </a:endParaRPr>
          </a:p>
          <a:p>
            <a:r>
              <a:rPr lang="en-US" smtClean="0">
                <a:sym typeface="Wingdings" pitchFamily="-84" charset="2"/>
              </a:rPr>
              <a:t>Although selection sort requires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) key comparisons</a:t>
            </a:r>
            <a:r>
              <a:rPr lang="en-US" smtClean="0">
                <a:sym typeface="Wingdings" pitchFamily="-84" charset="2"/>
              </a:rPr>
              <a:t>, it only requires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O(n) moves</a:t>
            </a:r>
            <a:r>
              <a:rPr lang="en-US" smtClean="0">
                <a:sym typeface="Wingdings" pitchFamily="-84" charset="2"/>
              </a:rPr>
              <a:t>.</a:t>
            </a:r>
          </a:p>
          <a:p>
            <a:pPr lvl="1"/>
            <a:r>
              <a:rPr lang="tr-TR" sz="1800" smtClean="0">
                <a:sym typeface="Wingdings" pitchFamily="-84" charset="2"/>
              </a:rPr>
              <a:t>S</a:t>
            </a:r>
            <a:r>
              <a:rPr lang="en-US" sz="1800" smtClean="0">
                <a:sym typeface="Wingdings" pitchFamily="-84" charset="2"/>
              </a:rPr>
              <a:t>election sort </a:t>
            </a:r>
            <a:r>
              <a:rPr lang="tr-TR" sz="1800" smtClean="0">
                <a:sym typeface="Wingdings" pitchFamily="-84" charset="2"/>
              </a:rPr>
              <a:t>is </a:t>
            </a:r>
            <a:r>
              <a:rPr lang="en-US" sz="1800" smtClean="0">
                <a:sym typeface="Wingdings" pitchFamily="-84" charset="2"/>
              </a:rPr>
              <a:t>good choice if data moves are costly but key comparisons are not costly (short keys, long records).</a:t>
            </a:r>
            <a:endParaRPr 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Problem of the Day</a:t>
            </a:r>
            <a:endParaRPr 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767A8989-7780-4677-8934-556006B94291}" type="slidenum">
              <a:rPr lang="en-US" sz="800"/>
              <a:pPr/>
              <a:t>2</a:t>
            </a:fld>
            <a:endParaRPr lang="en-US" sz="80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4196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Insertion Sort</a:t>
            </a:r>
            <a:endParaRPr lang="en-US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10D9F90-7FD9-4852-AEC1-6695D1E9796C}" type="slidenum">
              <a:rPr lang="en-US" sz="800"/>
              <a:pPr/>
              <a:t>20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FD36D538-664C-476C-BBB3-BC63F9016B42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>
                <a:cs typeface="Times New Roman" pitchFamily="-84" charset="0"/>
              </a:rPr>
              <a:t>Insertion sort</a:t>
            </a:r>
            <a:r>
              <a:rPr lang="en-US" smtClean="0">
                <a:cs typeface="Times New Roman" pitchFamily="-84" charset="0"/>
              </a:rPr>
              <a:t> is a simple sorting algorithm appropriate for small inputs. </a:t>
            </a:r>
          </a:p>
          <a:p>
            <a:pPr lvl="1"/>
            <a:r>
              <a:rPr lang="en-US" sz="1800" smtClean="0">
                <a:cs typeface="Times New Roman" pitchFamily="-84" charset="0"/>
              </a:rPr>
              <a:t>Most common sorting technique used by card players.</a:t>
            </a:r>
          </a:p>
          <a:p>
            <a:endParaRPr lang="tr-TR" smtClean="0">
              <a:cs typeface="Times New Roman" pitchFamily="-84" charset="0"/>
            </a:endParaRPr>
          </a:p>
          <a:p>
            <a:r>
              <a:rPr lang="tr-TR" smtClean="0">
                <a:cs typeface="Times New Roman" pitchFamily="-84" charset="0"/>
              </a:rPr>
              <a:t>L</a:t>
            </a:r>
            <a:r>
              <a:rPr lang="en-US" smtClean="0">
                <a:cs typeface="Times New Roman" pitchFamily="-84" charset="0"/>
              </a:rPr>
              <a:t>ist divided into two parts: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sorted</a:t>
            </a:r>
            <a:r>
              <a:rPr lang="en-US" smtClean="0">
                <a:cs typeface="Times New Roman" pitchFamily="-84" charset="0"/>
              </a:rPr>
              <a:t> and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unsorted</a:t>
            </a:r>
            <a:r>
              <a:rPr lang="en-US" smtClean="0">
                <a:cs typeface="Times New Roman" pitchFamily="-84" charset="0"/>
              </a:rPr>
              <a:t>. </a:t>
            </a:r>
          </a:p>
          <a:p>
            <a:endParaRPr lang="tr-TR" smtClean="0">
              <a:cs typeface="Times New Roman" pitchFamily="-84" charset="0"/>
            </a:endParaRPr>
          </a:p>
          <a:p>
            <a:r>
              <a:rPr lang="en-US" smtClean="0">
                <a:cs typeface="Times New Roman" pitchFamily="-84" charset="0"/>
              </a:rPr>
              <a:t>In each pass, 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the first element of the unsorted part </a:t>
            </a:r>
            <a:r>
              <a:rPr lang="en-US" smtClean="0">
                <a:cs typeface="Times New Roman" pitchFamily="-84" charset="0"/>
              </a:rPr>
              <a:t>is picked up, transferred to the sorted sublist, and inserted </a:t>
            </a:r>
            <a:r>
              <a:rPr lang="tr-TR" smtClean="0">
                <a:cs typeface="Times New Roman" pitchFamily="-84" charset="0"/>
              </a:rPr>
              <a:t>in </a:t>
            </a:r>
            <a:r>
              <a:rPr lang="en-US" smtClean="0">
                <a:cs typeface="Times New Roman" pitchFamily="-84" charset="0"/>
              </a:rPr>
              <a:t>place. </a:t>
            </a:r>
          </a:p>
          <a:p>
            <a:endParaRPr lang="tr-TR" smtClean="0">
              <a:cs typeface="Times New Roman" pitchFamily="-84" charset="0"/>
            </a:endParaRPr>
          </a:p>
          <a:p>
            <a:r>
              <a:rPr lang="tr-TR" smtClean="0">
                <a:cs typeface="Times New Roman" pitchFamily="-84" charset="0"/>
              </a:rPr>
              <a:t>List </a:t>
            </a:r>
            <a:r>
              <a:rPr lang="en-US" smtClean="0">
                <a:cs typeface="Times New Roman" pitchFamily="-84" charset="0"/>
              </a:rPr>
              <a:t>of </a:t>
            </a:r>
            <a:r>
              <a:rPr lang="en-US" i="1" smtClean="0">
                <a:cs typeface="Times New Roman" pitchFamily="-84" charset="0"/>
              </a:rPr>
              <a:t>n</a:t>
            </a:r>
            <a:r>
              <a:rPr lang="en-US" smtClean="0">
                <a:cs typeface="Times New Roman" pitchFamily="-84" charset="0"/>
              </a:rPr>
              <a:t> elements will take 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at most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n-1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 passes </a:t>
            </a:r>
            <a:r>
              <a:rPr lang="en-US" smtClean="0">
                <a:cs typeface="Times New Roman" pitchFamily="-84" charset="0"/>
              </a:rPr>
              <a:t>to sort data.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A9D2726-69D4-467C-8CDB-C5C8CF5B682D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 (cont.)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7277100" y="2057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800">
                <a:cs typeface="Times New Roman" pitchFamily="-84" charset="0"/>
              </a:rPr>
              <a:t>Original List</a:t>
            </a:r>
            <a:endParaRPr lang="en-US" sz="1200">
              <a:cs typeface="Times New Roman" pitchFamily="-84" charset="0"/>
            </a:endParaRPr>
          </a:p>
          <a:p>
            <a:endParaRPr lang="en-US">
              <a:cs typeface="Times New Roman" pitchFamily="-84" charset="0"/>
            </a:endParaRP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7353300" y="2819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600"/>
              <a:t>After pass 1</a:t>
            </a:r>
          </a:p>
          <a:p>
            <a:endParaRPr lang="en-US"/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7277100" y="3581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800">
                <a:cs typeface="Times New Roman" pitchFamily="-84" charset="0"/>
              </a:rPr>
              <a:t>After pass 2</a:t>
            </a:r>
            <a:endParaRPr lang="en-US" sz="1200">
              <a:cs typeface="Times New Roman" pitchFamily="-84" charset="0"/>
            </a:endParaRPr>
          </a:p>
          <a:p>
            <a:endParaRPr lang="en-US">
              <a:cs typeface="Times New Roman" pitchFamily="-84" charset="0"/>
            </a:endParaRPr>
          </a:p>
        </p:txBody>
      </p:sp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7353300" y="4343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600"/>
              <a:t>After pass 3</a:t>
            </a:r>
          </a:p>
          <a:p>
            <a:endParaRPr lang="en-US"/>
          </a:p>
        </p:txBody>
      </p:sp>
      <p:sp>
        <p:nvSpPr>
          <p:cNvPr id="36874" name="Text Box 7"/>
          <p:cNvSpPr txBox="1">
            <a:spLocks noChangeArrowheads="1"/>
          </p:cNvSpPr>
          <p:nvPr/>
        </p:nvSpPr>
        <p:spPr bwMode="auto">
          <a:xfrm>
            <a:off x="7353300" y="5105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600"/>
              <a:t>After pass 4</a:t>
            </a:r>
          </a:p>
          <a:p>
            <a:endParaRPr lang="en-US"/>
          </a:p>
        </p:txBody>
      </p:sp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7353300" y="57912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600"/>
              <a:t>After pass 5</a:t>
            </a:r>
          </a:p>
          <a:p>
            <a:endParaRPr lang="en-US"/>
          </a:p>
        </p:txBody>
      </p:sp>
      <p:graphicFrame>
        <p:nvGraphicFramePr>
          <p:cNvPr id="510099" name="Group 147"/>
          <p:cNvGraphicFramePr>
            <a:graphicFrameLocks noGrp="1"/>
          </p:cNvGraphicFramePr>
          <p:nvPr/>
        </p:nvGraphicFramePr>
        <p:xfrm>
          <a:off x="1028700" y="2057400"/>
          <a:ext cx="5867400" cy="4133535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39800"/>
                <a:gridCol w="1016000"/>
                <a:gridCol w="977900"/>
                <a:gridCol w="9779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  <a:cs typeface="Times New Roman" pitchFamily="-84" charset="0"/>
                        </a:rPr>
                        <a:t>23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6997" name="Text Box 140"/>
          <p:cNvSpPr txBox="1">
            <a:spLocks noChangeArrowheads="1"/>
          </p:cNvSpPr>
          <p:nvPr/>
        </p:nvSpPr>
        <p:spPr bwMode="auto">
          <a:xfrm>
            <a:off x="10287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Sorted</a:t>
            </a:r>
          </a:p>
        </p:txBody>
      </p:sp>
      <p:sp>
        <p:nvSpPr>
          <p:cNvPr id="36998" name="Text Box 141"/>
          <p:cNvSpPr txBox="1">
            <a:spLocks noChangeArrowheads="1"/>
          </p:cNvSpPr>
          <p:nvPr/>
        </p:nvSpPr>
        <p:spPr bwMode="auto">
          <a:xfrm>
            <a:off x="33909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Unsorted</a:t>
            </a:r>
          </a:p>
        </p:txBody>
      </p:sp>
      <p:sp>
        <p:nvSpPr>
          <p:cNvPr id="36999" name="Line 10"/>
          <p:cNvSpPr>
            <a:spLocks noChangeShapeType="1"/>
          </p:cNvSpPr>
          <p:nvPr/>
        </p:nvSpPr>
        <p:spPr bwMode="auto">
          <a:xfrm>
            <a:off x="1981200" y="1828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00" name="Line 10"/>
          <p:cNvSpPr>
            <a:spLocks noChangeShapeType="1"/>
          </p:cNvSpPr>
          <p:nvPr/>
        </p:nvSpPr>
        <p:spPr bwMode="auto">
          <a:xfrm>
            <a:off x="2971800" y="2590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01" name="Line 10"/>
          <p:cNvSpPr>
            <a:spLocks noChangeShapeType="1"/>
          </p:cNvSpPr>
          <p:nvPr/>
        </p:nvSpPr>
        <p:spPr bwMode="auto">
          <a:xfrm>
            <a:off x="3962400" y="3352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02" name="Line 10"/>
          <p:cNvSpPr>
            <a:spLocks noChangeShapeType="1"/>
          </p:cNvSpPr>
          <p:nvPr/>
        </p:nvSpPr>
        <p:spPr bwMode="auto">
          <a:xfrm>
            <a:off x="4953000" y="4114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03" name="Line 10"/>
          <p:cNvSpPr>
            <a:spLocks noChangeShapeType="1"/>
          </p:cNvSpPr>
          <p:nvPr/>
        </p:nvSpPr>
        <p:spPr bwMode="auto">
          <a:xfrm>
            <a:off x="5943600" y="4876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4F3EA410-B2F2-486C-87CF-19773E6D5E10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 (cont.)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void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insertionSort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theArray[], int n) {</a:t>
            </a:r>
          </a:p>
          <a:p>
            <a:pPr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unsorted = 1; unsorted &lt; n; ++unsorted) {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DataType nextItem = theArray[unsorted];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loc = unsorted;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</a:t>
            </a:r>
            <a:r>
              <a:rPr lang="tr-TR" sz="1800" smtClean="0">
                <a:latin typeface="Courier New" pitchFamily="-84" charset="0"/>
              </a:rPr>
              <a:t>  </a:t>
            </a:r>
            <a:r>
              <a:rPr lang="en-US" sz="1800" smtClean="0">
                <a:latin typeface="Courier New" pitchFamily="-84" charset="0"/>
              </a:rPr>
              <a:t>;(loc &gt; 0) &amp;&amp; (theArray[loc-1] &gt; nextItem); --loc)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theArray[loc] = theArray[loc-1];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theArray[loc] = nextItem;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183D6CFF-4BEE-4265-8B14-5FE2B081A051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 – Analysis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mtClean="0"/>
              <a:t>What is the complexity of insertion sort? </a:t>
            </a:r>
            <a:r>
              <a:rPr lang="en-US" b="1" smtClean="0">
                <a:sym typeface="Wingdings" pitchFamily="-84" charset="2"/>
              </a:rPr>
              <a:t></a:t>
            </a:r>
            <a:r>
              <a:rPr lang="tr-TR" b="1" smtClean="0">
                <a:sym typeface="Wingdings" pitchFamily="-84" charset="2"/>
              </a:rPr>
              <a:t> </a:t>
            </a:r>
            <a:r>
              <a:rPr lang="tr-TR" smtClean="0">
                <a:sym typeface="Wingdings" pitchFamily="-84" charset="2"/>
              </a:rPr>
              <a:t>Depends on array contents</a:t>
            </a:r>
            <a:endParaRPr lang="en-US" smtClean="0"/>
          </a:p>
          <a:p>
            <a:pPr lvl="1">
              <a:lnSpc>
                <a:spcPct val="90000"/>
              </a:lnSpc>
            </a:pPr>
            <a:endParaRPr lang="tr-TR" sz="1800" smtClean="0"/>
          </a:p>
          <a:p>
            <a:pPr>
              <a:lnSpc>
                <a:spcPct val="90000"/>
              </a:lnSpc>
            </a:pPr>
            <a:r>
              <a:rPr lang="en-US" b="1" i="1" smtClean="0"/>
              <a:t>Best-case:		</a:t>
            </a:r>
            <a:r>
              <a:rPr lang="en-US" b="1" smtClean="0">
                <a:sym typeface="Wingdings" pitchFamily="-84" charset="2"/>
              </a:rPr>
              <a:t> O(n)</a:t>
            </a:r>
            <a:endParaRPr lang="en-US" b="1" smtClean="0"/>
          </a:p>
          <a:p>
            <a:pPr lvl="1">
              <a:lnSpc>
                <a:spcPct val="90000"/>
              </a:lnSpc>
            </a:pPr>
            <a:r>
              <a:rPr lang="en-US" sz="1800" smtClean="0"/>
              <a:t>Array is already sorted in ascending order.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Inner loop will not be executed.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number of moves: 2*(n-1) 		</a:t>
            </a:r>
            <a:r>
              <a:rPr lang="en-US" sz="1800" smtClean="0">
                <a:sym typeface="Wingdings" pitchFamily="-84" charset="2"/>
              </a:rPr>
              <a:t> </a:t>
            </a:r>
            <a:r>
              <a:rPr lang="en-US" sz="1800" smtClean="0"/>
              <a:t>O(n)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number of key comparisons: (n-1) 	</a:t>
            </a:r>
            <a:r>
              <a:rPr lang="en-US" sz="1800" smtClean="0">
                <a:sym typeface="Wingdings" pitchFamily="-84" charset="2"/>
              </a:rPr>
              <a:t> </a:t>
            </a:r>
            <a:r>
              <a:rPr lang="en-US" sz="1800" smtClean="0"/>
              <a:t>O(n)</a:t>
            </a:r>
          </a:p>
          <a:p>
            <a:pPr>
              <a:lnSpc>
                <a:spcPct val="90000"/>
              </a:lnSpc>
            </a:pPr>
            <a:r>
              <a:rPr lang="en-US" b="1" i="1" smtClean="0"/>
              <a:t>Worst-case: 	</a:t>
            </a:r>
            <a:r>
              <a:rPr lang="en-US" b="1" smtClean="0">
                <a:sym typeface="Wingdings" pitchFamily="-84" charset="2"/>
              </a:rPr>
              <a:t> O(n</a:t>
            </a:r>
            <a:r>
              <a:rPr lang="en-US" b="1" baseline="30000" smtClean="0">
                <a:sym typeface="Wingdings" pitchFamily="-84" charset="2"/>
              </a:rPr>
              <a:t>2</a:t>
            </a:r>
            <a:r>
              <a:rPr lang="en-US" b="1" smtClean="0">
                <a:sym typeface="Wingdings" pitchFamily="-84" charset="2"/>
              </a:rPr>
              <a:t>)</a:t>
            </a:r>
            <a:endParaRPr lang="en-US" b="1" i="1" smtClean="0"/>
          </a:p>
          <a:p>
            <a:pPr lvl="1">
              <a:lnSpc>
                <a:spcPct val="90000"/>
              </a:lnSpc>
            </a:pPr>
            <a:r>
              <a:rPr lang="en-US" sz="1800" smtClean="0"/>
              <a:t>Array is in reverse order: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Inner loop is executed p-1 times, for p = 2,3, …, 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number of moves: 2*(n-1)+(1+2+...+n-1)= 2*(n-1)+ </a:t>
            </a:r>
            <a:r>
              <a:rPr lang="en-US" sz="1800" smtClean="0">
                <a:sym typeface="Wingdings" pitchFamily="-84" charset="2"/>
              </a:rPr>
              <a:t>n*(n-1)/2 	 </a:t>
            </a:r>
            <a:r>
              <a:rPr lang="en-US" sz="1800" smtClean="0"/>
              <a:t>O(n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number of key comparisons: (1+2+...+n-1)= </a:t>
            </a:r>
            <a:r>
              <a:rPr lang="en-US" sz="1800" smtClean="0">
                <a:sym typeface="Wingdings" pitchFamily="-84" charset="2"/>
              </a:rPr>
              <a:t>n*(n-1)/2 		 </a:t>
            </a:r>
            <a:r>
              <a:rPr lang="en-US" sz="1800" smtClean="0"/>
              <a:t>O(n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b="1" i="1" smtClean="0"/>
              <a:t>Average-case:</a:t>
            </a:r>
            <a:r>
              <a:rPr lang="en-US" smtClean="0"/>
              <a:t> 	</a:t>
            </a:r>
            <a:r>
              <a:rPr lang="en-US" b="1" smtClean="0">
                <a:sym typeface="Wingdings" pitchFamily="-84" charset="2"/>
              </a:rPr>
              <a:t> O(n</a:t>
            </a:r>
            <a:r>
              <a:rPr lang="en-US" b="1" baseline="30000" smtClean="0">
                <a:sym typeface="Wingdings" pitchFamily="-84" charset="2"/>
              </a:rPr>
              <a:t>2</a:t>
            </a:r>
            <a:r>
              <a:rPr lang="en-US" b="1" smtClean="0">
                <a:sym typeface="Wingdings" pitchFamily="-84" charset="2"/>
              </a:rPr>
              <a:t>)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z="1800" smtClean="0"/>
              <a:t>We have to look at all possible initial data organizations.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So, Insertion Sort is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  <a:endParaRPr lang="en-US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b="1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295400"/>
            <a:ext cx="3352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1354D52-7E22-4D69-901D-A72BD10F78A7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 – Analysis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running time will be used to characterize this algorithm?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Best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FF0000"/>
                </a:solidFill>
              </a:rPr>
              <a:t>worst </a:t>
            </a:r>
            <a:r>
              <a:rPr lang="en-US" sz="2400" smtClean="0"/>
              <a:t>or</a:t>
            </a:r>
            <a:r>
              <a:rPr lang="en-US" sz="2400" smtClean="0">
                <a:solidFill>
                  <a:srgbClr val="FF0000"/>
                </a:solidFill>
              </a:rPr>
              <a:t> average</a:t>
            </a:r>
            <a:r>
              <a:rPr lang="en-US" sz="2400" smtClean="0"/>
              <a:t>?</a:t>
            </a:r>
          </a:p>
          <a:p>
            <a:endParaRPr lang="tr-TR" smtClean="0"/>
          </a:p>
          <a:p>
            <a:pPr>
              <a:buFontTx/>
              <a:buNone/>
            </a:pPr>
            <a:r>
              <a:rPr lang="en-US" b="1" smtClean="0">
                <a:sym typeface="Wingdings" pitchFamily="-84" charset="2"/>
              </a:rPr>
              <a:t>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Worst</a:t>
            </a:r>
            <a:r>
              <a:rPr lang="tr-TR" b="1" smtClean="0">
                <a:solidFill>
                  <a:srgbClr val="FF0000"/>
                </a:solidFill>
              </a:rPr>
              <a:t> case</a:t>
            </a:r>
            <a:r>
              <a:rPr lang="en-US" b="1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sz="2000" smtClean="0"/>
              <a:t>Longest running time (this is the upper limit for the algorithm)</a:t>
            </a:r>
          </a:p>
          <a:p>
            <a:pPr lvl="1"/>
            <a:r>
              <a:rPr lang="en-US" sz="2000" smtClean="0"/>
              <a:t>It is guaranteed that the algorithm will not be worst than this.</a:t>
            </a:r>
          </a:p>
          <a:p>
            <a:endParaRPr lang="tr-TR" smtClean="0"/>
          </a:p>
          <a:p>
            <a:r>
              <a:rPr lang="en-US" smtClean="0"/>
              <a:t>Sometimes we are interested in average case. But there are problems</a:t>
            </a:r>
            <a:r>
              <a:rPr lang="tr-TR" smtClean="0"/>
              <a:t>:</a:t>
            </a:r>
            <a:endParaRPr lang="en-US" smtClean="0"/>
          </a:p>
          <a:p>
            <a:pPr lvl="1"/>
            <a:r>
              <a:rPr lang="tr-TR" sz="2000" smtClean="0"/>
              <a:t>D</a:t>
            </a:r>
            <a:r>
              <a:rPr lang="en-US" sz="2000" smtClean="0"/>
              <a:t>ifficult to figure out average case. i.e. what is the average input?</a:t>
            </a:r>
          </a:p>
          <a:p>
            <a:pPr lvl="1"/>
            <a:r>
              <a:rPr lang="en-US" sz="2000" smtClean="0"/>
              <a:t>Are we going to assume all possible inputs are equally likely? </a:t>
            </a:r>
          </a:p>
          <a:p>
            <a:pPr lvl="1"/>
            <a:r>
              <a:rPr lang="en-US" sz="2000" smtClean="0"/>
              <a:t>In fact, for most algorithms average case is the same as the worst case.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Bubble Sort</a:t>
            </a:r>
            <a:endParaRPr lang="en-US" smtClean="0"/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07EC6AE-E9A1-4FB2-BCFA-A7277FEA6757}" type="slidenum">
              <a:rPr lang="en-US" sz="800"/>
              <a:pPr/>
              <a:t>26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E386BC1-194C-49F2-AA40-C41E4B865881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sz="2000" smtClean="0">
                <a:cs typeface="Times New Roman" pitchFamily="-84" charset="0"/>
              </a:rPr>
              <a:t>List </a:t>
            </a:r>
            <a:r>
              <a:rPr lang="en-US" sz="2000" smtClean="0">
                <a:cs typeface="Times New Roman" pitchFamily="-84" charset="0"/>
              </a:rPr>
              <a:t>divided into two sublists: </a:t>
            </a:r>
            <a:r>
              <a:rPr lang="en-US" sz="2000" i="1" smtClean="0">
                <a:solidFill>
                  <a:srgbClr val="FF0000"/>
                </a:solidFill>
                <a:cs typeface="Times New Roman" pitchFamily="-84" charset="0"/>
              </a:rPr>
              <a:t>sorted</a:t>
            </a:r>
            <a:r>
              <a:rPr lang="en-US" sz="2000" smtClean="0">
                <a:cs typeface="Times New Roman" pitchFamily="-84" charset="0"/>
              </a:rPr>
              <a:t> and </a:t>
            </a:r>
            <a:r>
              <a:rPr lang="en-US" sz="2000" i="1" smtClean="0">
                <a:solidFill>
                  <a:srgbClr val="FF0000"/>
                </a:solidFill>
                <a:cs typeface="Times New Roman" pitchFamily="-84" charset="0"/>
              </a:rPr>
              <a:t>unsorted</a:t>
            </a:r>
            <a:r>
              <a:rPr lang="en-US" sz="2000" smtClean="0">
                <a:cs typeface="Times New Roman" pitchFamily="-84" charset="0"/>
              </a:rPr>
              <a:t>.</a:t>
            </a:r>
            <a:endParaRPr lang="tr-TR" sz="2000" smtClean="0">
              <a:cs typeface="Times New Roman" pitchFamily="-84" charset="0"/>
            </a:endParaRPr>
          </a:p>
          <a:p>
            <a:pPr algn="just"/>
            <a:endParaRPr lang="en-US" sz="2000" smtClean="0">
              <a:cs typeface="Times New Roman" pitchFamily="-84" charset="0"/>
            </a:endParaRPr>
          </a:p>
          <a:p>
            <a:pPr algn="just"/>
            <a:r>
              <a:rPr lang="tr-TR" sz="2000" smtClean="0">
                <a:cs typeface="Times New Roman" pitchFamily="-84" charset="0"/>
              </a:rPr>
              <a:t>The l</a:t>
            </a:r>
            <a:r>
              <a:rPr lang="en-US" sz="2000" smtClean="0">
                <a:cs typeface="Times New Roman" pitchFamily="-84" charset="0"/>
              </a:rPr>
              <a:t>argest element is </a:t>
            </a:r>
            <a:r>
              <a:rPr lang="en-US" sz="2000" smtClean="0">
                <a:solidFill>
                  <a:srgbClr val="FF0000"/>
                </a:solidFill>
                <a:cs typeface="Times New Roman" pitchFamily="-84" charset="0"/>
              </a:rPr>
              <a:t>bubbled from the unsorted list </a:t>
            </a:r>
            <a:r>
              <a:rPr lang="en-US" sz="2000" smtClean="0">
                <a:cs typeface="Times New Roman" pitchFamily="-84" charset="0"/>
              </a:rPr>
              <a:t>and moved to the sorted sublist.</a:t>
            </a:r>
            <a:endParaRPr lang="tr-TR" sz="2000" smtClean="0">
              <a:cs typeface="Times New Roman" pitchFamily="-84" charset="0"/>
            </a:endParaRPr>
          </a:p>
          <a:p>
            <a:pPr algn="just"/>
            <a:endParaRPr lang="en-US" sz="2000" smtClean="0">
              <a:cs typeface="Times New Roman" pitchFamily="-84" charset="0"/>
            </a:endParaRPr>
          </a:p>
          <a:p>
            <a:pPr algn="just"/>
            <a:r>
              <a:rPr lang="en-US" sz="2000" smtClean="0">
                <a:cs typeface="Times New Roman" pitchFamily="-84" charset="0"/>
              </a:rPr>
              <a:t>After that, the wall moves one element back, increasing the number of sorted elements and decreasing the number of unsorted ones. </a:t>
            </a:r>
          </a:p>
          <a:p>
            <a:pPr algn="just"/>
            <a:endParaRPr lang="tr-TR" sz="2000" smtClean="0">
              <a:cs typeface="Times New Roman" pitchFamily="-84" charset="0"/>
            </a:endParaRPr>
          </a:p>
          <a:p>
            <a:pPr algn="just"/>
            <a:r>
              <a:rPr lang="tr-TR" sz="2000" smtClean="0">
                <a:solidFill>
                  <a:srgbClr val="FF0000"/>
                </a:solidFill>
                <a:cs typeface="Times New Roman" pitchFamily="-84" charset="0"/>
              </a:rPr>
              <a:t>One sort pass</a:t>
            </a:r>
            <a:r>
              <a:rPr lang="tr-TR" sz="2000" smtClean="0">
                <a:cs typeface="Times New Roman" pitchFamily="-84" charset="0"/>
              </a:rPr>
              <a:t>: e</a:t>
            </a:r>
            <a:r>
              <a:rPr lang="en-US" sz="2000" smtClean="0">
                <a:cs typeface="Times New Roman" pitchFamily="-84" charset="0"/>
              </a:rPr>
              <a:t>ach time an element moves from the unsorted part to the sorted part.</a:t>
            </a:r>
            <a:endParaRPr lang="tr-TR" sz="2000" smtClean="0">
              <a:cs typeface="Times New Roman" pitchFamily="-84" charset="0"/>
            </a:endParaRPr>
          </a:p>
          <a:p>
            <a:pPr algn="just">
              <a:buFontTx/>
              <a:buNone/>
            </a:pPr>
            <a:r>
              <a:rPr lang="en-US" sz="2000" smtClean="0">
                <a:cs typeface="Times New Roman" pitchFamily="-84" charset="0"/>
              </a:rPr>
              <a:t> </a:t>
            </a:r>
          </a:p>
          <a:p>
            <a:pPr algn="just"/>
            <a:r>
              <a:rPr lang="en-US" sz="2000" smtClean="0">
                <a:cs typeface="Times New Roman" pitchFamily="-84" charset="0"/>
              </a:rPr>
              <a:t>Given a list of </a:t>
            </a:r>
            <a:r>
              <a:rPr lang="en-US" sz="2000" i="1" smtClean="0">
                <a:cs typeface="Times New Roman" pitchFamily="-84" charset="0"/>
              </a:rPr>
              <a:t>n </a:t>
            </a:r>
            <a:r>
              <a:rPr lang="en-US" sz="2000" smtClean="0">
                <a:cs typeface="Times New Roman" pitchFamily="-84" charset="0"/>
              </a:rPr>
              <a:t>elements, bubble sort requires up to </a:t>
            </a:r>
            <a:r>
              <a:rPr lang="en-US" sz="2000" smtClean="0">
                <a:solidFill>
                  <a:srgbClr val="FF0000"/>
                </a:solidFill>
                <a:cs typeface="Times New Roman" pitchFamily="-84" charset="0"/>
              </a:rPr>
              <a:t>n-1 passes </a:t>
            </a:r>
            <a:r>
              <a:rPr lang="en-US" sz="2000" smtClean="0">
                <a:cs typeface="Times New Roman" pitchFamily="-84" charset="0"/>
              </a:rPr>
              <a:t>(maximum passes) to sort data.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0879462-F27B-475F-8975-7B3BD8F124EC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 (cont.)</a:t>
            </a:r>
          </a:p>
        </p:txBody>
      </p:sp>
      <p:pic>
        <p:nvPicPr>
          <p:cNvPr id="43014" name="Picture 3" descr="Carrano0905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610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Line 4"/>
          <p:cNvSpPr>
            <a:spLocks noChangeShapeType="1"/>
          </p:cNvSpPr>
          <p:nvPr/>
        </p:nvSpPr>
        <p:spPr bwMode="auto">
          <a:xfrm>
            <a:off x="5334000" y="2362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5"/>
          <p:cNvSpPr>
            <a:spLocks noChangeShapeType="1"/>
          </p:cNvSpPr>
          <p:nvPr/>
        </p:nvSpPr>
        <p:spPr bwMode="auto">
          <a:xfrm>
            <a:off x="4724400" y="4953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6"/>
          <p:cNvSpPr>
            <a:spLocks noChangeShapeType="1"/>
          </p:cNvSpPr>
          <p:nvPr/>
        </p:nvSpPr>
        <p:spPr bwMode="auto">
          <a:xfrm>
            <a:off x="7696200" y="43434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57811C4-82CB-4AC5-8699-6A1CCC207FBF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 (cont.)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void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bubbleSort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 theArray[], </a:t>
            </a:r>
            <a:r>
              <a:rPr lang="en-US" sz="1800" smtClean="0">
                <a:latin typeface="Courier New" pitchFamily="-84" charset="0"/>
              </a:rPr>
              <a:t>int n)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bool sorted = false; 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800" b="1" smtClean="0">
                <a:solidFill>
                  <a:srgbClr val="7030A0"/>
                </a:solidFill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(int pass = 1; (pass &lt; n) &amp;&amp; !sorted; ++pass) {  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sorted = true; 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(int index = 0; index &lt; n-pass; ++index)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int nextIndex = index + 1;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(theArray[index] &gt; theArray[nextIndex]) {  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swap</a:t>
            </a:r>
            <a:r>
              <a:rPr lang="en-US" sz="1800" smtClean="0">
                <a:latin typeface="Courier New" pitchFamily="-84" charset="0"/>
              </a:rPr>
              <a:t>(theArray[index], theArray[nextIndex]);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   sorted = false; // signal exchange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95C14398-9CC7-4019-A7AB-149FE9C6E33D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Sequential Search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int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sequentialSearch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const</a:t>
            </a:r>
            <a:r>
              <a:rPr lang="en-US" sz="1800" smtClean="0">
                <a:latin typeface="Courier New" pitchFamily="-84" charset="0"/>
              </a:rPr>
              <a:t> int a[],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item,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n){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i = 0; i &lt; n &amp;&amp; a[i]!= item; i++);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(i == 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	return –1;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return 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i="1" smtClean="0"/>
              <a:t>Unsuccessful Search:</a:t>
            </a:r>
            <a:r>
              <a:rPr lang="en-US" sz="2000" smtClean="0"/>
              <a:t>	</a:t>
            </a:r>
            <a:r>
              <a:rPr lang="en-US" sz="2000" smtClean="0">
                <a:sym typeface="Wingdings" pitchFamily="-84" charset="2"/>
              </a:rPr>
              <a:t> O(n)</a:t>
            </a:r>
            <a:endParaRPr lang="en-US" sz="2000" b="1" i="1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i="1" smtClean="0"/>
              <a:t>Successful Search: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Best-Case:</a:t>
            </a:r>
            <a:r>
              <a:rPr lang="en-US" sz="2000" smtClean="0"/>
              <a:t>  </a:t>
            </a:r>
            <a:r>
              <a:rPr lang="en-US" sz="2000" i="1" smtClean="0"/>
              <a:t>item</a:t>
            </a:r>
            <a:r>
              <a:rPr lang="en-US" sz="2000" smtClean="0"/>
              <a:t> is in the first location of the array </a:t>
            </a:r>
            <a:r>
              <a:rPr lang="en-US" sz="2000" smtClean="0">
                <a:sym typeface="Wingdings" pitchFamily="-84" charset="2"/>
              </a:rPr>
              <a:t></a:t>
            </a:r>
            <a:r>
              <a:rPr lang="tr-TR" sz="2000" smtClean="0">
                <a:sym typeface="Wingdings" pitchFamily="-84" charset="2"/>
              </a:rPr>
              <a:t>  </a:t>
            </a:r>
            <a:r>
              <a:rPr lang="en-US" sz="2000" smtClean="0"/>
              <a:t>O(1)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Worst-Case:</a:t>
            </a:r>
            <a:r>
              <a:rPr lang="en-US" sz="2000" smtClean="0"/>
              <a:t> </a:t>
            </a:r>
            <a:r>
              <a:rPr lang="en-US" sz="2000" i="1" smtClean="0"/>
              <a:t>item</a:t>
            </a:r>
            <a:r>
              <a:rPr lang="en-US" sz="2000" smtClean="0"/>
              <a:t> is in the last location of the array </a:t>
            </a:r>
            <a:r>
              <a:rPr lang="en-US" sz="2000" smtClean="0">
                <a:sym typeface="Wingdings" pitchFamily="-84" charset="2"/>
              </a:rPr>
              <a:t></a:t>
            </a:r>
            <a:r>
              <a:rPr lang="tr-TR" sz="2000" smtClean="0">
                <a:sym typeface="Wingdings" pitchFamily="-84" charset="2"/>
              </a:rPr>
              <a:t> </a:t>
            </a:r>
            <a:r>
              <a:rPr lang="en-US" sz="2000" smtClean="0"/>
              <a:t>O(n)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Average-Case</a:t>
            </a:r>
            <a:r>
              <a:rPr lang="en-US" sz="2000" smtClean="0"/>
              <a:t>: The number of key comparisons 1, 2, ...,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			</a:t>
            </a:r>
            <a:r>
              <a:rPr lang="en-US" sz="2000" smtClean="0">
                <a:sym typeface="Wingdings" pitchFamily="-84" charset="2"/>
              </a:rPr>
              <a:t> O(n)</a:t>
            </a:r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/>
        </p:nvGraphicFramePr>
        <p:xfrm>
          <a:off x="1295400" y="5410200"/>
          <a:ext cx="1676400" cy="925513"/>
        </p:xfrm>
        <a:graphic>
          <a:graphicData uri="http://schemas.openxmlformats.org/presentationml/2006/ole">
            <p:oleObj spid="_x0000_s17416" name="Equation" r:id="rId3" imgW="1104900" imgH="60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14E89FB-BCDA-47DC-9492-DB47A4F297D8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 – Analysis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smtClean="0"/>
              <a:t>Worst-case: 	</a:t>
            </a:r>
            <a:r>
              <a:rPr lang="en-US" b="1" smtClean="0">
                <a:sym typeface="Wingdings" pitchFamily="-84" charset="2"/>
              </a:rPr>
              <a:t> O(n</a:t>
            </a:r>
            <a:r>
              <a:rPr lang="en-US" b="1" baseline="30000" smtClean="0">
                <a:sym typeface="Wingdings" pitchFamily="-84" charset="2"/>
              </a:rPr>
              <a:t>2</a:t>
            </a:r>
            <a:r>
              <a:rPr lang="en-US" b="1" smtClean="0">
                <a:sym typeface="Wingdings" pitchFamily="-84" charset="2"/>
              </a:rPr>
              <a:t>)</a:t>
            </a:r>
            <a:endParaRPr lang="en-US" b="1" i="1" smtClean="0"/>
          </a:p>
          <a:p>
            <a:pPr lvl="1"/>
            <a:r>
              <a:rPr lang="en-US" sz="1800" smtClean="0"/>
              <a:t>Array is in reverse order:</a:t>
            </a:r>
          </a:p>
          <a:p>
            <a:pPr lvl="1"/>
            <a:r>
              <a:rPr lang="en-US" sz="1800" smtClean="0"/>
              <a:t>Inner loop is executed n-1 times, </a:t>
            </a:r>
          </a:p>
          <a:p>
            <a:pPr lvl="1"/>
            <a:r>
              <a:rPr lang="en-US" sz="1800" smtClean="0"/>
              <a:t>The number of moves: 3*(1+2+...+n-1) = 3 * </a:t>
            </a:r>
            <a:r>
              <a:rPr lang="en-US" sz="1800" smtClean="0">
                <a:sym typeface="Wingdings" pitchFamily="-84" charset="2"/>
              </a:rPr>
              <a:t>n*(n-1)/2 		 </a:t>
            </a:r>
            <a:r>
              <a:rPr lang="en-US" sz="1800" smtClean="0"/>
              <a:t>O(n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lvl="1"/>
            <a:r>
              <a:rPr lang="en-US" sz="1800" smtClean="0"/>
              <a:t>The number of key comparisons: (1+2+...+n-1)= </a:t>
            </a:r>
            <a:r>
              <a:rPr lang="en-US" sz="1800" smtClean="0">
                <a:sym typeface="Wingdings" pitchFamily="-84" charset="2"/>
              </a:rPr>
              <a:t>n*(n-1)/2 		 </a:t>
            </a:r>
            <a:r>
              <a:rPr lang="en-US" sz="1800" smtClean="0"/>
              <a:t>O(n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r>
              <a:rPr lang="en-US" b="1" i="1" smtClean="0"/>
              <a:t>Best-case:		</a:t>
            </a:r>
            <a:r>
              <a:rPr lang="en-US" b="1" smtClean="0">
                <a:sym typeface="Wingdings" pitchFamily="-84" charset="2"/>
              </a:rPr>
              <a:t> O(n)</a:t>
            </a:r>
            <a:endParaRPr lang="en-US" b="1" smtClean="0"/>
          </a:p>
          <a:p>
            <a:pPr lvl="1"/>
            <a:r>
              <a:rPr lang="en-US" sz="1800" smtClean="0"/>
              <a:t>Array is already sorted in ascending order.</a:t>
            </a:r>
          </a:p>
          <a:p>
            <a:pPr lvl="1"/>
            <a:r>
              <a:rPr lang="en-US" sz="1800" smtClean="0"/>
              <a:t>The number of moves: 0 		</a:t>
            </a:r>
            <a:r>
              <a:rPr lang="en-US" sz="1800" smtClean="0">
                <a:sym typeface="Wingdings" pitchFamily="-84" charset="2"/>
              </a:rPr>
              <a:t> </a:t>
            </a:r>
            <a:r>
              <a:rPr lang="en-US" sz="1800" smtClean="0"/>
              <a:t>O(1)</a:t>
            </a:r>
          </a:p>
          <a:p>
            <a:pPr lvl="1"/>
            <a:r>
              <a:rPr lang="en-US" sz="1800" smtClean="0"/>
              <a:t>The number of key comparisons: (n-1) 	</a:t>
            </a:r>
            <a:r>
              <a:rPr lang="en-US" sz="1800" smtClean="0">
                <a:sym typeface="Wingdings" pitchFamily="-84" charset="2"/>
              </a:rPr>
              <a:t> </a:t>
            </a:r>
            <a:r>
              <a:rPr lang="en-US" sz="1800" smtClean="0"/>
              <a:t>O(n)</a:t>
            </a:r>
          </a:p>
          <a:p>
            <a:r>
              <a:rPr lang="en-US" b="1" i="1" smtClean="0"/>
              <a:t>Average-case: </a:t>
            </a:r>
            <a:r>
              <a:rPr lang="en-US" smtClean="0"/>
              <a:t>	</a:t>
            </a:r>
            <a:r>
              <a:rPr lang="en-US" b="1" smtClean="0">
                <a:sym typeface="Wingdings" pitchFamily="-84" charset="2"/>
              </a:rPr>
              <a:t> O(n</a:t>
            </a:r>
            <a:r>
              <a:rPr lang="en-US" b="1" baseline="30000" smtClean="0">
                <a:sym typeface="Wingdings" pitchFamily="-84" charset="2"/>
              </a:rPr>
              <a:t>2</a:t>
            </a:r>
            <a:r>
              <a:rPr lang="en-US" b="1" smtClean="0">
                <a:sym typeface="Wingdings" pitchFamily="-84" charset="2"/>
              </a:rPr>
              <a:t>)</a:t>
            </a:r>
            <a:endParaRPr lang="en-US" smtClean="0"/>
          </a:p>
          <a:p>
            <a:pPr lvl="1"/>
            <a:r>
              <a:rPr lang="en-US" sz="1800" smtClean="0"/>
              <a:t>We have to look at all possible initial data organizations.</a:t>
            </a:r>
          </a:p>
          <a:p>
            <a:r>
              <a:rPr lang="en-US" b="1" smtClean="0">
                <a:solidFill>
                  <a:srgbClr val="FF0000"/>
                </a:solidFill>
              </a:rPr>
              <a:t>So, Bubble Sort is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  <a:endParaRPr lang="en-US" b="1" i="1" smtClean="0">
              <a:solidFill>
                <a:srgbClr val="FF0000"/>
              </a:solidFill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Merge Sort</a:t>
            </a:r>
            <a:endParaRPr lang="en-US" smtClean="0"/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58317EC7-6721-46A6-89A8-04818FC43AE0}" type="slidenum">
              <a:rPr lang="en-US" sz="800"/>
              <a:pPr/>
              <a:t>31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3749580-4BC0-4BEB-90DD-F58FE0032975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O</a:t>
            </a:r>
            <a:r>
              <a:rPr lang="en-US" smtClean="0"/>
              <a:t>ne of two important </a:t>
            </a:r>
            <a:r>
              <a:rPr lang="en-US" b="1" smtClean="0">
                <a:solidFill>
                  <a:srgbClr val="FF0000"/>
                </a:solidFill>
              </a:rPr>
              <a:t>divide-and-conquer sorting algorithms</a:t>
            </a:r>
            <a:endParaRPr lang="tr-TR" smtClean="0"/>
          </a:p>
          <a:p>
            <a:pPr lvl="1"/>
            <a:r>
              <a:rPr lang="tr-TR" sz="2000" smtClean="0"/>
              <a:t>O</a:t>
            </a:r>
            <a:r>
              <a:rPr lang="en-US" sz="2000" smtClean="0"/>
              <a:t>ther one is </a:t>
            </a:r>
            <a:r>
              <a:rPr lang="tr-TR" sz="2000" smtClean="0"/>
              <a:t>Q</a:t>
            </a:r>
            <a:r>
              <a:rPr lang="en-US" sz="2000" smtClean="0"/>
              <a:t>uicksort</a:t>
            </a:r>
          </a:p>
          <a:p>
            <a:endParaRPr lang="tr-TR" smtClean="0"/>
          </a:p>
          <a:p>
            <a:r>
              <a:rPr lang="en-US" smtClean="0"/>
              <a:t>It is a </a:t>
            </a:r>
            <a:r>
              <a:rPr lang="en-US" smtClean="0">
                <a:solidFill>
                  <a:srgbClr val="FF0000"/>
                </a:solidFill>
              </a:rPr>
              <a:t>recursive algorithm</a:t>
            </a:r>
            <a:r>
              <a:rPr lang="en-US" smtClean="0"/>
              <a:t>.</a:t>
            </a:r>
          </a:p>
          <a:p>
            <a:pPr lvl="1"/>
            <a:r>
              <a:rPr lang="en-US" sz="2400" smtClean="0"/>
              <a:t>Divide the list into halves, </a:t>
            </a:r>
          </a:p>
          <a:p>
            <a:pPr lvl="1"/>
            <a:r>
              <a:rPr lang="en-US" sz="2400" smtClean="0"/>
              <a:t>Sort each ha</a:t>
            </a:r>
            <a:r>
              <a:rPr lang="tr-TR" sz="2400" smtClean="0"/>
              <a:t>lf</a:t>
            </a:r>
            <a:r>
              <a:rPr lang="en-US" sz="2400" smtClean="0"/>
              <a:t> separately, and </a:t>
            </a:r>
          </a:p>
          <a:p>
            <a:pPr lvl="1"/>
            <a:r>
              <a:rPr lang="en-US" sz="2400" smtClean="0"/>
              <a:t>Then merge the sorted halves into one sorted array.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9599B467-DCF3-4F61-B555-E296D14B67CF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Example</a:t>
            </a:r>
          </a:p>
        </p:txBody>
      </p:sp>
      <p:pic>
        <p:nvPicPr>
          <p:cNvPr id="48134" name="Picture 3" descr="Carrano0908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886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4AD9A04C-AD5C-46D2-A820-B2D10509A736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void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mergesort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</a:rPr>
              <a:t> </a:t>
            </a:r>
            <a:r>
              <a:rPr lang="en-US" sz="1800" smtClean="0">
                <a:latin typeface="Courier New" pitchFamily="-84" charset="0"/>
              </a:rPr>
              <a:t>DataType theArray[], int first, int last)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800" b="1" smtClean="0">
                <a:solidFill>
                  <a:srgbClr val="7030A0"/>
                </a:solidFill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(first &lt; last) {</a:t>
            </a:r>
          </a:p>
          <a:p>
            <a:pPr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mid = (first + last)/2; 	// index of midpoint</a:t>
            </a:r>
          </a:p>
          <a:p>
            <a:pPr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mergesort</a:t>
            </a:r>
            <a:r>
              <a:rPr lang="en-US" sz="1800" smtClean="0">
                <a:latin typeface="Courier New" pitchFamily="-84" charset="0"/>
              </a:rPr>
              <a:t>(theArray, first, mid);</a:t>
            </a: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mergesort</a:t>
            </a:r>
            <a:r>
              <a:rPr lang="en-US" sz="1800" smtClean="0">
                <a:latin typeface="Courier New" pitchFamily="-84" charset="0"/>
              </a:rPr>
              <a:t>(theArray, mid+1, last);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// merge the two halves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merge</a:t>
            </a:r>
            <a:r>
              <a:rPr lang="en-US" sz="1800" smtClean="0">
                <a:latin typeface="Courier New" pitchFamily="-84" charset="0"/>
              </a:rPr>
              <a:t>(theArray, first, mid, last);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  // end mergesort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43B28CF-5A95-406A-A988-55AA6CBB4CC6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9296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const int MAX_SIZE = </a:t>
            </a:r>
            <a:r>
              <a:rPr lang="en-US" sz="1600" i="1" smtClean="0">
                <a:latin typeface="Courier New" pitchFamily="-84" charset="0"/>
              </a:rPr>
              <a:t>maximum-number-of-items-in-array</a:t>
            </a:r>
            <a:r>
              <a:rPr lang="en-US" sz="160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void </a:t>
            </a:r>
            <a:r>
              <a:rPr lang="en-US" sz="1600" b="1" smtClean="0">
                <a:solidFill>
                  <a:srgbClr val="FF0000"/>
                </a:solidFill>
                <a:latin typeface="Courier New" pitchFamily="-84" charset="0"/>
              </a:rPr>
              <a:t>merge</a:t>
            </a:r>
            <a:r>
              <a:rPr lang="en-US" sz="1600" smtClean="0">
                <a:latin typeface="Courier New" pitchFamily="-84" charset="0"/>
              </a:rPr>
              <a:t>(</a:t>
            </a:r>
            <a:r>
              <a:rPr lang="tr-TR" sz="1600" smtClean="0">
                <a:latin typeface="Courier New" pitchFamily="-84" charset="0"/>
              </a:rPr>
              <a:t> </a:t>
            </a:r>
            <a:r>
              <a:rPr lang="en-US" sz="1600" smtClean="0">
                <a:solidFill>
                  <a:srgbClr val="0070C0"/>
                </a:solidFill>
                <a:latin typeface="Courier New" pitchFamily="-84" charset="0"/>
              </a:rPr>
              <a:t>DataType theArray[], </a:t>
            </a:r>
            <a:r>
              <a:rPr lang="en-US" sz="1600" smtClean="0">
                <a:latin typeface="Courier New" pitchFamily="-84" charset="0"/>
              </a:rPr>
              <a:t>int first, int mid,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F0"/>
                </a:solidFill>
                <a:latin typeface="Courier New" pitchFamily="-84" charset="0"/>
              </a:rPr>
              <a:t>DataType tempArray[MAX_SIZE]; 	// temporary 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600" smtClean="0">
                <a:latin typeface="Courier New" pitchFamily="-84" charset="0"/>
              </a:rPr>
              <a:t>	</a:t>
            </a:r>
            <a:r>
              <a:rPr lang="en-US" sz="1600" smtClean="0">
                <a:latin typeface="Courier New" pitchFamily="-84" charset="0"/>
              </a:rPr>
              <a:t>int first1 = first; 	// beginning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int last1 = mid; 		// end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int first2 = mid + 1;	// beginning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int last2 = last;		// end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int index = first1; // next available location in tempArray</a:t>
            </a: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 ; (first1 &lt;= last1) &amp;&amp; (first2 &lt;= last2); ++index)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(theArray[first1] &lt; theArray[first2])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   tempArray[index] = theArray[first1];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   ++first1;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    tempArray[index] = theArray[first2];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    ++first2;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}</a:t>
            </a: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</a:t>
            </a:r>
            <a:r>
              <a:rPr lang="tr-TR" sz="1600" smtClean="0">
                <a:latin typeface="Courier New" pitchFamily="-84" charset="0"/>
              </a:rPr>
              <a:t>  </a:t>
            </a:r>
            <a:r>
              <a:rPr lang="en-US" sz="1600" smtClean="0">
                <a:latin typeface="Courier New" pitchFamily="-84" charset="0"/>
              </a:rPr>
              <a:t>}</a:t>
            </a:r>
            <a:r>
              <a:rPr lang="tr-TR" sz="1600" smtClean="0">
                <a:latin typeface="Courier New" pitchFamily="-84" charset="0"/>
              </a:rPr>
              <a:t> …</a:t>
            </a:r>
            <a:endParaRPr lang="en-US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5C07999B-E723-4D98-AC0A-38DA0E821F63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 (cont.)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tr-TR" sz="1800" smtClean="0">
                <a:latin typeface="Courier New" pitchFamily="-84" charset="0"/>
              </a:rPr>
              <a:t>…</a:t>
            </a:r>
          </a:p>
          <a:p>
            <a:pPr>
              <a:buFontTx/>
              <a:buNone/>
            </a:pPr>
            <a:r>
              <a:rPr lang="tr-TR" sz="1800" smtClean="0">
                <a:solidFill>
                  <a:srgbClr val="FF0000"/>
                </a:solidFill>
                <a:latin typeface="Courier New" pitchFamily="-84" charset="0"/>
              </a:rPr>
              <a:t>	</a:t>
            </a:r>
            <a:r>
              <a:rPr lang="en-US" sz="1800" smtClean="0">
                <a:solidFill>
                  <a:srgbClr val="FF0000"/>
                </a:solidFill>
                <a:latin typeface="Courier New" pitchFamily="-84" charset="0"/>
              </a:rPr>
              <a:t>// finish off the first subarray, if necessary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(; first1 &lt;= last1; ++first1, ++index)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tempArray[index] = theArray[first1];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smtClean="0">
                <a:solidFill>
                  <a:srgbClr val="FF0000"/>
                </a:solidFill>
                <a:latin typeface="Courier New" pitchFamily="-84" charset="0"/>
              </a:rPr>
              <a:t>// finish off the second subarray, if necessary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(; first2 &lt;= last2; ++first2, ++index)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tempArray[index] = theArray[first2];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smtClean="0">
                <a:solidFill>
                  <a:srgbClr val="FF0000"/>
                </a:solidFill>
                <a:latin typeface="Courier New" pitchFamily="-84" charset="0"/>
              </a:rPr>
              <a:t>// copy the result back into the original array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(index = first; index &lt;= last; ++index)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theArray[index] = tempArray[index];</a:t>
            </a:r>
          </a:p>
          <a:p>
            <a:pPr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  // end merge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508377E-05A0-449A-9655-186BD63D4D76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Example</a:t>
            </a:r>
          </a:p>
        </p:txBody>
      </p:sp>
      <p:graphicFrame>
        <p:nvGraphicFramePr>
          <p:cNvPr id="523304" name="Group 40"/>
          <p:cNvGraphicFramePr>
            <a:graphicFrameLocks noGrp="1"/>
          </p:cNvGraphicFramePr>
          <p:nvPr/>
        </p:nvGraphicFramePr>
        <p:xfrm>
          <a:off x="3352800" y="11430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47" name="Group 83"/>
          <p:cNvGraphicFramePr>
            <a:graphicFrameLocks noGrp="1"/>
          </p:cNvGraphicFramePr>
          <p:nvPr/>
        </p:nvGraphicFramePr>
        <p:xfrm>
          <a:off x="68580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46" name="Group 82"/>
          <p:cNvGraphicFramePr>
            <a:graphicFrameLocks noGrp="1"/>
          </p:cNvGraphicFramePr>
          <p:nvPr/>
        </p:nvGraphicFramePr>
        <p:xfrm>
          <a:off x="13716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72" name="Group 108"/>
          <p:cNvGraphicFramePr>
            <a:graphicFrameLocks noGrp="1"/>
          </p:cNvGraphicFramePr>
          <p:nvPr/>
        </p:nvGraphicFramePr>
        <p:xfrm>
          <a:off x="533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73" name="Group 109"/>
          <p:cNvGraphicFramePr>
            <a:graphicFrameLocks noGrp="1"/>
          </p:cNvGraphicFramePr>
          <p:nvPr/>
        </p:nvGraphicFramePr>
        <p:xfrm>
          <a:off x="2819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99" name="Group 135"/>
          <p:cNvGraphicFramePr>
            <a:graphicFrameLocks noGrp="1"/>
          </p:cNvGraphicFramePr>
          <p:nvPr/>
        </p:nvGraphicFramePr>
        <p:xfrm>
          <a:off x="8382000" y="27432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98" name="Group 134"/>
          <p:cNvGraphicFramePr>
            <a:graphicFrameLocks noGrp="1"/>
          </p:cNvGraphicFramePr>
          <p:nvPr/>
        </p:nvGraphicFramePr>
        <p:xfrm>
          <a:off x="60960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20" name="Group 156"/>
          <p:cNvGraphicFramePr>
            <a:graphicFrameLocks noGrp="1"/>
          </p:cNvGraphicFramePr>
          <p:nvPr/>
        </p:nvGraphicFramePr>
        <p:xfrm>
          <a:off x="152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21" name="Group 157"/>
          <p:cNvGraphicFramePr>
            <a:graphicFrameLocks noGrp="1"/>
          </p:cNvGraphicFramePr>
          <p:nvPr/>
        </p:nvGraphicFramePr>
        <p:xfrm>
          <a:off x="1219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22" name="Group 158"/>
          <p:cNvGraphicFramePr>
            <a:graphicFrameLocks noGrp="1"/>
          </p:cNvGraphicFramePr>
          <p:nvPr/>
        </p:nvGraphicFramePr>
        <p:xfrm>
          <a:off x="3505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28" name="Group 164"/>
          <p:cNvGraphicFramePr>
            <a:graphicFrameLocks noGrp="1"/>
          </p:cNvGraphicFramePr>
          <p:nvPr/>
        </p:nvGraphicFramePr>
        <p:xfrm>
          <a:off x="2438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34" name="Group 170"/>
          <p:cNvGraphicFramePr>
            <a:graphicFrameLocks noGrp="1"/>
          </p:cNvGraphicFramePr>
          <p:nvPr/>
        </p:nvGraphicFramePr>
        <p:xfrm>
          <a:off x="5715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40" name="Group 176"/>
          <p:cNvGraphicFramePr>
            <a:graphicFrameLocks noGrp="1"/>
          </p:cNvGraphicFramePr>
          <p:nvPr/>
        </p:nvGraphicFramePr>
        <p:xfrm>
          <a:off x="6781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46" name="Group 182"/>
          <p:cNvGraphicFramePr>
            <a:graphicFrameLocks noGrp="1"/>
          </p:cNvGraphicFramePr>
          <p:nvPr/>
        </p:nvGraphicFramePr>
        <p:xfrm>
          <a:off x="9067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52" name="Group 188"/>
          <p:cNvGraphicFramePr>
            <a:graphicFrameLocks noGrp="1"/>
          </p:cNvGraphicFramePr>
          <p:nvPr/>
        </p:nvGraphicFramePr>
        <p:xfrm>
          <a:off x="8001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58" name="Group 194"/>
          <p:cNvGraphicFramePr>
            <a:graphicFrameLocks noGrp="1"/>
          </p:cNvGraphicFramePr>
          <p:nvPr/>
        </p:nvGraphicFramePr>
        <p:xfrm>
          <a:off x="609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66" name="Group 202"/>
          <p:cNvGraphicFramePr>
            <a:graphicFrameLocks noGrp="1"/>
          </p:cNvGraphicFramePr>
          <p:nvPr/>
        </p:nvGraphicFramePr>
        <p:xfrm>
          <a:off x="2895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74" name="Group 210"/>
          <p:cNvGraphicFramePr>
            <a:graphicFrameLocks noGrp="1"/>
          </p:cNvGraphicFramePr>
          <p:nvPr/>
        </p:nvGraphicFramePr>
        <p:xfrm>
          <a:off x="8458200" y="44196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82" name="Group 218"/>
          <p:cNvGraphicFramePr>
            <a:graphicFrameLocks noGrp="1"/>
          </p:cNvGraphicFramePr>
          <p:nvPr/>
        </p:nvGraphicFramePr>
        <p:xfrm>
          <a:off x="61722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90" name="Group 226"/>
          <p:cNvGraphicFramePr>
            <a:graphicFrameLocks noGrp="1"/>
          </p:cNvGraphicFramePr>
          <p:nvPr/>
        </p:nvGraphicFramePr>
        <p:xfrm>
          <a:off x="69342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502" name="Group 238"/>
          <p:cNvGraphicFramePr>
            <a:graphicFrameLocks noGrp="1"/>
          </p:cNvGraphicFramePr>
          <p:nvPr/>
        </p:nvGraphicFramePr>
        <p:xfrm>
          <a:off x="14478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515" name="Group 251"/>
          <p:cNvGraphicFramePr>
            <a:graphicFrameLocks noGrp="1"/>
          </p:cNvGraphicFramePr>
          <p:nvPr/>
        </p:nvGraphicFramePr>
        <p:xfrm>
          <a:off x="3352800" y="59436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430" name="Line 271"/>
          <p:cNvSpPr>
            <a:spLocks noChangeShapeType="1"/>
          </p:cNvSpPr>
          <p:nvPr/>
        </p:nvSpPr>
        <p:spPr bwMode="auto">
          <a:xfrm flipH="1">
            <a:off x="2057400" y="15240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1" name="Line 272"/>
          <p:cNvSpPr>
            <a:spLocks noChangeShapeType="1"/>
          </p:cNvSpPr>
          <p:nvPr/>
        </p:nvSpPr>
        <p:spPr bwMode="auto">
          <a:xfrm>
            <a:off x="4648200" y="1524000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2" name="Line 273"/>
          <p:cNvSpPr>
            <a:spLocks noChangeShapeType="1"/>
          </p:cNvSpPr>
          <p:nvPr/>
        </p:nvSpPr>
        <p:spPr bwMode="auto">
          <a:xfrm flipH="1">
            <a:off x="9144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3" name="Line 274"/>
          <p:cNvSpPr>
            <a:spLocks noChangeShapeType="1"/>
          </p:cNvSpPr>
          <p:nvPr/>
        </p:nvSpPr>
        <p:spPr bwMode="auto">
          <a:xfrm>
            <a:off x="2057400" y="2362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4" name="Line 275"/>
          <p:cNvSpPr>
            <a:spLocks noChangeShapeType="1"/>
          </p:cNvSpPr>
          <p:nvPr/>
        </p:nvSpPr>
        <p:spPr bwMode="auto">
          <a:xfrm flipH="1">
            <a:off x="64008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5" name="Line 276"/>
          <p:cNvSpPr>
            <a:spLocks noChangeShapeType="1"/>
          </p:cNvSpPr>
          <p:nvPr/>
        </p:nvSpPr>
        <p:spPr bwMode="auto">
          <a:xfrm>
            <a:off x="7543800" y="2362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6" name="Line 277"/>
          <p:cNvSpPr>
            <a:spLocks noChangeShapeType="1"/>
          </p:cNvSpPr>
          <p:nvPr/>
        </p:nvSpPr>
        <p:spPr bwMode="auto">
          <a:xfrm flipH="1">
            <a:off x="304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7" name="Line 278"/>
          <p:cNvSpPr>
            <a:spLocks noChangeShapeType="1"/>
          </p:cNvSpPr>
          <p:nvPr/>
        </p:nvSpPr>
        <p:spPr bwMode="auto">
          <a:xfrm>
            <a:off x="8382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8" name="Line 279"/>
          <p:cNvSpPr>
            <a:spLocks noChangeShapeType="1"/>
          </p:cNvSpPr>
          <p:nvPr/>
        </p:nvSpPr>
        <p:spPr bwMode="auto">
          <a:xfrm flipH="1">
            <a:off x="259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9" name="Line 280"/>
          <p:cNvSpPr>
            <a:spLocks noChangeShapeType="1"/>
          </p:cNvSpPr>
          <p:nvPr/>
        </p:nvSpPr>
        <p:spPr bwMode="auto">
          <a:xfrm>
            <a:off x="3200400" y="3200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0" name="Line 281"/>
          <p:cNvSpPr>
            <a:spLocks noChangeShapeType="1"/>
          </p:cNvSpPr>
          <p:nvPr/>
        </p:nvSpPr>
        <p:spPr bwMode="auto">
          <a:xfrm flipH="1">
            <a:off x="58674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1" name="Line 282"/>
          <p:cNvSpPr>
            <a:spLocks noChangeShapeType="1"/>
          </p:cNvSpPr>
          <p:nvPr/>
        </p:nvSpPr>
        <p:spPr bwMode="auto">
          <a:xfrm>
            <a:off x="640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2" name="Line 283"/>
          <p:cNvSpPr>
            <a:spLocks noChangeShapeType="1"/>
          </p:cNvSpPr>
          <p:nvPr/>
        </p:nvSpPr>
        <p:spPr bwMode="auto">
          <a:xfrm flipH="1">
            <a:off x="8153400" y="3124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3" name="Line 284"/>
          <p:cNvSpPr>
            <a:spLocks noChangeShapeType="1"/>
          </p:cNvSpPr>
          <p:nvPr/>
        </p:nvSpPr>
        <p:spPr bwMode="auto">
          <a:xfrm>
            <a:off x="87630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4" name="Line 285"/>
          <p:cNvSpPr>
            <a:spLocks noChangeShapeType="1"/>
          </p:cNvSpPr>
          <p:nvPr/>
        </p:nvSpPr>
        <p:spPr bwMode="auto">
          <a:xfrm>
            <a:off x="304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5" name="Line 286"/>
          <p:cNvSpPr>
            <a:spLocks noChangeShapeType="1"/>
          </p:cNvSpPr>
          <p:nvPr/>
        </p:nvSpPr>
        <p:spPr bwMode="auto">
          <a:xfrm flipH="1">
            <a:off x="990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6" name="Line 287"/>
          <p:cNvSpPr>
            <a:spLocks noChangeShapeType="1"/>
          </p:cNvSpPr>
          <p:nvPr/>
        </p:nvSpPr>
        <p:spPr bwMode="auto">
          <a:xfrm>
            <a:off x="2590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7" name="Line 288"/>
          <p:cNvSpPr>
            <a:spLocks noChangeShapeType="1"/>
          </p:cNvSpPr>
          <p:nvPr/>
        </p:nvSpPr>
        <p:spPr bwMode="auto">
          <a:xfrm flipH="1">
            <a:off x="3276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8" name="Line 289"/>
          <p:cNvSpPr>
            <a:spLocks noChangeShapeType="1"/>
          </p:cNvSpPr>
          <p:nvPr/>
        </p:nvSpPr>
        <p:spPr bwMode="auto">
          <a:xfrm>
            <a:off x="58674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9" name="Line 290"/>
          <p:cNvSpPr>
            <a:spLocks noChangeShapeType="1"/>
          </p:cNvSpPr>
          <p:nvPr/>
        </p:nvSpPr>
        <p:spPr bwMode="auto">
          <a:xfrm flipH="1">
            <a:off x="6553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0" name="Line 291"/>
          <p:cNvSpPr>
            <a:spLocks noChangeShapeType="1"/>
          </p:cNvSpPr>
          <p:nvPr/>
        </p:nvSpPr>
        <p:spPr bwMode="auto">
          <a:xfrm>
            <a:off x="8153400" y="4114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1" name="Line 292"/>
          <p:cNvSpPr>
            <a:spLocks noChangeShapeType="1"/>
          </p:cNvSpPr>
          <p:nvPr/>
        </p:nvSpPr>
        <p:spPr bwMode="auto">
          <a:xfrm flipH="1">
            <a:off x="8839200" y="4038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2" name="Line 293"/>
          <p:cNvSpPr>
            <a:spLocks noChangeShapeType="1"/>
          </p:cNvSpPr>
          <p:nvPr/>
        </p:nvSpPr>
        <p:spPr bwMode="auto">
          <a:xfrm>
            <a:off x="914400" y="4876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3" name="Line 294"/>
          <p:cNvSpPr>
            <a:spLocks noChangeShapeType="1"/>
          </p:cNvSpPr>
          <p:nvPr/>
        </p:nvSpPr>
        <p:spPr bwMode="auto">
          <a:xfrm flipH="1">
            <a:off x="21336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4" name="Line 295"/>
          <p:cNvSpPr>
            <a:spLocks noChangeShapeType="1"/>
          </p:cNvSpPr>
          <p:nvPr/>
        </p:nvSpPr>
        <p:spPr bwMode="auto">
          <a:xfrm>
            <a:off x="64770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5" name="Line 296"/>
          <p:cNvSpPr>
            <a:spLocks noChangeShapeType="1"/>
          </p:cNvSpPr>
          <p:nvPr/>
        </p:nvSpPr>
        <p:spPr bwMode="auto">
          <a:xfrm flipH="1">
            <a:off x="7620000" y="4800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6" name="Line 297"/>
          <p:cNvSpPr>
            <a:spLocks noChangeShapeType="1"/>
          </p:cNvSpPr>
          <p:nvPr/>
        </p:nvSpPr>
        <p:spPr bwMode="auto">
          <a:xfrm>
            <a:off x="2133600" y="5638800"/>
            <a:ext cx="2438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7" name="Line 298"/>
          <p:cNvSpPr>
            <a:spLocks noChangeShapeType="1"/>
          </p:cNvSpPr>
          <p:nvPr/>
        </p:nvSpPr>
        <p:spPr bwMode="auto">
          <a:xfrm flipH="1">
            <a:off x="4724400" y="5638800"/>
            <a:ext cx="2895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8" name="Text Box 299"/>
          <p:cNvSpPr txBox="1">
            <a:spLocks noChangeArrowheads="1"/>
          </p:cNvSpPr>
          <p:nvPr/>
        </p:nvSpPr>
        <p:spPr bwMode="auto">
          <a:xfrm>
            <a:off x="42672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59" name="Text Box 300"/>
          <p:cNvSpPr txBox="1">
            <a:spLocks noChangeArrowheads="1"/>
          </p:cNvSpPr>
          <p:nvPr/>
        </p:nvSpPr>
        <p:spPr bwMode="auto">
          <a:xfrm>
            <a:off x="60198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0" name="Text Box 301"/>
          <p:cNvSpPr txBox="1">
            <a:spLocks noChangeArrowheads="1"/>
          </p:cNvSpPr>
          <p:nvPr/>
        </p:nvSpPr>
        <p:spPr bwMode="auto">
          <a:xfrm>
            <a:off x="27432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1" name="Text Box 302"/>
          <p:cNvSpPr txBox="1">
            <a:spLocks noChangeArrowheads="1"/>
          </p:cNvSpPr>
          <p:nvPr/>
        </p:nvSpPr>
        <p:spPr bwMode="auto">
          <a:xfrm>
            <a:off x="3810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2" name="Text Box 303"/>
          <p:cNvSpPr txBox="1">
            <a:spLocks noChangeArrowheads="1"/>
          </p:cNvSpPr>
          <p:nvPr/>
        </p:nvSpPr>
        <p:spPr bwMode="auto">
          <a:xfrm>
            <a:off x="70866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3" name="Text Box 304"/>
          <p:cNvSpPr txBox="1">
            <a:spLocks noChangeArrowheads="1"/>
          </p:cNvSpPr>
          <p:nvPr/>
        </p:nvSpPr>
        <p:spPr bwMode="auto">
          <a:xfrm>
            <a:off x="16002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4" name="Text Box 305"/>
          <p:cNvSpPr txBox="1">
            <a:spLocks noChangeArrowheads="1"/>
          </p:cNvSpPr>
          <p:nvPr/>
        </p:nvSpPr>
        <p:spPr bwMode="auto">
          <a:xfrm>
            <a:off x="838200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5" name="Text Box 307"/>
          <p:cNvSpPr txBox="1">
            <a:spLocks noChangeArrowheads="1"/>
          </p:cNvSpPr>
          <p:nvPr/>
        </p:nvSpPr>
        <p:spPr bwMode="auto">
          <a:xfrm>
            <a:off x="4572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66" name="Text Box 308"/>
          <p:cNvSpPr txBox="1">
            <a:spLocks noChangeArrowheads="1"/>
          </p:cNvSpPr>
          <p:nvPr/>
        </p:nvSpPr>
        <p:spPr bwMode="auto">
          <a:xfrm>
            <a:off x="28194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67" name="Text Box 309"/>
          <p:cNvSpPr txBox="1">
            <a:spLocks noChangeArrowheads="1"/>
          </p:cNvSpPr>
          <p:nvPr/>
        </p:nvSpPr>
        <p:spPr bwMode="auto">
          <a:xfrm>
            <a:off x="4191000" y="5410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68" name="Text Box 310"/>
          <p:cNvSpPr txBox="1">
            <a:spLocks noChangeArrowheads="1"/>
          </p:cNvSpPr>
          <p:nvPr/>
        </p:nvSpPr>
        <p:spPr bwMode="auto">
          <a:xfrm>
            <a:off x="60198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69" name="Text Box 311"/>
          <p:cNvSpPr txBox="1">
            <a:spLocks noChangeArrowheads="1"/>
          </p:cNvSpPr>
          <p:nvPr/>
        </p:nvSpPr>
        <p:spPr bwMode="auto">
          <a:xfrm>
            <a:off x="17526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70" name="Text Box 312"/>
          <p:cNvSpPr txBox="1">
            <a:spLocks noChangeArrowheads="1"/>
          </p:cNvSpPr>
          <p:nvPr/>
        </p:nvSpPr>
        <p:spPr bwMode="auto">
          <a:xfrm>
            <a:off x="71628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71" name="Text Box 313"/>
          <p:cNvSpPr txBox="1">
            <a:spLocks noChangeArrowheads="1"/>
          </p:cNvSpPr>
          <p:nvPr/>
        </p:nvSpPr>
        <p:spPr bwMode="auto">
          <a:xfrm>
            <a:off x="83820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5C05E687-F1FA-4FC9-8098-22F301A74B0D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Example2</a:t>
            </a:r>
          </a:p>
        </p:txBody>
      </p:sp>
      <p:pic>
        <p:nvPicPr>
          <p:cNvPr id="53254" name="Picture 3" descr="Carrano090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5344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C165EC8-3548-4488-9320-41FA41E99F48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Analysis of Merge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8610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95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b="1">
                <a:latin typeface="Arial" charset="0"/>
              </a:rPr>
              <a:t>A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worst-case</a:t>
            </a:r>
            <a:r>
              <a:rPr lang="en-US" b="1">
                <a:latin typeface="Arial" charset="0"/>
              </a:rPr>
              <a:t> instance of the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merge</a:t>
            </a:r>
            <a:r>
              <a:rPr lang="en-US" b="1">
                <a:latin typeface="Arial" charset="0"/>
              </a:rPr>
              <a:t> step in </a:t>
            </a:r>
            <a:r>
              <a:rPr lang="en-US" b="1" i="1">
                <a:latin typeface="Courier10 Bd BT" charset="0"/>
              </a:rPr>
              <a:t>mergesort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14B454DE-C95E-44C4-BC52-A97C944E7E54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Search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Courier New" pitchFamily="-84" charset="0"/>
              </a:rPr>
              <a:t>binarySearch</a:t>
            </a:r>
            <a:r>
              <a:rPr lang="en-US" sz="2000" smtClean="0">
                <a:latin typeface="Courier New" pitchFamily="-84" charset="0"/>
              </a:rPr>
              <a:t>(</a:t>
            </a:r>
            <a:r>
              <a:rPr lang="tr-TR" sz="2000" smtClean="0">
                <a:latin typeface="Courier New" pitchFamily="-84" charset="0"/>
              </a:rPr>
              <a:t>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a[],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size,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x)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low =0;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high = size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mid; 	  // mid will be the index of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		  	  // target when it’s found.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while</a:t>
            </a:r>
            <a:r>
              <a:rPr lang="en-US" sz="2000" smtClean="0">
                <a:latin typeface="Courier New" pitchFamily="-84" charset="0"/>
              </a:rPr>
              <a:t> (low &lt;= high)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	   mid = (low + high)/2;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2000" smtClean="0">
                <a:latin typeface="Courier New" pitchFamily="-84" charset="0"/>
              </a:rPr>
              <a:t> (a[mid] &lt;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     low = mid + 1;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else</a:t>
            </a:r>
            <a:r>
              <a:rPr lang="en-US" sz="2000" smtClean="0">
                <a:latin typeface="Courier New" pitchFamily="-84" charset="0"/>
              </a:rPr>
              <a:t> if (a[mid] &gt;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		   high  = mid – 1;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else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		   return mid;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}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return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36CB46D-FC75-4D00-A96C-2DA9C08B3F1F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Analysis of Merge (cont.)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Merging two sorted arrays of size </a:t>
            </a:r>
            <a:r>
              <a:rPr lang="en-US" b="1" i="1" smtClean="0"/>
              <a:t>k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b="1" i="1" smtClean="0">
                <a:solidFill>
                  <a:srgbClr val="FF0000"/>
                </a:solidFill>
              </a:rPr>
              <a:t>Best-case:	</a:t>
            </a:r>
            <a:r>
              <a:rPr lang="en-US" b="1" i="1" smtClean="0"/>
              <a:t>	</a:t>
            </a:r>
          </a:p>
          <a:p>
            <a:pPr lvl="1"/>
            <a:r>
              <a:rPr lang="en-US" sz="1800" smtClean="0"/>
              <a:t>All the elements in the first array are smaller (or larger) than all the elements in the second array.</a:t>
            </a:r>
          </a:p>
          <a:p>
            <a:pPr lvl="1"/>
            <a:r>
              <a:rPr lang="en-US" sz="1800" smtClean="0"/>
              <a:t>The number of moves: 2k + 2k		</a:t>
            </a:r>
          </a:p>
          <a:p>
            <a:pPr lvl="1"/>
            <a:r>
              <a:rPr lang="en-US" sz="1800" smtClean="0"/>
              <a:t>The number of key comparisons: k</a:t>
            </a:r>
          </a:p>
          <a:p>
            <a:endParaRPr lang="tr-TR" b="1" i="1" smtClean="0"/>
          </a:p>
          <a:p>
            <a:r>
              <a:rPr lang="en-US" b="1" i="1" smtClean="0">
                <a:solidFill>
                  <a:srgbClr val="FF0000"/>
                </a:solidFill>
              </a:rPr>
              <a:t>Worst-case: </a:t>
            </a:r>
            <a:r>
              <a:rPr lang="en-US" b="1" i="1" smtClean="0"/>
              <a:t>	</a:t>
            </a:r>
          </a:p>
          <a:p>
            <a:pPr lvl="1"/>
            <a:r>
              <a:rPr lang="en-US" sz="1800" smtClean="0"/>
              <a:t>The number of moves: 2k + 2k	</a:t>
            </a:r>
          </a:p>
          <a:p>
            <a:pPr lvl="1"/>
            <a:r>
              <a:rPr lang="en-US" sz="1800" smtClean="0"/>
              <a:t>The number of key comparisons:  2k-1</a:t>
            </a:r>
          </a:p>
          <a:p>
            <a:endParaRPr lang="en-US" smtClean="0"/>
          </a:p>
        </p:txBody>
      </p:sp>
      <p:graphicFrame>
        <p:nvGraphicFramePr>
          <p:cNvPr id="527378" name="Group 18"/>
          <p:cNvGraphicFramePr>
            <a:graphicFrameLocks noGrp="1"/>
          </p:cNvGraphicFramePr>
          <p:nvPr/>
        </p:nvGraphicFramePr>
        <p:xfrm>
          <a:off x="53340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838200"/>
                <a:gridCol w="3048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7379" name="Group 19"/>
          <p:cNvGraphicFramePr>
            <a:graphicFrameLocks noGrp="1"/>
          </p:cNvGraphicFramePr>
          <p:nvPr/>
        </p:nvGraphicFramePr>
        <p:xfrm>
          <a:off x="73152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838200"/>
                <a:gridCol w="3048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7389" name="Group 29"/>
          <p:cNvGraphicFramePr>
            <a:graphicFrameLocks noGrp="1"/>
          </p:cNvGraphicFramePr>
          <p:nvPr/>
        </p:nvGraphicFramePr>
        <p:xfrm>
          <a:off x="6248400" y="22098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838200"/>
                <a:gridCol w="3048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3" name="Text Box 39"/>
          <p:cNvSpPr txBox="1">
            <a:spLocks noChangeArrowheads="1"/>
          </p:cNvSpPr>
          <p:nvPr/>
        </p:nvSpPr>
        <p:spPr bwMode="auto">
          <a:xfrm>
            <a:off x="5410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/>
              <a:t>0                k-1</a:t>
            </a:r>
          </a:p>
        </p:txBody>
      </p:sp>
      <p:sp>
        <p:nvSpPr>
          <p:cNvPr id="55334" name="Text Box 40"/>
          <p:cNvSpPr txBox="1">
            <a:spLocks noChangeArrowheads="1"/>
          </p:cNvSpPr>
          <p:nvPr/>
        </p:nvSpPr>
        <p:spPr bwMode="auto">
          <a:xfrm>
            <a:off x="7315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/>
              <a:t>0                k-1</a:t>
            </a:r>
          </a:p>
        </p:txBody>
      </p:sp>
      <p:sp>
        <p:nvSpPr>
          <p:cNvPr id="55335" name="Text Box 41"/>
          <p:cNvSpPr txBox="1">
            <a:spLocks noChangeArrowheads="1"/>
          </p:cNvSpPr>
          <p:nvPr/>
        </p:nvSpPr>
        <p:spPr bwMode="auto">
          <a:xfrm>
            <a:off x="6248400" y="19050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/>
              <a:t>0                 2k-1</a:t>
            </a:r>
          </a:p>
        </p:txBody>
      </p:sp>
      <p:sp>
        <p:nvSpPr>
          <p:cNvPr id="55336" name="Line 42"/>
          <p:cNvSpPr>
            <a:spLocks noChangeShapeType="1"/>
          </p:cNvSpPr>
          <p:nvPr/>
        </p:nvSpPr>
        <p:spPr bwMode="auto">
          <a:xfrm>
            <a:off x="6172200" y="1676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Line 43"/>
          <p:cNvSpPr>
            <a:spLocks noChangeShapeType="1"/>
          </p:cNvSpPr>
          <p:nvPr/>
        </p:nvSpPr>
        <p:spPr bwMode="auto">
          <a:xfrm flipH="1">
            <a:off x="70866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ADACDEF-884A-49DE-B151-BDDA4E009820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Analysis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8305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69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Levels of recursive calls to </a:t>
            </a:r>
            <a:r>
              <a:rPr lang="en-US" sz="2000" i="1">
                <a:solidFill>
                  <a:srgbClr val="FF0000"/>
                </a:solidFill>
                <a:latin typeface="Courier10 Bd BT" charset="0"/>
              </a:rPr>
              <a:t>mergesort</a:t>
            </a:r>
            <a:r>
              <a:rPr lang="en-US" sz="2000">
                <a:latin typeface="Arial" charset="0"/>
              </a:rPr>
              <a:t>, given an array of eight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E7C2EF3-01CB-4C6B-9CE5-802B7B57D688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Analysis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267200" y="1447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35814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48768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3" name="Rectangle 6"/>
          <p:cNvSpPr>
            <a:spLocks noChangeArrowheads="1"/>
          </p:cNvSpPr>
          <p:nvPr/>
        </p:nvSpPr>
        <p:spPr bwMode="auto">
          <a:xfrm>
            <a:off x="3200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5" name="Rectangle 8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6" name="Rectangle 9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2514600" y="4724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H="1">
            <a:off x="3657600" y="1676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4419600" y="1676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 flipH="1">
            <a:off x="3276600" y="2133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>
            <a:off x="37338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 flipH="1">
            <a:off x="46482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4953000" y="2133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Text Box 20"/>
          <p:cNvSpPr txBox="1">
            <a:spLocks noChangeArrowheads="1"/>
          </p:cNvSpPr>
          <p:nvPr/>
        </p:nvSpPr>
        <p:spPr bwMode="auto">
          <a:xfrm>
            <a:off x="3429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2955925" y="4537075"/>
            <a:ext cx="269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. . . . . . . . . . . . . . . . .</a:t>
            </a:r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4479925" y="126047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</a:t>
            </a:r>
            <a:endParaRPr lang="en-US"/>
          </a:p>
        </p:txBody>
      </p:sp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2971800" y="17526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m-1</a:t>
            </a:r>
            <a:endParaRPr lang="en-US"/>
          </a:p>
        </p:txBody>
      </p:sp>
      <p:sp>
        <p:nvSpPr>
          <p:cNvPr id="57370" name="Text Box 25"/>
          <p:cNvSpPr txBox="1">
            <a:spLocks noChangeArrowheads="1"/>
          </p:cNvSpPr>
          <p:nvPr/>
        </p:nvSpPr>
        <p:spPr bwMode="auto">
          <a:xfrm>
            <a:off x="5029200" y="16764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m-1</a:t>
            </a:r>
            <a:endParaRPr lang="en-US"/>
          </a:p>
        </p:txBody>
      </p:sp>
      <p:sp>
        <p:nvSpPr>
          <p:cNvPr id="57371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m-2</a:t>
            </a:r>
            <a:endParaRPr lang="en-US"/>
          </a:p>
        </p:txBody>
      </p:sp>
      <p:sp>
        <p:nvSpPr>
          <p:cNvPr id="57372" name="Text Box 27"/>
          <p:cNvSpPr txBox="1">
            <a:spLocks noChangeArrowheads="1"/>
          </p:cNvSpPr>
          <p:nvPr/>
        </p:nvSpPr>
        <p:spPr bwMode="auto">
          <a:xfrm>
            <a:off x="3581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m-2</a:t>
            </a:r>
            <a:endParaRPr lang="en-US"/>
          </a:p>
        </p:txBody>
      </p:sp>
      <p:sp>
        <p:nvSpPr>
          <p:cNvPr id="57373" name="Text Box 28"/>
          <p:cNvSpPr txBox="1">
            <a:spLocks noChangeArrowheads="1"/>
          </p:cNvSpPr>
          <p:nvPr/>
        </p:nvSpPr>
        <p:spPr bwMode="auto">
          <a:xfrm>
            <a:off x="4343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m-2</a:t>
            </a:r>
            <a:endParaRPr lang="en-US"/>
          </a:p>
        </p:txBody>
      </p:sp>
      <p:sp>
        <p:nvSpPr>
          <p:cNvPr id="57374" name="Text Box 29"/>
          <p:cNvSpPr txBox="1">
            <a:spLocks noChangeArrowheads="1"/>
          </p:cNvSpPr>
          <p:nvPr/>
        </p:nvSpPr>
        <p:spPr bwMode="auto">
          <a:xfrm>
            <a:off x="52578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m-2</a:t>
            </a:r>
            <a:endParaRPr lang="en-US"/>
          </a:p>
        </p:txBody>
      </p:sp>
      <p:sp>
        <p:nvSpPr>
          <p:cNvPr id="57375" name="Text Box 30"/>
          <p:cNvSpPr txBox="1">
            <a:spLocks noChangeArrowheads="1"/>
          </p:cNvSpPr>
          <p:nvPr/>
        </p:nvSpPr>
        <p:spPr bwMode="auto">
          <a:xfrm>
            <a:off x="2209800" y="4419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5943600" y="4343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6537325" y="1309688"/>
            <a:ext cx="303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0 : 1 merge (size 2</a:t>
            </a:r>
            <a:r>
              <a:rPr lang="en-US" sz="2000" baseline="30000"/>
              <a:t>m-1</a:t>
            </a:r>
            <a:r>
              <a:rPr lang="en-US" sz="2000"/>
              <a:t>) 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6553200" y="18780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1 : 2 merges (size 2</a:t>
            </a:r>
            <a:r>
              <a:rPr lang="en-US" sz="2000" baseline="30000"/>
              <a:t>m-2</a:t>
            </a:r>
            <a:r>
              <a:rPr lang="en-US" sz="2000"/>
              <a:t>) 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6553200" y="24114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2 : 4 merges (size 2</a:t>
            </a:r>
            <a:r>
              <a:rPr lang="en-US" sz="2000" baseline="30000"/>
              <a:t>m-3</a:t>
            </a:r>
            <a:r>
              <a:rPr lang="en-US" sz="2000"/>
              <a:t>) </a:t>
            </a:r>
          </a:p>
        </p:txBody>
      </p:sp>
      <p:sp>
        <p:nvSpPr>
          <p:cNvPr id="57380" name="Text Box 35"/>
          <p:cNvSpPr txBox="1">
            <a:spLocks noChangeArrowheads="1"/>
          </p:cNvSpPr>
          <p:nvPr/>
        </p:nvSpPr>
        <p:spPr bwMode="auto">
          <a:xfrm>
            <a:off x="6477000" y="454501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m</a:t>
            </a:r>
          </a:p>
        </p:txBody>
      </p:sp>
      <p:sp>
        <p:nvSpPr>
          <p:cNvPr id="57381" name="Text Box 36"/>
          <p:cNvSpPr txBox="1">
            <a:spLocks noChangeArrowheads="1"/>
          </p:cNvSpPr>
          <p:nvPr/>
        </p:nvSpPr>
        <p:spPr bwMode="auto">
          <a:xfrm>
            <a:off x="6477000" y="4011613"/>
            <a:ext cx="347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m-1 : 2</a:t>
            </a:r>
            <a:r>
              <a:rPr lang="en-US" sz="2000" baseline="30000"/>
              <a:t>m-1 </a:t>
            </a:r>
            <a:r>
              <a:rPr lang="en-US" sz="2000"/>
              <a:t>merges (size 2</a:t>
            </a:r>
            <a:r>
              <a:rPr lang="en-US" sz="2000" baseline="30000"/>
              <a:t>0</a:t>
            </a:r>
            <a:r>
              <a:rPr lang="en-US" sz="20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23E84F6-23A1-44D3-BD68-16A49E55DFC5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Analysis</a:t>
            </a:r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smtClean="0">
                <a:solidFill>
                  <a:srgbClr val="FF0000"/>
                </a:solidFill>
              </a:rPr>
              <a:t>Worst-case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smtClean="0"/>
              <a:t>	</a:t>
            </a:r>
            <a:r>
              <a:rPr lang="en-US" sz="2000" smtClean="0"/>
              <a:t>The number of key comparisons: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= 2</a:t>
            </a:r>
            <a:r>
              <a:rPr lang="en-US" sz="2000" baseline="30000" smtClean="0"/>
              <a:t>0</a:t>
            </a:r>
            <a:r>
              <a:rPr lang="en-US" sz="2000" smtClean="0"/>
              <a:t>*(2*2</a:t>
            </a:r>
            <a:r>
              <a:rPr lang="en-US" sz="2000" baseline="30000" smtClean="0"/>
              <a:t>m-1</a:t>
            </a:r>
            <a:r>
              <a:rPr lang="en-US" sz="2000" smtClean="0"/>
              <a:t>-1) + 2</a:t>
            </a:r>
            <a:r>
              <a:rPr lang="en-US" sz="2000" baseline="30000" smtClean="0"/>
              <a:t>1</a:t>
            </a:r>
            <a:r>
              <a:rPr lang="en-US" sz="2000" smtClean="0"/>
              <a:t>*(2*2</a:t>
            </a:r>
            <a:r>
              <a:rPr lang="en-US" sz="2000" baseline="30000" smtClean="0"/>
              <a:t>m-2</a:t>
            </a:r>
            <a:r>
              <a:rPr lang="en-US" sz="2000" smtClean="0"/>
              <a:t>-1) + ... + 2</a:t>
            </a:r>
            <a:r>
              <a:rPr lang="en-US" sz="2000" baseline="30000" smtClean="0"/>
              <a:t>m-1</a:t>
            </a:r>
            <a:r>
              <a:rPr lang="en-US" sz="2000" smtClean="0"/>
              <a:t>*(2*2</a:t>
            </a:r>
            <a:r>
              <a:rPr lang="en-US" sz="2000" baseline="30000" smtClean="0"/>
              <a:t>0</a:t>
            </a:r>
            <a:r>
              <a:rPr lang="en-US" sz="2000" smtClean="0"/>
              <a:t>-1)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= (2</a:t>
            </a:r>
            <a:r>
              <a:rPr lang="en-US" sz="2000" baseline="30000" smtClean="0"/>
              <a:t>m </a:t>
            </a:r>
            <a:r>
              <a:rPr lang="en-US" sz="2000" smtClean="0"/>
              <a:t>- 1) + (2</a:t>
            </a:r>
            <a:r>
              <a:rPr lang="en-US" sz="2000" baseline="30000" smtClean="0"/>
              <a:t>m </a:t>
            </a:r>
            <a:r>
              <a:rPr lang="en-US" sz="2000" smtClean="0"/>
              <a:t>- 2) + ... + (2</a:t>
            </a:r>
            <a:r>
              <a:rPr lang="en-US" sz="2000" baseline="30000" smtClean="0"/>
              <a:t>m </a:t>
            </a:r>
            <a:r>
              <a:rPr lang="en-US" sz="2000" smtClean="0"/>
              <a:t>– 2</a:t>
            </a:r>
            <a:r>
              <a:rPr lang="en-US" sz="2000" baseline="30000" smtClean="0"/>
              <a:t>m-1</a:t>
            </a:r>
            <a:r>
              <a:rPr lang="en-US" sz="2000" smtClean="0"/>
              <a:t>) 			( m terms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= m*2</a:t>
            </a:r>
            <a:r>
              <a:rPr lang="en-US" sz="2000" baseline="30000" smtClean="0"/>
              <a:t>m</a:t>
            </a:r>
            <a:r>
              <a:rPr lang="en-US" sz="2000" smtClean="0"/>
              <a:t>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= m*2</a:t>
            </a:r>
            <a:r>
              <a:rPr lang="en-US" sz="2000" baseline="30000" smtClean="0"/>
              <a:t>m</a:t>
            </a:r>
            <a:r>
              <a:rPr lang="en-US" sz="2000" smtClean="0"/>
              <a:t> – 2</a:t>
            </a:r>
            <a:r>
              <a:rPr lang="en-US" sz="2000" baseline="30000" smtClean="0"/>
              <a:t>m</a:t>
            </a:r>
            <a:r>
              <a:rPr lang="en-US" sz="2000" smtClean="0"/>
              <a:t> –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= n * log</a:t>
            </a:r>
            <a:r>
              <a:rPr lang="en-US" sz="2000" b="1" baseline="-25000" smtClean="0"/>
              <a:t>2</a:t>
            </a:r>
            <a:r>
              <a:rPr lang="en-US" sz="2000" b="1" smtClean="0"/>
              <a:t>n – n – 1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  <a:r>
              <a:rPr lang="en-US" sz="2000" b="1" smtClean="0">
                <a:sym typeface="Wingdings" pitchFamily="-84" charset="2"/>
              </a:rPr>
              <a:t> 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O (</a:t>
            </a:r>
            <a:r>
              <a:rPr lang="en-US" sz="2000" b="1" smtClean="0">
                <a:solidFill>
                  <a:srgbClr val="FF0000"/>
                </a:solidFill>
              </a:rPr>
              <a:t>n * log</a:t>
            </a:r>
            <a:r>
              <a:rPr lang="en-US" sz="2000" b="1" baseline="-25000" smtClean="0">
                <a:solidFill>
                  <a:srgbClr val="FF0000"/>
                </a:solidFill>
              </a:rPr>
              <a:t>2</a:t>
            </a:r>
            <a:r>
              <a:rPr lang="en-US" sz="2000" b="1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2133600" y="3124200"/>
          <a:ext cx="565150" cy="685800"/>
        </p:xfrm>
        <a:graphic>
          <a:graphicData uri="http://schemas.openxmlformats.org/presentationml/2006/ole">
            <p:oleObj spid="_x0000_s58376" name="Equation" r:id="rId3" imgW="355446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92DDD65A-EE4D-45FB-B8BD-1539117D5A65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Average Case</a:t>
            </a:r>
          </a:p>
        </p:txBody>
      </p:sp>
      <p:sp>
        <p:nvSpPr>
          <p:cNvPr id="594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are            possibilities when sorting two sorted lists of size k.</a:t>
            </a:r>
          </a:p>
          <a:p>
            <a:endParaRPr lang="en-US" smtClean="0"/>
          </a:p>
          <a:p>
            <a:r>
              <a:rPr lang="en-US" smtClean="0"/>
              <a:t>k=2 </a:t>
            </a:r>
            <a:r>
              <a:rPr lang="en-US" smtClean="0">
                <a:sym typeface="Wingdings" pitchFamily="-84" charset="2"/>
              </a:rPr>
              <a:t>            =            =  6  different cases </a:t>
            </a:r>
          </a:p>
          <a:p>
            <a:endParaRPr lang="en-US" smtClean="0">
              <a:sym typeface="Wingdings" pitchFamily="-84" charset="2"/>
            </a:endParaRPr>
          </a:p>
          <a:p>
            <a:pPr>
              <a:buFontTx/>
              <a:buNone/>
            </a:pPr>
            <a:r>
              <a:rPr lang="en-US" smtClean="0"/>
              <a:t>		# of key comparisons = ((2*2)+(4*3)) / 6 =  16/6  =  2 + 2/3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Average # of key comparisons in mergesort is </a:t>
            </a:r>
          </a:p>
          <a:p>
            <a:pPr>
              <a:buFontTx/>
              <a:buNone/>
            </a:pPr>
            <a:r>
              <a:rPr lang="en-US" smtClean="0"/>
              <a:t>		</a:t>
            </a:r>
            <a:r>
              <a:rPr lang="en-US" b="1" smtClean="0"/>
              <a:t>n * log</a:t>
            </a:r>
            <a:r>
              <a:rPr lang="en-US" b="1" baseline="-25000" smtClean="0"/>
              <a:t>2</a:t>
            </a:r>
            <a:r>
              <a:rPr lang="en-US" b="1" smtClean="0"/>
              <a:t>n – 1.25*n – O(1) </a:t>
            </a:r>
          </a:p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r>
              <a:rPr lang="en-US" b="1" smtClean="0">
                <a:sym typeface="Wingdings" pitchFamily="-84" charset="2"/>
              </a:rPr>
              <a:t>	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 (</a:t>
            </a:r>
            <a:r>
              <a:rPr lang="en-US" b="1" smtClean="0">
                <a:solidFill>
                  <a:srgbClr val="FF0000"/>
                </a:solidFill>
              </a:rPr>
              <a:t>n * log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b="1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9394" name="Object 0"/>
          <p:cNvGraphicFramePr>
            <a:graphicFrameLocks noChangeAspect="1"/>
          </p:cNvGraphicFramePr>
          <p:nvPr/>
        </p:nvGraphicFramePr>
        <p:xfrm>
          <a:off x="2209800" y="1143000"/>
          <a:ext cx="474663" cy="609600"/>
        </p:xfrm>
        <a:graphic>
          <a:graphicData uri="http://schemas.openxmlformats.org/presentationml/2006/ole">
            <p:oleObj spid="_x0000_s59402" name="Equation" r:id="rId3" imgW="355446" imgH="457002" progId="Equation.3">
              <p:embed/>
            </p:oleObj>
          </a:graphicData>
        </a:graphic>
      </p:graphicFrame>
      <p:graphicFrame>
        <p:nvGraphicFramePr>
          <p:cNvPr id="59395" name="Object 1"/>
          <p:cNvGraphicFramePr>
            <a:graphicFrameLocks noChangeAspect="1"/>
          </p:cNvGraphicFramePr>
          <p:nvPr/>
        </p:nvGraphicFramePr>
        <p:xfrm>
          <a:off x="2116138" y="1981200"/>
          <a:ext cx="355600" cy="609600"/>
        </p:xfrm>
        <a:graphic>
          <a:graphicData uri="http://schemas.openxmlformats.org/presentationml/2006/ole">
            <p:oleObj spid="_x0000_s59403" name="Equation" r:id="rId4" imgW="266584" imgH="457002" progId="Equation.3">
              <p:embed/>
            </p:oleObj>
          </a:graphicData>
        </a:graphic>
      </p:graphicFrame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2895600" y="1981200"/>
          <a:ext cx="550863" cy="609600"/>
        </p:xfrm>
        <a:graphic>
          <a:graphicData uri="http://schemas.openxmlformats.org/presentationml/2006/ole">
            <p:oleObj spid="_x0000_s59404" name="Equation" r:id="rId5" imgW="355292" imgH="39335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7955CD91-46EB-4C65-AA72-0DCA9B6A8DEF}" type="slidenum">
              <a:rPr lang="en-US" sz="800"/>
              <a:pPr/>
              <a:t>45</a:t>
            </a:fld>
            <a:endParaRPr lang="en-US" sz="80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Analysis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Mergesort is extremely efficient algorithm with respect to time.</a:t>
            </a:r>
          </a:p>
          <a:p>
            <a:pPr lvl="1"/>
            <a:r>
              <a:rPr lang="en-US" sz="2400" smtClean="0"/>
              <a:t>Both worst case and average cases are </a:t>
            </a:r>
            <a:r>
              <a:rPr lang="en-US" sz="2400" b="1" smtClean="0">
                <a:sym typeface="Wingdings" pitchFamily="-84" charset="2"/>
              </a:rPr>
              <a:t>O (</a:t>
            </a:r>
            <a:r>
              <a:rPr lang="en-US" sz="2400" b="1" smtClean="0"/>
              <a:t>n * log</a:t>
            </a:r>
            <a:r>
              <a:rPr lang="en-US" sz="2400" b="1" baseline="-25000" smtClean="0"/>
              <a:t>2</a:t>
            </a:r>
            <a:r>
              <a:rPr lang="en-US" sz="2400" b="1" smtClean="0"/>
              <a:t>n )</a:t>
            </a:r>
          </a:p>
          <a:p>
            <a:endParaRPr lang="en-US" b="1" smtClean="0"/>
          </a:p>
          <a:p>
            <a:r>
              <a:rPr lang="en-US" smtClean="0"/>
              <a:t>But, mergesort </a:t>
            </a:r>
            <a:r>
              <a:rPr lang="en-US" smtClean="0">
                <a:solidFill>
                  <a:srgbClr val="FF0000"/>
                </a:solidFill>
              </a:rPr>
              <a:t>requires an extra array </a:t>
            </a:r>
            <a:r>
              <a:rPr lang="en-US" smtClean="0"/>
              <a:t>whose size equals to the size of the original array.</a:t>
            </a:r>
          </a:p>
          <a:p>
            <a:endParaRPr lang="en-US" smtClean="0"/>
          </a:p>
          <a:p>
            <a:r>
              <a:rPr lang="en-US" smtClean="0"/>
              <a:t>If we use a linked list, we do not need an extra array </a:t>
            </a:r>
          </a:p>
          <a:p>
            <a:pPr lvl="1"/>
            <a:r>
              <a:rPr lang="en-US" sz="1800" smtClean="0"/>
              <a:t>But, we need space for the links</a:t>
            </a:r>
          </a:p>
          <a:p>
            <a:pPr lvl="1"/>
            <a:r>
              <a:rPr lang="en-US" sz="1800" smtClean="0"/>
              <a:t>And, it will be difficult to divide the list into half ( O(n)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Quicksort</a:t>
            </a:r>
            <a:endParaRPr lang="en-US" smtClean="0"/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374671F-CEB4-4BCE-9A6E-EF1137906A1B}" type="slidenum">
              <a:rPr lang="en-US" sz="800"/>
              <a:pPr/>
              <a:t>46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1238E80E-3184-479B-B88F-458F0CEB5B5B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/>
            <a:r>
              <a:rPr lang="en-US" smtClean="0">
                <a:cs typeface="Times New Roman" pitchFamily="-84" charset="0"/>
              </a:rPr>
              <a:t>Like </a:t>
            </a:r>
            <a:r>
              <a:rPr lang="tr-TR" smtClean="0">
                <a:cs typeface="Times New Roman" pitchFamily="-84" charset="0"/>
              </a:rPr>
              <a:t>M</a:t>
            </a:r>
            <a:r>
              <a:rPr lang="en-US" smtClean="0">
                <a:cs typeface="Times New Roman" pitchFamily="-84" charset="0"/>
              </a:rPr>
              <a:t>ergesort, Quicksort is based on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divide-and-conquer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 paradigm</a:t>
            </a:r>
            <a:r>
              <a:rPr lang="en-US" smtClean="0">
                <a:cs typeface="Times New Roman" pitchFamily="-84" charset="0"/>
              </a:rPr>
              <a:t>.</a:t>
            </a:r>
          </a:p>
          <a:p>
            <a:pPr marL="457200" indent="-457200" algn="just"/>
            <a:endParaRPr lang="tr-TR" smtClean="0">
              <a:cs typeface="Times New Roman" pitchFamily="-84" charset="0"/>
            </a:endParaRPr>
          </a:p>
          <a:p>
            <a:pPr marL="457200" indent="-457200" algn="just"/>
            <a:r>
              <a:rPr lang="tr-TR" smtClean="0">
                <a:cs typeface="Times New Roman" pitchFamily="-84" charset="0"/>
              </a:rPr>
              <a:t>But somewhat opposite to Mergesort</a:t>
            </a:r>
          </a:p>
          <a:p>
            <a:pPr marL="857250" lvl="1" indent="-457200" algn="just"/>
            <a:r>
              <a:rPr lang="tr-TR" sz="1800" smtClean="0">
                <a:cs typeface="Times New Roman" pitchFamily="-84" charset="0"/>
              </a:rPr>
              <a:t>Mergesort: Hard work done </a:t>
            </a:r>
            <a:r>
              <a:rPr lang="tr-TR" sz="1800" i="1" smtClean="0">
                <a:solidFill>
                  <a:srgbClr val="FF0000"/>
                </a:solidFill>
                <a:cs typeface="Times New Roman" pitchFamily="-84" charset="0"/>
              </a:rPr>
              <a:t>after</a:t>
            </a:r>
            <a:r>
              <a:rPr lang="tr-TR" sz="1800" smtClean="0">
                <a:cs typeface="Times New Roman" pitchFamily="-84" charset="0"/>
              </a:rPr>
              <a:t> recursive call</a:t>
            </a:r>
          </a:p>
          <a:p>
            <a:pPr marL="857250" lvl="1" indent="-457200" algn="just"/>
            <a:r>
              <a:rPr lang="tr-TR" sz="1800" smtClean="0">
                <a:cs typeface="Times New Roman" pitchFamily="-84" charset="0"/>
              </a:rPr>
              <a:t>Quicksort:  Hard work done </a:t>
            </a:r>
            <a:r>
              <a:rPr lang="tr-TR" sz="1800" i="1" smtClean="0">
                <a:solidFill>
                  <a:srgbClr val="FF0000"/>
                </a:solidFill>
                <a:cs typeface="Times New Roman" pitchFamily="-84" charset="0"/>
              </a:rPr>
              <a:t>before</a:t>
            </a:r>
            <a:r>
              <a:rPr lang="tr-TR" sz="1800" i="1" smtClean="0">
                <a:cs typeface="Times New Roman" pitchFamily="-84" charset="0"/>
              </a:rPr>
              <a:t> </a:t>
            </a:r>
            <a:r>
              <a:rPr lang="tr-TR" sz="1800" smtClean="0">
                <a:cs typeface="Times New Roman" pitchFamily="-84" charset="0"/>
              </a:rPr>
              <a:t>recursive call</a:t>
            </a:r>
          </a:p>
          <a:p>
            <a:pPr marL="457200" indent="-457200" algn="just"/>
            <a:endParaRPr lang="tr-TR" smtClean="0">
              <a:cs typeface="Times New Roman" pitchFamily="-84" charset="0"/>
            </a:endParaRPr>
          </a:p>
          <a:p>
            <a:pPr marL="457200" indent="-457200" algn="just"/>
            <a:r>
              <a:rPr lang="tr-TR" b="1" smtClean="0">
                <a:cs typeface="Times New Roman" pitchFamily="-84" charset="0"/>
              </a:rPr>
              <a:t>Algorithm</a:t>
            </a:r>
            <a:endParaRPr lang="en-US" b="1" smtClean="0">
              <a:cs typeface="Times New Roman" pitchFamily="-84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sz="2400" smtClean="0">
                <a:cs typeface="Times New Roman" pitchFamily="-84" charset="0"/>
              </a:rPr>
              <a:t>First, partition an array into two parts, </a:t>
            </a:r>
            <a:r>
              <a:rPr lang="tr-TR" sz="2400" smtClean="0">
                <a:cs typeface="Times New Roman" pitchFamily="-84" charset="0"/>
              </a:rPr>
              <a:t> </a:t>
            </a:r>
            <a:endParaRPr lang="en-US" sz="2400" smtClean="0">
              <a:cs typeface="Times New Roman" pitchFamily="-84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sz="2400" smtClean="0">
                <a:cs typeface="Times New Roman" pitchFamily="-84" charset="0"/>
              </a:rPr>
              <a:t>Then, sort </a:t>
            </a:r>
            <a:r>
              <a:rPr lang="tr-TR" sz="2400" smtClean="0">
                <a:cs typeface="Times New Roman" pitchFamily="-84" charset="0"/>
              </a:rPr>
              <a:t>each </a:t>
            </a:r>
            <a:r>
              <a:rPr lang="en-US" sz="2400" smtClean="0">
                <a:cs typeface="Times New Roman" pitchFamily="-84" charset="0"/>
              </a:rPr>
              <a:t>part independently,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sz="2400" smtClean="0">
                <a:cs typeface="Times New Roman" pitchFamily="-84" charset="0"/>
              </a:rPr>
              <a:t>Finally, combine sorted </a:t>
            </a:r>
            <a:r>
              <a:rPr lang="tr-TR" sz="2400" smtClean="0">
                <a:cs typeface="Times New Roman" pitchFamily="-84" charset="0"/>
              </a:rPr>
              <a:t>parts </a:t>
            </a:r>
            <a:r>
              <a:rPr lang="en-US" sz="2400" smtClean="0">
                <a:cs typeface="Times New Roman" pitchFamily="-84" charset="0"/>
              </a:rPr>
              <a:t>by a simple concatenation.</a:t>
            </a:r>
            <a:endParaRPr lang="en-US" sz="2400" smtClean="0"/>
          </a:p>
          <a:p>
            <a:pPr marL="457200" indent="-45720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2280F48-7F82-4825-8107-11B4223BB4B0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(cont.)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mtClean="0">
                <a:cs typeface="Times New Roman" pitchFamily="-84" charset="0"/>
              </a:rPr>
              <a:t>The quick-sort algorithm consists of the following three steps:</a:t>
            </a:r>
          </a:p>
          <a:p>
            <a:pPr algn="just">
              <a:buFontTx/>
              <a:buNone/>
            </a:pPr>
            <a:endParaRPr lang="en-US" smtClean="0">
              <a:cs typeface="Times New Roman" pitchFamily="-84" charset="0"/>
            </a:endParaRPr>
          </a:p>
          <a:p>
            <a:pPr algn="just">
              <a:buFontTx/>
              <a:buAutoNum type="arabicPeriod"/>
            </a:pPr>
            <a:r>
              <a:rPr lang="en-US" b="1" smtClean="0">
                <a:solidFill>
                  <a:srgbClr val="FF0000"/>
                </a:solidFill>
                <a:cs typeface="Times New Roman" pitchFamily="-84" charset="0"/>
              </a:rPr>
              <a:t>Divide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:</a:t>
            </a:r>
            <a:r>
              <a:rPr lang="en-US" smtClean="0">
                <a:cs typeface="Times New Roman" pitchFamily="-84" charset="0"/>
              </a:rPr>
              <a:t> Partition the list.</a:t>
            </a:r>
          </a:p>
          <a:p>
            <a:pPr marL="914400" lvl="1" indent="-457200" algn="just">
              <a:buFontTx/>
              <a:buNone/>
            </a:pPr>
            <a:r>
              <a:rPr lang="tr-TR" sz="2000" smtClean="0">
                <a:cs typeface="Times New Roman" pitchFamily="-84" charset="0"/>
              </a:rPr>
              <a:t>1.1 C</a:t>
            </a:r>
            <a:r>
              <a:rPr lang="en-US" sz="2000" smtClean="0">
                <a:cs typeface="Times New Roman" pitchFamily="-84" charset="0"/>
              </a:rPr>
              <a:t>hoose some element from list</a:t>
            </a:r>
            <a:r>
              <a:rPr lang="tr-TR" sz="2000" smtClean="0">
                <a:cs typeface="Times New Roman" pitchFamily="-84" charset="0"/>
              </a:rPr>
              <a:t>. </a:t>
            </a:r>
            <a:r>
              <a:rPr lang="en-US" sz="2000" smtClean="0">
                <a:cs typeface="Times New Roman" pitchFamily="-84" charset="0"/>
              </a:rPr>
              <a:t>Call this element the </a:t>
            </a:r>
            <a:r>
              <a:rPr lang="en-US" sz="2000" b="1" i="1" smtClean="0">
                <a:cs typeface="Times New Roman" pitchFamily="-84" charset="0"/>
              </a:rPr>
              <a:t>pivot</a:t>
            </a:r>
            <a:r>
              <a:rPr lang="en-US" sz="2000" smtClean="0">
                <a:cs typeface="Times New Roman" pitchFamily="-84" charset="0"/>
              </a:rPr>
              <a:t>.</a:t>
            </a:r>
            <a:endParaRPr lang="tr-TR" sz="2000" smtClean="0">
              <a:cs typeface="Times New Roman" pitchFamily="-84" charset="0"/>
            </a:endParaRPr>
          </a:p>
          <a:p>
            <a:pPr marL="914400" lvl="1" indent="-457200" algn="just">
              <a:buFontTx/>
              <a:buNone/>
            </a:pPr>
            <a:r>
              <a:rPr lang="tr-TR" sz="2000" smtClean="0">
                <a:cs typeface="Times New Roman" pitchFamily="-84" charset="0"/>
              </a:rPr>
              <a:t>	- We</a:t>
            </a:r>
            <a:r>
              <a:rPr lang="en-US" sz="2000" smtClean="0">
                <a:cs typeface="Times New Roman" pitchFamily="-84" charset="0"/>
              </a:rPr>
              <a:t> hope about half the elements will come before and half after. </a:t>
            </a:r>
            <a:endParaRPr lang="tr-TR" sz="2000" smtClean="0">
              <a:cs typeface="Times New Roman" pitchFamily="-84" charset="0"/>
            </a:endParaRPr>
          </a:p>
          <a:p>
            <a:pPr marL="914400" lvl="1" indent="-457200" algn="just">
              <a:buFontTx/>
              <a:buNone/>
            </a:pPr>
            <a:r>
              <a:rPr lang="tr-TR" sz="2000" smtClean="0">
                <a:cs typeface="Times New Roman" pitchFamily="-84" charset="0"/>
              </a:rPr>
              <a:t>1.2 </a:t>
            </a:r>
            <a:r>
              <a:rPr lang="en-US" sz="2000" smtClean="0">
                <a:cs typeface="Times New Roman" pitchFamily="-84" charset="0"/>
              </a:rPr>
              <a:t>Then partition the elements so that all those with values less than the pivot come in one sublist and all those with greater values come in another.</a:t>
            </a:r>
          </a:p>
          <a:p>
            <a:pPr algn="just">
              <a:buFontTx/>
              <a:buNone/>
            </a:pPr>
            <a:endParaRPr lang="tr-TR" smtClean="0">
              <a:cs typeface="Times New Roman" pitchFamily="-84" charset="0"/>
            </a:endParaRPr>
          </a:p>
          <a:p>
            <a:pPr algn="just">
              <a:buFontTx/>
              <a:buNone/>
            </a:pPr>
            <a:r>
              <a:rPr lang="en-US" b="1" smtClean="0">
                <a:solidFill>
                  <a:srgbClr val="FF0000"/>
                </a:solidFill>
                <a:cs typeface="Times New Roman" pitchFamily="-84" charset="0"/>
              </a:rPr>
              <a:t> 2. Recursion: </a:t>
            </a:r>
            <a:r>
              <a:rPr lang="en-US" smtClean="0">
                <a:cs typeface="Times New Roman" pitchFamily="-84" charset="0"/>
              </a:rPr>
              <a:t>Recursively sort the sublists separately.</a:t>
            </a:r>
          </a:p>
          <a:p>
            <a:pPr>
              <a:buFontTx/>
              <a:buNone/>
            </a:pPr>
            <a:endParaRPr lang="tr-TR" smtClean="0">
              <a:cs typeface="Times New Roman" pitchFamily="-84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 </a:t>
            </a:r>
            <a:r>
              <a:rPr lang="en-US" b="1" smtClean="0">
                <a:solidFill>
                  <a:srgbClr val="FF0000"/>
                </a:solidFill>
                <a:cs typeface="Times New Roman" pitchFamily="-84" charset="0"/>
              </a:rPr>
              <a:t>3. Conquer: </a:t>
            </a:r>
            <a:r>
              <a:rPr lang="en-US" smtClean="0">
                <a:cs typeface="Times New Roman" pitchFamily="-84" charset="0"/>
              </a:rPr>
              <a:t>Put the sorted sublists together.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8923247-9BF8-43FF-AA30-18F5D78867E3}" type="slidenum">
              <a:rPr lang="en-US" sz="800"/>
              <a:pPr/>
              <a:t>49</a:t>
            </a:fld>
            <a:endParaRPr lang="en-US" sz="80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Partitioning places the pivot in its correct place position within the array.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Arranging elements around pivot </a:t>
            </a:r>
            <a:r>
              <a:rPr lang="en-US" i="1" smtClean="0"/>
              <a:t>p</a:t>
            </a:r>
            <a:r>
              <a:rPr lang="en-US" smtClean="0"/>
              <a:t> generates two smaller sorting problems.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sort left section of the array, and sort right section of the array.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when these two smaller sorting problems are solved recursively, our bigger sorting problem is solved.</a:t>
            </a:r>
          </a:p>
        </p:txBody>
      </p:sp>
      <p:pic>
        <p:nvPicPr>
          <p:cNvPr id="64519" name="Picture 4" descr="Carrano091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3310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8F6B39B-E5BA-4471-8E8B-9FDEB8F5DD1E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Search – Analysis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an unsuccessful search: </a:t>
            </a:r>
          </a:p>
          <a:p>
            <a:pPr lvl="1"/>
            <a:r>
              <a:rPr lang="en-US" sz="2400" smtClean="0"/>
              <a:t>The number of iterations in the loop is  </a:t>
            </a:r>
            <a:r>
              <a:rPr lang="en-US" sz="2400" smtClean="0">
                <a:sym typeface="Symbol" pitchFamily="-84" charset="2"/>
              </a:rPr>
              <a:t>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</a:t>
            </a:r>
            <a:r>
              <a:rPr lang="en-US" sz="2400" smtClean="0">
                <a:sym typeface="Symbol" pitchFamily="-84" charset="2"/>
              </a:rPr>
              <a:t> + 1</a:t>
            </a:r>
            <a:r>
              <a:rPr lang="tr-TR" sz="2400" smtClean="0">
                <a:sym typeface="Symbol" pitchFamily="-84" charset="2"/>
              </a:rPr>
              <a:t> </a:t>
            </a:r>
            <a:r>
              <a:rPr lang="en-US" sz="2400" smtClean="0">
                <a:sym typeface="Wingdings" pitchFamily="-84" charset="2"/>
              </a:rPr>
              <a:t>  O(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</a:t>
            </a:r>
            <a:r>
              <a:rPr lang="en-US" sz="2400" smtClean="0">
                <a:sym typeface="Wingdings" pitchFamily="-84" charset="2"/>
              </a:rPr>
              <a:t>)</a:t>
            </a:r>
            <a:endParaRPr lang="en-US" sz="2400" smtClean="0">
              <a:sym typeface="Symbol" pitchFamily="-84" charset="2"/>
            </a:endParaRPr>
          </a:p>
          <a:p>
            <a:endParaRPr lang="tr-TR" smtClean="0"/>
          </a:p>
          <a:p>
            <a:r>
              <a:rPr lang="en-US" smtClean="0"/>
              <a:t>For a successful search:</a:t>
            </a:r>
            <a:endParaRPr lang="en-US" smtClean="0">
              <a:sym typeface="Symbol" pitchFamily="-84" charset="2"/>
            </a:endParaRPr>
          </a:p>
          <a:p>
            <a:pPr lvl="1"/>
            <a:r>
              <a:rPr lang="en-US" sz="2400" b="1" i="1" smtClean="0">
                <a:sym typeface="Symbol" pitchFamily="-84" charset="2"/>
              </a:rPr>
              <a:t>Best-Case:</a:t>
            </a:r>
            <a:r>
              <a:rPr lang="en-US" sz="2400" smtClean="0">
                <a:sym typeface="Symbol" pitchFamily="-84" charset="2"/>
              </a:rPr>
              <a:t> The number of iterations is 1</a:t>
            </a:r>
            <a:r>
              <a:rPr lang="en-US" sz="2400" smtClean="0"/>
              <a:t> 		 </a:t>
            </a:r>
            <a:r>
              <a:rPr lang="en-US" sz="2400" smtClean="0">
                <a:sym typeface="Wingdings" pitchFamily="-84" charset="2"/>
              </a:rPr>
              <a:t> O(1)</a:t>
            </a:r>
            <a:endParaRPr lang="en-US" sz="2400" smtClean="0"/>
          </a:p>
          <a:p>
            <a:pPr lvl="1"/>
            <a:r>
              <a:rPr lang="en-US" sz="2400" b="1" i="1" smtClean="0"/>
              <a:t>Worst-Case:</a:t>
            </a:r>
            <a:r>
              <a:rPr lang="en-US" sz="2400" smtClean="0"/>
              <a:t> </a:t>
            </a:r>
            <a:r>
              <a:rPr lang="en-US" sz="2400" smtClean="0">
                <a:sym typeface="Symbol" pitchFamily="-84" charset="2"/>
              </a:rPr>
              <a:t>The number of iterations </a:t>
            </a:r>
            <a:r>
              <a:rPr lang="en-US" sz="2400" smtClean="0"/>
              <a:t>is  </a:t>
            </a:r>
            <a:r>
              <a:rPr lang="en-US" sz="2400" smtClean="0">
                <a:sym typeface="Symbol" pitchFamily="-84" charset="2"/>
              </a:rPr>
              <a:t>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</a:t>
            </a:r>
            <a:r>
              <a:rPr lang="en-US" sz="2400" smtClean="0">
                <a:sym typeface="Symbol" pitchFamily="-84" charset="2"/>
              </a:rPr>
              <a:t> +1	 </a:t>
            </a:r>
            <a:r>
              <a:rPr lang="en-US" sz="2400" smtClean="0">
                <a:sym typeface="Wingdings" pitchFamily="-84" charset="2"/>
              </a:rPr>
              <a:t> O(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n)</a:t>
            </a:r>
            <a:endParaRPr lang="en-US" sz="2400" smtClean="0">
              <a:sym typeface="Symbol" pitchFamily="-84" charset="2"/>
            </a:endParaRPr>
          </a:p>
          <a:p>
            <a:pPr lvl="1"/>
            <a:r>
              <a:rPr lang="en-US" sz="2400" b="1" i="1" smtClean="0">
                <a:sym typeface="Symbol" pitchFamily="-84" charset="2"/>
              </a:rPr>
              <a:t>Average-Case:</a:t>
            </a:r>
            <a:r>
              <a:rPr lang="en-US" sz="2400" smtClean="0">
                <a:sym typeface="Symbol" pitchFamily="-84" charset="2"/>
              </a:rPr>
              <a:t> 	The avg. # of iterations &lt; 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</a:t>
            </a:r>
            <a:r>
              <a:rPr lang="en-US" sz="2400" smtClean="0">
                <a:sym typeface="Symbol" pitchFamily="-84" charset="2"/>
              </a:rPr>
              <a:t> 	 </a:t>
            </a:r>
            <a:r>
              <a:rPr lang="en-US" sz="2400" smtClean="0">
                <a:sym typeface="Wingdings" pitchFamily="-84" charset="2"/>
              </a:rPr>
              <a:t> O(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n)</a:t>
            </a:r>
          </a:p>
          <a:p>
            <a:pPr lvl="1">
              <a:buFontTx/>
              <a:buNone/>
            </a:pPr>
            <a:endParaRPr lang="en-US" sz="2400" smtClean="0"/>
          </a:p>
          <a:p>
            <a:pPr lvl="1">
              <a:buFontTx/>
              <a:buNone/>
            </a:pPr>
            <a:r>
              <a:rPr lang="en-US" sz="2400" smtClean="0">
                <a:latin typeface="Courier New" pitchFamily="-84" charset="0"/>
              </a:rPr>
              <a:t>0  1  2  3  4  5  6  7  </a:t>
            </a:r>
            <a:r>
              <a:rPr lang="en-US" sz="2400" smtClean="0">
                <a:sym typeface="Wingdings" pitchFamily="-84" charset="2"/>
              </a:rPr>
              <a:t> an array with size 8</a:t>
            </a:r>
            <a:endParaRPr lang="en-US" sz="2400" smtClean="0">
              <a:latin typeface="Courier New" pitchFamily="-84" charset="0"/>
            </a:endParaRPr>
          </a:p>
          <a:p>
            <a:pPr lvl="1">
              <a:buFontTx/>
              <a:buNone/>
            </a:pPr>
            <a:r>
              <a:rPr lang="en-US" sz="2400" smtClean="0">
                <a:latin typeface="Courier New" pitchFamily="-84" charset="0"/>
              </a:rPr>
              <a:t>3  2  3  1  3  2  3  4  </a:t>
            </a:r>
            <a:r>
              <a:rPr lang="en-US" sz="2400" smtClean="0">
                <a:sym typeface="Wingdings" pitchFamily="-84" charset="2"/>
              </a:rPr>
              <a:t></a:t>
            </a:r>
            <a:r>
              <a:rPr lang="en-US" sz="2400" smtClean="0">
                <a:latin typeface="Courier New" pitchFamily="-84" charset="0"/>
                <a:sym typeface="Wingdings" pitchFamily="-84" charset="2"/>
              </a:rPr>
              <a:t> </a:t>
            </a:r>
            <a:r>
              <a:rPr lang="en-US" sz="2400" smtClean="0">
                <a:sym typeface="Wingdings" pitchFamily="-84" charset="2"/>
              </a:rPr>
              <a:t># of iterations</a:t>
            </a:r>
          </a:p>
          <a:p>
            <a:pPr lvl="1">
              <a:buFontTx/>
              <a:buNone/>
            </a:pPr>
            <a:r>
              <a:rPr lang="en-US" sz="2400" smtClean="0"/>
              <a:t>The average # of iterations = 21/8 </a:t>
            </a:r>
            <a:r>
              <a:rPr lang="en-US" sz="2400" smtClean="0">
                <a:sym typeface="Symbol" pitchFamily="-84" charset="2"/>
              </a:rPr>
              <a:t>&lt; 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090DAED-4628-4589-BC3A-B422916AF12F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– Choosing the pivot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First, select a </a:t>
            </a:r>
            <a:r>
              <a:rPr lang="en-US" smtClean="0">
                <a:solidFill>
                  <a:srgbClr val="FF0000"/>
                </a:solidFill>
              </a:rPr>
              <a:t>pivot element </a:t>
            </a:r>
            <a:r>
              <a:rPr lang="en-US" smtClean="0"/>
              <a:t>among the elements of the given array, and </a:t>
            </a:r>
            <a:r>
              <a:rPr lang="en-US" smtClean="0">
                <a:solidFill>
                  <a:srgbClr val="FF0000"/>
                </a:solidFill>
              </a:rPr>
              <a:t>put pivot into first location </a:t>
            </a:r>
            <a:r>
              <a:rPr lang="en-US" smtClean="0"/>
              <a:t>of the array before partitioning.</a:t>
            </a:r>
            <a:endParaRPr lang="tr-TR" smtClean="0"/>
          </a:p>
          <a:p>
            <a:endParaRPr lang="en-US" smtClean="0"/>
          </a:p>
          <a:p>
            <a:r>
              <a:rPr lang="en-US" b="1" smtClean="0"/>
              <a:t>Which array item should be selected as pivot?</a:t>
            </a:r>
          </a:p>
          <a:p>
            <a:pPr lvl="1"/>
            <a:r>
              <a:rPr lang="en-US" sz="2400" smtClean="0"/>
              <a:t>Somehow we have to select a pivot, and we hope that we will get a good partitioning.</a:t>
            </a:r>
          </a:p>
          <a:p>
            <a:pPr lvl="1"/>
            <a:r>
              <a:rPr lang="en-US" sz="2400" smtClean="0"/>
              <a:t>If the items in the array arranged randomly, we choose a pivot randomly.</a:t>
            </a:r>
          </a:p>
          <a:p>
            <a:pPr lvl="1"/>
            <a:r>
              <a:rPr lang="en-US" sz="2400" smtClean="0"/>
              <a:t>We can choose the first or last element as a pivot (it may not give a good partitioning).</a:t>
            </a:r>
          </a:p>
          <a:p>
            <a:pPr lvl="1"/>
            <a:r>
              <a:rPr lang="en-US" sz="2400" smtClean="0"/>
              <a:t>We can use different techniques to select the pivot.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60EC7A1-2A62-4E6A-AC65-E4C661342D63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66566" name="Picture 3" descr="Carrano0915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8686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295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Initial state of the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FD75A4D-92A3-4D8E-A233-E33AE431EC4E}" type="slidenum">
              <a:rPr lang="en-US" sz="800"/>
              <a:pPr/>
              <a:t>52</a:t>
            </a:fld>
            <a:endParaRPr lang="en-US" sz="80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67590" name="Picture 3" descr="Carrano0914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441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b="1" i="1">
                <a:latin typeface="Arial" charset="0"/>
              </a:rPr>
              <a:t>Invariant for the partition algorithm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2F91ED80-595C-4CA3-B5BC-642AF0A5DFEF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68614" name="Picture 3" descr="Carrano0916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8534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Moving </a:t>
            </a:r>
            <a:r>
              <a:rPr lang="en-US" sz="2000" b="1" i="1">
                <a:latin typeface="Courier10 Bd BT" charset="0"/>
              </a:rPr>
              <a:t>theArray[firstUnknown] </a:t>
            </a:r>
            <a:r>
              <a:rPr lang="en-US" sz="2000" b="1" i="1">
                <a:latin typeface="Arial" charset="0"/>
              </a:rPr>
              <a:t>into S</a:t>
            </a:r>
            <a:r>
              <a:rPr lang="en-US" sz="2000" b="1" i="1" baseline="-25000">
                <a:latin typeface="Arial" charset="0"/>
              </a:rPr>
              <a:t>1</a:t>
            </a:r>
            <a:r>
              <a:rPr lang="en-US" sz="2000" b="1" i="1">
                <a:latin typeface="Arial" charset="0"/>
              </a:rPr>
              <a:t> by swapping it with</a:t>
            </a:r>
          </a:p>
          <a:p>
            <a:r>
              <a:rPr lang="en-US" sz="2000" b="1" i="1">
                <a:latin typeface="Arial" charset="0"/>
              </a:rPr>
              <a:t> </a:t>
            </a:r>
            <a:r>
              <a:rPr lang="en-US" sz="2000" b="1" i="1">
                <a:latin typeface="Courier10 Bd BT" charset="0"/>
              </a:rPr>
              <a:t>theArray[lastS1+1]</a:t>
            </a:r>
            <a:r>
              <a:rPr lang="en-US" sz="2000" b="1" i="1">
                <a:latin typeface="Arial" charset="0"/>
              </a:rPr>
              <a:t> and by incrementing both </a:t>
            </a:r>
            <a:r>
              <a:rPr lang="en-US" sz="2000" b="1" i="1">
                <a:latin typeface="Courier10 Bd BT" charset="0"/>
              </a:rPr>
              <a:t>lastS1</a:t>
            </a:r>
            <a:r>
              <a:rPr lang="en-US" sz="2000" b="1" i="1">
                <a:latin typeface="Arial" charset="0"/>
              </a:rPr>
              <a:t> and </a:t>
            </a:r>
            <a:r>
              <a:rPr lang="en-US" sz="2000" b="1" i="1">
                <a:latin typeface="Courier10 Bd BT" charset="0"/>
              </a:rPr>
              <a:t>firstUnknown.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024D867-F07A-457E-BB54-F695FD33F96F}" type="slidenum">
              <a:rPr lang="en-US" sz="800"/>
              <a:pPr/>
              <a:t>54</a:t>
            </a:fld>
            <a:endParaRPr lang="en-US" sz="80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63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b="1" i="1">
                <a:latin typeface="Arial" charset="0"/>
              </a:rPr>
              <a:t>Moving </a:t>
            </a:r>
            <a:r>
              <a:rPr lang="en-US" sz="2000" b="1" i="1">
                <a:latin typeface="Courier10 Bd BT" charset="0"/>
              </a:rPr>
              <a:t>theArray[firstUnknown] </a:t>
            </a:r>
            <a:r>
              <a:rPr lang="en-US" sz="2000" b="1" i="1">
                <a:latin typeface="Arial" charset="0"/>
              </a:rPr>
              <a:t>into S</a:t>
            </a:r>
            <a:r>
              <a:rPr lang="en-US" sz="2000" b="1" i="1" baseline="-25000">
                <a:latin typeface="Arial" charset="0"/>
              </a:rPr>
              <a:t>2</a:t>
            </a:r>
            <a:r>
              <a:rPr lang="en-US" sz="2000" b="1" i="1">
                <a:latin typeface="Arial" charset="0"/>
              </a:rPr>
              <a:t> by incrementing </a:t>
            </a:r>
            <a:r>
              <a:rPr lang="en-US" sz="2000" b="1" i="1">
                <a:latin typeface="Courier10 Bd BT" charset="0"/>
              </a:rPr>
              <a:t>firstUnknown.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3D555B3-43BA-4A9B-B42B-45B529920850}" type="slidenum">
              <a:rPr lang="en-US" sz="800"/>
              <a:pPr/>
              <a:t>55</a:t>
            </a:fld>
            <a:endParaRPr lang="en-US" sz="80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70662" name="Picture 3" descr="Carrano0918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531177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593725" y="1611313"/>
            <a:ext cx="2705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Developing the first</a:t>
            </a:r>
          </a:p>
          <a:p>
            <a:r>
              <a:rPr lang="en-US" sz="2000" b="1" i="1">
                <a:latin typeface="Arial" charset="0"/>
              </a:rPr>
              <a:t> partition of an array </a:t>
            </a:r>
          </a:p>
          <a:p>
            <a:r>
              <a:rPr lang="en-US" sz="2000" b="1" i="1">
                <a:latin typeface="Arial" charset="0"/>
              </a:rPr>
              <a:t>when the pivot is the</a:t>
            </a:r>
          </a:p>
          <a:p>
            <a:r>
              <a:rPr lang="en-US" sz="2000" b="1" i="1">
                <a:latin typeface="Arial" charset="0"/>
              </a:rPr>
              <a:t> first item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CDD3B99-3EB7-4588-8544-B10711BC2BCA}" type="slidenum">
              <a:rPr lang="en-US" sz="800"/>
              <a:pPr/>
              <a:t>56</a:t>
            </a:fld>
            <a:endParaRPr lang="en-US" sz="80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Function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void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quicksort</a:t>
            </a:r>
            <a:r>
              <a:rPr lang="en-US" sz="1800" smtClean="0">
                <a:solidFill>
                  <a:srgbClr val="00B0F0"/>
                </a:solidFill>
                <a:latin typeface="Courier New" pitchFamily="-84" charset="0"/>
              </a:rPr>
              <a:t>(DataType theArray[], </a:t>
            </a:r>
            <a:r>
              <a:rPr lang="en-US" sz="1800" smtClean="0">
                <a:latin typeface="Courier New" pitchFamily="-84" charset="0"/>
              </a:rPr>
              <a:t>int first,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Courier New" pitchFamily="-84" charset="0"/>
              </a:rPr>
              <a:t>// Precondition: theArray[first..last] is an array.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Courier New" pitchFamily="-84" charset="0"/>
              </a:rPr>
              <a:t>// Postcondition: theArray[first..last] is sorted.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800" smtClean="0">
                <a:latin typeface="Courier New" pitchFamily="-84" charset="0"/>
              </a:rPr>
              <a:t>	</a:t>
            </a:r>
            <a:r>
              <a:rPr lang="en-US" sz="1800" smtClean="0">
                <a:latin typeface="Courier New" pitchFamily="-84" charset="0"/>
              </a:rPr>
              <a:t>int pivotIndex;</a:t>
            </a: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(first &lt; last) {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smtClean="0">
                <a:solidFill>
                  <a:srgbClr val="7F7F7F"/>
                </a:solidFill>
                <a:latin typeface="Courier New" pitchFamily="-84" charset="0"/>
              </a:rPr>
              <a:t>// create the partition: S1, pivot,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partition</a:t>
            </a:r>
            <a:r>
              <a:rPr lang="en-US" sz="1800" smtClean="0">
                <a:latin typeface="Courier New" pitchFamily="-84" charset="0"/>
              </a:rPr>
              <a:t>(theArray, first, last, pivotIndex);</a:t>
            </a: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smtClean="0">
                <a:solidFill>
                  <a:srgbClr val="7F7F7F"/>
                </a:solidFill>
                <a:latin typeface="Courier New" pitchFamily="-84" charset="0"/>
              </a:rPr>
              <a:t>// sort regions S1 and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quicksort</a:t>
            </a:r>
            <a:r>
              <a:rPr lang="en-US" sz="1800" smtClean="0">
                <a:latin typeface="Courier New" pitchFamily="-84" charset="0"/>
              </a:rPr>
              <a:t>(theArray, first, pivotIndex-1);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quicksort</a:t>
            </a:r>
            <a:r>
              <a:rPr lang="en-US" sz="1800" smtClean="0">
                <a:latin typeface="Courier New" pitchFamily="-84" charset="0"/>
              </a:rPr>
              <a:t>(theArray, pivotIndex+1, last);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0FEA53D-F80F-4AD0-9B90-E895359E555E}" type="slidenum">
              <a:rPr lang="en-US" sz="800"/>
              <a:pPr/>
              <a:t>57</a:t>
            </a:fld>
            <a:endParaRPr lang="en-US" sz="80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void </a:t>
            </a:r>
            <a:r>
              <a:rPr lang="en-US" sz="1600" b="1" smtClean="0">
                <a:solidFill>
                  <a:srgbClr val="FF0000"/>
                </a:solidFill>
                <a:latin typeface="Courier New" pitchFamily="-84" charset="0"/>
              </a:rPr>
              <a:t>partition</a:t>
            </a:r>
            <a:r>
              <a:rPr lang="en-US" sz="1600" smtClean="0">
                <a:latin typeface="Courier New" pitchFamily="-84" charset="0"/>
              </a:rPr>
              <a:t>(</a:t>
            </a:r>
            <a:r>
              <a:rPr lang="en-US" sz="1600" smtClean="0">
                <a:solidFill>
                  <a:srgbClr val="0070C0"/>
                </a:solidFill>
                <a:latin typeface="Courier New" pitchFamily="-84" charset="0"/>
              </a:rPr>
              <a:t>DataType theArray[], </a:t>
            </a:r>
            <a:r>
              <a:rPr lang="en-US" sz="1600" smtClean="0">
                <a:latin typeface="Courier New" pitchFamily="-84" charset="0"/>
              </a:rPr>
              <a:t>int first, int last,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	int &amp;pivotIndex) {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Precondition: theArray[first..last] is an array; first &lt;= last.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Postcondition: Partitions theArray[first..last] such that: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  S1 = theArray[first..pivotIndex-1] &lt; pivot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  theArray[pivotIndex] == pivot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  S2 = theArray[pivotIndex+1..last] &gt;= pivot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	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place pivot in theArray[first]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choosePivot</a:t>
            </a:r>
            <a:r>
              <a:rPr lang="en-US" sz="1600" smtClean="0">
                <a:latin typeface="Courier New" pitchFamily="-84" charset="0"/>
              </a:rPr>
              <a:t>(theArray, first, last);</a:t>
            </a:r>
          </a:p>
          <a:p>
            <a:pPr>
              <a:buFontTx/>
              <a:buNone/>
            </a:pPr>
            <a:endParaRPr lang="en-US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   DataType pivot = </a:t>
            </a:r>
            <a:r>
              <a:rPr lang="en-US" sz="1600" smtClean="0">
                <a:solidFill>
                  <a:srgbClr val="0070C0"/>
                </a:solidFill>
                <a:latin typeface="Courier New" pitchFamily="-84" charset="0"/>
              </a:rPr>
              <a:t>theArray</a:t>
            </a:r>
            <a:r>
              <a:rPr lang="en-US" sz="1600" smtClean="0">
                <a:latin typeface="Courier New" pitchFamily="-84" charset="0"/>
              </a:rPr>
              <a:t>[first];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copy pivot</a:t>
            </a:r>
            <a:endParaRPr lang="tr-TR" sz="1600" smtClean="0">
              <a:solidFill>
                <a:srgbClr val="7F7F7F"/>
              </a:solidFill>
              <a:latin typeface="Courier New" pitchFamily="-84" charset="0"/>
            </a:endParaRPr>
          </a:p>
          <a:p>
            <a:pPr>
              <a:buFontTx/>
              <a:buNone/>
            </a:pP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smtClean="0">
                <a:latin typeface="Courier New" pitchFamily="-84" charset="0"/>
              </a:rPr>
              <a:t>…</a:t>
            </a:r>
            <a:endParaRPr lang="en-US" sz="16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5B7CAE6-B534-40C8-89F8-A8EE68698FF8}" type="slidenum">
              <a:rPr lang="en-US" sz="800"/>
              <a:pPr/>
              <a:t>58</a:t>
            </a:fld>
            <a:endParaRPr lang="en-US" sz="800"/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F7F7F"/>
                </a:solidFill>
              </a:rPr>
              <a:t>    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initially, everything but pivot is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latin typeface="Courier New" pitchFamily="-84" charset="0"/>
              </a:rPr>
              <a:t>int lastS1 = first;        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index of last item in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latin typeface="Courier New" pitchFamily="-84" charset="0"/>
              </a:rPr>
              <a:t>int firstUnknown = first + 1;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// index of first item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endParaRPr lang="tr-TR" sz="1600" smtClean="0">
              <a:solidFill>
                <a:srgbClr val="7F7F7F"/>
              </a:solidFill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600" smtClean="0">
                <a:latin typeface="Courier New" pitchFamily="-84" charset="0"/>
              </a:rPr>
              <a:t>	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move one item at a time until unknown region is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</a:t>
            </a:r>
            <a:r>
              <a:rPr lang="tr-TR" sz="1600" smtClean="0">
                <a:latin typeface="Courier New" pitchFamily="-84" charset="0"/>
              </a:rPr>
              <a:t>  </a:t>
            </a:r>
            <a:r>
              <a:rPr lang="en-US" sz="1600" smtClean="0">
                <a:latin typeface="Courier New" pitchFamily="-84" charset="0"/>
              </a:rPr>
              <a:t>; firstUnknown &lt;= last; ++firstUnknown)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Invariant: theArray[first+1..lastS1] &lt; pivot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   //            theArray[lastS1+1..firstUnknown-1] &gt;= pivot</a:t>
            </a:r>
            <a:endParaRPr lang="tr-TR" sz="1600" smtClean="0">
              <a:solidFill>
                <a:srgbClr val="7F7F7F"/>
              </a:solidFill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7F7F7F"/>
              </a:solidFill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   // move item from unknown to proper region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(theArray[firstUnknown] &lt; pivot) {  	// belongs to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1600" smtClean="0">
                <a:latin typeface="Courier New" pitchFamily="-84" charset="0"/>
              </a:rPr>
              <a:t>		  </a:t>
            </a:r>
            <a:r>
              <a:rPr lang="en-US" sz="1600" smtClean="0">
                <a:latin typeface="Courier New" pitchFamily="-84" charset="0"/>
              </a:rPr>
              <a:t>++lastS1;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</a:t>
            </a:r>
            <a:r>
              <a:rPr lang="tr-TR" sz="1600" smtClean="0">
                <a:latin typeface="Courier New" pitchFamily="-84" charset="0"/>
              </a:rPr>
              <a:t>	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swap</a:t>
            </a:r>
            <a:r>
              <a:rPr lang="en-US" sz="1600" smtClean="0">
                <a:latin typeface="Courier New" pitchFamily="-84" charset="0"/>
              </a:rPr>
              <a:t>(theArray[firstUnknown],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}	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else belongs to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// place pivot in proper position and mark its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swap</a:t>
            </a:r>
            <a:r>
              <a:rPr lang="en-US" sz="1600" smtClean="0">
                <a:latin typeface="Courier New" pitchFamily="-84" charset="0"/>
              </a:rPr>
              <a:t>(theArray[first],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0070C0"/>
                </a:solidFill>
                <a:latin typeface="Courier New" pitchFamily="-84" charset="0"/>
              </a:rPr>
              <a:t>pivotIndex</a:t>
            </a:r>
            <a:r>
              <a:rPr lang="en-US" sz="1600" smtClean="0">
                <a:latin typeface="Courier New" pitchFamily="-84" charset="0"/>
              </a:rPr>
              <a:t> = 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A905285-CF2E-47DD-94FE-266E457E80A5}" type="slidenum">
              <a:rPr lang="en-US" sz="800"/>
              <a:pPr/>
              <a:t>59</a:t>
            </a:fld>
            <a:endParaRPr lang="en-US" sz="80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– Analysis 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FF0000"/>
                </a:solidFill>
              </a:rPr>
              <a:t>Worst Case: 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(assume that we are selecting the first element as pivot)</a:t>
            </a:r>
            <a:endParaRPr lang="en-US" b="1" i="1" smtClean="0"/>
          </a:p>
          <a:p>
            <a:pPr>
              <a:lnSpc>
                <a:spcPct val="90000"/>
              </a:lnSpc>
            </a:pPr>
            <a:r>
              <a:rPr lang="en-US" sz="2600" smtClean="0"/>
              <a:t>The pivot divides the list of size n into two sublists of sizes 0 and n-1.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The number of key comparisons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	=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	= </a:t>
            </a:r>
            <a:r>
              <a:rPr lang="en-US" sz="2000" b="1" smtClean="0"/>
              <a:t>n</a:t>
            </a:r>
            <a:r>
              <a:rPr lang="en-US" sz="2000" b="1" baseline="30000" smtClean="0"/>
              <a:t>2</a:t>
            </a:r>
            <a:r>
              <a:rPr lang="en-US" sz="2000" b="1" smtClean="0"/>
              <a:t>/2 – n/2		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  O(n</a:t>
            </a:r>
            <a:r>
              <a:rPr lang="en-US" sz="2000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The number of swaps =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	=  n-1      +    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swaps outside of the for loop 	 swaps inside of the for loop 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	= </a:t>
            </a:r>
            <a:r>
              <a:rPr lang="en-US" sz="2000" b="1" smtClean="0"/>
              <a:t>n</a:t>
            </a:r>
            <a:r>
              <a:rPr lang="en-US" sz="2000" b="1" baseline="30000" smtClean="0"/>
              <a:t>2</a:t>
            </a:r>
            <a:r>
              <a:rPr lang="en-US" sz="2000" b="1" smtClean="0"/>
              <a:t>/2 + n/2 - 1		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  O(n</a:t>
            </a:r>
            <a:r>
              <a:rPr lang="en-US" sz="2000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tr-TR" smtClean="0">
              <a:sym typeface="Wingdings" pitchFamily="-84" charset="2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ym typeface="Wingdings" pitchFamily="-84" charset="2"/>
              </a:rPr>
              <a:t>So, Quicksort is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 in worst case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>
              <a:lnSpc>
                <a:spcPct val="90000"/>
              </a:lnSpc>
            </a:pPr>
            <a:endParaRPr lang="en-US" sz="1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270762BD-4683-4B3B-9FFC-11D3BDF0CCB7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smtClean="0">
                <a:ea typeface="굴림" pitchFamily="-84" charset="-127"/>
              </a:rPr>
              <a:t>How much better is </a:t>
            </a:r>
            <a:r>
              <a:rPr lang="en-US" altLang="ko-KR" sz="2800" i="1" smtClean="0">
                <a:ea typeface="굴림" pitchFamily="-84" charset="-127"/>
              </a:rPr>
              <a:t>O(log</a:t>
            </a:r>
            <a:r>
              <a:rPr lang="en-US" altLang="ko-KR" sz="2800" i="1" baseline="-25000" smtClean="0">
                <a:ea typeface="굴림" pitchFamily="-84" charset="-127"/>
              </a:rPr>
              <a:t>2</a:t>
            </a:r>
            <a:r>
              <a:rPr lang="en-US" altLang="ko-KR" sz="2800" i="1" smtClean="0">
                <a:ea typeface="굴림" pitchFamily="-84" charset="-127"/>
              </a:rPr>
              <a:t>n)</a:t>
            </a:r>
            <a:r>
              <a:rPr lang="en-US" altLang="ko-KR" sz="2800" smtClean="0">
                <a:ea typeface="굴림" pitchFamily="-84" charset="-127"/>
              </a:rPr>
              <a:t>?</a:t>
            </a:r>
            <a:endParaRPr lang="en-US" sz="2800" smtClean="0">
              <a:ea typeface="굴림" pitchFamily="-84" charset="-127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19200"/>
            <a:ext cx="7315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b="1" i="1" smtClean="0">
                <a:ea typeface="굴림" pitchFamily="-84" charset="-127"/>
              </a:rPr>
              <a:t>	</a:t>
            </a:r>
            <a:r>
              <a:rPr lang="en-US" altLang="ko-KR" b="1" i="1" u="sng" smtClean="0">
                <a:ea typeface="굴림" pitchFamily="-84" charset="-127"/>
              </a:rPr>
              <a:t>n</a:t>
            </a:r>
            <a:r>
              <a:rPr lang="en-US" altLang="ko-KR" b="1" i="1" smtClean="0">
                <a:ea typeface="굴림" pitchFamily="-84" charset="-127"/>
              </a:rPr>
              <a:t> 				</a:t>
            </a:r>
            <a:r>
              <a:rPr lang="en-US" altLang="ko-KR" b="1" i="1" u="sng" smtClean="0">
                <a:ea typeface="굴림" pitchFamily="-84" charset="-127"/>
              </a:rPr>
              <a:t>O(</a:t>
            </a:r>
            <a:r>
              <a:rPr lang="en-US" altLang="ko-KR" sz="2000" b="1" i="1" u="sng" smtClean="0">
                <a:ea typeface="굴림" pitchFamily="-84" charset="-127"/>
              </a:rPr>
              <a:t>log</a:t>
            </a:r>
            <a:r>
              <a:rPr lang="en-US" altLang="ko-KR" sz="2000" b="1" i="1" u="sng" baseline="-25000" smtClean="0">
                <a:ea typeface="굴림" pitchFamily="-84" charset="-127"/>
              </a:rPr>
              <a:t>2</a:t>
            </a:r>
            <a:r>
              <a:rPr lang="en-US" altLang="ko-KR" sz="2000" b="1" i="1" u="sng" smtClean="0">
                <a:ea typeface="굴림" pitchFamily="-84" charset="-127"/>
              </a:rPr>
              <a:t>n</a:t>
            </a:r>
            <a:r>
              <a:rPr lang="en-US" altLang="ko-KR" b="1" i="1" u="sng" smtClean="0">
                <a:ea typeface="굴림" pitchFamily="-84" charset="-127"/>
              </a:rPr>
              <a:t>)</a:t>
            </a:r>
            <a:endParaRPr lang="en-US" altLang="ko-KR" b="1" u="sng" smtClean="0">
              <a:ea typeface="굴림" pitchFamily="-84" charset="-127"/>
            </a:endParaRP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16			  	  4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64			  	  6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256 			  	  8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1024 (1KB) 	 	 10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16,384 		 	 14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131,072 		 	 17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262,144 		 	 18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524,288 		 	 19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1,048,576 (1MB) 	 	 20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1,073,741,824 (1GB) 	 30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76E1C22-B15E-4C62-BED1-501EAE5E64CC}" type="slidenum">
              <a:rPr lang="en-US" sz="800"/>
              <a:pPr/>
              <a:t>60</a:t>
            </a:fld>
            <a:endParaRPr lang="en-US" sz="800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– Analysis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Quicksort is </a:t>
            </a:r>
            <a:r>
              <a:rPr lang="en-US" b="1" smtClean="0"/>
              <a:t>O(n*log</a:t>
            </a:r>
            <a:r>
              <a:rPr lang="en-US" b="1" baseline="-25000" smtClean="0"/>
              <a:t>2</a:t>
            </a:r>
            <a:r>
              <a:rPr lang="en-US" b="1" smtClean="0"/>
              <a:t>n)</a:t>
            </a:r>
            <a:r>
              <a:rPr lang="en-US" smtClean="0"/>
              <a:t> in the best case and average case.</a:t>
            </a:r>
          </a:p>
          <a:p>
            <a:endParaRPr lang="tr-TR" smtClean="0"/>
          </a:p>
          <a:p>
            <a:r>
              <a:rPr lang="en-US" smtClean="0"/>
              <a:t>Quicksort is </a:t>
            </a:r>
            <a:r>
              <a:rPr lang="en-US" b="1" smtClean="0">
                <a:solidFill>
                  <a:srgbClr val="FF0000"/>
                </a:solidFill>
              </a:rPr>
              <a:t>slow</a:t>
            </a:r>
            <a:r>
              <a:rPr lang="en-US" smtClean="0"/>
              <a:t> when the array is </a:t>
            </a:r>
            <a:r>
              <a:rPr lang="tr-TR" b="1" smtClean="0">
                <a:solidFill>
                  <a:srgbClr val="FF0000"/>
                </a:solidFill>
              </a:rPr>
              <a:t>already </a:t>
            </a:r>
            <a:r>
              <a:rPr lang="en-US" b="1" smtClean="0">
                <a:solidFill>
                  <a:srgbClr val="FF0000"/>
                </a:solidFill>
              </a:rPr>
              <a:t>sorted </a:t>
            </a:r>
            <a:r>
              <a:rPr lang="en-US" smtClean="0"/>
              <a:t>and we choose the </a:t>
            </a:r>
            <a:r>
              <a:rPr lang="en-US" b="1" smtClean="0">
                <a:solidFill>
                  <a:srgbClr val="FF0000"/>
                </a:solidFill>
              </a:rPr>
              <a:t>first element as the pivot</a:t>
            </a:r>
            <a:r>
              <a:rPr lang="en-US" smtClean="0"/>
              <a:t>.</a:t>
            </a:r>
          </a:p>
          <a:p>
            <a:endParaRPr lang="tr-TR" smtClean="0"/>
          </a:p>
          <a:p>
            <a:r>
              <a:rPr lang="en-US" smtClean="0"/>
              <a:t>Although the worst case behavior is not so good, and its average case behavior is much better than its worst case.</a:t>
            </a:r>
          </a:p>
          <a:p>
            <a:pPr lvl="1"/>
            <a:r>
              <a:rPr lang="en-US" sz="1800" smtClean="0"/>
              <a:t>So, Quicksort is one of best sorting algorithms using key comparisons.</a:t>
            </a:r>
          </a:p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21251E9-E837-4374-86CB-EC6822C1E9B0}" type="slidenum">
              <a:rPr lang="en-US" sz="800"/>
              <a:pPr/>
              <a:t>61</a:t>
            </a:fld>
            <a:endParaRPr lang="en-US" sz="80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– Analysis</a:t>
            </a:r>
          </a:p>
        </p:txBody>
      </p:sp>
      <p:pic>
        <p:nvPicPr>
          <p:cNvPr id="76806" name="Picture 3" descr="Carrano091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9388"/>
            <a:ext cx="71755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5018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A worst-case partitioning with </a:t>
            </a:r>
            <a:r>
              <a:rPr 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B895B20C-BF4A-40E1-A94E-45539D1886F9}" type="slidenum">
              <a:rPr lang="en-US" sz="800"/>
              <a:pPr/>
              <a:t>62</a:t>
            </a:fld>
            <a:endParaRPr lang="en-US" sz="800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– Analysis</a:t>
            </a:r>
          </a:p>
        </p:txBody>
      </p:sp>
      <p:pic>
        <p:nvPicPr>
          <p:cNvPr id="77830" name="Picture 3" descr="Carrano0920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3373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517525" y="1001713"/>
            <a:ext cx="545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An average-case partitioning with </a:t>
            </a:r>
            <a:r>
              <a:rPr 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Other Sorting Algorithms?</a:t>
            </a:r>
            <a:endParaRPr lang="en-US" smtClean="0"/>
          </a:p>
        </p:txBody>
      </p:sp>
      <p:sp>
        <p:nvSpPr>
          <p:cNvPr id="788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7885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88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88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C0E4CC8-E841-40AD-B614-0884C57B4FE7}" type="slidenum">
              <a:rPr lang="en-US" sz="800"/>
              <a:pPr/>
              <a:t>63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Other Sorting Algorithms?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/>
              <a:t>Many! For example:</a:t>
            </a:r>
          </a:p>
          <a:p>
            <a:r>
              <a:rPr lang="en-US" smtClean="0"/>
              <a:t>Shell sort</a:t>
            </a:r>
          </a:p>
          <a:p>
            <a:r>
              <a:rPr lang="en-US" smtClean="0"/>
              <a:t>Comb sort</a:t>
            </a:r>
          </a:p>
          <a:p>
            <a:r>
              <a:rPr lang="en-US" smtClean="0"/>
              <a:t>Heapsort</a:t>
            </a:r>
          </a:p>
          <a:p>
            <a:r>
              <a:rPr lang="en-US" smtClean="0"/>
              <a:t>Counting sort</a:t>
            </a:r>
          </a:p>
          <a:p>
            <a:r>
              <a:rPr lang="en-US" smtClean="0"/>
              <a:t>Bucket sort</a:t>
            </a:r>
          </a:p>
          <a:p>
            <a:r>
              <a:rPr lang="en-US" smtClean="0"/>
              <a:t>Distribution sort</a:t>
            </a:r>
          </a:p>
          <a:p>
            <a:r>
              <a:rPr lang="en-US" smtClean="0"/>
              <a:t>Timsort</a:t>
            </a:r>
            <a:endParaRPr lang="tr-TR" smtClean="0"/>
          </a:p>
          <a:p>
            <a:endParaRPr lang="tr-TR" smtClean="0"/>
          </a:p>
          <a:p>
            <a:r>
              <a:rPr lang="tr-TR" smtClean="0"/>
              <a:t>e.g. Check </a:t>
            </a:r>
            <a:r>
              <a:rPr lang="en-US" smtClean="0">
                <a:hlinkClick r:id="rId2"/>
              </a:rPr>
              <a:t>http://en.wikipedia.org/wiki/Sorting_algorithm</a:t>
            </a:r>
            <a:r>
              <a:rPr lang="tr-TR" smtClean="0"/>
              <a:t> for a table comparing sorting algorithms.</a:t>
            </a:r>
            <a:endParaRPr lang="en-US" smtClean="0"/>
          </a:p>
          <a:p>
            <a:endParaRPr lang="en-US" smtClean="0"/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9662AB3E-F7F0-4D58-9870-67A9F7E9F238}" type="slidenum">
              <a:rPr lang="en-US" sz="800"/>
              <a:pPr/>
              <a:t>64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E41B27B-275C-45A8-B892-E7338FF88913}" type="slidenum">
              <a:rPr lang="en-US" sz="800"/>
              <a:pPr/>
              <a:t>65</a:t>
            </a:fld>
            <a:endParaRPr lang="en-US" sz="80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Radix sort algorithm </a:t>
            </a:r>
            <a:r>
              <a:rPr lang="en-US" smtClean="0"/>
              <a:t>different than other sorting algorithms that we talked.</a:t>
            </a:r>
          </a:p>
          <a:p>
            <a:pPr lvl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It does not use key comparisons</a:t>
            </a:r>
            <a:r>
              <a:rPr lang="en-US" sz="2400" b="1" smtClean="0"/>
              <a:t> </a:t>
            </a:r>
            <a:r>
              <a:rPr lang="en-US" sz="2400" smtClean="0"/>
              <a:t>to sort an array.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radix sort 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Treats each data item as a character string.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First group data items according to their rightmost character, and put these groups into order w</a:t>
            </a:r>
            <a:r>
              <a:rPr lang="tr-TR" sz="2400" smtClean="0"/>
              <a:t>.</a:t>
            </a:r>
            <a:r>
              <a:rPr lang="en-US" sz="2400" smtClean="0"/>
              <a:t>r</a:t>
            </a:r>
            <a:r>
              <a:rPr lang="tr-TR" sz="2400" smtClean="0"/>
              <a:t>.</a:t>
            </a:r>
            <a:r>
              <a:rPr lang="en-US" sz="2400" smtClean="0"/>
              <a:t>t</a:t>
            </a:r>
            <a:r>
              <a:rPr lang="tr-TR" sz="2400" smtClean="0"/>
              <a:t>.</a:t>
            </a:r>
            <a:r>
              <a:rPr lang="en-US" sz="2400" smtClean="0"/>
              <a:t> this rightmost character.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Then, combine these groups.</a:t>
            </a:r>
          </a:p>
          <a:p>
            <a:pPr lvl="1">
              <a:lnSpc>
                <a:spcPct val="90000"/>
              </a:lnSpc>
            </a:pPr>
            <a:r>
              <a:rPr lang="tr-TR" sz="2400" smtClean="0"/>
              <a:t>R</a:t>
            </a:r>
            <a:r>
              <a:rPr lang="en-US" sz="2400" smtClean="0"/>
              <a:t>epeat these grouping and combining operations for all other character positions in the data items </a:t>
            </a:r>
            <a:r>
              <a:rPr lang="en-US" sz="2400" smtClean="0">
                <a:solidFill>
                  <a:srgbClr val="FF0000"/>
                </a:solidFill>
              </a:rPr>
              <a:t>from the rightmost to the leftmost</a:t>
            </a:r>
            <a:r>
              <a:rPr lang="en-US" sz="2400" smtClean="0"/>
              <a:t> character position.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At the end, the sort operation will be completed.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F2551B77-D9DE-4891-9D83-073295C186B4}" type="slidenum">
              <a:rPr lang="en-US" sz="800"/>
              <a:pPr/>
              <a:t>66</a:t>
            </a:fld>
            <a:endParaRPr lang="en-US" sz="800"/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– Example</a:t>
            </a:r>
          </a:p>
        </p:txBody>
      </p:sp>
      <p:pic>
        <p:nvPicPr>
          <p:cNvPr id="81926" name="Picture 3" descr="Carrano0921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763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33FC1B3-5F64-4694-B23E-DB4849A2B35E}" type="slidenum">
              <a:rPr lang="en-US" sz="800"/>
              <a:pPr/>
              <a:t>67</a:t>
            </a:fld>
            <a:endParaRPr lang="en-US" sz="80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– Example </a:t>
            </a: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mom, dad, god, fat, bad, cat, mad, pat, bar, him	     original list </a:t>
            </a:r>
          </a:p>
          <a:p>
            <a:pPr>
              <a:buFontTx/>
              <a:buNone/>
            </a:pPr>
            <a:r>
              <a:rPr lang="en-US" sz="2000" smtClean="0"/>
              <a:t>(da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,go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,ba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,ma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) (mo</a:t>
            </a:r>
            <a:r>
              <a:rPr lang="en-US" sz="2000" b="1" smtClean="0">
                <a:solidFill>
                  <a:schemeClr val="accent2"/>
                </a:solidFill>
              </a:rPr>
              <a:t>m</a:t>
            </a:r>
            <a:r>
              <a:rPr lang="en-US" sz="2000" smtClean="0"/>
              <a:t>,hi</a:t>
            </a:r>
            <a:r>
              <a:rPr lang="en-US" sz="2000" b="1" smtClean="0">
                <a:solidFill>
                  <a:schemeClr val="accent2"/>
                </a:solidFill>
              </a:rPr>
              <a:t>m</a:t>
            </a:r>
            <a:r>
              <a:rPr lang="en-US" sz="2000" smtClean="0"/>
              <a:t>) (ba</a:t>
            </a:r>
            <a:r>
              <a:rPr lang="en-US" sz="2000" b="1" smtClean="0">
                <a:solidFill>
                  <a:schemeClr val="accent2"/>
                </a:solidFill>
              </a:rPr>
              <a:t>r</a:t>
            </a:r>
            <a:r>
              <a:rPr lang="en-US" sz="2000" smtClean="0"/>
              <a:t>) (fa</a:t>
            </a:r>
            <a:r>
              <a:rPr lang="en-US" sz="2000" b="1" smtClean="0">
                <a:solidFill>
                  <a:schemeClr val="accent2"/>
                </a:solidFill>
              </a:rPr>
              <a:t>t</a:t>
            </a:r>
            <a:r>
              <a:rPr lang="en-US" sz="2000" smtClean="0"/>
              <a:t>,ca</a:t>
            </a:r>
            <a:r>
              <a:rPr lang="en-US" sz="2000" b="1" smtClean="0">
                <a:solidFill>
                  <a:schemeClr val="accent2"/>
                </a:solidFill>
              </a:rPr>
              <a:t>t</a:t>
            </a:r>
            <a:r>
              <a:rPr lang="en-US" sz="2000" smtClean="0"/>
              <a:t>,pa</a:t>
            </a:r>
            <a:r>
              <a:rPr lang="en-US" sz="2000" b="1" smtClean="0">
                <a:solidFill>
                  <a:schemeClr val="accent2"/>
                </a:solidFill>
              </a:rPr>
              <a:t>t</a:t>
            </a:r>
            <a:r>
              <a:rPr lang="en-US" sz="2000" smtClean="0"/>
              <a:t>)	     group strings by rightmost letter</a:t>
            </a:r>
          </a:p>
          <a:p>
            <a:pPr>
              <a:buFontTx/>
              <a:buNone/>
            </a:pPr>
            <a:r>
              <a:rPr lang="en-US" sz="2000" smtClean="0"/>
              <a:t>dad,god,bad,mad,mom,him,bar,fat,cat,pat		     combine groups</a:t>
            </a:r>
          </a:p>
          <a:p>
            <a:pPr>
              <a:buFontTx/>
              <a:buNone/>
            </a:pPr>
            <a:r>
              <a:rPr lang="en-US" sz="2000" smtClean="0"/>
              <a:t>(d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d,b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d,m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d,b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r,f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t,c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t,p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t) (h</a:t>
            </a:r>
            <a:r>
              <a:rPr lang="en-US" sz="2000" b="1" smtClean="0">
                <a:solidFill>
                  <a:schemeClr val="accent2"/>
                </a:solidFill>
              </a:rPr>
              <a:t>i</a:t>
            </a:r>
            <a:r>
              <a:rPr lang="en-US" sz="2000" smtClean="0"/>
              <a:t>m) (g</a:t>
            </a:r>
            <a:r>
              <a:rPr lang="en-US" sz="2000" b="1" smtClean="0">
                <a:solidFill>
                  <a:schemeClr val="accent2"/>
                </a:solidFill>
              </a:rPr>
              <a:t>o</a:t>
            </a:r>
            <a:r>
              <a:rPr lang="en-US" sz="2000" smtClean="0"/>
              <a:t>d,m</a:t>
            </a:r>
            <a:r>
              <a:rPr lang="en-US" sz="2000" b="1" smtClean="0">
                <a:solidFill>
                  <a:schemeClr val="accent2"/>
                </a:solidFill>
              </a:rPr>
              <a:t>o</a:t>
            </a:r>
            <a:r>
              <a:rPr lang="en-US" sz="2000" smtClean="0"/>
              <a:t>m)	     group strings by middle letter</a:t>
            </a:r>
          </a:p>
          <a:p>
            <a:pPr>
              <a:buFontTx/>
              <a:buNone/>
            </a:pPr>
            <a:r>
              <a:rPr lang="en-US" sz="2000" smtClean="0"/>
              <a:t>dad,bad,mad,bar,fat,cat,pat,him,god,mom		     combine groups</a:t>
            </a:r>
          </a:p>
          <a:p>
            <a:pPr>
              <a:buFontTx/>
              <a:buNone/>
            </a:pPr>
            <a:r>
              <a:rPr lang="en-US" sz="2000" smtClean="0"/>
              <a:t>(</a:t>
            </a:r>
            <a:r>
              <a:rPr lang="en-US" sz="2000" b="1" smtClean="0">
                <a:solidFill>
                  <a:schemeClr val="accent2"/>
                </a:solidFill>
              </a:rPr>
              <a:t>b</a:t>
            </a:r>
            <a:r>
              <a:rPr lang="en-US" sz="2000" smtClean="0"/>
              <a:t>ad,</a:t>
            </a:r>
            <a:r>
              <a:rPr lang="en-US" sz="2000" b="1" smtClean="0">
                <a:solidFill>
                  <a:schemeClr val="accent2"/>
                </a:solidFill>
              </a:rPr>
              <a:t>b</a:t>
            </a:r>
            <a:r>
              <a:rPr lang="en-US" sz="2000" smtClean="0"/>
              <a:t>ar) (</a:t>
            </a:r>
            <a:r>
              <a:rPr lang="en-US" sz="2000" b="1" smtClean="0">
                <a:solidFill>
                  <a:schemeClr val="accent2"/>
                </a:solidFill>
              </a:rPr>
              <a:t>c</a:t>
            </a:r>
            <a:r>
              <a:rPr lang="en-US" sz="2000" smtClean="0"/>
              <a:t>at) (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ad) (</a:t>
            </a:r>
            <a:r>
              <a:rPr lang="en-US" sz="2000" b="1" smtClean="0">
                <a:solidFill>
                  <a:schemeClr val="accent2"/>
                </a:solidFill>
              </a:rPr>
              <a:t>f</a:t>
            </a:r>
            <a:r>
              <a:rPr lang="en-US" sz="2000" smtClean="0"/>
              <a:t>at) (</a:t>
            </a:r>
            <a:r>
              <a:rPr lang="en-US" sz="2000" b="1" smtClean="0">
                <a:solidFill>
                  <a:schemeClr val="accent2"/>
                </a:solidFill>
              </a:rPr>
              <a:t>g</a:t>
            </a:r>
            <a:r>
              <a:rPr lang="en-US" sz="2000" smtClean="0"/>
              <a:t>od) (</a:t>
            </a:r>
            <a:r>
              <a:rPr lang="en-US" sz="2000" b="1" smtClean="0">
                <a:solidFill>
                  <a:schemeClr val="accent2"/>
                </a:solidFill>
              </a:rPr>
              <a:t>h</a:t>
            </a:r>
            <a:r>
              <a:rPr lang="en-US" sz="2000" smtClean="0"/>
              <a:t>im) (</a:t>
            </a:r>
            <a:r>
              <a:rPr lang="en-US" sz="2000" b="1" smtClean="0">
                <a:solidFill>
                  <a:schemeClr val="accent2"/>
                </a:solidFill>
              </a:rPr>
              <a:t>m</a:t>
            </a:r>
            <a:r>
              <a:rPr lang="en-US" sz="2000" smtClean="0"/>
              <a:t>ad,</a:t>
            </a:r>
            <a:r>
              <a:rPr lang="en-US" sz="2000" b="1" smtClean="0">
                <a:solidFill>
                  <a:schemeClr val="accent2"/>
                </a:solidFill>
              </a:rPr>
              <a:t>m</a:t>
            </a:r>
            <a:r>
              <a:rPr lang="en-US" sz="2000" smtClean="0"/>
              <a:t>om) (</a:t>
            </a:r>
            <a:r>
              <a:rPr lang="en-US" sz="2000" b="1" smtClean="0">
                <a:solidFill>
                  <a:schemeClr val="accent2"/>
                </a:solidFill>
              </a:rPr>
              <a:t>p</a:t>
            </a:r>
            <a:r>
              <a:rPr lang="en-US" sz="2000" smtClean="0"/>
              <a:t>at)  group strings by middle letter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bad,bar,cat,dad,fat,god,him,mad,mom,par		      combine groups (SORTED)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839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01677D4-EAE1-4BD8-BA94-976E6EB4030D}" type="slidenum">
              <a:rPr lang="en-US" sz="800"/>
              <a:pPr/>
              <a:t>68</a:t>
            </a:fld>
            <a:endParaRPr lang="en-US" sz="800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- Algorithm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  <a:cs typeface="Courier New" pitchFamily="-84" charset="0"/>
              </a:rPr>
              <a:t>radixSort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  <a:cs typeface="Courier New" pitchFamily="-84" charset="0"/>
              </a:rPr>
              <a:t> </a:t>
            </a:r>
            <a:r>
              <a:rPr lang="tr-TR" sz="1800" smtClean="0">
                <a:solidFill>
                  <a:srgbClr val="0070C0"/>
                </a:solidFill>
                <a:latin typeface="Courier New" pitchFamily="-84" charset="0"/>
                <a:cs typeface="Courier New" pitchFamily="-84" charset="0"/>
              </a:rPr>
              <a:t>int</a:t>
            </a:r>
            <a:r>
              <a:rPr lang="tr-TR" sz="1800" smtClean="0">
                <a:latin typeface="Courier New" pitchFamily="-84" charset="0"/>
                <a:cs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  <a:cs typeface="Courier New" pitchFamily="-84" charset="0"/>
              </a:rPr>
              <a:t>theArray</a:t>
            </a:r>
            <a:r>
              <a:rPr lang="tr-TR" sz="1800" smtClean="0">
                <a:solidFill>
                  <a:srgbClr val="0070C0"/>
                </a:solidFill>
                <a:latin typeface="Courier New" pitchFamily="-84" charset="0"/>
                <a:cs typeface="Courier New" pitchFamily="-84" charset="0"/>
              </a:rPr>
              <a:t>[]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, in n:integer, in d:integer)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Courier New" pitchFamily="-84" charset="0"/>
                <a:cs typeface="Courier New" pitchFamily="-84" charset="0"/>
              </a:rPr>
              <a:t>// sort n d-digit integers in the array theArray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  <a:cs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 (j=d down to 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  <a:cs typeface="Courier New" pitchFamily="-84" charset="0"/>
              </a:rPr>
              <a:t>Initialize 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10 groups to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  <a:cs typeface="Courier New" pitchFamily="-84" charset="0"/>
              </a:rPr>
              <a:t>Initialize 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a counter for each group to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  <a:cs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 (i=0 through n-1)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     k = jth digit of theArray[i]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  <a:cs typeface="Courier New" pitchFamily="-84" charset="0"/>
              </a:rPr>
              <a:t>Place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 theArray[i] at the end of group 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     Increase kth counter by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Replace the items in theArray with all the items in </a:t>
            </a:r>
            <a:endParaRPr lang="tr-TR" sz="1800" smtClean="0">
              <a:latin typeface="Courier New" pitchFamily="-84" charset="0"/>
              <a:cs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800" smtClean="0">
                <a:latin typeface="Courier New" pitchFamily="-84" charset="0"/>
                <a:cs typeface="Courier New" pitchFamily="-84" charset="0"/>
              </a:rPr>
              <a:t>		 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group 0, followed by all the items in group 1, and so 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1A3066B-867A-462F-9BF0-229CE817AFB6}" type="slidenum">
              <a:rPr lang="en-US" sz="800"/>
              <a:pPr/>
              <a:t>69</a:t>
            </a:fld>
            <a:endParaRPr lang="en-US" sz="8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-- Analysis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radix sort algorithm requires  2*n*d moves to sort n strings of d characters each.</a:t>
            </a:r>
          </a:p>
          <a:p>
            <a:pPr>
              <a:buFontTx/>
              <a:buNone/>
            </a:pPr>
            <a:r>
              <a:rPr lang="en-US" smtClean="0"/>
              <a:t>	</a:t>
            </a:r>
            <a:r>
              <a:rPr lang="en-US" smtClean="0">
                <a:sym typeface="Wingdings" pitchFamily="-84" charset="2"/>
              </a:rPr>
              <a:t>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So, Radix Sort is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O(n)</a:t>
            </a:r>
          </a:p>
          <a:p>
            <a:endParaRPr lang="en-US" smtClean="0">
              <a:sym typeface="Wingdings" pitchFamily="-84" charset="2"/>
            </a:endParaRPr>
          </a:p>
          <a:p>
            <a:r>
              <a:rPr lang="en-US" smtClean="0">
                <a:sym typeface="Wingdings" pitchFamily="-84" charset="2"/>
              </a:rPr>
              <a:t>Although the radix sort is O(n), it is not appropriate as a general-purpose sorting algorithm.</a:t>
            </a:r>
          </a:p>
          <a:p>
            <a:pPr lvl="1"/>
            <a:r>
              <a:rPr lang="en-US" sz="1800" smtClean="0">
                <a:sym typeface="Wingdings" pitchFamily="-84" charset="2"/>
              </a:rPr>
              <a:t>Its memory requirement is   </a:t>
            </a:r>
            <a:r>
              <a:rPr lang="en-US" sz="1800" b="1" i="1" smtClean="0">
                <a:solidFill>
                  <a:srgbClr val="FF0000"/>
                </a:solidFill>
                <a:sym typeface="Wingdings" pitchFamily="-84" charset="2"/>
              </a:rPr>
              <a:t>d * original size of dat</a:t>
            </a:r>
            <a:r>
              <a:rPr lang="tr-TR" sz="1800" b="1" i="1" smtClean="0">
                <a:solidFill>
                  <a:srgbClr val="FF0000"/>
                </a:solidFill>
                <a:sym typeface="Wingdings" pitchFamily="-84" charset="2"/>
              </a:rPr>
              <a:t>a </a:t>
            </a:r>
            <a:r>
              <a:rPr lang="en-US" sz="1800" smtClean="0">
                <a:sym typeface="Wingdings" pitchFamily="-84" charset="2"/>
              </a:rPr>
              <a:t>(because each group should be big enough to hold the original data collection.)</a:t>
            </a:r>
          </a:p>
          <a:p>
            <a:pPr lvl="1"/>
            <a:r>
              <a:rPr lang="en-US" sz="1800" smtClean="0">
                <a:sym typeface="Wingdings" pitchFamily="-84" charset="2"/>
              </a:rPr>
              <a:t>For example, to sort string of uppercase letters. we need 27 groups.</a:t>
            </a:r>
          </a:p>
          <a:p>
            <a:pPr lvl="1"/>
            <a:r>
              <a:rPr lang="en-US" sz="1800" smtClean="0">
                <a:sym typeface="Wingdings" pitchFamily="-84" charset="2"/>
              </a:rPr>
              <a:t>The radix sort is more appropriate for a linked list than an array. (we will not need the huge memory in this case)</a:t>
            </a:r>
            <a:endParaRPr lang="en-US" sz="1800" b="1" i="1" smtClean="0"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Sorting</a:t>
            </a:r>
          </a:p>
        </p:txBody>
      </p:sp>
      <p:sp>
        <p:nvSpPr>
          <p:cNvPr id="215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0651818-E165-462D-A68A-CB37F40327BE}" type="slidenum">
              <a:rPr lang="en-US" sz="800"/>
              <a:pPr/>
              <a:t>7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3B447BD-7B60-4501-BB0F-23981C17B1CA}" type="slidenum">
              <a:rPr lang="en-US" sz="800"/>
              <a:pPr/>
              <a:t>70</a:t>
            </a:fld>
            <a:endParaRPr lang="en-US" sz="800"/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Sorting Algorithms</a:t>
            </a:r>
          </a:p>
        </p:txBody>
      </p:sp>
      <p:pic>
        <p:nvPicPr>
          <p:cNvPr id="86022" name="Picture 4" descr="Carrano092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3058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Importance of Sorting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Why don’t CS profs ever stop talking about sorting?</a:t>
            </a:r>
            <a:endParaRPr lang="tr-TR" smtClean="0"/>
          </a:p>
          <a:p>
            <a:endParaRPr lang="tr-TR" smtClean="0"/>
          </a:p>
          <a:p>
            <a:pPr>
              <a:buFont typeface="Times New Roman" pitchFamily="-84" charset="0"/>
              <a:buAutoNum type="arabicPeriod"/>
            </a:pPr>
            <a:r>
              <a:rPr lang="en-US" smtClean="0"/>
              <a:t>Computers spend more time sorting than anything else,</a:t>
            </a:r>
            <a:r>
              <a:rPr lang="tr-TR" smtClean="0"/>
              <a:t> historically 25% on mainframes.</a:t>
            </a:r>
          </a:p>
          <a:p>
            <a:pPr>
              <a:buFont typeface="Times New Roman" pitchFamily="-84" charset="0"/>
              <a:buAutoNum type="arabicPeriod"/>
            </a:pPr>
            <a:endParaRPr lang="tr-TR" smtClean="0"/>
          </a:p>
          <a:p>
            <a:pPr>
              <a:buFont typeface="Times New Roman" pitchFamily="-84" charset="0"/>
              <a:buAutoNum type="arabicPeriod"/>
            </a:pPr>
            <a:r>
              <a:rPr lang="en-US" smtClean="0"/>
              <a:t>Sorting is the best studied problem in computer science,</a:t>
            </a:r>
            <a:r>
              <a:rPr lang="tr-TR" smtClean="0"/>
              <a:t> </a:t>
            </a:r>
            <a:r>
              <a:rPr lang="en-US" smtClean="0"/>
              <a:t>with a variety of different algorithms known.</a:t>
            </a:r>
            <a:endParaRPr lang="tr-TR" smtClean="0"/>
          </a:p>
          <a:p>
            <a:pPr>
              <a:buFont typeface="Times New Roman" pitchFamily="-84" charset="0"/>
              <a:buAutoNum type="arabicPeriod"/>
            </a:pPr>
            <a:endParaRPr lang="en-US" smtClean="0"/>
          </a:p>
          <a:p>
            <a:pPr>
              <a:buFont typeface="Times New Roman" pitchFamily="-84" charset="0"/>
              <a:buAutoNum type="arabicPeriod"/>
            </a:pPr>
            <a:r>
              <a:rPr lang="en-US" smtClean="0"/>
              <a:t>Most of the interesting ideas we will encounter in the</a:t>
            </a:r>
            <a:r>
              <a:rPr lang="tr-TR" smtClean="0"/>
              <a:t> </a:t>
            </a:r>
            <a:r>
              <a:rPr lang="en-US" smtClean="0"/>
              <a:t>course can be taught in the context of sorting, such as</a:t>
            </a:r>
            <a:r>
              <a:rPr lang="tr-TR" smtClean="0"/>
              <a:t> </a:t>
            </a:r>
            <a:r>
              <a:rPr lang="en-US" smtClean="0"/>
              <a:t>divide-and-conquer, randomized algorithms, and lower</a:t>
            </a:r>
            <a:r>
              <a:rPr lang="tr-TR" smtClean="0"/>
              <a:t> bounds.</a:t>
            </a:r>
          </a:p>
          <a:p>
            <a:pPr algn="r">
              <a:buFontTx/>
              <a:buNone/>
            </a:pPr>
            <a:endParaRPr lang="tr-TR" sz="1600" smtClean="0"/>
          </a:p>
          <a:p>
            <a:pPr algn="r">
              <a:buFontTx/>
              <a:buNone/>
            </a:pPr>
            <a:r>
              <a:rPr lang="tr-TR" sz="1600" smtClean="0"/>
              <a:t>(slide by Steven Skiena)</a:t>
            </a:r>
            <a:endParaRPr lang="tr-TR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3DF57DC7-6276-4F11-9B64-00AA690EACF8}" type="slidenum">
              <a:rPr lang="en-US" sz="800"/>
              <a:pPr/>
              <a:t>8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Sorting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Organize </a:t>
            </a:r>
            <a:r>
              <a:rPr lang="en-US" smtClean="0"/>
              <a:t>data into ascending </a:t>
            </a:r>
            <a:r>
              <a:rPr lang="tr-TR" smtClean="0"/>
              <a:t>/ </a:t>
            </a:r>
            <a:r>
              <a:rPr lang="en-US" smtClean="0"/>
              <a:t>descending order</a:t>
            </a:r>
            <a:endParaRPr lang="tr-TR" smtClean="0"/>
          </a:p>
          <a:p>
            <a:pPr lvl="1"/>
            <a:r>
              <a:rPr lang="tr-TR" sz="1800" smtClean="0"/>
              <a:t>Useful in many applications</a:t>
            </a:r>
          </a:p>
          <a:p>
            <a:pPr lvl="1"/>
            <a:r>
              <a:rPr lang="tr-TR" sz="1800" smtClean="0"/>
              <a:t>Any examples can you think of?</a:t>
            </a:r>
            <a:endParaRPr lang="en-US" sz="1800" smtClean="0"/>
          </a:p>
          <a:p>
            <a:endParaRPr lang="tr-TR" smtClean="0"/>
          </a:p>
          <a:p>
            <a:r>
              <a:rPr lang="tr-TR" smtClean="0"/>
              <a:t>Internal sort vs. external sort </a:t>
            </a:r>
          </a:p>
          <a:p>
            <a:pPr lvl="1"/>
            <a:r>
              <a:rPr lang="en-US" sz="1800" smtClean="0"/>
              <a:t>We will analyze only internal sorting algorithms</a:t>
            </a:r>
          </a:p>
          <a:p>
            <a:endParaRPr lang="tr-TR" smtClean="0"/>
          </a:p>
          <a:p>
            <a:r>
              <a:rPr lang="en-US" smtClean="0"/>
              <a:t>Sorting also has </a:t>
            </a:r>
            <a:r>
              <a:rPr lang="tr-TR" smtClean="0"/>
              <a:t>other </a:t>
            </a:r>
            <a:r>
              <a:rPr lang="en-US" smtClean="0"/>
              <a:t>uses. I</a:t>
            </a:r>
            <a:r>
              <a:rPr lang="tr-TR" smtClean="0"/>
              <a:t>t can make an algorithm faster.</a:t>
            </a:r>
          </a:p>
          <a:p>
            <a:pPr lvl="1"/>
            <a:r>
              <a:rPr lang="tr-TR" sz="1800" smtClean="0"/>
              <a:t>e.g., find the intersection of two sets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dirty="0" smtClean="0"/>
              <a:t>Fall 2015</a:t>
            </a:r>
            <a:endParaRPr lang="en-US" sz="800" dirty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8E7E22A-2C82-4FA7-9ADE-51B61A458A6C}" type="slidenum">
              <a:rPr lang="en-US" sz="800"/>
              <a:pPr/>
              <a:t>9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6482</TotalTime>
  <Words>3134</Words>
  <Application>Microsoft Office PowerPoint</Application>
  <PresentationFormat>A4 Paper (210x297 mm)</PresentationFormat>
  <Paragraphs>921</Paragraphs>
  <Slides>70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Default Design</vt:lpstr>
      <vt:lpstr>Equation</vt:lpstr>
      <vt:lpstr>Sorting and Searching</vt:lpstr>
      <vt:lpstr>Problem of the Day</vt:lpstr>
      <vt:lpstr>Sequential Search</vt:lpstr>
      <vt:lpstr>Binary Search</vt:lpstr>
      <vt:lpstr>Binary Search – Analysis </vt:lpstr>
      <vt:lpstr>How much better is O(log2n)?</vt:lpstr>
      <vt:lpstr>Sorting</vt:lpstr>
      <vt:lpstr>Importance of Sorting</vt:lpstr>
      <vt:lpstr>Sorting</vt:lpstr>
      <vt:lpstr>Efficiency of Sorting</vt:lpstr>
      <vt:lpstr>Applications of Sorting</vt:lpstr>
      <vt:lpstr>Sorting Algorithms</vt:lpstr>
      <vt:lpstr>Selection Sort</vt:lpstr>
      <vt:lpstr>Selection Sort</vt:lpstr>
      <vt:lpstr>Selection Sort (cont.)</vt:lpstr>
      <vt:lpstr>Selection Sort (cont.)</vt:lpstr>
      <vt:lpstr>Selection Sort (cont.)</vt:lpstr>
      <vt:lpstr>Selection Sort -- Analysis</vt:lpstr>
      <vt:lpstr>Selection Sort – Analysis (cont.)</vt:lpstr>
      <vt:lpstr>Insertion Sort</vt:lpstr>
      <vt:lpstr>Insertion Sort</vt:lpstr>
      <vt:lpstr>Insertion Sort (cont.)</vt:lpstr>
      <vt:lpstr>Insertion Sort (cont.)</vt:lpstr>
      <vt:lpstr>Insertion Sort – Analysis </vt:lpstr>
      <vt:lpstr>Insertion Sort – Analysis</vt:lpstr>
      <vt:lpstr>Bubble Sort</vt:lpstr>
      <vt:lpstr>Bubble Sort</vt:lpstr>
      <vt:lpstr>Bubble Sort (cont.)</vt:lpstr>
      <vt:lpstr>Bubble Sort (cont.)</vt:lpstr>
      <vt:lpstr>Bubble Sort – Analysis </vt:lpstr>
      <vt:lpstr>Merge Sort</vt:lpstr>
      <vt:lpstr>Mergesort</vt:lpstr>
      <vt:lpstr>Mergesort - Example</vt:lpstr>
      <vt:lpstr>Mergesort</vt:lpstr>
      <vt:lpstr>Merge</vt:lpstr>
      <vt:lpstr>Merge (cont.)</vt:lpstr>
      <vt:lpstr>Mergesort - Example</vt:lpstr>
      <vt:lpstr>Mergesort – Example2</vt:lpstr>
      <vt:lpstr>Mergesort – Analysis of Merge</vt:lpstr>
      <vt:lpstr>Mergesort – Analysis of Merge (cont.)</vt:lpstr>
      <vt:lpstr>Mergesort - Analysis</vt:lpstr>
      <vt:lpstr>Mergesort - Analysis</vt:lpstr>
      <vt:lpstr>Mergesort - Analysis</vt:lpstr>
      <vt:lpstr>Mergesort – Average Case</vt:lpstr>
      <vt:lpstr>Mergesort – Analysis</vt:lpstr>
      <vt:lpstr>Quicksort</vt:lpstr>
      <vt:lpstr>Quicksort</vt:lpstr>
      <vt:lpstr>Quicksort (cont.)</vt:lpstr>
      <vt:lpstr>Partition</vt:lpstr>
      <vt:lpstr>Partition – Choosing the pivot</vt:lpstr>
      <vt:lpstr>Partition Function (cont.)</vt:lpstr>
      <vt:lpstr>Partition Function (cont.)</vt:lpstr>
      <vt:lpstr>Partition Function (cont.)</vt:lpstr>
      <vt:lpstr>Partition Function (cont.)</vt:lpstr>
      <vt:lpstr>Partition Function (cont.)</vt:lpstr>
      <vt:lpstr>Quicksort Function</vt:lpstr>
      <vt:lpstr>Partition Function</vt:lpstr>
      <vt:lpstr>Partition Function (cont.)</vt:lpstr>
      <vt:lpstr>Quicksort – Analysis </vt:lpstr>
      <vt:lpstr>Quicksort – Analysis</vt:lpstr>
      <vt:lpstr>Quicksort – Analysis</vt:lpstr>
      <vt:lpstr>Quicksort – Analysis</vt:lpstr>
      <vt:lpstr>Other Sorting Algorithms?</vt:lpstr>
      <vt:lpstr>Other Sorting Algorithms?</vt:lpstr>
      <vt:lpstr>Radix Sort</vt:lpstr>
      <vt:lpstr>Radix Sort – Example</vt:lpstr>
      <vt:lpstr>Radix Sort – Example </vt:lpstr>
      <vt:lpstr>Radix Sort - Algorithm</vt:lpstr>
      <vt:lpstr>Radix Sort -- Analysis</vt:lpstr>
      <vt:lpstr>Comparison of Sorting Algorithms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fazli can</cp:lastModifiedBy>
  <cp:revision>637</cp:revision>
  <cp:lastPrinted>1999-09-09T03:15:50Z</cp:lastPrinted>
  <dcterms:created xsi:type="dcterms:W3CDTF">2014-02-12T14:06:02Z</dcterms:created>
  <dcterms:modified xsi:type="dcterms:W3CDTF">2015-09-07T15:07:48Z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