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15" r:id="rId9"/>
    <p:sldId id="265" r:id="rId10"/>
    <p:sldId id="266" r:id="rId11"/>
    <p:sldId id="268" r:id="rId12"/>
    <p:sldId id="269" r:id="rId13"/>
    <p:sldId id="277" r:id="rId14"/>
    <p:sldId id="316" r:id="rId15"/>
    <p:sldId id="281" r:id="rId16"/>
    <p:sldId id="282" r:id="rId17"/>
    <p:sldId id="317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318" r:id="rId26"/>
    <p:sldId id="295" r:id="rId27"/>
    <p:sldId id="297" r:id="rId28"/>
    <p:sldId id="319" r:id="rId29"/>
    <p:sldId id="320" r:id="rId30"/>
    <p:sldId id="322" r:id="rId31"/>
    <p:sldId id="323" r:id="rId32"/>
    <p:sldId id="302" r:id="rId33"/>
    <p:sldId id="324" r:id="rId34"/>
    <p:sldId id="325" r:id="rId35"/>
    <p:sldId id="337" r:id="rId36"/>
    <p:sldId id="306" r:id="rId37"/>
    <p:sldId id="338" r:id="rId38"/>
    <p:sldId id="309" r:id="rId39"/>
    <p:sldId id="308" r:id="rId40"/>
    <p:sldId id="311" r:id="rId41"/>
    <p:sldId id="326" r:id="rId42"/>
    <p:sldId id="312" r:id="rId43"/>
    <p:sldId id="313" r:id="rId44"/>
    <p:sldId id="314" r:id="rId4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D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9/7/2015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9/7/2015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September 7, 2015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8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Heaps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2710130"/>
            <a:ext cx="5257800" cy="213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Linked-list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  <a:cs typeface="Calibri" charset="0"/>
              </a:rPr>
              <a:t>We need a balanced BST so that we can get better performance [O(logn) in the worst case]  </a:t>
            </a:r>
            <a:r>
              <a:rPr lang="en-US" sz="2000" b="1">
                <a:latin typeface="Calibri" charset="0"/>
                <a:cs typeface="Calibri" charset="0"/>
                <a:sym typeface="Wingdings" charset="0"/>
              </a:rPr>
              <a:t> HEAP</a:t>
            </a:r>
            <a:endParaRPr lang="en-US" sz="2000" b="1">
              <a:latin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1447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667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62200" y="3886200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42672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grpSp>
        <p:nvGrpSpPr>
          <p:cNvPr id="34823" name="Group 154"/>
          <p:cNvGrpSpPr>
            <a:grpSpLocks/>
          </p:cNvGrpSpPr>
          <p:nvPr/>
        </p:nvGrpSpPr>
        <p:grpSpPr bwMode="auto">
          <a:xfrm>
            <a:off x="1066800" y="3200400"/>
            <a:ext cx="8229600" cy="1466850"/>
            <a:chOff x="1066800" y="3200400"/>
            <a:chExt cx="8229600" cy="1466850"/>
          </a:xfrm>
        </p:grpSpPr>
        <p:sp>
          <p:nvSpPr>
            <p:cNvPr id="34852" name="Text Box 21"/>
            <p:cNvSpPr txBox="1">
              <a:spLocks noChangeArrowheads="1"/>
            </p:cNvSpPr>
            <p:nvPr/>
          </p:nvSpPr>
          <p:spPr bwMode="auto">
            <a:xfrm>
              <a:off x="5746750" y="363537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1066800" y="3429000"/>
              <a:ext cx="10397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54" name="Group 115"/>
            <p:cNvGrpSpPr>
              <a:grpSpLocks/>
            </p:cNvGrpSpPr>
            <p:nvPr/>
          </p:nvGrpSpPr>
          <p:grpSpPr bwMode="auto">
            <a:xfrm>
              <a:off x="7239000" y="3200400"/>
              <a:ext cx="2057400" cy="1466850"/>
              <a:chOff x="5562600" y="3124200"/>
              <a:chExt cx="2057400" cy="1466850"/>
            </a:xfrm>
          </p:grpSpPr>
          <p:grpSp>
            <p:nvGrpSpPr>
              <p:cNvPr id="34867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736725" cy="933450"/>
                <a:chOff x="134" y="842"/>
                <a:chExt cx="1094" cy="588"/>
              </a:xfrm>
            </p:grpSpPr>
            <p:sp>
              <p:nvSpPr>
                <p:cNvPr id="3487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75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1094" cy="396"/>
                  <a:chOff x="134" y="1034"/>
                  <a:chExt cx="1094" cy="396"/>
                </a:xfrm>
              </p:grpSpPr>
              <p:sp>
                <p:nvSpPr>
                  <p:cNvPr id="3487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7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0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45</a:t>
                    </a:r>
                  </a:p>
                </p:txBody>
              </p:sp>
              <p:sp>
                <p:nvSpPr>
                  <p:cNvPr id="3487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00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68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69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70" name="Text Box 33"/>
              <p:cNvSpPr txBox="1">
                <a:spLocks noChangeArrowheads="1"/>
              </p:cNvSpPr>
              <p:nvPr/>
            </p:nvSpPr>
            <p:spPr bwMode="auto">
              <a:xfrm>
                <a:off x="6874054" y="417189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33</a:t>
                </a:r>
              </a:p>
            </p:txBody>
          </p:sp>
          <p:sp>
            <p:nvSpPr>
              <p:cNvPr id="34871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Line 8"/>
              <p:cNvSpPr>
                <a:spLocks noChangeShapeType="1"/>
              </p:cNvSpPr>
              <p:nvPr/>
            </p:nvSpPr>
            <p:spPr bwMode="auto">
              <a:xfrm flipH="1">
                <a:off x="70866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55" name="Group 16"/>
            <p:cNvGrpSpPr>
              <a:grpSpLocks/>
            </p:cNvGrpSpPr>
            <p:nvPr/>
          </p:nvGrpSpPr>
          <p:grpSpPr bwMode="auto">
            <a:xfrm>
              <a:off x="2514600" y="3219450"/>
              <a:ext cx="1127125" cy="933450"/>
              <a:chOff x="134" y="842"/>
              <a:chExt cx="710" cy="588"/>
            </a:xfrm>
          </p:grpSpPr>
          <p:sp>
            <p:nvSpPr>
              <p:cNvPr id="3486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64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6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56" name="Group 16"/>
            <p:cNvGrpSpPr>
              <a:grpSpLocks/>
            </p:cNvGrpSpPr>
            <p:nvPr/>
          </p:nvGrpSpPr>
          <p:grpSpPr bwMode="auto">
            <a:xfrm>
              <a:off x="4648200" y="3219450"/>
              <a:ext cx="1736725" cy="933450"/>
              <a:chOff x="134" y="842"/>
              <a:chExt cx="1094" cy="588"/>
            </a:xfrm>
          </p:grpSpPr>
          <p:sp>
            <p:nvSpPr>
              <p:cNvPr id="3485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5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5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6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824" name="Group 155"/>
          <p:cNvGrpSpPr>
            <a:grpSpLocks/>
          </p:cNvGrpSpPr>
          <p:nvPr/>
        </p:nvGrpSpPr>
        <p:grpSpPr bwMode="auto">
          <a:xfrm>
            <a:off x="609600" y="4953000"/>
            <a:ext cx="8077200" cy="1466850"/>
            <a:chOff x="609600" y="5029200"/>
            <a:chExt cx="8077200" cy="1466850"/>
          </a:xfrm>
        </p:grpSpPr>
        <p:sp>
          <p:nvSpPr>
            <p:cNvPr id="34828" name="Text Box 21"/>
            <p:cNvSpPr txBox="1">
              <a:spLocks noChangeArrowheads="1"/>
            </p:cNvSpPr>
            <p:nvPr/>
          </p:nvSpPr>
          <p:spPr bwMode="auto">
            <a:xfrm>
              <a:off x="5213350" y="552132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20" name="Text Box 69"/>
            <p:cNvSpPr txBox="1">
              <a:spLocks noChangeArrowheads="1"/>
            </p:cNvSpPr>
            <p:nvPr/>
          </p:nvSpPr>
          <p:spPr bwMode="auto">
            <a:xfrm>
              <a:off x="609600" y="5314950"/>
              <a:ext cx="1655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NOT 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30" name="Group 115"/>
            <p:cNvGrpSpPr>
              <a:grpSpLocks/>
            </p:cNvGrpSpPr>
            <p:nvPr/>
          </p:nvGrpSpPr>
          <p:grpSpPr bwMode="auto">
            <a:xfrm>
              <a:off x="7239000" y="5029200"/>
              <a:ext cx="1447800" cy="1466850"/>
              <a:chOff x="5562600" y="3124200"/>
              <a:chExt cx="1447800" cy="1466850"/>
            </a:xfrm>
          </p:grpSpPr>
          <p:grpSp>
            <p:nvGrpSpPr>
              <p:cNvPr id="34843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127125" cy="933450"/>
                <a:chOff x="134" y="842"/>
                <a:chExt cx="710" cy="588"/>
              </a:xfrm>
            </p:grpSpPr>
            <p:sp>
              <p:nvSpPr>
                <p:cNvPr id="348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49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566" cy="396"/>
                  <a:chOff x="134" y="1034"/>
                  <a:chExt cx="566" cy="396"/>
                </a:xfrm>
              </p:grpSpPr>
              <p:sp>
                <p:nvSpPr>
                  <p:cNvPr id="3485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5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44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45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46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16"/>
            <p:cNvGrpSpPr>
              <a:grpSpLocks/>
            </p:cNvGrpSpPr>
            <p:nvPr/>
          </p:nvGrpSpPr>
          <p:grpSpPr bwMode="auto">
            <a:xfrm>
              <a:off x="4724400" y="5029200"/>
              <a:ext cx="1736725" cy="933450"/>
              <a:chOff x="134" y="842"/>
              <a:chExt cx="1094" cy="588"/>
            </a:xfrm>
          </p:grpSpPr>
          <p:sp>
            <p:nvSpPr>
              <p:cNvPr id="3483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42</a:t>
                </a:r>
              </a:p>
            </p:txBody>
          </p:sp>
          <p:grpSp>
            <p:nvGrpSpPr>
              <p:cNvPr id="3483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4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3124200" y="5029200"/>
              <a:ext cx="1054100" cy="933450"/>
              <a:chOff x="566" y="842"/>
              <a:chExt cx="664" cy="588"/>
            </a:xfrm>
          </p:grpSpPr>
          <p:sp>
            <p:nvSpPr>
              <p:cNvPr id="3483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34" name="Group 10"/>
              <p:cNvGrpSpPr>
                <a:grpSpLocks/>
              </p:cNvGrpSpPr>
              <p:nvPr/>
            </p:nvGrpSpPr>
            <p:grpSpPr bwMode="auto">
              <a:xfrm>
                <a:off x="700" y="1034"/>
                <a:ext cx="530" cy="396"/>
                <a:chOff x="700" y="1034"/>
                <a:chExt cx="530" cy="396"/>
              </a:xfrm>
            </p:grpSpPr>
            <p:sp>
              <p:nvSpPr>
                <p:cNvPr id="348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8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36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F470DA-D183-584F-A940-89F67901E7B3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 Array-Based Implementation of a Heap</a:t>
            </a:r>
          </a:p>
        </p:txBody>
      </p:sp>
      <p:pic>
        <p:nvPicPr>
          <p:cNvPr id="358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1450"/>
            <a:ext cx="9067800" cy="4545013"/>
          </a:xfrm>
          <a:noFill/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584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An array and an integer counter are the data members</a:t>
            </a:r>
          </a:p>
          <a:p>
            <a:r>
              <a:rPr lang="en-US" sz="2000">
                <a:latin typeface="Calibri" charset="0"/>
                <a:cs typeface="Calibri" charset="0"/>
              </a:rPr>
              <a:t>for an array-based implementation of a heap.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	throw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41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 </a:t>
            </a:r>
          </a:p>
        </p:txBody>
      </p:sp>
      <p:pic>
        <p:nvPicPr>
          <p:cNvPr id="56326" name="Picture 3" descr="Carrano1119_A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92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57350" name="Picture 3" descr="Carrano1119_B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072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9797</TotalTime>
  <Words>2307</Words>
  <Application>Microsoft Office PowerPoint</Application>
  <PresentationFormat>A4 Paper (210x297 mm)</PresentationFormat>
  <Paragraphs>598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Heaps 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Differences between a Heap and a BST</vt:lpstr>
      <vt:lpstr>An Array-Based Implementation of a Heap</vt:lpstr>
      <vt:lpstr>Major Heap Operations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Heapsort -- Building a heap from an array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fazli can</cp:lastModifiedBy>
  <cp:revision>448</cp:revision>
  <cp:lastPrinted>1999-09-09T03:15:50Z</cp:lastPrinted>
  <dcterms:created xsi:type="dcterms:W3CDTF">2014-10-31T07:34:37Z</dcterms:created>
  <dcterms:modified xsi:type="dcterms:W3CDTF">2015-09-07T15:09:49Z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