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72" r:id="rId5"/>
    <p:sldId id="270" r:id="rId6"/>
    <p:sldId id="271" r:id="rId7"/>
    <p:sldId id="273" r:id="rId8"/>
    <p:sldId id="274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28.03.2012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91680" y="1196752"/>
            <a:ext cx="7056784" cy="1894362"/>
          </a:xfrm>
        </p:spPr>
        <p:txBody>
          <a:bodyPr>
            <a:normAutofit/>
          </a:bodyPr>
          <a:lstStyle/>
          <a:p>
            <a:pPr algn="ctr"/>
            <a:r>
              <a:rPr lang="tr-TR" sz="3600" dirty="0">
                <a:solidFill>
                  <a:schemeClr val="accent3">
                    <a:lumMod val="75000"/>
                  </a:schemeClr>
                </a:solidFill>
              </a:rPr>
              <a:t>DivText</a:t>
            </a:r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tr-TR" sz="2000" dirty="0" smtClean="0">
                <a:solidFill>
                  <a:schemeClr val="tx1"/>
                </a:solidFill>
              </a:rPr>
              <a:t/>
            </a:r>
            <a:br>
              <a:rPr lang="tr-TR" sz="2000" dirty="0" smtClean="0">
                <a:solidFill>
                  <a:schemeClr val="tx1"/>
                </a:solidFill>
              </a:rPr>
            </a:b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627784" y="4221088"/>
            <a:ext cx="6172200" cy="1728192"/>
          </a:xfrm>
        </p:spPr>
        <p:txBody>
          <a:bodyPr>
            <a:normAutofit/>
          </a:bodyPr>
          <a:lstStyle/>
          <a:p>
            <a:pPr algn="r"/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en-US" dirty="0" err="1" smtClean="0"/>
              <a:t>Bahaeddin</a:t>
            </a:r>
            <a:r>
              <a:rPr lang="en-US" dirty="0" smtClean="0"/>
              <a:t> ERAVCI,</a:t>
            </a:r>
            <a:endParaRPr lang="tr-TR" dirty="0" smtClean="0"/>
          </a:p>
          <a:p>
            <a:pPr algn="r"/>
            <a:r>
              <a:rPr lang="tr-TR" dirty="0"/>
              <a:t>	</a:t>
            </a:r>
            <a:r>
              <a:rPr lang="en-US" dirty="0" err="1" smtClean="0"/>
              <a:t>Emre</a:t>
            </a:r>
            <a:r>
              <a:rPr lang="en-US" dirty="0" smtClean="0"/>
              <a:t> YILMAZ,</a:t>
            </a:r>
            <a:endParaRPr lang="tr-TR" dirty="0" smtClean="0"/>
          </a:p>
          <a:p>
            <a:pPr algn="r"/>
            <a:r>
              <a:rPr lang="tr-TR" dirty="0"/>
              <a:t>	I</a:t>
            </a:r>
            <a:r>
              <a:rPr lang="en-US" dirty="0" err="1" smtClean="0"/>
              <a:t>zze</a:t>
            </a:r>
            <a:r>
              <a:rPr lang="tr-TR" dirty="0" smtClean="0"/>
              <a:t>d</a:t>
            </a:r>
            <a:r>
              <a:rPr lang="tr-TR" dirty="0"/>
              <a:t>d</a:t>
            </a:r>
            <a:r>
              <a:rPr lang="en-US" dirty="0" smtClean="0"/>
              <a:t>in G</a:t>
            </a:r>
            <a:r>
              <a:rPr lang="tr-TR" dirty="0" smtClean="0"/>
              <a:t>U</a:t>
            </a:r>
            <a:r>
              <a:rPr lang="en-US" dirty="0" smtClean="0"/>
              <a:t>R</a:t>
            </a:r>
            <a:endParaRPr lang="tr-TR" dirty="0" smtClean="0"/>
          </a:p>
          <a:p>
            <a:pPr algn="r"/>
            <a:r>
              <a:rPr lang="tr-TR" dirty="0"/>
              <a:t>	</a:t>
            </a:r>
            <a:r>
              <a:rPr lang="en-US" dirty="0" smtClean="0"/>
              <a:t>Mehmet G</a:t>
            </a:r>
            <a:r>
              <a:rPr lang="tr-TR" dirty="0" smtClean="0"/>
              <a:t>U</a:t>
            </a:r>
            <a:r>
              <a:rPr lang="en-US" dirty="0" smtClean="0"/>
              <a:t>VERCIN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Description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r>
              <a:rPr lang="tr-TR" dirty="0" smtClean="0"/>
              <a:t>Recommendation systems </a:t>
            </a:r>
          </a:p>
          <a:p>
            <a:pPr marL="0" indent="0">
              <a:buNone/>
            </a:pPr>
            <a:r>
              <a:rPr lang="tr-TR" dirty="0" smtClean="0"/>
              <a:t>are used to find relevant </a:t>
            </a:r>
          </a:p>
          <a:p>
            <a:pPr marL="0" indent="0">
              <a:buNone/>
            </a:pPr>
            <a:r>
              <a:rPr lang="tr-TR" dirty="0" smtClean="0"/>
              <a:t>data based on current data</a:t>
            </a:r>
          </a:p>
          <a:p>
            <a:pPr marL="0" indent="0">
              <a:buNone/>
            </a:pPr>
            <a:r>
              <a:rPr lang="tr-TR" dirty="0" smtClean="0"/>
              <a:t>(amazon,last.fm)</a:t>
            </a:r>
          </a:p>
          <a:p>
            <a:endParaRPr lang="tr-TR" dirty="0" smtClean="0"/>
          </a:p>
          <a:p>
            <a:r>
              <a:rPr lang="tr-TR" dirty="0" smtClean="0"/>
              <a:t>Common method is to choose a metric and according to it give top-k similar results given the current data as the query </a:t>
            </a:r>
          </a:p>
          <a:p>
            <a:endParaRPr lang="tr-TR" dirty="0" smtClean="0"/>
          </a:p>
          <a:p>
            <a:r>
              <a:rPr lang="tr-TR" dirty="0" smtClean="0"/>
              <a:t>BUT giving the top-k similar data (NN) will not satisfy the user needs</a:t>
            </a:r>
          </a:p>
          <a:p>
            <a:endParaRPr lang="tr-TR" dirty="0"/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984" t="44776" r="57176" b="27612"/>
          <a:stretch/>
        </p:blipFill>
        <p:spPr bwMode="auto">
          <a:xfrm>
            <a:off x="4860032" y="1613002"/>
            <a:ext cx="3638092" cy="210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72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293096"/>
            <a:ext cx="5617468" cy="250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Motivation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Massive data</a:t>
            </a:r>
          </a:p>
          <a:p>
            <a:pPr lvl="1"/>
            <a:r>
              <a:rPr lang="en-US" dirty="0"/>
              <a:t>The fastest increasing quantity on this planet is the amount of information we are </a:t>
            </a:r>
            <a:r>
              <a:rPr lang="en-US" dirty="0" smtClean="0"/>
              <a:t>generating</a:t>
            </a:r>
            <a:endParaRPr lang="tr-TR" dirty="0"/>
          </a:p>
          <a:p>
            <a:r>
              <a:rPr lang="tr-TR" dirty="0"/>
              <a:t>Large </a:t>
            </a:r>
            <a:r>
              <a:rPr lang="tr-TR" dirty="0" smtClean="0"/>
              <a:t>availability</a:t>
            </a:r>
            <a:endParaRPr lang="tr-TR" dirty="0"/>
          </a:p>
          <a:p>
            <a:r>
              <a:rPr lang="tr-TR" dirty="0"/>
              <a:t>Partial knowledge about data</a:t>
            </a:r>
          </a:p>
          <a:p>
            <a:pPr lvl="1"/>
            <a:r>
              <a:rPr lang="tr-TR" dirty="0"/>
              <a:t>if </a:t>
            </a:r>
            <a:r>
              <a:rPr lang="tr-TR" dirty="0" smtClean="0"/>
              <a:t>you </a:t>
            </a:r>
            <a:r>
              <a:rPr lang="tr-TR" dirty="0"/>
              <a:t>don’t know the alternatives you don’t know to search for </a:t>
            </a:r>
            <a:r>
              <a:rPr lang="tr-TR" dirty="0" smtClean="0"/>
              <a:t>exactly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Motivation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So, we need results that are both </a:t>
            </a:r>
            <a:r>
              <a:rPr lang="tr-TR" i="1" dirty="0" smtClean="0"/>
              <a:t>similar</a:t>
            </a:r>
            <a:r>
              <a:rPr lang="tr-TR" dirty="0" smtClean="0"/>
              <a:t> to the query yet </a:t>
            </a:r>
            <a:r>
              <a:rPr lang="tr-TR" i="1" dirty="0" smtClean="0"/>
              <a:t>different</a:t>
            </a:r>
            <a:r>
              <a:rPr lang="tr-TR" dirty="0" smtClean="0"/>
              <a:t> from each other i.e. </a:t>
            </a:r>
            <a:r>
              <a:rPr lang="tr-TR" b="1" dirty="0" smtClean="0"/>
              <a:t>diversity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This gives a chance</a:t>
            </a:r>
          </a:p>
          <a:p>
            <a:pPr lvl="1"/>
            <a:r>
              <a:rPr lang="tr-TR" dirty="0"/>
              <a:t>t</a:t>
            </a:r>
            <a:r>
              <a:rPr lang="tr-TR" dirty="0" smtClean="0"/>
              <a:t>o do  exploratory search</a:t>
            </a:r>
          </a:p>
          <a:p>
            <a:pPr lvl="1"/>
            <a:r>
              <a:rPr lang="tr-TR" dirty="0"/>
              <a:t>s</a:t>
            </a:r>
            <a:r>
              <a:rPr lang="tr-TR" dirty="0" smtClean="0"/>
              <a:t>ee different perspective of the query</a:t>
            </a:r>
          </a:p>
          <a:p>
            <a:pPr lvl="1"/>
            <a:r>
              <a:rPr lang="tr-TR" dirty="0"/>
              <a:t>f</a:t>
            </a:r>
            <a:r>
              <a:rPr lang="tr-TR" dirty="0" smtClean="0"/>
              <a:t>or better user satisfaction</a:t>
            </a:r>
          </a:p>
          <a:p>
            <a:pPr lvl="1"/>
            <a:endParaRPr lang="tr-TR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522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Methodology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Given a query most common ways to diversify search results</a:t>
            </a:r>
          </a:p>
          <a:p>
            <a:r>
              <a:rPr lang="tr-TR" dirty="0" smtClean="0"/>
              <a:t>Selecting from similar items</a:t>
            </a:r>
            <a:endParaRPr lang="tr-TR" dirty="0"/>
          </a:p>
          <a:p>
            <a:pPr lvl="1"/>
            <a:r>
              <a:rPr lang="tr-TR" dirty="0" smtClean="0"/>
              <a:t>Find top-m similar results for the query (m&gt;&gt;k)</a:t>
            </a:r>
          </a:p>
          <a:p>
            <a:pPr lvl="1"/>
            <a:r>
              <a:rPr lang="tr-TR" dirty="0" smtClean="0"/>
              <a:t>Cluster m items  into k clusters</a:t>
            </a:r>
          </a:p>
          <a:p>
            <a:pPr lvl="1"/>
            <a:r>
              <a:rPr lang="tr-TR" dirty="0" smtClean="0"/>
              <a:t>Pick k representative point and present it to the user</a:t>
            </a:r>
          </a:p>
          <a:p>
            <a:endParaRPr lang="tr-TR" dirty="0"/>
          </a:p>
          <a:p>
            <a:r>
              <a:rPr lang="tr-TR" dirty="0" smtClean="0"/>
              <a:t>Mathematically define diversity</a:t>
            </a:r>
          </a:p>
          <a:p>
            <a:pPr lvl="1"/>
            <a:r>
              <a:rPr lang="tr-TR" dirty="0" smtClean="0"/>
              <a:t>Define a cost function that both includes a similarity metric and a diversity measure  </a:t>
            </a:r>
          </a:p>
        </p:txBody>
      </p:sp>
    </p:spTree>
    <p:extLst>
      <p:ext uri="{BB962C8B-B14F-4D97-AF65-F5344CB8AC3E}">
        <p14:creationId xmlns:p14="http://schemas.microsoft.com/office/powerpoint/2010/main" xmlns="" val="38972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Application and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Expected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Results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We will start by building a document set</a:t>
            </a:r>
            <a:endParaRPr lang="tr-TR" dirty="0"/>
          </a:p>
          <a:p>
            <a:pPr lvl="1"/>
            <a:r>
              <a:rPr lang="tr-TR" dirty="0" smtClean="0"/>
              <a:t>Explore the chance for popular Turkish columnists</a:t>
            </a:r>
          </a:p>
          <a:p>
            <a:pPr lvl="1"/>
            <a:r>
              <a:rPr lang="tr-TR" dirty="0" smtClean="0"/>
              <a:t>Use </a:t>
            </a:r>
            <a:r>
              <a:rPr lang="tr-TR" dirty="0" smtClean="0"/>
              <a:t>an </a:t>
            </a:r>
            <a:r>
              <a:rPr lang="tr-TR" dirty="0" smtClean="0"/>
              <a:t>already established document set</a:t>
            </a:r>
          </a:p>
          <a:p>
            <a:endParaRPr lang="tr-TR" dirty="0"/>
          </a:p>
          <a:p>
            <a:r>
              <a:rPr lang="tr-TR" dirty="0" smtClean="0"/>
              <a:t>Build a recommendation system based on diversity of results with the aim of:</a:t>
            </a:r>
          </a:p>
          <a:p>
            <a:pPr lvl="1"/>
            <a:r>
              <a:rPr lang="tr-TR" dirty="0" smtClean="0"/>
              <a:t>Tunable diversity-similarity parameter</a:t>
            </a:r>
          </a:p>
          <a:p>
            <a:pPr lvl="1"/>
            <a:r>
              <a:rPr lang="tr-TR" dirty="0" smtClean="0"/>
              <a:t>More user satisfaction with respect to traditional recommendation systems</a:t>
            </a:r>
          </a:p>
          <a:p>
            <a:pPr lvl="1"/>
            <a:r>
              <a:rPr lang="tr-TR" dirty="0" smtClean="0"/>
              <a:t> Incorporate user feedback to the proposed framework.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8972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342160" cy="606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967" y="1268760"/>
            <a:ext cx="8408979" cy="433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502024"/>
            <a:ext cx="7467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Q &amp; A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3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776</TotalTime>
  <Words>253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DivText  </vt:lpstr>
      <vt:lpstr>Description</vt:lpstr>
      <vt:lpstr>Motivation</vt:lpstr>
      <vt:lpstr>Motivation</vt:lpstr>
      <vt:lpstr>Methodology</vt:lpstr>
      <vt:lpstr>Application and Expected Results</vt:lpstr>
      <vt:lpstr>Slide 7</vt:lpstr>
      <vt:lpstr>Slide 8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Evaluation Measure Stability by Chris Buckley and Ellen M. Voorhees</dc:title>
  <dc:creator>Semerkand</dc:creator>
  <cp:lastModifiedBy>Emre Yilmaz</cp:lastModifiedBy>
  <cp:revision>31</cp:revision>
  <dcterms:created xsi:type="dcterms:W3CDTF">2012-03-07T04:12:13Z</dcterms:created>
  <dcterms:modified xsi:type="dcterms:W3CDTF">2012-03-28T06:55:08Z</dcterms:modified>
</cp:coreProperties>
</file>