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6A38-4877-46C2-9167-D639A334AD14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D52-38CC-4864-B8F7-6D4FB55FCF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6A38-4877-46C2-9167-D639A334AD14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D52-38CC-4864-B8F7-6D4FB55FC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6A38-4877-46C2-9167-D639A334AD14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D52-38CC-4864-B8F7-6D4FB55FC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6A38-4877-46C2-9167-D639A334AD14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D52-38CC-4864-B8F7-6D4FB55FC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6A38-4877-46C2-9167-D639A334AD14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D52-38CC-4864-B8F7-6D4FB55FCFE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6A38-4877-46C2-9167-D639A334AD14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D52-38CC-4864-B8F7-6D4FB55FC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6A38-4877-46C2-9167-D639A334AD14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D52-38CC-4864-B8F7-6D4FB55FC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6A38-4877-46C2-9167-D639A334AD14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D52-38CC-4864-B8F7-6D4FB55FC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6A38-4877-46C2-9167-D639A334AD14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D52-38CC-4864-B8F7-6D4FB55FC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6A38-4877-46C2-9167-D639A334AD14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D52-38CC-4864-B8F7-6D4FB55FCF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06A38-4877-46C2-9167-D639A334AD14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A79D52-38CC-4864-B8F7-6D4FB55FCFE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906A38-4877-46C2-9167-D639A334AD14}" type="datetimeFigureOut">
              <a:rPr lang="en-US" smtClean="0"/>
              <a:t>3/5/2013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A79D52-38CC-4864-B8F7-6D4FB55FCFE7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Exploring the Similarity Space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M. </a:t>
            </a:r>
            <a:r>
              <a:rPr lang="en-US" dirty="0" err="1" smtClean="0"/>
              <a:t>Ya</a:t>
            </a:r>
            <a:r>
              <a:rPr lang="tr-TR" dirty="0" smtClean="0"/>
              <a:t>ğmur Şahin</a:t>
            </a:r>
          </a:p>
          <a:p>
            <a:r>
              <a:rPr lang="tr-TR" dirty="0" smtClean="0"/>
              <a:t>Çağlar Terzi</a:t>
            </a:r>
          </a:p>
          <a:p>
            <a:r>
              <a:rPr lang="tr-TR" dirty="0" smtClean="0"/>
              <a:t>Arif Usta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527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0601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584442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369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failed </a:t>
            </a:r>
            <a:r>
              <a:rPr lang="en-US" dirty="0"/>
              <a:t>to </a:t>
            </a:r>
            <a:r>
              <a:rPr lang="en-US" dirty="0" smtClean="0"/>
              <a:t>find </a:t>
            </a:r>
            <a:r>
              <a:rPr lang="en-US" dirty="0"/>
              <a:t>any particular measure that really stood out but discovered that </a:t>
            </a:r>
            <a:r>
              <a:rPr lang="en-US" dirty="0" smtClean="0"/>
              <a:t>no </a:t>
            </a:r>
            <a:r>
              <a:rPr lang="en-US" dirty="0"/>
              <a:t>measure consistently worked well across all of the queries in a query </a:t>
            </a:r>
            <a:r>
              <a:rPr lang="en-US" dirty="0" smtClean="0"/>
              <a:t>set</a:t>
            </a:r>
          </a:p>
          <a:p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/>
              <a:t>component or </a:t>
            </a:r>
            <a:r>
              <a:rPr lang="en-US" dirty="0" smtClean="0"/>
              <a:t>weighting scheme </a:t>
            </a:r>
            <a:r>
              <a:rPr lang="en-US" dirty="0"/>
              <a:t>was shown to be consistently valuable across all of the experimental </a:t>
            </a:r>
            <a:r>
              <a:rPr lang="en-US" dirty="0" smtClean="0"/>
              <a:t>domains</a:t>
            </a:r>
          </a:p>
          <a:p>
            <a:r>
              <a:rPr lang="en-US" dirty="0"/>
              <a:t>B</a:t>
            </a:r>
            <a:r>
              <a:rPr lang="en-US" dirty="0" smtClean="0"/>
              <a:t>etter </a:t>
            </a:r>
            <a:r>
              <a:rPr lang="en-US" dirty="0"/>
              <a:t>performance can be </a:t>
            </a:r>
            <a:r>
              <a:rPr lang="en-US" dirty="0" smtClean="0"/>
              <a:t>obtained - by </a:t>
            </a:r>
            <a:r>
              <a:rPr lang="en-US" dirty="0"/>
              <a:t>choosing a similarity measure to </a:t>
            </a:r>
            <a:r>
              <a:rPr lang="en-US" dirty="0" smtClean="0"/>
              <a:t>suit each </a:t>
            </a:r>
            <a:r>
              <a:rPr lang="en-US" dirty="0"/>
              <a:t>query on an individual </a:t>
            </a:r>
            <a:r>
              <a:rPr lang="en-US" dirty="0" smtClean="0"/>
              <a:t>basis </a:t>
            </a:r>
          </a:p>
          <a:p>
            <a:pPr lvl="1"/>
            <a:r>
              <a:rPr lang="en-US" dirty="0" smtClean="0"/>
              <a:t>IMPLAUSIBLE!</a:t>
            </a:r>
          </a:p>
        </p:txBody>
      </p:sp>
    </p:spTree>
    <p:extLst>
      <p:ext uri="{BB962C8B-B14F-4D97-AF65-F5344CB8AC3E}">
        <p14:creationId xmlns:p14="http://schemas.microsoft.com/office/powerpoint/2010/main" val="4233011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similarity calculations should be used?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 each type of queries</a:t>
            </a:r>
          </a:p>
          <a:p>
            <a:pPr lvl="1"/>
            <a:r>
              <a:rPr lang="en-US" dirty="0" smtClean="0"/>
              <a:t>For each or type of documents</a:t>
            </a:r>
          </a:p>
          <a:p>
            <a:pPr lvl="1"/>
            <a:r>
              <a:rPr lang="en-US" dirty="0" smtClean="0"/>
              <a:t>Type of desired performance</a:t>
            </a:r>
          </a:p>
          <a:p>
            <a:r>
              <a:rPr lang="en-US" dirty="0" smtClean="0"/>
              <a:t>Is there a “silver bullet” for measurement?</a:t>
            </a:r>
          </a:p>
          <a:p>
            <a:r>
              <a:rPr lang="en-US" dirty="0" smtClean="0"/>
              <a:t>To find the answer</a:t>
            </a:r>
          </a:p>
          <a:p>
            <a:pPr lvl="1"/>
            <a:r>
              <a:rPr lang="en-US" dirty="0" smtClean="0"/>
              <a:t>Q-expression (8-position string)</a:t>
            </a:r>
          </a:p>
          <a:p>
            <a:pPr lvl="1"/>
            <a:r>
              <a:rPr lang="en-US" dirty="0" smtClean="0"/>
              <a:t>Test by extending database system </a:t>
            </a:r>
            <a:r>
              <a:rPr lang="en-US" b="1" dirty="0" smtClean="0"/>
              <a:t>mg</a:t>
            </a:r>
          </a:p>
          <a:p>
            <a:pPr lvl="1"/>
            <a:r>
              <a:rPr lang="en-US" dirty="0" smtClean="0"/>
              <a:t>Experiments on TREC environment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72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Measure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– Precision</a:t>
            </a:r>
          </a:p>
          <a:p>
            <a:r>
              <a:rPr lang="en-US" dirty="0" smtClean="0"/>
              <a:t>TREC Conference</a:t>
            </a:r>
          </a:p>
          <a:p>
            <a:r>
              <a:rPr lang="en-US" dirty="0" smtClean="0"/>
              <a:t>Range of sources are used</a:t>
            </a:r>
          </a:p>
          <a:p>
            <a:pPr lvl="1"/>
            <a:r>
              <a:rPr lang="en-US" dirty="0" smtClean="0"/>
              <a:t>Van </a:t>
            </a:r>
            <a:r>
              <a:rPr lang="en-US" dirty="0" err="1" smtClean="0"/>
              <a:t>Rijsbergen</a:t>
            </a:r>
            <a:r>
              <a:rPr lang="en-US" dirty="0" smtClean="0"/>
              <a:t> [1979]</a:t>
            </a:r>
          </a:p>
          <a:p>
            <a:pPr lvl="1"/>
            <a:r>
              <a:rPr lang="en-US" dirty="0" smtClean="0"/>
              <a:t>Salton and McGill [1983]</a:t>
            </a:r>
          </a:p>
          <a:p>
            <a:pPr lvl="1"/>
            <a:r>
              <a:rPr lang="en-US" dirty="0" smtClean="0"/>
              <a:t>Salton [1989]</a:t>
            </a:r>
          </a:p>
          <a:p>
            <a:pPr lvl="1"/>
            <a:r>
              <a:rPr lang="en-US" dirty="0" err="1" smtClean="0"/>
              <a:t>Frakes</a:t>
            </a:r>
            <a:r>
              <a:rPr lang="en-US" dirty="0" smtClean="0"/>
              <a:t> and </a:t>
            </a:r>
            <a:r>
              <a:rPr lang="en-US" dirty="0" err="1" smtClean="0"/>
              <a:t>Baeza</a:t>
            </a:r>
            <a:r>
              <a:rPr lang="en-US" dirty="0" smtClean="0"/>
              <a:t>-Yates [1992]</a:t>
            </a:r>
          </a:p>
          <a:p>
            <a:r>
              <a:rPr lang="en-US" dirty="0" smtClean="0"/>
              <a:t>Extension of previous work of Salton and Buckley [1988] *</a:t>
            </a:r>
            <a:r>
              <a:rPr lang="en-US" dirty="0" err="1" smtClean="0"/>
              <a:t>sonraki</a:t>
            </a:r>
            <a:r>
              <a:rPr lang="en-US" dirty="0" smtClean="0"/>
              <a:t> </a:t>
            </a:r>
            <a:r>
              <a:rPr lang="en-US" dirty="0" err="1" smtClean="0"/>
              <a:t>cumleler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535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Combining functions correspond to</a:t>
            </a:r>
          </a:p>
          <a:p>
            <a:pPr lvl="1"/>
            <a:r>
              <a:rPr lang="en-US" dirty="0" smtClean="0"/>
              <a:t>importance of each </a:t>
            </a:r>
            <a:r>
              <a:rPr lang="en-US" dirty="0"/>
              <a:t>term in the document</a:t>
            </a:r>
            <a:r>
              <a:rPr lang="en-US" dirty="0" smtClean="0"/>
              <a:t>,</a:t>
            </a:r>
          </a:p>
          <a:p>
            <a:pPr lvl="1"/>
            <a:r>
              <a:rPr lang="en-US" dirty="0"/>
              <a:t>importance of that term in the query</a:t>
            </a:r>
            <a:r>
              <a:rPr lang="en-US" dirty="0" smtClean="0"/>
              <a:t>,</a:t>
            </a:r>
          </a:p>
          <a:p>
            <a:pPr lvl="1"/>
            <a:r>
              <a:rPr lang="en-US" dirty="0"/>
              <a:t>length or weight of the document</a:t>
            </a:r>
            <a:r>
              <a:rPr lang="en-US" dirty="0" smtClean="0"/>
              <a:t>,</a:t>
            </a:r>
          </a:p>
          <a:p>
            <a:pPr lvl="1"/>
            <a:r>
              <a:rPr lang="en-US" dirty="0"/>
              <a:t>length of the </a:t>
            </a:r>
            <a:r>
              <a:rPr lang="en-US" dirty="0" smtClean="0"/>
              <a:t>query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48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 Weight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Inverse Document Frequency (IDF)</a:t>
            </a:r>
          </a:p>
          <a:p>
            <a:r>
              <a:rPr lang="en-US" dirty="0" smtClean="0"/>
              <a:t>Salton and Buckley [1988]’s three different term weighting rules</a:t>
            </a:r>
          </a:p>
          <a:p>
            <a:endParaRPr lang="en-US" dirty="0"/>
          </a:p>
          <a:p>
            <a:r>
              <a:rPr lang="en-US" dirty="0" smtClean="0"/>
              <a:t>Document-term and query-term weight</a:t>
            </a:r>
          </a:p>
          <a:p>
            <a:pPr lvl="1"/>
            <a:r>
              <a:rPr lang="en-US" dirty="0" smtClean="0"/>
              <a:t>Only one of them, both of them or none of them can be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49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Term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TF</a:t>
            </a:r>
          </a:p>
          <a:p>
            <a:r>
              <a:rPr lang="en-US" dirty="0" smtClean="0"/>
              <a:t>TF-IDF</a:t>
            </a:r>
          </a:p>
          <a:p>
            <a:pPr lvl="1"/>
            <a:r>
              <a:rPr lang="en-US" i="1" dirty="0" err="1"/>
              <a:t>w</a:t>
            </a:r>
            <a:r>
              <a:rPr lang="en-US" i="1" baseline="-25000" dirty="0" err="1" smtClean="0"/>
              <a:t>d,t</a:t>
            </a:r>
            <a:r>
              <a:rPr lang="en-US" i="1" dirty="0" smtClean="0"/>
              <a:t> </a:t>
            </a:r>
            <a:r>
              <a:rPr lang="en-US" dirty="0"/>
              <a:t>=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d,t</a:t>
            </a:r>
            <a:r>
              <a:rPr lang="en-US" i="1" dirty="0" smtClean="0"/>
              <a:t> * </a:t>
            </a:r>
            <a:r>
              <a:rPr lang="en-US" i="1" dirty="0" err="1"/>
              <a:t>w</a:t>
            </a:r>
            <a:r>
              <a:rPr lang="en-US" i="1" baseline="-25000" dirty="0" err="1"/>
              <a:t>t</a:t>
            </a:r>
            <a:endParaRPr lang="en-US" baseline="-25000" dirty="0" smtClean="0"/>
          </a:p>
          <a:p>
            <a:r>
              <a:rPr lang="en-US" dirty="0" smtClean="0"/>
              <a:t>Salton and Buckley [1988] described three different RTF formulations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48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04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Q-Expression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389120"/>
          </a:xfrm>
        </p:spPr>
        <p:txBody>
          <a:bodyPr/>
          <a:lstStyle/>
          <a:p>
            <a:r>
              <a:rPr lang="en-US" dirty="0"/>
              <a:t>8-position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BB-ACB-BAA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12512"/>
            <a:ext cx="6334260" cy="478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167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Aim is the best combination</a:t>
            </a:r>
          </a:p>
          <a:p>
            <a:r>
              <a:rPr lang="en-US" dirty="0" smtClean="0"/>
              <a:t>Exhaustive enumeration</a:t>
            </a:r>
          </a:p>
          <a:p>
            <a:pPr lvl="1"/>
            <a:r>
              <a:rPr lang="de-DE" dirty="0"/>
              <a:t>[AB][BDI]-[AB][</a:t>
            </a:r>
            <a:r>
              <a:rPr lang="de-DE" dirty="0" smtClean="0"/>
              <a:t>CEF</a:t>
            </a:r>
            <a:r>
              <a:rPr lang="de-DE" dirty="0"/>
              <a:t>][BDIK]-[AB][</a:t>
            </a:r>
            <a:r>
              <a:rPr lang="de-DE" dirty="0" smtClean="0"/>
              <a:t>ACE]A</a:t>
            </a:r>
          </a:p>
          <a:p>
            <a:pPr lvl="1"/>
            <a:r>
              <a:rPr lang="de-DE" dirty="0" smtClean="0"/>
              <a:t>720 possibilites</a:t>
            </a:r>
          </a:p>
          <a:p>
            <a:r>
              <a:rPr lang="de-DE" dirty="0" smtClean="0"/>
              <a:t>5-10 minutes CPU time per mechanism</a:t>
            </a:r>
          </a:p>
          <a:p>
            <a:r>
              <a:rPr lang="de-DE" dirty="0" smtClean="0"/>
              <a:t>2-4 seconds per query per collection</a:t>
            </a:r>
          </a:p>
          <a:p>
            <a:r>
              <a:rPr lang="de-DE" dirty="0" smtClean="0"/>
              <a:t>Total: 4 weeks</a:t>
            </a:r>
          </a:p>
        </p:txBody>
      </p:sp>
    </p:spTree>
    <p:extLst>
      <p:ext uri="{BB962C8B-B14F-4D97-AF65-F5344CB8AC3E}">
        <p14:creationId xmlns:p14="http://schemas.microsoft.com/office/powerpoint/2010/main" val="1624837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6 experimental domains</a:t>
            </a:r>
          </a:p>
          <a:p>
            <a:pPr lvl="1"/>
            <a:r>
              <a:rPr lang="de-DE" dirty="0"/>
              <a:t>3 sets of queries </a:t>
            </a:r>
          </a:p>
          <a:p>
            <a:pPr lvl="2"/>
            <a:r>
              <a:rPr lang="de-DE" dirty="0"/>
              <a:t>Title, narrative, full</a:t>
            </a:r>
          </a:p>
          <a:p>
            <a:pPr lvl="1"/>
            <a:r>
              <a:rPr lang="de-DE" dirty="0"/>
              <a:t>2 sets of collections</a:t>
            </a:r>
          </a:p>
          <a:p>
            <a:pPr lvl="2"/>
            <a:r>
              <a:rPr lang="en-US" dirty="0"/>
              <a:t>Ap2wsj2 (Newspaper articles)</a:t>
            </a:r>
          </a:p>
          <a:p>
            <a:pPr lvl="2"/>
            <a:r>
              <a:rPr lang="en-US" dirty="0"/>
              <a:t>Fr2ziff2 (Non-newspaper articles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3 effectiveness measures</a:t>
            </a:r>
          </a:p>
          <a:p>
            <a:pPr lvl="1"/>
            <a:r>
              <a:rPr lang="en-US" dirty="0"/>
              <a:t>average 11-point recall-precision average over the query set</a:t>
            </a:r>
            <a:r>
              <a:rPr lang="en-US" dirty="0" smtClean="0"/>
              <a:t>,</a:t>
            </a:r>
          </a:p>
          <a:p>
            <a:pPr lvl="1"/>
            <a:r>
              <a:rPr lang="en-US" dirty="0"/>
              <a:t>average precision-at-20 value for the query </a:t>
            </a:r>
            <a:r>
              <a:rPr lang="en-US" dirty="0" smtClean="0"/>
              <a:t>set</a:t>
            </a:r>
          </a:p>
          <a:p>
            <a:pPr lvl="1"/>
            <a:r>
              <a:rPr lang="en-US" dirty="0"/>
              <a:t>average reciprocal </a:t>
            </a:r>
            <a:r>
              <a:rPr lang="en-US" dirty="0" smtClean="0"/>
              <a:t>rank of </a:t>
            </a:r>
            <a:r>
              <a:rPr lang="en-US" dirty="0"/>
              <a:t>the </a:t>
            </a:r>
            <a:r>
              <a:rPr lang="en-US" dirty="0" smtClean="0"/>
              <a:t>first </a:t>
            </a:r>
            <a:r>
              <a:rPr lang="en-US" dirty="0"/>
              <a:t>relevant document </a:t>
            </a:r>
            <a:r>
              <a:rPr lang="en-US" dirty="0" smtClean="0"/>
              <a:t>retrieved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190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372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Exploring the Similarity Space</vt:lpstr>
      <vt:lpstr>Introduction </vt:lpstr>
      <vt:lpstr>Similarity Measure</vt:lpstr>
      <vt:lpstr>Combining functions</vt:lpstr>
      <vt:lpstr>Term Weight </vt:lpstr>
      <vt:lpstr>Relative Term Frequency</vt:lpstr>
      <vt:lpstr>Q-Expression</vt:lpstr>
      <vt:lpstr>Experiments </vt:lpstr>
      <vt:lpstr>Experiments</vt:lpstr>
      <vt:lpstr>Experiments 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Similarity Space</dc:title>
  <dc:creator>cg</dc:creator>
  <cp:lastModifiedBy>cg</cp:lastModifiedBy>
  <cp:revision>49</cp:revision>
  <dcterms:created xsi:type="dcterms:W3CDTF">2013-03-05T16:07:12Z</dcterms:created>
  <dcterms:modified xsi:type="dcterms:W3CDTF">2013-03-05T17:09:07Z</dcterms:modified>
</cp:coreProperties>
</file>