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2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ED3DE-0B9F-4162-8B78-8088B98B6070}" type="datetimeFigureOut">
              <a:rPr lang="tr-TR" smtClean="0"/>
              <a:t>07.03.2013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11E5A-95BF-45A6-B858-EC10205E2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32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11E5A-95BF-45A6-B858-EC10205E240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55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54AC0EF-C788-3944-94DC-F005DD71972F}" type="datetimeFigureOut">
              <a:rPr lang="en-US" smtClean="0"/>
              <a:t>07.03.2013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CA2E4DA-D63B-804E-BC21-AAADE49CBB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2632" y="318951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tr-TR" dirty="0">
                <a:solidFill>
                  <a:schemeClr val="tx1"/>
                </a:solidFill>
              </a:rPr>
              <a:t>Amir Rahimzadeh </a:t>
            </a:r>
            <a:r>
              <a:rPr lang="tr-TR" dirty="0" smtClean="0">
                <a:solidFill>
                  <a:schemeClr val="tx1"/>
                </a:solidFill>
              </a:rPr>
              <a:t>Ilkhechi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</a:rPr>
              <a:t>Yağız Salor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</a:rPr>
              <a:t>Mustafa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İlker Saraç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</a:rPr>
              <a:t>Hakan </a:t>
            </a:r>
            <a:r>
              <a:rPr lang="tr-TR" dirty="0">
                <a:solidFill>
                  <a:schemeClr val="tx1"/>
                </a:solidFill>
              </a:rPr>
              <a:t>Sözer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Information </a:t>
            </a:r>
            <a:r>
              <a:rPr lang="en-US" dirty="0"/>
              <a:t>Retrieval</a:t>
            </a:r>
            <a:br>
              <a:rPr lang="en-US" dirty="0"/>
            </a:br>
            <a:r>
              <a:rPr lang="en-US" sz="1800" i="1" dirty="0"/>
              <a:t>Jamie </a:t>
            </a:r>
            <a:r>
              <a:rPr lang="en-US" sz="1800" i="1" dirty="0" err="1"/>
              <a:t>Callan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3414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</a:t>
            </a:r>
            <a:r>
              <a:rPr lang="en-US" sz="2000" b="1" dirty="0"/>
              <a:t>single database </a:t>
            </a:r>
            <a:r>
              <a:rPr lang="en-US" sz="2000" dirty="0"/>
              <a:t>model can be successful if most of the </a:t>
            </a:r>
            <a:r>
              <a:rPr lang="en-US" sz="2000" dirty="0" smtClean="0"/>
              <a:t>important or </a:t>
            </a:r>
            <a:r>
              <a:rPr lang="en-US" sz="2000" dirty="0"/>
              <a:t>valuable information on a network can be copied </a:t>
            </a:r>
            <a:r>
              <a:rPr lang="en-US" sz="2000" dirty="0" smtClean="0"/>
              <a:t>easily. </a:t>
            </a:r>
            <a:r>
              <a:rPr lang="en-US" sz="2000" b="1" dirty="0" smtClean="0"/>
              <a:t>However</a:t>
            </a:r>
            <a:r>
              <a:rPr lang="en-US" sz="2000" dirty="0" smtClean="0"/>
              <a:t> information </a:t>
            </a:r>
            <a:r>
              <a:rPr lang="en-US" sz="2000" dirty="0"/>
              <a:t>that cannot be copied is not accessible under the single database model. Information that is </a:t>
            </a:r>
            <a:r>
              <a:rPr lang="en-US" sz="2000" dirty="0" smtClean="0"/>
              <a:t>proprietary</a:t>
            </a:r>
            <a:r>
              <a:rPr lang="en-US" sz="2000" dirty="0"/>
              <a:t> </a:t>
            </a:r>
            <a:r>
              <a:rPr lang="en-US" sz="2000" dirty="0" smtClean="0"/>
              <a:t>that </a:t>
            </a:r>
            <a:r>
              <a:rPr lang="en-US" sz="2000" b="1" dirty="0"/>
              <a:t>costs </a:t>
            </a:r>
            <a:r>
              <a:rPr lang="en-US" sz="2000" b="1" dirty="0" smtClean="0"/>
              <a:t>money </a:t>
            </a:r>
            <a:r>
              <a:rPr lang="en-US" sz="2000" dirty="0"/>
              <a:t>or that a publisher wishes </a:t>
            </a:r>
            <a:r>
              <a:rPr lang="en-US" sz="2000" dirty="0" smtClean="0"/>
              <a:t>to control </a:t>
            </a:r>
            <a:r>
              <a:rPr lang="en-US" sz="2000" dirty="0"/>
              <a:t>carefully is essentially invisible to the single database </a:t>
            </a:r>
            <a:r>
              <a:rPr lang="en-US" sz="2000" dirty="0" smtClean="0"/>
              <a:t>model.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997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alternative to the single database model is a </a:t>
            </a:r>
            <a:r>
              <a:rPr lang="en-US" sz="2400" dirty="0" smtClean="0"/>
              <a:t>multi-database model in which </a:t>
            </a:r>
            <a:r>
              <a:rPr lang="en-US" sz="2400" dirty="0"/>
              <a:t>the existence of multiple text databases is </a:t>
            </a:r>
            <a:r>
              <a:rPr lang="en-US" sz="2400" dirty="0" smtClean="0"/>
              <a:t>modeled explicitly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877139" y="2971801"/>
            <a:ext cx="7527130" cy="3247543"/>
            <a:chOff x="1441838" y="2874215"/>
            <a:chExt cx="7527130" cy="3247543"/>
          </a:xfrm>
        </p:grpSpPr>
        <p:grpSp>
          <p:nvGrpSpPr>
            <p:cNvPr id="34" name="Group 33"/>
            <p:cNvGrpSpPr/>
            <p:nvPr/>
          </p:nvGrpSpPr>
          <p:grpSpPr>
            <a:xfrm>
              <a:off x="1441838" y="3401649"/>
              <a:ext cx="6186831" cy="2720109"/>
              <a:chOff x="1197429" y="3783778"/>
              <a:chExt cx="6186831" cy="272010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29416" y="4094656"/>
                <a:ext cx="1609725" cy="1783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57497" y="4376483"/>
                <a:ext cx="695327" cy="770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0538" y="3783780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0538" y="4508786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0538" y="5352297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7739" y="3783778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7739" y="4508784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7739" y="5352295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" name="Straight Arrow Connector 11"/>
              <p:cNvCxnSpPr>
                <a:stCxn id="6" idx="3"/>
                <a:endCxn id="5" idx="1"/>
              </p:cNvCxnSpPr>
              <p:nvPr/>
            </p:nvCxnSpPr>
            <p:spPr>
              <a:xfrm>
                <a:off x="4807059" y="4036701"/>
                <a:ext cx="750438" cy="72500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7" idx="3"/>
                <a:endCxn id="5" idx="1"/>
              </p:cNvCxnSpPr>
              <p:nvPr/>
            </p:nvCxnSpPr>
            <p:spPr>
              <a:xfrm flipV="1">
                <a:off x="4807059" y="4761706"/>
                <a:ext cx="750438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8" idx="3"/>
                <a:endCxn id="5" idx="1"/>
              </p:cNvCxnSpPr>
              <p:nvPr/>
            </p:nvCxnSpPr>
            <p:spPr>
              <a:xfrm flipV="1">
                <a:off x="4807059" y="4761706"/>
                <a:ext cx="750438" cy="843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9" idx="1"/>
                <a:endCxn id="5" idx="3"/>
              </p:cNvCxnSpPr>
              <p:nvPr/>
            </p:nvCxnSpPr>
            <p:spPr>
              <a:xfrm flipH="1">
                <a:off x="6252824" y="4036699"/>
                <a:ext cx="674915" cy="72500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0" idx="1"/>
                <a:endCxn id="5" idx="3"/>
              </p:cNvCxnSpPr>
              <p:nvPr/>
            </p:nvCxnSpPr>
            <p:spPr>
              <a:xfrm flipH="1">
                <a:off x="6252824" y="4761705"/>
                <a:ext cx="674915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1" idx="1"/>
                <a:endCxn id="5" idx="3"/>
              </p:cNvCxnSpPr>
              <p:nvPr/>
            </p:nvCxnSpPr>
            <p:spPr>
              <a:xfrm flipH="1" flipV="1">
                <a:off x="6252824" y="4761706"/>
                <a:ext cx="674915" cy="84351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ight Arrow 31"/>
              <p:cNvSpPr/>
              <p:nvPr/>
            </p:nvSpPr>
            <p:spPr>
              <a:xfrm>
                <a:off x="3145971" y="4508786"/>
                <a:ext cx="881743" cy="638143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197429" y="6126163"/>
                <a:ext cx="1741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Single-DB Model</a:t>
                </a:r>
                <a:endParaRPr lang="tr-TR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034304" y="6134555"/>
                <a:ext cx="1741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Multi-DB Model</a:t>
                </a:r>
                <a:endParaRPr lang="tr-TR" dirty="0"/>
              </a:p>
            </p:txBody>
          </p:sp>
        </p:grpSp>
        <p:sp>
          <p:nvSpPr>
            <p:cNvPr id="36" name="Rounded Rectangular Callout 35"/>
            <p:cNvSpPr/>
            <p:nvPr/>
          </p:nvSpPr>
          <p:spPr>
            <a:xfrm>
              <a:off x="5572128" y="2874215"/>
              <a:ext cx="1448297" cy="742362"/>
            </a:xfrm>
            <a:prstGeom prst="wedgeRoundRectCallout">
              <a:avLst>
                <a:gd name="adj1" fmla="val -12009"/>
                <a:gd name="adj2" fmla="val 118741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Central DB</a:t>
              </a:r>
            </a:p>
            <a:p>
              <a:pPr algn="ctr"/>
              <a:r>
                <a:rPr lang="en-US" sz="500" dirty="0"/>
                <a:t> </a:t>
              </a: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900" dirty="0" smtClean="0"/>
                <a:t>Holds Descriptions of the Private DBs</a:t>
              </a:r>
              <a:endParaRPr lang="tr-TR" sz="1200" dirty="0"/>
            </a:p>
          </p:txBody>
        </p:sp>
        <p:sp>
          <p:nvSpPr>
            <p:cNvPr id="38" name="Rounded Rectangular Callout 37"/>
            <p:cNvSpPr/>
            <p:nvPr/>
          </p:nvSpPr>
          <p:spPr>
            <a:xfrm>
              <a:off x="7836852" y="3434095"/>
              <a:ext cx="1110343" cy="429851"/>
            </a:xfrm>
            <a:prstGeom prst="wedgeRoundRectCallout">
              <a:avLst>
                <a:gd name="adj1" fmla="val -86519"/>
                <a:gd name="adj2" fmla="val 125811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Private DB 1</a:t>
              </a:r>
              <a:endParaRPr lang="tr-TR" sz="1200" dirty="0"/>
            </a:p>
          </p:txBody>
        </p:sp>
        <p:sp>
          <p:nvSpPr>
            <p:cNvPr id="39" name="Rounded Rectangular Callout 38"/>
            <p:cNvSpPr/>
            <p:nvPr/>
          </p:nvSpPr>
          <p:spPr>
            <a:xfrm>
              <a:off x="7858625" y="4230802"/>
              <a:ext cx="1110343" cy="429851"/>
            </a:xfrm>
            <a:prstGeom prst="wedgeRoundRectCallout">
              <a:avLst>
                <a:gd name="adj1" fmla="val -86519"/>
                <a:gd name="adj2" fmla="val 125811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Private </a:t>
              </a:r>
              <a:r>
                <a:rPr lang="en-US" sz="1200" dirty="0" smtClean="0"/>
                <a:t>DB 2</a:t>
              </a:r>
              <a:endParaRPr lang="tr-T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0442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Resource Description:</a:t>
            </a:r>
          </a:p>
          <a:p>
            <a:pPr marL="457200" lvl="1" indent="0">
              <a:buNone/>
            </a:pPr>
            <a:r>
              <a:rPr lang="en-US" sz="1600" dirty="0"/>
              <a:t>The contents of each text database must be </a:t>
            </a:r>
            <a:r>
              <a:rPr lang="en-US" sz="1600" dirty="0" smtClean="0"/>
              <a:t>described</a:t>
            </a:r>
          </a:p>
          <a:p>
            <a:r>
              <a:rPr lang="en-US" sz="1800" b="1" dirty="0" smtClean="0"/>
              <a:t>Resource Selection:</a:t>
            </a:r>
          </a:p>
          <a:p>
            <a:pPr marL="457200" lvl="1" indent="0">
              <a:buNone/>
            </a:pPr>
            <a:r>
              <a:rPr lang="en-US" sz="1600" dirty="0"/>
              <a:t>Given an information need and a set of resource </a:t>
            </a:r>
            <a:r>
              <a:rPr lang="en-US" sz="1600" dirty="0" smtClean="0"/>
              <a:t>descrip</a:t>
            </a:r>
            <a:r>
              <a:rPr lang="en-US" sz="1600" dirty="0"/>
              <a:t>t</a:t>
            </a:r>
            <a:r>
              <a:rPr lang="en-US" sz="1600" dirty="0" smtClean="0"/>
              <a:t>ions a </a:t>
            </a:r>
            <a:r>
              <a:rPr lang="en-US" sz="1600" dirty="0"/>
              <a:t>decision must be made about which </a:t>
            </a:r>
            <a:r>
              <a:rPr lang="en-US" sz="1600" dirty="0" smtClean="0"/>
              <a:t>database(s) </a:t>
            </a:r>
            <a:r>
              <a:rPr lang="en-US" sz="1600" dirty="0"/>
              <a:t>to search</a:t>
            </a:r>
          </a:p>
          <a:p>
            <a:r>
              <a:rPr lang="en-US" sz="1800" b="1" dirty="0" smtClean="0"/>
              <a:t>Resource Merging:</a:t>
            </a:r>
          </a:p>
          <a:p>
            <a:pPr marL="457200" lvl="1" indent="0">
              <a:buNone/>
            </a:pPr>
            <a:r>
              <a:rPr lang="en-US" sz="1600" dirty="0"/>
              <a:t>Integrating the ranked lists returned by each database </a:t>
            </a:r>
            <a:r>
              <a:rPr lang="en-US" sz="1600" dirty="0" smtClean="0"/>
              <a:t>into a single </a:t>
            </a:r>
            <a:r>
              <a:rPr lang="en-US" sz="1600" dirty="0"/>
              <a:t>coherent ranked list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985932" y="4184116"/>
            <a:ext cx="973344" cy="2238542"/>
            <a:chOff x="1728640" y="4018191"/>
            <a:chExt cx="973344" cy="2238542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606" y="5750892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605" y="5010667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604" y="4247143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728643" y="4018191"/>
              <a:ext cx="9204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aaa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bbb</a:t>
              </a:r>
              <a:r>
                <a:rPr lang="en-US" sz="1100" dirty="0" smtClean="0"/>
                <a:t>, ccc</a:t>
              </a:r>
              <a:endParaRPr lang="tr-TR" sz="11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28641" y="4749057"/>
              <a:ext cx="9733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bbb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ddd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eee</a:t>
              </a:r>
              <a:endParaRPr lang="tr-TR" sz="11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28640" y="5489282"/>
              <a:ext cx="9204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aaa</a:t>
              </a:r>
              <a:r>
                <a:rPr lang="en-US" sz="1100" dirty="0" smtClean="0"/>
                <a:t>, ccc, </a:t>
              </a:r>
              <a:r>
                <a:rPr lang="en-US" sz="1100" dirty="0" err="1" smtClean="0"/>
                <a:t>ddd</a:t>
              </a:r>
              <a:endParaRPr lang="tr-TR" sz="11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07900" y="4209897"/>
            <a:ext cx="910829" cy="2238543"/>
            <a:chOff x="574753" y="4018191"/>
            <a:chExt cx="910829" cy="2238543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720" y="5750893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719" y="5010668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718" y="4247144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74755" y="4018191"/>
              <a:ext cx="9108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???, ???, ???</a:t>
              </a:r>
              <a:endParaRPr lang="tr-TR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4754" y="4749057"/>
              <a:ext cx="9108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???, ???, ???</a:t>
              </a:r>
              <a:endParaRPr lang="tr-TR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753" y="5481458"/>
              <a:ext cx="9108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???, ???, ???</a:t>
              </a:r>
              <a:endParaRPr lang="tr-TR" sz="1100" dirty="0"/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75" l="4017" r="986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691" y="5482503"/>
            <a:ext cx="456521" cy="50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75" l="4017" r="986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690" y="4718979"/>
            <a:ext cx="456521" cy="50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212729" y="4490027"/>
            <a:ext cx="920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aaa</a:t>
            </a:r>
            <a:r>
              <a:rPr lang="en-US" sz="1100" dirty="0" smtClean="0"/>
              <a:t>, </a:t>
            </a:r>
            <a:r>
              <a:rPr lang="en-US" sz="1100" dirty="0" err="1" smtClean="0"/>
              <a:t>bbb</a:t>
            </a:r>
            <a:r>
              <a:rPr lang="en-US" sz="1100" dirty="0" smtClean="0"/>
              <a:t>, ccc</a:t>
            </a:r>
            <a:endParaRPr lang="tr-TR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212727" y="5220893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bbb</a:t>
            </a:r>
            <a:r>
              <a:rPr lang="en-US" sz="1100" dirty="0" smtClean="0"/>
              <a:t>, </a:t>
            </a:r>
            <a:r>
              <a:rPr lang="en-US" sz="1100" dirty="0" err="1" smtClean="0"/>
              <a:t>ddd</a:t>
            </a:r>
            <a:r>
              <a:rPr lang="en-US" sz="1100" dirty="0" smtClean="0"/>
              <a:t>, </a:t>
            </a:r>
            <a:r>
              <a:rPr lang="en-US" sz="1100" dirty="0" err="1" smtClean="0"/>
              <a:t>eee</a:t>
            </a:r>
            <a:endParaRPr lang="tr-TR" sz="11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4025093" y="4082581"/>
            <a:ext cx="1060082" cy="1827276"/>
            <a:chOff x="3441065" y="3809997"/>
            <a:chExt cx="1060082" cy="1827276"/>
          </a:xfrm>
        </p:grpSpPr>
        <p:sp>
          <p:nvSpPr>
            <p:cNvPr id="26" name="Oval 25"/>
            <p:cNvSpPr/>
            <p:nvPr/>
          </p:nvSpPr>
          <p:spPr>
            <a:xfrm>
              <a:off x="3450772" y="3809997"/>
              <a:ext cx="1050375" cy="1050375"/>
            </a:xfrm>
            <a:prstGeom prst="ellipse">
              <a:avLst/>
            </a:prstGeom>
            <a:noFill/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7" name="Oval 26"/>
            <p:cNvSpPr/>
            <p:nvPr/>
          </p:nvSpPr>
          <p:spPr>
            <a:xfrm>
              <a:off x="3441065" y="4586898"/>
              <a:ext cx="1050375" cy="1050375"/>
            </a:xfrm>
            <a:prstGeom prst="ellipse">
              <a:avLst/>
            </a:prstGeom>
            <a:noFill/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85714" y="4221716"/>
            <a:ext cx="973344" cy="2238542"/>
            <a:chOff x="3506031" y="4018191"/>
            <a:chExt cx="973344" cy="2238542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7997" y="5750892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7996" y="5010667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7995" y="4247143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3506034" y="4018191"/>
              <a:ext cx="9204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aaa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bbb</a:t>
              </a:r>
              <a:r>
                <a:rPr lang="en-US" sz="1100" dirty="0" smtClean="0"/>
                <a:t>, ccc</a:t>
              </a:r>
              <a:endParaRPr lang="tr-TR" sz="11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506032" y="4749057"/>
              <a:ext cx="9733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bbb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ddd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eee</a:t>
              </a:r>
              <a:endParaRPr lang="tr-TR" sz="11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06031" y="5489282"/>
              <a:ext cx="9204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aaa</a:t>
              </a:r>
              <a:r>
                <a:rPr lang="en-US" sz="1100" dirty="0" smtClean="0"/>
                <a:t>, ccc, </a:t>
              </a:r>
              <a:r>
                <a:rPr lang="en-US" sz="1100" dirty="0" err="1" smtClean="0"/>
                <a:t>ddd</a:t>
              </a:r>
              <a:endParaRPr lang="tr-TR" sz="1100" dirty="0"/>
            </a:p>
          </p:txBody>
        </p:sp>
      </p:grpSp>
      <p:cxnSp>
        <p:nvCxnSpPr>
          <p:cNvPr id="40" name="Straight Arrow Connector 39"/>
          <p:cNvCxnSpPr>
            <a:stCxn id="21" idx="3"/>
          </p:cNvCxnSpPr>
          <p:nvPr/>
        </p:nvCxnSpPr>
        <p:spPr>
          <a:xfrm flipV="1">
            <a:off x="6901211" y="4971899"/>
            <a:ext cx="28485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0" idx="3"/>
          </p:cNvCxnSpPr>
          <p:nvPr/>
        </p:nvCxnSpPr>
        <p:spPr>
          <a:xfrm flipV="1">
            <a:off x="6901212" y="5735423"/>
            <a:ext cx="28485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Cube 44"/>
          <p:cNvSpPr/>
          <p:nvPr/>
        </p:nvSpPr>
        <p:spPr>
          <a:xfrm>
            <a:off x="7271318" y="4751637"/>
            <a:ext cx="391886" cy="39188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Cube 45"/>
          <p:cNvSpPr/>
          <p:nvPr/>
        </p:nvSpPr>
        <p:spPr>
          <a:xfrm>
            <a:off x="7271318" y="5482503"/>
            <a:ext cx="391886" cy="39188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Cube 48"/>
          <p:cNvSpPr/>
          <p:nvPr/>
        </p:nvSpPr>
        <p:spPr>
          <a:xfrm>
            <a:off x="7995218" y="4984959"/>
            <a:ext cx="533400" cy="533400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1" name="Straight Arrow Connector 50"/>
          <p:cNvCxnSpPr>
            <a:stCxn id="45" idx="5"/>
            <a:endCxn id="49" idx="2"/>
          </p:cNvCxnSpPr>
          <p:nvPr/>
        </p:nvCxnSpPr>
        <p:spPr>
          <a:xfrm>
            <a:off x="7663204" y="4898594"/>
            <a:ext cx="332014" cy="4197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6" idx="5"/>
            <a:endCxn id="49" idx="2"/>
          </p:cNvCxnSpPr>
          <p:nvPr/>
        </p:nvCxnSpPr>
        <p:spPr>
          <a:xfrm flipV="1">
            <a:off x="7663204" y="5318334"/>
            <a:ext cx="332014" cy="311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ight Arrow 54"/>
          <p:cNvSpPr/>
          <p:nvPr/>
        </p:nvSpPr>
        <p:spPr>
          <a:xfrm>
            <a:off x="3222171" y="4984959"/>
            <a:ext cx="609600" cy="3997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ight Arrow 55"/>
          <p:cNvSpPr/>
          <p:nvPr/>
        </p:nvSpPr>
        <p:spPr>
          <a:xfrm>
            <a:off x="5497285" y="4984959"/>
            <a:ext cx="609600" cy="3997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226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</a:t>
            </a:r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Approach</a:t>
            </a:r>
            <a:r>
              <a:rPr lang="en-US" sz="2000" dirty="0" smtClean="0"/>
              <a:t>: A </a:t>
            </a:r>
            <a:r>
              <a:rPr lang="en-US" sz="2000" b="1" dirty="0"/>
              <a:t>simple</a:t>
            </a:r>
            <a:r>
              <a:rPr lang="en-US" sz="2000" dirty="0"/>
              <a:t> and </a:t>
            </a:r>
            <a:r>
              <a:rPr lang="en-US" sz="2000" b="1" dirty="0"/>
              <a:t>robust</a:t>
            </a:r>
            <a:r>
              <a:rPr lang="en-US" sz="2000" dirty="0"/>
              <a:t> solution is </a:t>
            </a:r>
            <a:r>
              <a:rPr lang="en-US" sz="2000" dirty="0" smtClean="0"/>
              <a:t>to </a:t>
            </a:r>
            <a:r>
              <a:rPr lang="en-US" sz="2000" dirty="0"/>
              <a:t>represent each database by a </a:t>
            </a:r>
            <a:r>
              <a:rPr lang="en-US" sz="2000" dirty="0" smtClean="0"/>
              <a:t>description consisting </a:t>
            </a:r>
            <a:r>
              <a:rPr lang="en-US" sz="2000" dirty="0"/>
              <a:t>of the words that occur in the </a:t>
            </a:r>
            <a:r>
              <a:rPr lang="en-US" sz="2000" dirty="0" smtClean="0"/>
              <a:t>database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their frequencies </a:t>
            </a:r>
            <a:r>
              <a:rPr lang="en-US" sz="2000" dirty="0" smtClean="0"/>
              <a:t>of occurrence </a:t>
            </a:r>
            <a:r>
              <a:rPr lang="en-US" sz="2000" dirty="0"/>
              <a:t>or statistics derived from frequencies of </a:t>
            </a:r>
            <a:r>
              <a:rPr lang="en-US" sz="2000" dirty="0" smtClean="0"/>
              <a:t>occurrence </a:t>
            </a:r>
            <a:r>
              <a:rPr lang="en-US" sz="2000" dirty="0"/>
              <a:t>which called </a:t>
            </a:r>
            <a:r>
              <a:rPr lang="en-US" sz="2000" b="1" dirty="0"/>
              <a:t>unigram language model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41089" y="3573325"/>
            <a:ext cx="993377" cy="2797457"/>
            <a:chOff x="1926993" y="4018191"/>
            <a:chExt cx="565238" cy="223854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606" y="5750892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605" y="5010667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604" y="4247143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1926996" y="4018191"/>
              <a:ext cx="523739" cy="2093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err="1" smtClean="0"/>
                <a:t>aaa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bbb</a:t>
              </a:r>
              <a:r>
                <a:rPr lang="en-US" sz="1100" dirty="0" smtClean="0"/>
                <a:t>, ccc</a:t>
              </a:r>
              <a:endParaRPr lang="tr-TR" sz="11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38393" y="4749057"/>
              <a:ext cx="553838" cy="2093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err="1" smtClean="0"/>
                <a:t>bbb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ddd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eee</a:t>
              </a:r>
              <a:endParaRPr lang="tr-TR" sz="11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26993" y="5489282"/>
              <a:ext cx="523739" cy="2093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err="1" smtClean="0"/>
                <a:t>aaa</a:t>
              </a:r>
              <a:r>
                <a:rPr lang="en-US" sz="1100" dirty="0" smtClean="0"/>
                <a:t>, ccc, </a:t>
              </a:r>
              <a:r>
                <a:rPr lang="en-US" sz="1100" dirty="0" err="1" smtClean="0"/>
                <a:t>ddd</a:t>
              </a:r>
              <a:endParaRPr lang="tr-TR" sz="11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17734" y="3555136"/>
            <a:ext cx="910830" cy="2797458"/>
            <a:chOff x="764839" y="4018191"/>
            <a:chExt cx="518268" cy="2238543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720" y="5750893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719" y="5010668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718" y="4247144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764841" y="4018191"/>
              <a:ext cx="518266" cy="2093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???, ???, ???</a:t>
              </a:r>
              <a:endParaRPr lang="tr-TR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4840" y="4749057"/>
              <a:ext cx="518266" cy="2093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???, ???, ???</a:t>
              </a:r>
              <a:endParaRPr lang="tr-TR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4839" y="5481458"/>
              <a:ext cx="518267" cy="2093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???, ???, ???</a:t>
              </a:r>
              <a:endParaRPr lang="tr-TR" sz="1100" dirty="0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4141146" y="4813601"/>
            <a:ext cx="707571" cy="4731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151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major part of this </a:t>
            </a:r>
            <a:r>
              <a:rPr lang="en-US" sz="2000" dirty="0" smtClean="0"/>
              <a:t>resource selection </a:t>
            </a:r>
            <a:r>
              <a:rPr lang="en-US" sz="2000" dirty="0"/>
              <a:t>problem is ranking resources by how likely they are to satisfy </a:t>
            </a:r>
            <a:r>
              <a:rPr lang="en-US" sz="2000" dirty="0" smtClean="0"/>
              <a:t>the information need</a:t>
            </a:r>
          </a:p>
          <a:p>
            <a:r>
              <a:rPr lang="en-US" sz="2000" smtClean="0"/>
              <a:t>A</a:t>
            </a:r>
            <a:r>
              <a:rPr lang="en-US" sz="2000" smtClean="0"/>
              <a:t>pproach </a:t>
            </a:r>
            <a:r>
              <a:rPr lang="en-US" sz="2000" dirty="0" smtClean="0"/>
              <a:t>is to apply the techniques of document ranking to the problem of resource ranking using variants of </a:t>
            </a:r>
            <a:r>
              <a:rPr lang="en-US" sz="2000" b="1" dirty="0" err="1" smtClean="0"/>
              <a:t>tf</a:t>
            </a:r>
            <a:r>
              <a:rPr lang="en-US" sz="2000" b="1" dirty="0" smtClean="0"/>
              <a:t> .</a:t>
            </a:r>
            <a:r>
              <a:rPr lang="en-US" sz="2000" b="1" dirty="0" err="1" smtClean="0"/>
              <a:t>idf</a:t>
            </a:r>
            <a:r>
              <a:rPr lang="en-US" sz="2000" b="1" dirty="0" smtClean="0"/>
              <a:t> </a:t>
            </a:r>
            <a:r>
              <a:rPr lang="en-US" sz="2000" dirty="0" smtClean="0"/>
              <a:t>approaches. One advantage is that the same query can be used to rank resources and to rank documents</a:t>
            </a:r>
            <a:endParaRPr lang="en-US" sz="20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60733" y="3812120"/>
            <a:ext cx="3694466" cy="2737470"/>
            <a:chOff x="2803675" y="3837501"/>
            <a:chExt cx="2888132" cy="2238542"/>
          </a:xfrm>
        </p:grpSpPr>
        <p:grpSp>
          <p:nvGrpSpPr>
            <p:cNvPr id="7" name="Group 6"/>
            <p:cNvGrpSpPr/>
            <p:nvPr/>
          </p:nvGrpSpPr>
          <p:grpSpPr>
            <a:xfrm>
              <a:off x="2803675" y="3837501"/>
              <a:ext cx="766679" cy="2238542"/>
              <a:chOff x="3606477" y="4018191"/>
              <a:chExt cx="766679" cy="2238542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7" y="5750892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6" y="5010667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5" y="4247143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3606480" y="4018191"/>
                <a:ext cx="719553" cy="21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ccc</a:t>
                </a:r>
                <a:endParaRPr lang="tr-TR" sz="11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12250" y="4749057"/>
                <a:ext cx="760906" cy="21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ddd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eee</a:t>
                </a:r>
                <a:endParaRPr lang="tr-TR" sz="11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606477" y="5489282"/>
                <a:ext cx="719553" cy="21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ccc, </a:t>
                </a:r>
                <a:r>
                  <a:rPr lang="en-US" sz="1100" dirty="0" err="1" smtClean="0"/>
                  <a:t>ddd</a:t>
                </a:r>
                <a:endParaRPr lang="tr-TR" sz="11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925130" y="4214915"/>
              <a:ext cx="766677" cy="1498317"/>
              <a:chOff x="3606480" y="4018191"/>
              <a:chExt cx="766677" cy="1498317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6" y="5010667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5" y="4247143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3606480" y="4018191"/>
                <a:ext cx="719553" cy="21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ccc</a:t>
                </a:r>
                <a:endParaRPr lang="tr-TR" sz="11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612250" y="4749057"/>
                <a:ext cx="760907" cy="21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ddd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eee</a:t>
                </a:r>
                <a:endParaRPr lang="tr-TR" sz="1100" dirty="0"/>
              </a:p>
            </p:txBody>
          </p:sp>
        </p:grpSp>
      </p:grpSp>
      <p:sp>
        <p:nvSpPr>
          <p:cNvPr id="24" name="Right Arrow 23"/>
          <p:cNvSpPr/>
          <p:nvPr/>
        </p:nvSpPr>
        <p:spPr>
          <a:xfrm>
            <a:off x="4239986" y="4944264"/>
            <a:ext cx="707571" cy="4731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566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</a:t>
            </a:r>
            <a:r>
              <a:rPr lang="en-US" dirty="0" smtClean="0"/>
              <a:t>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Solutions include: </a:t>
            </a:r>
          </a:p>
          <a:p>
            <a:pPr lvl="1"/>
            <a:r>
              <a:rPr lang="en-US" sz="1800" b="1" dirty="0" smtClean="0"/>
              <a:t>computing normalized scores</a:t>
            </a:r>
          </a:p>
          <a:p>
            <a:pPr lvl="1"/>
            <a:r>
              <a:rPr lang="en-US" sz="1800" dirty="0" smtClean="0"/>
              <a:t>estimating </a:t>
            </a:r>
            <a:r>
              <a:rPr lang="en-US" sz="1800" dirty="0"/>
              <a:t>normalized </a:t>
            </a:r>
            <a:r>
              <a:rPr lang="en-US" sz="1800" dirty="0" smtClean="0"/>
              <a:t>scores</a:t>
            </a:r>
          </a:p>
          <a:p>
            <a:pPr lvl="1"/>
            <a:r>
              <a:rPr lang="en-US" sz="1800" dirty="0" smtClean="0"/>
              <a:t>merging based on </a:t>
            </a:r>
            <a:r>
              <a:rPr lang="en-US" sz="1800" dirty="0" err="1" smtClean="0"/>
              <a:t>unnormalized</a:t>
            </a:r>
            <a:r>
              <a:rPr lang="en-US" sz="1800" dirty="0" smtClean="0"/>
              <a:t> scores. </a:t>
            </a:r>
            <a:endParaRPr lang="en-US" sz="18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2941214" y="3535681"/>
            <a:ext cx="3401837" cy="2365898"/>
            <a:chOff x="6154366" y="4347182"/>
            <a:chExt cx="2145991" cy="1498317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430" y="5339658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429" y="4576134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154366" y="4347182"/>
              <a:ext cx="580647" cy="1656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err="1" smtClean="0"/>
                <a:t>aaa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bbb</a:t>
              </a:r>
              <a:r>
                <a:rPr lang="en-US" sz="1100" dirty="0" smtClean="0"/>
                <a:t>, ccc</a:t>
              </a:r>
              <a:endParaRPr lang="tr-TR" sz="11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4129" y="5078048"/>
              <a:ext cx="614017" cy="1656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err="1" smtClean="0"/>
                <a:t>bbb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ddd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eee</a:t>
              </a:r>
              <a:endParaRPr lang="tr-TR" sz="1100" dirty="0"/>
            </a:p>
          </p:txBody>
        </p:sp>
        <p:cxnSp>
          <p:nvCxnSpPr>
            <p:cNvPr id="8" name="Straight Arrow Connector 7"/>
            <p:cNvCxnSpPr>
              <a:stCxn id="5" idx="3"/>
            </p:cNvCxnSpPr>
            <p:nvPr/>
          </p:nvCxnSpPr>
          <p:spPr>
            <a:xfrm flipV="1">
              <a:off x="6672950" y="4829054"/>
              <a:ext cx="284859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4" idx="3"/>
            </p:cNvCxnSpPr>
            <p:nvPr/>
          </p:nvCxnSpPr>
          <p:spPr>
            <a:xfrm flipV="1">
              <a:off x="6672951" y="5592578"/>
              <a:ext cx="28485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be 9"/>
            <p:cNvSpPr/>
            <p:nvPr/>
          </p:nvSpPr>
          <p:spPr>
            <a:xfrm>
              <a:off x="7043057" y="4608792"/>
              <a:ext cx="391886" cy="391886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" name="Cube 10"/>
            <p:cNvSpPr/>
            <p:nvPr/>
          </p:nvSpPr>
          <p:spPr>
            <a:xfrm>
              <a:off x="7043057" y="5339658"/>
              <a:ext cx="391886" cy="391886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Cube 11"/>
            <p:cNvSpPr/>
            <p:nvPr/>
          </p:nvSpPr>
          <p:spPr>
            <a:xfrm>
              <a:off x="7766957" y="4842114"/>
              <a:ext cx="533400" cy="533400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13" name="Straight Arrow Connector 12"/>
            <p:cNvCxnSpPr>
              <a:stCxn id="10" idx="5"/>
              <a:endCxn id="12" idx="2"/>
            </p:cNvCxnSpPr>
            <p:nvPr/>
          </p:nvCxnSpPr>
          <p:spPr>
            <a:xfrm>
              <a:off x="7434943" y="4755749"/>
              <a:ext cx="332014" cy="4197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1" idx="5"/>
              <a:endCxn id="12" idx="2"/>
            </p:cNvCxnSpPr>
            <p:nvPr/>
          </p:nvCxnSpPr>
          <p:spPr>
            <a:xfrm flipV="1">
              <a:off x="7434943" y="5175489"/>
              <a:ext cx="332014" cy="3111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032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2900"/>
            <a:r>
              <a:rPr lang="en-US" sz="2000" dirty="0" smtClean="0"/>
              <a:t>Accuracy</a:t>
            </a:r>
          </a:p>
          <a:p>
            <a:pPr lvl="1" indent="-342900"/>
            <a:r>
              <a:rPr lang="en-US" sz="1800" dirty="0" smtClean="0"/>
              <a:t>of unigram language models</a:t>
            </a:r>
          </a:p>
          <a:p>
            <a:pPr lvl="1" indent="-342900"/>
            <a:r>
              <a:rPr lang="en-US" sz="1800" dirty="0" smtClean="0"/>
              <a:t>of resource rankings</a:t>
            </a:r>
          </a:p>
          <a:p>
            <a:pPr lvl="1" indent="-342900"/>
            <a:r>
              <a:rPr lang="en-US" sz="1800" dirty="0" smtClean="0"/>
              <a:t>of document rankings</a:t>
            </a:r>
          </a:p>
          <a:p>
            <a:pPr indent="-342900"/>
            <a:r>
              <a:rPr lang="en-US" sz="2000" dirty="0" err="1" smtClean="0"/>
              <a:t>Testbeds</a:t>
            </a:r>
            <a:endParaRPr lang="en-US" sz="2000" dirty="0" smtClean="0"/>
          </a:p>
          <a:p>
            <a:pPr lvl="1" indent="-342900"/>
            <a:r>
              <a:rPr lang="en-US" sz="1800" dirty="0"/>
              <a:t>Summary statistics for three distributed IR </a:t>
            </a:r>
            <a:r>
              <a:rPr lang="en-US" sz="1800" dirty="0" err="1"/>
              <a:t>testbeds</a:t>
            </a:r>
            <a:endParaRPr lang="en-US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03" y="4022948"/>
            <a:ext cx="76390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137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 &amp; Summary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802794" y="3419651"/>
            <a:ext cx="7058052" cy="2377677"/>
            <a:chOff x="1242305" y="3915416"/>
            <a:chExt cx="7058052" cy="2377677"/>
          </a:xfrm>
        </p:grpSpPr>
        <p:grpSp>
          <p:nvGrpSpPr>
            <p:cNvPr id="4" name="Group 3"/>
            <p:cNvGrpSpPr/>
            <p:nvPr/>
          </p:nvGrpSpPr>
          <p:grpSpPr>
            <a:xfrm>
              <a:off x="2211474" y="4018191"/>
              <a:ext cx="973344" cy="2238542"/>
              <a:chOff x="1728640" y="4018191"/>
              <a:chExt cx="973344" cy="2238542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0606" y="5750892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0605" y="5010667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0604" y="4247143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1728643" y="4018191"/>
                <a:ext cx="9204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ccc</a:t>
                </a:r>
                <a:endParaRPr lang="tr-TR" sz="11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28641" y="4749057"/>
                <a:ext cx="97334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ddd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eee</a:t>
                </a:r>
                <a:endParaRPr lang="tr-TR" sz="11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28640" y="5489282"/>
                <a:ext cx="9204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ccc, </a:t>
                </a:r>
                <a:r>
                  <a:rPr lang="en-US" sz="1100" dirty="0" err="1" smtClean="0"/>
                  <a:t>ddd</a:t>
                </a:r>
                <a:endParaRPr lang="tr-TR" sz="11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242305" y="3989542"/>
              <a:ext cx="910829" cy="2238543"/>
              <a:chOff x="574753" y="4018191"/>
              <a:chExt cx="910829" cy="2238543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6720" y="5750893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6719" y="5010668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6718" y="4247144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74755" y="4018191"/>
                <a:ext cx="91082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???, ???, ???</a:t>
                </a:r>
                <a:endParaRPr lang="tr-TR" sz="11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74754" y="4749057"/>
                <a:ext cx="91082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???, ???, ???</a:t>
                </a:r>
                <a:endParaRPr lang="tr-TR" sz="11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4753" y="5481458"/>
                <a:ext cx="91082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???, ???, ???</a:t>
                </a:r>
                <a:endParaRPr lang="tr-TR" sz="1100" dirty="0"/>
              </a:p>
            </p:txBody>
          </p:sp>
        </p:grpSp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430" y="5339658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75" l="4017" r="9861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429" y="4576134"/>
              <a:ext cx="456521" cy="505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5984468" y="4347182"/>
              <a:ext cx="9204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aaa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bbb</a:t>
              </a:r>
              <a:r>
                <a:rPr lang="en-US" sz="1100" dirty="0" smtClean="0"/>
                <a:t>, ccc</a:t>
              </a:r>
              <a:endParaRPr lang="tr-TR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84466" y="5078048"/>
              <a:ext cx="9733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bbb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ddd</a:t>
              </a:r>
              <a:r>
                <a:rPr lang="en-US" sz="1100" dirty="0" smtClean="0"/>
                <a:t>, </a:t>
              </a:r>
              <a:r>
                <a:rPr lang="en-US" sz="1100" dirty="0" err="1" smtClean="0"/>
                <a:t>eee</a:t>
              </a:r>
              <a:endParaRPr lang="tr-TR" sz="1100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991256" y="3915416"/>
              <a:ext cx="1051554" cy="1827276"/>
              <a:chOff x="3407228" y="3809997"/>
              <a:chExt cx="1051554" cy="1827276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3407228" y="3809997"/>
                <a:ext cx="1050375" cy="1050375"/>
              </a:xfrm>
              <a:prstGeom prst="ellipse">
                <a:avLst/>
              </a:prstGeom>
              <a:noFill/>
              <a:ln w="12700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408407" y="4586898"/>
                <a:ext cx="1050375" cy="1050375"/>
              </a:xfrm>
              <a:prstGeom prst="ellipse">
                <a:avLst/>
              </a:prstGeom>
              <a:noFill/>
              <a:ln w="12700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085714" y="4054551"/>
              <a:ext cx="973344" cy="2238542"/>
              <a:chOff x="3506031" y="4018191"/>
              <a:chExt cx="973344" cy="2238542"/>
            </a:xfrm>
          </p:grpSpPr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7" y="5750892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6" y="5010667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75" l="4017" r="986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995" y="4247143"/>
                <a:ext cx="456521" cy="505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3506034" y="4018191"/>
                <a:ext cx="9204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ccc</a:t>
                </a:r>
                <a:endParaRPr lang="tr-TR" sz="11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6032" y="4749057"/>
                <a:ext cx="97334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err="1" smtClean="0"/>
                  <a:t>bbb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ddd</a:t>
                </a:r>
                <a:r>
                  <a:rPr lang="en-US" sz="1100" dirty="0" smtClean="0"/>
                  <a:t>, </a:t>
                </a:r>
                <a:r>
                  <a:rPr lang="en-US" sz="1100" dirty="0" err="1" smtClean="0"/>
                  <a:t>eee</a:t>
                </a:r>
                <a:endParaRPr lang="tr-TR" sz="11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506031" y="5489282"/>
                <a:ext cx="9204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err="1" smtClean="0"/>
                  <a:t>aaa</a:t>
                </a:r>
                <a:r>
                  <a:rPr lang="en-US" sz="1100" dirty="0" smtClean="0"/>
                  <a:t>, ccc, </a:t>
                </a:r>
                <a:r>
                  <a:rPr lang="en-US" sz="1100" dirty="0" err="1" smtClean="0"/>
                  <a:t>ddd</a:t>
                </a:r>
                <a:endParaRPr lang="tr-TR" sz="1100" dirty="0"/>
              </a:p>
            </p:txBody>
          </p:sp>
        </p:grpSp>
        <p:cxnSp>
          <p:nvCxnSpPr>
            <p:cNvPr id="32" name="Straight Arrow Connector 31"/>
            <p:cNvCxnSpPr>
              <a:stCxn id="19" idx="3"/>
            </p:cNvCxnSpPr>
            <p:nvPr/>
          </p:nvCxnSpPr>
          <p:spPr>
            <a:xfrm flipV="1">
              <a:off x="6672950" y="4829054"/>
              <a:ext cx="284859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8" idx="3"/>
            </p:cNvCxnSpPr>
            <p:nvPr/>
          </p:nvCxnSpPr>
          <p:spPr>
            <a:xfrm flipV="1">
              <a:off x="6672951" y="5592578"/>
              <a:ext cx="28485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ube 33"/>
            <p:cNvSpPr/>
            <p:nvPr/>
          </p:nvSpPr>
          <p:spPr>
            <a:xfrm>
              <a:off x="7043057" y="4608792"/>
              <a:ext cx="391886" cy="391886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5" name="Cube 34"/>
            <p:cNvSpPr/>
            <p:nvPr/>
          </p:nvSpPr>
          <p:spPr>
            <a:xfrm>
              <a:off x="7043057" y="5339658"/>
              <a:ext cx="391886" cy="391886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6" name="Cube 35"/>
            <p:cNvSpPr/>
            <p:nvPr/>
          </p:nvSpPr>
          <p:spPr>
            <a:xfrm>
              <a:off x="7766957" y="4842114"/>
              <a:ext cx="533400" cy="533400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37" name="Straight Arrow Connector 36"/>
            <p:cNvCxnSpPr>
              <a:stCxn id="34" idx="5"/>
              <a:endCxn id="36" idx="2"/>
            </p:cNvCxnSpPr>
            <p:nvPr/>
          </p:nvCxnSpPr>
          <p:spPr>
            <a:xfrm>
              <a:off x="7434943" y="4755749"/>
              <a:ext cx="332014" cy="4197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5" idx="5"/>
              <a:endCxn id="36" idx="2"/>
            </p:cNvCxnSpPr>
            <p:nvPr/>
          </p:nvCxnSpPr>
          <p:spPr>
            <a:xfrm flipV="1">
              <a:off x="7434943" y="5175489"/>
              <a:ext cx="332014" cy="3111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ounded Rectangular Callout 39"/>
          <p:cNvSpPr/>
          <p:nvPr/>
        </p:nvSpPr>
        <p:spPr>
          <a:xfrm>
            <a:off x="2003929" y="2406568"/>
            <a:ext cx="1547816" cy="587829"/>
          </a:xfrm>
          <a:prstGeom prst="wedgeRoundRectCallout">
            <a:avLst>
              <a:gd name="adj1" fmla="val -48262"/>
              <a:gd name="adj2" fmla="val 148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unigram </a:t>
            </a:r>
            <a:r>
              <a:rPr lang="en-US" sz="1200" dirty="0"/>
              <a:t>language model</a:t>
            </a:r>
            <a:endParaRPr lang="tr-TR" sz="1200" dirty="0"/>
          </a:p>
        </p:txBody>
      </p:sp>
      <p:sp>
        <p:nvSpPr>
          <p:cNvPr id="41" name="Rounded Rectangular Callout 40"/>
          <p:cNvSpPr/>
          <p:nvPr/>
        </p:nvSpPr>
        <p:spPr>
          <a:xfrm>
            <a:off x="4334690" y="2406568"/>
            <a:ext cx="1547816" cy="587829"/>
          </a:xfrm>
          <a:prstGeom prst="wedgeRoundRectCallout">
            <a:avLst>
              <a:gd name="adj1" fmla="val -48262"/>
              <a:gd name="adj2" fmla="val 148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t</a:t>
            </a:r>
            <a:r>
              <a:rPr lang="en-US" sz="1200" dirty="0" err="1" smtClean="0"/>
              <a:t>f</a:t>
            </a:r>
            <a:r>
              <a:rPr lang="en-US" sz="1200" dirty="0" smtClean="0"/>
              <a:t> .</a:t>
            </a:r>
            <a:r>
              <a:rPr lang="en-US" sz="1200" dirty="0" err="1" smtClean="0"/>
              <a:t>idf</a:t>
            </a:r>
            <a:endParaRPr lang="tr-TR" sz="1200" dirty="0"/>
          </a:p>
        </p:txBody>
      </p:sp>
      <p:sp>
        <p:nvSpPr>
          <p:cNvPr id="44" name="Rounded Rectangular Callout 43"/>
          <p:cNvSpPr/>
          <p:nvPr/>
        </p:nvSpPr>
        <p:spPr>
          <a:xfrm>
            <a:off x="6799489" y="2406568"/>
            <a:ext cx="1547816" cy="587829"/>
          </a:xfrm>
          <a:prstGeom prst="wedgeRoundRectCallout">
            <a:avLst>
              <a:gd name="adj1" fmla="val -48262"/>
              <a:gd name="adj2" fmla="val 148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Computing normalized scores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605216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141</TotalTime>
  <Words>562</Words>
  <Application>Microsoft Macintosh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Distributed Information Retrieval Jamie Callan</vt:lpstr>
      <vt:lpstr>Motivation</vt:lpstr>
      <vt:lpstr>Solution</vt:lpstr>
      <vt:lpstr>Multi-Database Model</vt:lpstr>
      <vt:lpstr>Resource Description</vt:lpstr>
      <vt:lpstr>Resource Selection</vt:lpstr>
      <vt:lpstr>Resource Merging</vt:lpstr>
      <vt:lpstr>Results</vt:lpstr>
      <vt:lpstr>Conclusion &amp; Summary</vt:lpstr>
    </vt:vector>
  </TitlesOfParts>
  <Company>sozerh@gmail.com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Hakan  Sözer</dc:creator>
  <cp:lastModifiedBy>Hakan  Sözer</cp:lastModifiedBy>
  <cp:revision>19</cp:revision>
  <dcterms:created xsi:type="dcterms:W3CDTF">2013-03-06T16:35:09Z</dcterms:created>
  <dcterms:modified xsi:type="dcterms:W3CDTF">2013-03-07T06:50:58Z</dcterms:modified>
</cp:coreProperties>
</file>