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60" r:id="rId4"/>
    <p:sldId id="262" r:id="rId5"/>
    <p:sldId id="261" r:id="rId6"/>
    <p:sldId id="266" r:id="rId7"/>
    <p:sldId id="267" r:id="rId8"/>
    <p:sldId id="268" r:id="rId9"/>
    <p:sldId id="263" r:id="rId10"/>
    <p:sldId id="270" r:id="rId11"/>
    <p:sldId id="273" r:id="rId12"/>
    <p:sldId id="264" r:id="rId13"/>
    <p:sldId id="271" r:id="rId14"/>
    <p:sldId id="265" r:id="rId15"/>
    <p:sldId id="272" r:id="rId16"/>
    <p:sldId id="269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086" autoAdjust="0"/>
  </p:normalViewPr>
  <p:slideViewPr>
    <p:cSldViewPr>
      <p:cViewPr>
        <p:scale>
          <a:sx n="75" d="100"/>
          <a:sy n="75" d="100"/>
        </p:scale>
        <p:origin x="-2664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rak\Dropbox\cs533_shared\recommendation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rak\Dropbox\cs533_shared\recommendation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'100K results'!$B$45</c:f>
              <c:strCache>
                <c:ptCount val="1"/>
                <c:pt idx="0">
                  <c:v>Pearson</c:v>
                </c:pt>
              </c:strCache>
            </c:strRef>
          </c:tx>
          <c:marker>
            <c:symbol val="none"/>
          </c:marker>
          <c:cat>
            <c:numRef>
              <c:f>'100K results'!$A$46:$A$51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results'!$B$46:$B$51</c:f>
              <c:numCache>
                <c:formatCode>General</c:formatCode>
                <c:ptCount val="6"/>
                <c:pt idx="0">
                  <c:v>0.98105124903447605</c:v>
                </c:pt>
                <c:pt idx="1">
                  <c:v>0.95896700941964996</c:v>
                </c:pt>
                <c:pt idx="2">
                  <c:v>0.95261586460002901</c:v>
                </c:pt>
                <c:pt idx="3">
                  <c:v>0.92586910666524203</c:v>
                </c:pt>
                <c:pt idx="4">
                  <c:v>0.87416222036476099</c:v>
                </c:pt>
                <c:pt idx="5">
                  <c:v>0.84068394434439397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'100K results'!$C$45</c:f>
              <c:strCache>
                <c:ptCount val="1"/>
                <c:pt idx="0">
                  <c:v>Tanimoto</c:v>
                </c:pt>
              </c:strCache>
            </c:strRef>
          </c:tx>
          <c:marker>
            <c:symbol val="none"/>
          </c:marker>
          <c:cat>
            <c:numRef>
              <c:f>'100K results'!$A$46:$A$51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results'!$C$46:$C$51</c:f>
              <c:numCache>
                <c:formatCode>General</c:formatCode>
                <c:ptCount val="6"/>
                <c:pt idx="0">
                  <c:v>0.88483480152788396</c:v>
                </c:pt>
                <c:pt idx="1">
                  <c:v>0.88308390667201497</c:v>
                </c:pt>
                <c:pt idx="2">
                  <c:v>0.86825939636203098</c:v>
                </c:pt>
                <c:pt idx="3">
                  <c:v>0.84970916349187298</c:v>
                </c:pt>
                <c:pt idx="4">
                  <c:v>0.81754898700134604</c:v>
                </c:pt>
                <c:pt idx="5">
                  <c:v>0.811932742844656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'100K results'!$D$45</c:f>
              <c:strCache>
                <c:ptCount val="1"/>
                <c:pt idx="0">
                  <c:v>Euclidian</c:v>
                </c:pt>
              </c:strCache>
            </c:strRef>
          </c:tx>
          <c:marker>
            <c:symbol val="none"/>
          </c:marker>
          <c:cat>
            <c:numRef>
              <c:f>'100K results'!$A$46:$A$51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results'!$D$46:$D$51</c:f>
              <c:numCache>
                <c:formatCode>General</c:formatCode>
                <c:ptCount val="6"/>
                <c:pt idx="0">
                  <c:v>0.90802668224681504</c:v>
                </c:pt>
                <c:pt idx="1">
                  <c:v>0.94229948297839305</c:v>
                </c:pt>
                <c:pt idx="2">
                  <c:v>0.92327118288135901</c:v>
                </c:pt>
                <c:pt idx="3">
                  <c:v>0.89463041218038197</c:v>
                </c:pt>
                <c:pt idx="4">
                  <c:v>0.81531855790229801</c:v>
                </c:pt>
                <c:pt idx="5">
                  <c:v>0.78582138310199401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190528"/>
        <c:axId val="85192064"/>
      </c:lineChart>
      <c:catAx>
        <c:axId val="8519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192064"/>
        <c:crosses val="autoZero"/>
        <c:auto val="1"/>
        <c:lblAlgn val="ctr"/>
        <c:lblOffset val="100"/>
        <c:noMultiLvlLbl val="0"/>
      </c:catAx>
      <c:valAx>
        <c:axId val="8519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190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'100K results'!$B$54</c:f>
              <c:strCache>
                <c:ptCount val="1"/>
                <c:pt idx="0">
                  <c:v>Pearson</c:v>
                </c:pt>
              </c:strCache>
            </c:strRef>
          </c:tx>
          <c:marker>
            <c:symbol val="none"/>
          </c:marker>
          <c:cat>
            <c:numRef>
              <c:f>'100K results'!$A$55:$A$60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results'!$B$55:$B$60</c:f>
              <c:numCache>
                <c:formatCode>General</c:formatCode>
                <c:ptCount val="6"/>
                <c:pt idx="0">
                  <c:v>7158</c:v>
                </c:pt>
                <c:pt idx="1">
                  <c:v>7299</c:v>
                </c:pt>
                <c:pt idx="2">
                  <c:v>7204</c:v>
                </c:pt>
                <c:pt idx="3">
                  <c:v>7179</c:v>
                </c:pt>
                <c:pt idx="4">
                  <c:v>7229</c:v>
                </c:pt>
                <c:pt idx="5">
                  <c:v>7812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'100K results'!$C$54</c:f>
              <c:strCache>
                <c:ptCount val="1"/>
                <c:pt idx="0">
                  <c:v>Tanimoto</c:v>
                </c:pt>
              </c:strCache>
            </c:strRef>
          </c:tx>
          <c:marker>
            <c:symbol val="none"/>
          </c:marker>
          <c:cat>
            <c:numRef>
              <c:f>'100K results'!$A$55:$A$60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results'!$C$55:$C$60</c:f>
              <c:numCache>
                <c:formatCode>General</c:formatCode>
                <c:ptCount val="6"/>
                <c:pt idx="0">
                  <c:v>45199</c:v>
                </c:pt>
                <c:pt idx="1">
                  <c:v>45036</c:v>
                </c:pt>
                <c:pt idx="2">
                  <c:v>44440</c:v>
                </c:pt>
                <c:pt idx="3">
                  <c:v>46200</c:v>
                </c:pt>
                <c:pt idx="4">
                  <c:v>46740</c:v>
                </c:pt>
                <c:pt idx="5">
                  <c:v>47854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'100K results'!$D$54</c:f>
              <c:strCache>
                <c:ptCount val="1"/>
                <c:pt idx="0">
                  <c:v>Euclidian</c:v>
                </c:pt>
              </c:strCache>
            </c:strRef>
          </c:tx>
          <c:marker>
            <c:symbol val="none"/>
          </c:marker>
          <c:cat>
            <c:numRef>
              <c:f>'100K results'!$A$55:$A$60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50</c:v>
                </c:pt>
                <c:pt idx="5">
                  <c:v>100</c:v>
                </c:pt>
              </c:numCache>
            </c:numRef>
          </c:cat>
          <c:val>
            <c:numRef>
              <c:f>'100K results'!$D$55:$D$60</c:f>
              <c:numCache>
                <c:formatCode>General</c:formatCode>
                <c:ptCount val="6"/>
                <c:pt idx="0">
                  <c:v>7605</c:v>
                </c:pt>
                <c:pt idx="1">
                  <c:v>7016</c:v>
                </c:pt>
                <c:pt idx="2">
                  <c:v>7352</c:v>
                </c:pt>
                <c:pt idx="3">
                  <c:v>7444</c:v>
                </c:pt>
                <c:pt idx="4">
                  <c:v>7688</c:v>
                </c:pt>
                <c:pt idx="5">
                  <c:v>7562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324352"/>
        <c:axId val="88330240"/>
      </c:lineChart>
      <c:catAx>
        <c:axId val="8832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330240"/>
        <c:crosses val="autoZero"/>
        <c:auto val="1"/>
        <c:lblAlgn val="ctr"/>
        <c:lblOffset val="100"/>
        <c:noMultiLvlLbl val="0"/>
      </c:catAx>
      <c:valAx>
        <c:axId val="88330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324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D7C04-A46D-47F7-A1B0-A135FA7BB718}" type="datetimeFigureOut">
              <a:rPr lang="en-US" smtClean="0"/>
              <a:t>5/1/2013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35F0-162E-4383-AC60-09B40810D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6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35F0-162E-4383-AC60-09B40810D9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3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35F0-162E-4383-AC60-09B40810D98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9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35F0-162E-4383-AC60-09B40810D98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0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23CD-BA00-44C1-9986-68C1D74D0C25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04172-E5AC-4BBC-94D1-3BAB0B1ABF4D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1250-B335-4F09-9728-0669F015B082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CD828-F520-4E06-8447-43C1B108AE31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442E4-CF98-4BC8-BDB9-9FFC4B5BE28F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024B1-42CC-4CDD-B07C-D61CBFE5A537}" type="datetime1">
              <a:rPr lang="en-US" smtClean="0"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08325-A55E-4874-BC9F-C99B3FF15C7F}" type="datetime1">
              <a:rPr lang="en-US" smtClean="0"/>
              <a:t>5/1/2013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DF21-EA26-45B0-9E60-7A1EDFC56D58}" type="datetime1">
              <a:rPr lang="en-US" smtClean="0"/>
              <a:t>5/1/2013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F30B-610C-4BA2-9FAE-00E6A7A560A0}" type="datetime1">
              <a:rPr lang="en-US" smtClean="0"/>
              <a:t>5/1/2013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471-1720-4C9B-B59E-57226F933C17}" type="datetime1">
              <a:rPr lang="en-US" smtClean="0"/>
              <a:t>5/1/2013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E74B6FA-A452-4637-B7B6-2C110D204807}" type="datetime1">
              <a:rPr lang="en-US" smtClean="0"/>
              <a:t>5/1/2013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DAC07AB-D80E-4CC8-9AAE-30938CE8F233}" type="datetime1">
              <a:rPr lang="en-US" smtClean="0"/>
              <a:t>5/1/2013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8077200" cy="1673352"/>
          </a:xfrm>
        </p:spPr>
        <p:txBody>
          <a:bodyPr/>
          <a:lstStyle/>
          <a:p>
            <a:r>
              <a:rPr lang="tr-TR" dirty="0" smtClean="0"/>
              <a:t>Movie Recommendation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8077200" cy="432816"/>
          </a:xfrm>
        </p:spPr>
        <p:txBody>
          <a:bodyPr/>
          <a:lstStyle/>
          <a:p>
            <a:r>
              <a:rPr lang="tr-TR" dirty="0"/>
              <a:t>Basri Kahveci, Burak Kocuroğlu, Christina Kirchner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477000"/>
            <a:ext cx="733864" cy="27432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10600" y="6504801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/ 17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206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Experiments and Results</a:t>
            </a:r>
            <a:br>
              <a:rPr lang="tr-TR" dirty="0" smtClean="0"/>
            </a:br>
            <a:r>
              <a:rPr lang="tr-TR" sz="2400" dirty="0"/>
              <a:t>	</a:t>
            </a:r>
            <a:r>
              <a:rPr lang="tr-TR" sz="2400" dirty="0" smtClean="0"/>
              <a:t>* </a:t>
            </a:r>
            <a:r>
              <a:rPr lang="tr-TR" sz="3200" dirty="0" smtClean="0"/>
              <a:t>Collaborative Filtering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1047170"/>
              </p:ext>
            </p:extLst>
          </p:nvPr>
        </p:nvGraphicFramePr>
        <p:xfrm>
          <a:off x="685800" y="2286000"/>
          <a:ext cx="7543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6764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Average Absolute Difference Values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49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/>
              <a:t>Collaborative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663209"/>
          </a:xfrm>
        </p:spPr>
        <p:txBody>
          <a:bodyPr/>
          <a:lstStyle/>
          <a:p>
            <a:pPr marL="118872" indent="0">
              <a:buNone/>
            </a:pPr>
            <a:r>
              <a:rPr lang="tr-TR" dirty="0" smtClean="0"/>
              <a:t>Performance Evaluation (CPU time in 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388347"/>
              </p:ext>
            </p:extLst>
          </p:nvPr>
        </p:nvGraphicFramePr>
        <p:xfrm>
          <a:off x="381000" y="2438400"/>
          <a:ext cx="8077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71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/>
              <a:t>Content-Based </a:t>
            </a:r>
            <a:r>
              <a:rPr lang="tr-TR" sz="3200" dirty="0" smtClean="0"/>
              <a:t>Filtering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" y="2590800"/>
            <a:ext cx="865632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every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tr-T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create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 user profile based on preferences for user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dirty="0">
                <a:latin typeface="Courier New" pitchFamily="49" charset="0"/>
                <a:cs typeface="Courier New" pitchFamily="49" charset="0"/>
              </a:rPr>
              <a:t>for every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tr-T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every item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unseen by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tr-TR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calculate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similarity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to the profile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of</a:t>
            </a:r>
            <a:r>
              <a:rPr lang="tr-TR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tr-TR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retain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top </a:t>
            </a:r>
            <a:r>
              <a:rPr lang="tr-TR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items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for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65777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 smtClean="0"/>
              <a:t>Content-Based </a:t>
            </a:r>
            <a:r>
              <a:rPr lang="tr-TR" sz="3200" dirty="0"/>
              <a:t>Filtering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2" name="Picture 2" descr="C:\Users\Burak\Dropbox\cs533_shared\method1_jaccar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" y="1582737"/>
            <a:ext cx="7929563" cy="519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5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 smtClean="0"/>
              <a:t>Hybrid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/>
          <a:lstStyle/>
          <a:p>
            <a:r>
              <a:rPr lang="tr-TR" dirty="0" smtClean="0"/>
              <a:t>Finds items with content-based filtering</a:t>
            </a:r>
          </a:p>
          <a:p>
            <a:r>
              <a:rPr lang="tr-TR" dirty="0" smtClean="0"/>
              <a:t>Predicts ratings with collaborative filtering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352800"/>
            <a:ext cx="883920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500" dirty="0">
                <a:latin typeface="Courier New" pitchFamily="49" charset="0"/>
                <a:cs typeface="Courier New" pitchFamily="49" charset="0"/>
              </a:rPr>
              <a:t>for every user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tr-TR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compute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similarity for each unseen item based on user's preferences</a:t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   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retain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top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items, ranked by similarity</a:t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for every user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tr-TR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every unseen item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of the user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   </a:t>
            </a:r>
            <a:r>
              <a:rPr lang="tr-TR" sz="15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find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every other user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that has a preference for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      </a:t>
            </a:r>
            <a:r>
              <a:rPr lang="tr-TR" sz="1500" dirty="0" smtClean="0">
                <a:latin typeface="Courier New" pitchFamily="49" charset="0"/>
                <a:cs typeface="Courier New" pitchFamily="49" charset="0"/>
              </a:rPr>
              <a:t>retain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users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by similarity to the user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     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retain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rankings given to the item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by users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500" dirty="0">
                <a:latin typeface="Courier New" pitchFamily="49" charset="0"/>
                <a:cs typeface="Courier New" pitchFamily="49" charset="0"/>
              </a:rPr>
            </a:br>
            <a:r>
              <a:rPr lang="en-US" sz="1500" dirty="0">
                <a:latin typeface="Courier New" pitchFamily="49" charset="0"/>
                <a:cs typeface="Courier New" pitchFamily="49" charset="0"/>
              </a:rPr>
              <a:t>      predict the ranking for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as average rankings of users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75535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 smtClean="0"/>
              <a:t>Hybrid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146" name="Picture 2" descr="C:\Users\Burak\Dropbox\cs533_shared\method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" y="1752599"/>
            <a:ext cx="7710488" cy="477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990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Future </a:t>
            </a:r>
            <a:r>
              <a:rPr lang="tr-TR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Introducing more features </a:t>
            </a:r>
          </a:p>
          <a:p>
            <a:pPr lvl="1"/>
            <a:r>
              <a:rPr lang="tr-TR" dirty="0" smtClean="0"/>
              <a:t>Year of the movie, </a:t>
            </a:r>
            <a:r>
              <a:rPr lang="tr-TR" dirty="0" smtClean="0"/>
              <a:t>user’s age, occupation </a:t>
            </a:r>
            <a:r>
              <a:rPr lang="tr-TR" dirty="0" smtClean="0"/>
              <a:t>etc.</a:t>
            </a:r>
          </a:p>
          <a:p>
            <a:r>
              <a:rPr lang="tr-TR" dirty="0" smtClean="0"/>
              <a:t>Using larger datasets</a:t>
            </a:r>
          </a:p>
          <a:p>
            <a:pPr lvl="1"/>
            <a:r>
              <a:rPr lang="tr-TR" dirty="0" smtClean="0"/>
              <a:t>MovieLens 1M dataset</a:t>
            </a:r>
          </a:p>
          <a:p>
            <a:pPr lvl="1"/>
            <a:r>
              <a:rPr lang="tr-TR" dirty="0" smtClean="0"/>
              <a:t>MovieLens 10M dataset</a:t>
            </a:r>
          </a:p>
          <a:p>
            <a:r>
              <a:rPr lang="tr-TR" dirty="0" smtClean="0"/>
              <a:t>Defining different weights to features for every 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52878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Questions</a:t>
            </a:r>
            <a:endParaRPr lang="en-US" dirty="0"/>
          </a:p>
        </p:txBody>
      </p:sp>
      <p:pic>
        <p:nvPicPr>
          <p:cNvPr id="1026" name="Picture 2" descr="C:\Users\Burak\AppData\Local\Microsoft\Windows\Temporary Internet Files\Content.IE5\63LVN8TE\MC9003840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560512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8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Introduction</a:t>
            </a:r>
          </a:p>
          <a:p>
            <a:r>
              <a:rPr lang="tr-TR" dirty="0" smtClean="0"/>
              <a:t>Methodology</a:t>
            </a:r>
          </a:p>
          <a:p>
            <a:r>
              <a:rPr lang="tr-TR" dirty="0" smtClean="0"/>
              <a:t>Dataset</a:t>
            </a:r>
          </a:p>
          <a:p>
            <a:r>
              <a:rPr lang="tr-TR" dirty="0" smtClean="0"/>
              <a:t>Experiments &amp; Results</a:t>
            </a:r>
          </a:p>
          <a:p>
            <a:r>
              <a:rPr lang="tr-TR" dirty="0" smtClean="0"/>
              <a:t>Future Work</a:t>
            </a:r>
          </a:p>
          <a:p>
            <a:r>
              <a:rPr lang="tr-TR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6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 </a:t>
            </a:r>
            <a:r>
              <a:rPr lang="en-US" dirty="0" smtClean="0"/>
              <a:t>tend </a:t>
            </a:r>
            <a:r>
              <a:rPr lang="en-US" dirty="0"/>
              <a:t>to like things that are similar to other things </a:t>
            </a:r>
            <a:r>
              <a:rPr lang="tr-TR" dirty="0" smtClean="0"/>
              <a:t>we</a:t>
            </a:r>
            <a:r>
              <a:rPr lang="en-US" dirty="0" smtClean="0"/>
              <a:t> like</a:t>
            </a:r>
            <a:endParaRPr lang="tr-TR" dirty="0" smtClean="0"/>
          </a:p>
          <a:p>
            <a:r>
              <a:rPr lang="tr-TR" dirty="0" smtClean="0"/>
              <a:t>We </a:t>
            </a:r>
            <a:r>
              <a:rPr lang="en-US" dirty="0" smtClean="0"/>
              <a:t>tend </a:t>
            </a:r>
            <a:r>
              <a:rPr lang="en-US" dirty="0"/>
              <a:t>to like things that similar people </a:t>
            </a:r>
            <a:r>
              <a:rPr lang="en-US" dirty="0" smtClean="0"/>
              <a:t>like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err="1" smtClean="0"/>
              <a:t>hese</a:t>
            </a:r>
            <a:r>
              <a:rPr lang="en-US" dirty="0" smtClean="0"/>
              <a:t>  </a:t>
            </a:r>
            <a:r>
              <a:rPr lang="en-US" dirty="0"/>
              <a:t>patterns  </a:t>
            </a:r>
            <a:r>
              <a:rPr lang="tr-TR" dirty="0" smtClean="0"/>
              <a:t>can be used </a:t>
            </a:r>
            <a:r>
              <a:rPr lang="en-US" dirty="0" smtClean="0"/>
              <a:t>to  </a:t>
            </a:r>
            <a:r>
              <a:rPr lang="en-US" dirty="0"/>
              <a:t>make  predictions  to  offer  new  </a:t>
            </a:r>
            <a:r>
              <a:rPr lang="en-US" dirty="0" smtClean="0"/>
              <a:t>things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Introduction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Recommendation systems involve predicting user preferences for </a:t>
            </a:r>
            <a:r>
              <a:rPr lang="en-US" dirty="0" smtClean="0"/>
              <a:t>unseen  items</a:t>
            </a:r>
            <a:endParaRPr lang="tr-TR" dirty="0" smtClean="0"/>
          </a:p>
          <a:p>
            <a:pPr lvl="1"/>
            <a:r>
              <a:rPr lang="en-US" dirty="0" smtClean="0"/>
              <a:t>such  </a:t>
            </a:r>
            <a:r>
              <a:rPr lang="en-US" dirty="0"/>
              <a:t>as  movies,  songs  or  </a:t>
            </a:r>
            <a:r>
              <a:rPr lang="en-US" dirty="0" smtClean="0"/>
              <a:t>books</a:t>
            </a:r>
            <a:endParaRPr lang="tr-TR" dirty="0" smtClean="0"/>
          </a:p>
          <a:p>
            <a:r>
              <a:rPr lang="tr-TR" dirty="0"/>
              <a:t>R</a:t>
            </a:r>
            <a:r>
              <a:rPr lang="en-US" dirty="0" err="1" smtClean="0"/>
              <a:t>ecommendation</a:t>
            </a:r>
            <a:r>
              <a:rPr lang="en-US" dirty="0" smtClean="0"/>
              <a:t>  </a:t>
            </a:r>
            <a:r>
              <a:rPr lang="en-US" dirty="0"/>
              <a:t>systems  have  </a:t>
            </a:r>
            <a:r>
              <a:rPr lang="en-US" dirty="0" smtClean="0"/>
              <a:t>become</a:t>
            </a:r>
            <a:r>
              <a:rPr lang="tr-TR" dirty="0" smtClean="0"/>
              <a:t> very popular with the increasing availability of millions of products online</a:t>
            </a:r>
          </a:p>
          <a:p>
            <a:r>
              <a:rPr lang="tr-TR" dirty="0" smtClean="0"/>
              <a:t>Recommending relevant products increases the sales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5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Collaborative</a:t>
            </a:r>
          </a:p>
          <a:p>
            <a:pPr lvl="1"/>
            <a:r>
              <a:rPr lang="en-US" dirty="0"/>
              <a:t>Recommend items </a:t>
            </a:r>
            <a:r>
              <a:rPr lang="en-US" dirty="0" smtClean="0"/>
              <a:t>those </a:t>
            </a:r>
            <a:r>
              <a:rPr lang="tr-TR" dirty="0" smtClean="0"/>
              <a:t>are </a:t>
            </a:r>
            <a:r>
              <a:rPr lang="en-US" dirty="0" smtClean="0"/>
              <a:t>preferred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similar </a:t>
            </a:r>
            <a:r>
              <a:rPr lang="en-US" dirty="0"/>
              <a:t>users</a:t>
            </a:r>
            <a:endParaRPr lang="tr-TR" dirty="0" smtClean="0"/>
          </a:p>
          <a:p>
            <a:r>
              <a:rPr lang="tr-TR" dirty="0" smtClean="0"/>
              <a:t>Content-based</a:t>
            </a:r>
          </a:p>
          <a:p>
            <a:pPr lvl="1"/>
            <a:r>
              <a:rPr lang="en-US" dirty="0"/>
              <a:t>Recommend items based on similarity </a:t>
            </a:r>
            <a:r>
              <a:rPr lang="en-US" dirty="0" smtClean="0"/>
              <a:t>between </a:t>
            </a:r>
            <a:r>
              <a:rPr lang="en-US" dirty="0"/>
              <a:t>items and user's preferences</a:t>
            </a:r>
            <a:endParaRPr lang="tr-TR" dirty="0"/>
          </a:p>
          <a:p>
            <a:r>
              <a:rPr lang="tr-TR" dirty="0" smtClean="0"/>
              <a:t>Hybrid</a:t>
            </a:r>
          </a:p>
          <a:p>
            <a:pPr lvl="1"/>
            <a:r>
              <a:rPr lang="tr-TR" dirty="0" smtClean="0"/>
              <a:t>Combines both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6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MovieLens 100K dataset</a:t>
            </a:r>
          </a:p>
          <a:p>
            <a:r>
              <a:rPr lang="en-US" dirty="0" smtClean="0"/>
              <a:t>100,000 </a:t>
            </a:r>
            <a:r>
              <a:rPr lang="en-US" dirty="0"/>
              <a:t>ratings (1-5) from 943 users on 1682 </a:t>
            </a:r>
            <a:r>
              <a:rPr lang="en-US" dirty="0" smtClean="0"/>
              <a:t>movies</a:t>
            </a:r>
            <a:endParaRPr lang="tr-TR" dirty="0" smtClean="0"/>
          </a:p>
          <a:p>
            <a:r>
              <a:rPr lang="en-US" dirty="0"/>
              <a:t>At least 20 movies for each </a:t>
            </a:r>
            <a:r>
              <a:rPr lang="en-US" dirty="0" smtClean="0"/>
              <a:t>user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1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Dataset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 descr="C:\Users\Burak\Dropbox\cs533_shared\users_freq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8" y="1295401"/>
            <a:ext cx="9224754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379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Dataset Cont.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8" name="Picture 2" descr="C:\Users\Burak\Dropbox\cs533_shared\movie_freq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1447801"/>
            <a:ext cx="8724141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138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Experiments and Results</a:t>
            </a:r>
            <a:br>
              <a:rPr lang="tr-TR" dirty="0"/>
            </a:br>
            <a:r>
              <a:rPr lang="tr-TR" sz="2400" dirty="0"/>
              <a:t>	* </a:t>
            </a:r>
            <a:r>
              <a:rPr lang="tr-TR" sz="3200" dirty="0"/>
              <a:t>Collaborative </a:t>
            </a:r>
            <a:r>
              <a:rPr lang="tr-TR" sz="3200" dirty="0" smtClean="0"/>
              <a:t>Filtering Algorithm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5280" y="2590800"/>
            <a:ext cx="82296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every other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compute a similarity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retain the top users, ranked by similarity, as a neighborhood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for every item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that some user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a preference for, 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  but that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has no preference for yet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for every other user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that has a preference 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compute a similarity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between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 incorporate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's preference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weighted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into a running average </a:t>
            </a:r>
          </a:p>
        </p:txBody>
      </p:sp>
    </p:spTree>
    <p:extLst>
      <p:ext uri="{BB962C8B-B14F-4D97-AF65-F5344CB8AC3E}">
        <p14:creationId xmlns:p14="http://schemas.microsoft.com/office/powerpoint/2010/main" val="25065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120</TotalTime>
  <Words>346</Words>
  <Application>Microsoft Office PowerPoint</Application>
  <PresentationFormat>On-screen Show (4:3)</PresentationFormat>
  <Paragraphs>83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Movie Recommendation System</vt:lpstr>
      <vt:lpstr>Outline</vt:lpstr>
      <vt:lpstr>Introduction</vt:lpstr>
      <vt:lpstr>Introduction Cont.</vt:lpstr>
      <vt:lpstr>Methodology</vt:lpstr>
      <vt:lpstr>Dataset</vt:lpstr>
      <vt:lpstr>Dataset Cont.</vt:lpstr>
      <vt:lpstr>Dataset Cont.</vt:lpstr>
      <vt:lpstr>Experiments and Results  * Collaborative Filtering Algorithm</vt:lpstr>
      <vt:lpstr>Experiments and Results  * Collaborative Filtering</vt:lpstr>
      <vt:lpstr>Experiments and Results  * Collaborative Filtering</vt:lpstr>
      <vt:lpstr>Experiments and Results  * Content-Based Filtering Algorithm</vt:lpstr>
      <vt:lpstr>Experiments and Results  * Content-Based Filtering</vt:lpstr>
      <vt:lpstr>Experiments and Results  * Hybrid Algorithm</vt:lpstr>
      <vt:lpstr>Experiments and Results  * Hybrid</vt:lpstr>
      <vt:lpstr>Future Work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Movie Recommendation System</dc:title>
  <dc:creator>Burak</dc:creator>
  <cp:lastModifiedBy>B</cp:lastModifiedBy>
  <cp:revision>16</cp:revision>
  <dcterms:created xsi:type="dcterms:W3CDTF">2006-08-16T00:00:00Z</dcterms:created>
  <dcterms:modified xsi:type="dcterms:W3CDTF">2013-05-01T16:51:56Z</dcterms:modified>
</cp:coreProperties>
</file>