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70" r:id="rId8"/>
    <p:sldId id="265" r:id="rId9"/>
    <p:sldId id="266" r:id="rId10"/>
    <p:sldId id="267" r:id="rId11"/>
    <p:sldId id="268" r:id="rId12"/>
    <p:sldId id="269" r:id="rId13"/>
    <p:sldId id="261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8" d="100"/>
          <a:sy n="58" d="100"/>
        </p:scale>
        <p:origin x="-84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C44F786-2FA2-4550-B58E-3E3294D47B31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FAA561B-E30B-4CEB-8E40-2F1FB50AA2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743200"/>
          </a:xfrm>
        </p:spPr>
        <p:txBody>
          <a:bodyPr/>
          <a:lstStyle/>
          <a:p>
            <a:r>
              <a:rPr lang="en-US" b="1" dirty="0" smtClean="0"/>
              <a:t>CS 533 Presentation</a:t>
            </a:r>
          </a:p>
          <a:p>
            <a:endParaRPr lang="en-US" dirty="0" smtClean="0"/>
          </a:p>
          <a:p>
            <a:r>
              <a:rPr lang="en-US" dirty="0"/>
              <a:t>Hamed </a:t>
            </a:r>
            <a:r>
              <a:rPr lang="en-US" dirty="0" smtClean="0"/>
              <a:t>Rezanejad</a:t>
            </a:r>
          </a:p>
          <a:p>
            <a:r>
              <a:rPr lang="en-US" dirty="0" smtClean="0"/>
              <a:t>Emre Nevayeshirazi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13716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dirty="0" smtClean="0">
                <a:solidFill>
                  <a:schemeClr val="tx2"/>
                </a:solidFill>
              </a:rPr>
              <a:t>IR Evaluation Methods for Retrieving </a:t>
            </a:r>
          </a:p>
          <a:p>
            <a:pPr algn="ctr"/>
            <a:r>
              <a:rPr lang="en-US" sz="3500" dirty="0" smtClean="0">
                <a:solidFill>
                  <a:schemeClr val="tx2"/>
                </a:solidFill>
              </a:rPr>
              <a:t>Highly Relevant Documents</a:t>
            </a:r>
            <a:endParaRPr lang="en-US" sz="3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– R Curves Continues …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SUM not effected by query expansion</a:t>
            </a:r>
          </a:p>
          <a:p>
            <a:pPr lvl="1"/>
            <a:r>
              <a:rPr lang="en-US" dirty="0" smtClean="0"/>
              <a:t>Strongly structured queries are enchanted by query expansion</a:t>
            </a:r>
          </a:p>
          <a:p>
            <a:pPr lvl="1"/>
            <a:r>
              <a:rPr lang="en-US" dirty="0" smtClean="0"/>
              <a:t>Expended WYSN queries perform best</a:t>
            </a:r>
          </a:p>
          <a:p>
            <a:pPr lvl="1"/>
            <a:r>
              <a:rPr lang="en-US" dirty="0" smtClean="0"/>
              <a:t>SUM vs. WYSN difference is huge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Expended queries with strong</a:t>
            </a:r>
          </a:p>
          <a:p>
            <a:pPr marL="274320" lvl="1" indent="0">
              <a:buNone/>
            </a:pPr>
            <a:r>
              <a:rPr lang="en-US" dirty="0" smtClean="0"/>
              <a:t>   structure are effective for most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relevant documents</a:t>
            </a:r>
          </a:p>
          <a:p>
            <a:pPr marL="0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4038600"/>
            <a:ext cx="33909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Cumulative Gain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Relevance level 2 &amp; 3 is used in A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Relevance level 3 is used in B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CG Vector curve for ranks 1 – 100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Best possible horizontal at rank 100 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When only relevance level 3 is used (2B)</a:t>
            </a:r>
          </a:p>
          <a:p>
            <a:pPr lvl="2"/>
            <a:r>
              <a:rPr lang="en-US" dirty="0" smtClean="0"/>
              <a:t>Absolute difference is smaller</a:t>
            </a:r>
          </a:p>
          <a:p>
            <a:pPr lvl="2"/>
            <a:r>
              <a:rPr lang="en-US" dirty="0" smtClean="0"/>
              <a:t>Proportional differences are larger</a:t>
            </a:r>
            <a:br>
              <a:rPr lang="en-US" dirty="0" smtClean="0"/>
            </a:b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219200"/>
            <a:ext cx="2524125" cy="2724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3943350"/>
            <a:ext cx="26289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2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Discounted Cumulative Gain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Log</a:t>
            </a:r>
            <a:r>
              <a:rPr lang="en-US" baseline="-25000" dirty="0" smtClean="0"/>
              <a:t>2 </a:t>
            </a:r>
            <a:r>
              <a:rPr lang="en-US" dirty="0" smtClean="0"/>
              <a:t>is used as discount factor</a:t>
            </a: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Relevance level 2 &amp; 3 is used in A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Relevance level 3 is used in B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DCG Vector curve for ranks 1 – 50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Best possible still grows at rank 50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When only relevance level 3 is used (2B)</a:t>
            </a:r>
          </a:p>
          <a:p>
            <a:pPr lvl="2"/>
            <a:r>
              <a:rPr lang="en-US" dirty="0" smtClean="0"/>
              <a:t>Absolute difference is smaller</a:t>
            </a:r>
          </a:p>
          <a:p>
            <a:pPr lvl="2"/>
            <a:r>
              <a:rPr lang="en-US" dirty="0" smtClean="0"/>
              <a:t>Proportional differences are larger</a:t>
            </a:r>
            <a:br>
              <a:rPr lang="en-US" dirty="0" smtClean="0"/>
            </a:b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308697"/>
            <a:ext cx="2762250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3966523"/>
            <a:ext cx="27717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63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evaluation methods proposed</a:t>
            </a:r>
          </a:p>
          <a:p>
            <a:pPr lvl="1"/>
            <a:r>
              <a:rPr lang="en-US" dirty="0" smtClean="0"/>
              <a:t>P – R Curve </a:t>
            </a:r>
          </a:p>
          <a:p>
            <a:pPr lvl="1"/>
            <a:r>
              <a:rPr lang="en-US" dirty="0" smtClean="0"/>
              <a:t>CG  and DCG 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These evaluation methods are used with</a:t>
            </a:r>
          </a:p>
          <a:p>
            <a:pPr lvl="1"/>
            <a:r>
              <a:rPr lang="en-US" dirty="0" smtClean="0"/>
              <a:t>Document set with 3 relevance level</a:t>
            </a:r>
          </a:p>
          <a:p>
            <a:pPr lvl="1"/>
            <a:r>
              <a:rPr lang="en-US" dirty="0" smtClean="0"/>
              <a:t>Different query types 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In P-R curves performance difference varies with relevance level</a:t>
            </a:r>
          </a:p>
          <a:p>
            <a:pPr lvl="1"/>
            <a:r>
              <a:rPr lang="en-US" dirty="0" smtClean="0"/>
              <a:t>Strongly structured queries present better effectiveness</a:t>
            </a:r>
          </a:p>
          <a:p>
            <a:pPr lvl="1"/>
            <a:r>
              <a:rPr lang="en-US" dirty="0" smtClean="0"/>
              <a:t>Expended queries based on strong structures cumulate higher CG and DCG values</a:t>
            </a: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3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ropBox\Information Retrieval\8min Presentation\change_your_lif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89000"/>
            <a:ext cx="3810000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6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r>
              <a:rPr lang="en-US" dirty="0" smtClean="0"/>
              <a:t>Evaluation Method</a:t>
            </a:r>
          </a:p>
          <a:p>
            <a:pPr lvl="1"/>
            <a:r>
              <a:rPr lang="en-US" dirty="0" smtClean="0"/>
              <a:t>P – R curves</a:t>
            </a:r>
          </a:p>
          <a:p>
            <a:pPr lvl="1"/>
            <a:r>
              <a:rPr lang="en-US" dirty="0" smtClean="0"/>
              <a:t>Cumulative gain based measurement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Case Study</a:t>
            </a:r>
          </a:p>
          <a:p>
            <a:pPr lvl="1"/>
            <a:r>
              <a:rPr lang="en-US" dirty="0" smtClean="0"/>
              <a:t>Test queries and evaluation measures</a:t>
            </a:r>
          </a:p>
          <a:p>
            <a:pPr lvl="1"/>
            <a:r>
              <a:rPr lang="en-US" dirty="0" smtClean="0"/>
              <a:t>P- R curves</a:t>
            </a:r>
          </a:p>
          <a:p>
            <a:pPr lvl="1"/>
            <a:r>
              <a:rPr lang="en-US" dirty="0" smtClean="0"/>
              <a:t>Cumulative gain based measurement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Conclusion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3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problem with assessment of relevance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Binary relevance cannot reflect the possibility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want to use multiple degree assessment</a:t>
            </a:r>
          </a:p>
          <a:p>
            <a:pPr lvl="1"/>
            <a:r>
              <a:rPr lang="en-US" dirty="0" smtClean="0"/>
              <a:t>P-R curves </a:t>
            </a:r>
          </a:p>
          <a:p>
            <a:pPr lvl="1"/>
            <a:r>
              <a:rPr lang="en-US" dirty="0" smtClean="0"/>
              <a:t>Cumulative Gain 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Query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Query expansion </a:t>
            </a:r>
          </a:p>
        </p:txBody>
      </p:sp>
    </p:spTree>
    <p:extLst>
      <p:ext uri="{BB962C8B-B14F-4D97-AF65-F5344CB8AC3E}">
        <p14:creationId xmlns:p14="http://schemas.microsoft.com/office/powerpoint/2010/main" val="130075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Precision over recall levels and P-R curves are the typical ways of evaluating IR method </a:t>
            </a:r>
            <a:r>
              <a:rPr lang="en-US" b="1" dirty="0" smtClean="0"/>
              <a:t>performance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Original P-R curves use </a:t>
            </a:r>
            <a:r>
              <a:rPr lang="en-US" dirty="0" err="1" smtClean="0"/>
              <a:t>dichotomical</a:t>
            </a:r>
            <a:r>
              <a:rPr lang="en-US" dirty="0" smtClean="0"/>
              <a:t> relevance assessment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Seeing the difference in performance better:</a:t>
            </a:r>
          </a:p>
          <a:p>
            <a:pPr lvl="1"/>
            <a:r>
              <a:rPr lang="en-US" dirty="0" smtClean="0"/>
              <a:t>We use separate recall bases for each relevance level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omputing P-R curve in this way 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4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Method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/>
              <a:t>Cumulated gain-based measurement </a:t>
            </a:r>
            <a:endParaRPr lang="en-US" dirty="0" smtClean="0"/>
          </a:p>
          <a:p>
            <a:pPr lvl="1"/>
            <a:r>
              <a:rPr lang="en-US" dirty="0" smtClean="0"/>
              <a:t>Highly relevant documents are more valuable than marginally relevant document </a:t>
            </a:r>
          </a:p>
          <a:p>
            <a:pPr lvl="1"/>
            <a:r>
              <a:rPr lang="en-US" dirty="0" smtClean="0"/>
              <a:t>The greater the ranked position of a relevant document the less valuable it is for the user 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445770" lvl="2" indent="-171450"/>
            <a:r>
              <a:rPr lang="en-US" sz="2200" dirty="0" smtClean="0"/>
              <a:t>Cumulated gain vector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Discount cumulated gain vector: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256" y="4092574"/>
            <a:ext cx="3609544" cy="70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429000"/>
            <a:ext cx="2514600" cy="246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4876800" y="4351337"/>
            <a:ext cx="2400300" cy="190500"/>
            <a:chOff x="1914525" y="5181600"/>
            <a:chExt cx="2400300" cy="19050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4525" y="5181600"/>
              <a:ext cx="1504950" cy="190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475" y="5181600"/>
              <a:ext cx="895350" cy="180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4" y="5257800"/>
            <a:ext cx="4105275" cy="631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670299" y="6057847"/>
            <a:ext cx="3886200" cy="273487"/>
            <a:chOff x="4614862" y="6270381"/>
            <a:chExt cx="3590925" cy="180975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4862" y="6279906"/>
              <a:ext cx="857250" cy="171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112" y="6270381"/>
              <a:ext cx="2733675" cy="180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33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 Expansion and Query Structures</a:t>
            </a:r>
          </a:p>
          <a:p>
            <a:pPr lvl="1"/>
            <a:r>
              <a:rPr lang="en-US" dirty="0" smtClean="0"/>
              <a:t>Query has a structure based on </a:t>
            </a:r>
            <a:r>
              <a:rPr lang="en-US" b="1" dirty="0" smtClean="0"/>
              <a:t>conjunctions(AND)</a:t>
            </a:r>
            <a:r>
              <a:rPr lang="en-US" dirty="0" smtClean="0"/>
              <a:t> and </a:t>
            </a:r>
            <a:r>
              <a:rPr lang="en-US" b="1" dirty="0" smtClean="0"/>
              <a:t>disjunctions(OR) </a:t>
            </a:r>
            <a:r>
              <a:rPr lang="en-US" dirty="0" smtClean="0"/>
              <a:t>of search keys. 	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We can change the “natural language” queries to Boolean structure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Test environment</a:t>
            </a:r>
          </a:p>
          <a:p>
            <a:pPr lvl="2"/>
            <a:r>
              <a:rPr lang="en-US" dirty="0" smtClean="0"/>
              <a:t>A text database containing newspaper articles operated under </a:t>
            </a:r>
            <a:r>
              <a:rPr lang="en-US" dirty="0" err="1" smtClean="0"/>
              <a:t>InQuery</a:t>
            </a:r>
            <a:r>
              <a:rPr lang="en-US" dirty="0" smtClean="0"/>
              <a:t> system</a:t>
            </a:r>
          </a:p>
          <a:p>
            <a:pPr lvl="2"/>
            <a:r>
              <a:rPr lang="en-US" dirty="0" smtClean="0"/>
              <a:t>We have four relevance categories </a:t>
            </a:r>
          </a:p>
          <a:p>
            <a:pPr marL="548640" lvl="2" indent="0">
              <a:buNone/>
            </a:pPr>
            <a:endParaRPr lang="en-US" dirty="0"/>
          </a:p>
          <a:p>
            <a:pPr marL="514350" lvl="2" indent="-228600"/>
            <a:r>
              <a:rPr lang="en-US" sz="2000" dirty="0" smtClean="0"/>
              <a:t>Relevance assessment </a:t>
            </a:r>
          </a:p>
          <a:p>
            <a:pPr marL="788670" lvl="3" indent="-228600"/>
            <a:r>
              <a:rPr lang="en-US" dirty="0" smtClean="0"/>
              <a:t>Two experienced journalists + two information specialists </a:t>
            </a:r>
          </a:p>
        </p:txBody>
      </p:sp>
    </p:spTree>
    <p:extLst>
      <p:ext uri="{BB962C8B-B14F-4D97-AF65-F5344CB8AC3E}">
        <p14:creationId xmlns:p14="http://schemas.microsoft.com/office/powerpoint/2010/main" val="38360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Facet structure: (a1 and a2 ..) or ( … ) …</a:t>
            </a:r>
          </a:p>
          <a:p>
            <a:endParaRPr lang="en-US" dirty="0" smtClean="0"/>
          </a:p>
          <a:p>
            <a:r>
              <a:rPr lang="en-US" dirty="0" smtClean="0"/>
              <a:t>The best performance overall was achieved with expanded, facet structured queries. </a:t>
            </a:r>
          </a:p>
          <a:p>
            <a:endParaRPr lang="en-US" dirty="0" smtClean="0"/>
          </a:p>
          <a:p>
            <a:r>
              <a:rPr lang="en-US" b="1" dirty="0" smtClean="0"/>
              <a:t>Sum</a:t>
            </a:r>
            <a:r>
              <a:rPr lang="en-US" dirty="0" smtClean="0"/>
              <a:t>: average of the weights of keys</a:t>
            </a:r>
          </a:p>
          <a:p>
            <a:r>
              <a:rPr lang="en-US" b="1" dirty="0" smtClean="0"/>
              <a:t>SSYN-C</a:t>
            </a:r>
            <a:r>
              <a:rPr lang="en-US" dirty="0" smtClean="0"/>
              <a:t>: sum of synonym groups query based on concepts</a:t>
            </a:r>
            <a:endParaRPr lang="en-US" dirty="0"/>
          </a:p>
          <a:p>
            <a:r>
              <a:rPr lang="en-US" b="1" dirty="0" smtClean="0"/>
              <a:t>WSYN</a:t>
            </a:r>
            <a:r>
              <a:rPr lang="en-US" dirty="0" smtClean="0"/>
              <a:t>: </a:t>
            </a:r>
            <a:r>
              <a:rPr lang="en-US" dirty="0"/>
              <a:t>sum of synonym groups query based on </a:t>
            </a:r>
            <a:r>
              <a:rPr lang="en-US" dirty="0" smtClean="0"/>
              <a:t>facets</a:t>
            </a:r>
          </a:p>
          <a:p>
            <a:endParaRPr lang="en-US" dirty="0"/>
          </a:p>
          <a:p>
            <a:r>
              <a:rPr lang="en-US" dirty="0" smtClean="0"/>
              <a:t>Adding semantically related words to original search concepts (Query Expansion) gave </a:t>
            </a:r>
            <a:r>
              <a:rPr lang="en-US" b="1" dirty="0" smtClean="0"/>
              <a:t>Unexpanded (u)</a:t>
            </a:r>
            <a:r>
              <a:rPr lang="en-US" dirty="0" smtClean="0"/>
              <a:t> and </a:t>
            </a:r>
            <a:r>
              <a:rPr lang="en-US" b="1" dirty="0" smtClean="0"/>
              <a:t>Expanded</a:t>
            </a:r>
            <a:r>
              <a:rPr lang="en-US" dirty="0" smtClean="0"/>
              <a:t> </a:t>
            </a:r>
            <a:r>
              <a:rPr lang="en-US" b="1" dirty="0" smtClean="0"/>
              <a:t>(e) </a:t>
            </a:r>
            <a:r>
              <a:rPr lang="en-US" dirty="0" smtClean="0"/>
              <a:t>query versions.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Test Queries and Application of the Evaluation Measures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Analysis Presented In Two Forms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P – R Curves</a:t>
            </a:r>
          </a:p>
          <a:p>
            <a:pPr marL="548640" lvl="2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CG and DCG Curves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SUM, WSYN, SSYN-C queries are used in tests.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These queries are also expanded.</a:t>
            </a:r>
          </a:p>
          <a:p>
            <a:pPr marL="548640" lvl="2" indent="0">
              <a:buNone/>
            </a:pPr>
            <a:endParaRPr lang="en-US" dirty="0" smtClean="0"/>
          </a:p>
          <a:p>
            <a:pPr marL="548640" lvl="2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683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– R Curves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Average precision is calculated</a:t>
            </a:r>
          </a:p>
          <a:p>
            <a:pPr marL="27432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200400"/>
            <a:ext cx="6829425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64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913</TotalTime>
  <Words>525</Words>
  <Application>Microsoft Office PowerPoint</Application>
  <PresentationFormat>On-screen Show (4:3)</PresentationFormat>
  <Paragraphs>152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PowerPoint Presentation</vt:lpstr>
      <vt:lpstr>Outline</vt:lpstr>
      <vt:lpstr>Introduction</vt:lpstr>
      <vt:lpstr>Evaluation Method </vt:lpstr>
      <vt:lpstr>Evaluation Method </vt:lpstr>
      <vt:lpstr>Case Study</vt:lpstr>
      <vt:lpstr>Case Study</vt:lpstr>
      <vt:lpstr>Case Study</vt:lpstr>
      <vt:lpstr>Case Study</vt:lpstr>
      <vt:lpstr>Case Study</vt:lpstr>
      <vt:lpstr>Case Study</vt:lpstr>
      <vt:lpstr>Case Study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Hamed</dc:creator>
  <cp:lastModifiedBy>Hamed</cp:lastModifiedBy>
  <cp:revision>26</cp:revision>
  <dcterms:created xsi:type="dcterms:W3CDTF">2014-03-10T08:57:01Z</dcterms:created>
  <dcterms:modified xsi:type="dcterms:W3CDTF">2014-03-12T08:25:45Z</dcterms:modified>
</cp:coreProperties>
</file>