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339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315" r:id="rId10"/>
    <p:sldId id="265" r:id="rId11"/>
    <p:sldId id="266" r:id="rId12"/>
    <p:sldId id="268" r:id="rId13"/>
    <p:sldId id="269" r:id="rId14"/>
    <p:sldId id="277" r:id="rId15"/>
    <p:sldId id="316" r:id="rId16"/>
    <p:sldId id="281" r:id="rId17"/>
    <p:sldId id="282" r:id="rId18"/>
    <p:sldId id="317" r:id="rId19"/>
    <p:sldId id="285" r:id="rId20"/>
    <p:sldId id="286" r:id="rId21"/>
    <p:sldId id="288" r:id="rId22"/>
    <p:sldId id="289" r:id="rId23"/>
    <p:sldId id="290" r:id="rId24"/>
    <p:sldId id="291" r:id="rId25"/>
    <p:sldId id="292" r:id="rId26"/>
    <p:sldId id="318" r:id="rId27"/>
    <p:sldId id="295" r:id="rId28"/>
    <p:sldId id="297" r:id="rId29"/>
    <p:sldId id="319" r:id="rId30"/>
    <p:sldId id="327" r:id="rId31"/>
    <p:sldId id="328" r:id="rId32"/>
    <p:sldId id="330" r:id="rId33"/>
    <p:sldId id="329" r:id="rId34"/>
    <p:sldId id="331" r:id="rId35"/>
    <p:sldId id="332" r:id="rId36"/>
    <p:sldId id="333" r:id="rId37"/>
    <p:sldId id="334" r:id="rId38"/>
    <p:sldId id="335" r:id="rId39"/>
    <p:sldId id="336" r:id="rId40"/>
    <p:sldId id="320" r:id="rId41"/>
    <p:sldId id="322" r:id="rId42"/>
    <p:sldId id="323" r:id="rId43"/>
    <p:sldId id="302" r:id="rId44"/>
    <p:sldId id="324" r:id="rId45"/>
    <p:sldId id="325" r:id="rId46"/>
    <p:sldId id="337" r:id="rId47"/>
    <p:sldId id="306" r:id="rId48"/>
    <p:sldId id="338" r:id="rId49"/>
    <p:sldId id="309" r:id="rId50"/>
    <p:sldId id="308" r:id="rId51"/>
    <p:sldId id="311" r:id="rId52"/>
    <p:sldId id="326" r:id="rId53"/>
    <p:sldId id="312" r:id="rId54"/>
    <p:sldId id="313" r:id="rId55"/>
    <p:sldId id="314" r:id="rId56"/>
  </p:sldIdLst>
  <p:sldSz cx="9906000" cy="6858000" type="A4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E9D"/>
    <a:srgbClr val="FFCC66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6" y="-318"/>
      </p:cViewPr>
      <p:guideLst>
        <p:guide orient="horz" pos="168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356" y="-78"/>
      </p:cViewPr>
      <p:guideLst>
        <p:guide orient="horz" pos="3126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r>
              <a:rPr lang="en-US"/>
              <a:t>lec05-heaps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43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1BFAB4D4-CBB3-3144-B5AC-B66E0C308D62}" type="datetime1">
              <a:rPr lang="en-US"/>
              <a:pPr/>
              <a:t>9/12/2014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688"/>
            <a:ext cx="2944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defTabSz="89693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37688"/>
            <a:ext cx="2943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8F63B3F8-E8C2-7B4A-8AB8-B2EB508ACB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74915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lec05-heaps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985582-8041-C444-B241-B0719DF28452}" type="datetime1">
              <a:rPr lang="en-US"/>
              <a:pPr/>
              <a:t>9/12/2014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4538"/>
            <a:ext cx="53752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47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3B6311-4219-3C4D-9BD0-4B98541965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14339328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lec05-heaps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E5C09E4-B79A-DE49-80BE-57AEBA8EBE45}" type="datetime4">
              <a:rPr lang="en-US" sz="1200"/>
              <a:pPr/>
              <a:t>September 12, 2014</a:t>
            </a:fld>
            <a:endParaRPr lang="en-US" sz="1200"/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838CF99-FB55-C547-B2FD-B89E8622085E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63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7AF38-2733-CB45-9351-3483A61F85C2}" type="datetime1">
              <a:rPr lang="en-US"/>
              <a:pPr/>
              <a:t>9/12/2014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2169F-7EC9-0245-AD21-6C7ECD7E28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09631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526C7-ADD1-4045-A829-A2FDF8FEABF8}" type="datetime1">
              <a:rPr lang="en-US"/>
              <a:pPr/>
              <a:t>9/12/2014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7BCF4-07DB-7B4D-9CD1-4A25E94129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7093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152400"/>
            <a:ext cx="23431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8770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8C4F2-EA30-324E-8BFB-38CCD12F5860}" type="datetime1">
              <a:rPr lang="en-US"/>
              <a:pPr/>
              <a:t>9/12/2014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88802-F7CF-484D-94ED-05FF41A6D8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9984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1BAB41-9716-A84E-96F9-A5F641A1B3E3}" type="datetime1">
              <a:rPr lang="en-US"/>
              <a:pPr/>
              <a:t>9/12/2014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000C7-F7B2-144D-93B1-E0B111E687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9147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A76EB7-7583-FD4D-BD43-974BFD287775}" type="datetime1">
              <a:rPr lang="en-US"/>
              <a:pPr/>
              <a:t>9/12/2014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DABE30-A1E8-EE41-9179-DDD843C972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3953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EAD6D-19D0-2D45-919A-2707882FA43C}" type="datetime1">
              <a:rPr lang="en-US"/>
              <a:pPr/>
              <a:t>9/12/2014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EBDD7-9253-A646-8146-6F5C888597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6425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F1B2F-FC6D-B74F-BEFD-8CF64460F0A1}" type="datetime1">
              <a:rPr lang="en-US"/>
              <a:pPr/>
              <a:t>9/12/2014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CCAD8-FA47-6C43-932D-ED1474FF25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51206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8386C4-B2D9-814D-B60D-C20A254048A1}" type="datetime1">
              <a:rPr lang="en-US"/>
              <a:pPr/>
              <a:t>9/12/2014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A405AE-35C3-DF44-BE84-77938E0BC9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3966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67287-F6DA-B64E-B65B-768FF7D9DAD1}" type="datetime1">
              <a:rPr lang="en-US"/>
              <a:pPr/>
              <a:t>9/12/2014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E0BC53-BA11-0D42-BDA3-FA3A844AE7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0448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F69471-CF7D-8347-988A-2C81ABB38A50}" type="datetime1">
              <a:rPr lang="en-US"/>
              <a:pPr/>
              <a:t>9/12/2014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E4468-CC5F-554C-A964-16EA5308FA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85640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5A88AE-4035-CE4F-A4F1-CBC7ECE7B536}" type="datetime1">
              <a:rPr lang="en-US"/>
              <a:pPr/>
              <a:t>9/12/2014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A6380-66EC-6F48-961B-08078A682C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73016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937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9296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9CA6C8F9-E82B-184B-91B3-7094EF27A727}" type="datetime1">
              <a:rPr lang="en-US"/>
              <a:pPr/>
              <a:t>9/12/2014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477000"/>
            <a:ext cx="3714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E28798DA-546F-9A4A-8F33-0227B62967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/>
          <a:ea typeface="ＭＳ Ｐゴシック" charset="0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Tables and Priority Queues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AF38-2733-CB45-9351-3483A61F85C2}" type="datetime1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169F-7EC9-0245-AD21-6C7ECD7E280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Title 6"/>
          <p:cNvSpPr txBox="1">
            <a:spLocks/>
          </p:cNvSpPr>
          <p:nvPr/>
        </p:nvSpPr>
        <p:spPr bwMode="auto">
          <a:xfrm>
            <a:off x="762000" y="5943600"/>
            <a:ext cx="8420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Initially prepared by Dr. </a:t>
            </a:r>
            <a:r>
              <a:rPr lang="en-US" sz="1050" kern="0" dirty="0" err="1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Ilyas</a:t>
            </a: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 </a:t>
            </a:r>
            <a:r>
              <a:rPr lang="en-US" sz="1050" kern="0" dirty="0" err="1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Cicekli</a:t>
            </a: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; improved by various Bilkent CS202 instructors.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139321B-6381-034E-AA1F-F08A5118F863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78A49A0-5EF1-414E-953C-17DBF928D839}" type="slidenum">
              <a:rPr lang="en-US" sz="800"/>
              <a:pPr/>
              <a:t>10</a:t>
            </a:fld>
            <a:endParaRPr lang="en-US" sz="80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to Select an Implementation – Scenario B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latin typeface="Calibri" charset="0"/>
              </a:rPr>
              <a:t>Scenario B: </a:t>
            </a:r>
            <a:r>
              <a:rPr lang="en-US" dirty="0" smtClean="0">
                <a:latin typeface="Calibri" charset="0"/>
              </a:rPr>
              <a:t>Let </a:t>
            </a:r>
            <a:r>
              <a:rPr lang="en-US" dirty="0">
                <a:latin typeface="Calibri" charset="0"/>
              </a:rPr>
              <a:t>us assume that we have an application: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Performs many retrievals, but few insertions and deletions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E.g., a thesaurus (to look up synonyms of a word)</a:t>
            </a:r>
          </a:p>
          <a:p>
            <a:pPr lvl="4"/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</a:rPr>
              <a:t>For this application, </a:t>
            </a:r>
            <a:r>
              <a:rPr lang="en-US" b="1" i="1" dirty="0">
                <a:solidFill>
                  <a:srgbClr val="3333CC"/>
                </a:solidFill>
                <a:latin typeface="Calibri" charset="0"/>
                <a:sym typeface="Wingdings" charset="0"/>
              </a:rPr>
              <a:t>a sorted implementation is more appropriate</a:t>
            </a:r>
            <a:endParaRPr lang="en-US" b="1" i="1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We can use binary search to access data, if we have sorted data.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 sorted linked-list implementation is not appropriate since binary search is not practical with linked lists.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If we know the maximum size of the table </a:t>
            </a:r>
          </a:p>
          <a:p>
            <a:pPr lvl="2">
              <a:buFontTx/>
              <a:buNone/>
            </a:pPr>
            <a:r>
              <a:rPr lang="en-US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 </a:t>
            </a:r>
            <a:r>
              <a:rPr lang="en-US" b="1" i="1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a sorted array-based implementation is more appropriate for frequent retrievals.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Otherwise</a:t>
            </a:r>
          </a:p>
          <a:p>
            <a:pPr lvl="2">
              <a:buFontTx/>
              <a:buNone/>
            </a:pPr>
            <a:r>
              <a:rPr lang="en-US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 </a:t>
            </a:r>
            <a:r>
              <a:rPr lang="en-US" b="1" i="1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a binary search tree implementation is more appropriate for frequent retrievals.</a:t>
            </a:r>
          </a:p>
          <a:p>
            <a:pPr lvl="2">
              <a:buFontTx/>
              <a:buNone/>
            </a:pPr>
            <a:r>
              <a:rPr lang="en-US" b="1" i="1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		(in fact, balanced binary search trees will be used)</a:t>
            </a:r>
          </a:p>
          <a:p>
            <a:pPr lvl="2">
              <a:buFontTx/>
              <a:buNone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C9AFB9-4869-D946-A576-F39A396F52BB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F480E36-38F3-F14A-B539-39E91629B88F}" type="slidenum">
              <a:rPr lang="en-US" sz="800"/>
              <a:pPr/>
              <a:t>11</a:t>
            </a:fld>
            <a:endParaRPr lang="en-US" sz="80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to Select an Implementation – Scenario C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296400" cy="55626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rgbClr val="C00000"/>
                </a:solidFill>
                <a:latin typeface="Calibri" charset="0"/>
              </a:rPr>
              <a:t>Scenario C: </a:t>
            </a:r>
            <a:r>
              <a:rPr lang="en-US" dirty="0" smtClean="0">
                <a:ea typeface="+mn-ea"/>
              </a:rPr>
              <a:t>Let </a:t>
            </a:r>
            <a:r>
              <a:rPr lang="en-US" dirty="0">
                <a:ea typeface="+mn-ea"/>
              </a:rPr>
              <a:t>us assume that we have an application:</a:t>
            </a:r>
            <a:endParaRPr lang="en-US" dirty="0" smtClean="0">
              <a:ea typeface="+mn-ea"/>
            </a:endParaRPr>
          </a:p>
          <a:p>
            <a:pPr lvl="1">
              <a:defRPr/>
            </a:pPr>
            <a:r>
              <a:rPr lang="en-US" dirty="0" smtClean="0"/>
              <a:t>Performs </a:t>
            </a:r>
            <a:r>
              <a:rPr lang="en-US" dirty="0"/>
              <a:t>many </a:t>
            </a:r>
            <a:r>
              <a:rPr lang="en-US" dirty="0" smtClean="0"/>
              <a:t>retrievals as well as many insertions </a:t>
            </a:r>
            <a:r>
              <a:rPr lang="en-US" dirty="0"/>
              <a:t>and deletions</a:t>
            </a:r>
            <a:r>
              <a:rPr lang="en-US" dirty="0" smtClean="0"/>
              <a:t>.</a:t>
            </a:r>
          </a:p>
          <a:p>
            <a:pPr lvl="5"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r>
              <a:rPr lang="en-US" sz="2800" u="sng" dirty="0"/>
              <a:t>?</a:t>
            </a:r>
            <a:r>
              <a:rPr lang="en-US" u="sng" dirty="0"/>
              <a:t> Sorted Array </a:t>
            </a:r>
            <a:r>
              <a:rPr lang="en-US" u="sng" dirty="0" smtClean="0"/>
              <a:t>Implementation</a:t>
            </a:r>
          </a:p>
          <a:p>
            <a:pPr lvl="2">
              <a:defRPr/>
            </a:pPr>
            <a:r>
              <a:rPr lang="en-US" dirty="0" smtClean="0"/>
              <a:t>Retrievals are </a:t>
            </a:r>
            <a:r>
              <a:rPr lang="en-US" dirty="0"/>
              <a:t>efficient. </a:t>
            </a:r>
          </a:p>
          <a:p>
            <a:pPr lvl="2">
              <a:defRPr/>
            </a:pPr>
            <a:r>
              <a:rPr lang="en-US" dirty="0"/>
              <a:t>But </a:t>
            </a:r>
            <a:r>
              <a:rPr lang="en-US" dirty="0" smtClean="0"/>
              <a:t>insertions </a:t>
            </a:r>
            <a:r>
              <a:rPr lang="en-US" dirty="0"/>
              <a:t>and </a:t>
            </a:r>
            <a:r>
              <a:rPr lang="en-US" dirty="0" smtClean="0"/>
              <a:t>deletions </a:t>
            </a:r>
            <a:r>
              <a:rPr lang="en-US" dirty="0"/>
              <a:t>are not </a:t>
            </a:r>
            <a:r>
              <a:rPr lang="en-US" dirty="0" smtClean="0"/>
              <a:t>efficient.</a:t>
            </a:r>
          </a:p>
          <a:p>
            <a:pPr lvl="2">
              <a:buFont typeface="Wingdings" charset="2"/>
              <a:buChar char="è"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a sorted array-based implementation is not appropriate for this application.</a:t>
            </a:r>
          </a:p>
          <a:p>
            <a:pPr lvl="1">
              <a:buFontTx/>
              <a:buNone/>
              <a:defRPr/>
            </a:pPr>
            <a:endParaRPr lang="en-US" sz="600" b="1" dirty="0" smtClean="0"/>
          </a:p>
          <a:p>
            <a:pPr lvl="1">
              <a:buFontTx/>
              <a:buNone/>
              <a:defRPr/>
            </a:pPr>
            <a:r>
              <a:rPr lang="en-US" sz="2800" u="sng" dirty="0" smtClean="0"/>
              <a:t>? </a:t>
            </a:r>
            <a:r>
              <a:rPr lang="en-US" u="sng" dirty="0"/>
              <a:t>Sorted Linked List </a:t>
            </a:r>
            <a:r>
              <a:rPr lang="en-US" u="sng" dirty="0" smtClean="0"/>
              <a:t>Implementation</a:t>
            </a:r>
          </a:p>
          <a:p>
            <a:pPr lvl="2">
              <a:defRPr/>
            </a:pPr>
            <a:r>
              <a:rPr lang="en-US" dirty="0" smtClean="0"/>
              <a:t>Retrievals, insertions, </a:t>
            </a:r>
            <a:r>
              <a:rPr lang="en-US" dirty="0"/>
              <a:t>and </a:t>
            </a:r>
            <a:r>
              <a:rPr lang="en-US" dirty="0" smtClean="0"/>
              <a:t>deletions </a:t>
            </a:r>
            <a:r>
              <a:rPr lang="en-US" dirty="0"/>
              <a:t>are not </a:t>
            </a:r>
            <a:r>
              <a:rPr lang="en-US" dirty="0" smtClean="0"/>
              <a:t>efficient.</a:t>
            </a:r>
          </a:p>
          <a:p>
            <a:pPr lvl="2">
              <a:buFont typeface="Wingdings" charset="2"/>
              <a:buChar char="è"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a sorted linked-list implementation is not appropriate for this application.</a:t>
            </a:r>
          </a:p>
          <a:p>
            <a:pPr lvl="1">
              <a:buFontTx/>
              <a:buNone/>
              <a:defRPr/>
            </a:pPr>
            <a:endParaRPr lang="en-US" sz="600" u="sng" dirty="0" smtClean="0"/>
          </a:p>
          <a:p>
            <a:pPr lvl="1">
              <a:buFontTx/>
              <a:buNone/>
              <a:defRPr/>
            </a:pPr>
            <a:r>
              <a:rPr lang="en-US" sz="2800" u="sng" dirty="0" smtClean="0"/>
              <a:t>?</a:t>
            </a:r>
            <a:r>
              <a:rPr lang="en-US" u="sng" dirty="0"/>
              <a:t>Binary Search Tree </a:t>
            </a:r>
            <a:r>
              <a:rPr lang="en-US" u="sng" dirty="0" smtClean="0"/>
              <a:t>Implementation</a:t>
            </a:r>
          </a:p>
          <a:p>
            <a:pPr lvl="2">
              <a:defRPr/>
            </a:pPr>
            <a:r>
              <a:rPr lang="en-US" dirty="0"/>
              <a:t>Retrieval, insertion, and deletion are </a:t>
            </a:r>
            <a:r>
              <a:rPr lang="en-US" dirty="0" smtClean="0"/>
              <a:t>efficient in the average case.</a:t>
            </a:r>
          </a:p>
          <a:p>
            <a:pPr lvl="2">
              <a:buFont typeface="Wingdings" charset="2"/>
              <a:buChar char="è"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a binary search tree implementation is appropriate for this application.</a:t>
            </a:r>
          </a:p>
          <a:p>
            <a:pPr lvl="2">
              <a:buFontTx/>
              <a:buNone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		(provided that the height of the BST is </a:t>
            </a:r>
            <a:r>
              <a:rPr lang="en-US" b="1" i="1" dirty="0" err="1" smtClean="0">
                <a:solidFill>
                  <a:srgbClr val="3333CC"/>
                </a:solidFill>
                <a:sym typeface="Wingdings" charset="2"/>
              </a:rPr>
              <a:t>O(logn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))</a:t>
            </a:r>
          </a:p>
          <a:p>
            <a:pPr lvl="2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4A38559-CA2C-E649-BE65-DE73EE096393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50E91E8-55D3-C746-B033-EEFBF16A66A4}" type="slidenum">
              <a:rPr lang="en-US" sz="800"/>
              <a:pPr/>
              <a:t>12</a:t>
            </a:fld>
            <a:endParaRPr lang="en-US" sz="80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Which Implementation?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</a:rPr>
              <a:t>Linear implementations of a table can be appropriate despite its difficulties.</a:t>
            </a:r>
          </a:p>
          <a:p>
            <a:pPr lvl="1">
              <a:defRPr/>
            </a:pPr>
            <a:r>
              <a:rPr lang="en-US" dirty="0"/>
              <a:t>Linear implementations are easy to understand, easy to implement.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For small tables, linear </a:t>
            </a:r>
            <a:r>
              <a:rPr lang="en-US" dirty="0"/>
              <a:t>implementations can be </a:t>
            </a:r>
            <a:r>
              <a:rPr lang="en-US" dirty="0" smtClean="0"/>
              <a:t>appropriate.</a:t>
            </a:r>
            <a:endParaRPr lang="en-US" dirty="0"/>
          </a:p>
          <a:p>
            <a:pPr lvl="1">
              <a:defRPr/>
            </a:pPr>
            <a:r>
              <a:rPr lang="en-US" dirty="0"/>
              <a:t>For large tables</a:t>
            </a:r>
            <a:r>
              <a:rPr lang="en-US" dirty="0" smtClean="0"/>
              <a:t>, linear </a:t>
            </a:r>
            <a:r>
              <a:rPr lang="en-US" dirty="0"/>
              <a:t>implementations may</a:t>
            </a:r>
            <a:r>
              <a:rPr lang="en-US" dirty="0" smtClean="0"/>
              <a:t> still be appropriate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	(e.g., for the case that has only insertions to an unsorted table--Scenario A)</a:t>
            </a:r>
          </a:p>
          <a:p>
            <a:pPr lvl="5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ea typeface="+mn-ea"/>
              </a:rPr>
              <a:t>In </a:t>
            </a:r>
            <a:r>
              <a:rPr lang="en-US" dirty="0">
                <a:ea typeface="+mn-ea"/>
              </a:rPr>
              <a:t>general, a </a:t>
            </a:r>
            <a:r>
              <a:rPr lang="en-US" b="1" dirty="0">
                <a:solidFill>
                  <a:srgbClr val="C00000"/>
                </a:solidFill>
                <a:ea typeface="+mn-ea"/>
              </a:rPr>
              <a:t>binary search tree </a:t>
            </a:r>
            <a:r>
              <a:rPr lang="en-US" dirty="0">
                <a:ea typeface="+mn-ea"/>
              </a:rPr>
              <a:t>implementation is a better choice.</a:t>
            </a:r>
          </a:p>
          <a:p>
            <a:pPr lvl="1">
              <a:defRPr/>
            </a:pPr>
            <a:r>
              <a:rPr lang="en-US" dirty="0"/>
              <a:t>Worst case: </a:t>
            </a:r>
            <a:r>
              <a:rPr lang="en-US" dirty="0" err="1"/>
              <a:t>O(n</a:t>
            </a:r>
            <a:r>
              <a:rPr lang="en-US" dirty="0" smtClean="0"/>
              <a:t>)			for </a:t>
            </a:r>
            <a:r>
              <a:rPr lang="en-US" dirty="0"/>
              <a:t>most table operations</a:t>
            </a:r>
          </a:p>
          <a:p>
            <a:pPr lvl="1">
              <a:defRPr/>
            </a:pPr>
            <a:r>
              <a:rPr lang="en-US" dirty="0"/>
              <a:t>Average case: O(log</a:t>
            </a:r>
            <a:r>
              <a:rPr lang="en-US" baseline="-25000" dirty="0"/>
              <a:t>2</a:t>
            </a:r>
            <a:r>
              <a:rPr lang="en-US" dirty="0"/>
              <a:t>n</a:t>
            </a:r>
            <a:r>
              <a:rPr lang="en-US" dirty="0" smtClean="0"/>
              <a:t>)		for </a:t>
            </a:r>
            <a:r>
              <a:rPr lang="en-US" dirty="0"/>
              <a:t>most table operations</a:t>
            </a:r>
            <a:endParaRPr lang="en-US" dirty="0" smtClean="0"/>
          </a:p>
          <a:p>
            <a:pPr lvl="5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ea typeface="+mn-ea"/>
              </a:rPr>
              <a:t>Balanced </a:t>
            </a:r>
            <a:r>
              <a:rPr lang="en-US" dirty="0">
                <a:ea typeface="+mn-ea"/>
              </a:rPr>
              <a:t>binary search </a:t>
            </a:r>
            <a:r>
              <a:rPr lang="en-US" dirty="0" smtClean="0">
                <a:ea typeface="+mn-ea"/>
              </a:rPr>
              <a:t>trees increase </a:t>
            </a:r>
            <a:r>
              <a:rPr lang="en-US" dirty="0">
                <a:ea typeface="+mn-ea"/>
              </a:rPr>
              <a:t>the </a:t>
            </a:r>
            <a:r>
              <a:rPr lang="en-US" dirty="0" smtClean="0">
                <a:ea typeface="+mn-ea"/>
              </a:rPr>
              <a:t>efficiency.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A68EBCE-B7AC-114E-927C-1F66A59E73E2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D41696-2587-644F-A6B1-57117ABBA369}" type="slidenum">
              <a:rPr lang="en-US" sz="800"/>
              <a:pPr/>
              <a:t>13</a:t>
            </a:fld>
            <a:endParaRPr lang="en-US" sz="80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Calibri" charset="0"/>
              </a:rPr>
              <a:t/>
            </a:r>
            <a:br>
              <a:rPr lang="en-US">
                <a:solidFill>
                  <a:schemeClr val="tx1"/>
                </a:solidFill>
                <a:latin typeface="Calibri" charset="0"/>
              </a:rPr>
            </a:br>
            <a:r>
              <a:rPr lang="en-US">
                <a:solidFill>
                  <a:schemeClr val="tx1"/>
                </a:solidFill>
                <a:latin typeface="Calibri" charset="0"/>
              </a:rPr>
              <a:t>Which Implementation? </a:t>
            </a:r>
            <a:br>
              <a:rPr lang="en-US">
                <a:solidFill>
                  <a:schemeClr val="tx1"/>
                </a:solidFill>
                <a:latin typeface="Calibri" charset="0"/>
              </a:rPr>
            </a:br>
            <a:endParaRPr lang="en-US" i="1"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8458200" cy="2571750"/>
          </a:xfrm>
          <a:prstGeom prst="rect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838200" y="16764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/>
            <a:r>
              <a:rPr lang="en-US" b="1">
                <a:solidFill>
                  <a:schemeClr val="accent2"/>
                </a:solidFill>
                <a:latin typeface="Calibri" charset="0"/>
                <a:cs typeface="Calibri" charset="0"/>
              </a:rPr>
              <a:t>The average-case time complexities of the table operations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962400" y="2710130"/>
            <a:ext cx="5257800" cy="2133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3383304-4534-0646-8897-F3111B0C0B22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3AE987-0F58-C544-A74F-3CDAA292D5CB}" type="slidenum">
              <a:rPr lang="en-US" sz="800"/>
              <a:pPr/>
              <a:t>14</a:t>
            </a:fld>
            <a:endParaRPr lang="en-US" sz="800"/>
          </a:p>
        </p:txBody>
      </p:sp>
      <p:sp>
        <p:nvSpPr>
          <p:cNvPr id="28677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Binary Search Tree Implementation – TableB.h</a:t>
            </a:r>
          </a:p>
        </p:txBody>
      </p:sp>
      <p:sp>
        <p:nvSpPr>
          <p:cNvPr id="28678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93726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7A482F"/>
                </a:solidFill>
                <a:latin typeface="Courier" charset="0"/>
                <a:ea typeface="Menlo" charset="0"/>
              </a:rPr>
              <a:t>#include 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BST.h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Binary search tree operations</a:t>
            </a:r>
            <a:endParaRPr lang="en-US" sz="1500" dirty="0">
              <a:solidFill>
                <a:srgbClr val="7A482F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typedef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TreeItemType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class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b="1" dirty="0">
                <a:solidFill>
                  <a:srgbClr val="0070C0"/>
                </a:solidFill>
                <a:latin typeface="Courier" charset="0"/>
                <a:ea typeface="Menlo" charset="0"/>
              </a:rPr>
              <a:t>Table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public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Table();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default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constructor</a:t>
            </a:r>
            <a:endParaRPr lang="tr-TR" sz="1500" dirty="0" smtClean="0">
              <a:solidFill>
                <a:srgbClr val="008324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copy constructor and destructor are supplied by the compiler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tableLength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KeyType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searchKey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tableRetrieve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KeyType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searchKey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 </a:t>
            </a:r>
            <a:endParaRPr lang="en-US" sz="1500" dirty="0" smtClean="0">
              <a:solidFill>
                <a:srgbClr val="C02D9D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					throw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  <a:endParaRPr lang="tr-TR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traverseTable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FunctionType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visit);</a:t>
            </a:r>
          </a:p>
          <a:p>
            <a:pPr>
              <a:buFontTx/>
              <a:buNone/>
            </a:pPr>
            <a:endParaRPr lang="en-US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protected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setSize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newSize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  <a:endParaRPr/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private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BinarySearchTree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bst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 	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BST that contains the table</a:t>
            </a:r>
            <a:r>
              <a:rPr lang="ja-JP" altLang="en-US" sz="1500">
                <a:solidFill>
                  <a:srgbClr val="008324"/>
                </a:solidFill>
                <a:latin typeface="Courier" charset="0"/>
                <a:ea typeface="Menlo" charset="0"/>
              </a:rPr>
              <a:t>’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s items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size;             	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Number of items in the table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5A8D165-6BEC-8C4B-85A2-C3951854AA75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CC7BEF7-5BD4-AC43-92D6-D3F06969F301}" type="slidenum">
              <a:rPr lang="en-US" sz="800"/>
              <a:pPr/>
              <a:t>15</a:t>
            </a:fld>
            <a:endParaRPr lang="en-US" sz="800"/>
          </a:p>
        </p:txBody>
      </p:sp>
      <p:sp>
        <p:nvSpPr>
          <p:cNvPr id="29701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Binary Search Tree Implementation – tableInsert</a:t>
            </a:r>
          </a:p>
        </p:txBody>
      </p:sp>
      <p:sp>
        <p:nvSpPr>
          <p:cNvPr id="29702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93726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7A482F"/>
                </a:solidFill>
                <a:latin typeface="Courier" charset="0"/>
                <a:ea typeface="Menlo" charset="0"/>
              </a:rPr>
              <a:t>#include 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TableB.h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header file</a:t>
            </a:r>
            <a:endParaRPr lang="en-US" sz="1500" dirty="0">
              <a:solidFill>
                <a:srgbClr val="7A482F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en-US" sz="1500" dirty="0">
              <a:solidFill>
                <a:srgbClr val="C02D9D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Table::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try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bst.searchTreeInsert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++size;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catch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TreeException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e){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"Cannot insert item"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  <a:p>
            <a:pPr>
              <a:buFontTx/>
              <a:buNone/>
            </a:pP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E78D774-FA4F-3245-969D-954B2EEC4037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9A9C8B8-712D-8C4D-9351-2A33C952591E}" type="slidenum">
              <a:rPr lang="en-US" sz="800"/>
              <a:pPr/>
              <a:t>16</a:t>
            </a:fld>
            <a:endParaRPr lang="en-US" sz="80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The </a:t>
            </a:r>
            <a:r>
              <a:rPr lang="en-US" dirty="0" smtClean="0">
                <a:latin typeface="Calibri" charset="0"/>
              </a:rPr>
              <a:t>Priority </a:t>
            </a:r>
            <a:r>
              <a:rPr lang="en-US" dirty="0">
                <a:latin typeface="Calibri" charset="0"/>
              </a:rPr>
              <a:t>Queue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b="1" dirty="0">
                <a:solidFill>
                  <a:srgbClr val="C00000"/>
                </a:solidFill>
                <a:latin typeface="Calibri" charset="0"/>
              </a:rPr>
              <a:t>Priority queue </a:t>
            </a:r>
            <a:r>
              <a:rPr lang="en-US" sz="2800" dirty="0">
                <a:latin typeface="Calibri" charset="0"/>
              </a:rPr>
              <a:t>is a variation of the table.</a:t>
            </a:r>
          </a:p>
          <a:p>
            <a:r>
              <a:rPr lang="en-US" dirty="0">
                <a:latin typeface="Calibri" charset="0"/>
              </a:rPr>
              <a:t>Each data item in a priority queue has a priority value.</a:t>
            </a:r>
          </a:p>
          <a:p>
            <a:r>
              <a:rPr lang="en-US" dirty="0">
                <a:latin typeface="Calibri" charset="0"/>
              </a:rPr>
              <a:t>Using a priority queue we prioritize a list of tasks: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Job scheduling</a:t>
            </a:r>
          </a:p>
          <a:p>
            <a:endParaRPr lang="en-US" dirty="0">
              <a:latin typeface="Calibri" charset="0"/>
            </a:endParaRPr>
          </a:p>
          <a:p>
            <a:pPr>
              <a:buFontTx/>
              <a:buNone/>
            </a:pPr>
            <a:r>
              <a:rPr lang="en-US" sz="2800" dirty="0">
                <a:latin typeface="Calibri" charset="0"/>
              </a:rPr>
              <a:t>Major operations:</a:t>
            </a:r>
          </a:p>
          <a:p>
            <a:r>
              <a:rPr lang="tr-TR" b="1" dirty="0" smtClean="0">
                <a:solidFill>
                  <a:srgbClr val="C00000"/>
                </a:solidFill>
                <a:latin typeface="Calibri" charset="0"/>
              </a:rPr>
              <a:t>I</a:t>
            </a:r>
            <a:r>
              <a:rPr lang="en-US" b="1" dirty="0" err="1" smtClean="0">
                <a:solidFill>
                  <a:srgbClr val="C00000"/>
                </a:solidFill>
                <a:latin typeface="Calibri" charset="0"/>
              </a:rPr>
              <a:t>nsert</a:t>
            </a:r>
            <a:r>
              <a:rPr lang="en-US" b="1" dirty="0" smtClean="0">
                <a:solidFill>
                  <a:srgbClr val="C00000"/>
                </a:solidFill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an item with a priority value into its proper position in the priority queue.</a:t>
            </a:r>
          </a:p>
          <a:p>
            <a:r>
              <a:rPr lang="en-US" b="1" dirty="0">
                <a:solidFill>
                  <a:srgbClr val="C00000"/>
                </a:solidFill>
                <a:latin typeface="Calibri" charset="0"/>
              </a:rPr>
              <a:t>Deletion</a:t>
            </a:r>
            <a:r>
              <a:rPr lang="en-US" dirty="0">
                <a:latin typeface="Calibri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alibri" charset="0"/>
              </a:rPr>
              <a:t>is </a:t>
            </a:r>
            <a:r>
              <a:rPr lang="en-US" b="1" dirty="0">
                <a:solidFill>
                  <a:srgbClr val="C00000"/>
                </a:solidFill>
                <a:latin typeface="Calibri" charset="0"/>
              </a:rPr>
              <a:t>not the same </a:t>
            </a:r>
            <a:r>
              <a:rPr lang="en-US" dirty="0">
                <a:latin typeface="Calibri" charset="0"/>
              </a:rPr>
              <a:t>as the deletion in the table. We delete the item with the </a:t>
            </a:r>
            <a:r>
              <a:rPr lang="en-US" b="1" dirty="0">
                <a:solidFill>
                  <a:srgbClr val="C00000"/>
                </a:solidFill>
                <a:latin typeface="Calibri" charset="0"/>
              </a:rPr>
              <a:t>highest priority</a:t>
            </a:r>
            <a:r>
              <a:rPr lang="en-US" dirty="0">
                <a:latin typeface="Calibri" charset="0"/>
              </a:rPr>
              <a:t>.		</a:t>
            </a: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FE90F83-995B-BA43-8205-86916DA8AFEE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91A2A83-5072-A94A-8B3F-BB696625FCD0}" type="slidenum">
              <a:rPr lang="en-US" sz="800"/>
              <a:pPr/>
              <a:t>17</a:t>
            </a:fld>
            <a:endParaRPr lang="en-US" sz="80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Priority </a:t>
            </a:r>
            <a:r>
              <a:rPr lang="en-US" dirty="0">
                <a:latin typeface="Calibri" charset="0"/>
              </a:rPr>
              <a:t>Queue Operations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525000" cy="53340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  <a:defRPr/>
            </a:pPr>
            <a:endParaRPr lang="en-US" sz="2200" dirty="0" smtClean="0">
              <a:ln>
                <a:solidFill>
                  <a:srgbClr val="3333CC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smtClean="0">
                <a:ln>
                  <a:solidFill>
                    <a:srgbClr val="3333CC"/>
                  </a:solidFill>
                </a:ln>
                <a:ea typeface="+mn-ea"/>
              </a:rPr>
              <a:t>create</a:t>
            </a:r>
            <a:r>
              <a:rPr lang="en-US" sz="2200" dirty="0" smtClean="0">
                <a:ea typeface="+mn-ea"/>
              </a:rPr>
              <a:t>		– creates </a:t>
            </a:r>
            <a:r>
              <a:rPr lang="en-US" sz="2200" dirty="0">
                <a:ea typeface="+mn-ea"/>
              </a:rPr>
              <a:t>an empty priority queue</a:t>
            </a:r>
            <a:r>
              <a:rPr lang="en-US" sz="2200" dirty="0" smtClean="0">
                <a:ea typeface="+mn-ea"/>
              </a:rPr>
              <a:t>.</a:t>
            </a:r>
          </a:p>
          <a:p>
            <a:pPr>
              <a:buFontTx/>
              <a:buNone/>
              <a:defRPr/>
            </a:pPr>
            <a:endParaRPr lang="en-US" sz="1000" dirty="0" smtClean="0">
              <a:ln>
                <a:solidFill>
                  <a:schemeClr val="accent2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smtClean="0">
                <a:ln>
                  <a:solidFill>
                    <a:schemeClr val="accent2"/>
                  </a:solidFill>
                </a:ln>
                <a:ea typeface="+mn-ea"/>
              </a:rPr>
              <a:t>destroy</a:t>
            </a:r>
            <a:r>
              <a:rPr lang="en-US" sz="2200" dirty="0" smtClean="0">
                <a:ea typeface="+mn-ea"/>
              </a:rPr>
              <a:t>		– </a:t>
            </a:r>
            <a:r>
              <a:rPr lang="en-US" sz="2200" dirty="0">
                <a:ea typeface="+mn-ea"/>
              </a:rPr>
              <a:t>destroys  a priority queue</a:t>
            </a:r>
            <a:r>
              <a:rPr lang="en-US" sz="2200" dirty="0" smtClean="0">
                <a:ea typeface="+mn-ea"/>
              </a:rPr>
              <a:t>.</a:t>
            </a:r>
          </a:p>
          <a:p>
            <a:pPr>
              <a:buFontTx/>
              <a:buNone/>
              <a:defRPr/>
            </a:pPr>
            <a:endParaRPr lang="en-US" sz="1000" dirty="0" smtClean="0">
              <a:ln>
                <a:solidFill>
                  <a:srgbClr val="3333CC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err="1" smtClean="0">
                <a:ln>
                  <a:solidFill>
                    <a:srgbClr val="3333CC"/>
                  </a:solidFill>
                </a:ln>
                <a:ea typeface="+mn-ea"/>
              </a:rPr>
              <a:t>isEmpty</a:t>
            </a:r>
            <a:r>
              <a:rPr lang="en-US" sz="2200" dirty="0" smtClean="0">
                <a:ea typeface="+mn-ea"/>
              </a:rPr>
              <a:t> 	– </a:t>
            </a:r>
            <a:r>
              <a:rPr lang="en-US" sz="2200" dirty="0">
                <a:ea typeface="+mn-ea"/>
              </a:rPr>
              <a:t>determines whether a priority queue is empty or not</a:t>
            </a:r>
            <a:r>
              <a:rPr lang="en-US" sz="2200" dirty="0" smtClean="0">
                <a:ea typeface="+mn-ea"/>
              </a:rPr>
              <a:t>.</a:t>
            </a:r>
          </a:p>
          <a:p>
            <a:pPr>
              <a:buFontTx/>
              <a:buNone/>
              <a:defRPr/>
            </a:pPr>
            <a:endParaRPr lang="en-US" sz="1000" dirty="0" smtClean="0">
              <a:ln>
                <a:solidFill>
                  <a:srgbClr val="3333CC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smtClean="0">
                <a:ln>
                  <a:solidFill>
                    <a:srgbClr val="3333CC"/>
                  </a:solidFill>
                </a:ln>
                <a:ea typeface="+mn-ea"/>
              </a:rPr>
              <a:t>insert</a:t>
            </a:r>
            <a:r>
              <a:rPr lang="en-US" sz="2200" dirty="0" smtClean="0">
                <a:ea typeface="+mn-ea"/>
              </a:rPr>
              <a:t>		– inserts </a:t>
            </a:r>
            <a:r>
              <a:rPr lang="en-US" sz="2200" dirty="0">
                <a:ea typeface="+mn-ea"/>
              </a:rPr>
              <a:t>a new item (with a priority value) into a priority queue</a:t>
            </a:r>
            <a:r>
              <a:rPr lang="en-US" sz="2200" dirty="0" smtClean="0">
                <a:ea typeface="+mn-ea"/>
              </a:rPr>
              <a:t>.</a:t>
            </a:r>
          </a:p>
          <a:p>
            <a:pPr>
              <a:buFontTx/>
              <a:buNone/>
              <a:defRPr/>
            </a:pPr>
            <a:endParaRPr lang="en-US" sz="1000" dirty="0" smtClean="0">
              <a:ln>
                <a:solidFill>
                  <a:srgbClr val="3333CC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smtClean="0">
                <a:ln>
                  <a:solidFill>
                    <a:srgbClr val="3333CC"/>
                  </a:solidFill>
                </a:ln>
                <a:ea typeface="+mn-ea"/>
              </a:rPr>
              <a:t>delete</a:t>
            </a:r>
            <a:r>
              <a:rPr lang="en-US" sz="2200" dirty="0" smtClean="0">
                <a:ea typeface="+mn-ea"/>
              </a:rPr>
              <a:t> 		– </a:t>
            </a:r>
            <a:r>
              <a:rPr lang="en-US" sz="2200" dirty="0">
                <a:ea typeface="+mn-ea"/>
              </a:rPr>
              <a:t>retrieves the item in a priority queue with the </a:t>
            </a:r>
            <a:r>
              <a:rPr lang="en-US" sz="2200" dirty="0" smtClean="0">
                <a:ea typeface="+mn-ea"/>
              </a:rPr>
              <a:t>highest                        </a:t>
            </a:r>
          </a:p>
          <a:p>
            <a:pPr>
              <a:buFontTx/>
              <a:buNone/>
              <a:defRPr/>
            </a:pPr>
            <a:r>
              <a:rPr lang="en-US" sz="2200" dirty="0" smtClean="0">
                <a:ea typeface="+mn-ea"/>
              </a:rPr>
              <a:t>			   priority value</a:t>
            </a:r>
            <a:r>
              <a:rPr lang="en-US" sz="2200" dirty="0">
                <a:ea typeface="+mn-ea"/>
              </a:rPr>
              <a:t>, and deletes that item from the priority queue.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0DD5E56-6CC7-4C48-B174-8A7D313DC91F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FA669CF-9D72-C548-96A6-3E5530B7C495}" type="slidenum">
              <a:rPr lang="en-US" sz="800"/>
              <a:pPr/>
              <a:t>18</a:t>
            </a:fld>
            <a:endParaRPr lang="en-US" sz="80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Which Implementations?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Times New Roman" charset="0"/>
              <a:buAutoNum type="arabicPeriod"/>
            </a:pPr>
            <a:r>
              <a:rPr lang="en-US">
                <a:solidFill>
                  <a:schemeClr val="accent2"/>
                </a:solidFill>
                <a:latin typeface="Calibri" charset="0"/>
              </a:rPr>
              <a:t>Array-based implementation</a:t>
            </a:r>
            <a:endParaRPr lang="en-US">
              <a:latin typeface="Calibri" charset="0"/>
            </a:endParaRP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Insertion will be O(n)</a:t>
            </a:r>
          </a:p>
          <a:p>
            <a:pPr marL="457200" indent="-457200"/>
            <a:endParaRPr lang="en-US">
              <a:solidFill>
                <a:schemeClr val="accent2"/>
              </a:solidFill>
              <a:latin typeface="Calibri" charset="0"/>
            </a:endParaRPr>
          </a:p>
          <a:p>
            <a:pPr marL="457200" indent="-457200">
              <a:buFont typeface="Times New Roman" charset="0"/>
              <a:buAutoNum type="arabicPeriod"/>
            </a:pPr>
            <a:r>
              <a:rPr lang="en-US">
                <a:solidFill>
                  <a:schemeClr val="accent2"/>
                </a:solidFill>
                <a:latin typeface="Calibri" charset="0"/>
              </a:rPr>
              <a:t>Linked-list implementation</a:t>
            </a:r>
            <a:endParaRPr lang="en-US">
              <a:latin typeface="Calibri" charset="0"/>
            </a:endParaRP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Insertion will be O(n)</a:t>
            </a:r>
          </a:p>
          <a:p>
            <a:pPr marL="457200" indent="-457200"/>
            <a:endParaRPr lang="en-US">
              <a:latin typeface="Calibri" charset="0"/>
            </a:endParaRPr>
          </a:p>
          <a:p>
            <a:pPr marL="457200" indent="-457200">
              <a:buFont typeface="Times New Roman" charset="0"/>
              <a:buAutoNum type="arabicPeriod"/>
            </a:pPr>
            <a:r>
              <a:rPr lang="en-US">
                <a:solidFill>
                  <a:schemeClr val="accent2"/>
                </a:solidFill>
                <a:latin typeface="Calibri" charset="0"/>
              </a:rPr>
              <a:t>BST implementation</a:t>
            </a:r>
            <a:endParaRPr lang="en-US">
              <a:latin typeface="Calibri" charset="0"/>
            </a:endParaRP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Insertion is O(log</a:t>
            </a:r>
            <a:r>
              <a:rPr lang="en-US" baseline="-25000">
                <a:latin typeface="Calibri" charset="0"/>
                <a:ea typeface="ＭＳ Ｐゴシック" charset="0"/>
              </a:rPr>
              <a:t>2</a:t>
            </a:r>
            <a:r>
              <a:rPr lang="en-US">
                <a:latin typeface="Calibri" charset="0"/>
                <a:ea typeface="ＭＳ Ｐゴシック" charset="0"/>
              </a:rPr>
              <a:t>n) in average</a:t>
            </a:r>
          </a:p>
          <a:p>
            <a:pPr lvl="1"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	but O(n) in the worst case.</a:t>
            </a:r>
          </a:p>
          <a:p>
            <a:pPr marL="457200" indent="-457200"/>
            <a:endParaRPr lang="en-US">
              <a:latin typeface="Calibri" charset="0"/>
            </a:endParaRPr>
          </a:p>
        </p:txBody>
      </p:sp>
      <p:pic>
        <p:nvPicPr>
          <p:cNvPr id="3277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68700" y="1435100"/>
            <a:ext cx="51181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54300"/>
            <a:ext cx="636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11700" y="3797300"/>
            <a:ext cx="35941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143000" y="4733925"/>
            <a:ext cx="3200400" cy="1666875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216000" rIns="216000" bIns="21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Calibri" charset="0"/>
                <a:cs typeface="Calibri" charset="0"/>
              </a:rPr>
              <a:t>We need a balanced BST so that we can get better performance [O(logn) in the worst case]  </a:t>
            </a:r>
            <a:r>
              <a:rPr lang="en-US" sz="2000" b="1">
                <a:latin typeface="Calibri" charset="0"/>
                <a:cs typeface="Calibri" charset="0"/>
                <a:sym typeface="Wingdings" charset="0"/>
              </a:rPr>
              <a:t> HEAP</a:t>
            </a:r>
            <a:endParaRPr lang="en-US" sz="2000" b="1">
              <a:latin typeface="Calibri" charset="0"/>
              <a:cs typeface="Calibri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895600" y="14478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26670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362200" y="3886200"/>
            <a:ext cx="914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600200" y="4267200"/>
            <a:ext cx="4572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2251D07-BDAE-674C-8B93-543848DD22DC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0CF3268-04D1-7746-9274-48DF0B7AD435}" type="slidenum">
              <a:rPr lang="en-US" sz="800"/>
              <a:pPr/>
              <a:t>19</a:t>
            </a:fld>
            <a:endParaRPr lang="en-US" sz="80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i="1" dirty="0" err="1">
                <a:latin typeface="Calibri" charset="0"/>
              </a:rPr>
              <a:t>Definition:</a:t>
            </a:r>
            <a:r>
              <a:rPr lang="en-US" dirty="0" err="1">
                <a:latin typeface="Calibri" charset="0"/>
              </a:rPr>
              <a:t>A</a:t>
            </a:r>
            <a:r>
              <a:rPr lang="en-US" dirty="0">
                <a:latin typeface="Calibri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alibri" charset="0"/>
              </a:rPr>
              <a:t>heap</a:t>
            </a:r>
            <a:r>
              <a:rPr lang="tr-TR" b="1" i="1" dirty="0" smtClean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is </a:t>
            </a:r>
            <a:r>
              <a:rPr lang="en-US" dirty="0">
                <a:latin typeface="Calibri" charset="0"/>
              </a:rPr>
              <a:t>a complete binary tree such that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It is empty, or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Its root contains a search key greater than or equal to the search key in each of its children, and each of its children is also a heap.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Since the root contains the item with the largest search key, heap in this definition is also known as </a:t>
            </a:r>
            <a:r>
              <a:rPr lang="en-US" b="1" i="1" dirty="0" err="1">
                <a:latin typeface="Calibri" charset="0"/>
              </a:rPr>
              <a:t>maxheap</a:t>
            </a:r>
            <a:r>
              <a:rPr lang="en-US" dirty="0">
                <a:latin typeface="Calibri" charset="0"/>
              </a:rPr>
              <a:t>.</a:t>
            </a:r>
          </a:p>
          <a:p>
            <a:r>
              <a:rPr lang="en-US" dirty="0">
                <a:latin typeface="Calibri" charset="0"/>
              </a:rPr>
              <a:t>On  the other hand, a heap which places the smallest search key in its root is know as </a:t>
            </a:r>
            <a:r>
              <a:rPr lang="en-US" b="1" i="1" dirty="0" err="1">
                <a:latin typeface="Calibri" charset="0"/>
              </a:rPr>
              <a:t>minheap</a:t>
            </a:r>
            <a:r>
              <a:rPr lang="en-US" dirty="0">
                <a:latin typeface="Calibri" charset="0"/>
              </a:rPr>
              <a:t>.</a:t>
            </a:r>
          </a:p>
          <a:p>
            <a:r>
              <a:rPr lang="en-US" dirty="0">
                <a:latin typeface="Calibri" charset="0"/>
              </a:rPr>
              <a:t>We will talk about </a:t>
            </a:r>
            <a:r>
              <a:rPr lang="en-US" dirty="0" err="1">
                <a:latin typeface="Calibri" charset="0"/>
              </a:rPr>
              <a:t>maxheap</a:t>
            </a:r>
            <a:r>
              <a:rPr lang="en-US" dirty="0">
                <a:latin typeface="Calibri" charset="0"/>
              </a:rPr>
              <a:t> as heap in the rest of our discussions.</a:t>
            </a:r>
          </a:p>
          <a:p>
            <a:pPr lvl="1">
              <a:buFontTx/>
              <a:buNone/>
            </a:pPr>
            <a:endParaRPr lang="en-US" sz="24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E71BFE5-DFB6-A847-A90B-7784D9577376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3C0D73-93C6-ED4E-B304-9B5B3D2BC982}" type="slidenum">
              <a:rPr lang="en-US" sz="800"/>
              <a:pPr/>
              <a:t>2</a:t>
            </a:fld>
            <a:endParaRPr lang="en-US" sz="80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Tables</a:t>
            </a:r>
            <a:endParaRPr lang="en-US" dirty="0">
              <a:latin typeface="Calibri" charset="0"/>
            </a:endParaRP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077200" cy="54864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</a:rPr>
              <a:t>Appropriate </a:t>
            </a:r>
            <a:r>
              <a:rPr lang="en-US" dirty="0">
                <a:ea typeface="+mn-ea"/>
              </a:rPr>
              <a:t>for problems that must manage data by value</a:t>
            </a:r>
            <a:r>
              <a:rPr lang="en-US" dirty="0" smtClean="0">
                <a:ea typeface="+mn-ea"/>
              </a:rPr>
              <a:t>.</a:t>
            </a:r>
          </a:p>
          <a:p>
            <a:pPr lvl="5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ea typeface="+mn-ea"/>
              </a:rPr>
              <a:t>Some </a:t>
            </a:r>
            <a:r>
              <a:rPr lang="en-US" dirty="0">
                <a:ea typeface="+mn-ea"/>
              </a:rPr>
              <a:t>important operations of</a:t>
            </a:r>
            <a:r>
              <a:rPr lang="en-US" dirty="0" smtClean="0">
                <a:ea typeface="+mn-ea"/>
              </a:rPr>
              <a:t> tables:</a:t>
            </a:r>
          </a:p>
          <a:p>
            <a:pPr lvl="1">
              <a:defRPr/>
            </a:pPr>
            <a:r>
              <a:rPr lang="en-US" dirty="0" smtClean="0"/>
              <a:t>Inserting a data item containing the value </a:t>
            </a:r>
            <a:r>
              <a:rPr lang="en-US" dirty="0" err="1" smtClean="0"/>
              <a:t>x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Delete a data item containing the value </a:t>
            </a:r>
            <a:r>
              <a:rPr lang="en-US" dirty="0" err="1" smtClean="0"/>
              <a:t>x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Retrieve </a:t>
            </a:r>
            <a:r>
              <a:rPr lang="en-US" dirty="0"/>
              <a:t>a data item containing the value </a:t>
            </a:r>
            <a:r>
              <a:rPr lang="en-US" dirty="0" err="1"/>
              <a:t>x</a:t>
            </a:r>
            <a:r>
              <a:rPr lang="en-US" dirty="0"/>
              <a:t>.</a:t>
            </a:r>
            <a:endParaRPr lang="en-US" dirty="0" smtClean="0"/>
          </a:p>
          <a:p>
            <a:pPr lvl="4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ea typeface="+mn-ea"/>
              </a:rPr>
              <a:t>Various </a:t>
            </a:r>
            <a:r>
              <a:rPr lang="en-US" dirty="0">
                <a:ea typeface="+mn-ea"/>
              </a:rPr>
              <a:t>table implementations are</a:t>
            </a:r>
            <a:r>
              <a:rPr lang="en-US" dirty="0" smtClean="0">
                <a:ea typeface="+mn-ea"/>
              </a:rPr>
              <a:t> possible.</a:t>
            </a:r>
          </a:p>
          <a:p>
            <a:pPr lvl="1">
              <a:defRPr/>
            </a:pPr>
            <a:r>
              <a:rPr lang="en-US" dirty="0"/>
              <a:t>We have to analyze the possible</a:t>
            </a:r>
            <a:r>
              <a:rPr lang="en-US" dirty="0" smtClean="0"/>
              <a:t> implementations                                  so </a:t>
            </a:r>
            <a:r>
              <a:rPr lang="en-US" dirty="0"/>
              <a:t>that we can make an intelligent choice.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 Some </a:t>
            </a:r>
            <a:r>
              <a:rPr lang="en-US" dirty="0"/>
              <a:t>operations are implemented more</a:t>
            </a:r>
            <a:r>
              <a:rPr lang="en-US" dirty="0" smtClean="0"/>
              <a:t>                                       efficiently </a:t>
            </a:r>
            <a:r>
              <a:rPr lang="en-US" dirty="0"/>
              <a:t>in certain implementations.</a:t>
            </a:r>
          </a:p>
        </p:txBody>
      </p:sp>
      <p:grpSp>
        <p:nvGrpSpPr>
          <p:cNvPr id="15367" name="Group 10"/>
          <p:cNvGrpSpPr>
            <a:grpSpLocks/>
          </p:cNvGrpSpPr>
          <p:nvPr/>
        </p:nvGrpSpPr>
        <p:grpSpPr bwMode="auto">
          <a:xfrm>
            <a:off x="6440488" y="1676400"/>
            <a:ext cx="3465512" cy="3657600"/>
            <a:chOff x="6188958" y="2438401"/>
            <a:chExt cx="3774566" cy="3809999"/>
          </a:xfrm>
        </p:grpSpPr>
        <p:pic>
          <p:nvPicPr>
            <p:cNvPr id="1536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2819400"/>
              <a:ext cx="3230747" cy="3429000"/>
            </a:xfrm>
            <a:prstGeom prst="rect">
              <a:avLst/>
            </a:prstGeom>
            <a:noFill/>
            <a:ln w="571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9" name="TextBox 12"/>
            <p:cNvSpPr txBox="1">
              <a:spLocks noChangeArrowheads="1"/>
            </p:cNvSpPr>
            <p:nvPr/>
          </p:nvSpPr>
          <p:spPr bwMode="auto">
            <a:xfrm>
              <a:off x="6188958" y="2438401"/>
              <a:ext cx="377456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4161750" indent="-24161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lvl="1"/>
              <a:r>
                <a:rPr lang="en-US" sz="1800" b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 ordinary table of cities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E14E59-C6DB-5A43-A648-D462B817D3BB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35695C-ABCB-4144-9948-4C149F0C4A75}" type="slidenum">
              <a:rPr lang="en-US" sz="800"/>
              <a:pPr/>
              <a:t>20</a:t>
            </a:fld>
            <a:endParaRPr lang="en-US" sz="80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Differences between a Heap and a BST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525000" cy="5334000"/>
          </a:xfrm>
        </p:spPr>
        <p:txBody>
          <a:bodyPr/>
          <a:lstStyle/>
          <a:p>
            <a:pPr marL="457200" indent="-457200"/>
            <a:r>
              <a:rPr lang="en-US" dirty="0">
                <a:latin typeface="Calibri" charset="0"/>
              </a:rPr>
              <a:t>A heap is </a:t>
            </a:r>
            <a:r>
              <a:rPr lang="en-US" b="1" dirty="0">
                <a:solidFill>
                  <a:srgbClr val="C00000"/>
                </a:solidFill>
                <a:latin typeface="Calibri" charset="0"/>
              </a:rPr>
              <a:t>NOT</a:t>
            </a:r>
            <a:r>
              <a:rPr lang="en-US" dirty="0">
                <a:latin typeface="Calibri" charset="0"/>
              </a:rPr>
              <a:t> a binary search tree.</a:t>
            </a:r>
          </a:p>
          <a:p>
            <a:pPr marL="800100" lvl="1" indent="-342900">
              <a:buFontTx/>
              <a:buAutoNum type="arabicPeriod"/>
            </a:pPr>
            <a:r>
              <a:rPr lang="en-US" sz="2200" dirty="0">
                <a:latin typeface="Calibri" charset="0"/>
                <a:ea typeface="ＭＳ Ｐゴシック" charset="0"/>
              </a:rPr>
              <a:t>A BST can be seen as sorted, but a heap is ordered in much weaker sense.</a:t>
            </a:r>
          </a:p>
          <a:p>
            <a:pPr marL="1219200" lvl="2" indent="-304800"/>
            <a:r>
              <a:rPr lang="en-US" sz="2000" dirty="0">
                <a:latin typeface="Calibri" charset="0"/>
                <a:ea typeface="ＭＳ Ｐゴシック" charset="0"/>
              </a:rPr>
              <a:t>Although it is not sorted, the order of a heap is sufficient for the efficient implementation of priority queue operations.</a:t>
            </a:r>
          </a:p>
          <a:p>
            <a:pPr marL="800100" lvl="1" indent="-342900">
              <a:buFontTx/>
              <a:buAutoNum type="arabicPeriod"/>
            </a:pPr>
            <a:r>
              <a:rPr lang="en-US" sz="2200" dirty="0">
                <a:latin typeface="Calibri" charset="0"/>
                <a:ea typeface="ＭＳ Ｐゴシック" charset="0"/>
              </a:rPr>
              <a:t>A BST has different shapes, but a heap is always complete binary tree.</a:t>
            </a:r>
          </a:p>
        </p:txBody>
      </p:sp>
      <p:grpSp>
        <p:nvGrpSpPr>
          <p:cNvPr id="34823" name="Group 154"/>
          <p:cNvGrpSpPr>
            <a:grpSpLocks/>
          </p:cNvGrpSpPr>
          <p:nvPr/>
        </p:nvGrpSpPr>
        <p:grpSpPr bwMode="auto">
          <a:xfrm>
            <a:off x="1066800" y="3200400"/>
            <a:ext cx="8229600" cy="1466850"/>
            <a:chOff x="1066800" y="3200400"/>
            <a:chExt cx="8229600" cy="1466850"/>
          </a:xfrm>
        </p:grpSpPr>
        <p:sp>
          <p:nvSpPr>
            <p:cNvPr id="34852" name="Text Box 21"/>
            <p:cNvSpPr txBox="1">
              <a:spLocks noChangeArrowheads="1"/>
            </p:cNvSpPr>
            <p:nvPr/>
          </p:nvSpPr>
          <p:spPr bwMode="auto">
            <a:xfrm>
              <a:off x="5746750" y="3635375"/>
              <a:ext cx="1846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endParaRPr lang="en-US" sz="2000">
                <a:latin typeface="Calibri" charset="0"/>
                <a:cs typeface="Calibri" charset="0"/>
              </a:endParaRPr>
            </a:p>
          </p:txBody>
        </p:sp>
        <p:sp>
          <p:nvSpPr>
            <p:cNvPr id="14" name="Text Box 69"/>
            <p:cNvSpPr txBox="1">
              <a:spLocks noChangeArrowheads="1"/>
            </p:cNvSpPr>
            <p:nvPr/>
          </p:nvSpPr>
          <p:spPr bwMode="auto">
            <a:xfrm>
              <a:off x="1066800" y="3429000"/>
              <a:ext cx="10397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accent2"/>
                  </a:solidFill>
                  <a:ea typeface="+mn-ea"/>
                  <a:cs typeface="+mn-cs"/>
                </a:rPr>
                <a:t>HEAPS</a:t>
              </a:r>
              <a:endParaRPr lang="en-US" sz="2000" b="1" dirty="0">
                <a:ln>
                  <a:solidFill>
                    <a:srgbClr val="3333CC"/>
                  </a:solidFill>
                </a:ln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34854" name="Group 115"/>
            <p:cNvGrpSpPr>
              <a:grpSpLocks/>
            </p:cNvGrpSpPr>
            <p:nvPr/>
          </p:nvGrpSpPr>
          <p:grpSpPr bwMode="auto">
            <a:xfrm>
              <a:off x="7239000" y="3200400"/>
              <a:ext cx="2057400" cy="1466850"/>
              <a:chOff x="5562600" y="3124200"/>
              <a:chExt cx="2057400" cy="1466850"/>
            </a:xfrm>
          </p:grpSpPr>
          <p:grpSp>
            <p:nvGrpSpPr>
              <p:cNvPr id="34867" name="Group 16"/>
              <p:cNvGrpSpPr>
                <a:grpSpLocks/>
              </p:cNvGrpSpPr>
              <p:nvPr/>
            </p:nvGrpSpPr>
            <p:grpSpPr bwMode="auto">
              <a:xfrm>
                <a:off x="5883275" y="3124200"/>
                <a:ext cx="1736725" cy="933450"/>
                <a:chOff x="134" y="842"/>
                <a:chExt cx="1094" cy="588"/>
              </a:xfrm>
            </p:grpSpPr>
            <p:sp>
              <p:nvSpPr>
                <p:cNvPr id="34874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66" y="842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50</a:t>
                  </a:r>
                </a:p>
              </p:txBody>
            </p:sp>
            <p:grpSp>
              <p:nvGrpSpPr>
                <p:cNvPr id="34875" name="Group 10"/>
                <p:cNvGrpSpPr>
                  <a:grpSpLocks/>
                </p:cNvGrpSpPr>
                <p:nvPr/>
              </p:nvGrpSpPr>
              <p:grpSpPr bwMode="auto">
                <a:xfrm>
                  <a:off x="134" y="1034"/>
                  <a:ext cx="1094" cy="396"/>
                  <a:chOff x="134" y="1034"/>
                  <a:chExt cx="1094" cy="396"/>
                </a:xfrm>
              </p:grpSpPr>
              <p:sp>
                <p:nvSpPr>
                  <p:cNvPr id="34876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" y="1178"/>
                    <a:ext cx="278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 xmlns:mv="urn:schemas-microsoft-com:mac:vml" xmlns:mc="http://schemas.openxmlformats.org/markup-compatibility/2006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xmlns:mv="urn:schemas-microsoft-com:mac:vml" xmlns:mc="http://schemas.openxmlformats.org/markup-compatibility/2006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2000">
                        <a:latin typeface="Calibri" charset="0"/>
                        <a:cs typeface="Calibri" charset="0"/>
                      </a:rPr>
                      <a:t>40</a:t>
                    </a:r>
                  </a:p>
                </p:txBody>
              </p:sp>
              <p:sp>
                <p:nvSpPr>
                  <p:cNvPr id="34877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0" y="1178"/>
                    <a:ext cx="278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 xmlns:mv="urn:schemas-microsoft-com:mac:vml" xmlns:mc="http://schemas.openxmlformats.org/markup-compatibility/2006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xmlns:mv="urn:schemas-microsoft-com:mac:vml" xmlns:mc="http://schemas.openxmlformats.org/markup-compatibility/2006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2000">
                        <a:latin typeface="Calibri" charset="0"/>
                        <a:cs typeface="Calibri" charset="0"/>
                      </a:rPr>
                      <a:t>45</a:t>
                    </a:r>
                  </a:p>
                </p:txBody>
              </p:sp>
              <p:sp>
                <p:nvSpPr>
                  <p:cNvPr id="34878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6" y="1034"/>
                    <a:ext cx="384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 xmlns:mv="urn:schemas-microsoft-com:mac:vml" xmlns:mc="http://schemas.openxmlformats.org/markup-compatibility/2006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79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700" y="1034"/>
                    <a:ext cx="384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 xmlns:mv="urn:schemas-microsoft-com:mac:vml" xmlns:mc="http://schemas.openxmlformats.org/markup-compatibility/2006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4868" name="Text Box 31"/>
              <p:cNvSpPr txBox="1">
                <a:spLocks noChangeArrowheads="1"/>
              </p:cNvSpPr>
              <p:nvPr/>
            </p:nvSpPr>
            <p:spPr bwMode="auto">
              <a:xfrm>
                <a:off x="5562600" y="4191000"/>
                <a:ext cx="4413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30</a:t>
                </a:r>
              </a:p>
            </p:txBody>
          </p:sp>
          <p:sp>
            <p:nvSpPr>
              <p:cNvPr id="34869" name="Text Box 32"/>
              <p:cNvSpPr txBox="1">
                <a:spLocks noChangeArrowheads="1"/>
              </p:cNvSpPr>
              <p:nvPr/>
            </p:nvSpPr>
            <p:spPr bwMode="auto">
              <a:xfrm>
                <a:off x="6172200" y="4171890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35</a:t>
                </a:r>
              </a:p>
            </p:txBody>
          </p:sp>
          <p:sp>
            <p:nvSpPr>
              <p:cNvPr id="34870" name="Text Box 33"/>
              <p:cNvSpPr txBox="1">
                <a:spLocks noChangeArrowheads="1"/>
              </p:cNvSpPr>
              <p:nvPr/>
            </p:nvSpPr>
            <p:spPr bwMode="auto">
              <a:xfrm>
                <a:off x="6874054" y="4171890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33</a:t>
                </a:r>
              </a:p>
            </p:txBody>
          </p:sp>
          <p:sp>
            <p:nvSpPr>
              <p:cNvPr id="34871" name="Line 8"/>
              <p:cNvSpPr>
                <a:spLocks noChangeShapeType="1"/>
              </p:cNvSpPr>
              <p:nvPr/>
            </p:nvSpPr>
            <p:spPr bwMode="auto">
              <a:xfrm flipH="1">
                <a:off x="5791200" y="3962400"/>
                <a:ext cx="30480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2" name="Line 9"/>
              <p:cNvSpPr>
                <a:spLocks noChangeShapeType="1"/>
              </p:cNvSpPr>
              <p:nvPr/>
            </p:nvSpPr>
            <p:spPr bwMode="auto">
              <a:xfrm>
                <a:off x="6096000" y="3962400"/>
                <a:ext cx="30480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3" name="Line 8"/>
              <p:cNvSpPr>
                <a:spLocks noChangeShapeType="1"/>
              </p:cNvSpPr>
              <p:nvPr/>
            </p:nvSpPr>
            <p:spPr bwMode="auto">
              <a:xfrm flipH="1">
                <a:off x="7086600" y="3962400"/>
                <a:ext cx="30480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55" name="Group 16"/>
            <p:cNvGrpSpPr>
              <a:grpSpLocks/>
            </p:cNvGrpSpPr>
            <p:nvPr/>
          </p:nvGrpSpPr>
          <p:grpSpPr bwMode="auto">
            <a:xfrm>
              <a:off x="2514600" y="3219450"/>
              <a:ext cx="1127125" cy="933450"/>
              <a:chOff x="134" y="842"/>
              <a:chExt cx="710" cy="588"/>
            </a:xfrm>
          </p:grpSpPr>
          <p:sp>
            <p:nvSpPr>
              <p:cNvPr id="34863" name="Text Box 5"/>
              <p:cNvSpPr txBox="1">
                <a:spLocks noChangeArrowheads="1"/>
              </p:cNvSpPr>
              <p:nvPr/>
            </p:nvSpPr>
            <p:spPr bwMode="auto">
              <a:xfrm>
                <a:off x="566" y="842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50</a:t>
                </a:r>
              </a:p>
            </p:txBody>
          </p:sp>
          <p:grpSp>
            <p:nvGrpSpPr>
              <p:cNvPr id="34864" name="Group 10"/>
              <p:cNvGrpSpPr>
                <a:grpSpLocks/>
              </p:cNvGrpSpPr>
              <p:nvPr/>
            </p:nvGrpSpPr>
            <p:grpSpPr bwMode="auto">
              <a:xfrm>
                <a:off x="134" y="1034"/>
                <a:ext cx="566" cy="396"/>
                <a:chOff x="134" y="1034"/>
                <a:chExt cx="566" cy="396"/>
              </a:xfrm>
            </p:grpSpPr>
            <p:sp>
              <p:nvSpPr>
                <p:cNvPr id="34865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34" y="1178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40</a:t>
                  </a:r>
                </a:p>
              </p:txBody>
            </p:sp>
            <p:sp>
              <p:nvSpPr>
                <p:cNvPr id="34866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316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mv="urn:schemas-microsoft-com:mac:vml" xmlns:mc="http://schemas.openxmlformats.org/markup-compatibility/2006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4856" name="Group 16"/>
            <p:cNvGrpSpPr>
              <a:grpSpLocks/>
            </p:cNvGrpSpPr>
            <p:nvPr/>
          </p:nvGrpSpPr>
          <p:grpSpPr bwMode="auto">
            <a:xfrm>
              <a:off x="4648200" y="3219450"/>
              <a:ext cx="1736725" cy="933450"/>
              <a:chOff x="134" y="842"/>
              <a:chExt cx="1094" cy="588"/>
            </a:xfrm>
          </p:grpSpPr>
          <p:sp>
            <p:nvSpPr>
              <p:cNvPr id="34857" name="Text Box 5"/>
              <p:cNvSpPr txBox="1">
                <a:spLocks noChangeArrowheads="1"/>
              </p:cNvSpPr>
              <p:nvPr/>
            </p:nvSpPr>
            <p:spPr bwMode="auto">
              <a:xfrm>
                <a:off x="566" y="842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50</a:t>
                </a:r>
              </a:p>
            </p:txBody>
          </p:sp>
          <p:grpSp>
            <p:nvGrpSpPr>
              <p:cNvPr id="34858" name="Group 10"/>
              <p:cNvGrpSpPr>
                <a:grpSpLocks/>
              </p:cNvGrpSpPr>
              <p:nvPr/>
            </p:nvGrpSpPr>
            <p:grpSpPr bwMode="auto">
              <a:xfrm>
                <a:off x="134" y="1034"/>
                <a:ext cx="1094" cy="396"/>
                <a:chOff x="134" y="1034"/>
                <a:chExt cx="1094" cy="396"/>
              </a:xfrm>
            </p:grpSpPr>
            <p:sp>
              <p:nvSpPr>
                <p:cNvPr id="34859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34" y="1178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40</a:t>
                  </a:r>
                </a:p>
              </p:txBody>
            </p:sp>
            <p:sp>
              <p:nvSpPr>
                <p:cNvPr id="3486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950" y="1178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45</a:t>
                  </a:r>
                </a:p>
              </p:txBody>
            </p:sp>
            <p:sp>
              <p:nvSpPr>
                <p:cNvPr id="34861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316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mv="urn:schemas-microsoft-com:mac:vml" xmlns:mc="http://schemas.openxmlformats.org/markup-compatibility/2006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62" name="Line 9"/>
                <p:cNvSpPr>
                  <a:spLocks noChangeShapeType="1"/>
                </p:cNvSpPr>
                <p:nvPr/>
              </p:nvSpPr>
              <p:spPr bwMode="auto">
                <a:xfrm>
                  <a:off x="700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mv="urn:schemas-microsoft-com:mac:vml" xmlns:mc="http://schemas.openxmlformats.org/markup-compatibility/2006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4824" name="Group 155"/>
          <p:cNvGrpSpPr>
            <a:grpSpLocks/>
          </p:cNvGrpSpPr>
          <p:nvPr/>
        </p:nvGrpSpPr>
        <p:grpSpPr bwMode="auto">
          <a:xfrm>
            <a:off x="609600" y="4953000"/>
            <a:ext cx="8077200" cy="1466850"/>
            <a:chOff x="609600" y="5029200"/>
            <a:chExt cx="8077200" cy="1466850"/>
          </a:xfrm>
        </p:grpSpPr>
        <p:sp>
          <p:nvSpPr>
            <p:cNvPr id="34828" name="Text Box 21"/>
            <p:cNvSpPr txBox="1">
              <a:spLocks noChangeArrowheads="1"/>
            </p:cNvSpPr>
            <p:nvPr/>
          </p:nvSpPr>
          <p:spPr bwMode="auto">
            <a:xfrm>
              <a:off x="5213350" y="5521325"/>
              <a:ext cx="1846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endParaRPr lang="en-US" sz="2000">
                <a:latin typeface="Calibri" charset="0"/>
                <a:cs typeface="Calibri" charset="0"/>
              </a:endParaRPr>
            </a:p>
          </p:txBody>
        </p:sp>
        <p:sp>
          <p:nvSpPr>
            <p:cNvPr id="120" name="Text Box 69"/>
            <p:cNvSpPr txBox="1">
              <a:spLocks noChangeArrowheads="1"/>
            </p:cNvSpPr>
            <p:nvPr/>
          </p:nvSpPr>
          <p:spPr bwMode="auto">
            <a:xfrm>
              <a:off x="609600" y="5314950"/>
              <a:ext cx="165504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accent2"/>
                  </a:solidFill>
                  <a:ea typeface="+mn-ea"/>
                  <a:cs typeface="+mn-cs"/>
                </a:rPr>
                <a:t>NOT HEAPS</a:t>
              </a:r>
              <a:endParaRPr lang="en-US" sz="2000" b="1" dirty="0">
                <a:ln>
                  <a:solidFill>
                    <a:srgbClr val="3333CC"/>
                  </a:solidFill>
                </a:ln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34830" name="Group 115"/>
            <p:cNvGrpSpPr>
              <a:grpSpLocks/>
            </p:cNvGrpSpPr>
            <p:nvPr/>
          </p:nvGrpSpPr>
          <p:grpSpPr bwMode="auto">
            <a:xfrm>
              <a:off x="7239000" y="5029200"/>
              <a:ext cx="1447800" cy="1466850"/>
              <a:chOff x="5562600" y="3124200"/>
              <a:chExt cx="1447800" cy="1466850"/>
            </a:xfrm>
          </p:grpSpPr>
          <p:grpSp>
            <p:nvGrpSpPr>
              <p:cNvPr id="34843" name="Group 16"/>
              <p:cNvGrpSpPr>
                <a:grpSpLocks/>
              </p:cNvGrpSpPr>
              <p:nvPr/>
            </p:nvGrpSpPr>
            <p:grpSpPr bwMode="auto">
              <a:xfrm>
                <a:off x="5883275" y="3124200"/>
                <a:ext cx="1127125" cy="933450"/>
                <a:chOff x="134" y="842"/>
                <a:chExt cx="710" cy="588"/>
              </a:xfrm>
            </p:grpSpPr>
            <p:sp>
              <p:nvSpPr>
                <p:cNvPr id="3484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66" y="842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50</a:t>
                  </a:r>
                </a:p>
              </p:txBody>
            </p:sp>
            <p:grpSp>
              <p:nvGrpSpPr>
                <p:cNvPr id="34849" name="Group 10"/>
                <p:cNvGrpSpPr>
                  <a:grpSpLocks/>
                </p:cNvGrpSpPr>
                <p:nvPr/>
              </p:nvGrpSpPr>
              <p:grpSpPr bwMode="auto">
                <a:xfrm>
                  <a:off x="134" y="1034"/>
                  <a:ext cx="566" cy="396"/>
                  <a:chOff x="134" y="1034"/>
                  <a:chExt cx="566" cy="396"/>
                </a:xfrm>
              </p:grpSpPr>
              <p:sp>
                <p:nvSpPr>
                  <p:cNvPr id="34850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" y="1178"/>
                    <a:ext cx="278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 xmlns:mv="urn:schemas-microsoft-com:mac:vml" xmlns:mc="http://schemas.openxmlformats.org/markup-compatibility/2006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xmlns:mv="urn:schemas-microsoft-com:mac:vml" xmlns:mc="http://schemas.openxmlformats.org/markup-compatibility/2006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2000">
                        <a:latin typeface="Calibri" charset="0"/>
                        <a:cs typeface="Calibri" charset="0"/>
                      </a:rPr>
                      <a:t>40</a:t>
                    </a:r>
                  </a:p>
                </p:txBody>
              </p:sp>
              <p:sp>
                <p:nvSpPr>
                  <p:cNvPr id="34851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6" y="1034"/>
                    <a:ext cx="384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 xmlns:mv="urn:schemas-microsoft-com:mac:vml" xmlns:mc="http://schemas.openxmlformats.org/markup-compatibility/2006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4844" name="Text Box 31"/>
              <p:cNvSpPr txBox="1">
                <a:spLocks noChangeArrowheads="1"/>
              </p:cNvSpPr>
              <p:nvPr/>
            </p:nvSpPr>
            <p:spPr bwMode="auto">
              <a:xfrm>
                <a:off x="5562600" y="4191000"/>
                <a:ext cx="4413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30</a:t>
                </a:r>
              </a:p>
            </p:txBody>
          </p:sp>
          <p:sp>
            <p:nvSpPr>
              <p:cNvPr id="34845" name="Text Box 32"/>
              <p:cNvSpPr txBox="1">
                <a:spLocks noChangeArrowheads="1"/>
              </p:cNvSpPr>
              <p:nvPr/>
            </p:nvSpPr>
            <p:spPr bwMode="auto">
              <a:xfrm>
                <a:off x="6172200" y="4171890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35</a:t>
                </a:r>
              </a:p>
            </p:txBody>
          </p:sp>
          <p:sp>
            <p:nvSpPr>
              <p:cNvPr id="34846" name="Line 8"/>
              <p:cNvSpPr>
                <a:spLocks noChangeShapeType="1"/>
              </p:cNvSpPr>
              <p:nvPr/>
            </p:nvSpPr>
            <p:spPr bwMode="auto">
              <a:xfrm flipH="1">
                <a:off x="5791200" y="3962400"/>
                <a:ext cx="30480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7" name="Line 9"/>
              <p:cNvSpPr>
                <a:spLocks noChangeShapeType="1"/>
              </p:cNvSpPr>
              <p:nvPr/>
            </p:nvSpPr>
            <p:spPr bwMode="auto">
              <a:xfrm>
                <a:off x="6096000" y="3962400"/>
                <a:ext cx="30480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31" name="Group 16"/>
            <p:cNvGrpSpPr>
              <a:grpSpLocks/>
            </p:cNvGrpSpPr>
            <p:nvPr/>
          </p:nvGrpSpPr>
          <p:grpSpPr bwMode="auto">
            <a:xfrm>
              <a:off x="4724400" y="5029200"/>
              <a:ext cx="1736725" cy="933450"/>
              <a:chOff x="134" y="842"/>
              <a:chExt cx="1094" cy="588"/>
            </a:xfrm>
          </p:grpSpPr>
          <p:sp>
            <p:nvSpPr>
              <p:cNvPr id="34837" name="Text Box 5"/>
              <p:cNvSpPr txBox="1">
                <a:spLocks noChangeArrowheads="1"/>
              </p:cNvSpPr>
              <p:nvPr/>
            </p:nvSpPr>
            <p:spPr bwMode="auto">
              <a:xfrm>
                <a:off x="566" y="842"/>
                <a:ext cx="28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42</a:t>
                </a:r>
              </a:p>
            </p:txBody>
          </p:sp>
          <p:grpSp>
            <p:nvGrpSpPr>
              <p:cNvPr id="34838" name="Group 10"/>
              <p:cNvGrpSpPr>
                <a:grpSpLocks/>
              </p:cNvGrpSpPr>
              <p:nvPr/>
            </p:nvGrpSpPr>
            <p:grpSpPr bwMode="auto">
              <a:xfrm>
                <a:off x="134" y="1034"/>
                <a:ext cx="1094" cy="396"/>
                <a:chOff x="134" y="1034"/>
                <a:chExt cx="1094" cy="396"/>
              </a:xfrm>
            </p:grpSpPr>
            <p:sp>
              <p:nvSpPr>
                <p:cNvPr id="34839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34" y="1178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40</a:t>
                  </a:r>
                </a:p>
              </p:txBody>
            </p:sp>
            <p:sp>
              <p:nvSpPr>
                <p:cNvPr id="3484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950" y="1178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45</a:t>
                  </a:r>
                </a:p>
              </p:txBody>
            </p:sp>
            <p:sp>
              <p:nvSpPr>
                <p:cNvPr id="34841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316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mv="urn:schemas-microsoft-com:mac:vml" xmlns:mc="http://schemas.openxmlformats.org/markup-compatibility/2006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42" name="Line 9"/>
                <p:cNvSpPr>
                  <a:spLocks noChangeShapeType="1"/>
                </p:cNvSpPr>
                <p:nvPr/>
              </p:nvSpPr>
              <p:spPr bwMode="auto">
                <a:xfrm>
                  <a:off x="700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mv="urn:schemas-microsoft-com:mac:vml" xmlns:mc="http://schemas.openxmlformats.org/markup-compatibility/2006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4832" name="Group 16"/>
            <p:cNvGrpSpPr>
              <a:grpSpLocks/>
            </p:cNvGrpSpPr>
            <p:nvPr/>
          </p:nvGrpSpPr>
          <p:grpSpPr bwMode="auto">
            <a:xfrm>
              <a:off x="3124200" y="5029200"/>
              <a:ext cx="1054100" cy="933450"/>
              <a:chOff x="566" y="842"/>
              <a:chExt cx="664" cy="588"/>
            </a:xfrm>
          </p:grpSpPr>
          <p:sp>
            <p:nvSpPr>
              <p:cNvPr id="34833" name="Text Box 5"/>
              <p:cNvSpPr txBox="1">
                <a:spLocks noChangeArrowheads="1"/>
              </p:cNvSpPr>
              <p:nvPr/>
            </p:nvSpPr>
            <p:spPr bwMode="auto">
              <a:xfrm>
                <a:off x="566" y="842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50</a:t>
                </a:r>
              </a:p>
            </p:txBody>
          </p:sp>
          <p:grpSp>
            <p:nvGrpSpPr>
              <p:cNvPr id="34834" name="Group 10"/>
              <p:cNvGrpSpPr>
                <a:grpSpLocks/>
              </p:cNvGrpSpPr>
              <p:nvPr/>
            </p:nvGrpSpPr>
            <p:grpSpPr bwMode="auto">
              <a:xfrm>
                <a:off x="700" y="1034"/>
                <a:ext cx="530" cy="396"/>
                <a:chOff x="700" y="1034"/>
                <a:chExt cx="530" cy="396"/>
              </a:xfrm>
            </p:grpSpPr>
            <p:sp>
              <p:nvSpPr>
                <p:cNvPr id="3483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950" y="1178"/>
                  <a:ext cx="280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40</a:t>
                  </a:r>
                </a:p>
              </p:txBody>
            </p:sp>
            <p:sp>
              <p:nvSpPr>
                <p:cNvPr id="34836" name="Line 9"/>
                <p:cNvSpPr>
                  <a:spLocks noChangeShapeType="1"/>
                </p:cNvSpPr>
                <p:nvPr/>
              </p:nvSpPr>
              <p:spPr bwMode="auto">
                <a:xfrm>
                  <a:off x="700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mv="urn:schemas-microsoft-com:mac:vml" xmlns:mc="http://schemas.openxmlformats.org/markup-compatibility/2006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4825" name="Line 68"/>
          <p:cNvSpPr>
            <a:spLocks noChangeShapeType="1"/>
          </p:cNvSpPr>
          <p:nvPr/>
        </p:nvSpPr>
        <p:spPr bwMode="auto">
          <a:xfrm>
            <a:off x="609600" y="4800600"/>
            <a:ext cx="9144000" cy="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Line 68"/>
          <p:cNvSpPr>
            <a:spLocks noChangeShapeType="1"/>
          </p:cNvSpPr>
          <p:nvPr/>
        </p:nvSpPr>
        <p:spPr bwMode="auto">
          <a:xfrm>
            <a:off x="609600" y="3200400"/>
            <a:ext cx="9144000" cy="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Line 68"/>
          <p:cNvSpPr>
            <a:spLocks noChangeShapeType="1"/>
          </p:cNvSpPr>
          <p:nvPr/>
        </p:nvSpPr>
        <p:spPr bwMode="auto">
          <a:xfrm>
            <a:off x="609600" y="6477000"/>
            <a:ext cx="9144000" cy="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6CB7C2-DE5F-1849-AE51-EED21A694C7F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F470DA-D183-584F-A940-89F67901E7B3}" type="slidenum">
              <a:rPr lang="en-US" sz="800"/>
              <a:pPr/>
              <a:t>21</a:t>
            </a:fld>
            <a:endParaRPr lang="en-US" sz="800"/>
          </a:p>
        </p:txBody>
      </p:sp>
      <p:sp>
        <p:nvSpPr>
          <p:cNvPr id="3584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An Array-Based Implementation of a Heap</a:t>
            </a:r>
          </a:p>
        </p:txBody>
      </p:sp>
      <p:pic>
        <p:nvPicPr>
          <p:cNvPr id="3584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381000" y="1441450"/>
            <a:ext cx="9067800" cy="4545013"/>
          </a:xfrm>
          <a:noFill/>
        </p:spPr>
      </p:pic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457200" y="5257800"/>
            <a:ext cx="5846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latin typeface="Calibri" charset="0"/>
                <a:cs typeface="Calibri" charset="0"/>
              </a:rPr>
              <a:t>An array and an integer counter are the data members</a:t>
            </a:r>
          </a:p>
          <a:p>
            <a:r>
              <a:rPr lang="en-US" sz="2000">
                <a:latin typeface="Calibri" charset="0"/>
                <a:cs typeface="Calibri" charset="0"/>
              </a:rPr>
              <a:t>for an array-based implementation of a heap.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65E755-50A4-844A-B27F-E9638A6C8639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444193-6E94-CE45-9E0D-4589478FE831}" type="slidenum">
              <a:rPr lang="en-US" sz="800"/>
              <a:pPr/>
              <a:t>22</a:t>
            </a:fld>
            <a:endParaRPr lang="en-US" sz="80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Major Heap Operations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Two major heap operations are insertion and deletion.</a:t>
            </a:r>
          </a:p>
          <a:p>
            <a:endParaRPr lang="en-US" dirty="0">
              <a:latin typeface="Calibri" charset="0"/>
            </a:endParaRPr>
          </a:p>
          <a:p>
            <a:pPr>
              <a:buFontTx/>
              <a:buNone/>
            </a:pPr>
            <a:r>
              <a:rPr lang="en-US" b="1" dirty="0">
                <a:solidFill>
                  <a:srgbClr val="C00000"/>
                </a:solidFill>
                <a:latin typeface="Calibri" charset="0"/>
              </a:rPr>
              <a:t>Insertion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Inserts a new item into a heap. 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After the insertion, the heap must satisfy the heap properties.</a:t>
            </a:r>
          </a:p>
          <a:p>
            <a:endParaRPr lang="en-US" dirty="0">
              <a:latin typeface="Calibri" charset="0"/>
            </a:endParaRPr>
          </a:p>
          <a:p>
            <a:pPr>
              <a:buFontTx/>
              <a:buNone/>
            </a:pPr>
            <a:r>
              <a:rPr lang="en-US" b="1" dirty="0">
                <a:solidFill>
                  <a:srgbClr val="C00000"/>
                </a:solidFill>
                <a:latin typeface="Calibri" charset="0"/>
              </a:rPr>
              <a:t>Deletion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Retrieves and deletes the root of the heap.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After the deletion, the heap must satisfy the heap properties.</a:t>
            </a:r>
          </a:p>
          <a:p>
            <a:pPr lvl="1"/>
            <a:endParaRPr lang="en-US" sz="24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991600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1F40590-2F6F-094C-8663-A427575C7543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9A5CF7-DC6E-1440-BAD3-0AAB795E0956}" type="slidenum">
              <a:rPr lang="en-US" sz="800"/>
              <a:pPr/>
              <a:t>23</a:t>
            </a:fld>
            <a:endParaRPr lang="en-US" sz="800"/>
          </a:p>
        </p:txBody>
      </p:sp>
      <p:sp>
        <p:nvSpPr>
          <p:cNvPr id="378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 – First Step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4724400"/>
            <a:ext cx="47244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Calibri"/>
                <a:ea typeface="+mn-ea"/>
                <a:cs typeface="Calibri"/>
              </a:rPr>
              <a:t>The first step of </a:t>
            </a:r>
            <a:r>
              <a:rPr lang="en-US" b="1" kern="0" dirty="0" err="1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heapDelete</a:t>
            </a:r>
            <a:r>
              <a:rPr lang="en-US" kern="0" dirty="0">
                <a:latin typeface="Calibri"/>
                <a:ea typeface="+mn-ea"/>
                <a:cs typeface="Calibri"/>
              </a:rPr>
              <a:t> is to retrieve and delete the root.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Calibri"/>
                <a:ea typeface="+mn-ea"/>
                <a:cs typeface="Calibri"/>
              </a:rPr>
              <a:t>This creates two disjoint heaps.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E1EE64F-7CEA-6348-877C-05C0F851622E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945F888-370F-CC44-B104-73370CEBB1CD}" type="slidenum">
              <a:rPr lang="en-US" sz="800"/>
              <a:pPr/>
              <a:t>24</a:t>
            </a:fld>
            <a:endParaRPr lang="en-US" sz="800"/>
          </a:p>
        </p:txBody>
      </p:sp>
      <p:sp>
        <p:nvSpPr>
          <p:cNvPr id="3891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 – Second Step</a:t>
            </a: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8763"/>
            <a:ext cx="899160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" y="4876800"/>
            <a:ext cx="47244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Calibri"/>
                <a:ea typeface="+mn-ea"/>
                <a:cs typeface="Calibri"/>
              </a:rPr>
              <a:t>Move the last item into the root.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Calibri"/>
                <a:ea typeface="+mn-ea"/>
                <a:cs typeface="Calibri"/>
              </a:rPr>
              <a:t>The resulting structure may not be heap; it is called as </a:t>
            </a:r>
            <a:r>
              <a:rPr lang="en-US" b="1" kern="0" dirty="0" err="1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semiheap</a:t>
            </a:r>
            <a:r>
              <a:rPr lang="en-US" kern="0" dirty="0">
                <a:latin typeface="Calibri"/>
                <a:ea typeface="+mn-ea"/>
                <a:cs typeface="Calibri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630456D-2E3E-0B4C-B17A-C1A35B6F438E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CC715E6-B647-8645-B24D-F3997EC0DF73}" type="slidenum">
              <a:rPr lang="en-US" sz="800"/>
              <a:pPr/>
              <a:t>25</a:t>
            </a:fld>
            <a:endParaRPr lang="en-US" sz="800"/>
          </a:p>
        </p:txBody>
      </p:sp>
      <p:sp>
        <p:nvSpPr>
          <p:cNvPr id="399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 – Last Step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728663" y="1066800"/>
            <a:ext cx="8339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  <a:cs typeface="Calibri" charset="0"/>
              </a:rPr>
              <a:t>The last step of </a:t>
            </a:r>
            <a:r>
              <a:rPr lang="en-US" i="1">
                <a:latin typeface="Calibri" charset="0"/>
                <a:cs typeface="Calibri" charset="0"/>
              </a:rPr>
              <a:t>heapDelete </a:t>
            </a:r>
            <a:r>
              <a:rPr lang="en-US">
                <a:latin typeface="Calibri" charset="0"/>
                <a:cs typeface="Calibri" charset="0"/>
              </a:rPr>
              <a:t>transforms the semiheap into a heap.</a:t>
            </a:r>
          </a:p>
        </p:txBody>
      </p:sp>
      <p:pic>
        <p:nvPicPr>
          <p:cNvPr id="399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685800" y="1600200"/>
            <a:ext cx="8763000" cy="3990975"/>
          </a:xfrm>
          <a:noFill/>
        </p:spPr>
      </p:pic>
      <p:sp>
        <p:nvSpPr>
          <p:cNvPr id="39944" name="Text Box 6"/>
          <p:cNvSpPr txBox="1">
            <a:spLocks noChangeArrowheads="1"/>
          </p:cNvSpPr>
          <p:nvPr/>
        </p:nvSpPr>
        <p:spPr bwMode="auto">
          <a:xfrm>
            <a:off x="685800" y="5791200"/>
            <a:ext cx="33613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"/>
              </a:spcBef>
            </a:pPr>
            <a:r>
              <a:rPr lang="en-US" sz="2000" dirty="0">
                <a:latin typeface="Calibri" charset="0"/>
                <a:cs typeface="Calibri" charset="0"/>
              </a:rPr>
              <a:t>Recursive calls to </a:t>
            </a:r>
            <a:r>
              <a:rPr lang="en-US" sz="2000" b="1" dirty="0" err="1">
                <a:latin typeface="Calibri" charset="0"/>
                <a:cs typeface="Calibri" charset="0"/>
              </a:rPr>
              <a:t>heapRebuild</a:t>
            </a:r>
            <a:endParaRPr lang="en-US" sz="2000" b="1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B0C9A7C-BCD6-3340-AB58-C429C35C3DC3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F8F34B-6A1F-344E-A8D0-1468F4B9B132}" type="slidenum">
              <a:rPr lang="en-US" sz="800"/>
              <a:pPr/>
              <a:t>26</a:t>
            </a:fld>
            <a:endParaRPr lang="en-US" sz="800"/>
          </a:p>
        </p:txBody>
      </p:sp>
      <p:sp>
        <p:nvSpPr>
          <p:cNvPr id="409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</a:t>
            </a:r>
          </a:p>
        </p:txBody>
      </p:sp>
      <p:pic>
        <p:nvPicPr>
          <p:cNvPr id="4096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381000" y="1371600"/>
            <a:ext cx="9220200" cy="1938338"/>
          </a:xfr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4114800"/>
            <a:ext cx="632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</a:rPr>
              <a:t>ANALYSIS</a:t>
            </a:r>
            <a:endParaRPr lang="en-US" b="1" dirty="0">
              <a:latin typeface="Calibri" charset="0"/>
              <a:cs typeface="Calibri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>
                <a:latin typeface="Calibri" charset="0"/>
                <a:cs typeface="Calibri" charset="0"/>
              </a:rPr>
              <a:t>Since the height of a complete binary tree with n nodes is always 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 log</a:t>
            </a:r>
            <a:r>
              <a:rPr lang="en-US" baseline="-25000" dirty="0">
                <a:latin typeface="Calibri" charset="0"/>
                <a:cs typeface="Calibri" charset="0"/>
                <a:sym typeface="Symbol" charset="0"/>
              </a:rPr>
              <a:t>2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(n+1) </a:t>
            </a:r>
          </a:p>
          <a:p>
            <a:pPr>
              <a:spcBef>
                <a:spcPct val="20000"/>
              </a:spcBef>
            </a:pPr>
            <a:r>
              <a:rPr lang="en-US" dirty="0">
                <a:latin typeface="Calibri" charset="0"/>
                <a:cs typeface="Calibri" charset="0"/>
                <a:sym typeface="Wingdings" charset="0"/>
              </a:rPr>
              <a:t>	 </a:t>
            </a:r>
            <a:r>
              <a:rPr lang="en-US" b="1" dirty="0" err="1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heapDelete</a:t>
            </a:r>
            <a:r>
              <a:rPr lang="en-US" i="1" dirty="0">
                <a:latin typeface="Calibri" charset="0"/>
                <a:cs typeface="Calibri" charset="0"/>
                <a:sym typeface="Wingdings" charset="0"/>
              </a:rPr>
              <a:t> </a:t>
            </a:r>
            <a:r>
              <a:rPr lang="en-US" dirty="0">
                <a:latin typeface="Calibri" charset="0"/>
                <a:cs typeface="Calibri" charset="0"/>
                <a:sym typeface="Wingdings" charset="0"/>
              </a:rPr>
              <a:t>is 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O(log</a:t>
            </a:r>
            <a:r>
              <a:rPr lang="en-US" b="1" baseline="-25000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n)</a:t>
            </a:r>
            <a:endParaRPr lang="en-US" b="1" dirty="0">
              <a:solidFill>
                <a:srgbClr val="C00000"/>
              </a:solidFill>
              <a:latin typeface="Calibri" charset="0"/>
              <a:cs typeface="Calibri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03E94A8-5012-4442-8BF1-3A41B08166DD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5467B4-656E-4443-A2B8-43108DA9DC5E}" type="slidenum">
              <a:rPr lang="en-US" sz="800"/>
              <a:pPr/>
              <a:t>27</a:t>
            </a:fld>
            <a:endParaRPr lang="en-US" sz="80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Insert</a:t>
            </a:r>
          </a:p>
        </p:txBody>
      </p:sp>
      <p:pic>
        <p:nvPicPr>
          <p:cNvPr id="4199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381000" y="2132013"/>
            <a:ext cx="8991600" cy="1830387"/>
          </a:xfr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4343400"/>
            <a:ext cx="632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</a:rPr>
              <a:t>ANALYSIS</a:t>
            </a:r>
            <a:endParaRPr lang="en-US" b="1" dirty="0">
              <a:latin typeface="Calibri" charset="0"/>
              <a:cs typeface="Calibri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>
                <a:latin typeface="Calibri" charset="0"/>
                <a:cs typeface="Calibri" charset="0"/>
              </a:rPr>
              <a:t>Since the height of a complete binary tree with n nodes is always 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 log</a:t>
            </a:r>
            <a:r>
              <a:rPr lang="en-US" baseline="-25000" dirty="0">
                <a:latin typeface="Calibri" charset="0"/>
                <a:cs typeface="Calibri" charset="0"/>
                <a:sym typeface="Symbol" charset="0"/>
              </a:rPr>
              <a:t>2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(n+1) </a:t>
            </a:r>
          </a:p>
          <a:p>
            <a:pPr>
              <a:spcBef>
                <a:spcPct val="20000"/>
              </a:spcBef>
            </a:pPr>
            <a:r>
              <a:rPr lang="en-US" dirty="0">
                <a:latin typeface="Calibri" charset="0"/>
                <a:cs typeface="Calibri" charset="0"/>
                <a:sym typeface="Wingdings" charset="0"/>
              </a:rPr>
              <a:t>	 </a:t>
            </a:r>
            <a:r>
              <a:rPr lang="en-US" b="1" dirty="0" err="1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heapInsert</a:t>
            </a:r>
            <a:r>
              <a:rPr lang="en-US" i="1" dirty="0">
                <a:latin typeface="Calibri" charset="0"/>
                <a:cs typeface="Calibri" charset="0"/>
                <a:sym typeface="Wingdings" charset="0"/>
              </a:rPr>
              <a:t> </a:t>
            </a:r>
            <a:r>
              <a:rPr lang="en-US" dirty="0">
                <a:latin typeface="Calibri" charset="0"/>
                <a:cs typeface="Calibri" charset="0"/>
                <a:sym typeface="Wingdings" charset="0"/>
              </a:rPr>
              <a:t>is 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O(log</a:t>
            </a:r>
            <a:r>
              <a:rPr lang="en-US" b="1" baseline="-25000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n)</a:t>
            </a:r>
            <a:endParaRPr lang="en-US" b="1" dirty="0">
              <a:solidFill>
                <a:srgbClr val="C00000"/>
              </a:solidFill>
              <a:latin typeface="Calibri" charset="0"/>
              <a:cs typeface="Calibri" charset="0"/>
              <a:sym typeface="Symbol" charset="0"/>
            </a:endParaRPr>
          </a:p>
        </p:txBody>
      </p:sp>
      <p:sp>
        <p:nvSpPr>
          <p:cNvPr id="41992" name="Text Box 5"/>
          <p:cNvSpPr txBox="1">
            <a:spLocks noChangeArrowheads="1"/>
          </p:cNvSpPr>
          <p:nvPr/>
        </p:nvSpPr>
        <p:spPr bwMode="auto">
          <a:xfrm>
            <a:off x="773113" y="1066800"/>
            <a:ext cx="6237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  <a:cs typeface="Calibri" charset="0"/>
              </a:rPr>
              <a:t>A new item is inserted at the bottom of the tree, </a:t>
            </a:r>
          </a:p>
          <a:p>
            <a:r>
              <a:rPr lang="en-US">
                <a:latin typeface="Calibri" charset="0"/>
                <a:cs typeface="Calibri" charset="0"/>
              </a:rPr>
              <a:t>and it trickles up to its proper 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B938C19-5C0F-6E43-BEAD-FE5C8767BBA0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2961C9-1324-244C-A022-70102A0FCB61}" type="slidenum">
              <a:rPr lang="en-US" sz="800"/>
              <a:pPr/>
              <a:t>28</a:t>
            </a:fld>
            <a:endParaRPr lang="en-US" sz="80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constint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MAX_HEAP = maximum-size-of-heap;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7A482F"/>
                </a:solidFill>
                <a:latin typeface="Courier" charset="0"/>
                <a:ea typeface="Menlo" charset="0"/>
              </a:rPr>
              <a:t>#include 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KeyedItem.h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definition of </a:t>
            </a:r>
            <a:r>
              <a:rPr lang="en-US" sz="15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KeyedItem</a:t>
            </a:r>
            <a:endParaRPr lang="en-US" sz="1500" dirty="0">
              <a:solidFill>
                <a:srgbClr val="7A482F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typedef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KeyedItem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endParaRPr lang="en-US" sz="1500" dirty="0">
              <a:solidFill>
                <a:srgbClr val="C02D9D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class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Heap 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public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Heap();			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default constructor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copy constructor and destructor are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supplied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by the compiler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rootItem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endParaRPr lang="en-US" sz="1500" dirty="0">
              <a:solidFill>
                <a:srgbClr val="C02D9D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protected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root);	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Converts the </a:t>
            </a:r>
            <a:r>
              <a:rPr lang="en-US" sz="15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semiheap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 rooted at 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			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index root into a heap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private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items[MAX_HEAP];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array of heap items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        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size;            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number of heap items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};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4324810-DA0F-3F4B-B396-C6177FE920C4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7FD0533-B09C-774E-8DBF-2887F11937C6}" type="slidenum">
              <a:rPr lang="en-US" sz="800"/>
              <a:pPr/>
              <a:t>29</a:t>
            </a:fld>
            <a:endParaRPr lang="en-US" sz="80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Default constructor 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Heap::Heap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: size(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Heap::heapIsEmpty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return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size ==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58ECF3C-A0A9-4742-A9A1-D8E119C280F1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D2961D-8093-F245-B953-039D81DE8379}" type="slidenum">
              <a:rPr lang="en-US" sz="800"/>
              <a:pPr/>
              <a:t>3</a:t>
            </a:fld>
            <a:endParaRPr lang="en-US" sz="80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Table </a:t>
            </a:r>
            <a:r>
              <a:rPr lang="en-US" dirty="0">
                <a:latin typeface="Calibri" charset="0"/>
              </a:rPr>
              <a:t>Operations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9296400" cy="5410200"/>
          </a:xfrm>
        </p:spPr>
        <p:txBody>
          <a:bodyPr/>
          <a:lstStyle/>
          <a:p>
            <a:r>
              <a:rPr lang="en-US">
                <a:latin typeface="Calibri" charset="0"/>
              </a:rPr>
              <a:t>Some of the table operations are possible: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pPr lvl="2"/>
            <a:endParaRPr lang="en-US">
              <a:latin typeface="Calibri" charset="0"/>
              <a:ea typeface="ＭＳ Ｐゴシック" charset="0"/>
            </a:endParaRPr>
          </a:p>
          <a:p>
            <a:pPr lvl="2"/>
            <a:endParaRPr lang="en-US">
              <a:latin typeface="Calibri" charset="0"/>
              <a:ea typeface="ＭＳ Ｐゴシック" charset="0"/>
            </a:endParaRPr>
          </a:p>
          <a:p>
            <a:r>
              <a:rPr lang="en-US">
                <a:latin typeface="Calibri" charset="0"/>
              </a:rPr>
              <a:t>The client may need a subset of these operations or require more</a:t>
            </a:r>
          </a:p>
          <a:p>
            <a:r>
              <a:rPr lang="en-US">
                <a:latin typeface="Calibri" charset="0"/>
              </a:rPr>
              <a:t>Are keys in the table are unique?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We will assume that keys in our tables are unique.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But, some other tables allow duplicate keys.</a:t>
            </a:r>
          </a:p>
          <a:p>
            <a:pPr lvl="1"/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28800" y="1600200"/>
            <a:ext cx="4724400" cy="274320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Create an empty table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Destroy a table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Determine whether a table is empty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Determine the number of items in the table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Insert a new item into a table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Delete the item with a given search key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Retrieve the item with a given search key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Traverse the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Recap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AB41-9716-A84E-96F9-A5F641A1B3E3}" type="datetime1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00C7-F7B2-144D-93B1-E0B111E6877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Recap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AB41-9716-A84E-96F9-A5F641A1B3E3}" type="datetime1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00C7-F7B2-144D-93B1-E0B111E68776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5" descr="Figure11_2.pct                                                 000C87D4 The Brain                      B3A96F8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143000"/>
            <a:ext cx="2974975" cy="497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Recap</a:t>
            </a:r>
            <a:endParaRPr lang="tr-T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86C4-B2D9-814D-B60D-C20A254048A1}" type="datetime1">
              <a:rPr lang="en-US" smtClean="0"/>
              <a:pPr/>
              <a:t>9/12/2014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05AE-35C3-DF44-BE84-77938E0BC947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4" descr="Figure11_8.pct                                                 000C87D4 The Brain                      B3A96F8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295400"/>
            <a:ext cx="5111750" cy="4652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Recap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AB41-9716-A84E-96F9-A5F641A1B3E3}" type="datetime1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00C7-F7B2-144D-93B1-E0B111E68776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5" descr="Figure11_10.pct                                                000C87D4 The Brain                      B3A96F8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371600"/>
            <a:ext cx="30480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Recap</a:t>
            </a:r>
            <a:endParaRPr lang="tr-T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86C4-B2D9-814D-B60D-C20A254048A1}" type="datetime1">
              <a:rPr lang="en-US" smtClean="0"/>
              <a:pPr/>
              <a:t>9/12/2014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05AE-35C3-DF44-BE84-77938E0BC947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4" descr="Carrano1111.pct                                                000C87D4 The Brain                      B3A96F8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71600"/>
            <a:ext cx="7823200" cy="392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991600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1F40590-2F6F-094C-8663-A427575C7543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9A5CF7-DC6E-1440-BAD3-0AAB795E0956}" type="slidenum">
              <a:rPr lang="en-US" sz="800"/>
              <a:pPr/>
              <a:t>35</a:t>
            </a:fld>
            <a:endParaRPr lang="en-US" sz="800"/>
          </a:p>
        </p:txBody>
      </p:sp>
      <p:sp>
        <p:nvSpPr>
          <p:cNvPr id="378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 – First Step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4724400"/>
            <a:ext cx="47244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Calibri"/>
                <a:ea typeface="+mn-ea"/>
                <a:cs typeface="Calibri"/>
              </a:rPr>
              <a:t>The first step of </a:t>
            </a:r>
            <a:r>
              <a:rPr lang="en-US" b="1" kern="0" dirty="0" err="1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heapDelete</a:t>
            </a:r>
            <a:r>
              <a:rPr lang="en-US" kern="0" dirty="0">
                <a:latin typeface="Calibri"/>
                <a:ea typeface="+mn-ea"/>
                <a:cs typeface="Calibri"/>
              </a:rPr>
              <a:t> is to retrieve and delete the root.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Calibri"/>
                <a:ea typeface="+mn-ea"/>
                <a:cs typeface="Calibri"/>
              </a:rPr>
              <a:t>This creates two disjoint heaps.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E1EE64F-7CEA-6348-877C-05C0F851622E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945F888-370F-CC44-B104-73370CEBB1CD}" type="slidenum">
              <a:rPr lang="en-US" sz="800"/>
              <a:pPr/>
              <a:t>36</a:t>
            </a:fld>
            <a:endParaRPr lang="en-US" sz="800"/>
          </a:p>
        </p:txBody>
      </p:sp>
      <p:sp>
        <p:nvSpPr>
          <p:cNvPr id="3891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 – Second Step</a:t>
            </a: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8763"/>
            <a:ext cx="899160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" y="4876800"/>
            <a:ext cx="47244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Calibri"/>
                <a:ea typeface="+mn-ea"/>
                <a:cs typeface="Calibri"/>
              </a:rPr>
              <a:t>Move the last item into the root.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Calibri"/>
                <a:ea typeface="+mn-ea"/>
                <a:cs typeface="Calibri"/>
              </a:rPr>
              <a:t>The resulting structure may not be heap; it is called as </a:t>
            </a:r>
            <a:r>
              <a:rPr lang="en-US" b="1" kern="0" dirty="0" err="1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semiheap</a:t>
            </a:r>
            <a:r>
              <a:rPr lang="en-US" kern="0" dirty="0">
                <a:latin typeface="Calibri"/>
                <a:ea typeface="+mn-ea"/>
                <a:cs typeface="Calibri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630456D-2E3E-0B4C-B17A-C1A35B6F438E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CC715E6-B647-8645-B24D-F3997EC0DF73}" type="slidenum">
              <a:rPr lang="en-US" sz="800"/>
              <a:pPr/>
              <a:t>37</a:t>
            </a:fld>
            <a:endParaRPr lang="en-US" sz="800"/>
          </a:p>
        </p:txBody>
      </p:sp>
      <p:sp>
        <p:nvSpPr>
          <p:cNvPr id="399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 – Last Step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728663" y="1066800"/>
            <a:ext cx="8339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  <a:cs typeface="Calibri" charset="0"/>
              </a:rPr>
              <a:t>The last step of </a:t>
            </a:r>
            <a:r>
              <a:rPr lang="en-US" i="1">
                <a:latin typeface="Calibri" charset="0"/>
                <a:cs typeface="Calibri" charset="0"/>
              </a:rPr>
              <a:t>heapDelete </a:t>
            </a:r>
            <a:r>
              <a:rPr lang="en-US">
                <a:latin typeface="Calibri" charset="0"/>
                <a:cs typeface="Calibri" charset="0"/>
              </a:rPr>
              <a:t>transforms the semiheap into a heap.</a:t>
            </a:r>
          </a:p>
        </p:txBody>
      </p:sp>
      <p:pic>
        <p:nvPicPr>
          <p:cNvPr id="399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685800" y="1600200"/>
            <a:ext cx="8763000" cy="3990975"/>
          </a:xfrm>
          <a:noFill/>
        </p:spPr>
      </p:pic>
      <p:sp>
        <p:nvSpPr>
          <p:cNvPr id="39944" name="Text Box 6"/>
          <p:cNvSpPr txBox="1">
            <a:spLocks noChangeArrowheads="1"/>
          </p:cNvSpPr>
          <p:nvPr/>
        </p:nvSpPr>
        <p:spPr bwMode="auto">
          <a:xfrm>
            <a:off x="685800" y="5791200"/>
            <a:ext cx="33613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"/>
              </a:spcBef>
            </a:pPr>
            <a:r>
              <a:rPr lang="en-US" sz="2000" dirty="0">
                <a:latin typeface="Calibri" charset="0"/>
                <a:cs typeface="Calibri" charset="0"/>
              </a:rPr>
              <a:t>Recursive calls to </a:t>
            </a:r>
            <a:r>
              <a:rPr lang="en-US" sz="2000" b="1" dirty="0" err="1">
                <a:latin typeface="Calibri" charset="0"/>
                <a:cs typeface="Calibri" charset="0"/>
              </a:rPr>
              <a:t>heapRebuild</a:t>
            </a:r>
            <a:endParaRPr lang="en-US" sz="2000" b="1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B0C9A7C-BCD6-3340-AB58-C429C35C3DC3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F8F34B-6A1F-344E-A8D0-1468F4B9B132}" type="slidenum">
              <a:rPr lang="en-US" sz="800"/>
              <a:pPr/>
              <a:t>38</a:t>
            </a:fld>
            <a:endParaRPr lang="en-US" sz="800"/>
          </a:p>
        </p:txBody>
      </p:sp>
      <p:sp>
        <p:nvSpPr>
          <p:cNvPr id="409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</a:t>
            </a:r>
          </a:p>
        </p:txBody>
      </p:sp>
      <p:pic>
        <p:nvPicPr>
          <p:cNvPr id="4096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381000" y="1371600"/>
            <a:ext cx="9220200" cy="1938338"/>
          </a:xfr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4114800"/>
            <a:ext cx="632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</a:rPr>
              <a:t>ANALYSIS</a:t>
            </a:r>
            <a:endParaRPr lang="en-US" b="1" dirty="0">
              <a:latin typeface="Calibri" charset="0"/>
              <a:cs typeface="Calibri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>
                <a:latin typeface="Calibri" charset="0"/>
                <a:cs typeface="Calibri" charset="0"/>
              </a:rPr>
              <a:t>Since the height of a complete binary tree with n nodes is always 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 log</a:t>
            </a:r>
            <a:r>
              <a:rPr lang="en-US" baseline="-25000" dirty="0">
                <a:latin typeface="Calibri" charset="0"/>
                <a:cs typeface="Calibri" charset="0"/>
                <a:sym typeface="Symbol" charset="0"/>
              </a:rPr>
              <a:t>2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(n+1) </a:t>
            </a:r>
          </a:p>
          <a:p>
            <a:pPr>
              <a:spcBef>
                <a:spcPct val="20000"/>
              </a:spcBef>
            </a:pPr>
            <a:r>
              <a:rPr lang="en-US" dirty="0">
                <a:latin typeface="Calibri" charset="0"/>
                <a:cs typeface="Calibri" charset="0"/>
                <a:sym typeface="Wingdings" charset="0"/>
              </a:rPr>
              <a:t>	 </a:t>
            </a:r>
            <a:r>
              <a:rPr lang="en-US" b="1" dirty="0" err="1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heapDelete</a:t>
            </a:r>
            <a:r>
              <a:rPr lang="en-US" i="1" dirty="0">
                <a:latin typeface="Calibri" charset="0"/>
                <a:cs typeface="Calibri" charset="0"/>
                <a:sym typeface="Wingdings" charset="0"/>
              </a:rPr>
              <a:t> </a:t>
            </a:r>
            <a:r>
              <a:rPr lang="en-US" dirty="0">
                <a:latin typeface="Calibri" charset="0"/>
                <a:cs typeface="Calibri" charset="0"/>
                <a:sym typeface="Wingdings" charset="0"/>
              </a:rPr>
              <a:t>is 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O(log</a:t>
            </a:r>
            <a:r>
              <a:rPr lang="en-US" b="1" baseline="-25000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n)</a:t>
            </a:r>
            <a:endParaRPr lang="en-US" b="1" dirty="0">
              <a:solidFill>
                <a:srgbClr val="C00000"/>
              </a:solidFill>
              <a:latin typeface="Calibri" charset="0"/>
              <a:cs typeface="Calibri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03E94A8-5012-4442-8BF1-3A41B08166DD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5467B4-656E-4443-A2B8-43108DA9DC5E}" type="slidenum">
              <a:rPr lang="en-US" sz="800"/>
              <a:pPr/>
              <a:t>39</a:t>
            </a:fld>
            <a:endParaRPr lang="en-US" sz="80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Insert</a:t>
            </a:r>
          </a:p>
        </p:txBody>
      </p:sp>
      <p:pic>
        <p:nvPicPr>
          <p:cNvPr id="4199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381000" y="2132013"/>
            <a:ext cx="8991600" cy="1830387"/>
          </a:xfr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4343400"/>
            <a:ext cx="632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</a:rPr>
              <a:t>ANALYSIS</a:t>
            </a:r>
            <a:endParaRPr lang="en-US" b="1" dirty="0">
              <a:latin typeface="Calibri" charset="0"/>
              <a:cs typeface="Calibri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>
                <a:latin typeface="Calibri" charset="0"/>
                <a:cs typeface="Calibri" charset="0"/>
              </a:rPr>
              <a:t>Since the height of a complete binary tree with n nodes is always 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 log</a:t>
            </a:r>
            <a:r>
              <a:rPr lang="en-US" baseline="-25000" dirty="0">
                <a:latin typeface="Calibri" charset="0"/>
                <a:cs typeface="Calibri" charset="0"/>
                <a:sym typeface="Symbol" charset="0"/>
              </a:rPr>
              <a:t>2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(n+1) </a:t>
            </a:r>
          </a:p>
          <a:p>
            <a:pPr>
              <a:spcBef>
                <a:spcPct val="20000"/>
              </a:spcBef>
            </a:pPr>
            <a:r>
              <a:rPr lang="en-US" dirty="0">
                <a:latin typeface="Calibri" charset="0"/>
                <a:cs typeface="Calibri" charset="0"/>
                <a:sym typeface="Wingdings" charset="0"/>
              </a:rPr>
              <a:t>	 </a:t>
            </a:r>
            <a:r>
              <a:rPr lang="en-US" b="1" dirty="0" err="1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heapInsert</a:t>
            </a:r>
            <a:r>
              <a:rPr lang="en-US" i="1" dirty="0">
                <a:latin typeface="Calibri" charset="0"/>
                <a:cs typeface="Calibri" charset="0"/>
                <a:sym typeface="Wingdings" charset="0"/>
              </a:rPr>
              <a:t> </a:t>
            </a:r>
            <a:r>
              <a:rPr lang="en-US" dirty="0">
                <a:latin typeface="Calibri" charset="0"/>
                <a:cs typeface="Calibri" charset="0"/>
                <a:sym typeface="Wingdings" charset="0"/>
              </a:rPr>
              <a:t>is 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O(log</a:t>
            </a:r>
            <a:r>
              <a:rPr lang="en-US" b="1" baseline="-25000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n)</a:t>
            </a:r>
            <a:endParaRPr lang="en-US" b="1" dirty="0">
              <a:solidFill>
                <a:srgbClr val="C00000"/>
              </a:solidFill>
              <a:latin typeface="Calibri" charset="0"/>
              <a:cs typeface="Calibri" charset="0"/>
              <a:sym typeface="Symbol" charset="0"/>
            </a:endParaRPr>
          </a:p>
        </p:txBody>
      </p:sp>
      <p:sp>
        <p:nvSpPr>
          <p:cNvPr id="41992" name="Text Box 5"/>
          <p:cNvSpPr txBox="1">
            <a:spLocks noChangeArrowheads="1"/>
          </p:cNvSpPr>
          <p:nvPr/>
        </p:nvSpPr>
        <p:spPr bwMode="auto">
          <a:xfrm>
            <a:off x="773113" y="1066800"/>
            <a:ext cx="6237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  <a:cs typeface="Calibri" charset="0"/>
              </a:rPr>
              <a:t>A new item is inserted at the bottom of the tree, </a:t>
            </a:r>
          </a:p>
          <a:p>
            <a:r>
              <a:rPr lang="en-US">
                <a:latin typeface="Calibri" charset="0"/>
                <a:cs typeface="Calibri" charset="0"/>
              </a:rPr>
              <a:t>and it trickles up to its proper 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FC1D7A-6C33-4548-84CA-6B135FCE5BEF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C8EC60-EC9E-E94C-A2BB-75DD3B8A7333}" type="slidenum">
              <a:rPr lang="en-US" sz="800"/>
              <a:pPr/>
              <a:t>4</a:t>
            </a:fld>
            <a:endParaRPr lang="en-US" sz="80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Selecting an Implementation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>
                <a:ea typeface="+mn-ea"/>
              </a:rPr>
              <a:t>Since an array or a linked list represents items one after another, these implementations are called </a:t>
            </a:r>
            <a:r>
              <a:rPr lang="en-US" b="1" dirty="0">
                <a:solidFill>
                  <a:srgbClr val="C00000"/>
                </a:solidFill>
                <a:ea typeface="+mn-ea"/>
              </a:rPr>
              <a:t>linear</a:t>
            </a:r>
            <a:r>
              <a:rPr lang="en-US" dirty="0" smtClean="0">
                <a:ea typeface="+mn-ea"/>
              </a:rPr>
              <a:t>.</a:t>
            </a:r>
          </a:p>
          <a:p>
            <a:pPr lvl="4">
              <a:defRPr/>
            </a:pPr>
            <a:endParaRPr lang="en-US" dirty="0" smtClean="0"/>
          </a:p>
          <a:p>
            <a:pPr>
              <a:defRPr/>
            </a:pPr>
            <a:r>
              <a:rPr lang="en-US" dirty="0">
                <a:ea typeface="+mn-ea"/>
              </a:rPr>
              <a:t>There are four categories of linear implementations:</a:t>
            </a:r>
          </a:p>
          <a:p>
            <a:pPr lvl="1">
              <a:defRPr/>
            </a:pPr>
            <a:r>
              <a:rPr lang="en-US" dirty="0"/>
              <a:t>Unsorted, array based  (an unsorted array)</a:t>
            </a:r>
          </a:p>
          <a:p>
            <a:pPr lvl="1">
              <a:defRPr/>
            </a:pPr>
            <a:r>
              <a:rPr lang="en-US" dirty="0"/>
              <a:t>Unsorted, pointer based (a simple linked list)</a:t>
            </a:r>
          </a:p>
          <a:p>
            <a:pPr lvl="1">
              <a:defRPr/>
            </a:pPr>
            <a:r>
              <a:rPr lang="en-US" dirty="0"/>
              <a:t>Sorted (by search key), array based (a sorted array)</a:t>
            </a:r>
          </a:p>
          <a:p>
            <a:pPr lvl="1">
              <a:defRPr/>
            </a:pPr>
            <a:r>
              <a:rPr lang="en-US" dirty="0"/>
              <a:t>Sorted (by search key), pointer based (a sorted linked list)</a:t>
            </a:r>
            <a:r>
              <a:rPr lang="en-US" dirty="0" smtClean="0"/>
              <a:t>.</a:t>
            </a:r>
          </a:p>
          <a:p>
            <a:pPr lvl="5">
              <a:defRPr/>
            </a:pPr>
            <a:endParaRPr lang="en-US" dirty="0" smtClean="0"/>
          </a:p>
          <a:p>
            <a:pPr>
              <a:defRPr/>
            </a:pPr>
            <a:r>
              <a:rPr lang="en-US" dirty="0">
                <a:ea typeface="+mn-ea"/>
              </a:rPr>
              <a:t>We have also </a:t>
            </a:r>
            <a:r>
              <a:rPr lang="en-US" b="1" dirty="0">
                <a:ea typeface="+mn-ea"/>
              </a:rPr>
              <a:t>nonlinear</a:t>
            </a:r>
            <a:r>
              <a:rPr lang="en-US" dirty="0">
                <a:ea typeface="+mn-ea"/>
              </a:rPr>
              <a:t> implementations such as binary search </a:t>
            </a:r>
            <a:r>
              <a:rPr lang="en-US" dirty="0" smtClean="0">
                <a:ea typeface="+mn-ea"/>
              </a:rPr>
              <a:t>trees.</a:t>
            </a:r>
            <a:endParaRPr lang="en-US" dirty="0">
              <a:ea typeface="+mn-ea"/>
            </a:endParaRPr>
          </a:p>
          <a:p>
            <a:pPr lvl="1">
              <a:defRPr/>
            </a:pPr>
            <a:r>
              <a:rPr lang="en-US" dirty="0"/>
              <a:t>Binary search tree implementation offers several advantages over linear implementations.</a:t>
            </a:r>
          </a:p>
          <a:p>
            <a:pPr lvl="1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DC28C34-0F65-C649-9507-F97A0E1F9AFF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C73CD0-F92D-C44B-9C2D-1A7884C2C295}" type="slidenum">
              <a:rPr lang="en-US" sz="800"/>
              <a:pPr/>
              <a:t>40</a:t>
            </a:fld>
            <a:endParaRPr lang="en-US" sz="80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-- </a:t>
            </a:r>
            <a:r>
              <a:rPr lang="en-US" i="1">
                <a:latin typeface="Calibri" charset="0"/>
              </a:rPr>
              <a:t>heapInsert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Heap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b="1" dirty="0" err="1">
                <a:solidFill>
                  <a:srgbClr val="C00000"/>
                </a:solidFill>
                <a:latin typeface="Courier" charset="0"/>
                <a:ea typeface="Menlo" charset="0"/>
              </a:rPr>
              <a:t>heapInsert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HeapItemType&amp;newItem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(size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&gt;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=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MAX_HEAP)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		throw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HeapException(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"HeapException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: Heap full"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Place the new item at the end of the heap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items[size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Trickle new item up to its proper position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place = size;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parent = (place -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)/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2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while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 (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place &gt;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= </a:t>
            </a:r>
            <a:r>
              <a:rPr lang="en-US" sz="1500" dirty="0" smtClean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&amp;&amp; (items[place].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&gt;items[parent].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()) 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temp = items[parent];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items[parent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items[place];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items[place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temp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  <a:endParaRPr lang="tr-TR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place = parent;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parent = (place -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)/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2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	++size;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00D216-DAFB-9041-BE0B-33EC09D31D75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2D70AC-C660-B04B-A91F-650EDA333D26}" type="slidenum">
              <a:rPr lang="en-US" sz="800"/>
              <a:pPr/>
              <a:t>41</a:t>
            </a:fld>
            <a:endParaRPr lang="en-US" sz="80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-- </a:t>
            </a:r>
            <a:r>
              <a:rPr lang="en-US" i="1">
                <a:latin typeface="Calibri" charset="0"/>
              </a:rPr>
              <a:t>heapDelete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Heap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b="1" dirty="0" err="1">
                <a:solidFill>
                  <a:srgbClr val="C00000"/>
                </a:solidFill>
                <a:latin typeface="Courier" charset="0"/>
                <a:ea typeface="Menlo" charset="0"/>
              </a:rPr>
              <a:t>heapDelete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HeapItemType&amp;rootItem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())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: Heap empty"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else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rootItem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= items[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items[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items[--size];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heapRebuild(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AD188C2-D650-914A-A824-D93681159E93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A3C60F-0713-034C-91FD-2A981CB44267}" type="slidenum">
              <a:rPr lang="en-US" sz="800"/>
              <a:pPr/>
              <a:t>42</a:t>
            </a:fld>
            <a:endParaRPr lang="en-US" sz="80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-- </a:t>
            </a:r>
            <a:r>
              <a:rPr lang="en-US" i="1">
                <a:latin typeface="Calibri" charset="0"/>
              </a:rPr>
              <a:t>heapRebuild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Heap::heapRebuild(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root) {   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child =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2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* root +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 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/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index of root's left child, if any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 child &lt; size ) {		</a:t>
            </a:r>
            <a:endParaRPr lang="tr-TR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root is not a leaf so that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it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has a left child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rightChild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= child +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 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index of a right child, if any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 lvl="0">
              <a:buNone/>
            </a:pPr>
            <a:r>
              <a:rPr lang="tr-TR" dirty="0" smtClean="0"/>
              <a:t>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If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root </a:t>
            </a: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has right child, find larger child</a:t>
            </a:r>
            <a:endParaRPr lang="en-US" sz="1500" dirty="0" smtClean="0">
              <a:solidFill>
                <a:srgbClr val="008324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rightChild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&lt; size) &amp;&amp;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   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(items[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rightChild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].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&gt;items[child].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()) )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child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=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rightChild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 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index of larger child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tr-TR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If root’s item is smaller than larger child, swap values</a:t>
            </a:r>
            <a:endParaRPr lang="en-US" sz="1500" dirty="0" smtClean="0">
              <a:solidFill>
                <a:srgbClr val="008324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 items[root].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&lt;items[child].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temp = items[root];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items[root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items[child];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items[child]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= temp;</a:t>
            </a:r>
          </a:p>
          <a:p>
            <a:pPr>
              <a:buFontTx/>
              <a:buNone/>
            </a:pPr>
            <a:endParaRPr lang="tr-TR" sz="1500" dirty="0" smtClean="0">
              <a:solidFill>
                <a:srgbClr val="008324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transform the new </a:t>
            </a:r>
            <a:r>
              <a:rPr lang="en-US" sz="15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subtree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 into a heap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(child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00713F1-A49D-814A-A6E9-3B27EA6E0C58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BD83151-816F-CF44-9FF3-6AEA92ACE6D8}" type="slidenum">
              <a:rPr lang="en-US" sz="800"/>
              <a:pPr/>
              <a:t>43</a:t>
            </a:fld>
            <a:endParaRPr lang="en-US" sz="80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Implementation of </a:t>
            </a:r>
            <a:r>
              <a:rPr lang="en-US" i="1">
                <a:latin typeface="Calibri" charset="0"/>
              </a:rPr>
              <a:t>PriorityQueue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The heap implementation of the priority queue is straightforward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Since the heap operations and the priority queue operations are the same.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When we use the heap,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Insertion and deletion operations of the priority queue will be O(log</a:t>
            </a:r>
            <a:r>
              <a:rPr lang="en-US" baseline="-25000">
                <a:latin typeface="Calibri" charset="0"/>
                <a:ea typeface="ＭＳ Ｐゴシック" charset="0"/>
              </a:rPr>
              <a:t>2</a:t>
            </a:r>
            <a:r>
              <a:rPr lang="en-US">
                <a:latin typeface="Calibri" charset="0"/>
                <a:ea typeface="ＭＳ Ｐゴシック" charset="0"/>
              </a:rPr>
              <a:t>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18CD8F-B92B-CB41-8B1A-20F8F6A3E801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66A5AF-07E4-1D40-9A81-F171AE949FD6}" type="slidenum">
              <a:rPr lang="en-US" sz="800"/>
              <a:pPr/>
              <a:t>44</a:t>
            </a:fld>
            <a:endParaRPr lang="en-US" sz="80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of </a:t>
            </a:r>
            <a:r>
              <a:rPr lang="en-US" i="1">
                <a:latin typeface="Calibri" charset="0"/>
              </a:rPr>
              <a:t>PriorityQueue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7A482F"/>
                </a:solidFill>
                <a:latin typeface="Courier" charset="0"/>
                <a:ea typeface="Menlo" charset="0"/>
              </a:rPr>
              <a:t>#include 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Heap.h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ADT heap operations</a:t>
            </a:r>
            <a:endParaRPr lang="en-US" sz="1500" dirty="0">
              <a:solidFill>
                <a:srgbClr val="7A482F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typedef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class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PriorityQueue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{</a:t>
            </a:r>
          </a:p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public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default constructor, copy constructor, </a:t>
            </a:r>
            <a:r>
              <a:rPr lang="en-US" sz="15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anddestructor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 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	// are supplied by the compiler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priority-queue operations: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	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	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private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Heap h;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};</a:t>
            </a:r>
            <a:endParaRPr lang="en-US" sz="1500" dirty="0">
              <a:latin typeface="Courier" charset="0"/>
              <a:ea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EAF6219-A6DA-3545-AB7B-2BBA3B280724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6A4F6A0-E1A5-A942-AF5B-264252C58F1D}" type="slidenum">
              <a:rPr lang="en-US" sz="800"/>
              <a:pPr/>
              <a:t>45</a:t>
            </a:fld>
            <a:endParaRPr lang="en-US" sz="800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of </a:t>
            </a:r>
            <a:r>
              <a:rPr lang="en-US" i="1">
                <a:latin typeface="Calibri" charset="0"/>
              </a:rPr>
              <a:t>PriorityQueue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PriorityQueue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return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h.heapIsEmpty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PriorityQueue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try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h.heapInsert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catch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e)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PQueueException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"Priority queue is full"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PriorityQueue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try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h.heapDelete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catch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e)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PQueueException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"Priority queue is empty"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Heap or Binary Search Tree?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AB41-9716-A84E-96F9-A5F641A1B3E3}" type="datetime1">
              <a:rPr lang="en-US" smtClean="0"/>
              <a:pPr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00C7-F7B2-144D-93B1-E0B111E68776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7FC1AB7-E496-264B-93CD-ED9AAACBD71F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5FBA6C-0D66-0740-9AAB-CA25EF0CE9EB}" type="slidenum">
              <a:rPr lang="en-US" sz="800"/>
              <a:pPr/>
              <a:t>47</a:t>
            </a:fld>
            <a:endParaRPr lang="en-US" sz="800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None/>
            </a:pPr>
            <a:r>
              <a:rPr lang="en-US">
                <a:latin typeface="Calibri" charset="0"/>
              </a:rPr>
              <a:t>We can make use of a heap to sort an array: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Create a heap from the given initial array with n items.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Swap the root of the heap with the last element in the heap.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Now, we have a semiheap with n-1 items, and a sorted array with one item.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Using heapRebuild convert this semiheap into a heap. Now we will have a heap with n-1 items.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Repeat the steps 2-4 as long as the number of items in the heap is more than 1.</a:t>
            </a:r>
          </a:p>
          <a:p>
            <a:pPr marL="457200" indent="-457200"/>
            <a:endParaRPr lang="en-US">
              <a:latin typeface="Calibri" charset="0"/>
            </a:endParaRPr>
          </a:p>
          <a:p>
            <a:pPr marL="457200" indent="-457200"/>
            <a:endParaRPr lang="en-US">
              <a:latin typeface="Calibri" charset="0"/>
            </a:endParaRPr>
          </a:p>
          <a:p>
            <a:pPr marL="457200" indent="-457200"/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E07DEE3-2FC4-254A-900D-D9D3B0114EFD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891E1F-3E30-4D49-8322-ED42AEDB78CC}" type="slidenum">
              <a:rPr lang="en-US" sz="800"/>
              <a:pPr/>
              <a:t>48</a:t>
            </a:fld>
            <a:endParaRPr lang="en-US" sz="80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Building a heap from an array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419600"/>
            <a:ext cx="9296400" cy="19050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>
                <a:solidFill>
                  <a:srgbClr val="C02D9D"/>
                </a:solidFill>
                <a:latin typeface="Courier" charset="0"/>
                <a:ea typeface="Menlo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 (index = </a:t>
            </a:r>
            <a:r>
              <a:rPr lang="en-US" sz="2000" b="1" dirty="0" smtClean="0">
                <a:solidFill>
                  <a:srgbClr val="FF0000"/>
                </a:solidFill>
                <a:latin typeface="Courier" charset="0"/>
                <a:ea typeface="Menlo" charset="0"/>
              </a:rPr>
              <a:t>n </a:t>
            </a:r>
            <a:r>
              <a:rPr lang="en-US" sz="2000" b="1" dirty="0">
                <a:solidFill>
                  <a:srgbClr val="FF0000"/>
                </a:solidFill>
                <a:latin typeface="Courier" charset="0"/>
                <a:ea typeface="Menlo" charset="0"/>
              </a:rPr>
              <a:t>– 1 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;  index &gt;= </a:t>
            </a:r>
            <a:r>
              <a:rPr lang="en-US" sz="20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 ;  index--) {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  <a:ea typeface="Menlo" charset="0"/>
              </a:rPr>
              <a:t>Invariant: the tree rooted at index is a </a:t>
            </a:r>
            <a:r>
              <a:rPr lang="en-US" sz="20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semiheap</a:t>
            </a:r>
            <a:endParaRPr lang="en-US" sz="20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, index, n)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  <a:ea typeface="Menlo" charset="0"/>
              </a:rPr>
              <a:t>Assertion: the tree rooted at index is a heap.</a:t>
            </a:r>
            <a:endParaRPr lang="en-US" sz="20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3400" y="1758950"/>
            <a:ext cx="3670300" cy="1543050"/>
            <a:chOff x="1143000" y="1987490"/>
            <a:chExt cx="3670300" cy="1543110"/>
          </a:xfrm>
        </p:grpSpPr>
        <p:pic>
          <p:nvPicPr>
            <p:cNvPr id="5223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38400"/>
              <a:ext cx="3670300" cy="10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7" name="Text Box 4"/>
            <p:cNvSpPr txBox="1">
              <a:spLocks noChangeArrowheads="1"/>
            </p:cNvSpPr>
            <p:nvPr/>
          </p:nvSpPr>
          <p:spPr bwMode="auto">
            <a:xfrm>
              <a:off x="1190783" y="1987490"/>
              <a:ext cx="33812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The initial contents of </a:t>
              </a:r>
              <a:r>
                <a:rPr lang="en-US" sz="2000" i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anArray 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943600" y="1066800"/>
            <a:ext cx="3636963" cy="2819400"/>
            <a:chOff x="5625570" y="1066800"/>
            <a:chExt cx="3637008" cy="2819400"/>
          </a:xfrm>
        </p:grpSpPr>
        <p:sp>
          <p:nvSpPr>
            <p:cNvPr id="52234" name="Text Box 4"/>
            <p:cNvSpPr txBox="1">
              <a:spLocks noChangeArrowheads="1"/>
            </p:cNvSpPr>
            <p:nvPr/>
          </p:nvSpPr>
          <p:spPr bwMode="auto">
            <a:xfrm>
              <a:off x="5625570" y="1066800"/>
              <a:ext cx="36370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 heap corresponding to </a:t>
              </a:r>
              <a:r>
                <a:rPr lang="en-US" sz="2000" i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anArray</a:t>
              </a:r>
              <a:endParaRPr lang="en-US" sz="2000">
                <a:solidFill>
                  <a:schemeClr val="accent2"/>
                </a:solidFill>
                <a:latin typeface="Calibri" charset="0"/>
                <a:cs typeface="Calibri" charset="0"/>
              </a:endParaRPr>
            </a:p>
          </p:txBody>
        </p:sp>
        <p:pic>
          <p:nvPicPr>
            <p:cNvPr id="52235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536700"/>
              <a:ext cx="3200400" cy="234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33" name="Right Arrow 14"/>
          <p:cNvSpPr>
            <a:spLocks noChangeArrowheads="1"/>
          </p:cNvSpPr>
          <p:nvPr/>
        </p:nvSpPr>
        <p:spPr bwMode="auto">
          <a:xfrm>
            <a:off x="4648200" y="2362200"/>
            <a:ext cx="7620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E07DEE3-2FC4-254A-900D-D9D3B0114EFD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891E1F-3E30-4D49-8322-ED42AEDB78CC}" type="slidenum">
              <a:rPr lang="en-US" sz="800"/>
              <a:pPr/>
              <a:t>49</a:t>
            </a:fld>
            <a:endParaRPr lang="en-US" sz="80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Building a heap from an array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419600"/>
            <a:ext cx="9296400" cy="19050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>
                <a:solidFill>
                  <a:srgbClr val="C02D9D"/>
                </a:solidFill>
                <a:latin typeface="Courier" charset="0"/>
                <a:ea typeface="Menlo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 (index = </a:t>
            </a:r>
            <a:r>
              <a:rPr lang="en-US" sz="2000" b="1" dirty="0">
                <a:solidFill>
                  <a:srgbClr val="FF0000"/>
                </a:solidFill>
                <a:latin typeface="Courier" charset="0"/>
                <a:ea typeface="Menlo" charset="0"/>
              </a:rPr>
              <a:t>(n/2) – 1 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;  index &gt;= </a:t>
            </a:r>
            <a:r>
              <a:rPr lang="en-US" sz="20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 ;  index--) </a:t>
            </a:r>
            <a:r>
              <a:rPr lang="en-US" sz="20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  <a:r>
              <a:rPr lang="tr-TR" sz="20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            </a:t>
            </a:r>
            <a:r>
              <a:rPr lang="tr-TR" sz="2000" b="1" dirty="0" smtClean="0">
                <a:solidFill>
                  <a:srgbClr val="FF0000"/>
                </a:solidFill>
                <a:latin typeface="Courier" charset="0"/>
                <a:ea typeface="Menlo" charset="0"/>
                <a:sym typeface="Wingdings" pitchFamily="2" charset="2"/>
              </a:rPr>
              <a:t> MORE EFFICIENT</a:t>
            </a:r>
            <a:endParaRPr lang="en-US" sz="2000" b="1" dirty="0">
              <a:solidFill>
                <a:srgbClr val="FF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  <a:ea typeface="Menlo" charset="0"/>
              </a:rPr>
              <a:t>Invariant: the tree rooted at index is a </a:t>
            </a:r>
            <a:r>
              <a:rPr lang="en-US" sz="20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semiheap</a:t>
            </a:r>
            <a:endParaRPr lang="en-US" sz="20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, index, n)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  <a:ea typeface="Menlo" charset="0"/>
              </a:rPr>
              <a:t>Assertion: the tree rooted at index is a heap.</a:t>
            </a:r>
            <a:endParaRPr lang="en-US" sz="20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</p:txBody>
      </p:sp>
      <p:grpSp>
        <p:nvGrpSpPr>
          <p:cNvPr id="52231" name="Group 12"/>
          <p:cNvGrpSpPr>
            <a:grpSpLocks/>
          </p:cNvGrpSpPr>
          <p:nvPr/>
        </p:nvGrpSpPr>
        <p:grpSpPr bwMode="auto">
          <a:xfrm>
            <a:off x="533400" y="1758950"/>
            <a:ext cx="3670300" cy="1543050"/>
            <a:chOff x="1143000" y="1987490"/>
            <a:chExt cx="3670300" cy="1543110"/>
          </a:xfrm>
        </p:grpSpPr>
        <p:pic>
          <p:nvPicPr>
            <p:cNvPr id="5223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38400"/>
              <a:ext cx="3670300" cy="10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7" name="Text Box 4"/>
            <p:cNvSpPr txBox="1">
              <a:spLocks noChangeArrowheads="1"/>
            </p:cNvSpPr>
            <p:nvPr/>
          </p:nvSpPr>
          <p:spPr bwMode="auto">
            <a:xfrm>
              <a:off x="1190783" y="1987490"/>
              <a:ext cx="33812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The initial contents of </a:t>
              </a:r>
              <a:r>
                <a:rPr lang="en-US" sz="2000" i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anArray </a:t>
              </a:r>
            </a:p>
          </p:txBody>
        </p:sp>
      </p:grpSp>
      <p:grpSp>
        <p:nvGrpSpPr>
          <p:cNvPr id="52232" name="Group 13"/>
          <p:cNvGrpSpPr>
            <a:grpSpLocks/>
          </p:cNvGrpSpPr>
          <p:nvPr/>
        </p:nvGrpSpPr>
        <p:grpSpPr bwMode="auto">
          <a:xfrm>
            <a:off x="5943600" y="1066800"/>
            <a:ext cx="3636963" cy="2819400"/>
            <a:chOff x="5625570" y="1066800"/>
            <a:chExt cx="3637008" cy="2819400"/>
          </a:xfrm>
        </p:grpSpPr>
        <p:sp>
          <p:nvSpPr>
            <p:cNvPr id="52234" name="Text Box 4"/>
            <p:cNvSpPr txBox="1">
              <a:spLocks noChangeArrowheads="1"/>
            </p:cNvSpPr>
            <p:nvPr/>
          </p:nvSpPr>
          <p:spPr bwMode="auto">
            <a:xfrm>
              <a:off x="5625570" y="1066800"/>
              <a:ext cx="36370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 heap corresponding to </a:t>
              </a:r>
              <a:r>
                <a:rPr lang="en-US" sz="2000" i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anArray</a:t>
              </a:r>
              <a:endParaRPr lang="en-US" sz="2000">
                <a:solidFill>
                  <a:schemeClr val="accent2"/>
                </a:solidFill>
                <a:latin typeface="Calibri" charset="0"/>
                <a:cs typeface="Calibri" charset="0"/>
              </a:endParaRPr>
            </a:p>
          </p:txBody>
        </p:sp>
        <p:pic>
          <p:nvPicPr>
            <p:cNvPr id="52235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536700"/>
              <a:ext cx="3200400" cy="234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33" name="Right Arrow 14"/>
          <p:cNvSpPr>
            <a:spLocks noChangeArrowheads="1"/>
          </p:cNvSpPr>
          <p:nvPr/>
        </p:nvSpPr>
        <p:spPr bwMode="auto">
          <a:xfrm>
            <a:off x="4648200" y="2362200"/>
            <a:ext cx="7620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C3B4F46-5988-9442-988F-3EA49A570806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9A90F47-B544-164E-BE97-470F30E847A7}" type="slidenum">
              <a:rPr lang="en-US" sz="800"/>
              <a:pPr/>
              <a:t>5</a:t>
            </a:fld>
            <a:endParaRPr lang="en-US" sz="80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Sorted Linear Implementations</a:t>
            </a: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685800" y="1524000"/>
            <a:ext cx="325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accent2"/>
                </a:solidFill>
                <a:latin typeface="Calibri" charset="0"/>
                <a:cs typeface="Calibri" charset="0"/>
              </a:rPr>
              <a:t>Array-based implementation</a:t>
            </a:r>
          </a:p>
        </p:txBody>
      </p:sp>
      <p:pic>
        <p:nvPicPr>
          <p:cNvPr id="1946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8331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45000"/>
            <a:ext cx="8331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 Box 4"/>
          <p:cNvSpPr txBox="1">
            <a:spLocks noChangeArrowheads="1"/>
          </p:cNvSpPr>
          <p:nvPr/>
        </p:nvSpPr>
        <p:spPr bwMode="auto">
          <a:xfrm>
            <a:off x="762000" y="3886200"/>
            <a:ext cx="3436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accent2"/>
                </a:solidFill>
                <a:latin typeface="Calibri" charset="0"/>
                <a:cs typeface="Calibri" charset="0"/>
              </a:rPr>
              <a:t>Pointer-based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AE0D07C-2317-534B-98B8-04C2A9587025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5069E12-A2A8-A447-8310-80800ECD42CE}" type="slidenum">
              <a:rPr lang="en-US" sz="800"/>
              <a:pPr/>
              <a:t>50</a:t>
            </a:fld>
            <a:endParaRPr lang="en-US" sz="800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Building a heap from an array</a:t>
            </a:r>
          </a:p>
        </p:txBody>
      </p:sp>
      <p:pic>
        <p:nvPicPr>
          <p:cNvPr id="53254" name="Picture 27" descr="Carrano1117.pct                                                000C87D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9372600" cy="53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2201B5B-DA48-9E42-9CC0-8DBB0EBF6123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542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39C545-123A-F04C-9766-C8372D3466BF}" type="slidenum">
              <a:rPr lang="en-US" sz="800"/>
              <a:pPr/>
              <a:t>51</a:t>
            </a:fld>
            <a:endParaRPr lang="en-US" sz="800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heapSort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inout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anArray:ArrayType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, in n:integer) {	</a:t>
            </a:r>
          </a:p>
          <a:p>
            <a:pPr>
              <a:buFontTx/>
              <a:buNone/>
            </a:pP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build an initial heap</a:t>
            </a: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for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(index = (n/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) – 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;  index &gt;= 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;  index--)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tr-TR" sz="16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, index, n)</a:t>
            </a:r>
          </a:p>
          <a:p>
            <a:pPr>
              <a:buFontTx/>
              <a:buNone/>
            </a:pP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for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(last = n-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;  last &gt;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;  last--) { </a:t>
            </a: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invariant: </a:t>
            </a:r>
            <a:r>
              <a:rPr lang="en-US" sz="16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[0..last] is a heap, 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[last+1..n-1] is sorted and </a:t>
            </a: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contains the largest items of </a:t>
            </a:r>
            <a:r>
              <a:rPr lang="en-US" sz="16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.</a:t>
            </a: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tr-TR" sz="16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		swap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[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] </a:t>
            </a:r>
            <a:r>
              <a:rPr lang="en-US" sz="1600" dirty="0">
                <a:solidFill>
                  <a:srgbClr val="C02D9D"/>
                </a:solidFill>
                <a:latin typeface="Courier" charset="0"/>
                <a:ea typeface="Menlo" charset="0"/>
              </a:rPr>
              <a:t>and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[last]</a:t>
            </a:r>
          </a:p>
          <a:p>
            <a:pPr>
              <a:buFontTx/>
              <a:buNone/>
            </a:pPr>
            <a:endParaRPr/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make the heap region a heap again</a:t>
            </a: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, 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, last)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600" i="1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partitions an array into two regions.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pPr lvl="2"/>
            <a:endParaRPr lang="en-US">
              <a:latin typeface="Calibri" charset="0"/>
              <a:ea typeface="ＭＳ Ｐゴシック" charset="0"/>
            </a:endParaRP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Each step moves an item from the </a:t>
            </a:r>
            <a:r>
              <a:rPr lang="en-US" i="1">
                <a:latin typeface="Calibri" charset="0"/>
              </a:rPr>
              <a:t>HeapRegion </a:t>
            </a:r>
            <a:r>
              <a:rPr lang="en-US">
                <a:latin typeface="Calibri" charset="0"/>
              </a:rPr>
              <a:t>to </a:t>
            </a:r>
            <a:r>
              <a:rPr lang="en-US" i="1">
                <a:latin typeface="Calibri" charset="0"/>
              </a:rPr>
              <a:t>SortedRegion</a:t>
            </a:r>
            <a:r>
              <a:rPr lang="en-US">
                <a:latin typeface="Calibri" charset="0"/>
              </a:rPr>
              <a:t>.</a:t>
            </a:r>
          </a:p>
          <a:p>
            <a:r>
              <a:rPr lang="en-US">
                <a:latin typeface="Calibri" charset="0"/>
              </a:rPr>
              <a:t>The invariant of the heapsort algorithm is:</a:t>
            </a:r>
          </a:p>
          <a:p>
            <a:pPr lvl="1"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After the </a:t>
            </a:r>
            <a:r>
              <a:rPr lang="en-US" i="1">
                <a:latin typeface="Calibri" charset="0"/>
                <a:ea typeface="ＭＳ Ｐゴシック" charset="0"/>
              </a:rPr>
              <a:t>k</a:t>
            </a:r>
            <a:r>
              <a:rPr lang="en-US">
                <a:latin typeface="Calibri" charset="0"/>
                <a:ea typeface="ＭＳ Ｐゴシック" charset="0"/>
              </a:rPr>
              <a:t>th step,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The </a:t>
            </a:r>
            <a:r>
              <a:rPr lang="en-US" i="1">
                <a:latin typeface="Calibri" charset="0"/>
                <a:ea typeface="ＭＳ Ｐゴシック" charset="0"/>
              </a:rPr>
              <a:t>SortedRegion </a:t>
            </a:r>
            <a:r>
              <a:rPr lang="en-US">
                <a:latin typeface="Calibri" charset="0"/>
                <a:ea typeface="ＭＳ Ｐゴシック" charset="0"/>
              </a:rPr>
              <a:t>contains the </a:t>
            </a:r>
            <a:r>
              <a:rPr lang="en-US" i="1">
                <a:latin typeface="Calibri" charset="0"/>
                <a:ea typeface="ＭＳ Ｐゴシック" charset="0"/>
              </a:rPr>
              <a:t>k</a:t>
            </a:r>
            <a:r>
              <a:rPr lang="en-US">
                <a:latin typeface="Calibri" charset="0"/>
                <a:ea typeface="ＭＳ Ｐゴシック" charset="0"/>
              </a:rPr>
              <a:t> largest value and they are in sorted order.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The items in the </a:t>
            </a:r>
            <a:r>
              <a:rPr lang="en-US" i="1">
                <a:latin typeface="Calibri" charset="0"/>
                <a:ea typeface="ＭＳ Ｐゴシック" charset="0"/>
              </a:rPr>
              <a:t>HeapRegion </a:t>
            </a:r>
            <a:r>
              <a:rPr lang="en-US">
                <a:latin typeface="Calibri" charset="0"/>
                <a:ea typeface="ＭＳ Ｐゴシック" charset="0"/>
              </a:rPr>
              <a:t>form a heap.</a:t>
            </a:r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5B0ECF0-57CB-3741-9826-7A7147DA3DDF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F5D53DE-1052-7447-ABB5-F9CF55863AA6}" type="slidenum">
              <a:rPr lang="en-US" sz="800"/>
              <a:pPr/>
              <a:t>52</a:t>
            </a:fld>
            <a:endParaRPr lang="en-US" sz="800"/>
          </a:p>
        </p:txBody>
      </p:sp>
      <p:grpSp>
        <p:nvGrpSpPr>
          <p:cNvPr id="55303" name="Group 10"/>
          <p:cNvGrpSpPr>
            <a:grpSpLocks/>
          </p:cNvGrpSpPr>
          <p:nvPr/>
        </p:nvGrpSpPr>
        <p:grpSpPr bwMode="auto">
          <a:xfrm>
            <a:off x="1752600" y="1657350"/>
            <a:ext cx="6096000" cy="1695450"/>
            <a:chOff x="1524000" y="1428690"/>
            <a:chExt cx="6096000" cy="1695510"/>
          </a:xfrm>
        </p:grpSpPr>
        <p:pic>
          <p:nvPicPr>
            <p:cNvPr id="55304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744400"/>
              <a:ext cx="6096000" cy="137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5" name="Text Box 4"/>
            <p:cNvSpPr txBox="1">
              <a:spLocks noChangeArrowheads="1"/>
            </p:cNvSpPr>
            <p:nvPr/>
          </p:nvSpPr>
          <p:spPr bwMode="auto">
            <a:xfrm>
              <a:off x="2590800" y="1428690"/>
              <a:ext cx="14904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HeapRegion</a:t>
              </a:r>
            </a:p>
          </p:txBody>
        </p:sp>
        <p:sp>
          <p:nvSpPr>
            <p:cNvPr id="55306" name="Text Box 4"/>
            <p:cNvSpPr txBox="1">
              <a:spLocks noChangeArrowheads="1"/>
            </p:cNvSpPr>
            <p:nvPr/>
          </p:nvSpPr>
          <p:spPr bwMode="auto">
            <a:xfrm>
              <a:off x="5486400" y="1428690"/>
              <a:ext cx="16173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SortedRegion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E381321-21B1-8B43-86B0-5EA4E85B384D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563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A14D7FB-1B21-4048-8549-F256124CB9CA}" type="slidenum">
              <a:rPr lang="en-US" sz="800"/>
              <a:pPr/>
              <a:t>53</a:t>
            </a:fld>
            <a:endParaRPr lang="en-US" sz="800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Trace </a:t>
            </a:r>
          </a:p>
        </p:txBody>
      </p:sp>
      <p:pic>
        <p:nvPicPr>
          <p:cNvPr id="56326" name="Picture 3" descr="Carrano1119_A.pct                                              000C87D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924800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169B89-528A-6449-851B-B23550F06406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573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6A995E9-8909-9B4A-B792-618259A38D92}" type="slidenum">
              <a:rPr lang="en-US" sz="800"/>
              <a:pPr/>
              <a:t>54</a:t>
            </a:fld>
            <a:endParaRPr lang="en-US" sz="800"/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Trace</a:t>
            </a:r>
          </a:p>
        </p:txBody>
      </p:sp>
      <p:pic>
        <p:nvPicPr>
          <p:cNvPr id="57350" name="Picture 3" descr="Carrano1119_B.pct                                              000C87D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7107238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10C5683-EB32-644F-94CA-8920A89C5C43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303660-9975-2A4C-B843-F3F69C88EB9A}" type="slidenum">
              <a:rPr lang="en-US" sz="800"/>
              <a:pPr/>
              <a:t>55</a:t>
            </a:fld>
            <a:endParaRPr lang="en-US" sz="800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Analysis 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is </a:t>
            </a:r>
          </a:p>
          <a:p>
            <a:pPr>
              <a:buFontTx/>
              <a:buNone/>
            </a:pPr>
            <a:r>
              <a:rPr lang="en-US">
                <a:latin typeface="Calibri" charset="0"/>
              </a:rPr>
              <a:t>		O(n log n) 	at the average case</a:t>
            </a:r>
          </a:p>
          <a:p>
            <a:pPr>
              <a:buFontTx/>
              <a:buNone/>
            </a:pPr>
            <a:r>
              <a:rPr lang="en-US">
                <a:latin typeface="Calibri" charset="0"/>
              </a:rPr>
              <a:t>		O(n log n) 	at the worst case</a:t>
            </a:r>
          </a:p>
          <a:p>
            <a:pPr>
              <a:buFontTx/>
              <a:buNone/>
            </a:pPr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Compared against </a:t>
            </a:r>
            <a:r>
              <a:rPr lang="en-US" i="1">
                <a:latin typeface="Calibri" charset="0"/>
              </a:rPr>
              <a:t>quicksort</a:t>
            </a:r>
            <a:r>
              <a:rPr lang="en-US">
                <a:latin typeface="Calibri" charset="0"/>
              </a:rPr>
              <a:t>,</a:t>
            </a:r>
          </a:p>
          <a:p>
            <a:pPr lvl="1"/>
            <a:r>
              <a:rPr lang="en-US" sz="2400" i="1">
                <a:latin typeface="Calibri" charset="0"/>
                <a:ea typeface="ＭＳ Ｐゴシック" charset="0"/>
              </a:rPr>
              <a:t>Heapsort </a:t>
            </a:r>
            <a:r>
              <a:rPr lang="en-US" sz="2400">
                <a:latin typeface="Calibri" charset="0"/>
                <a:ea typeface="ＭＳ Ｐゴシック" charset="0"/>
              </a:rPr>
              <a:t>usually takes more time at the average case</a:t>
            </a:r>
          </a:p>
          <a:p>
            <a:pPr lvl="1"/>
            <a:r>
              <a:rPr lang="en-US" sz="2400">
                <a:latin typeface="Calibri" charset="0"/>
                <a:ea typeface="ＭＳ Ｐゴシック" charset="0"/>
              </a:rPr>
              <a:t>But its worst case is also O(n log n).</a:t>
            </a:r>
          </a:p>
          <a:p>
            <a:pPr>
              <a:buFontTx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A28ADA-48EC-E241-8D4A-CCF17E1ECE67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E2A98E-6EC5-5F42-AE72-5F4E95C33DD9}" type="slidenum">
              <a:rPr lang="en-US" sz="800"/>
              <a:pPr/>
              <a:t>6</a:t>
            </a:fld>
            <a:endParaRPr lang="en-US" sz="80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 Nonlinear Implementation</a:t>
            </a:r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411480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4"/>
          <p:cNvSpPr txBox="1">
            <a:spLocks noChangeArrowheads="1"/>
          </p:cNvSpPr>
          <p:nvPr/>
        </p:nvSpPr>
        <p:spPr bwMode="auto">
          <a:xfrm>
            <a:off x="685800" y="1447800"/>
            <a:ext cx="3883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accent2"/>
                </a:solidFill>
                <a:latin typeface="Calibri" charset="0"/>
                <a:cs typeface="Calibri" charset="0"/>
              </a:rPr>
              <a:t>Binary search tree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016CFB-581D-1C46-966D-E5E615C5DFCC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C9304B9-E897-3943-978E-BB9C1DC31D0A}" type="slidenum">
              <a:rPr lang="en-US" sz="800"/>
              <a:pPr/>
              <a:t>7</a:t>
            </a:fld>
            <a:endParaRPr lang="en-US" sz="80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Which Implementation?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144000" cy="53340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  <a:latin typeface="Calibri" charset="0"/>
              </a:rPr>
              <a:t>It depends on our application.</a:t>
            </a:r>
          </a:p>
          <a:p>
            <a:pPr marL="2171700" lvl="4" indent="-457200">
              <a:lnSpc>
                <a:spcPct val="90000"/>
              </a:lnSpc>
            </a:pPr>
            <a:endParaRPr lang="en-US" dirty="0">
              <a:latin typeface="Calibri" charset="0"/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en-US" dirty="0">
                <a:latin typeface="Calibri" charset="0"/>
              </a:rPr>
              <a:t>Answer the following questions before selecting an implementation.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en-US" sz="1200" dirty="0">
              <a:latin typeface="Calibri" charset="0"/>
            </a:endParaRPr>
          </a:p>
          <a:p>
            <a:pPr marL="857250" lvl="1" indent="-457200">
              <a:lnSpc>
                <a:spcPct val="90000"/>
              </a:lnSpc>
              <a:buFontTx/>
              <a:buAutoNum type="arabicPeriod"/>
            </a:pPr>
            <a:r>
              <a:rPr lang="en-US" b="1" dirty="0">
                <a:solidFill>
                  <a:srgbClr val="3333CC"/>
                </a:solidFill>
                <a:latin typeface="Calibri" charset="0"/>
                <a:ea typeface="ＭＳ Ｐゴシック" charset="0"/>
              </a:rPr>
              <a:t>What operations are needed?</a:t>
            </a:r>
          </a:p>
          <a:p>
            <a:pPr marL="1200150" lvl="2" indent="-342900">
              <a:lnSpc>
                <a:spcPct val="9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Our application may not need all operations.</a:t>
            </a:r>
          </a:p>
          <a:p>
            <a:pPr marL="1200150" lvl="2" indent="-342900">
              <a:lnSpc>
                <a:spcPct val="9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Some operations can be implemented more efficiently in one implementation, and some others in another implementation.</a:t>
            </a:r>
          </a:p>
          <a:p>
            <a:pPr marL="857250" lvl="1" indent="-457200">
              <a:lnSpc>
                <a:spcPct val="90000"/>
              </a:lnSpc>
              <a:buFontTx/>
              <a:buNone/>
            </a:pPr>
            <a:endParaRPr lang="en-US" sz="2400" dirty="0">
              <a:latin typeface="Calibri" charset="0"/>
              <a:ea typeface="ＭＳ Ｐゴシック" charset="0"/>
            </a:endParaRPr>
          </a:p>
          <a:p>
            <a:pPr marL="857250" lvl="1" indent="-457200">
              <a:lnSpc>
                <a:spcPct val="90000"/>
              </a:lnSpc>
              <a:buFont typeface="+mj-lt"/>
              <a:buAutoNum type="arabicPeriod" startAt="2"/>
            </a:pPr>
            <a:r>
              <a:rPr lang="en-US" b="1" dirty="0">
                <a:solidFill>
                  <a:srgbClr val="3333CC"/>
                </a:solidFill>
                <a:latin typeface="Calibri" charset="0"/>
                <a:ea typeface="ＭＳ Ｐゴシック" charset="0"/>
              </a:rPr>
              <a:t>How often is each operation required?</a:t>
            </a:r>
          </a:p>
          <a:p>
            <a:pPr marL="1200150" lvl="2" indent="-342900">
              <a:lnSpc>
                <a:spcPct val="9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Some applications may require many occurrences of an operation, but other applications may not.</a:t>
            </a:r>
          </a:p>
          <a:p>
            <a:pPr marL="1657350" lvl="3" indent="-342900">
              <a:lnSpc>
                <a:spcPct val="90000"/>
              </a:lnSpc>
            </a:pPr>
            <a:r>
              <a:rPr lang="en-US" sz="1800" dirty="0">
                <a:latin typeface="Calibri" charset="0"/>
                <a:ea typeface="ＭＳ Ｐゴシック" charset="0"/>
              </a:rPr>
              <a:t>For example, some applications may perform </a:t>
            </a:r>
            <a:r>
              <a:rPr lang="en-US" sz="1800" b="1" dirty="0">
                <a:solidFill>
                  <a:srgbClr val="C00000"/>
                </a:solidFill>
                <a:latin typeface="Calibri" charset="0"/>
                <a:ea typeface="ＭＳ Ｐゴシック" charset="0"/>
              </a:rPr>
              <a:t>many retrievals</a:t>
            </a:r>
            <a:r>
              <a:rPr lang="en-US" sz="1800" dirty="0">
                <a:latin typeface="Calibri" charset="0"/>
                <a:ea typeface="ＭＳ Ｐゴシック" charset="0"/>
              </a:rPr>
              <a:t>, but not so many insertions and deletions. On the other hand, other applications may perform </a:t>
            </a:r>
            <a:r>
              <a:rPr lang="en-US" sz="1800" b="1" dirty="0">
                <a:solidFill>
                  <a:srgbClr val="C00000"/>
                </a:solidFill>
                <a:latin typeface="Calibri" charset="0"/>
                <a:ea typeface="ＭＳ Ｐゴシック" charset="0"/>
              </a:rPr>
              <a:t>many insertions and deletions.</a:t>
            </a:r>
          </a:p>
          <a:p>
            <a:pPr marL="857250" lvl="1" indent="-457200">
              <a:lnSpc>
                <a:spcPct val="90000"/>
              </a:lnSpc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D10EC8-D743-6C45-B490-0B9FB526BF68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AC849E-9CDE-E445-9AA6-922DB31402B8}" type="slidenum">
              <a:rPr lang="en-US" sz="800"/>
              <a:pPr/>
              <a:t>8</a:t>
            </a:fld>
            <a:endParaRPr lang="en-US" sz="80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to Select an Implementation – Scenario A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296400" cy="5638800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latin typeface="Calibri" charset="0"/>
              </a:rPr>
              <a:t>Scenario A: </a:t>
            </a:r>
            <a:r>
              <a:rPr lang="en-US" dirty="0" smtClean="0">
                <a:latin typeface="Calibri" charset="0"/>
              </a:rPr>
              <a:t>Let </a:t>
            </a:r>
            <a:r>
              <a:rPr lang="en-US" dirty="0">
                <a:latin typeface="Calibri" charset="0"/>
              </a:rPr>
              <a:t>us assume that we have an application: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Inserts data items into a table.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After all data items are inserted, traverses this table in no particular order.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Does not perform any retrieval and deletion operations.</a:t>
            </a:r>
          </a:p>
          <a:p>
            <a:pPr lvl="4"/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</a:rPr>
              <a:t>Which implementation is appropriate for this application?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Keeping the items in a sorted order provides no advantage for this application.    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In fact, it will be more costly for this application.</a:t>
            </a:r>
          </a:p>
          <a:p>
            <a:pPr lvl="2">
              <a:buFont typeface="Wingdings" charset="0"/>
              <a:buNone/>
            </a:pPr>
            <a:r>
              <a:rPr lang="en-US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	 </a:t>
            </a:r>
            <a:r>
              <a:rPr lang="en-US" b="1" i="1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Unsorted implementation is more appropriate.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4309801-A010-114C-B99B-F583037885F9}" type="datetime1">
              <a:rPr lang="en-US" sz="800"/>
              <a:pPr/>
              <a:t>9/12/2014</a:t>
            </a:fld>
            <a:endParaRPr lang="en-US" sz="800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140B476-287B-0641-9329-0A5E273BEFFF}" type="slidenum">
              <a:rPr lang="en-US" sz="800"/>
              <a:pPr/>
              <a:t>9</a:t>
            </a:fld>
            <a:endParaRPr lang="en-US" sz="80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to Select an Implementation – Scenario A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296400" cy="56388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  <a:sym typeface="Wingdings" charset="2"/>
              </a:rPr>
              <a:t>Which </a:t>
            </a:r>
            <a:r>
              <a:rPr lang="en-US" dirty="0">
                <a:ea typeface="+mn-ea"/>
                <a:sym typeface="Wingdings" charset="2"/>
              </a:rPr>
              <a:t>unsorted implementation (array-based, pointer-based)?</a:t>
            </a:r>
          </a:p>
          <a:p>
            <a:pPr lvl="1">
              <a:buFontTx/>
              <a:buChar char="•"/>
              <a:defRPr/>
            </a:pPr>
            <a:r>
              <a:rPr lang="en-US" dirty="0"/>
              <a:t>Do we know the maximum size of the table?</a:t>
            </a:r>
          </a:p>
          <a:p>
            <a:pPr lvl="2">
              <a:defRPr/>
            </a:pPr>
            <a:r>
              <a:rPr lang="en-US" dirty="0"/>
              <a:t>If we know the expected size is close to the maximum size of the table </a:t>
            </a:r>
          </a:p>
          <a:p>
            <a:pPr lvl="2">
              <a:buFontTx/>
              <a:buNone/>
              <a:defRPr/>
            </a:pPr>
            <a:r>
              <a:rPr lang="en-US" dirty="0" err="1">
                <a:solidFill>
                  <a:srgbClr val="3333CC"/>
                </a:solidFill>
                <a:sym typeface="Wingdings" charset="2"/>
              </a:rPr>
              <a:t>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an array-based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implementation is 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more appropriate</a:t>
            </a:r>
          </a:p>
          <a:p>
            <a:pPr lvl="2">
              <a:buFontTx/>
              <a:buNone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		(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because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a pointer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-based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implementation uses 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extra space for pointers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)</a:t>
            </a:r>
          </a:p>
          <a:p>
            <a:pPr lvl="2">
              <a:buFontTx/>
              <a:buNone/>
              <a:defRPr/>
            </a:pPr>
            <a:endParaRPr lang="en-US" b="1" i="1" dirty="0" smtClean="0">
              <a:solidFill>
                <a:srgbClr val="3333CC"/>
              </a:solidFill>
              <a:sym typeface="Wingdings" charset="2"/>
            </a:endParaRPr>
          </a:p>
          <a:p>
            <a:pPr lvl="2">
              <a:buFontTx/>
              <a:buNone/>
              <a:defRPr/>
            </a:pPr>
            <a:endParaRPr lang="en-US" b="1" i="1" dirty="0" smtClean="0">
              <a:solidFill>
                <a:srgbClr val="3333CC"/>
              </a:solidFill>
              <a:sym typeface="Wingdings" charset="2"/>
            </a:endParaRPr>
          </a:p>
          <a:p>
            <a:pPr lvl="2">
              <a:buFontTx/>
              <a:buNone/>
              <a:defRPr/>
            </a:pPr>
            <a:endParaRPr lang="en-US" b="1" i="1" dirty="0" smtClean="0">
              <a:solidFill>
                <a:srgbClr val="3333CC"/>
              </a:solidFill>
            </a:endParaRPr>
          </a:p>
          <a:p>
            <a:pPr lvl="7"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Otherwise</a:t>
            </a:r>
            <a:r>
              <a:rPr lang="en-US" dirty="0"/>
              <a:t>,</a:t>
            </a:r>
          </a:p>
          <a:p>
            <a:pPr lvl="2">
              <a:buFontTx/>
              <a:buNone/>
              <a:defRPr/>
            </a:pPr>
            <a:r>
              <a:rPr lang="en-US" dirty="0" err="1">
                <a:solidFill>
                  <a:srgbClr val="3333CC"/>
                </a:solidFill>
                <a:sym typeface="Wingdings" charset="2"/>
              </a:rPr>
              <a:t>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a pointer-based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implementation is 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more appropriate</a:t>
            </a:r>
          </a:p>
          <a:p>
            <a:pPr lvl="2">
              <a:buFontTx/>
              <a:buNone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		(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because too many entries will be empty in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an array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-based implementation)</a:t>
            </a:r>
            <a:endParaRPr lang="en-US" b="1" i="1" dirty="0">
              <a:solidFill>
                <a:srgbClr val="3333CC"/>
              </a:solidFill>
            </a:endParaRPr>
          </a:p>
        </p:txBody>
      </p:sp>
      <p:pic>
        <p:nvPicPr>
          <p:cNvPr id="2355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19400"/>
            <a:ext cx="76200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84313" y="4953000"/>
            <a:ext cx="7278687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477000" y="5943600"/>
            <a:ext cx="3200400" cy="708025"/>
          </a:xfrm>
          <a:prstGeom prst="rect">
            <a:avLst/>
          </a:prstGeom>
          <a:solidFill>
            <a:srgbClr val="FFDE9D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>
                <a:latin typeface="Calibri" charset="0"/>
                <a:cs typeface="Calibri" charset="0"/>
              </a:rPr>
              <a:t>Time complexity of insertion in an unsorted list:  O(1)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9788</TotalTime>
  <Words>2529</Words>
  <Application>Microsoft Office PowerPoint</Application>
  <PresentationFormat>A4 Paper (210x297 mm)</PresentationFormat>
  <Paragraphs>656</Paragraphs>
  <Slides>55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Default Design</vt:lpstr>
      <vt:lpstr>Tables and Priority Queues</vt:lpstr>
      <vt:lpstr>Tables</vt:lpstr>
      <vt:lpstr>Table Operations</vt:lpstr>
      <vt:lpstr>Selecting an Implementation</vt:lpstr>
      <vt:lpstr>Sorted Linear Implementations</vt:lpstr>
      <vt:lpstr>A Nonlinear Implementation</vt:lpstr>
      <vt:lpstr>Which Implementation?</vt:lpstr>
      <vt:lpstr>How to Select an Implementation – Scenario A</vt:lpstr>
      <vt:lpstr>How to Select an Implementation – Scenario A</vt:lpstr>
      <vt:lpstr>How to Select an Implementation – Scenario B</vt:lpstr>
      <vt:lpstr>How to Select an Implementation – Scenario C</vt:lpstr>
      <vt:lpstr>Which Implementation?</vt:lpstr>
      <vt:lpstr> Which Implementation?  </vt:lpstr>
      <vt:lpstr>Binary Search Tree Implementation – TableB.h</vt:lpstr>
      <vt:lpstr>Binary Search Tree Implementation – tableInsert</vt:lpstr>
      <vt:lpstr>The Priority Queue</vt:lpstr>
      <vt:lpstr>Priority Queue Operations</vt:lpstr>
      <vt:lpstr>Which Implementations?</vt:lpstr>
      <vt:lpstr>Heaps</vt:lpstr>
      <vt:lpstr>Differences between a Heap and a BST</vt:lpstr>
      <vt:lpstr>An Array-Based Implementation of a Heap</vt:lpstr>
      <vt:lpstr>Major Heap Operations</vt:lpstr>
      <vt:lpstr>Heap Delete – First Step</vt:lpstr>
      <vt:lpstr>Heap Delete – Second Step</vt:lpstr>
      <vt:lpstr>Heap Delete – Last Step</vt:lpstr>
      <vt:lpstr>Heap Delete</vt:lpstr>
      <vt:lpstr>Heap Insert</vt:lpstr>
      <vt:lpstr>Heap Implementation</vt:lpstr>
      <vt:lpstr>Heap Implementation</vt:lpstr>
      <vt:lpstr>Recap</vt:lpstr>
      <vt:lpstr>Recap</vt:lpstr>
      <vt:lpstr>Recap</vt:lpstr>
      <vt:lpstr>Recap</vt:lpstr>
      <vt:lpstr>Recap</vt:lpstr>
      <vt:lpstr>Heap Delete – First Step</vt:lpstr>
      <vt:lpstr>Heap Delete – Second Step</vt:lpstr>
      <vt:lpstr>Heap Delete – Last Step</vt:lpstr>
      <vt:lpstr>Heap Delete</vt:lpstr>
      <vt:lpstr>Heap Insert</vt:lpstr>
      <vt:lpstr>Heap Implementation -- heapInsert</vt:lpstr>
      <vt:lpstr>Heap Implementation -- heapDelete</vt:lpstr>
      <vt:lpstr>Heap Implementation -- heapRebuild</vt:lpstr>
      <vt:lpstr>Heap Implementation of PriorityQueue</vt:lpstr>
      <vt:lpstr>Heap Implementation of PriorityQueue</vt:lpstr>
      <vt:lpstr>Heap Implementation of PriorityQueue</vt:lpstr>
      <vt:lpstr>Heap or Binary Search Tree?</vt:lpstr>
      <vt:lpstr>Heapsort</vt:lpstr>
      <vt:lpstr>Heapsort -- Building a heap from an array</vt:lpstr>
      <vt:lpstr>Heapsort -- Building a heap from an array</vt:lpstr>
      <vt:lpstr>Heapsort -- Building a heap from an array</vt:lpstr>
      <vt:lpstr>Heapsort</vt:lpstr>
      <vt:lpstr>Heapsort</vt:lpstr>
      <vt:lpstr>Heapsort -- Trace </vt:lpstr>
      <vt:lpstr>Heapsort -- Trace</vt:lpstr>
      <vt:lpstr>Heapsort -- Analysis </vt:lpstr>
    </vt:vector>
  </TitlesOfParts>
  <Company>Bilkent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CS202 - Fundamentals of Computer Science II</dc:title>
  <dc:creator>Ilyas Cicekli</dc:creator>
  <cp:lastModifiedBy>ugur</cp:lastModifiedBy>
  <cp:revision>438</cp:revision>
  <cp:lastPrinted>1999-09-09T03:15:50Z</cp:lastPrinted>
  <dcterms:created xsi:type="dcterms:W3CDTF">2011-03-25T03:30:38Z</dcterms:created>
  <dcterms:modified xsi:type="dcterms:W3CDTF">2014-09-12T06:26:04Z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radev@cs.columbia.edu</vt:lpwstr>
  </property>
  <property fmtid="{D5CDD505-2E9C-101B-9397-08002B2CF9AE}" pid="8" name="HomePage">
    <vt:lpwstr>http://www.cs.columbia.edu/~radev/cs4705/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F:\html\cs4705</vt:lpwstr>
  </property>
</Properties>
</file>