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324" r:id="rId43"/>
    <p:sldId id="284" r:id="rId44"/>
    <p:sldId id="313" r:id="rId45"/>
    <p:sldId id="312" r:id="rId46"/>
    <p:sldId id="318" r:id="rId47"/>
    <p:sldId id="314" r:id="rId48"/>
    <p:sldId id="315" r:id="rId49"/>
    <p:sldId id="316" r:id="rId50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31" autoAdjust="0"/>
  </p:normalViewPr>
  <p:slideViewPr>
    <p:cSldViewPr>
      <p:cViewPr varScale="1">
        <p:scale>
          <a:sx n="88" d="100"/>
          <a:sy n="88" d="100"/>
        </p:scale>
        <p:origin x="-102" y="-318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September 12, 2014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September 12, 2014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="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5E97-9E72-FF41-9E06-924107423E30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8612B-76E2-0D4A-A10B-2AD845BA4CD7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468BC-E013-A942-8B8F-F585598084E4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0D7A6-285E-2041-A9E1-EF530416E5E1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2209-0532-0E45-A9F5-D9C180FD6A6F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090-B2E5-2644-8AED-5A1239F281FD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D9C2-FE6B-CC41-B4F2-55BF494D24F6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5FC93-7201-354A-9CF3-A0EA72BA85A2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C6821-2E9A-6E41-A3D3-61C9480C3FBD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87A40-8C7B-0A41-84C4-E59A56BC5547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48588-372C-5F48-A620-81A15BF17D1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itle 6"/>
          <p:cNvSpPr txBox="1">
            <a:spLocks/>
          </p:cNvSpPr>
          <p:nvPr/>
        </p:nvSpPr>
        <p:spPr bwMode="auto">
          <a:xfrm>
            <a:off x="762000" y="5943600"/>
            <a:ext cx="8420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050" kern="0" dirty="0">
                <a:latin typeface="Times New Roman" pitchFamily="18" charset="0"/>
                <a:cs typeface="Times New Roman" pitchFamily="18" charset="0"/>
              </a:rPr>
              <a:t>Initially prepared by Dr. </a:t>
            </a:r>
            <a:r>
              <a:rPr lang="en-US" sz="1050" kern="0" dirty="0" err="1">
                <a:latin typeface="Times New Roman" pitchFamily="18" charset="0"/>
                <a:cs typeface="Times New Roman" pitchFamily="18" charset="0"/>
              </a:rPr>
              <a:t>Ilyas</a:t>
            </a:r>
            <a:r>
              <a:rPr lang="en-US" sz="1050" kern="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50" kern="0" dirty="0" err="1">
                <a:latin typeface="Times New Roman" pitchFamily="18" charset="0"/>
                <a:cs typeface="Times New Roman" pitchFamily="18" charset="0"/>
              </a:rPr>
              <a:t>Cicekli</a:t>
            </a:r>
            <a:r>
              <a:rPr lang="en-US" sz="1050" kern="0" dirty="0">
                <a:latin typeface="Times New Roman" pitchFamily="18" charset="0"/>
                <a:cs typeface="Times New Roman" pitchFamily="18" charset="0"/>
              </a:rPr>
              <a:t>; improved by various Bilkent CS202 instructors.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40176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695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p:oleObj spid="_x0000_s1034" name="Equation" r:id="rId3" imgW="0" imgH="0" progId="Equation.3">
              <p:embed/>
            </p:oleObj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0956-ABC6-2649-8CD9-B3CEF82CE869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435E-99EE-CC4C-9EEA-3FEF4946C346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operationsin O(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+1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2 ,  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i+2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2 , 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i+3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, i+4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7AE54-6717-9744-B98A-7CAF4C53B058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2C57-E520-C949-8025-8655AC7DF7C5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8343-B119-FD40-A308-66C3DA735B33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4983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list.K</a:t>
            </a:r>
            <a:r>
              <a:rPr lang="en-US" sz="2800" dirty="0" err="1" smtClean="0"/>
              <a:t>nown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AF3E-5F52-894C-8815-3B3C9A1DC7D6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9D9C2-FE6B-CC41-B4F2-55BF494D24F6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DCAB5-A73F-7049-A25E-8225CE0AC838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Anarray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p:oleObj spid="_x0000_s691231" name="Equation" r:id="rId3" imgW="4876800" imgH="4470400" progId="Equation.3">
              <p:embed/>
            </p:oleObj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p:oleObj spid="_x0000_s691232" name="Equation" r:id="rId4" imgW="7315200" imgH="8102600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6804" name="Equation" r:id="rId3" imgW="7315200" imgH="4013200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6805" name="Equation" r:id="rId4" imgW="7315200" imgH="3467100" progId="Equation.3">
              <p:embed/>
            </p:oleObj>
          </a:graphicData>
        </a:graphic>
      </p:graphicFrame>
      <p:pic>
        <p:nvPicPr>
          <p:cNvPr id="71680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2127" y="4800600"/>
            <a:ext cx="4273873" cy="104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9874" name="Equation" r:id="rId3" imgW="7315200" imgH="4013200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9875" name="Equation" r:id="rId4" imgW="7315200" imgH="34671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3,4        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2,3,4,5   </a:t>
            </a:r>
            <a:r>
              <a:rPr lang="en-US" sz="2200" b="1" dirty="0" smtClean="0"/>
              <a:t>10:</a:t>
            </a:r>
            <a:r>
              <a:rPr lang="en-US" sz="2200" dirty="0" smtClean="0"/>
              <a:t>10                </a:t>
            </a:r>
            <a:r>
              <a:rPr lang="en-US" sz="2200" b="1" dirty="0" smtClean="0"/>
              <a:t>9: </a:t>
            </a:r>
            <a:r>
              <a:rPr lang="en-US" sz="2200" dirty="0" smtClean="0"/>
              <a:t>9,10,0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9,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2,3,4,5,6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3,4,5,6        4</a:t>
            </a:r>
            <a:r>
              <a:rPr lang="en-US" sz="2200" dirty="0"/>
              <a:t>: </a:t>
            </a:r>
            <a:r>
              <a:rPr lang="en-US" sz="2200" dirty="0" smtClean="0"/>
              <a:t>4,5,6                   5</a:t>
            </a:r>
            <a:r>
              <a:rPr lang="en-US" sz="2200" dirty="0"/>
              <a:t>: </a:t>
            </a:r>
            <a:r>
              <a:rPr lang="en-US" sz="2200" dirty="0" smtClean="0"/>
              <a:t>5,6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6                     7</a:t>
            </a:r>
            <a:r>
              <a:rPr lang="en-US" sz="2200" dirty="0"/>
              <a:t>: </a:t>
            </a:r>
            <a:r>
              <a:rPr lang="en-US" sz="2200" dirty="0" smtClean="0"/>
              <a:t>7                           8</a:t>
            </a:r>
            <a:r>
              <a:rPr lang="en-US" sz="2200" dirty="0"/>
              <a:t>: </a:t>
            </a:r>
            <a:r>
              <a:rPr lang="en-US" sz="2200" dirty="0" smtClean="0"/>
              <a:t>8,9,10,0,1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</a:t>
            </a:r>
            <a:r>
              <a:rPr lang="en-US" sz="2200" dirty="0"/>
              <a:t>: </a:t>
            </a:r>
            <a:r>
              <a:rPr lang="en-US" sz="2200" dirty="0" smtClean="0"/>
              <a:t>9,10,0,132: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=(2+1+5+4+3+2+1+1+5+4+3)/11 = 2.8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049D9-975E-3546-88A9-D20A4716F859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C5F87-648F-7E42-84E6-5E714771119F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p:oleObj spid="_x0000_s717828" name="Equation" r:id="rId3" imgW="7315200" imgH="1625600" progId="Equation.3">
              <p:embed/>
            </p:oleObj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p:oleObj spid="_x0000_s717829" name="Equation" r:id="rId4" imgW="7315200" imgH="8102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23165-3E19-D845-9E6B-7599AF14BC9A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endParaRPr/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E928-7289-0348-B6D5-0BE3C597747B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endParaRPr/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p:oleObj spid="_x0000_s721922" name="Equation" r:id="rId3" imgW="7315200" imgH="127000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CENG 213 Data Structures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42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5B8D-402B-9447-8D25-CDAC0A997ADA}" type="datetime1">
              <a:rPr lang="en-US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dirty="0" smtClean="0"/>
              <a:t>-O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thepattern string p and the m-character substring starting fromthe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UdiManber</a:t>
            </a:r>
            <a:r>
              <a:rPr lang="en-US" dirty="0" smtClean="0"/>
              <a:t> says that the three most important algorithms atYahoo are hashing, hashing, and hashing.</a:t>
            </a:r>
          </a:p>
          <a:p>
            <a:r>
              <a:rPr lang="en-US" dirty="0" smtClean="0"/>
              <a:t>Hashing has a variety of clever applications beyond justspeeding up search, by giving you a short but distinctiverepresentation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en-US" dirty="0" smtClean="0"/>
              <a:t>if the cryptographic hash code of the file you give metoday is the same as that of the original. Any changesto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6E179-A37C-CD45-A73B-2172245EC8E3}" type="datetime1">
              <a:rPr lang="en-US" smtClean="0"/>
              <a:pPr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9944</TotalTime>
  <Words>3256</Words>
  <Application>Microsoft Office PowerPoint</Application>
  <PresentationFormat>A4 Paper (210x297 mm)</PresentationFormat>
  <Paragraphs>628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Ilyas Cicekli</dc:creator>
  <cp:lastModifiedBy>ugur</cp:lastModifiedBy>
  <cp:revision>629</cp:revision>
  <cp:lastPrinted>1999-09-09T03:15:50Z</cp:lastPrinted>
  <dcterms:created xsi:type="dcterms:W3CDTF">2014-04-23T20:26:48Z</dcterms:created>
  <dcterms:modified xsi:type="dcterms:W3CDTF">2014-09-12T06:19:14Z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