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image2.jpeg" ContentType="image/jpeg"/>
  <Override PartName="/ppt/media/media1.mpg" ContentType="video/unknown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def" i="def"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6" name="Shape 3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9" name="Shape 49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5" name="Shape 55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9" name="Shape 59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0" name="Shape 60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" name="Shape 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" name="Shape 7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indent="-571500">
              <a:spcBef>
                <a:spcPts val="2400"/>
              </a:spcBef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  <a:endParaRPr sz="2600">
              <a:solidFill>
                <a:srgbClr val="A9A9A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  <a:endParaRPr sz="2600">
              <a:solidFill>
                <a:srgbClr val="A9A9A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  <a:endParaRPr sz="2600">
              <a:solidFill>
                <a:srgbClr val="A9A9A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  <a:endParaRPr sz="2600">
              <a:solidFill>
                <a:srgbClr val="A9A9A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" name="Shape 32"/>
          <p:cNvSpPr/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584200">
              <a:defRPr sz="1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5.png"/><Relationship Id="rId5" Type="http://schemas.openxmlformats.org/officeDocument/2006/relationships/image" Target="../media/image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4.tif"/><Relationship Id="rId4" Type="http://schemas.openxmlformats.org/officeDocument/2006/relationships/image" Target="../media/image27.png"/><Relationship Id="rId5" Type="http://schemas.openxmlformats.org/officeDocument/2006/relationships/image" Target="../media/image5.tif"/><Relationship Id="rId6" Type="http://schemas.openxmlformats.org/officeDocument/2006/relationships/image" Target="../media/image2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6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9.png"/><Relationship Id="rId3" Type="http://schemas.openxmlformats.org/officeDocument/2006/relationships/hyperlink" Target="http://homepage.tudelft.nl/19j49/multiplemaps/" TargetMode="Externa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video" Target="../media/media1.mpg"/><Relationship Id="rId3" Type="http://schemas.microsoft.com/office/2007/relationships/media" Target="../media/media1.mpg"/><Relationship Id="rId4" Type="http://schemas.openxmlformats.org/officeDocument/2006/relationships/image" Target="../media/image50.png"/><Relationship Id="rId5" Type="http://schemas.openxmlformats.org/officeDocument/2006/relationships/hyperlink" Target="http://homepage.tudelft.nl/19j49/tsne" TargetMode="External"/><Relationship Id="rId6" Type="http://schemas.openxmlformats.org/officeDocument/2006/relationships/hyperlink" Target="http://www.youtube.com/user/GoogleTechTalks/videos" TargetMode="External"/><Relationship Id="rId7" Type="http://schemas.openxmlformats.org/officeDocument/2006/relationships/image" Target="../media/image3.jpeg"/><Relationship Id="rId8" Type="http://schemas.openxmlformats.org/officeDocument/2006/relationships/image" Target="../media/image5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Visualizing (Big) Data using t-SNE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Laurens van der Maaten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Joint work with Geoffrey Hinton (University of Toronto / Google).</a:t>
            </a:r>
          </a:p>
        </p:txBody>
      </p:sp>
      <p:pic>
        <p:nvPicPr>
          <p:cNvPr id="91" name="url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3955" y="8451722"/>
            <a:ext cx="2565585" cy="1101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080645"/>
            <a:ext cx="11176000" cy="894359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Principal Components Analysis</a:t>
            </a:r>
          </a:p>
        </p:txBody>
      </p:sp>
      <p:pic>
        <p:nvPicPr>
          <p:cNvPr id="152" name="mnist-digit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2324100"/>
            <a:ext cx="2787277" cy="280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What distances to preserve?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PCA is mainly concerned with preserving </a:t>
            </a:r>
            <a:r>
              <a:rPr i="1" sz="2600">
                <a:solidFill>
                  <a:srgbClr val="747474"/>
                </a:solidFill>
              </a:rPr>
              <a:t>large</a:t>
            </a:r>
            <a:r>
              <a:rPr sz="2600">
                <a:solidFill>
                  <a:srgbClr val="747474"/>
                </a:solidFill>
              </a:rPr>
              <a:t> pairwise distances in the map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What distances to preserve?</a:t>
            </a:r>
          </a:p>
        </p:txBody>
      </p:sp>
      <p:sp>
        <p:nvSpPr>
          <p:cNvPr id="158" name="Shape 1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PCA is mainly concerned with preserving </a:t>
            </a:r>
            <a:r>
              <a:rPr i="1" sz="2600">
                <a:solidFill>
                  <a:srgbClr val="747474"/>
                </a:solidFill>
              </a:rPr>
              <a:t>large</a:t>
            </a:r>
            <a:r>
              <a:rPr sz="2600">
                <a:solidFill>
                  <a:srgbClr val="747474"/>
                </a:solidFill>
              </a:rPr>
              <a:t> pairwise distances in the map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Large pairwise distances, however, are relatively unimportant in visualizations</a:t>
            </a:r>
            <a:endParaRPr sz="2600">
              <a:solidFill>
                <a:srgbClr val="747474"/>
              </a:solidFill>
            </a:endParaRPr>
          </a:p>
          <a:p>
            <a:pPr lvl="1" marL="700942" indent="-25644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Do we really care exactly how dissimilar zeros and ones are?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“local” pairwise similarities based on pairwise distances:</a:t>
            </a:r>
          </a:p>
        </p:txBody>
      </p:sp>
      <p:pic>
        <p:nvPicPr>
          <p:cNvPr id="16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8496300"/>
            <a:ext cx="6502400" cy="103349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1992925" y="3428025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64" name="Shape 164"/>
          <p:cNvSpPr/>
          <p:nvPr/>
        </p:nvSpPr>
        <p:spPr>
          <a:xfrm>
            <a:off x="1872519" y="3307618"/>
            <a:ext cx="10162295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65" name="Shape 165"/>
          <p:cNvSpPr/>
          <p:nvPr/>
        </p:nvSpPr>
        <p:spPr>
          <a:xfrm>
            <a:off x="1752112" y="3187212"/>
            <a:ext cx="10162296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1631706" y="3066806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67" name="Shape 167"/>
          <p:cNvSpPr/>
          <p:nvPr/>
        </p:nvSpPr>
        <p:spPr>
          <a:xfrm>
            <a:off x="1511300" y="2946400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168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7724" y="5004548"/>
            <a:ext cx="517748" cy="54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7915" y="3524350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3119" y="43431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2207" y="6341857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972" y="51137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032" y="5547176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120" y="3551818"/>
            <a:ext cx="517749" cy="51774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701350" y="3078775"/>
            <a:ext cx="19558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Data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“local” pairwise similarities based on pairwise distances:</a:t>
            </a:r>
          </a:p>
        </p:txBody>
      </p:sp>
      <p:pic>
        <p:nvPicPr>
          <p:cNvPr id="17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8496300"/>
            <a:ext cx="6502400" cy="103349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1992925" y="3428025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1872519" y="3307618"/>
            <a:ext cx="10162295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82" name="Shape 182"/>
          <p:cNvSpPr/>
          <p:nvPr/>
        </p:nvSpPr>
        <p:spPr>
          <a:xfrm>
            <a:off x="1752112" y="3187212"/>
            <a:ext cx="10162296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1631706" y="3066806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1511300" y="2946400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185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7724" y="5004548"/>
            <a:ext cx="517748" cy="54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7915" y="3524350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3119" y="43431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2207" y="6341857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972" y="51137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032" y="5547176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120" y="3551818"/>
            <a:ext cx="517749" cy="51774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701350" y="3078775"/>
            <a:ext cx="19558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Data</a:t>
            </a:r>
          </a:p>
        </p:txBody>
      </p:sp>
      <p:sp>
        <p:nvSpPr>
          <p:cNvPr id="193" name="Shape 193"/>
          <p:cNvSpPr/>
          <p:nvPr/>
        </p:nvSpPr>
        <p:spPr>
          <a:xfrm flipV="1">
            <a:off x="6437610" y="5639296"/>
            <a:ext cx="1792189" cy="292402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“local” pairwise similarities based on pairwise distances:</a:t>
            </a:r>
          </a:p>
        </p:txBody>
      </p:sp>
      <p:pic>
        <p:nvPicPr>
          <p:cNvPr id="19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8496300"/>
            <a:ext cx="6502400" cy="103349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1992925" y="3428025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1872519" y="3307618"/>
            <a:ext cx="10162295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1752112" y="3187212"/>
            <a:ext cx="10162296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1631706" y="3066806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1511300" y="2946400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203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7724" y="5004548"/>
            <a:ext cx="517748" cy="54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7915" y="3524350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3119" y="43431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2207" y="6341857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972" y="51137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032" y="5547176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120" y="3551818"/>
            <a:ext cx="517749" cy="51774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6739380" y="3619875"/>
            <a:ext cx="3311175" cy="331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1701350" y="3078775"/>
            <a:ext cx="19558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Data</a:t>
            </a:r>
          </a:p>
        </p:txBody>
      </p:sp>
      <p:sp>
        <p:nvSpPr>
          <p:cNvPr id="212" name="Shape 212"/>
          <p:cNvSpPr/>
          <p:nvPr/>
        </p:nvSpPr>
        <p:spPr>
          <a:xfrm flipV="1">
            <a:off x="6437610" y="5639296"/>
            <a:ext cx="1792189" cy="292402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215" name="Shape 2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“local” pairwise similarities based on pairwise distances:</a:t>
            </a:r>
          </a:p>
        </p:txBody>
      </p:sp>
      <p:pic>
        <p:nvPicPr>
          <p:cNvPr id="21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8496300"/>
            <a:ext cx="6502400" cy="103349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1992925" y="3428025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1872519" y="3307618"/>
            <a:ext cx="10162295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19" name="Shape 219"/>
          <p:cNvSpPr/>
          <p:nvPr/>
        </p:nvSpPr>
        <p:spPr>
          <a:xfrm>
            <a:off x="1752112" y="3187212"/>
            <a:ext cx="10162296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20" name="Shape 220"/>
          <p:cNvSpPr/>
          <p:nvPr/>
        </p:nvSpPr>
        <p:spPr>
          <a:xfrm>
            <a:off x="1631706" y="3066806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1511300" y="2946400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222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7724" y="5004548"/>
            <a:ext cx="517748" cy="54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7915" y="3524350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3119" y="43431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2207" y="6341857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972" y="51137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032" y="5547176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120" y="3551818"/>
            <a:ext cx="517749" cy="51774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6739380" y="3619875"/>
            <a:ext cx="3311175" cy="331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30" name="Shape 230"/>
          <p:cNvSpPr/>
          <p:nvPr/>
        </p:nvSpPr>
        <p:spPr>
          <a:xfrm>
            <a:off x="1701350" y="3078775"/>
            <a:ext cx="19558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Data</a:t>
            </a:r>
          </a:p>
        </p:txBody>
      </p:sp>
      <p:sp>
        <p:nvSpPr>
          <p:cNvPr id="231" name="Shape 231"/>
          <p:cNvSpPr/>
          <p:nvPr/>
        </p:nvSpPr>
        <p:spPr>
          <a:xfrm flipV="1">
            <a:off x="6437610" y="5639296"/>
            <a:ext cx="1792189" cy="292402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32" name="Shape 232"/>
          <p:cNvSpPr/>
          <p:nvPr/>
        </p:nvSpPr>
        <p:spPr>
          <a:xfrm flipV="1">
            <a:off x="7182991" y="6953299"/>
            <a:ext cx="1784450" cy="1621632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235" name="Shape 2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“local” pairwise similarities based on pairwise distances:</a:t>
            </a:r>
          </a:p>
        </p:txBody>
      </p:sp>
      <p:pic>
        <p:nvPicPr>
          <p:cNvPr id="23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8496300"/>
            <a:ext cx="6502400" cy="103349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1992925" y="3428025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1872519" y="3307618"/>
            <a:ext cx="10162295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39" name="Shape 239"/>
          <p:cNvSpPr/>
          <p:nvPr/>
        </p:nvSpPr>
        <p:spPr>
          <a:xfrm>
            <a:off x="1752112" y="3187212"/>
            <a:ext cx="10162296" cy="4852375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40" name="Shape 240"/>
          <p:cNvSpPr/>
          <p:nvPr/>
        </p:nvSpPr>
        <p:spPr>
          <a:xfrm>
            <a:off x="1631706" y="3066806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41" name="Shape 241"/>
          <p:cNvSpPr/>
          <p:nvPr/>
        </p:nvSpPr>
        <p:spPr>
          <a:xfrm>
            <a:off x="1511300" y="2946400"/>
            <a:ext cx="10162295" cy="4852374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242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7724" y="5004548"/>
            <a:ext cx="517748" cy="54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7915" y="3524350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3119" y="43431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2207" y="6341857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972" y="5113713"/>
            <a:ext cx="517749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032" y="5547176"/>
            <a:ext cx="517748" cy="51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120" y="3551818"/>
            <a:ext cx="517749" cy="51774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6739380" y="3619875"/>
            <a:ext cx="3311175" cy="331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50" name="Shape 250"/>
          <p:cNvSpPr/>
          <p:nvPr/>
        </p:nvSpPr>
        <p:spPr>
          <a:xfrm>
            <a:off x="1701350" y="3078775"/>
            <a:ext cx="19558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Data</a:t>
            </a:r>
          </a:p>
        </p:txBody>
      </p:sp>
      <p:sp>
        <p:nvSpPr>
          <p:cNvPr id="251" name="Shape 251"/>
          <p:cNvSpPr/>
          <p:nvPr/>
        </p:nvSpPr>
        <p:spPr>
          <a:xfrm flipV="1">
            <a:off x="6437610" y="5639296"/>
            <a:ext cx="1792189" cy="292402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52" name="Shape 252"/>
          <p:cNvSpPr/>
          <p:nvPr/>
        </p:nvSpPr>
        <p:spPr>
          <a:xfrm flipV="1">
            <a:off x="7182991" y="6953299"/>
            <a:ext cx="1784450" cy="1621632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53" name="Shape 253"/>
          <p:cNvSpPr/>
          <p:nvPr/>
        </p:nvSpPr>
        <p:spPr>
          <a:xfrm>
            <a:off x="3073400" y="8724900"/>
            <a:ext cx="571500" cy="6350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Measure pairwise similarities between corresponding points in the map:</a:t>
            </a:r>
          </a:p>
        </p:txBody>
      </p:sp>
      <p:sp>
        <p:nvSpPr>
          <p:cNvPr id="257" name="Shape 257"/>
          <p:cNvSpPr/>
          <p:nvPr/>
        </p:nvSpPr>
        <p:spPr>
          <a:xfrm>
            <a:off x="1143000" y="3251200"/>
            <a:ext cx="10718800" cy="5118100"/>
          </a:xfrm>
          <a:prstGeom prst="roundRect">
            <a:avLst>
              <a:gd name="adj" fmla="val 3719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25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8470900"/>
            <a:ext cx="600075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100" y="6959600"/>
            <a:ext cx="5461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4826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200" y="68326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2500" y="40005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44577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0" y="5715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697230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1382927" y="3390900"/>
            <a:ext cx="1655282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Map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269" name="Shape 2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Measure pairwise similarities between corresponding points in the map:</a:t>
            </a:r>
          </a:p>
        </p:txBody>
      </p:sp>
      <p:sp>
        <p:nvSpPr>
          <p:cNvPr id="270" name="Shape 270"/>
          <p:cNvSpPr/>
          <p:nvPr/>
        </p:nvSpPr>
        <p:spPr>
          <a:xfrm>
            <a:off x="1143000" y="3251200"/>
            <a:ext cx="10718800" cy="5118100"/>
          </a:xfrm>
          <a:prstGeom prst="roundRect">
            <a:avLst>
              <a:gd name="adj" fmla="val 3719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27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8470900"/>
            <a:ext cx="600075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100" y="6959600"/>
            <a:ext cx="5461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4826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200" y="68326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2500" y="40005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44577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0" y="5715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697230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1382927" y="3390900"/>
            <a:ext cx="1655282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Map</a:t>
            </a:r>
          </a:p>
        </p:txBody>
      </p:sp>
      <p:sp>
        <p:nvSpPr>
          <p:cNvPr id="280" name="Shape 280"/>
          <p:cNvSpPr/>
          <p:nvPr/>
        </p:nvSpPr>
        <p:spPr>
          <a:xfrm flipH="1" flipV="1">
            <a:off x="3106092" y="7363520"/>
            <a:ext cx="3335339" cy="1193205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Visualization is extremely useful for extracting knowledge from data</a:t>
            </a:r>
          </a:p>
        </p:txBody>
      </p:sp>
      <p:pic>
        <p:nvPicPr>
          <p:cNvPr id="9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216" y="2882381"/>
            <a:ext cx="602602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538" y="5355831"/>
            <a:ext cx="3962967" cy="3904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8760" y="3031153"/>
            <a:ext cx="5335514" cy="4015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wordle3-791758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6837" y="5666676"/>
            <a:ext cx="6292468" cy="378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nodeType="after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nodeType="after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nodeType="after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" grpId="2"/>
      <p:bldP build="whole" bldLvl="1" animBg="1" rev="0" advAuto="0" spid="95" grpId="1"/>
      <p:bldP build="whole" bldLvl="1" animBg="1" rev="0" advAuto="0" spid="97" grpId="3"/>
      <p:bldP build="whole" bldLvl="1" animBg="1" rev="0" advAuto="0" spid="98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Measure pairwise similarities between corresponding points in the map:</a:t>
            </a:r>
          </a:p>
        </p:txBody>
      </p:sp>
      <p:sp>
        <p:nvSpPr>
          <p:cNvPr id="284" name="Shape 284"/>
          <p:cNvSpPr/>
          <p:nvPr/>
        </p:nvSpPr>
        <p:spPr>
          <a:xfrm>
            <a:off x="1143000" y="3251200"/>
            <a:ext cx="10718800" cy="5118100"/>
          </a:xfrm>
          <a:prstGeom prst="roundRect">
            <a:avLst>
              <a:gd name="adj" fmla="val 3719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28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8470900"/>
            <a:ext cx="600075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100" y="6959600"/>
            <a:ext cx="5461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4826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200" y="68326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2500" y="40005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44577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0" y="5715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697230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977900" y="5499100"/>
            <a:ext cx="34925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294" name="Shape 294"/>
          <p:cNvSpPr/>
          <p:nvPr/>
        </p:nvSpPr>
        <p:spPr>
          <a:xfrm>
            <a:off x="1382927" y="3390900"/>
            <a:ext cx="1655282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Map</a:t>
            </a:r>
          </a:p>
        </p:txBody>
      </p:sp>
      <p:sp>
        <p:nvSpPr>
          <p:cNvPr id="295" name="Shape 295"/>
          <p:cNvSpPr/>
          <p:nvPr/>
        </p:nvSpPr>
        <p:spPr>
          <a:xfrm flipH="1" flipV="1">
            <a:off x="3106092" y="7363520"/>
            <a:ext cx="3335339" cy="1193205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298" name="Shape 2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Measure pairwise similarities between corresponding points in the map:</a:t>
            </a:r>
          </a:p>
        </p:txBody>
      </p:sp>
      <p:sp>
        <p:nvSpPr>
          <p:cNvPr id="299" name="Shape 299"/>
          <p:cNvSpPr/>
          <p:nvPr/>
        </p:nvSpPr>
        <p:spPr>
          <a:xfrm>
            <a:off x="1143000" y="3251200"/>
            <a:ext cx="10718800" cy="5118100"/>
          </a:xfrm>
          <a:prstGeom prst="roundRect">
            <a:avLst>
              <a:gd name="adj" fmla="val 3719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30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8470900"/>
            <a:ext cx="600075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100" y="6959600"/>
            <a:ext cx="5461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4826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200" y="68326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2500" y="40005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44577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0" y="5715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697230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977900" y="5499100"/>
            <a:ext cx="34925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09" name="Shape 309"/>
          <p:cNvSpPr/>
          <p:nvPr/>
        </p:nvSpPr>
        <p:spPr>
          <a:xfrm>
            <a:off x="1382927" y="3390900"/>
            <a:ext cx="1655282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Map</a:t>
            </a:r>
          </a:p>
        </p:txBody>
      </p:sp>
      <p:sp>
        <p:nvSpPr>
          <p:cNvPr id="310" name="Shape 310"/>
          <p:cNvSpPr/>
          <p:nvPr/>
        </p:nvSpPr>
        <p:spPr>
          <a:xfrm flipH="1" flipV="1">
            <a:off x="3106092" y="7363520"/>
            <a:ext cx="3335339" cy="1193205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1" name="Shape 311"/>
          <p:cNvSpPr/>
          <p:nvPr/>
        </p:nvSpPr>
        <p:spPr>
          <a:xfrm flipH="1" flipV="1">
            <a:off x="6038403" y="7373540"/>
            <a:ext cx="1137097" cy="1181101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314" name="Shape 3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Measure pairwise similarities between corresponding points in the map:</a:t>
            </a:r>
          </a:p>
        </p:txBody>
      </p:sp>
      <p:sp>
        <p:nvSpPr>
          <p:cNvPr id="315" name="Shape 315"/>
          <p:cNvSpPr/>
          <p:nvPr/>
        </p:nvSpPr>
        <p:spPr>
          <a:xfrm>
            <a:off x="1143000" y="3251200"/>
            <a:ext cx="10718800" cy="5118100"/>
          </a:xfrm>
          <a:prstGeom prst="roundRect">
            <a:avLst>
              <a:gd name="adj" fmla="val 3719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31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8470900"/>
            <a:ext cx="600075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bloc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100" y="6959600"/>
            <a:ext cx="5461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4826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200" y="68326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2500" y="40005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44577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0" y="5715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b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697230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977900" y="5499100"/>
            <a:ext cx="34925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25" name="Shape 325"/>
          <p:cNvSpPr/>
          <p:nvPr/>
        </p:nvSpPr>
        <p:spPr>
          <a:xfrm>
            <a:off x="1382927" y="3390900"/>
            <a:ext cx="1655282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Map</a:t>
            </a:r>
          </a:p>
        </p:txBody>
      </p:sp>
      <p:sp>
        <p:nvSpPr>
          <p:cNvPr id="326" name="Shape 326"/>
          <p:cNvSpPr/>
          <p:nvPr/>
        </p:nvSpPr>
        <p:spPr>
          <a:xfrm flipH="1" flipV="1">
            <a:off x="3106092" y="7363520"/>
            <a:ext cx="3335339" cy="1193205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7" name="Shape 327"/>
          <p:cNvSpPr/>
          <p:nvPr/>
        </p:nvSpPr>
        <p:spPr>
          <a:xfrm flipH="1" flipV="1">
            <a:off x="6038403" y="7373540"/>
            <a:ext cx="1137097" cy="1181101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8" name="Shape 328"/>
          <p:cNvSpPr/>
          <p:nvPr/>
        </p:nvSpPr>
        <p:spPr>
          <a:xfrm>
            <a:off x="3225800" y="8724900"/>
            <a:ext cx="571500" cy="6350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t-Distributed Stochastic Neighbor Embedding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Move points around to minimize:</a:t>
            </a:r>
          </a:p>
        </p:txBody>
      </p:sp>
      <p:pic>
        <p:nvPicPr>
          <p:cNvPr id="33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2286000"/>
            <a:ext cx="4432300" cy="839805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1143000" y="3251200"/>
            <a:ext cx="10718800" cy="5118100"/>
          </a:xfrm>
          <a:prstGeom prst="roundRect">
            <a:avLst>
              <a:gd name="adj" fmla="val 3719"/>
            </a:avLst>
          </a:prstGeom>
          <a:solidFill>
            <a:srgbClr val="FFFFFF"/>
          </a:solidFill>
          <a:ln w="25400">
            <a:solidFill/>
            <a:miter lim="400000"/>
          </a:ln>
          <a:effectLst>
            <a:outerShdw sx="100000" sy="100000" kx="0" ky="0" algn="b" rotWithShape="0" blurRad="101600" dist="0" dir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33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00" y="8470900"/>
            <a:ext cx="600075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block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1100" y="6959600"/>
            <a:ext cx="5461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b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200" y="4826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b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7200" y="68326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b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32500" y="40005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b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07400" y="44577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87000" y="5715000"/>
            <a:ext cx="5461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bal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07400" y="697230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977900" y="5499100"/>
            <a:ext cx="34925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C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43" name="Shape 343"/>
          <p:cNvSpPr/>
          <p:nvPr/>
        </p:nvSpPr>
        <p:spPr>
          <a:xfrm>
            <a:off x="1382927" y="3390900"/>
            <a:ext cx="1655282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3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900"/>
              <a:t>Map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test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5900" y="304800"/>
            <a:ext cx="12560300" cy="10198100"/>
          </a:xfrm>
          <a:prstGeom prst="rect">
            <a:avLst/>
          </a:prstGeom>
        </p:spPr>
      </p:pic>
      <p:pic>
        <p:nvPicPr>
          <p:cNvPr id="346" name="mnist-digit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1300" y="203200"/>
            <a:ext cx="2787277" cy="280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mnist_lar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" y="38100"/>
            <a:ext cx="8817877" cy="9704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zoom1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6700" y="38100"/>
            <a:ext cx="9913740" cy="542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zoom2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9100" y="5264921"/>
            <a:ext cx="3695700" cy="3764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2"/>
      <p:bldP build="whole" bldLvl="1" animBg="1" rev="0" advAuto="0" spid="35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0"/>
            <a:ext cx="10160000" cy="10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6500" y="0"/>
            <a:ext cx="11239500" cy="9757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7300" y="0"/>
            <a:ext cx="7950200" cy="975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300" y="886116"/>
            <a:ext cx="9740900" cy="8908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" grpId="2"/>
      <p:bldP build="whole" bldLvl="1" animBg="1" rev="0" advAuto="0" spid="353" grpId="1"/>
      <p:bldP build="whole" bldLvl="1" animBg="1" rev="0" advAuto="0" spid="355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Visualizing gene expression data</a:t>
            </a:r>
          </a:p>
        </p:txBody>
      </p:sp>
      <p:sp>
        <p:nvSpPr>
          <p:cNvPr id="358" name="Shape 3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Visualization of gene expression similarities in rat brain slice:</a:t>
            </a:r>
          </a:p>
        </p:txBody>
      </p:sp>
      <p:pic>
        <p:nvPicPr>
          <p:cNvPr id="35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1428" y="3649992"/>
            <a:ext cx="6741944" cy="4752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Visualizing mass spectrometry data</a:t>
            </a:r>
          </a:p>
        </p:txBody>
      </p:sp>
      <p:sp>
        <p:nvSpPr>
          <p:cNvPr id="362" name="Shape 362"/>
          <p:cNvSpPr/>
          <p:nvPr/>
        </p:nvSpPr>
        <p:spPr>
          <a:xfrm>
            <a:off x="12700" y="9353956"/>
            <a:ext cx="7103102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sz="1900">
                <a:latin typeface="+mn-lt"/>
                <a:ea typeface="+mn-ea"/>
                <a:cs typeface="+mn-cs"/>
                <a:sym typeface="Helvetica Neue Light"/>
              </a:rPr>
              <a:t>* Figure adopted from: J. Fonville </a:t>
            </a:r>
            <a:r>
              <a:rPr i="1" sz="1900">
                <a:latin typeface="+mn-lt"/>
                <a:ea typeface="+mn-ea"/>
                <a:cs typeface="+mn-cs"/>
                <a:sym typeface="Helvetica Neue Light"/>
              </a:rPr>
              <a:t>et al.</a:t>
            </a:r>
            <a:r>
              <a:rPr sz="1900">
                <a:latin typeface="+mn-lt"/>
                <a:ea typeface="+mn-ea"/>
                <a:cs typeface="+mn-cs"/>
                <a:sym typeface="Helvetica Neue Light"/>
              </a:rPr>
              <a:t>, </a:t>
            </a:r>
            <a:r>
              <a:rPr i="1" sz="1900">
                <a:latin typeface="+mn-lt"/>
                <a:ea typeface="+mn-ea"/>
                <a:cs typeface="+mn-cs"/>
                <a:sym typeface="Helvetica Neue Light"/>
              </a:rPr>
              <a:t>Anal. Chem.</a:t>
            </a:r>
            <a:r>
              <a:rPr sz="1900">
                <a:latin typeface="+mn-lt"/>
                <a:ea typeface="+mn-ea"/>
                <a:cs typeface="+mn-cs"/>
                <a:sym typeface="Helvetica Neue Light"/>
              </a:rPr>
              <a:t> 85(3), 2013.</a:t>
            </a:r>
          </a:p>
        </p:txBody>
      </p:sp>
      <p:pic>
        <p:nvPicPr>
          <p:cNvPr id="36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567" y="3860800"/>
            <a:ext cx="5181601" cy="415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1800" y="3860800"/>
            <a:ext cx="5181600" cy="415384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2848826" y="3098800"/>
            <a:ext cx="1161898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4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PCA</a:t>
            </a:r>
          </a:p>
        </p:txBody>
      </p:sp>
      <p:sp>
        <p:nvSpPr>
          <p:cNvPr id="366" name="Shape 366"/>
          <p:cNvSpPr/>
          <p:nvPr/>
        </p:nvSpPr>
        <p:spPr>
          <a:xfrm>
            <a:off x="8620649" y="3098800"/>
            <a:ext cx="149740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sz="4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t-SNE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Visualizing flowcytometry data</a:t>
            </a:r>
          </a:p>
        </p:txBody>
      </p:sp>
      <p:sp>
        <p:nvSpPr>
          <p:cNvPr id="369" name="Shape 3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Flowcytometry data </a:t>
            </a:r>
            <a:r>
              <a:rPr sz="2300">
                <a:solidFill>
                  <a:srgbClr val="747474"/>
                </a:solidFill>
              </a:rPr>
              <a:t>(= blood cell measurements)</a:t>
            </a:r>
            <a:r>
              <a:rPr sz="2600">
                <a:solidFill>
                  <a:srgbClr val="747474"/>
                </a:solidFill>
              </a:rPr>
              <a:t> of leukemic and healthy kids:</a:t>
            </a:r>
          </a:p>
        </p:txBody>
      </p:sp>
      <p:pic>
        <p:nvPicPr>
          <p:cNvPr id="370" name="0590_P3.png"/>
          <p:cNvPicPr/>
          <p:nvPr/>
        </p:nvPicPr>
        <p:blipFill>
          <a:blip r:embed="rId2">
            <a:extLst/>
          </a:blip>
          <a:srcRect l="4695" t="5091" r="3676" b="5091"/>
          <a:stretch>
            <a:fillRect/>
          </a:stretch>
        </p:blipFill>
        <p:spPr>
          <a:xfrm>
            <a:off x="61104" y="4064570"/>
            <a:ext cx="4113669" cy="4611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trmt_0590_P3_DAS.png"/>
          <p:cNvPicPr/>
          <p:nvPr/>
        </p:nvPicPr>
        <p:blipFill>
          <a:blip r:embed="rId3">
            <a:extLst/>
          </a:blip>
          <a:srcRect l="5581" t="5865" r="2523" b="5865"/>
          <a:stretch>
            <a:fillRect/>
          </a:stretch>
        </p:blipFill>
        <p:spPr>
          <a:xfrm>
            <a:off x="4441932" y="4064570"/>
            <a:ext cx="4197913" cy="4611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9758_P3.png"/>
          <p:cNvPicPr/>
          <p:nvPr/>
        </p:nvPicPr>
        <p:blipFill>
          <a:blip r:embed="rId4">
            <a:extLst/>
          </a:blip>
          <a:srcRect l="7595" t="4393" r="3676" b="5285"/>
          <a:stretch>
            <a:fillRect/>
          </a:stretch>
        </p:blipFill>
        <p:spPr>
          <a:xfrm>
            <a:off x="9046598" y="4064570"/>
            <a:ext cx="3961156" cy="4611104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1544027" y="3506510"/>
            <a:ext cx="11477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Healthy</a:t>
            </a:r>
          </a:p>
        </p:txBody>
      </p:sp>
      <p:sp>
        <p:nvSpPr>
          <p:cNvPr id="374" name="Shape 374"/>
          <p:cNvSpPr/>
          <p:nvPr/>
        </p:nvSpPr>
        <p:spPr>
          <a:xfrm>
            <a:off x="5928518" y="3506510"/>
            <a:ext cx="11477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Healthy</a:t>
            </a:r>
          </a:p>
        </p:txBody>
      </p:sp>
      <p:sp>
        <p:nvSpPr>
          <p:cNvPr id="375" name="Shape 375"/>
          <p:cNvSpPr/>
          <p:nvPr/>
        </p:nvSpPr>
        <p:spPr>
          <a:xfrm>
            <a:off x="10313010" y="3506510"/>
            <a:ext cx="1435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Leukemia</a:t>
            </a:r>
          </a:p>
        </p:txBody>
      </p:sp>
      <p:sp>
        <p:nvSpPr>
          <p:cNvPr id="376" name="Shape 376"/>
          <p:cNvSpPr/>
          <p:nvPr/>
        </p:nvSpPr>
        <p:spPr>
          <a:xfrm>
            <a:off x="12700" y="9354199"/>
            <a:ext cx="8512802" cy="3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 defTabSz="584200">
              <a:defRPr sz="1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900"/>
              <a:t>* Joint work with Stevan Lauriault &amp; Cynthia Guidos, SickKids Hospital Toronto.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Visualization is extremely useful for extracting knowledge from data</a:t>
            </a:r>
          </a:p>
        </p:txBody>
      </p:sp>
      <p:pic>
        <p:nvPicPr>
          <p:cNvPr id="10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216" y="2882381"/>
            <a:ext cx="602602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538" y="5355831"/>
            <a:ext cx="3962967" cy="3904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8760" y="3031153"/>
            <a:ext cx="5335514" cy="4015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wordle3-791758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6837" y="5666676"/>
            <a:ext cx="6292468" cy="3784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-609600" y="-850900"/>
            <a:ext cx="14617700" cy="10718800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07" name="Shape 107"/>
          <p:cNvSpPr/>
          <p:nvPr/>
        </p:nvSpPr>
        <p:spPr>
          <a:xfrm>
            <a:off x="2761285" y="3131198"/>
            <a:ext cx="7875930" cy="3491204"/>
          </a:xfrm>
          <a:prstGeom prst="roundRect">
            <a:avLst>
              <a:gd name="adj" fmla="val 5906"/>
            </a:avLst>
          </a:prstGeom>
          <a:gradFill>
            <a:gsLst>
              <a:gs pos="0">
                <a:srgbClr val="0097EB"/>
              </a:gs>
              <a:gs pos="100000">
                <a:srgbClr val="0059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algn="ctr" defTabSz="584200">
              <a:defRPr sz="1800"/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rPr>
              <a:t>How can we </a:t>
            </a:r>
            <a:r>
              <a:rPr b="1" sz="35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"/>
              </a:rPr>
              <a:t>visualize Big Data</a:t>
            </a:r>
            <a:br>
              <a:rPr b="1" sz="35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"/>
              </a:rPr>
            </a:b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rPr>
              <a:t>that contains </a:t>
            </a:r>
            <a:r>
              <a:rPr b="1" sz="35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"/>
              </a:rPr>
              <a:t>many variables?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Visualizing movies</a:t>
            </a:r>
          </a:p>
        </p:txBody>
      </p:sp>
      <p:sp>
        <p:nvSpPr>
          <p:cNvPr id="379" name="Shape 3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Netflix has a large collection of user-movie ratings stored in a </a:t>
            </a:r>
            <a:r>
              <a:rPr i="1" sz="2600">
                <a:solidFill>
                  <a:srgbClr val="747474"/>
                </a:solidFill>
              </a:rPr>
              <a:t>rating matrix</a:t>
            </a:r>
          </a:p>
        </p:txBody>
      </p:sp>
      <p:sp>
        <p:nvSpPr>
          <p:cNvPr id="380" name="Shape 380"/>
          <p:cNvSpPr/>
          <p:nvPr/>
        </p:nvSpPr>
        <p:spPr>
          <a:xfrm>
            <a:off x="1435935" y="4495800"/>
            <a:ext cx="3012752" cy="4853589"/>
          </a:xfrm>
          <a:prstGeom prst="rect">
            <a:avLst/>
          </a:prstGeom>
          <a:solidFill>
            <a:srgbClr val="275664"/>
          </a:solidFill>
          <a:ln w="12700">
            <a:solidFill/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81" name="Shape 381"/>
          <p:cNvSpPr/>
          <p:nvPr/>
        </p:nvSpPr>
        <p:spPr>
          <a:xfrm>
            <a:off x="2425598" y="4009873"/>
            <a:ext cx="103342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 lvl="0">
              <a:defRPr b="0" sz="1800"/>
            </a:pPr>
            <a:r>
              <a:rPr b="1" sz="2100"/>
              <a:t>movies</a:t>
            </a:r>
          </a:p>
        </p:txBody>
      </p:sp>
      <p:sp>
        <p:nvSpPr>
          <p:cNvPr id="382" name="Shape 382"/>
          <p:cNvSpPr/>
          <p:nvPr/>
        </p:nvSpPr>
        <p:spPr>
          <a:xfrm rot="16200000">
            <a:off x="650535" y="6713044"/>
            <a:ext cx="8259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 lvl="0">
              <a:defRPr b="0" sz="1800"/>
            </a:pPr>
            <a:r>
              <a:rPr b="1" sz="2100"/>
              <a:t>users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Visualizing movies</a:t>
            </a:r>
          </a:p>
        </p:txBody>
      </p:sp>
      <p:sp>
        <p:nvSpPr>
          <p:cNvPr id="385" name="Shape 3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Netflix has a large collection of user-movie ratings stored in a </a:t>
            </a:r>
            <a:r>
              <a:rPr i="1" sz="2600">
                <a:solidFill>
                  <a:srgbClr val="747474"/>
                </a:solidFill>
              </a:rPr>
              <a:t>rating matrix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i="1" sz="2600">
                <a:solidFill>
                  <a:srgbClr val="747474"/>
                </a:solidFill>
              </a:rPr>
              <a:t>Decompose</a:t>
            </a:r>
            <a:r>
              <a:rPr sz="2600">
                <a:solidFill>
                  <a:srgbClr val="747474"/>
                </a:solidFill>
              </a:rPr>
              <a:t> the rating matrix to obtain </a:t>
            </a:r>
            <a:r>
              <a:rPr i="1" sz="2600">
                <a:solidFill>
                  <a:srgbClr val="747474"/>
                </a:solidFill>
              </a:rPr>
              <a:t>user features</a:t>
            </a:r>
            <a:r>
              <a:rPr sz="2600">
                <a:solidFill>
                  <a:srgbClr val="747474"/>
                </a:solidFill>
              </a:rPr>
              <a:t> and </a:t>
            </a:r>
            <a:r>
              <a:rPr i="1" sz="2600">
                <a:solidFill>
                  <a:srgbClr val="747474"/>
                </a:solidFill>
              </a:rPr>
              <a:t>movie features</a:t>
            </a:r>
            <a:r>
              <a:rPr sz="2600">
                <a:solidFill>
                  <a:srgbClr val="747474"/>
                </a:solidFill>
              </a:rPr>
              <a:t>:</a:t>
            </a:r>
          </a:p>
        </p:txBody>
      </p:sp>
      <p:sp>
        <p:nvSpPr>
          <p:cNvPr id="386" name="Shape 386"/>
          <p:cNvSpPr/>
          <p:nvPr/>
        </p:nvSpPr>
        <p:spPr>
          <a:xfrm>
            <a:off x="1435935" y="4495800"/>
            <a:ext cx="3012752" cy="4853589"/>
          </a:xfrm>
          <a:prstGeom prst="rect">
            <a:avLst/>
          </a:prstGeom>
          <a:solidFill>
            <a:srgbClr val="275664"/>
          </a:solidFill>
          <a:ln w="12700">
            <a:solidFill/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87" name="Shape 387"/>
          <p:cNvSpPr/>
          <p:nvPr/>
        </p:nvSpPr>
        <p:spPr>
          <a:xfrm>
            <a:off x="6394781" y="4495800"/>
            <a:ext cx="1511387" cy="4853589"/>
          </a:xfrm>
          <a:prstGeom prst="rect">
            <a:avLst/>
          </a:prstGeom>
          <a:solidFill>
            <a:srgbClr val="88885A"/>
          </a:solidFill>
          <a:ln w="12700">
            <a:solidFill/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88" name="Shape 388"/>
          <p:cNvSpPr/>
          <p:nvPr/>
        </p:nvSpPr>
        <p:spPr>
          <a:xfrm>
            <a:off x="9461355" y="4495800"/>
            <a:ext cx="3012752" cy="1510120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389" name="Shape 389"/>
          <p:cNvSpPr/>
          <p:nvPr/>
        </p:nvSpPr>
        <p:spPr>
          <a:xfrm>
            <a:off x="5219228" y="6592394"/>
            <a:ext cx="38871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/>
            </a:lvl1pPr>
          </a:lstStyle>
          <a:p>
            <a:pPr lvl="0">
              <a:defRPr b="0" sz="1800"/>
            </a:pPr>
            <a:r>
              <a:rPr b="1" sz="3700"/>
              <a:t>=</a:t>
            </a:r>
          </a:p>
        </p:txBody>
      </p:sp>
      <p:sp>
        <p:nvSpPr>
          <p:cNvPr id="390" name="Shape 390"/>
          <p:cNvSpPr/>
          <p:nvPr/>
        </p:nvSpPr>
        <p:spPr>
          <a:xfrm>
            <a:off x="2425598" y="4009873"/>
            <a:ext cx="103342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 lvl="0">
              <a:defRPr b="0" sz="1800"/>
            </a:pPr>
            <a:r>
              <a:rPr b="1" sz="2100"/>
              <a:t>movies</a:t>
            </a:r>
          </a:p>
        </p:txBody>
      </p:sp>
      <p:sp>
        <p:nvSpPr>
          <p:cNvPr id="391" name="Shape 391"/>
          <p:cNvSpPr/>
          <p:nvPr/>
        </p:nvSpPr>
        <p:spPr>
          <a:xfrm rot="16200000">
            <a:off x="650535" y="6713044"/>
            <a:ext cx="8259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 lvl="0">
              <a:defRPr b="0" sz="1800"/>
            </a:pPr>
            <a:r>
              <a:rPr b="1" sz="2100"/>
              <a:t>users</a:t>
            </a:r>
          </a:p>
        </p:txBody>
      </p:sp>
      <p:sp>
        <p:nvSpPr>
          <p:cNvPr id="392" name="Shape 392"/>
          <p:cNvSpPr/>
          <p:nvPr/>
        </p:nvSpPr>
        <p:spPr>
          <a:xfrm rot="16200000">
            <a:off x="5648698" y="6840044"/>
            <a:ext cx="8259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 lvl="0">
              <a:defRPr b="0" sz="1800"/>
            </a:pPr>
            <a:r>
              <a:rPr b="1" sz="2100"/>
              <a:t>users</a:t>
            </a:r>
          </a:p>
        </p:txBody>
      </p:sp>
      <p:sp>
        <p:nvSpPr>
          <p:cNvPr id="393" name="Shape 393"/>
          <p:cNvSpPr/>
          <p:nvPr/>
        </p:nvSpPr>
        <p:spPr>
          <a:xfrm>
            <a:off x="10451018" y="4009873"/>
            <a:ext cx="103342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/>
            </a:lvl1pPr>
          </a:lstStyle>
          <a:p>
            <a:pPr lvl="0">
              <a:defRPr b="0" sz="1800"/>
            </a:pPr>
            <a:r>
              <a:rPr b="1" sz="2100"/>
              <a:t>movies</a:t>
            </a:r>
          </a:p>
        </p:txBody>
      </p:sp>
      <p:sp>
        <p:nvSpPr>
          <p:cNvPr id="394" name="Shape 394"/>
          <p:cNvSpPr/>
          <p:nvPr/>
        </p:nvSpPr>
        <p:spPr>
          <a:xfrm>
            <a:off x="8525807" y="6592394"/>
            <a:ext cx="37563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/>
            </a:lvl1pPr>
          </a:lstStyle>
          <a:p>
            <a:pPr lvl="0">
              <a:defRPr b="0" sz="1800"/>
            </a:pPr>
            <a:r>
              <a:rPr b="1" sz="3700"/>
              <a:t>x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netflix_ts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764" y="-1"/>
            <a:ext cx="11045272" cy="9753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9" name="Group 399"/>
          <p:cNvGrpSpPr/>
          <p:nvPr/>
        </p:nvGrpSpPr>
        <p:grpSpPr>
          <a:xfrm>
            <a:off x="5622586" y="49014"/>
            <a:ext cx="7146688" cy="3274947"/>
            <a:chOff x="-165100" y="-114299"/>
            <a:chExt cx="7146687" cy="3274945"/>
          </a:xfrm>
        </p:grpSpPr>
        <p:pic>
          <p:nvPicPr>
            <p:cNvPr id="398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816488" cy="2843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7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65100" y="-114300"/>
              <a:ext cx="7146688" cy="3274947"/>
            </a:xfrm>
            <a:prstGeom prst="rect">
              <a:avLst/>
            </a:prstGeom>
            <a:effectLst/>
          </p:spPr>
        </p:pic>
      </p:grpSp>
      <p:grpSp>
        <p:nvGrpSpPr>
          <p:cNvPr id="402" name="Group 402"/>
          <p:cNvGrpSpPr/>
          <p:nvPr/>
        </p:nvGrpSpPr>
        <p:grpSpPr>
          <a:xfrm>
            <a:off x="5047674" y="6582374"/>
            <a:ext cx="6138913" cy="3176238"/>
            <a:chOff x="-165100" y="-114300"/>
            <a:chExt cx="6138912" cy="3176236"/>
          </a:xfrm>
        </p:grpSpPr>
        <p:pic>
          <p:nvPicPr>
            <p:cNvPr id="401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08713" cy="27444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0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65100" y="-114300"/>
              <a:ext cx="6138913" cy="3176237"/>
            </a:xfrm>
            <a:prstGeom prst="rect">
              <a:avLst/>
            </a:prstGeom>
            <a:effectLst/>
          </p:spPr>
        </p:pic>
      </p:grpSp>
      <p:sp>
        <p:nvSpPr>
          <p:cNvPr id="403" name="Shape 403"/>
          <p:cNvSpPr/>
          <p:nvPr/>
        </p:nvSpPr>
        <p:spPr>
          <a:xfrm flipH="1" flipV="1">
            <a:off x="3745527" y="1158778"/>
            <a:ext cx="2990797" cy="3505354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04" name="Shape 404"/>
          <p:cNvSpPr/>
          <p:nvPr/>
        </p:nvSpPr>
        <p:spPr>
          <a:xfrm>
            <a:off x="1455692" y="384945"/>
            <a:ext cx="4079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 sz="1800"/>
            </a:pPr>
            <a:r>
              <a:rPr b="1" sz="1900"/>
              <a:t>Indiana Jones, Final Fantasy,</a:t>
            </a:r>
            <a:br>
              <a:rPr b="1" sz="1900"/>
            </a:br>
            <a:r>
              <a:rPr b="1" sz="1900"/>
              <a:t>Raiders of the Lost Ark, Star Wars </a:t>
            </a:r>
          </a:p>
        </p:txBody>
      </p:sp>
      <p:sp>
        <p:nvSpPr>
          <p:cNvPr id="405" name="Shape 405"/>
          <p:cNvSpPr/>
          <p:nvPr/>
        </p:nvSpPr>
        <p:spPr>
          <a:xfrm flipH="1">
            <a:off x="2114361" y="4973769"/>
            <a:ext cx="2782687" cy="3912772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06" name="Shape 406"/>
          <p:cNvSpPr/>
          <p:nvPr/>
        </p:nvSpPr>
        <p:spPr>
          <a:xfrm>
            <a:off x="1581095" y="8900266"/>
            <a:ext cx="98583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1900"/>
            </a:lvl1pPr>
          </a:lstStyle>
          <a:p>
            <a:pPr lvl="0">
              <a:defRPr b="0" sz="1800"/>
            </a:pPr>
            <a:r>
              <a:rPr b="1" sz="1900"/>
              <a:t>Friends</a:t>
            </a:r>
          </a:p>
        </p:txBody>
      </p:sp>
      <p:sp>
        <p:nvSpPr>
          <p:cNvPr id="407" name="Shape 407"/>
          <p:cNvSpPr/>
          <p:nvPr/>
        </p:nvSpPr>
        <p:spPr>
          <a:xfrm flipH="1">
            <a:off x="926176" y="4935669"/>
            <a:ext cx="2669684" cy="2367289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08" name="Shape 408"/>
          <p:cNvSpPr/>
          <p:nvPr/>
        </p:nvSpPr>
        <p:spPr>
          <a:xfrm>
            <a:off x="403579" y="7302140"/>
            <a:ext cx="11472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1900"/>
            </a:lvl1pPr>
          </a:lstStyle>
          <a:p>
            <a:pPr lvl="0">
              <a:defRPr b="0" sz="1800"/>
            </a:pPr>
            <a:r>
              <a:rPr b="1" sz="1900"/>
              <a:t>Star Trek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after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7" grpId="7"/>
      <p:bldP build="whole" bldLvl="1" animBg="1" rev="0" advAuto="0" spid="399" grpId="1"/>
      <p:bldP build="whole" bldLvl="1" animBg="1" rev="0" advAuto="0" spid="408" grpId="8"/>
      <p:bldP build="whole" bldLvl="1" animBg="1" rev="0" advAuto="0" spid="406" grpId="6"/>
      <p:bldP build="whole" bldLvl="1" animBg="1" rev="0" advAuto="0" spid="404" grpId="3"/>
      <p:bldP build="whole" bldLvl="1" animBg="1" rev="0" advAuto="0" spid="405" grpId="5"/>
      <p:bldP build="whole" bldLvl="1" animBg="1" rev="0" advAuto="0" spid="402" grpId="2"/>
      <p:bldP build="whole" bldLvl="1" animBg="1" rev="0" advAuto="0" spid="403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Whisky flavor map</a:t>
            </a:r>
          </a:p>
        </p:txBody>
      </p:sp>
      <p:sp>
        <p:nvSpPr>
          <p:cNvPr id="411" name="Shape 4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Gather data on whisky: smokiness, body, fruity, sweetness, </a:t>
            </a:r>
            <a:r>
              <a:rPr i="1" sz="2600">
                <a:solidFill>
                  <a:srgbClr val="747474"/>
                </a:solidFill>
              </a:rPr>
              <a:t>etc.</a:t>
            </a:r>
          </a:p>
        </p:txBody>
      </p:sp>
      <p:pic>
        <p:nvPicPr>
          <p:cNvPr id="412" name="Better-Whisky-Drinking-Through-Data-Scienc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800" y="3130895"/>
            <a:ext cx="9601200" cy="628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Whisky flavor map</a:t>
            </a:r>
          </a:p>
        </p:txBody>
      </p:sp>
      <p:sp>
        <p:nvSpPr>
          <p:cNvPr id="415" name="Shape 4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Use this data to produce a “whisky flavor” map:</a:t>
            </a:r>
          </a:p>
        </p:txBody>
      </p:sp>
      <p:pic>
        <p:nvPicPr>
          <p:cNvPr id="416" name="Screen Shot 2014-04-05 at 17.12.5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805" y="3058724"/>
            <a:ext cx="10183190" cy="615039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-38100" y="9354199"/>
            <a:ext cx="6553200" cy="3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 defTabSz="584200">
              <a:defRPr sz="1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900"/>
              <a:t>* Whisky map made by Brian Scannell at Nanigans Boston.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Gradient interpretation</a:t>
            </a:r>
          </a:p>
        </p:txBody>
      </p:sp>
      <p:sp>
        <p:nvSpPr>
          <p:cNvPr id="420" name="Shape 4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We can interpret building a t-SNE map as a simulation of an </a:t>
            </a:r>
            <a:r>
              <a:rPr i="1" sz="2600">
                <a:solidFill>
                  <a:srgbClr val="747474"/>
                </a:solidFill>
              </a:rPr>
              <a:t>N-body system</a:t>
            </a:r>
            <a:r>
              <a:rPr sz="2600">
                <a:solidFill>
                  <a:srgbClr val="747474"/>
                </a:solidFill>
              </a:rPr>
              <a:t>:</a:t>
            </a:r>
          </a:p>
        </p:txBody>
      </p:sp>
      <p:pic>
        <p:nvPicPr>
          <p:cNvPr id="421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4878916"/>
            <a:ext cx="4330700" cy="465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3175000"/>
            <a:ext cx="7933011" cy="10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Gradient interpretation</a:t>
            </a:r>
          </a:p>
        </p:txBody>
      </p:sp>
      <p:sp>
        <p:nvSpPr>
          <p:cNvPr id="425" name="Shape 4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We can interpret building a t-SNE map as a simulation of an </a:t>
            </a:r>
            <a:r>
              <a:rPr i="1" sz="2600">
                <a:solidFill>
                  <a:srgbClr val="747474"/>
                </a:solidFill>
              </a:rPr>
              <a:t>N-body system</a:t>
            </a:r>
            <a:r>
              <a:rPr sz="2600">
                <a:solidFill>
                  <a:srgbClr val="747474"/>
                </a:solidFill>
              </a:rPr>
              <a:t>:</a:t>
            </a:r>
          </a:p>
        </p:txBody>
      </p:sp>
      <p:pic>
        <p:nvPicPr>
          <p:cNvPr id="426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4878916"/>
            <a:ext cx="4330700" cy="465878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5066704" y="6111230"/>
            <a:ext cx="1717676" cy="190926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42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3175000"/>
            <a:ext cx="7933011" cy="10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9080500" y="3263900"/>
            <a:ext cx="1485900" cy="6731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430" name="Shape 430"/>
          <p:cNvSpPr/>
          <p:nvPr/>
        </p:nvSpPr>
        <p:spPr>
          <a:xfrm>
            <a:off x="9132278" y="3987256"/>
            <a:ext cx="1371182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b="1" sz="3300">
                <a:solidFill>
                  <a:srgbClr val="FF27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2700"/>
                </a:solidFill>
              </a:rPr>
              <a:t>spring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Gradient interpretation</a:t>
            </a:r>
          </a:p>
        </p:txBody>
      </p:sp>
      <p:sp>
        <p:nvSpPr>
          <p:cNvPr id="433" name="Shape 4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We can interpret building a t-SNE map as a simulation of an </a:t>
            </a:r>
            <a:r>
              <a:rPr i="1" sz="2600">
                <a:solidFill>
                  <a:srgbClr val="747474"/>
                </a:solidFill>
              </a:rPr>
              <a:t>N-body system</a:t>
            </a:r>
            <a:r>
              <a:rPr sz="2600">
                <a:solidFill>
                  <a:srgbClr val="747474"/>
                </a:solidFill>
              </a:rPr>
              <a:t>:</a:t>
            </a:r>
          </a:p>
        </p:txBody>
      </p:sp>
      <p:pic>
        <p:nvPicPr>
          <p:cNvPr id="434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4878916"/>
            <a:ext cx="4330700" cy="4658784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>
            <a:off x="5066704" y="6111230"/>
            <a:ext cx="1717676" cy="190926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36" name="Shape 436"/>
          <p:cNvSpPr/>
          <p:nvPr/>
        </p:nvSpPr>
        <p:spPr>
          <a:xfrm>
            <a:off x="5435600" y="6769100"/>
            <a:ext cx="622300" cy="482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43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3175000"/>
            <a:ext cx="7933011" cy="10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4470400" y="3238500"/>
            <a:ext cx="4635500" cy="6731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439" name="Shape 439"/>
          <p:cNvSpPr/>
          <p:nvPr/>
        </p:nvSpPr>
        <p:spPr>
          <a:xfrm>
            <a:off x="4433487" y="3961856"/>
            <a:ext cx="4723563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b="1" sz="3300">
                <a:solidFill>
                  <a:srgbClr val="FF27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2700"/>
                </a:solidFill>
              </a:rPr>
              <a:t>exertion / compression</a:t>
            </a:r>
          </a:p>
        </p:txBody>
      </p:sp>
      <p:sp>
        <p:nvSpPr>
          <p:cNvPr id="440" name="Shape 440"/>
          <p:cNvSpPr/>
          <p:nvPr/>
        </p:nvSpPr>
        <p:spPr>
          <a:xfrm flipH="1">
            <a:off x="6087119" y="6951327"/>
            <a:ext cx="135187" cy="307220"/>
          </a:xfrm>
          <a:prstGeom prst="line">
            <a:avLst/>
          </a:prstGeom>
          <a:ln w="63500">
            <a:solidFill>
              <a:srgbClr val="FF2800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41" name="Shape 441"/>
          <p:cNvSpPr/>
          <p:nvPr/>
        </p:nvSpPr>
        <p:spPr>
          <a:xfrm flipH="1">
            <a:off x="5618683" y="6952108"/>
            <a:ext cx="604268" cy="214413"/>
          </a:xfrm>
          <a:prstGeom prst="line">
            <a:avLst/>
          </a:prstGeom>
          <a:ln w="63500">
            <a:solidFill>
              <a:srgbClr val="FF2800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42" name="Shape 442"/>
          <p:cNvSpPr/>
          <p:nvPr/>
        </p:nvSpPr>
        <p:spPr>
          <a:xfrm flipH="1">
            <a:off x="5620754" y="6672361"/>
            <a:ext cx="293180" cy="491804"/>
          </a:xfrm>
          <a:prstGeom prst="line">
            <a:avLst/>
          </a:prstGeom>
          <a:ln w="63500">
            <a:solidFill>
              <a:srgbClr val="FF2800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43" name="Shape 443"/>
          <p:cNvSpPr/>
          <p:nvPr/>
        </p:nvSpPr>
        <p:spPr>
          <a:xfrm flipH="1">
            <a:off x="5632102" y="6673254"/>
            <a:ext cx="288232" cy="80616"/>
          </a:xfrm>
          <a:prstGeom prst="line">
            <a:avLst/>
          </a:prstGeom>
          <a:ln w="63500">
            <a:solidFill>
              <a:srgbClr val="FF2800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44" name="Shape 444"/>
          <p:cNvSpPr/>
          <p:nvPr/>
        </p:nvSpPr>
        <p:spPr>
          <a:xfrm>
            <a:off x="5880100" y="7175500"/>
            <a:ext cx="190500" cy="50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5130502" y="6050607"/>
            <a:ext cx="2918223" cy="2996804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447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9032" y="4876800"/>
            <a:ext cx="4332668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We can interpret building a t-SNE map as a simulation of an </a:t>
            </a:r>
            <a:r>
              <a:rPr i="1" sz="2600">
                <a:solidFill>
                  <a:srgbClr val="747474"/>
                </a:solidFill>
              </a:rPr>
              <a:t>N-body system</a:t>
            </a:r>
            <a:r>
              <a:rPr sz="2600">
                <a:solidFill>
                  <a:srgbClr val="747474"/>
                </a:solidFill>
              </a:rPr>
              <a:t>:</a:t>
            </a:r>
          </a:p>
        </p:txBody>
      </p:sp>
      <p:sp>
        <p:nvSpPr>
          <p:cNvPr id="449" name="Shape 4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Gradient interpretation</a:t>
            </a:r>
          </a:p>
        </p:txBody>
      </p:sp>
      <p:sp>
        <p:nvSpPr>
          <p:cNvPr id="450" name="Shape 450"/>
          <p:cNvSpPr/>
          <p:nvPr/>
        </p:nvSpPr>
        <p:spPr>
          <a:xfrm>
            <a:off x="5066704" y="6111230"/>
            <a:ext cx="1717676" cy="190926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1" name="Shape 451"/>
          <p:cNvSpPr/>
          <p:nvPr/>
        </p:nvSpPr>
        <p:spPr>
          <a:xfrm flipH="1" flipV="1">
            <a:off x="4615557" y="5456386"/>
            <a:ext cx="244079" cy="427931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2" name="Shape 452"/>
          <p:cNvSpPr/>
          <p:nvPr/>
        </p:nvSpPr>
        <p:spPr>
          <a:xfrm flipH="1" flipV="1">
            <a:off x="4947989" y="5286871"/>
            <a:ext cx="18208" cy="602407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3" name="Shape 453"/>
          <p:cNvSpPr/>
          <p:nvPr/>
        </p:nvSpPr>
        <p:spPr>
          <a:xfrm flipV="1">
            <a:off x="5301902" y="5343177"/>
            <a:ext cx="2687192" cy="587476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4" name="Shape 454"/>
          <p:cNvSpPr/>
          <p:nvPr/>
        </p:nvSpPr>
        <p:spPr>
          <a:xfrm>
            <a:off x="5276502" y="6024512"/>
            <a:ext cx="1767881" cy="49158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5" name="Shape 455"/>
          <p:cNvSpPr/>
          <p:nvPr/>
        </p:nvSpPr>
        <p:spPr>
          <a:xfrm>
            <a:off x="5240585" y="6050458"/>
            <a:ext cx="2693840" cy="2350990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6" name="Shape 456"/>
          <p:cNvSpPr/>
          <p:nvPr/>
        </p:nvSpPr>
        <p:spPr>
          <a:xfrm>
            <a:off x="4966196" y="6182419"/>
            <a:ext cx="1839119" cy="2946153"/>
          </a:xfrm>
          <a:prstGeom prst="line">
            <a:avLst/>
          </a:prstGeom>
          <a:ln w="50800">
            <a:solidFill>
              <a:srgbClr val="FF2608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7" name="Shape 457"/>
          <p:cNvSpPr/>
          <p:nvPr/>
        </p:nvSpPr>
        <p:spPr>
          <a:xfrm>
            <a:off x="3911600" y="3111500"/>
            <a:ext cx="571500" cy="12319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pic>
        <p:nvPicPr>
          <p:cNvPr id="45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3175000"/>
            <a:ext cx="7933011" cy="10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Barnes-Hut approximation</a:t>
            </a:r>
          </a:p>
        </p:txBody>
      </p:sp>
      <p:sp>
        <p:nvSpPr>
          <p:cNvPr id="461" name="Shape 4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Many of the pairwise interactions between points are very similar:</a:t>
            </a:r>
          </a:p>
        </p:txBody>
      </p:sp>
      <p:pic>
        <p:nvPicPr>
          <p:cNvPr id="462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8732" y="3276600"/>
            <a:ext cx="4332668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5164633" y="3643758"/>
            <a:ext cx="3079751" cy="3762774"/>
          </a:xfrm>
          <a:prstGeom prst="line">
            <a:avLst/>
          </a:prstGeom>
          <a:ln w="50800">
            <a:solidFill>
              <a:srgbClr val="FF260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64" name="Shape 464"/>
          <p:cNvSpPr/>
          <p:nvPr/>
        </p:nvSpPr>
        <p:spPr>
          <a:xfrm>
            <a:off x="4769296" y="3829843"/>
            <a:ext cx="3456881" cy="3618063"/>
          </a:xfrm>
          <a:prstGeom prst="line">
            <a:avLst/>
          </a:prstGeom>
          <a:ln w="50800">
            <a:solidFill>
              <a:srgbClr val="FF260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65" name="Shape 465"/>
          <p:cNvSpPr/>
          <p:nvPr/>
        </p:nvSpPr>
        <p:spPr>
          <a:xfrm>
            <a:off x="5176192" y="4500661"/>
            <a:ext cx="3036144" cy="2996408"/>
          </a:xfrm>
          <a:prstGeom prst="line">
            <a:avLst/>
          </a:prstGeom>
          <a:ln w="50800">
            <a:solidFill>
              <a:srgbClr val="FF260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</a:t>
            </a:r>
            <a:r>
              <a:rPr i="1" sz="2600">
                <a:solidFill>
                  <a:srgbClr val="747474"/>
                </a:solidFill>
              </a:rPr>
              <a:t>dissimilarity</a:t>
            </a:r>
            <a:r>
              <a:rPr sz="2600">
                <a:solidFill>
                  <a:srgbClr val="747474"/>
                </a:solidFill>
              </a:rPr>
              <a:t> of all pairs of database records:</a:t>
            </a:r>
          </a:p>
        </p:txBody>
      </p:sp>
      <p:graphicFrame>
        <p:nvGraphicFramePr>
          <p:cNvPr id="111" name="Table 111"/>
          <p:cNvGraphicFramePr/>
          <p:nvPr/>
        </p:nvGraphicFramePr>
        <p:xfrm>
          <a:off x="775261" y="3759357"/>
          <a:ext cx="4843784" cy="2635569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968756"/>
                <a:gridCol w="968756"/>
                <a:gridCol w="968756"/>
                <a:gridCol w="968756"/>
                <a:gridCol w="968756"/>
              </a:tblGrid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Barnes-Hut approximation</a:t>
            </a:r>
          </a:p>
        </p:txBody>
      </p:sp>
      <p:sp>
        <p:nvSpPr>
          <p:cNvPr id="468" name="Shape 4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Approximate such similar interactions by a </a:t>
            </a:r>
            <a:r>
              <a:rPr i="1" sz="2600">
                <a:solidFill>
                  <a:srgbClr val="747474"/>
                </a:solidFill>
              </a:rPr>
              <a:t>single</a:t>
            </a:r>
            <a:r>
              <a:rPr sz="2600">
                <a:solidFill>
                  <a:srgbClr val="747474"/>
                </a:solidFill>
              </a:rPr>
              <a:t> interaction:</a:t>
            </a:r>
          </a:p>
        </p:txBody>
      </p:sp>
      <p:pic>
        <p:nvPicPr>
          <p:cNvPr id="469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8732" y="3276600"/>
            <a:ext cx="4332668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5164633" y="3643758"/>
            <a:ext cx="3079751" cy="3762774"/>
          </a:xfrm>
          <a:prstGeom prst="line">
            <a:avLst/>
          </a:prstGeom>
          <a:ln w="50800">
            <a:solidFill>
              <a:srgbClr val="FF2608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71" name="Shape 471"/>
          <p:cNvSpPr/>
          <p:nvPr/>
        </p:nvSpPr>
        <p:spPr>
          <a:xfrm>
            <a:off x="4769296" y="3829843"/>
            <a:ext cx="3456881" cy="3618063"/>
          </a:xfrm>
          <a:prstGeom prst="line">
            <a:avLst/>
          </a:prstGeom>
          <a:ln w="50800">
            <a:solidFill>
              <a:srgbClr val="FF2608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72" name="Shape 472"/>
          <p:cNvSpPr/>
          <p:nvPr/>
        </p:nvSpPr>
        <p:spPr>
          <a:xfrm>
            <a:off x="5176192" y="4500661"/>
            <a:ext cx="3036144" cy="2996408"/>
          </a:xfrm>
          <a:prstGeom prst="line">
            <a:avLst/>
          </a:prstGeom>
          <a:ln w="50800">
            <a:solidFill>
              <a:srgbClr val="FF2608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73" name="Shape 473"/>
          <p:cNvSpPr/>
          <p:nvPr/>
        </p:nvSpPr>
        <p:spPr>
          <a:xfrm>
            <a:off x="5125938" y="4036863"/>
            <a:ext cx="3114527" cy="3414912"/>
          </a:xfrm>
          <a:prstGeom prst="line">
            <a:avLst/>
          </a:prstGeom>
          <a:ln w="50800">
            <a:solidFill>
              <a:srgbClr val="FF260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74" name="Shape 474"/>
          <p:cNvSpPr/>
          <p:nvPr/>
        </p:nvSpPr>
        <p:spPr>
          <a:xfrm>
            <a:off x="4927600" y="3810000"/>
            <a:ext cx="241301" cy="24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63500">
            <a:solidFill>
              <a:srgbClr val="111EA7">
                <a:alpha val="5299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Barnes-Hut approximation</a:t>
            </a:r>
          </a:p>
        </p:txBody>
      </p:sp>
      <p:sp>
        <p:nvSpPr>
          <p:cNvPr id="477" name="Shape 4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Approximate such similar interactions by a </a:t>
            </a:r>
            <a:r>
              <a:rPr i="1" sz="2600">
                <a:solidFill>
                  <a:srgbClr val="747474"/>
                </a:solidFill>
              </a:rPr>
              <a:t>single</a:t>
            </a:r>
            <a:r>
              <a:rPr sz="2600">
                <a:solidFill>
                  <a:srgbClr val="747474"/>
                </a:solidFill>
              </a:rPr>
              <a:t> interaction:</a:t>
            </a:r>
          </a:p>
        </p:txBody>
      </p:sp>
      <p:pic>
        <p:nvPicPr>
          <p:cNvPr id="478" name="point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8732" y="3276600"/>
            <a:ext cx="4332668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5164633" y="3643758"/>
            <a:ext cx="3079751" cy="3762774"/>
          </a:xfrm>
          <a:prstGeom prst="line">
            <a:avLst/>
          </a:prstGeom>
          <a:ln w="50800">
            <a:solidFill>
              <a:srgbClr val="FF2608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80" name="Shape 480"/>
          <p:cNvSpPr/>
          <p:nvPr/>
        </p:nvSpPr>
        <p:spPr>
          <a:xfrm>
            <a:off x="4769296" y="3829843"/>
            <a:ext cx="3456881" cy="3618063"/>
          </a:xfrm>
          <a:prstGeom prst="line">
            <a:avLst/>
          </a:prstGeom>
          <a:ln w="50800">
            <a:solidFill>
              <a:srgbClr val="FF2608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81" name="Shape 481"/>
          <p:cNvSpPr/>
          <p:nvPr/>
        </p:nvSpPr>
        <p:spPr>
          <a:xfrm>
            <a:off x="5176192" y="4500661"/>
            <a:ext cx="3036144" cy="2996408"/>
          </a:xfrm>
          <a:prstGeom prst="line">
            <a:avLst/>
          </a:prstGeom>
          <a:ln w="50800">
            <a:solidFill>
              <a:srgbClr val="FF2608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82" name="Shape 482"/>
          <p:cNvSpPr/>
          <p:nvPr/>
        </p:nvSpPr>
        <p:spPr>
          <a:xfrm>
            <a:off x="5125938" y="4036863"/>
            <a:ext cx="3114527" cy="3414912"/>
          </a:xfrm>
          <a:prstGeom prst="line">
            <a:avLst/>
          </a:prstGeom>
          <a:ln w="50800">
            <a:solidFill>
              <a:srgbClr val="FF260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83" name="Shape 483"/>
          <p:cNvSpPr/>
          <p:nvPr/>
        </p:nvSpPr>
        <p:spPr>
          <a:xfrm>
            <a:off x="6661480" y="4876256"/>
            <a:ext cx="572378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584200">
              <a:defRPr b="1" sz="3300">
                <a:solidFill>
                  <a:srgbClr val="FF27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2700"/>
                </a:solidFill>
              </a:rPr>
              <a:t>3x</a:t>
            </a:r>
          </a:p>
        </p:txBody>
      </p:sp>
      <p:sp>
        <p:nvSpPr>
          <p:cNvPr id="484" name="Shape 484"/>
          <p:cNvSpPr/>
          <p:nvPr/>
        </p:nvSpPr>
        <p:spPr>
          <a:xfrm>
            <a:off x="4927600" y="3810000"/>
            <a:ext cx="241301" cy="24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63500">
            <a:solidFill>
              <a:srgbClr val="111EA7">
                <a:alpha val="5299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cifar10_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-6350"/>
            <a:ext cx="10147300" cy="1014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356" y="4483100"/>
            <a:ext cx="8604344" cy="538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1600" y="2209800"/>
            <a:ext cx="6499954" cy="458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752600"/>
            <a:ext cx="5321920" cy="525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86300" y="0"/>
            <a:ext cx="3340100" cy="373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7" grpId="1"/>
      <p:bldP build="whole" bldLvl="1" animBg="1" rev="0" advAuto="0" spid="489" grpId="3"/>
      <p:bldP build="whole" bldLvl="1" animBg="1" rev="0" advAuto="0" spid="488" grpId="2"/>
      <p:bldP build="whole" bldLvl="1" animBg="1" rev="0" advAuto="0" spid="490" grpId="4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turia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590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Afbeelding 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5100" y="-50800"/>
            <a:ext cx="5156200" cy="4767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Afbeelding 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8300" y="1143000"/>
            <a:ext cx="210164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Afbeelding 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3200" y="457200"/>
            <a:ext cx="4114800" cy="3991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Afbeelding 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900" y="3213100"/>
            <a:ext cx="2848201" cy="2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Afbeelding 5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6700" y="4559300"/>
            <a:ext cx="5606307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Afbeelding 6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69300" y="5040526"/>
            <a:ext cx="4978400" cy="2998574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/>
          <p:nvPr/>
        </p:nvSpPr>
        <p:spPr>
          <a:xfrm>
            <a:off x="12700" y="9354199"/>
            <a:ext cx="6553200" cy="3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ctr" defTabSz="584200">
              <a:defRPr sz="19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900"/>
              <a:t>* Word map made by Joseph Turian at University of Montreal.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2"/>
      <p:bldP build="whole" bldLvl="1" animBg="1" rev="0" advAuto="0" spid="495" grpId="3"/>
      <p:bldP build="whole" bldLvl="1" animBg="1" rev="0" advAuto="0" spid="498" grpId="6"/>
      <p:bldP build="whole" bldLvl="1" animBg="1" rev="0" advAuto="0" spid="493" grpId="1"/>
      <p:bldP build="whole" bldLvl="1" animBg="1" rev="0" advAuto="0" spid="497" grpId="5"/>
      <p:bldP build="whole" bldLvl="1" animBg="1" rev="0" advAuto="0" spid="496" grpId="4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Limitations of using a single map</a:t>
            </a:r>
          </a:p>
        </p:txBody>
      </p:sp>
      <p:sp>
        <p:nvSpPr>
          <p:cNvPr id="502" name="Shape 5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Suppose we are visualizing words based on association data, or authors based on co-authorships, or products based on Facebook likes, </a:t>
            </a:r>
            <a:r>
              <a:rPr i="1" sz="2600">
                <a:solidFill>
                  <a:srgbClr val="747474"/>
                </a:solidFill>
              </a:rPr>
              <a:t>etc.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Limitations of using a single map</a:t>
            </a:r>
          </a:p>
        </p:txBody>
      </p:sp>
      <p:sp>
        <p:nvSpPr>
          <p:cNvPr id="505" name="Shape 5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Suppose we are visualizing words based on association data, or authors based on co-authorships, or products based on Facebook likes, </a:t>
            </a:r>
            <a:r>
              <a:rPr i="1" sz="2600">
                <a:solidFill>
                  <a:srgbClr val="747474"/>
                </a:solidFill>
              </a:rPr>
              <a:t>etc.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How can we model the words </a:t>
            </a:r>
            <a:r>
              <a:rPr i="1" sz="2600">
                <a:solidFill>
                  <a:srgbClr val="747474"/>
                </a:solidFill>
              </a:rPr>
              <a:t>“river”</a:t>
            </a:r>
            <a:r>
              <a:rPr sz="2600">
                <a:solidFill>
                  <a:srgbClr val="747474"/>
                </a:solidFill>
              </a:rPr>
              <a:t>, </a:t>
            </a:r>
            <a:r>
              <a:rPr i="1" sz="2600">
                <a:solidFill>
                  <a:srgbClr val="747474"/>
                </a:solidFill>
              </a:rPr>
              <a:t>“bank”</a:t>
            </a:r>
            <a:r>
              <a:rPr sz="2600">
                <a:solidFill>
                  <a:srgbClr val="747474"/>
                </a:solidFill>
              </a:rPr>
              <a:t>, and </a:t>
            </a:r>
            <a:r>
              <a:rPr i="1" sz="2600">
                <a:solidFill>
                  <a:srgbClr val="747474"/>
                </a:solidFill>
              </a:rPr>
              <a:t>“bailout”</a:t>
            </a:r>
            <a:r>
              <a:rPr sz="2600">
                <a:solidFill>
                  <a:srgbClr val="747474"/>
                </a:solidFill>
              </a:rPr>
              <a:t> in a single map?</a:t>
            </a:r>
          </a:p>
        </p:txBody>
      </p:sp>
      <p:pic>
        <p:nvPicPr>
          <p:cNvPr id="506" name="single_map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0100" y="5562600"/>
            <a:ext cx="3771900" cy="37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Multiple maps t-SNE</a:t>
            </a:r>
          </a:p>
        </p:txBody>
      </p:sp>
      <p:sp>
        <p:nvSpPr>
          <p:cNvPr id="509" name="Shape 5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Construct multiple maps, and give each object a point in each map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Assign an </a:t>
            </a:r>
            <a:r>
              <a:rPr i="1" sz="2600">
                <a:solidFill>
                  <a:srgbClr val="747474"/>
                </a:solidFill>
              </a:rPr>
              <a:t>importance weight</a:t>
            </a:r>
            <a:r>
              <a:rPr sz="2600">
                <a:solidFill>
                  <a:srgbClr val="747474"/>
                </a:solidFill>
              </a:rPr>
              <a:t> to each point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Define the similarity between two points under the multiple maps model as a weighted sum over the similarities in the individual maps</a:t>
            </a:r>
          </a:p>
        </p:txBody>
      </p:sp>
      <p:pic>
        <p:nvPicPr>
          <p:cNvPr id="510" name="multi_map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500" y="5549900"/>
            <a:ext cx="6273800" cy="353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map_1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966" y="3792220"/>
            <a:ext cx="10210801" cy="6126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map_6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-723900"/>
            <a:ext cx="10096500" cy="605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514"/>
          <p:cNvSpPr/>
          <p:nvPr/>
        </p:nvSpPr>
        <p:spPr>
          <a:xfrm>
            <a:off x="609600" y="4876800"/>
            <a:ext cx="11633200" cy="127"/>
          </a:xfrm>
          <a:prstGeom prst="line">
            <a:avLst/>
          </a:prstGeom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map_1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966" y="3792220"/>
            <a:ext cx="10210801" cy="6126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map_6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-723900"/>
            <a:ext cx="10096500" cy="605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hape 518"/>
          <p:cNvSpPr/>
          <p:nvPr/>
        </p:nvSpPr>
        <p:spPr>
          <a:xfrm>
            <a:off x="609600" y="4876800"/>
            <a:ext cx="11633200" cy="127"/>
          </a:xfrm>
          <a:prstGeom prst="line">
            <a:avLst/>
          </a:prstGeom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19" name="Shape 519"/>
          <p:cNvSpPr/>
          <p:nvPr/>
        </p:nvSpPr>
        <p:spPr>
          <a:xfrm>
            <a:off x="5448300" y="1066800"/>
            <a:ext cx="1993900" cy="9525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map_1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966" y="3792220"/>
            <a:ext cx="10210801" cy="6126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map_6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-723900"/>
            <a:ext cx="10096500" cy="605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/>
          <p:nvPr/>
        </p:nvSpPr>
        <p:spPr>
          <a:xfrm>
            <a:off x="609600" y="4876800"/>
            <a:ext cx="11633200" cy="127"/>
          </a:xfrm>
          <a:prstGeom prst="line">
            <a:avLst/>
          </a:prstGeom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24" name="Shape 524"/>
          <p:cNvSpPr/>
          <p:nvPr/>
        </p:nvSpPr>
        <p:spPr>
          <a:xfrm>
            <a:off x="5448300" y="1066800"/>
            <a:ext cx="1993900" cy="9525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525" name="Shape 525"/>
          <p:cNvSpPr/>
          <p:nvPr/>
        </p:nvSpPr>
        <p:spPr>
          <a:xfrm>
            <a:off x="6121400" y="6451600"/>
            <a:ext cx="1651000" cy="876300"/>
          </a:xfrm>
          <a:prstGeom prst="rect">
            <a:avLst/>
          </a:prstGeom>
          <a:ln w="63500">
            <a:solidFill>
              <a:srgbClr val="FF38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</a:t>
            </a:r>
            <a:r>
              <a:rPr i="1" sz="2600">
                <a:solidFill>
                  <a:srgbClr val="747474"/>
                </a:solidFill>
              </a:rPr>
              <a:t>dissimilarity</a:t>
            </a:r>
            <a:r>
              <a:rPr sz="2600">
                <a:solidFill>
                  <a:srgbClr val="747474"/>
                </a:solidFill>
              </a:rPr>
              <a:t> of all pairs of database records:</a:t>
            </a:r>
          </a:p>
        </p:txBody>
      </p:sp>
      <p:graphicFrame>
        <p:nvGraphicFramePr>
          <p:cNvPr id="115" name="Table 115"/>
          <p:cNvGraphicFramePr/>
          <p:nvPr/>
        </p:nvGraphicFramePr>
        <p:xfrm>
          <a:off x="775261" y="3759357"/>
          <a:ext cx="4843784" cy="2635569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968756"/>
                <a:gridCol w="968756"/>
                <a:gridCol w="968756"/>
                <a:gridCol w="968756"/>
                <a:gridCol w="968756"/>
              </a:tblGrid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6" name="Table 116"/>
          <p:cNvGraphicFramePr/>
          <p:nvPr/>
        </p:nvGraphicFramePr>
        <p:xfrm>
          <a:off x="7252261" y="3594257"/>
          <a:ext cx="5130749" cy="302022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855124"/>
                <a:gridCol w="855124"/>
                <a:gridCol w="855124"/>
                <a:gridCol w="855124"/>
                <a:gridCol w="855124"/>
                <a:gridCol w="855124"/>
              </a:tblGrid>
              <a:tr h="503371">
                <a:tc>
                  <a:txBody>
                    <a:bodyPr/>
                    <a:lstStyle/>
                    <a:p>
                      <a:pPr lvl="0" algn="ctr" defTabSz="914400">
                        <a:defRPr b="1" sz="23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147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178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82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146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128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270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187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7" name="Shape 117"/>
          <p:cNvSpPr/>
          <p:nvPr/>
        </p:nvSpPr>
        <p:spPr>
          <a:xfrm>
            <a:off x="5867400" y="4801788"/>
            <a:ext cx="1136507" cy="605166"/>
          </a:xfrm>
          <a:prstGeom prst="rightArrow">
            <a:avLst>
              <a:gd name="adj1" fmla="val 42853"/>
              <a:gd name="adj2" fmla="val 63688"/>
            </a:avLst>
          </a:prstGeom>
          <a:solidFill>
            <a:srgbClr val="325D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creen Shot 2013-06-21 at 6.03.30 PM.png"/>
          <p:cNvPicPr/>
          <p:nvPr/>
        </p:nvPicPr>
        <p:blipFill>
          <a:blip r:embed="rId2">
            <a:extLst/>
          </a:blip>
          <a:srcRect l="0" t="4550" r="885" b="9411"/>
          <a:stretch>
            <a:fillRect/>
          </a:stretch>
        </p:blipFill>
        <p:spPr>
          <a:xfrm>
            <a:off x="51594" y="1181100"/>
            <a:ext cx="12889706" cy="699770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/>
        </p:nvSpPr>
        <p:spPr>
          <a:xfrm>
            <a:off x="3717304" y="8688513"/>
            <a:ext cx="5570192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solidFill>
                  <a:srgbClr val="006621"/>
                </a:solid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100" u="sng">
                <a:solidFill>
                  <a:srgbClr val="006621"/>
                </a:solidFill>
                <a:hlinkClick r:id="rId3" invalidUrl="" action="" tgtFrame="" tooltip="" history="1" highlightClick="0" endSnd="0"/>
              </a:rPr>
              <a:t>http://homepage.tudelft.nl/19j49/multiplemaps/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Conclusions</a:t>
            </a:r>
          </a:p>
        </p:txBody>
      </p:sp>
      <p:sp>
        <p:nvSpPr>
          <p:cNvPr id="531" name="Shape 5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35926" indent="-235926">
              <a:defRPr sz="2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Visualizing high-dimensional data in maps may lead to insight in the data</a:t>
            </a:r>
          </a:p>
        </p:txBody>
      </p:sp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Conclusions</a:t>
            </a:r>
          </a:p>
        </p:txBody>
      </p:sp>
      <p:sp>
        <p:nvSpPr>
          <p:cNvPr id="534" name="Shape 5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35926" indent="-235926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Visualizing high-dimensional data in maps may lead to insight in the data</a:t>
            </a:r>
            <a:endParaRPr sz="2300">
              <a:solidFill>
                <a:srgbClr val="747474"/>
              </a:solidFill>
            </a:endParaRPr>
          </a:p>
          <a:p>
            <a:pPr lvl="0" marL="235926" indent="-235926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747474"/>
              </a:solidFill>
            </a:endParaRPr>
          </a:p>
          <a:p>
            <a:pPr lvl="0" marL="235926" indent="-235926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t-SNE is an effective and efficient algorithm to make such maps</a:t>
            </a:r>
          </a:p>
        </p:txBody>
      </p: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Conclusions</a:t>
            </a:r>
          </a:p>
        </p:txBody>
      </p:sp>
      <p:sp>
        <p:nvSpPr>
          <p:cNvPr id="537" name="Shape 5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35926" indent="-235926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Visualizing high-dimensional data in maps may lead to insight in the data</a:t>
            </a:r>
            <a:endParaRPr sz="2300">
              <a:solidFill>
                <a:srgbClr val="747474"/>
              </a:solidFill>
            </a:endParaRPr>
          </a:p>
          <a:p>
            <a:pPr lvl="0" marL="235926" indent="-235926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747474"/>
              </a:solidFill>
            </a:endParaRPr>
          </a:p>
          <a:p>
            <a:pPr lvl="0" marL="235926" indent="-235926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t-SNE is an effective and efficient algorithm to make such maps</a:t>
            </a:r>
            <a:endParaRPr sz="2300">
              <a:solidFill>
                <a:srgbClr val="747474"/>
              </a:solidFill>
            </a:endParaRPr>
          </a:p>
          <a:p>
            <a:pPr lvl="0" marL="235926" indent="-235926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747474"/>
              </a:solidFill>
            </a:endParaRPr>
          </a:p>
          <a:p>
            <a:pPr lvl="0" marL="235926" indent="-235926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747474"/>
                </a:solidFill>
              </a:rPr>
              <a:t>t-SNE has already been successfully applied in a range of domains:</a:t>
            </a:r>
            <a:endParaRPr sz="2300">
              <a:solidFill>
                <a:srgbClr val="747474"/>
              </a:solidFill>
            </a:endParaRPr>
          </a:p>
          <a:p>
            <a:pPr lvl="1" marL="659911" indent="-21541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747474"/>
                </a:solidFill>
              </a:rPr>
              <a:t>Bioinformatics, computer security, climate research, cancer research, </a:t>
            </a:r>
            <a:r>
              <a:rPr i="1" sz="2100">
                <a:solidFill>
                  <a:srgbClr val="747474"/>
                </a:solidFill>
              </a:rPr>
              <a:t>etc.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mnist_3d.mpg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194319" y="-1202843"/>
            <a:ext cx="15024862" cy="8764503"/>
          </a:xfrm>
          <a:prstGeom prst="rect">
            <a:avLst/>
          </a:prstGeom>
        </p:spPr>
      </p:pic>
      <p:sp>
        <p:nvSpPr>
          <p:cNvPr id="540" name="Shape 540"/>
          <p:cNvSpPr/>
          <p:nvPr/>
        </p:nvSpPr>
        <p:spPr>
          <a:xfrm>
            <a:off x="50800" y="8956081"/>
            <a:ext cx="12903200" cy="72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 defTabSz="584200">
              <a:defRPr sz="1800"/>
            </a:pPr>
            <a:r>
              <a:rPr sz="2100">
                <a:latin typeface="+mn-lt"/>
                <a:ea typeface="+mn-ea"/>
                <a:cs typeface="+mn-cs"/>
                <a:sym typeface="Helvetica Neue Light"/>
              </a:rPr>
              <a:t>Try it out yourself! Code is available on </a:t>
            </a:r>
            <a:r>
              <a:rPr sz="2100" u="sng">
                <a:latin typeface="+mn-lt"/>
                <a:ea typeface="+mn-ea"/>
                <a:cs typeface="+mn-cs"/>
                <a:sym typeface="Helvetica Neue Light"/>
                <a:hlinkClick r:id="rId5" invalidUrl="" action="" tgtFrame="" tooltip="" history="1" highlightClick="0" endSnd="0"/>
              </a:rPr>
              <a:t>http://homepage.tudelft.nl/19j49/tsne</a:t>
            </a:r>
            <a:br>
              <a:rPr sz="2100">
                <a:latin typeface="+mn-lt"/>
                <a:ea typeface="+mn-ea"/>
                <a:cs typeface="+mn-cs"/>
                <a:sym typeface="Helvetica Neue Light"/>
              </a:rPr>
            </a:br>
            <a:r>
              <a:rPr sz="2100">
                <a:latin typeface="+mn-lt"/>
                <a:ea typeface="+mn-ea"/>
                <a:cs typeface="+mn-cs"/>
                <a:sym typeface="Helvetica Neue Light"/>
              </a:rPr>
              <a:t>Talk with more details: </a:t>
            </a:r>
            <a:r>
              <a:rPr sz="2100" u="sng">
                <a:latin typeface="+mn-lt"/>
                <a:ea typeface="+mn-ea"/>
                <a:cs typeface="+mn-cs"/>
                <a:sym typeface="Helvetica Neue Light"/>
                <a:hlinkClick r:id="rId6" invalidUrl="" action="" tgtFrame="" tooltip="" history="1" highlightClick="0" endSnd="0"/>
              </a:rPr>
              <a:t>http://www.youtube.com/user/GoogleTechTalks/videos</a:t>
            </a:r>
          </a:p>
        </p:txBody>
      </p:sp>
      <p:pic>
        <p:nvPicPr>
          <p:cNvPr id="541" name="geoff6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01932" y="5440063"/>
            <a:ext cx="2133601" cy="2124674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Shape 542"/>
          <p:cNvSpPr/>
          <p:nvPr/>
        </p:nvSpPr>
        <p:spPr>
          <a:xfrm>
            <a:off x="9091900" y="7581670"/>
            <a:ext cx="2699665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1" indent="0" algn="ctr" defTabSz="584200">
              <a:spcBef>
                <a:spcPts val="4800"/>
              </a:spcBef>
              <a:defRPr sz="1800"/>
            </a:pPr>
            <a:r>
              <a: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rPr>
              <a:t>Geoffrey Hinton</a:t>
            </a:r>
          </a:p>
        </p:txBody>
      </p:sp>
      <p:pic>
        <p:nvPicPr>
          <p:cNvPr id="543" name="shapeimage_2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95863" y="5441894"/>
            <a:ext cx="2197101" cy="212101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620833" y="7581670"/>
            <a:ext cx="3947161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1" indent="0" algn="ctr" defTabSz="584200">
              <a:spcBef>
                <a:spcPts val="4800"/>
              </a:spcBef>
              <a:defRPr sz="1800"/>
            </a:pPr>
            <a:r>
              <a: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rPr>
              <a:t>Laurens van der Maaten</a:t>
            </a:r>
          </a:p>
        </p:txBody>
      </p:sp>
      <p:sp>
        <p:nvSpPr>
          <p:cNvPr id="545" name="Shape 545"/>
          <p:cNvSpPr/>
          <p:nvPr/>
        </p:nvSpPr>
        <p:spPr>
          <a:xfrm>
            <a:off x="4600227" y="6096000"/>
            <a:ext cx="399444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700">
                <a:solidFill>
                  <a:srgbClr val="FFFFFF"/>
                </a:solidFill>
              </a:rPr>
              <a:t>QUESTIONS?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3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Compute </a:t>
            </a:r>
            <a:r>
              <a:rPr i="1" sz="2600">
                <a:solidFill>
                  <a:srgbClr val="747474"/>
                </a:solidFill>
              </a:rPr>
              <a:t>dissimilarity</a:t>
            </a:r>
            <a:r>
              <a:rPr sz="2600">
                <a:solidFill>
                  <a:srgbClr val="747474"/>
                </a:solidFill>
              </a:rPr>
              <a:t> of all pairs of database records:</a:t>
            </a: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Exact way in which dissimilarities are computed depends on problem at hand</a:t>
            </a:r>
          </a:p>
        </p:txBody>
      </p:sp>
      <p:graphicFrame>
        <p:nvGraphicFramePr>
          <p:cNvPr id="121" name="Table 121"/>
          <p:cNvGraphicFramePr/>
          <p:nvPr/>
        </p:nvGraphicFramePr>
        <p:xfrm>
          <a:off x="775261" y="3759357"/>
          <a:ext cx="4843784" cy="2635569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968756"/>
                <a:gridCol w="968756"/>
                <a:gridCol w="968756"/>
                <a:gridCol w="968756"/>
                <a:gridCol w="968756"/>
              </a:tblGrid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27113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2" name="Table 122"/>
          <p:cNvGraphicFramePr/>
          <p:nvPr/>
        </p:nvGraphicFramePr>
        <p:xfrm>
          <a:off x="7252261" y="3594257"/>
          <a:ext cx="5130749" cy="302022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855124"/>
                <a:gridCol w="855124"/>
                <a:gridCol w="855124"/>
                <a:gridCol w="855124"/>
                <a:gridCol w="855124"/>
                <a:gridCol w="855124"/>
              </a:tblGrid>
              <a:tr h="503371">
                <a:tc>
                  <a:txBody>
                    <a:bodyPr/>
                    <a:lstStyle/>
                    <a:p>
                      <a:pPr lvl="0" algn="ctr" defTabSz="914400">
                        <a:defRPr b="1" sz="23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147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178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82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146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128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270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187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3" name="Shape 123"/>
          <p:cNvSpPr/>
          <p:nvPr/>
        </p:nvSpPr>
        <p:spPr>
          <a:xfrm>
            <a:off x="5867400" y="4801788"/>
            <a:ext cx="1136507" cy="605166"/>
          </a:xfrm>
          <a:prstGeom prst="rightArrow">
            <a:avLst>
              <a:gd name="adj1" fmla="val 42853"/>
              <a:gd name="adj2" fmla="val 63688"/>
            </a:avLst>
          </a:prstGeom>
          <a:solidFill>
            <a:srgbClr val="325D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Build </a:t>
            </a:r>
            <a:r>
              <a:rPr i="1" sz="2600">
                <a:solidFill>
                  <a:srgbClr val="747474"/>
                </a:solidFill>
              </a:rPr>
              <a:t>map</a:t>
            </a:r>
            <a:r>
              <a:rPr sz="2600">
                <a:solidFill>
                  <a:srgbClr val="747474"/>
                </a:solidFill>
              </a:rPr>
              <a:t> in which each point represents a database record, and distances between points reflect similarities in the data:</a:t>
            </a:r>
          </a:p>
        </p:txBody>
      </p:sp>
      <p:graphicFrame>
        <p:nvGraphicFramePr>
          <p:cNvPr id="127" name="Table 127"/>
          <p:cNvGraphicFramePr/>
          <p:nvPr/>
        </p:nvGraphicFramePr>
        <p:xfrm>
          <a:off x="775261" y="4648357"/>
          <a:ext cx="5130749" cy="302022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855124"/>
                <a:gridCol w="855124"/>
                <a:gridCol w="855124"/>
                <a:gridCol w="855124"/>
                <a:gridCol w="855124"/>
                <a:gridCol w="855124"/>
              </a:tblGrid>
              <a:tr h="503371">
                <a:tc>
                  <a:txBody>
                    <a:bodyPr/>
                    <a:lstStyle/>
                    <a:p>
                      <a:pPr lvl="0" algn="ctr" defTabSz="914400">
                        <a:defRPr b="1" sz="23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147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178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82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146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128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270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187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Introduction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Build </a:t>
            </a:r>
            <a:r>
              <a:rPr i="1" sz="2600">
                <a:solidFill>
                  <a:srgbClr val="747474"/>
                </a:solidFill>
              </a:rPr>
              <a:t>map</a:t>
            </a:r>
            <a:r>
              <a:rPr sz="2600">
                <a:solidFill>
                  <a:srgbClr val="747474"/>
                </a:solidFill>
              </a:rPr>
              <a:t> in which each point represents a database record, and distances between points reflect similarities in the data:</a:t>
            </a:r>
          </a:p>
        </p:txBody>
      </p:sp>
      <p:graphicFrame>
        <p:nvGraphicFramePr>
          <p:cNvPr id="131" name="Table 131"/>
          <p:cNvGraphicFramePr/>
          <p:nvPr/>
        </p:nvGraphicFramePr>
        <p:xfrm>
          <a:off x="775261" y="4648357"/>
          <a:ext cx="5130749" cy="302022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855124"/>
                <a:gridCol w="855124"/>
                <a:gridCol w="855124"/>
                <a:gridCol w="855124"/>
                <a:gridCol w="855124"/>
                <a:gridCol w="855124"/>
              </a:tblGrid>
              <a:tr h="503371">
                <a:tc>
                  <a:txBody>
                    <a:bodyPr/>
                    <a:lstStyle/>
                    <a:p>
                      <a:pPr lvl="0" algn="ctr" defTabSz="914400">
                        <a:defRPr b="1" sz="23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147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178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82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202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146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128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270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187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0337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Zwo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3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2" name="map.png"/>
          <p:cNvPicPr/>
          <p:nvPr/>
        </p:nvPicPr>
        <p:blipFill>
          <a:blip r:embed="rId2">
            <a:alphaModFix amt="19853"/>
            <a:extLst/>
          </a:blip>
          <a:stretch>
            <a:fillRect/>
          </a:stretch>
        </p:blipFill>
        <p:spPr>
          <a:xfrm>
            <a:off x="7086038" y="3366501"/>
            <a:ext cx="5158419" cy="609194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7527452" y="5782714"/>
            <a:ext cx="1626096" cy="405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0000"/>
                </a:solidFill>
              </a:rPr>
              <a:t>Amsterdam</a:t>
            </a:r>
          </a:p>
        </p:txBody>
      </p:sp>
      <p:sp>
        <p:nvSpPr>
          <p:cNvPr id="134" name="Shape 134"/>
          <p:cNvSpPr/>
          <p:nvPr/>
        </p:nvSpPr>
        <p:spPr>
          <a:xfrm>
            <a:off x="8602700" y="6784219"/>
            <a:ext cx="1502458" cy="405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0000"/>
                </a:solidFill>
              </a:rPr>
              <a:t>Rotterdam</a:t>
            </a:r>
          </a:p>
        </p:txBody>
      </p:sp>
      <p:sp>
        <p:nvSpPr>
          <p:cNvPr id="135" name="Shape 135"/>
          <p:cNvSpPr/>
          <p:nvPr/>
        </p:nvSpPr>
        <p:spPr>
          <a:xfrm>
            <a:off x="10384727" y="9026592"/>
            <a:ext cx="1512784" cy="405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0000"/>
                </a:solidFill>
              </a:rPr>
              <a:t>Maastricht</a:t>
            </a:r>
          </a:p>
        </p:txBody>
      </p:sp>
      <p:sp>
        <p:nvSpPr>
          <p:cNvPr id="136" name="Shape 136"/>
          <p:cNvSpPr/>
          <p:nvPr/>
        </p:nvSpPr>
        <p:spPr>
          <a:xfrm>
            <a:off x="11436643" y="3838683"/>
            <a:ext cx="1471758" cy="405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0000"/>
                </a:solidFill>
              </a:rPr>
              <a:t>Groningen</a:t>
            </a:r>
          </a:p>
        </p:txBody>
      </p:sp>
      <p:sp>
        <p:nvSpPr>
          <p:cNvPr id="137" name="Shape 137"/>
          <p:cNvSpPr/>
          <p:nvPr/>
        </p:nvSpPr>
        <p:spPr>
          <a:xfrm>
            <a:off x="9087812" y="5909536"/>
            <a:ext cx="211070" cy="211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63A3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8433386" y="6881551"/>
            <a:ext cx="211069" cy="211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63A3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10233058" y="9123924"/>
            <a:ext cx="211069" cy="211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63A3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11320889" y="3965504"/>
            <a:ext cx="211069" cy="211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63A3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10791574" y="5582323"/>
            <a:ext cx="211069" cy="211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63A3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  <p:sp>
        <p:nvSpPr>
          <p:cNvPr id="142" name="Shape 142"/>
          <p:cNvSpPr/>
          <p:nvPr/>
        </p:nvSpPr>
        <p:spPr>
          <a:xfrm>
            <a:off x="10959377" y="5455501"/>
            <a:ext cx="969389" cy="405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0000"/>
                </a:solidFill>
              </a:rPr>
              <a:t>Zwolle</a:t>
            </a:r>
          </a:p>
        </p:txBody>
      </p:sp>
      <p:sp>
        <p:nvSpPr>
          <p:cNvPr id="143" name="Shape 143"/>
          <p:cNvSpPr/>
          <p:nvPr/>
        </p:nvSpPr>
        <p:spPr>
          <a:xfrm>
            <a:off x="6148477" y="5855888"/>
            <a:ext cx="1136508" cy="605166"/>
          </a:xfrm>
          <a:prstGeom prst="rightArrow">
            <a:avLst>
              <a:gd name="adj1" fmla="val 42853"/>
              <a:gd name="adj2" fmla="val 63688"/>
            </a:avLst>
          </a:prstGeom>
          <a:solidFill>
            <a:srgbClr val="325D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3600">
                <a:latin typeface="+mn-lt"/>
                <a:ea typeface="+mn-ea"/>
                <a:cs typeface="+mn-cs"/>
                <a:sym typeface="Helvetica Neue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Principal Components Analysis</a:t>
            </a:r>
          </a:p>
        </p:txBody>
      </p:sp>
      <p:pic>
        <p:nvPicPr>
          <p:cNvPr id="14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075998"/>
            <a:ext cx="11176000" cy="894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fbeelding 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0700" y="2616200"/>
            <a:ext cx="901700" cy="201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mnist-digit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2324100"/>
            <a:ext cx="2787277" cy="280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