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media1.mov" ContentType="video/unknown"/>
  <Override PartName="/ppt/media/image2.jpeg" ContentType="image/jpeg"/>
  <Override PartName="/ppt/media/media1.mpg" ContentType="video/unknown"/>
  <Override PartName="/ppt/media/image3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  <p:sldId id="304" r:id="rId56"/>
    <p:sldId id="305" r:id="rId57"/>
    <p:sldId id="306" r:id="rId58"/>
    <p:sldId id="307" r:id="rId59"/>
    <p:sldId id="308" r:id="rId60"/>
    <p:sldId id="309" r:id="rId61"/>
  </p:sldIdLst>
  <p:sldSz cx="13004800" cy="9753600"/>
  <p:notesSz cx="6858000" cy="9144000"/>
  <p:defaultTextStyle>
    <a:lvl1pPr defTabSz="457200">
      <a:defRPr sz="1200">
        <a:latin typeface="Helvetica"/>
        <a:ea typeface="Helvetica"/>
        <a:cs typeface="Helvetica"/>
        <a:sym typeface="Helvetica"/>
      </a:defRPr>
    </a:lvl1pPr>
    <a:lvl2pPr indent="228600" defTabSz="457200">
      <a:defRPr sz="1200">
        <a:latin typeface="Helvetica"/>
        <a:ea typeface="Helvetica"/>
        <a:cs typeface="Helvetica"/>
        <a:sym typeface="Helvetica"/>
      </a:defRPr>
    </a:lvl2pPr>
    <a:lvl3pPr indent="457200" defTabSz="457200">
      <a:defRPr sz="1200">
        <a:latin typeface="Helvetica"/>
        <a:ea typeface="Helvetica"/>
        <a:cs typeface="Helvetica"/>
        <a:sym typeface="Helvetica"/>
      </a:defRPr>
    </a:lvl3pPr>
    <a:lvl4pPr indent="685800" defTabSz="457200">
      <a:defRPr sz="1200">
        <a:latin typeface="Helvetica"/>
        <a:ea typeface="Helvetica"/>
        <a:cs typeface="Helvetica"/>
        <a:sym typeface="Helvetica"/>
      </a:defRPr>
    </a:lvl4pPr>
    <a:lvl5pPr indent="914400" defTabSz="457200">
      <a:defRPr sz="1200">
        <a:latin typeface="Helvetica"/>
        <a:ea typeface="Helvetica"/>
        <a:cs typeface="Helvetica"/>
        <a:sym typeface="Helvetica"/>
      </a:defRPr>
    </a:lvl5pPr>
    <a:lvl6pPr indent="1143000" defTabSz="457200">
      <a:defRPr sz="1200">
        <a:latin typeface="Helvetica"/>
        <a:ea typeface="Helvetica"/>
        <a:cs typeface="Helvetica"/>
        <a:sym typeface="Helvetica"/>
      </a:defRPr>
    </a:lvl6pPr>
    <a:lvl7pPr indent="1371600" defTabSz="457200">
      <a:defRPr sz="1200">
        <a:latin typeface="Helvetica"/>
        <a:ea typeface="Helvetica"/>
        <a:cs typeface="Helvetica"/>
        <a:sym typeface="Helvetica"/>
      </a:defRPr>
    </a:lvl7pPr>
    <a:lvl8pPr indent="1600200" defTabSz="457200">
      <a:defRPr sz="1200">
        <a:latin typeface="Helvetica"/>
        <a:ea typeface="Helvetica"/>
        <a:cs typeface="Helvetica"/>
        <a:sym typeface="Helvetica"/>
      </a:defRPr>
    </a:lvl8pPr>
    <a:lvl9pPr indent="1828800" defTabSz="457200">
      <a:defRPr sz="1200">
        <a:latin typeface="Helvetica"/>
        <a:ea typeface="Helvetica"/>
        <a:cs typeface="Helvetica"/>
        <a:sym typeface="Helvetica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def" i="def">
        <a:fontRef idx="major">
          <a:srgbClr val="444444"/>
        </a:fontRef>
        <a:srgbClr val="44444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C4C6C6"/>
              </a:solidFill>
              <a:prstDash val="solid"/>
              <a:miter lim="400000"/>
            </a:ln>
          </a:top>
          <a:bottom>
            <a:ln w="25400" cap="flat">
              <a:solidFill>
                <a:srgbClr val="C4C6C6"/>
              </a:solidFill>
              <a:prstDash val="solid"/>
              <a:miter lim="400000"/>
            </a:ln>
          </a:bottom>
          <a:insideH>
            <a:ln w="25400" cap="flat">
              <a:solidFill>
                <a:srgbClr val="C4C6C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F2F2F2"/>
          </a:solidFill>
        </a:fill>
      </a:tcStyle>
    </a:band2H>
    <a:firstCol>
      <a:tcTxStyle b="def" i="def">
        <a:fontRef idx="major">
          <a:srgbClr val="444444"/>
        </a:fontRef>
        <a:srgbClr val="444444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C4C6C6"/>
              </a:solidFill>
              <a:prstDash val="solid"/>
              <a:miter lim="400000"/>
            </a:ln>
          </a:right>
          <a:top>
            <a:ln w="25400" cap="flat">
              <a:solidFill>
                <a:srgbClr val="C4C6C6"/>
              </a:solidFill>
              <a:prstDash val="solid"/>
              <a:miter lim="400000"/>
            </a:ln>
          </a:top>
          <a:bottom>
            <a:ln w="25400" cap="flat">
              <a:solidFill>
                <a:srgbClr val="C4C6C6"/>
              </a:solidFill>
              <a:prstDash val="solid"/>
              <a:miter lim="400000"/>
            </a:ln>
          </a:bottom>
          <a:insideH>
            <a:ln w="25400" cap="flat">
              <a:solidFill>
                <a:srgbClr val="C4C6C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8E9E8"/>
          </a:solidFill>
        </a:fill>
      </a:tcStyle>
    </a:firstCol>
    <a:lastRow>
      <a:tcTxStyle b="def" i="def">
        <a:fontRef idx="major">
          <a:srgbClr val="444444"/>
        </a:fontRef>
        <a:srgbClr val="44444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def" i="de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25D6B"/>
          </a:solidFill>
        </a:fill>
      </a:tcStyle>
    </a:firstRow>
  </a:tblStyle>
  <a:tblStyle styleId="{C7B018BB-80A7-4F77-B60F-C8B233D01FF8}" styleName="">
    <a:tblBg/>
    <a:wholeTbl>
      <a:tcTxStyle b="def" i="def">
        <a:fontRef idx="major">
          <a:srgbClr val="444444"/>
        </a:fontRef>
        <a:srgbClr val="44444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FF8FA"/>
          </a:solidFill>
        </a:fill>
      </a:tcStyle>
    </a:band2H>
    <a:firstCol>
      <a:tcTxStyle b="def" i="def">
        <a:fontRef idx="major">
          <a:srgbClr val="444444"/>
        </a:fontRef>
        <a:srgbClr val="44444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4F728F"/>
              </a:solidFill>
              <a:prstDash val="solid"/>
              <a:miter lim="400000"/>
            </a:ln>
          </a:top>
          <a:bottom>
            <a:ln w="12700" cap="flat">
              <a:solidFill>
                <a:srgbClr val="4F728F"/>
              </a:solidFill>
              <a:prstDash val="solid"/>
              <a:miter lim="400000"/>
            </a:ln>
          </a:bottom>
          <a:insideH>
            <a:ln w="12700" cap="flat">
              <a:solidFill>
                <a:srgbClr val="4F728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4DADF"/>
          </a:solidFill>
        </a:fill>
      </a:tcStyle>
    </a:firstCol>
    <a:lastRow>
      <a:tcTxStyle b="def" i="de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747474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38EB0"/>
          </a:solidFill>
        </a:fill>
      </a:tcStyle>
    </a:lastRow>
    <a:firstRow>
      <a:tcTxStyle b="def" i="de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747474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173D59"/>
          </a:solidFill>
        </a:fill>
      </a:tcStyle>
    </a:firstRow>
  </a:tblStyle>
  <a:tblStyle styleId="{EEE7283C-3CF3-47DC-8721-378D4A62B228}" styleName="">
    <a:tblBg/>
    <a:wholeTbl>
      <a:tcTxStyle b="def" i="def">
        <a:fontRef idx="major">
          <a:srgbClr val="444444"/>
        </a:fontRef>
        <a:srgbClr val="444444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F2F2F2"/>
          </a:solidFill>
        </a:fill>
      </a:tcStyle>
    </a:band2H>
    <a:firstCol>
      <a:tcTxStyle b="def" i="def">
        <a:fontRef idx="major">
          <a:srgbClr val="444444"/>
        </a:fontRef>
        <a:srgbClr val="444444"/>
      </a:tcTxStyle>
      <a:tcStyle>
        <a:tcBdr>
          <a:left>
            <a:ln w="12700" cap="flat">
              <a:solidFill>
                <a:srgbClr val="3C3C1D"/>
              </a:solidFill>
              <a:prstDash val="solid"/>
              <a:miter lim="400000"/>
            </a:ln>
          </a:left>
          <a:right>
            <a:ln w="12700" cap="flat">
              <a:solidFill>
                <a:srgbClr val="A9A584"/>
              </a:solidFill>
              <a:prstDash val="solid"/>
              <a:miter lim="400000"/>
            </a:ln>
          </a:right>
          <a:top>
            <a:ln w="12700" cap="flat">
              <a:solidFill>
                <a:srgbClr val="A9A584"/>
              </a:solidFill>
              <a:prstDash val="solid"/>
              <a:miter lim="400000"/>
            </a:ln>
          </a:top>
          <a:bottom>
            <a:ln w="12700" cap="flat">
              <a:solidFill>
                <a:srgbClr val="A9A584"/>
              </a:solidFill>
              <a:prstDash val="solid"/>
              <a:miter lim="400000"/>
            </a:ln>
          </a:bottom>
          <a:insideH>
            <a:ln w="12700" cap="flat">
              <a:solidFill>
                <a:srgbClr val="A9A584"/>
              </a:solidFill>
              <a:prstDash val="solid"/>
              <a:miter lim="400000"/>
            </a:ln>
          </a:insideH>
          <a:insideV>
            <a:ln w="12700" cap="flat">
              <a:solidFill>
                <a:srgbClr val="A9A584"/>
              </a:solidFill>
              <a:prstDash val="solid"/>
              <a:miter lim="400000"/>
            </a:ln>
          </a:insideV>
        </a:tcBdr>
        <a:fill>
          <a:solidFill>
            <a:srgbClr val="CFCDBB"/>
          </a:solidFill>
        </a:fill>
      </a:tcStyle>
    </a:firstCol>
    <a:lastRow>
      <a:tcTxStyle b="def" i="def">
        <a:fontRef idx="major">
          <a:srgbClr val="444444"/>
        </a:fontRef>
        <a:srgbClr val="444444"/>
      </a:tcTxStyle>
      <a:tcStyle>
        <a:tcBdr>
          <a:left>
            <a:ln w="12700" cap="flat">
              <a:solidFill>
                <a:srgbClr val="C6C6C6"/>
              </a:solidFill>
              <a:prstDash val="solid"/>
              <a:miter lim="400000"/>
            </a:ln>
          </a:left>
          <a:right>
            <a:ln w="12700" cap="flat">
              <a:solidFill>
                <a:srgbClr val="C6C6C6"/>
              </a:solidFill>
              <a:prstDash val="solid"/>
              <a:miter lim="400000"/>
            </a:ln>
          </a:right>
          <a:top>
            <a:ln w="12700" cap="flat">
              <a:solidFill>
                <a:srgbClr val="656839"/>
              </a:solidFill>
              <a:prstDash val="solid"/>
              <a:miter lim="400000"/>
            </a:ln>
          </a:top>
          <a:bottom>
            <a:ln w="12700" cap="flat">
              <a:solidFill>
                <a:srgbClr val="3C3C1D"/>
              </a:solidFill>
              <a:prstDash val="solid"/>
              <a:miter lim="400000"/>
            </a:ln>
          </a:bottom>
          <a:insideH>
            <a:ln w="12700" cap="flat">
              <a:solidFill>
                <a:srgbClr val="C6C6C6"/>
              </a:solidFill>
              <a:prstDash val="solid"/>
              <a:miter lim="400000"/>
            </a:ln>
          </a:insideH>
          <a:insideV>
            <a:ln w="12700" cap="flat">
              <a:solidFill>
                <a:srgbClr val="C6C6C6"/>
              </a:solidFill>
              <a:prstDash val="solid"/>
              <a:miter lim="400000"/>
            </a:ln>
          </a:insideV>
        </a:tcBdr>
        <a:fill>
          <a:solidFill>
            <a:srgbClr val="E8E9E8"/>
          </a:solidFill>
        </a:fill>
      </a:tcStyle>
    </a:lastRow>
    <a:firstRow>
      <a:tcTxStyle b="def" i="de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A9A584"/>
              </a:solidFill>
              <a:prstDash val="solid"/>
              <a:miter lim="400000"/>
            </a:ln>
          </a:left>
          <a:right>
            <a:ln w="12700" cap="flat">
              <a:solidFill>
                <a:srgbClr val="A9A584"/>
              </a:solidFill>
              <a:prstDash val="solid"/>
              <a:miter lim="400000"/>
            </a:ln>
          </a:right>
          <a:top>
            <a:ln w="12700" cap="flat">
              <a:solidFill>
                <a:srgbClr val="3C3C1D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AAA485"/>
              </a:solidFill>
              <a:prstDash val="solid"/>
              <a:miter lim="400000"/>
            </a:ln>
          </a:insideH>
          <a:insideV>
            <a:ln w="12700" cap="flat">
              <a:solidFill>
                <a:srgbClr val="A9A584"/>
              </a:solidFill>
              <a:prstDash val="solid"/>
              <a:miter lim="400000"/>
            </a:ln>
          </a:insideV>
        </a:tcBdr>
        <a:fill>
          <a:solidFill>
            <a:srgbClr val="656839"/>
          </a:solidFill>
        </a:fill>
      </a:tcStyle>
    </a:firstRow>
  </a:tblStyle>
  <a:tblStyle styleId="{CF821DB8-F4EB-4A41-A1BA-3FCAFE7338EE}" styleName="">
    <a:tblBg/>
    <a:wholeTbl>
      <a:tcTxStyle b="def" i="def">
        <a:fontRef idx="major">
          <a:srgbClr val="444444"/>
        </a:fontRef>
        <a:srgbClr val="44444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C4C6C6"/>
              </a:solidFill>
              <a:prstDash val="solid"/>
              <a:miter lim="400000"/>
            </a:ln>
          </a:top>
          <a:bottom>
            <a:ln w="25400" cap="flat">
              <a:solidFill>
                <a:srgbClr val="C4C6C6"/>
              </a:solidFill>
              <a:prstDash val="solid"/>
              <a:miter lim="400000"/>
            </a:ln>
          </a:bottom>
          <a:insideH>
            <a:ln w="25400" cap="flat">
              <a:solidFill>
                <a:srgbClr val="C4C6C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1F1F1"/>
          </a:solidFill>
        </a:fill>
      </a:tcStyle>
    </a:wholeTbl>
    <a:band2H>
      <a:tcTxStyle b="def" i="def"/>
      <a:tcStyle>
        <a:tcBdr/>
        <a:fill>
          <a:solidFill>
            <a:srgbClr val="E4E4E0"/>
          </a:solidFill>
        </a:fill>
      </a:tcStyle>
    </a:band2H>
    <a:firstCol>
      <a:tcTxStyle b="def" i="de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515151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7D7766"/>
              </a:solidFill>
              <a:prstDash val="solid"/>
              <a:miter lim="400000"/>
            </a:ln>
          </a:top>
          <a:bottom>
            <a:ln w="12700" cap="flat">
              <a:solidFill>
                <a:srgbClr val="7D7766"/>
              </a:solidFill>
              <a:prstDash val="solid"/>
              <a:miter lim="400000"/>
            </a:ln>
          </a:bottom>
          <a:insideH>
            <a:ln w="12700" cap="flat">
              <a:solidFill>
                <a:srgbClr val="7D776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F8B7E"/>
          </a:solidFill>
        </a:fill>
      </a:tcStyle>
    </a:firstCol>
    <a:lastRow>
      <a:tcTxStyle b="def" i="def">
        <a:fontRef idx="major">
          <a:srgbClr val="444444"/>
        </a:fontRef>
        <a:srgbClr val="44444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747474"/>
              </a:solidFill>
              <a:prstDash val="solid"/>
              <a:miter lim="400000"/>
            </a:ln>
          </a:top>
          <a:bottom>
            <a:ln w="12700" cap="flat">
              <a:solidFill>
                <a:srgbClr val="515151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1F1F1"/>
          </a:solidFill>
        </a:fill>
      </a:tcStyle>
    </a:lastRow>
    <a:firstRow>
      <a:tcTxStyle b="def" i="de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515151"/>
              </a:solidFill>
              <a:prstDash val="solid"/>
              <a:miter lim="400000"/>
            </a:ln>
          </a:top>
          <a:bottom>
            <a:ln w="25400" cap="flat">
              <a:solidFill>
                <a:srgbClr val="A9A584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E5A4C"/>
          </a:solidFill>
        </a:fill>
      </a:tcStyle>
    </a:firstRow>
  </a:tblStyle>
  <a:tblStyle styleId="{33BA23B1-9221-436E-865A-0063620EA4FD}" styleName="">
    <a:tblBg/>
    <a:wholeTbl>
      <a:tcTxStyle b="def" i="def">
        <a:fontRef idx="major">
          <a:srgbClr val="444444"/>
        </a:fontRef>
        <a:srgbClr val="444444"/>
      </a:tcTxStyle>
      <a:tcStyle>
        <a:tcBdr>
          <a:left>
            <a:ln w="12700" cap="flat">
              <a:solidFill>
                <a:srgbClr val="747474"/>
              </a:solidFill>
              <a:prstDash val="solid"/>
              <a:miter lim="400000"/>
            </a:ln>
          </a:left>
          <a:right>
            <a:ln w="12700" cap="flat">
              <a:solidFill>
                <a:srgbClr val="747474"/>
              </a:solidFill>
              <a:prstDash val="solid"/>
              <a:miter lim="400000"/>
            </a:ln>
          </a:right>
          <a:top>
            <a:ln w="12700" cap="flat">
              <a:solidFill>
                <a:srgbClr val="747474"/>
              </a:solidFill>
              <a:prstDash val="solid"/>
              <a:miter lim="400000"/>
            </a:ln>
          </a:top>
          <a:bottom>
            <a:ln w="12700" cap="flat">
              <a:solidFill>
                <a:srgbClr val="747474"/>
              </a:solidFill>
              <a:prstDash val="solid"/>
              <a:miter lim="400000"/>
            </a:ln>
          </a:bottom>
          <a:insideH>
            <a:ln w="12700" cap="flat">
              <a:solidFill>
                <a:srgbClr val="747474"/>
              </a:solidFill>
              <a:prstDash val="solid"/>
              <a:miter lim="400000"/>
            </a:ln>
          </a:insideH>
          <a:insideV>
            <a:ln w="12700" cap="flat">
              <a:solidFill>
                <a:srgbClr val="74747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F2F2F2"/>
          </a:solidFill>
        </a:fill>
      </a:tcStyle>
    </a:band2H>
    <a:firstCol>
      <a:tcTxStyle b="def" i="def">
        <a:fontRef idx="major">
          <a:srgbClr val="444444"/>
        </a:fontRef>
        <a:srgbClr val="444444"/>
      </a:tcTxStyle>
      <a:tcStyle>
        <a:tcBdr>
          <a:left>
            <a:ln w="12700" cap="flat">
              <a:solidFill>
                <a:srgbClr val="747474"/>
              </a:solidFill>
              <a:prstDash val="solid"/>
              <a:miter lim="400000"/>
            </a:ln>
          </a:left>
          <a:right>
            <a:ln w="12700" cap="flat">
              <a:solidFill>
                <a:srgbClr val="747474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9E9"/>
          </a:solidFill>
        </a:fill>
      </a:tcStyle>
    </a:firstCol>
    <a:lastRow>
      <a:tcTxStyle b="def" i="def">
        <a:fontRef idx="major">
          <a:srgbClr val="444444"/>
        </a:fontRef>
        <a:srgbClr val="44444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747474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BCBCB"/>
          </a:solidFill>
        </a:fill>
      </a:tcStyle>
    </a:lastRow>
    <a:firstRow>
      <a:tcTxStyle b="def" i="def">
        <a:fontRef idx="major">
          <a:srgbClr val="444444"/>
        </a:fontRef>
        <a:srgbClr val="44444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747474"/>
              </a:solidFill>
              <a:prstDash val="solid"/>
              <a:miter lim="400000"/>
            </a:ln>
          </a:top>
          <a:bottom>
            <a:ln w="12700" cap="flat">
              <a:solidFill>
                <a:srgbClr val="747474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BCBCB"/>
          </a:solidFill>
        </a:fill>
      </a:tcStyle>
    </a:firstRow>
  </a:tblStyle>
  <a:tblStyle styleId="{2708684C-4D16-4618-839F-0558EEFCDFE6}" styleName="">
    <a:tblBg/>
    <a:wholeTbl>
      <a:tcTxStyle b="def" i="def">
        <a:fontRef idx="major">
          <a:srgbClr val="777777"/>
        </a:fontRef>
        <a:srgbClr val="777777"/>
      </a:tcTxStyle>
      <a:tcStyle>
        <a:tcBdr>
          <a:left>
            <a:ln w="12700" cap="flat">
              <a:solidFill>
                <a:srgbClr val="C9C9C9"/>
              </a:solidFill>
              <a:prstDash val="solid"/>
              <a:miter lim="400000"/>
            </a:ln>
          </a:left>
          <a:right>
            <a:ln w="12700" cap="flat">
              <a:solidFill>
                <a:srgbClr val="C9C9C9"/>
              </a:solidFill>
              <a:prstDash val="solid"/>
              <a:miter lim="400000"/>
            </a:ln>
          </a:right>
          <a:top>
            <a:ln w="12700" cap="flat">
              <a:solidFill>
                <a:srgbClr val="52525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2525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2525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C9C9C9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2D2D2">
              <a:alpha val="30000"/>
            </a:srgbClr>
          </a:solidFill>
        </a:fill>
      </a:tcStyle>
    </a:band2H>
    <a:firstCol>
      <a:tcTxStyle b="def" i="def">
        <a:font>
          <a:latin typeface="Helvetica Neue Medium"/>
          <a:ea typeface="Helvetica Neue Medium"/>
          <a:cs typeface="Helvetica Neue Medium"/>
        </a:font>
        <a:srgbClr val="555555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C9C9C9"/>
              </a:solidFill>
              <a:prstDash val="solid"/>
              <a:miter lim="400000"/>
            </a:ln>
          </a:top>
          <a:bottom>
            <a:ln w="12700" cap="flat">
              <a:solidFill>
                <a:srgbClr val="C9C9C9"/>
              </a:solidFill>
              <a:prstDash val="solid"/>
              <a:miter lim="400000"/>
            </a:ln>
          </a:bottom>
          <a:insideH>
            <a:ln w="12700" cap="flat">
              <a:solidFill>
                <a:srgbClr val="C9C9C9"/>
              </a:solidFill>
              <a:prstDash val="solid"/>
              <a:miter lim="400000"/>
            </a:ln>
          </a:insideH>
          <a:insideV>
            <a:ln w="12700" cap="flat">
              <a:solidFill>
                <a:srgbClr val="C9C9C9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def" i="def">
        <a:font>
          <a:latin typeface="Helvetica Neue Medium"/>
          <a:ea typeface="Helvetica Neue Medium"/>
          <a:cs typeface="Helvetica Neue Medium"/>
        </a:font>
        <a:srgbClr val="555555"/>
      </a:tcTxStyle>
      <a:tcStyle>
        <a:tcBdr>
          <a:left>
            <a:ln w="12700" cap="flat">
              <a:solidFill>
                <a:srgbClr val="C9C9C9"/>
              </a:solidFill>
              <a:prstDash val="solid"/>
              <a:miter lim="400000"/>
            </a:ln>
          </a:left>
          <a:right>
            <a:ln w="12700" cap="flat">
              <a:solidFill>
                <a:srgbClr val="C9C9C9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C9C9C9"/>
              </a:solidFill>
              <a:prstDash val="solid"/>
              <a:miter lim="400000"/>
            </a:ln>
          </a:insideH>
          <a:insideV>
            <a:ln w="12700" cap="flat">
              <a:solidFill>
                <a:srgbClr val="C9C9C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def" i="def">
        <a:font>
          <a:latin typeface="Helvetica Neue Medium"/>
          <a:ea typeface="Helvetica Neue Medium"/>
          <a:cs typeface="Helvetica Neue Medium"/>
        </a:font>
        <a:srgbClr val="555555"/>
      </a:tcTxStyle>
      <a:tcStyle>
        <a:tcBdr>
          <a:left>
            <a:ln w="12700" cap="flat">
              <a:solidFill>
                <a:srgbClr val="C9C9C9"/>
              </a:solidFill>
              <a:prstDash val="solid"/>
              <a:miter lim="400000"/>
            </a:ln>
          </a:left>
          <a:right>
            <a:ln w="12700" cap="flat">
              <a:solidFill>
                <a:srgbClr val="C9C9C9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C9C9C9"/>
              </a:solidFill>
              <a:prstDash val="solid"/>
              <a:miter lim="400000"/>
            </a:ln>
          </a:insideH>
          <a:insideV>
            <a:ln w="12700" cap="flat">
              <a:solidFill>
                <a:srgbClr val="C9C9C9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8F44A2F1-9E1F-4B54-A3A2-5F16C0AD49E2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2D2D2">
              <a:alpha val="30000"/>
            </a:srgbClr>
          </a:solidFill>
        </a:fill>
      </a:tcStyle>
    </a:band2H>
    <a:firstCo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CBCBCB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CBCBCB"/>
          </a:solidFill>
        </a:fill>
      </a:tcStyle>
    </a:lastRow>
    <a:firstRow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CBCBCB"/>
          </a:solidFill>
        </a:fill>
      </a:tcStyle>
    </a:firstRow>
  </a:tblStyle>
  <a:tblStyle styleId="{D51ADE6A-740E-44AE-83CC-AE7238B6C88D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5C7C9">
              <a:alpha val="30000"/>
            </a:srgbClr>
          </a:solidFill>
        </a:fill>
      </a:tcStyle>
    </a:band2H>
    <a:firstCol>
      <a:tcTxStyle b="off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</a:tcStyle>
    </a:firstCol>
    <a:lastRow>
      <a:tcTxStyle b="off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</a:tcStyle>
    </a:lastRow>
    <a:firstRow>
      <a:tcTxStyle b="off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Relationship Id="rId46" Type="http://schemas.openxmlformats.org/officeDocument/2006/relationships/slide" Target="slides/slide39.xml"/><Relationship Id="rId47" Type="http://schemas.openxmlformats.org/officeDocument/2006/relationships/slide" Target="slides/slide40.xml"/><Relationship Id="rId48" Type="http://schemas.openxmlformats.org/officeDocument/2006/relationships/slide" Target="slides/slide41.xml"/><Relationship Id="rId49" Type="http://schemas.openxmlformats.org/officeDocument/2006/relationships/slide" Target="slides/slide42.xml"/><Relationship Id="rId50" Type="http://schemas.openxmlformats.org/officeDocument/2006/relationships/slide" Target="slides/slide43.xml"/><Relationship Id="rId51" Type="http://schemas.openxmlformats.org/officeDocument/2006/relationships/slide" Target="slides/slide44.xml"/><Relationship Id="rId52" Type="http://schemas.openxmlformats.org/officeDocument/2006/relationships/slide" Target="slides/slide45.xml"/><Relationship Id="rId53" Type="http://schemas.openxmlformats.org/officeDocument/2006/relationships/slide" Target="slides/slide46.xml"/><Relationship Id="rId54" Type="http://schemas.openxmlformats.org/officeDocument/2006/relationships/slide" Target="slides/slide47.xml"/><Relationship Id="rId55" Type="http://schemas.openxmlformats.org/officeDocument/2006/relationships/slide" Target="slides/slide48.xml"/><Relationship Id="rId56" Type="http://schemas.openxmlformats.org/officeDocument/2006/relationships/slide" Target="slides/slide49.xml"/><Relationship Id="rId57" Type="http://schemas.openxmlformats.org/officeDocument/2006/relationships/slide" Target="slides/slide50.xml"/><Relationship Id="rId58" Type="http://schemas.openxmlformats.org/officeDocument/2006/relationships/slide" Target="slides/slide51.xml"/><Relationship Id="rId59" Type="http://schemas.openxmlformats.org/officeDocument/2006/relationships/slide" Target="slides/slide52.xml"/><Relationship Id="rId60" Type="http://schemas.openxmlformats.org/officeDocument/2006/relationships/slide" Target="slides/slide53.xml"/><Relationship Id="rId61" Type="http://schemas.openxmlformats.org/officeDocument/2006/relationships/slide" Target="slides/slide54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87" name="Shape 8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584200">
      <a:defRPr sz="2200">
        <a:latin typeface="Lucida Grande"/>
        <a:ea typeface="Lucida Grande"/>
        <a:cs typeface="Lucida Grande"/>
        <a:sym typeface="Lucida Grande"/>
      </a:defRPr>
    </a:lvl1pPr>
    <a:lvl2pPr indent="228600" defTabSz="584200">
      <a:defRPr sz="2200">
        <a:latin typeface="Lucida Grande"/>
        <a:ea typeface="Lucida Grande"/>
        <a:cs typeface="Lucida Grande"/>
        <a:sym typeface="Lucida Grande"/>
      </a:defRPr>
    </a:lvl2pPr>
    <a:lvl3pPr indent="457200" defTabSz="584200">
      <a:defRPr sz="2200">
        <a:latin typeface="Lucida Grande"/>
        <a:ea typeface="Lucida Grande"/>
        <a:cs typeface="Lucida Grande"/>
        <a:sym typeface="Lucida Grande"/>
      </a:defRPr>
    </a:lvl3pPr>
    <a:lvl4pPr indent="685800" defTabSz="584200">
      <a:defRPr sz="2200">
        <a:latin typeface="Lucida Grande"/>
        <a:ea typeface="Lucida Grande"/>
        <a:cs typeface="Lucida Grande"/>
        <a:sym typeface="Lucida Grande"/>
      </a:defRPr>
    </a:lvl4pPr>
    <a:lvl5pPr indent="914400" defTabSz="584200">
      <a:defRPr sz="2200">
        <a:latin typeface="Lucida Grande"/>
        <a:ea typeface="Lucida Grande"/>
        <a:cs typeface="Lucida Grande"/>
        <a:sym typeface="Lucida Grande"/>
      </a:defRPr>
    </a:lvl5pPr>
    <a:lvl6pPr indent="1143000" defTabSz="584200">
      <a:defRPr sz="2200">
        <a:latin typeface="Lucida Grande"/>
        <a:ea typeface="Lucida Grande"/>
        <a:cs typeface="Lucida Grande"/>
        <a:sym typeface="Lucida Grande"/>
      </a:defRPr>
    </a:lvl6pPr>
    <a:lvl7pPr indent="1371600" defTabSz="584200">
      <a:defRPr sz="2200">
        <a:latin typeface="Lucida Grande"/>
        <a:ea typeface="Lucida Grande"/>
        <a:cs typeface="Lucida Grande"/>
        <a:sym typeface="Lucida Grande"/>
      </a:defRPr>
    </a:lvl7pPr>
    <a:lvl8pPr indent="1600200" defTabSz="584200">
      <a:defRPr sz="2200">
        <a:latin typeface="Lucida Grande"/>
        <a:ea typeface="Lucida Grande"/>
        <a:cs typeface="Lucida Grande"/>
        <a:sym typeface="Lucida Grande"/>
      </a:defRPr>
    </a:lvl8pPr>
    <a:lvl9pPr indent="1828800" defTabSz="584200">
      <a:defRPr sz="2200">
        <a:latin typeface="Lucida Grande"/>
        <a:ea typeface="Lucida Grande"/>
        <a:cs typeface="Lucida Grande"/>
        <a:sym typeface="Lucida Grand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7"/>
          <p:cNvSpPr/>
          <p:nvPr/>
        </p:nvSpPr>
        <p:spPr>
          <a:xfrm>
            <a:off x="647700" y="4749800"/>
            <a:ext cx="11709421" cy="127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8" name="Shape 8"/>
          <p:cNvSpPr/>
          <p:nvPr>
            <p:ph type="title"/>
          </p:nvPr>
        </p:nvSpPr>
        <p:spPr>
          <a:xfrm>
            <a:off x="571500" y="1320800"/>
            <a:ext cx="11861800" cy="31750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Title Text</a:t>
            </a:r>
          </a:p>
        </p:txBody>
      </p:sp>
      <p:sp>
        <p:nvSpPr>
          <p:cNvPr id="9" name="Shape 9"/>
          <p:cNvSpPr/>
          <p:nvPr>
            <p:ph type="body" idx="1"/>
          </p:nvPr>
        </p:nvSpPr>
        <p:spPr>
          <a:xfrm>
            <a:off x="571500" y="5016500"/>
            <a:ext cx="11861800" cy="3175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None/>
            </a:lvl1pPr>
            <a:lvl2pPr marL="0" indent="0">
              <a:spcBef>
                <a:spcPts val="0"/>
              </a:spcBef>
              <a:buSzTx/>
              <a:buNone/>
            </a:lvl2pPr>
            <a:lvl3pPr marL="0" indent="0">
              <a:spcBef>
                <a:spcPts val="0"/>
              </a:spcBef>
              <a:buSzTx/>
              <a:buNone/>
            </a:lvl3pPr>
            <a:lvl4pPr marL="0" indent="0">
              <a:spcBef>
                <a:spcPts val="0"/>
              </a:spcBef>
              <a:buSzTx/>
              <a:buNone/>
            </a:lvl4pPr>
            <a:lvl5pPr marL="0" indent="0">
              <a:spcBef>
                <a:spcPts val="0"/>
              </a:spcBef>
              <a:buSzTx/>
              <a:buNone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One</a:t>
            </a:r>
            <a:endParaRPr sz="2600">
              <a:solidFill>
                <a:srgbClr val="747474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Two</a:t>
            </a:r>
            <a:endParaRPr sz="2600">
              <a:solidFill>
                <a:srgbClr val="747474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Three</a:t>
            </a:r>
            <a:endParaRPr sz="2600">
              <a:solidFill>
                <a:srgbClr val="747474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Four</a:t>
            </a:r>
            <a:endParaRPr sz="2600">
              <a:solidFill>
                <a:srgbClr val="747474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/>
          <p:nvPr/>
        </p:nvSpPr>
        <p:spPr>
          <a:xfrm>
            <a:off x="647700" y="1968500"/>
            <a:ext cx="4876867" cy="127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36" name="Shape 36"/>
          <p:cNvSpPr/>
          <p:nvPr>
            <p:ph type="title"/>
          </p:nvPr>
        </p:nvSpPr>
        <p:spPr>
          <a:xfrm>
            <a:off x="571500" y="330200"/>
            <a:ext cx="5080000" cy="13970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Title Text</a:t>
            </a:r>
          </a:p>
        </p:txBody>
      </p:sp>
      <p:sp>
        <p:nvSpPr>
          <p:cNvPr id="37" name="Shape 37"/>
          <p:cNvSpPr/>
          <p:nvPr>
            <p:ph type="body" idx="1"/>
          </p:nvPr>
        </p:nvSpPr>
        <p:spPr>
          <a:xfrm>
            <a:off x="571500" y="2324100"/>
            <a:ext cx="5080000" cy="65659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One</a:t>
            </a:r>
            <a:endParaRPr sz="2600">
              <a:solidFill>
                <a:srgbClr val="747474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Two</a:t>
            </a:r>
            <a:endParaRPr sz="2600">
              <a:solidFill>
                <a:srgbClr val="747474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Three</a:t>
            </a:r>
            <a:endParaRPr sz="2600">
              <a:solidFill>
                <a:srgbClr val="747474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Four</a:t>
            </a:r>
            <a:endParaRPr sz="2600">
              <a:solidFill>
                <a:srgbClr val="747474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Photo - 2 Up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/>
          <p:nvPr/>
        </p:nvSpPr>
        <p:spPr>
          <a:xfrm flipH="1">
            <a:off x="6502399" y="1803400"/>
            <a:ext cx="1" cy="4318000"/>
          </a:xfrm>
          <a:prstGeom prst="line">
            <a:avLst/>
          </a:prstGeom>
          <a:ln w="12700">
            <a:solidFill>
              <a:srgbClr val="ABABAB"/>
            </a:solidFill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40" name="Shape 40"/>
          <p:cNvSpPr/>
          <p:nvPr>
            <p:ph type="body" idx="1"/>
          </p:nvPr>
        </p:nvSpPr>
        <p:spPr>
          <a:xfrm>
            <a:off x="431800" y="8813800"/>
            <a:ext cx="8255000" cy="8128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None/>
              <a:defRPr sz="2000">
                <a:solidFill>
                  <a:srgbClr val="868686"/>
                </a:solidFill>
              </a:defRPr>
            </a:lvl1pPr>
            <a:lvl2pPr marL="0" indent="0">
              <a:spcBef>
                <a:spcPts val="0"/>
              </a:spcBef>
              <a:buSzTx/>
              <a:buNone/>
              <a:defRPr sz="2000">
                <a:solidFill>
                  <a:srgbClr val="868686"/>
                </a:solidFill>
              </a:defRPr>
            </a:lvl2pPr>
            <a:lvl3pPr marL="0" indent="0">
              <a:spcBef>
                <a:spcPts val="0"/>
              </a:spcBef>
              <a:buSzTx/>
              <a:buNone/>
              <a:defRPr sz="2000">
                <a:solidFill>
                  <a:srgbClr val="868686"/>
                </a:solidFill>
              </a:defRPr>
            </a:lvl3pPr>
            <a:lvl4pPr marL="0" indent="0">
              <a:spcBef>
                <a:spcPts val="0"/>
              </a:spcBef>
              <a:buSzTx/>
              <a:buNone/>
              <a:defRPr sz="2000">
                <a:solidFill>
                  <a:srgbClr val="868686"/>
                </a:solidFill>
              </a:defRPr>
            </a:lvl4pPr>
            <a:lvl5pPr marL="0" indent="0">
              <a:spcBef>
                <a:spcPts val="0"/>
              </a:spcBef>
              <a:buSzTx/>
              <a:buNone/>
              <a:defRPr sz="2000">
                <a:solidFill>
                  <a:srgbClr val="868686"/>
                </a:solidFill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68686"/>
                </a:solidFill>
              </a:rPr>
              <a:t>Body Level One</a:t>
            </a:r>
            <a:endParaRPr sz="2000">
              <a:solidFill>
                <a:srgbClr val="868686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68686"/>
                </a:solidFill>
              </a:rPr>
              <a:t>Body Level Two</a:t>
            </a:r>
            <a:endParaRPr sz="2000">
              <a:solidFill>
                <a:srgbClr val="868686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68686"/>
                </a:solidFill>
              </a:rPr>
              <a:t>Body Level Three</a:t>
            </a:r>
            <a:endParaRPr sz="2000">
              <a:solidFill>
                <a:srgbClr val="868686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68686"/>
                </a:solidFill>
              </a:rPr>
              <a:t>Body Level Four</a:t>
            </a:r>
            <a:endParaRPr sz="2000">
              <a:solidFill>
                <a:srgbClr val="868686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68686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Photo - 2 Up Portrait &amp;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/>
          <p:nvPr/>
        </p:nvSpPr>
        <p:spPr>
          <a:xfrm flipH="1">
            <a:off x="4432299" y="1778000"/>
            <a:ext cx="1" cy="5054600"/>
          </a:xfrm>
          <a:prstGeom prst="line">
            <a:avLst/>
          </a:prstGeom>
          <a:ln w="12700">
            <a:solidFill>
              <a:srgbClr val="ABABAB"/>
            </a:solidFill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43" name="Shape 43"/>
          <p:cNvSpPr/>
          <p:nvPr>
            <p:ph type="body" idx="1"/>
          </p:nvPr>
        </p:nvSpPr>
        <p:spPr>
          <a:xfrm>
            <a:off x="431800" y="8813800"/>
            <a:ext cx="8255000" cy="8128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None/>
              <a:defRPr sz="2000">
                <a:solidFill>
                  <a:srgbClr val="868686"/>
                </a:solidFill>
              </a:defRPr>
            </a:lvl1pPr>
            <a:lvl2pPr marL="0" indent="0">
              <a:spcBef>
                <a:spcPts val="0"/>
              </a:spcBef>
              <a:buSzTx/>
              <a:buNone/>
              <a:defRPr sz="2000">
                <a:solidFill>
                  <a:srgbClr val="868686"/>
                </a:solidFill>
              </a:defRPr>
            </a:lvl2pPr>
            <a:lvl3pPr marL="0" indent="0">
              <a:spcBef>
                <a:spcPts val="0"/>
              </a:spcBef>
              <a:buSzTx/>
              <a:buNone/>
              <a:defRPr sz="2000">
                <a:solidFill>
                  <a:srgbClr val="868686"/>
                </a:solidFill>
              </a:defRPr>
            </a:lvl3pPr>
            <a:lvl4pPr marL="0" indent="0">
              <a:spcBef>
                <a:spcPts val="0"/>
              </a:spcBef>
              <a:buSzTx/>
              <a:buNone/>
              <a:defRPr sz="2000">
                <a:solidFill>
                  <a:srgbClr val="868686"/>
                </a:solidFill>
              </a:defRPr>
            </a:lvl4pPr>
            <a:lvl5pPr marL="0" indent="0">
              <a:spcBef>
                <a:spcPts val="0"/>
              </a:spcBef>
              <a:buSzTx/>
              <a:buNone/>
              <a:defRPr sz="2000">
                <a:solidFill>
                  <a:srgbClr val="868686"/>
                </a:solidFill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68686"/>
                </a:solidFill>
              </a:rPr>
              <a:t>Body Level One</a:t>
            </a:r>
            <a:endParaRPr sz="2000">
              <a:solidFill>
                <a:srgbClr val="868686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68686"/>
                </a:solidFill>
              </a:rPr>
              <a:t>Body Level Two</a:t>
            </a:r>
            <a:endParaRPr sz="2000">
              <a:solidFill>
                <a:srgbClr val="868686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68686"/>
                </a:solidFill>
              </a:rPr>
              <a:t>Body Level Three</a:t>
            </a:r>
            <a:endParaRPr sz="2000">
              <a:solidFill>
                <a:srgbClr val="868686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68686"/>
                </a:solidFill>
              </a:rPr>
              <a:t>Body Level Four</a:t>
            </a:r>
            <a:endParaRPr sz="2000">
              <a:solidFill>
                <a:srgbClr val="868686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68686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Photo - 2 Up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/>
          <p:nvPr/>
        </p:nvSpPr>
        <p:spPr>
          <a:xfrm flipH="1">
            <a:off x="6489699" y="508000"/>
            <a:ext cx="1" cy="8013731"/>
          </a:xfrm>
          <a:prstGeom prst="line">
            <a:avLst/>
          </a:prstGeom>
          <a:ln w="12700">
            <a:solidFill>
              <a:srgbClr val="ABABAB"/>
            </a:solidFill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46" name="Shape 46"/>
          <p:cNvSpPr/>
          <p:nvPr>
            <p:ph type="body" idx="1"/>
          </p:nvPr>
        </p:nvSpPr>
        <p:spPr>
          <a:xfrm>
            <a:off x="431800" y="8813800"/>
            <a:ext cx="8255000" cy="8128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None/>
              <a:defRPr sz="2000">
                <a:solidFill>
                  <a:srgbClr val="868686"/>
                </a:solidFill>
              </a:defRPr>
            </a:lvl1pPr>
            <a:lvl2pPr marL="0" indent="0">
              <a:spcBef>
                <a:spcPts val="0"/>
              </a:spcBef>
              <a:buSzTx/>
              <a:buNone/>
              <a:defRPr sz="2000">
                <a:solidFill>
                  <a:srgbClr val="868686"/>
                </a:solidFill>
              </a:defRPr>
            </a:lvl2pPr>
            <a:lvl3pPr marL="0" indent="0">
              <a:spcBef>
                <a:spcPts val="0"/>
              </a:spcBef>
              <a:buSzTx/>
              <a:buNone/>
              <a:defRPr sz="2000">
                <a:solidFill>
                  <a:srgbClr val="868686"/>
                </a:solidFill>
              </a:defRPr>
            </a:lvl3pPr>
            <a:lvl4pPr marL="0" indent="0">
              <a:spcBef>
                <a:spcPts val="0"/>
              </a:spcBef>
              <a:buSzTx/>
              <a:buNone/>
              <a:defRPr sz="2000">
                <a:solidFill>
                  <a:srgbClr val="868686"/>
                </a:solidFill>
              </a:defRPr>
            </a:lvl4pPr>
            <a:lvl5pPr marL="0" indent="0">
              <a:spcBef>
                <a:spcPts val="0"/>
              </a:spcBef>
              <a:buSzTx/>
              <a:buNone/>
              <a:defRPr sz="2000">
                <a:solidFill>
                  <a:srgbClr val="868686"/>
                </a:solidFill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68686"/>
                </a:solidFill>
              </a:rPr>
              <a:t>Body Level One</a:t>
            </a:r>
            <a:endParaRPr sz="2000">
              <a:solidFill>
                <a:srgbClr val="868686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68686"/>
                </a:solidFill>
              </a:rPr>
              <a:t>Body Level Two</a:t>
            </a:r>
            <a:endParaRPr sz="2000">
              <a:solidFill>
                <a:srgbClr val="868686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68686"/>
                </a:solidFill>
              </a:rPr>
              <a:t>Body Level Three</a:t>
            </a:r>
            <a:endParaRPr sz="2000">
              <a:solidFill>
                <a:srgbClr val="868686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68686"/>
                </a:solidFill>
              </a:rPr>
              <a:t>Body Level Four</a:t>
            </a:r>
            <a:endParaRPr sz="2000">
              <a:solidFill>
                <a:srgbClr val="868686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68686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Photo - 3 Up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/>
        </p:nvSpPr>
        <p:spPr>
          <a:xfrm flipH="1">
            <a:off x="4444998" y="1777968"/>
            <a:ext cx="1" cy="5067381"/>
          </a:xfrm>
          <a:prstGeom prst="line">
            <a:avLst/>
          </a:prstGeom>
          <a:ln w="12700">
            <a:solidFill>
              <a:srgbClr val="ABABAB"/>
            </a:solidFill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49" name="Shape 49"/>
          <p:cNvSpPr/>
          <p:nvPr/>
        </p:nvSpPr>
        <p:spPr>
          <a:xfrm flipH="1">
            <a:off x="8547098" y="1777968"/>
            <a:ext cx="1" cy="5067381"/>
          </a:xfrm>
          <a:prstGeom prst="line">
            <a:avLst/>
          </a:prstGeom>
          <a:ln w="12700">
            <a:solidFill>
              <a:srgbClr val="ABABAB"/>
            </a:solidFill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50" name="Shape 50"/>
          <p:cNvSpPr/>
          <p:nvPr>
            <p:ph type="body" idx="1"/>
          </p:nvPr>
        </p:nvSpPr>
        <p:spPr>
          <a:xfrm>
            <a:off x="431800" y="8813800"/>
            <a:ext cx="8255000" cy="8128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None/>
              <a:defRPr sz="2000">
                <a:solidFill>
                  <a:srgbClr val="868686"/>
                </a:solidFill>
              </a:defRPr>
            </a:lvl1pPr>
            <a:lvl2pPr marL="0" indent="0">
              <a:spcBef>
                <a:spcPts val="0"/>
              </a:spcBef>
              <a:buSzTx/>
              <a:buNone/>
              <a:defRPr sz="2000">
                <a:solidFill>
                  <a:srgbClr val="868686"/>
                </a:solidFill>
              </a:defRPr>
            </a:lvl2pPr>
            <a:lvl3pPr marL="0" indent="0">
              <a:spcBef>
                <a:spcPts val="0"/>
              </a:spcBef>
              <a:buSzTx/>
              <a:buNone/>
              <a:defRPr sz="2000">
                <a:solidFill>
                  <a:srgbClr val="868686"/>
                </a:solidFill>
              </a:defRPr>
            </a:lvl3pPr>
            <a:lvl4pPr marL="0" indent="0">
              <a:spcBef>
                <a:spcPts val="0"/>
              </a:spcBef>
              <a:buSzTx/>
              <a:buNone/>
              <a:defRPr sz="2000">
                <a:solidFill>
                  <a:srgbClr val="868686"/>
                </a:solidFill>
              </a:defRPr>
            </a:lvl4pPr>
            <a:lvl5pPr marL="0" indent="0">
              <a:spcBef>
                <a:spcPts val="0"/>
              </a:spcBef>
              <a:buSzTx/>
              <a:buNone/>
              <a:defRPr sz="2000">
                <a:solidFill>
                  <a:srgbClr val="868686"/>
                </a:solidFill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68686"/>
                </a:solidFill>
              </a:rPr>
              <a:t>Body Level One</a:t>
            </a:r>
            <a:endParaRPr sz="2000">
              <a:solidFill>
                <a:srgbClr val="868686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68686"/>
                </a:solidFill>
              </a:rPr>
              <a:t>Body Level Two</a:t>
            </a:r>
            <a:endParaRPr sz="2000">
              <a:solidFill>
                <a:srgbClr val="868686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68686"/>
                </a:solidFill>
              </a:rPr>
              <a:t>Body Level Three</a:t>
            </a:r>
            <a:endParaRPr sz="2000">
              <a:solidFill>
                <a:srgbClr val="868686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68686"/>
                </a:solidFill>
              </a:rPr>
              <a:t>Body Level Four</a:t>
            </a:r>
            <a:endParaRPr sz="2000">
              <a:solidFill>
                <a:srgbClr val="868686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68686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Photo - B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/>
          <p:nvPr>
            <p:ph type="body" idx="1"/>
          </p:nvPr>
        </p:nvSpPr>
        <p:spPr>
          <a:xfrm>
            <a:off x="431800" y="8813800"/>
            <a:ext cx="8255000" cy="8128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None/>
              <a:defRPr sz="2000">
                <a:solidFill>
                  <a:srgbClr val="868686"/>
                </a:solidFill>
              </a:defRPr>
            </a:lvl1pPr>
            <a:lvl2pPr marL="0" indent="0">
              <a:spcBef>
                <a:spcPts val="0"/>
              </a:spcBef>
              <a:buSzTx/>
              <a:buNone/>
              <a:defRPr sz="2000">
                <a:solidFill>
                  <a:srgbClr val="868686"/>
                </a:solidFill>
              </a:defRPr>
            </a:lvl2pPr>
            <a:lvl3pPr marL="0" indent="0">
              <a:spcBef>
                <a:spcPts val="0"/>
              </a:spcBef>
              <a:buSzTx/>
              <a:buNone/>
              <a:defRPr sz="2000">
                <a:solidFill>
                  <a:srgbClr val="868686"/>
                </a:solidFill>
              </a:defRPr>
            </a:lvl3pPr>
            <a:lvl4pPr marL="0" indent="0">
              <a:spcBef>
                <a:spcPts val="0"/>
              </a:spcBef>
              <a:buSzTx/>
              <a:buNone/>
              <a:defRPr sz="2000">
                <a:solidFill>
                  <a:srgbClr val="868686"/>
                </a:solidFill>
              </a:defRPr>
            </a:lvl4pPr>
            <a:lvl5pPr marL="0" indent="0">
              <a:spcBef>
                <a:spcPts val="0"/>
              </a:spcBef>
              <a:buSzTx/>
              <a:buNone/>
              <a:defRPr sz="2000">
                <a:solidFill>
                  <a:srgbClr val="868686"/>
                </a:solidFill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68686"/>
                </a:solidFill>
              </a:rPr>
              <a:t>Body Level One</a:t>
            </a:r>
            <a:endParaRPr sz="2000">
              <a:solidFill>
                <a:srgbClr val="868686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68686"/>
                </a:solidFill>
              </a:rPr>
              <a:t>Body Level Two</a:t>
            </a:r>
            <a:endParaRPr sz="2000">
              <a:solidFill>
                <a:srgbClr val="868686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68686"/>
                </a:solidFill>
              </a:rPr>
              <a:t>Body Level Three</a:t>
            </a:r>
            <a:endParaRPr sz="2000">
              <a:solidFill>
                <a:srgbClr val="868686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68686"/>
                </a:solidFill>
              </a:rPr>
              <a:t>Body Level Four</a:t>
            </a:r>
            <a:endParaRPr sz="2000">
              <a:solidFill>
                <a:srgbClr val="868686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68686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/>
          <p:nvPr/>
        </p:nvSpPr>
        <p:spPr>
          <a:xfrm flipH="1">
            <a:off x="6489698" y="520668"/>
            <a:ext cx="1" cy="7962963"/>
          </a:xfrm>
          <a:prstGeom prst="line">
            <a:avLst/>
          </a:prstGeom>
          <a:ln w="12700">
            <a:solidFill>
              <a:srgbClr val="ABABAB"/>
            </a:solidFill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55" name="Shape 55"/>
          <p:cNvSpPr/>
          <p:nvPr/>
        </p:nvSpPr>
        <p:spPr>
          <a:xfrm>
            <a:off x="6489696" y="4476750"/>
            <a:ext cx="5994408" cy="127"/>
          </a:xfrm>
          <a:prstGeom prst="line">
            <a:avLst/>
          </a:prstGeom>
          <a:ln w="12700">
            <a:solidFill>
              <a:srgbClr val="ABABAB"/>
            </a:solidFill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56" name="Shape 56"/>
          <p:cNvSpPr/>
          <p:nvPr>
            <p:ph type="body" idx="1"/>
          </p:nvPr>
        </p:nvSpPr>
        <p:spPr>
          <a:xfrm>
            <a:off x="431800" y="8813800"/>
            <a:ext cx="8255000" cy="8128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None/>
              <a:defRPr sz="2000">
                <a:solidFill>
                  <a:srgbClr val="868686"/>
                </a:solidFill>
              </a:defRPr>
            </a:lvl1pPr>
            <a:lvl2pPr marL="0" indent="0">
              <a:spcBef>
                <a:spcPts val="0"/>
              </a:spcBef>
              <a:buSzTx/>
              <a:buNone/>
              <a:defRPr sz="2000">
                <a:solidFill>
                  <a:srgbClr val="868686"/>
                </a:solidFill>
              </a:defRPr>
            </a:lvl2pPr>
            <a:lvl3pPr marL="0" indent="0">
              <a:spcBef>
                <a:spcPts val="0"/>
              </a:spcBef>
              <a:buSzTx/>
              <a:buNone/>
              <a:defRPr sz="2000">
                <a:solidFill>
                  <a:srgbClr val="868686"/>
                </a:solidFill>
              </a:defRPr>
            </a:lvl3pPr>
            <a:lvl4pPr marL="0" indent="0">
              <a:spcBef>
                <a:spcPts val="0"/>
              </a:spcBef>
              <a:buSzTx/>
              <a:buNone/>
              <a:defRPr sz="2000">
                <a:solidFill>
                  <a:srgbClr val="868686"/>
                </a:solidFill>
              </a:defRPr>
            </a:lvl4pPr>
            <a:lvl5pPr marL="0" indent="0">
              <a:spcBef>
                <a:spcPts val="0"/>
              </a:spcBef>
              <a:buSzTx/>
              <a:buNone/>
              <a:defRPr sz="2000">
                <a:solidFill>
                  <a:srgbClr val="868686"/>
                </a:solidFill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68686"/>
                </a:solidFill>
              </a:rPr>
              <a:t>Body Level One</a:t>
            </a:r>
            <a:endParaRPr sz="2000">
              <a:solidFill>
                <a:srgbClr val="868686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68686"/>
                </a:solidFill>
              </a:rPr>
              <a:t>Body Level Two</a:t>
            </a:r>
            <a:endParaRPr sz="2000">
              <a:solidFill>
                <a:srgbClr val="868686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68686"/>
                </a:solidFill>
              </a:rPr>
              <a:t>Body Level Three</a:t>
            </a:r>
            <a:endParaRPr sz="2000">
              <a:solidFill>
                <a:srgbClr val="868686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68686"/>
                </a:solidFill>
              </a:rPr>
              <a:t>Body Level Four</a:t>
            </a:r>
            <a:endParaRPr sz="2000">
              <a:solidFill>
                <a:srgbClr val="868686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68686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Photo - 4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/>
          <p:nvPr/>
        </p:nvSpPr>
        <p:spPr>
          <a:xfrm flipH="1">
            <a:off x="9067798" y="520668"/>
            <a:ext cx="1" cy="7962963"/>
          </a:xfrm>
          <a:prstGeom prst="line">
            <a:avLst/>
          </a:prstGeom>
          <a:ln w="12700">
            <a:solidFill>
              <a:srgbClr val="ABABAB"/>
            </a:solidFill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59" name="Shape 59"/>
          <p:cNvSpPr/>
          <p:nvPr/>
        </p:nvSpPr>
        <p:spPr>
          <a:xfrm>
            <a:off x="9067796" y="3092450"/>
            <a:ext cx="3429023" cy="127"/>
          </a:xfrm>
          <a:prstGeom prst="line">
            <a:avLst/>
          </a:prstGeom>
          <a:ln w="12700">
            <a:solidFill>
              <a:srgbClr val="ABABAB"/>
            </a:solidFill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60" name="Shape 60"/>
          <p:cNvSpPr/>
          <p:nvPr/>
        </p:nvSpPr>
        <p:spPr>
          <a:xfrm>
            <a:off x="9067796" y="5873750"/>
            <a:ext cx="3429023" cy="127"/>
          </a:xfrm>
          <a:prstGeom prst="line">
            <a:avLst/>
          </a:prstGeom>
          <a:ln w="12700">
            <a:solidFill>
              <a:srgbClr val="ABABAB"/>
            </a:solidFill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61" name="Shape 61"/>
          <p:cNvSpPr/>
          <p:nvPr>
            <p:ph type="body" idx="1"/>
          </p:nvPr>
        </p:nvSpPr>
        <p:spPr>
          <a:xfrm>
            <a:off x="431800" y="8813800"/>
            <a:ext cx="8255000" cy="8128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None/>
              <a:defRPr sz="2000">
                <a:solidFill>
                  <a:srgbClr val="868686"/>
                </a:solidFill>
              </a:defRPr>
            </a:lvl1pPr>
            <a:lvl2pPr marL="0" indent="0">
              <a:spcBef>
                <a:spcPts val="0"/>
              </a:spcBef>
              <a:buSzTx/>
              <a:buNone/>
              <a:defRPr sz="2000">
                <a:solidFill>
                  <a:srgbClr val="868686"/>
                </a:solidFill>
              </a:defRPr>
            </a:lvl2pPr>
            <a:lvl3pPr marL="0" indent="0">
              <a:spcBef>
                <a:spcPts val="0"/>
              </a:spcBef>
              <a:buSzTx/>
              <a:buNone/>
              <a:defRPr sz="2000">
                <a:solidFill>
                  <a:srgbClr val="868686"/>
                </a:solidFill>
              </a:defRPr>
            </a:lvl3pPr>
            <a:lvl4pPr marL="0" indent="0">
              <a:spcBef>
                <a:spcPts val="0"/>
              </a:spcBef>
              <a:buSzTx/>
              <a:buNone/>
              <a:defRPr sz="2000">
                <a:solidFill>
                  <a:srgbClr val="868686"/>
                </a:solidFill>
              </a:defRPr>
            </a:lvl4pPr>
            <a:lvl5pPr marL="0" indent="0">
              <a:spcBef>
                <a:spcPts val="0"/>
              </a:spcBef>
              <a:buSzTx/>
              <a:buNone/>
              <a:defRPr sz="2000">
                <a:solidFill>
                  <a:srgbClr val="868686"/>
                </a:solidFill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68686"/>
                </a:solidFill>
              </a:rPr>
              <a:t>Body Level One</a:t>
            </a:r>
            <a:endParaRPr sz="2000">
              <a:solidFill>
                <a:srgbClr val="868686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68686"/>
                </a:solidFill>
              </a:rPr>
              <a:t>Body Level Two</a:t>
            </a:r>
            <a:endParaRPr sz="2000">
              <a:solidFill>
                <a:srgbClr val="868686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68686"/>
                </a:solidFill>
              </a:rPr>
              <a:t>Body Level Three</a:t>
            </a:r>
            <a:endParaRPr sz="2000">
              <a:solidFill>
                <a:srgbClr val="868686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68686"/>
                </a:solidFill>
              </a:rPr>
              <a:t>Body Level Four</a:t>
            </a:r>
            <a:endParaRPr sz="2000">
              <a:solidFill>
                <a:srgbClr val="868686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68686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Title &amp; Bullets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/>
          <p:nvPr/>
        </p:nvSpPr>
        <p:spPr>
          <a:xfrm>
            <a:off x="647700" y="1968500"/>
            <a:ext cx="11709400" cy="127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64" name="Shape 64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Title Text</a:t>
            </a:r>
          </a:p>
        </p:txBody>
      </p:sp>
      <p:sp>
        <p:nvSpPr>
          <p:cNvPr id="65" name="Shape 65"/>
          <p:cNvSpPr/>
          <p:nvPr>
            <p:ph type="body" idx="1"/>
          </p:nvPr>
        </p:nvSpPr>
        <p:spPr>
          <a:xfrm>
            <a:off x="571500" y="2324100"/>
            <a:ext cx="5080000" cy="65659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One</a:t>
            </a:r>
            <a:endParaRPr sz="2600">
              <a:solidFill>
                <a:srgbClr val="747474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Two</a:t>
            </a:r>
            <a:endParaRPr sz="2600">
              <a:solidFill>
                <a:srgbClr val="747474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Three</a:t>
            </a:r>
            <a:endParaRPr sz="2600">
              <a:solidFill>
                <a:srgbClr val="747474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Four</a:t>
            </a:r>
            <a:endParaRPr sz="2600">
              <a:solidFill>
                <a:srgbClr val="747474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Title &amp; Bullets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/>
          <p:nvPr/>
        </p:nvSpPr>
        <p:spPr>
          <a:xfrm>
            <a:off x="647700" y="1968500"/>
            <a:ext cx="11709400" cy="127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68" name="Shape 6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Title Text</a:t>
            </a:r>
          </a:p>
        </p:txBody>
      </p:sp>
      <p:sp>
        <p:nvSpPr>
          <p:cNvPr id="69" name="Shape 69"/>
          <p:cNvSpPr/>
          <p:nvPr>
            <p:ph type="body" idx="1"/>
          </p:nvPr>
        </p:nvSpPr>
        <p:spPr>
          <a:xfrm>
            <a:off x="8369300" y="2324100"/>
            <a:ext cx="4064000" cy="65659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One</a:t>
            </a:r>
            <a:endParaRPr sz="2600">
              <a:solidFill>
                <a:srgbClr val="747474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Two</a:t>
            </a:r>
            <a:endParaRPr sz="2600">
              <a:solidFill>
                <a:srgbClr val="747474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Three</a:t>
            </a:r>
            <a:endParaRPr sz="2600">
              <a:solidFill>
                <a:srgbClr val="747474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Four</a:t>
            </a:r>
            <a:endParaRPr sz="2600">
              <a:solidFill>
                <a:srgbClr val="747474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/>
        </p:nvSpPr>
        <p:spPr>
          <a:xfrm>
            <a:off x="647700" y="1968500"/>
            <a:ext cx="11709400" cy="127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12" name="Shape 1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Title Text</a:t>
            </a:r>
          </a:p>
        </p:txBody>
      </p:sp>
      <p:sp>
        <p:nvSpPr>
          <p:cNvPr id="13" name="Shape 13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One</a:t>
            </a:r>
            <a:endParaRPr sz="2600">
              <a:solidFill>
                <a:srgbClr val="747474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Two</a:t>
            </a:r>
            <a:endParaRPr sz="2600">
              <a:solidFill>
                <a:srgbClr val="747474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Three</a:t>
            </a:r>
            <a:endParaRPr sz="2600">
              <a:solidFill>
                <a:srgbClr val="747474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Four</a:t>
            </a:r>
            <a:endParaRPr sz="2600">
              <a:solidFill>
                <a:srgbClr val="747474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/>
          <p:nvPr/>
        </p:nvSpPr>
        <p:spPr>
          <a:xfrm>
            <a:off x="647700" y="1968500"/>
            <a:ext cx="11709400" cy="127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72" name="Shape 7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Title Text</a:t>
            </a:r>
          </a:p>
        </p:txBody>
      </p:sp>
      <p:sp>
        <p:nvSpPr>
          <p:cNvPr id="73" name="Shape 73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One</a:t>
            </a:r>
            <a:endParaRPr sz="2600">
              <a:solidFill>
                <a:srgbClr val="747474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Two</a:t>
            </a:r>
            <a:endParaRPr sz="2600">
              <a:solidFill>
                <a:srgbClr val="747474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Three</a:t>
            </a:r>
            <a:endParaRPr sz="2600">
              <a:solidFill>
                <a:srgbClr val="747474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Four</a:t>
            </a:r>
            <a:endParaRPr sz="2600">
              <a:solidFill>
                <a:srgbClr val="747474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/>
          <p:nvPr/>
        </p:nvSpPr>
        <p:spPr>
          <a:xfrm>
            <a:off x="647700" y="4749800"/>
            <a:ext cx="11709421" cy="127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77" name="Shape 77"/>
          <p:cNvSpPr/>
          <p:nvPr>
            <p:ph type="title"/>
          </p:nvPr>
        </p:nvSpPr>
        <p:spPr>
          <a:xfrm>
            <a:off x="571500" y="1320800"/>
            <a:ext cx="11861800" cy="31750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Title Text</a:t>
            </a:r>
          </a:p>
        </p:txBody>
      </p:sp>
      <p:sp>
        <p:nvSpPr>
          <p:cNvPr id="78" name="Shape 78"/>
          <p:cNvSpPr/>
          <p:nvPr>
            <p:ph type="body" idx="1"/>
          </p:nvPr>
        </p:nvSpPr>
        <p:spPr>
          <a:xfrm>
            <a:off x="571500" y="5016500"/>
            <a:ext cx="11861800" cy="3175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None/>
            </a:lvl1pPr>
            <a:lvl2pPr marL="0" indent="0">
              <a:spcBef>
                <a:spcPts val="0"/>
              </a:spcBef>
              <a:buSzTx/>
              <a:buNone/>
            </a:lvl2pPr>
            <a:lvl3pPr marL="0" indent="0">
              <a:spcBef>
                <a:spcPts val="0"/>
              </a:spcBef>
              <a:buSzTx/>
              <a:buNone/>
            </a:lvl3pPr>
            <a:lvl4pPr marL="0" indent="0">
              <a:spcBef>
                <a:spcPts val="0"/>
              </a:spcBef>
              <a:buSzTx/>
              <a:buNone/>
            </a:lvl4pPr>
            <a:lvl5pPr marL="0" indent="0">
              <a:spcBef>
                <a:spcPts val="0"/>
              </a:spcBef>
              <a:buSzTx/>
              <a:buNone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One</a:t>
            </a:r>
            <a:endParaRPr sz="2600">
              <a:solidFill>
                <a:srgbClr val="747474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Two</a:t>
            </a:r>
            <a:endParaRPr sz="2600">
              <a:solidFill>
                <a:srgbClr val="747474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Three</a:t>
            </a:r>
            <a:endParaRPr sz="2600">
              <a:solidFill>
                <a:srgbClr val="747474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Four</a:t>
            </a:r>
            <a:endParaRPr sz="2600">
              <a:solidFill>
                <a:srgbClr val="747474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/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</p:spPr>
        <p:txBody>
          <a:bodyPr lIns="50800" tIns="50800" rIns="50800" bIns="50800" anchor="ctr"/>
          <a:lstStyle>
            <a:lvl1pPr algn="ctr">
              <a:defRPr sz="84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 lvl="0">
              <a:defRPr sz="1800"/>
            </a:pPr>
            <a:r>
              <a:rPr sz="8400"/>
              <a:t>Title Text</a:t>
            </a:r>
          </a:p>
        </p:txBody>
      </p:sp>
      <p:sp>
        <p:nvSpPr>
          <p:cNvPr id="81" name="Shape 81"/>
          <p:cNvSpPr/>
          <p:nvPr>
            <p:ph type="body" idx="1"/>
          </p:nvPr>
        </p:nvSpPr>
        <p:spPr>
          <a:xfrm>
            <a:off x="1270000" y="2768600"/>
            <a:ext cx="10464800" cy="5715000"/>
          </a:xfrm>
          <a:prstGeom prst="rect">
            <a:avLst/>
          </a:prstGeom>
        </p:spPr>
        <p:txBody>
          <a:bodyPr lIns="50800" tIns="50800" rIns="50800" bIns="50800" anchor="ctr"/>
          <a:lstStyle>
            <a:lvl1pPr marL="889000" indent="-571500">
              <a:spcBef>
                <a:spcPts val="2400"/>
              </a:spcBef>
              <a:buSzPct val="171000"/>
              <a:defRPr sz="42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1333500" indent="-571500">
              <a:spcBef>
                <a:spcPts val="2400"/>
              </a:spcBef>
              <a:buSzPct val="171000"/>
              <a:defRPr sz="42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778000" indent="-571500">
              <a:spcBef>
                <a:spcPts val="2400"/>
              </a:spcBef>
              <a:buSzPct val="171000"/>
              <a:defRPr sz="42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2222500" indent="-571500">
              <a:spcBef>
                <a:spcPts val="2400"/>
              </a:spcBef>
              <a:buSzPct val="171000"/>
              <a:defRPr sz="42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667000" indent="-571500">
              <a:spcBef>
                <a:spcPts val="2400"/>
              </a:spcBef>
              <a:buSzPct val="171000"/>
              <a:defRPr sz="42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</a:lstStyle>
          <a:p>
            <a:pPr lvl="0">
              <a:defRPr sz="1800"/>
            </a:pPr>
            <a:r>
              <a:rPr sz="4200"/>
              <a:t>Body Level One</a:t>
            </a:r>
            <a:endParaRPr sz="4200"/>
          </a:p>
          <a:p>
            <a:pPr lvl="1">
              <a:defRPr sz="1800"/>
            </a:pPr>
            <a:r>
              <a:rPr sz="4200"/>
              <a:t>Body Level Two</a:t>
            </a:r>
            <a:endParaRPr sz="4200"/>
          </a:p>
          <a:p>
            <a:pPr lvl="2">
              <a:defRPr sz="1800"/>
            </a:pPr>
            <a:r>
              <a:rPr sz="4200"/>
              <a:t>Body Level Three</a:t>
            </a:r>
            <a:endParaRPr sz="4200"/>
          </a:p>
          <a:p>
            <a:pPr lvl="3">
              <a:defRPr sz="1800"/>
            </a:pPr>
            <a:r>
              <a:rPr sz="4200"/>
              <a:t>Body Level Four</a:t>
            </a:r>
            <a:endParaRPr sz="4200"/>
          </a:p>
          <a:p>
            <a:pPr lvl="4">
              <a:defRPr sz="1800"/>
            </a:pPr>
            <a:r>
              <a:rPr sz="4200"/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Title Text</a:t>
            </a:r>
          </a:p>
        </p:txBody>
      </p:sp>
      <p:sp>
        <p:nvSpPr>
          <p:cNvPr id="84" name="Shape 84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One</a:t>
            </a:r>
            <a:endParaRPr sz="2600">
              <a:solidFill>
                <a:srgbClr val="747474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Two</a:t>
            </a:r>
            <a:endParaRPr sz="2600">
              <a:solidFill>
                <a:srgbClr val="747474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Three</a:t>
            </a:r>
            <a:endParaRPr sz="2600">
              <a:solidFill>
                <a:srgbClr val="747474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Four</a:t>
            </a:r>
            <a:endParaRPr sz="2600">
              <a:solidFill>
                <a:srgbClr val="747474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Five</a:t>
            </a:r>
          </a:p>
        </p:txBody>
      </p:sp>
      <p:sp>
        <p:nvSpPr>
          <p:cNvPr id="85" name="Shape 8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Title &amp; Bullets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/>
          <p:nvPr/>
        </p:nvSpPr>
        <p:spPr>
          <a:xfrm>
            <a:off x="647700" y="1968500"/>
            <a:ext cx="11709400" cy="127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16" name="Shape 1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Title Text</a:t>
            </a:r>
          </a:p>
        </p:txBody>
      </p:sp>
      <p:sp>
        <p:nvSpPr>
          <p:cNvPr id="17" name="Shape 17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 numCol="2" spcCol="593090"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One</a:t>
            </a:r>
            <a:endParaRPr sz="2600">
              <a:solidFill>
                <a:srgbClr val="747474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Two</a:t>
            </a:r>
            <a:endParaRPr sz="2600">
              <a:solidFill>
                <a:srgbClr val="747474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Three</a:t>
            </a:r>
            <a:endParaRPr sz="2600">
              <a:solidFill>
                <a:srgbClr val="747474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Four</a:t>
            </a:r>
            <a:endParaRPr sz="2600">
              <a:solidFill>
                <a:srgbClr val="747474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/>
          <p:nvPr>
            <p:ph type="body" idx="1"/>
          </p:nvPr>
        </p:nvSpPr>
        <p:spPr>
          <a:xfrm>
            <a:off x="571500" y="863600"/>
            <a:ext cx="11861800" cy="8026400"/>
          </a:xfrm>
          <a:prstGeom prst="rect">
            <a:avLst/>
          </a:prstGeom>
        </p:spPr>
        <p:txBody>
          <a:bodyPr/>
          <a:lstStyle>
            <a:lvl1pPr>
              <a:spcBef>
                <a:spcPts val="7200"/>
              </a:spcBef>
            </a:lvl1pPr>
            <a:lvl2pPr>
              <a:spcBef>
                <a:spcPts val="7200"/>
              </a:spcBef>
            </a:lvl2pPr>
            <a:lvl3pPr>
              <a:spcBef>
                <a:spcPts val="7200"/>
              </a:spcBef>
            </a:lvl3pPr>
            <a:lvl4pPr>
              <a:spcBef>
                <a:spcPts val="7200"/>
              </a:spcBef>
            </a:lvl4pPr>
            <a:lvl5pPr>
              <a:spcBef>
                <a:spcPts val="7200"/>
              </a:spcBef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One</a:t>
            </a:r>
            <a:endParaRPr sz="2600">
              <a:solidFill>
                <a:srgbClr val="747474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Two</a:t>
            </a:r>
            <a:endParaRPr sz="2600">
              <a:solidFill>
                <a:srgbClr val="747474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Three</a:t>
            </a:r>
            <a:endParaRPr sz="2600">
              <a:solidFill>
                <a:srgbClr val="747474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Four</a:t>
            </a:r>
            <a:endParaRPr sz="2600">
              <a:solidFill>
                <a:srgbClr val="747474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/>
          <p:nvPr/>
        </p:nvSpPr>
        <p:spPr>
          <a:xfrm>
            <a:off x="647700" y="1968500"/>
            <a:ext cx="11709400" cy="127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23" name="Shape 2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Title Text</a:t>
            </a:r>
          </a:p>
        </p:txBody>
      </p:sp>
    </p:spTree>
  </p:cSld>
  <p:clrMapOvr>
    <a:masterClrMapping/>
  </p:clrMapOvr>
  <p:transition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/>
          <p:nvPr>
            <p:ph type="title"/>
          </p:nvPr>
        </p:nvSpPr>
        <p:spPr>
          <a:xfrm>
            <a:off x="571500" y="3708400"/>
            <a:ext cx="11861800" cy="2336800"/>
          </a:xfrm>
          <a:prstGeom prst="rect">
            <a:avLst/>
          </a:prstGeom>
        </p:spPr>
        <p:txBody>
          <a:bodyPr lIns="50800" tIns="50800" rIns="50800" bIns="50800" anchor="ctr"/>
          <a:lstStyle/>
          <a:p>
            <a:pPr lvl="0">
              <a:defRPr sz="1800"/>
            </a:pPr>
            <a:r>
              <a:rPr sz="4200"/>
              <a:t>Title Text</a:t>
            </a:r>
          </a:p>
        </p:txBody>
      </p:sp>
    </p:spTree>
  </p:cSld>
  <p:clrMapOvr>
    <a:masterClrMapping/>
  </p:clrMapOvr>
  <p:transition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/>
          <p:nvPr/>
        </p:nvSpPr>
        <p:spPr>
          <a:xfrm>
            <a:off x="7543800" y="7975599"/>
            <a:ext cx="1" cy="1422529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28" name="Shape 28"/>
          <p:cNvSpPr/>
          <p:nvPr>
            <p:ph type="title"/>
          </p:nvPr>
        </p:nvSpPr>
        <p:spPr>
          <a:xfrm>
            <a:off x="1409700" y="7785100"/>
            <a:ext cx="5791200" cy="1701800"/>
          </a:xfrm>
          <a:prstGeom prst="rect">
            <a:avLst/>
          </a:prstGeom>
        </p:spPr>
        <p:txBody>
          <a:bodyPr lIns="50800" tIns="50800" rIns="50800" bIns="50800" anchor="ctr"/>
          <a:lstStyle>
            <a:lvl1pPr algn="r"/>
          </a:lstStyle>
          <a:p>
            <a:pPr lvl="0">
              <a:defRPr sz="1800"/>
            </a:pPr>
            <a:r>
              <a:rPr sz="4200"/>
              <a:t>Title Text</a:t>
            </a:r>
          </a:p>
        </p:txBody>
      </p:sp>
      <p:sp>
        <p:nvSpPr>
          <p:cNvPr id="29" name="Shape 29"/>
          <p:cNvSpPr/>
          <p:nvPr>
            <p:ph type="body" idx="1"/>
          </p:nvPr>
        </p:nvSpPr>
        <p:spPr>
          <a:xfrm>
            <a:off x="7848600" y="8470900"/>
            <a:ext cx="4953000" cy="508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None/>
              <a:defRPr>
                <a:solidFill>
                  <a:srgbClr val="A9A9A9"/>
                </a:solidFill>
              </a:defRPr>
            </a:lvl1pPr>
            <a:lvl2pPr marL="0" indent="0">
              <a:spcBef>
                <a:spcPts val="0"/>
              </a:spcBef>
              <a:buSzTx/>
              <a:buNone/>
              <a:defRPr>
                <a:solidFill>
                  <a:srgbClr val="A9A9A9"/>
                </a:solidFill>
              </a:defRPr>
            </a:lvl2pPr>
            <a:lvl3pPr marL="0" indent="0">
              <a:spcBef>
                <a:spcPts val="0"/>
              </a:spcBef>
              <a:buSzTx/>
              <a:buNone/>
              <a:defRPr>
                <a:solidFill>
                  <a:srgbClr val="A9A9A9"/>
                </a:solidFill>
              </a:defRPr>
            </a:lvl3pPr>
            <a:lvl4pPr marL="0" indent="0">
              <a:spcBef>
                <a:spcPts val="0"/>
              </a:spcBef>
              <a:buSzTx/>
              <a:buNone/>
              <a:defRPr>
                <a:solidFill>
                  <a:srgbClr val="A9A9A9"/>
                </a:solidFill>
              </a:defRPr>
            </a:lvl4pPr>
            <a:lvl5pPr marL="0" indent="0">
              <a:spcBef>
                <a:spcPts val="0"/>
              </a:spcBef>
              <a:buSzTx/>
              <a:buNone/>
              <a:defRPr>
                <a:solidFill>
                  <a:srgbClr val="A9A9A9"/>
                </a:solidFill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A9A9A9"/>
                </a:solidFill>
              </a:rPr>
              <a:t>Body Level One</a:t>
            </a:r>
            <a:endParaRPr sz="2600">
              <a:solidFill>
                <a:srgbClr val="A9A9A9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A9A9A9"/>
                </a:solidFill>
              </a:rPr>
              <a:t>Body Level Two</a:t>
            </a:r>
            <a:endParaRPr sz="2600">
              <a:solidFill>
                <a:srgbClr val="A9A9A9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A9A9A9"/>
                </a:solidFill>
              </a:rPr>
              <a:t>Body Level Three</a:t>
            </a:r>
            <a:endParaRPr sz="2600">
              <a:solidFill>
                <a:srgbClr val="A9A9A9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A9A9A9"/>
                </a:solidFill>
              </a:rPr>
              <a:t>Body Level Four</a:t>
            </a:r>
            <a:endParaRPr sz="2600">
              <a:solidFill>
                <a:srgbClr val="A9A9A9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A9A9A9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/>
          <p:nvPr/>
        </p:nvSpPr>
        <p:spPr>
          <a:xfrm>
            <a:off x="647700" y="4749800"/>
            <a:ext cx="4882122" cy="127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32" name="Shape 32"/>
          <p:cNvSpPr/>
          <p:nvPr>
            <p:ph type="title"/>
          </p:nvPr>
        </p:nvSpPr>
        <p:spPr>
          <a:xfrm>
            <a:off x="571500" y="1320800"/>
            <a:ext cx="5080000" cy="31750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Title Text</a:t>
            </a:r>
          </a:p>
        </p:txBody>
      </p:sp>
      <p:sp>
        <p:nvSpPr>
          <p:cNvPr id="33" name="Shape 33"/>
          <p:cNvSpPr/>
          <p:nvPr>
            <p:ph type="body" idx="1"/>
          </p:nvPr>
        </p:nvSpPr>
        <p:spPr>
          <a:xfrm>
            <a:off x="571500" y="5016500"/>
            <a:ext cx="5080000" cy="3175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None/>
            </a:lvl1pPr>
            <a:lvl2pPr marL="0" indent="0">
              <a:spcBef>
                <a:spcPts val="0"/>
              </a:spcBef>
              <a:buSzTx/>
              <a:buNone/>
            </a:lvl2pPr>
            <a:lvl3pPr marL="0" indent="0">
              <a:spcBef>
                <a:spcPts val="0"/>
              </a:spcBef>
              <a:buSzTx/>
              <a:buNone/>
            </a:lvl3pPr>
            <a:lvl4pPr marL="0" indent="0">
              <a:spcBef>
                <a:spcPts val="0"/>
              </a:spcBef>
              <a:buSzTx/>
              <a:buNone/>
            </a:lvl4pPr>
            <a:lvl5pPr marL="0" indent="0">
              <a:spcBef>
                <a:spcPts val="0"/>
              </a:spcBef>
              <a:buSzTx/>
              <a:buNone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One</a:t>
            </a:r>
            <a:endParaRPr sz="2600">
              <a:solidFill>
                <a:srgbClr val="747474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Two</a:t>
            </a:r>
            <a:endParaRPr sz="2600">
              <a:solidFill>
                <a:srgbClr val="747474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Three</a:t>
            </a:r>
            <a:endParaRPr sz="2600">
              <a:solidFill>
                <a:srgbClr val="747474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Four</a:t>
            </a:r>
            <a:endParaRPr sz="2600">
              <a:solidFill>
                <a:srgbClr val="747474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2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647700" y="1968500"/>
            <a:ext cx="11709400" cy="127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3" name="Shape 3"/>
          <p:cNvSpPr/>
          <p:nvPr>
            <p:ph type="title"/>
          </p:nvPr>
        </p:nvSpPr>
        <p:spPr>
          <a:xfrm>
            <a:off x="571500" y="330200"/>
            <a:ext cx="11861800" cy="1397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b"/>
          <a:lstStyle/>
          <a:p>
            <a:pPr lvl="0">
              <a:defRPr sz="1800"/>
            </a:pPr>
            <a:r>
              <a:rPr sz="4200"/>
              <a:t>Title Text</a:t>
            </a:r>
          </a:p>
        </p:txBody>
      </p:sp>
      <p:sp>
        <p:nvSpPr>
          <p:cNvPr id="4" name="Shape 4"/>
          <p:cNvSpPr/>
          <p:nvPr>
            <p:ph type="body" idx="1"/>
          </p:nvPr>
        </p:nvSpPr>
        <p:spPr>
          <a:xfrm>
            <a:off x="571500" y="2324100"/>
            <a:ext cx="11861800" cy="6565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One</a:t>
            </a:r>
            <a:endParaRPr sz="2600">
              <a:solidFill>
                <a:srgbClr val="747474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Two</a:t>
            </a:r>
            <a:endParaRPr sz="2600">
              <a:solidFill>
                <a:srgbClr val="747474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Three</a:t>
            </a:r>
            <a:endParaRPr sz="2600">
              <a:solidFill>
                <a:srgbClr val="747474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Four</a:t>
            </a:r>
            <a:endParaRPr sz="2600">
              <a:solidFill>
                <a:srgbClr val="747474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Five</a:t>
            </a:r>
          </a:p>
        </p:txBody>
      </p:sp>
      <p:sp>
        <p:nvSpPr>
          <p:cNvPr id="5" name="Shape 5"/>
          <p:cNvSpPr/>
          <p:nvPr>
            <p:ph type="sldNum" sz="quarter" idx="2"/>
          </p:nvPr>
        </p:nvSpPr>
        <p:spPr>
          <a:xfrm>
            <a:off x="12268199" y="9194800"/>
            <a:ext cx="312015" cy="299822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r" defTabSz="584200">
              <a:defRPr sz="1400"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 lvl="0"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</p:sldLayoutIdLst>
  <p:transition spd="med" advClick="1"/>
  <p:txStyles>
    <p:titleStyle>
      <a:lvl1pPr defTabSz="584200">
        <a:defRPr sz="4200">
          <a:latin typeface="+mn-lt"/>
          <a:ea typeface="+mn-ea"/>
          <a:cs typeface="+mn-cs"/>
          <a:sym typeface="Helvetica Neue Light"/>
        </a:defRPr>
      </a:lvl1pPr>
      <a:lvl2pPr indent="228600" defTabSz="584200">
        <a:defRPr sz="4200">
          <a:latin typeface="+mn-lt"/>
          <a:ea typeface="+mn-ea"/>
          <a:cs typeface="+mn-cs"/>
          <a:sym typeface="Helvetica Neue Light"/>
        </a:defRPr>
      </a:lvl2pPr>
      <a:lvl3pPr indent="457200" defTabSz="584200">
        <a:defRPr sz="4200">
          <a:latin typeface="+mn-lt"/>
          <a:ea typeface="+mn-ea"/>
          <a:cs typeface="+mn-cs"/>
          <a:sym typeface="Helvetica Neue Light"/>
        </a:defRPr>
      </a:lvl3pPr>
      <a:lvl4pPr indent="685800" defTabSz="584200">
        <a:defRPr sz="4200">
          <a:latin typeface="+mn-lt"/>
          <a:ea typeface="+mn-ea"/>
          <a:cs typeface="+mn-cs"/>
          <a:sym typeface="Helvetica Neue Light"/>
        </a:defRPr>
      </a:lvl4pPr>
      <a:lvl5pPr indent="914400" defTabSz="584200">
        <a:defRPr sz="4200">
          <a:latin typeface="+mn-lt"/>
          <a:ea typeface="+mn-ea"/>
          <a:cs typeface="+mn-cs"/>
          <a:sym typeface="Helvetica Neue Light"/>
        </a:defRPr>
      </a:lvl5pPr>
      <a:lvl6pPr indent="1143000" defTabSz="584200">
        <a:defRPr sz="4200">
          <a:latin typeface="+mn-lt"/>
          <a:ea typeface="+mn-ea"/>
          <a:cs typeface="+mn-cs"/>
          <a:sym typeface="Helvetica Neue Light"/>
        </a:defRPr>
      </a:lvl6pPr>
      <a:lvl7pPr indent="1371600" defTabSz="584200">
        <a:defRPr sz="4200">
          <a:latin typeface="+mn-lt"/>
          <a:ea typeface="+mn-ea"/>
          <a:cs typeface="+mn-cs"/>
          <a:sym typeface="Helvetica Neue Light"/>
        </a:defRPr>
      </a:lvl7pPr>
      <a:lvl8pPr indent="1600200" defTabSz="584200">
        <a:defRPr sz="4200">
          <a:latin typeface="+mn-lt"/>
          <a:ea typeface="+mn-ea"/>
          <a:cs typeface="+mn-cs"/>
          <a:sym typeface="Helvetica Neue Light"/>
        </a:defRPr>
      </a:lvl8pPr>
      <a:lvl9pPr indent="1828800" defTabSz="584200">
        <a:defRPr sz="4200">
          <a:latin typeface="+mn-lt"/>
          <a:ea typeface="+mn-ea"/>
          <a:cs typeface="+mn-cs"/>
          <a:sym typeface="Helvetica Neue Light"/>
        </a:defRPr>
      </a:lvl9pPr>
    </p:titleStyle>
    <p:bodyStyle>
      <a:lvl1pPr marL="266700" indent="-266700" defTabSz="584200">
        <a:spcBef>
          <a:spcPts val="4800"/>
        </a:spcBef>
        <a:buSzPct val="100000"/>
        <a:buChar char="•"/>
        <a:defRPr sz="2600">
          <a:solidFill>
            <a:srgbClr val="747474"/>
          </a:solidFill>
          <a:latin typeface="+mj-lt"/>
          <a:ea typeface="+mj-ea"/>
          <a:cs typeface="+mj-cs"/>
          <a:sym typeface="Helvetica Neue"/>
        </a:defRPr>
      </a:lvl1pPr>
      <a:lvl2pPr marL="711200" indent="-266700" defTabSz="584200">
        <a:spcBef>
          <a:spcPts val="4800"/>
        </a:spcBef>
        <a:buSzPct val="100000"/>
        <a:buChar char="•"/>
        <a:defRPr sz="2600">
          <a:solidFill>
            <a:srgbClr val="747474"/>
          </a:solidFill>
          <a:latin typeface="+mj-lt"/>
          <a:ea typeface="+mj-ea"/>
          <a:cs typeface="+mj-cs"/>
          <a:sym typeface="Helvetica Neue"/>
        </a:defRPr>
      </a:lvl2pPr>
      <a:lvl3pPr marL="1155700" indent="-266700" defTabSz="584200">
        <a:spcBef>
          <a:spcPts val="4800"/>
        </a:spcBef>
        <a:buSzPct val="100000"/>
        <a:buChar char="•"/>
        <a:defRPr sz="2600">
          <a:solidFill>
            <a:srgbClr val="747474"/>
          </a:solidFill>
          <a:latin typeface="+mj-lt"/>
          <a:ea typeface="+mj-ea"/>
          <a:cs typeface="+mj-cs"/>
          <a:sym typeface="Helvetica Neue"/>
        </a:defRPr>
      </a:lvl3pPr>
      <a:lvl4pPr marL="1600200" indent="-266700" defTabSz="584200">
        <a:spcBef>
          <a:spcPts val="4800"/>
        </a:spcBef>
        <a:buSzPct val="100000"/>
        <a:buChar char="•"/>
        <a:defRPr sz="2600">
          <a:solidFill>
            <a:srgbClr val="747474"/>
          </a:solidFill>
          <a:latin typeface="+mj-lt"/>
          <a:ea typeface="+mj-ea"/>
          <a:cs typeface="+mj-cs"/>
          <a:sym typeface="Helvetica Neue"/>
        </a:defRPr>
      </a:lvl4pPr>
      <a:lvl5pPr marL="2044700" indent="-266700" defTabSz="584200">
        <a:spcBef>
          <a:spcPts val="4800"/>
        </a:spcBef>
        <a:buSzPct val="100000"/>
        <a:buChar char="•"/>
        <a:defRPr sz="2600">
          <a:solidFill>
            <a:srgbClr val="747474"/>
          </a:solidFill>
          <a:latin typeface="+mj-lt"/>
          <a:ea typeface="+mj-ea"/>
          <a:cs typeface="+mj-cs"/>
          <a:sym typeface="Helvetica Neue"/>
        </a:defRPr>
      </a:lvl5pPr>
      <a:lvl6pPr marL="2489200" indent="-266700" defTabSz="584200">
        <a:spcBef>
          <a:spcPts val="4800"/>
        </a:spcBef>
        <a:buSzPct val="100000"/>
        <a:buChar char="•"/>
        <a:defRPr sz="2600">
          <a:solidFill>
            <a:srgbClr val="747474"/>
          </a:solidFill>
          <a:latin typeface="+mj-lt"/>
          <a:ea typeface="+mj-ea"/>
          <a:cs typeface="+mj-cs"/>
          <a:sym typeface="Helvetica Neue"/>
        </a:defRPr>
      </a:lvl6pPr>
      <a:lvl7pPr marL="2933700" indent="-266700" defTabSz="584200">
        <a:spcBef>
          <a:spcPts val="4800"/>
        </a:spcBef>
        <a:buSzPct val="100000"/>
        <a:buChar char="•"/>
        <a:defRPr sz="2600">
          <a:solidFill>
            <a:srgbClr val="747474"/>
          </a:solidFill>
          <a:latin typeface="+mj-lt"/>
          <a:ea typeface="+mj-ea"/>
          <a:cs typeface="+mj-cs"/>
          <a:sym typeface="Helvetica Neue"/>
        </a:defRPr>
      </a:lvl7pPr>
      <a:lvl8pPr marL="3378200" indent="-266700" defTabSz="584200">
        <a:spcBef>
          <a:spcPts val="4800"/>
        </a:spcBef>
        <a:buSzPct val="100000"/>
        <a:buChar char="•"/>
        <a:defRPr sz="2600">
          <a:solidFill>
            <a:srgbClr val="747474"/>
          </a:solidFill>
          <a:latin typeface="+mj-lt"/>
          <a:ea typeface="+mj-ea"/>
          <a:cs typeface="+mj-cs"/>
          <a:sym typeface="Helvetica Neue"/>
        </a:defRPr>
      </a:lvl8pPr>
      <a:lvl9pPr marL="3822700" indent="-266700" defTabSz="584200">
        <a:spcBef>
          <a:spcPts val="4800"/>
        </a:spcBef>
        <a:buSzPct val="100000"/>
        <a:buChar char="•"/>
        <a:defRPr sz="2600">
          <a:solidFill>
            <a:srgbClr val="747474"/>
          </a:solidFill>
          <a:latin typeface="+mj-lt"/>
          <a:ea typeface="+mj-ea"/>
          <a:cs typeface="+mj-cs"/>
          <a:sym typeface="Helvetica Neue"/>
        </a:defRPr>
      </a:lvl9pPr>
    </p:bodyStyle>
    <p:otherStyle>
      <a:lvl1pPr algn="r" defTabSz="584200">
        <a:defRPr sz="1400">
          <a:solidFill>
            <a:schemeClr val="tx1"/>
          </a:solidFill>
          <a:latin typeface="+mn-lt"/>
          <a:ea typeface="+mn-ea"/>
          <a:cs typeface="+mn-cs"/>
          <a:sym typeface="Helvetica Neue"/>
        </a:defRPr>
      </a:lvl1pPr>
      <a:lvl2pPr indent="228600" algn="r" defTabSz="584200">
        <a:defRPr sz="1400">
          <a:solidFill>
            <a:schemeClr val="tx1"/>
          </a:solidFill>
          <a:latin typeface="+mn-lt"/>
          <a:ea typeface="+mn-ea"/>
          <a:cs typeface="+mn-cs"/>
          <a:sym typeface="Helvetica Neue"/>
        </a:defRPr>
      </a:lvl2pPr>
      <a:lvl3pPr indent="457200" algn="r" defTabSz="584200">
        <a:defRPr sz="1400">
          <a:solidFill>
            <a:schemeClr val="tx1"/>
          </a:solidFill>
          <a:latin typeface="+mn-lt"/>
          <a:ea typeface="+mn-ea"/>
          <a:cs typeface="+mn-cs"/>
          <a:sym typeface="Helvetica Neue"/>
        </a:defRPr>
      </a:lvl3pPr>
      <a:lvl4pPr indent="685800" algn="r" defTabSz="584200">
        <a:defRPr sz="1400">
          <a:solidFill>
            <a:schemeClr val="tx1"/>
          </a:solidFill>
          <a:latin typeface="+mn-lt"/>
          <a:ea typeface="+mn-ea"/>
          <a:cs typeface="+mn-cs"/>
          <a:sym typeface="Helvetica Neue"/>
        </a:defRPr>
      </a:lvl4pPr>
      <a:lvl5pPr indent="914400" algn="r" defTabSz="584200">
        <a:defRPr sz="1400">
          <a:solidFill>
            <a:schemeClr val="tx1"/>
          </a:solidFill>
          <a:latin typeface="+mn-lt"/>
          <a:ea typeface="+mn-ea"/>
          <a:cs typeface="+mn-cs"/>
          <a:sym typeface="Helvetica Neue"/>
        </a:defRPr>
      </a:lvl5pPr>
      <a:lvl6pPr indent="1143000" algn="r" defTabSz="584200">
        <a:defRPr sz="1400">
          <a:solidFill>
            <a:schemeClr val="tx1"/>
          </a:solidFill>
          <a:latin typeface="+mn-lt"/>
          <a:ea typeface="+mn-ea"/>
          <a:cs typeface="+mn-cs"/>
          <a:sym typeface="Helvetica Neue"/>
        </a:defRPr>
      </a:lvl6pPr>
      <a:lvl7pPr indent="1371600" algn="r" defTabSz="584200">
        <a:defRPr sz="1400">
          <a:solidFill>
            <a:schemeClr val="tx1"/>
          </a:solidFill>
          <a:latin typeface="+mn-lt"/>
          <a:ea typeface="+mn-ea"/>
          <a:cs typeface="+mn-cs"/>
          <a:sym typeface="Helvetica Neue"/>
        </a:defRPr>
      </a:lvl7pPr>
      <a:lvl8pPr indent="1600200" algn="r" defTabSz="584200">
        <a:defRPr sz="1400">
          <a:solidFill>
            <a:schemeClr val="tx1"/>
          </a:solidFill>
          <a:latin typeface="+mn-lt"/>
          <a:ea typeface="+mn-ea"/>
          <a:cs typeface="+mn-cs"/>
          <a:sym typeface="Helvetica Neue"/>
        </a:defRPr>
      </a:lvl8pPr>
      <a:lvl9pPr indent="1828800" algn="r" defTabSz="584200">
        <a:defRPr sz="1400">
          <a:solidFill>
            <a:schemeClr val="tx1"/>
          </a:solidFill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9.png"/><Relationship Id="rId3" Type="http://schemas.openxmlformats.org/officeDocument/2006/relationships/image" Target="../media/image8.png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0.xml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12.png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12.png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12.png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12.png"/></Relationships>
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12.png"/></Relationships>
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13.png"/><Relationship Id="rId3" Type="http://schemas.openxmlformats.org/officeDocument/2006/relationships/image" Target="../media/image11.png"/><Relationship Id="rId4" Type="http://schemas.openxmlformats.org/officeDocument/2006/relationships/image" Target="../media/image12.png"/></Relationships>
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13.png"/><Relationship Id="rId3" Type="http://schemas.openxmlformats.org/officeDocument/2006/relationships/image" Target="../media/image11.png"/><Relationship Id="rId4" Type="http://schemas.openxmlformats.org/officeDocument/2006/relationships/image" Target="../media/image12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1.jpeg"/></Relationships>
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13.png"/><Relationship Id="rId3" Type="http://schemas.openxmlformats.org/officeDocument/2006/relationships/image" Target="../media/image11.png"/><Relationship Id="rId4" Type="http://schemas.openxmlformats.org/officeDocument/2006/relationships/image" Target="../media/image12.png"/></Relationships>
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13.png"/><Relationship Id="rId3" Type="http://schemas.openxmlformats.org/officeDocument/2006/relationships/image" Target="../media/image11.png"/><Relationship Id="rId4" Type="http://schemas.openxmlformats.org/officeDocument/2006/relationships/image" Target="../media/image12.png"/></Relationships>
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13.png"/><Relationship Id="rId3" Type="http://schemas.openxmlformats.org/officeDocument/2006/relationships/image" Target="../media/image11.png"/><Relationship Id="rId4" Type="http://schemas.openxmlformats.org/officeDocument/2006/relationships/image" Target="../media/image12.png"/></Relationships>
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14.png"/><Relationship Id="rId3" Type="http://schemas.openxmlformats.org/officeDocument/2006/relationships/image" Target="../media/image13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/Relationships>
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video" Target="../media/media1.mov"/><Relationship Id="rId3" Type="http://schemas.microsoft.com/office/2007/relationships/media" Target="../media/media1.mov"/><Relationship Id="rId4" Type="http://schemas.openxmlformats.org/officeDocument/2006/relationships/image" Target="../media/image15.png"/><Relationship Id="rId5" Type="http://schemas.openxmlformats.org/officeDocument/2006/relationships/image" Target="../media/image8.png"/></Relationships>
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1.tif"/><Relationship Id="rId3" Type="http://schemas.openxmlformats.org/officeDocument/2006/relationships/image" Target="../media/image2.tif"/><Relationship Id="rId4" Type="http://schemas.openxmlformats.org/officeDocument/2006/relationships/image" Target="../media/image3.tif"/></Relationships>
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/Relationships>
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/Relationships>
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3" Type="http://schemas.openxmlformats.org/officeDocument/2006/relationships/image" Target="../media/image24.png"/><Relationship Id="rId4" Type="http://schemas.openxmlformats.org/officeDocument/2006/relationships/image" Target="../media/image25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1.jpeg"/></Relationships>
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6.png"/><Relationship Id="rId3" Type="http://schemas.openxmlformats.org/officeDocument/2006/relationships/image" Target="../media/image4.tif"/><Relationship Id="rId4" Type="http://schemas.openxmlformats.org/officeDocument/2006/relationships/image" Target="../media/image27.png"/><Relationship Id="rId5" Type="http://schemas.openxmlformats.org/officeDocument/2006/relationships/image" Target="../media/image5.tif"/><Relationship Id="rId6" Type="http://schemas.openxmlformats.org/officeDocument/2006/relationships/image" Target="../media/image28.png"/></Relationships>
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Relationship Id="rId3" Type="http://schemas.openxmlformats.org/officeDocument/2006/relationships/image" Target="../media/image31.png"/></Relationships>
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Relationship Id="rId3" Type="http://schemas.openxmlformats.org/officeDocument/2006/relationships/image" Target="../media/image31.png"/></Relationships>
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Relationship Id="rId3" Type="http://schemas.openxmlformats.org/officeDocument/2006/relationships/image" Target="../media/image31.png"/></Relationships>
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Relationship Id="rId3" Type="http://schemas.openxmlformats.org/officeDocument/2006/relationships/image" Target="../media/image31.png"/></Relationships>
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/Relationships>

</file>

<file path=ppt/slides/_rels/slide4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/Relationships>

</file>

<file path=ppt/slides/_rels/slide4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3.png"/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image" Target="../media/image36.png"/><Relationship Id="rId6" Type="http://schemas.openxmlformats.org/officeDocument/2006/relationships/image" Target="../media/image37.png"/></Relationships>

</file>

<file path=ppt/slides/_rels/slide4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38.png"/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5" Type="http://schemas.openxmlformats.org/officeDocument/2006/relationships/image" Target="../media/image41.png"/><Relationship Id="rId6" Type="http://schemas.openxmlformats.org/officeDocument/2006/relationships/image" Target="../media/image42.png"/><Relationship Id="rId7" Type="http://schemas.openxmlformats.org/officeDocument/2006/relationships/image" Target="../media/image43.png"/><Relationship Id="rId8" Type="http://schemas.openxmlformats.org/officeDocument/2006/relationships/image" Target="../media/image44.png"/></Relationships>

</file>

<file path=ppt/slides/_rels/slide4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0.xml"/></Relationships>

</file>

<file path=ppt/slides/_rels/slide4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45.png"/></Relationships>

</file>

<file path=ppt/slides/_rels/slide4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46.png"/></Relationships>

</file>

<file path=ppt/slides/_rels/slide4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47.png"/><Relationship Id="rId3" Type="http://schemas.openxmlformats.org/officeDocument/2006/relationships/image" Target="../media/image48.png"/></Relationships>

</file>

<file path=ppt/slides/_rels/slide4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47.png"/><Relationship Id="rId3" Type="http://schemas.openxmlformats.org/officeDocument/2006/relationships/image" Target="../media/image48.png"/></Relationships>

</file>

<file path=ppt/slides/_rels/slide4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47.png"/><Relationship Id="rId3" Type="http://schemas.openxmlformats.org/officeDocument/2006/relationships/image" Target="../media/image48.pn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49.png"/><Relationship Id="rId3" Type="http://schemas.openxmlformats.org/officeDocument/2006/relationships/hyperlink" Target="http://homepage.tudelft.nl/19j49/multiplemaps/" TargetMode="External"/></Relationships>

</file>

<file path=ppt/slides/_rels/slide5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0.xml"/></Relationships>

</file>

<file path=ppt/slides/_rels/slide5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0.xml"/></Relationships>

</file>

<file path=ppt/slides/_rels/slide5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0.xml"/></Relationships>

</file>

<file path=ppt/slides/_rels/slide5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video" Target="../media/media1.mpg"/><Relationship Id="rId3" Type="http://schemas.microsoft.com/office/2007/relationships/media" Target="../media/media1.mpg"/><Relationship Id="rId4" Type="http://schemas.openxmlformats.org/officeDocument/2006/relationships/image" Target="../media/image50.png"/><Relationship Id="rId5" Type="http://schemas.openxmlformats.org/officeDocument/2006/relationships/hyperlink" Target="http://homepage.tudelft.nl/19j49/tsne" TargetMode="External"/><Relationship Id="rId6" Type="http://schemas.openxmlformats.org/officeDocument/2006/relationships/hyperlink" Target="http://www.youtube.com/user/GoogleTechTalks/videos" TargetMode="External"/><Relationship Id="rId7" Type="http://schemas.openxmlformats.org/officeDocument/2006/relationships/image" Target="../media/image3.jpeg"/><Relationship Id="rId8" Type="http://schemas.openxmlformats.org/officeDocument/2006/relationships/image" Target="../media/image51.pn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Visualizing (Big) Data using t-SNE</a:t>
            </a:r>
          </a:p>
        </p:txBody>
      </p:sp>
      <p:sp>
        <p:nvSpPr>
          <p:cNvPr id="90" name="Shape 90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Laurens van der Maaten</a:t>
            </a:r>
            <a:endParaRPr sz="2600">
              <a:solidFill>
                <a:srgbClr val="747474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endParaRPr sz="2600">
              <a:solidFill>
                <a:srgbClr val="747474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endParaRPr sz="2600">
              <a:solidFill>
                <a:srgbClr val="747474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2300">
                <a:solidFill>
                  <a:srgbClr val="747474"/>
                </a:solidFill>
              </a:rPr>
              <a:t>Joint work with Geoffrey Hinton (University of Toronto / Google).</a:t>
            </a:r>
          </a:p>
        </p:txBody>
      </p:sp>
      <p:pic>
        <p:nvPicPr>
          <p:cNvPr id="91" name="url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353955" y="8451722"/>
            <a:ext cx="2565585" cy="110199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dropped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14400" y="2080645"/>
            <a:ext cx="11176000" cy="8943590"/>
          </a:xfrm>
          <a:prstGeom prst="rect">
            <a:avLst/>
          </a:prstGeom>
          <a:ln w="12700">
            <a:miter lim="400000"/>
          </a:ln>
        </p:spPr>
      </p:pic>
      <p:sp>
        <p:nvSpPr>
          <p:cNvPr id="151" name="Shape 15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Principal Components Analysis</a:t>
            </a:r>
          </a:p>
        </p:txBody>
      </p:sp>
      <p:pic>
        <p:nvPicPr>
          <p:cNvPr id="152" name="mnist-digits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33400" y="2324100"/>
            <a:ext cx="2787277" cy="28067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What distances to preserve?</a:t>
            </a:r>
          </a:p>
        </p:txBody>
      </p:sp>
      <p:sp>
        <p:nvSpPr>
          <p:cNvPr id="155" name="Shape 155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PCA is mainly concerned with preserving </a:t>
            </a:r>
            <a:r>
              <a:rPr i="1" sz="2600">
                <a:solidFill>
                  <a:srgbClr val="747474"/>
                </a:solidFill>
              </a:rPr>
              <a:t>large</a:t>
            </a:r>
            <a:r>
              <a:rPr sz="2600">
                <a:solidFill>
                  <a:srgbClr val="747474"/>
                </a:solidFill>
              </a:rPr>
              <a:t> pairwise distances in the map</a:t>
            </a:r>
          </a:p>
        </p:txBody>
      </p:sp>
    </p:spTree>
  </p:cSld>
  <p:clrMapOvr>
    <a:masterClrMapping/>
  </p:clrMapOvr>
  <p:transition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What distances to preserve?</a:t>
            </a:r>
          </a:p>
        </p:txBody>
      </p:sp>
      <p:sp>
        <p:nvSpPr>
          <p:cNvPr id="158" name="Shape 158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PCA is mainly concerned with preserving </a:t>
            </a:r>
            <a:r>
              <a:rPr i="1" sz="2600">
                <a:solidFill>
                  <a:srgbClr val="747474"/>
                </a:solidFill>
              </a:rPr>
              <a:t>large</a:t>
            </a:r>
            <a:r>
              <a:rPr sz="2600">
                <a:solidFill>
                  <a:srgbClr val="747474"/>
                </a:solidFill>
              </a:rPr>
              <a:t> pairwise distances in the map</a:t>
            </a:r>
            <a:endParaRPr sz="2600">
              <a:solidFill>
                <a:srgbClr val="747474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endParaRPr sz="2600">
              <a:solidFill>
                <a:srgbClr val="747474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endParaRPr sz="2600">
              <a:solidFill>
                <a:srgbClr val="747474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Large pairwise distances, however, are relatively unimportant in visualizations</a:t>
            </a:r>
            <a:endParaRPr sz="2600">
              <a:solidFill>
                <a:srgbClr val="747474"/>
              </a:solidFill>
            </a:endParaRPr>
          </a:p>
          <a:p>
            <a:pPr lvl="1" marL="700942" indent="-256442"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747474"/>
                </a:solidFill>
              </a:rPr>
              <a:t>Do we really care exactly how dissimilar zeros and ones are?</a:t>
            </a:r>
          </a:p>
        </p:txBody>
      </p:sp>
    </p:spTree>
  </p:cSld>
  <p:clrMapOvr>
    <a:masterClrMapping/>
  </p:clrMapOvr>
  <p:transition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t-Distributed Stochastic Neighbor Embedding</a:t>
            </a:r>
          </a:p>
        </p:txBody>
      </p:sp>
      <p:sp>
        <p:nvSpPr>
          <p:cNvPr id="161" name="Shape 161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Compute “local” pairwise similarities based on pairwise distances:</a:t>
            </a:r>
          </a:p>
        </p:txBody>
      </p:sp>
      <p:pic>
        <p:nvPicPr>
          <p:cNvPr id="162" name="dropped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149600" y="8496300"/>
            <a:ext cx="6502400" cy="1033495"/>
          </a:xfrm>
          <a:prstGeom prst="rect">
            <a:avLst/>
          </a:prstGeom>
          <a:ln w="12700">
            <a:miter lim="400000"/>
          </a:ln>
        </p:spPr>
      </p:pic>
      <p:sp>
        <p:nvSpPr>
          <p:cNvPr id="163" name="Shape 163"/>
          <p:cNvSpPr/>
          <p:nvPr/>
        </p:nvSpPr>
        <p:spPr>
          <a:xfrm>
            <a:off x="1992925" y="3428025"/>
            <a:ext cx="10162295" cy="4852374"/>
          </a:xfrm>
          <a:prstGeom prst="roundRect">
            <a:avLst>
              <a:gd name="adj" fmla="val 3922"/>
            </a:avLst>
          </a:prstGeom>
          <a:solidFill>
            <a:srgbClr val="FFFFFF"/>
          </a:solidFill>
          <a:ln w="25400">
            <a:solidFill/>
            <a:miter lim="400000"/>
          </a:ln>
          <a:effectLst>
            <a:outerShdw sx="100000" sy="100000" kx="0" ky="0" algn="b" rotWithShape="0" blurRad="101600" dist="0" dir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  <p:sp>
        <p:nvSpPr>
          <p:cNvPr id="164" name="Shape 164"/>
          <p:cNvSpPr/>
          <p:nvPr/>
        </p:nvSpPr>
        <p:spPr>
          <a:xfrm>
            <a:off x="1872519" y="3307618"/>
            <a:ext cx="10162295" cy="4852375"/>
          </a:xfrm>
          <a:prstGeom prst="roundRect">
            <a:avLst>
              <a:gd name="adj" fmla="val 3922"/>
            </a:avLst>
          </a:prstGeom>
          <a:solidFill>
            <a:srgbClr val="FFFFFF"/>
          </a:solidFill>
          <a:ln w="25400">
            <a:solidFill/>
            <a:miter lim="400000"/>
          </a:ln>
          <a:effectLst>
            <a:outerShdw sx="100000" sy="100000" kx="0" ky="0" algn="b" rotWithShape="0" blurRad="101600" dist="0" dir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  <p:sp>
        <p:nvSpPr>
          <p:cNvPr id="165" name="Shape 165"/>
          <p:cNvSpPr/>
          <p:nvPr/>
        </p:nvSpPr>
        <p:spPr>
          <a:xfrm>
            <a:off x="1752112" y="3187212"/>
            <a:ext cx="10162296" cy="4852375"/>
          </a:xfrm>
          <a:prstGeom prst="roundRect">
            <a:avLst>
              <a:gd name="adj" fmla="val 3922"/>
            </a:avLst>
          </a:prstGeom>
          <a:solidFill>
            <a:srgbClr val="FFFFFF"/>
          </a:solidFill>
          <a:ln w="25400">
            <a:solidFill/>
            <a:miter lim="400000"/>
          </a:ln>
          <a:effectLst>
            <a:outerShdw sx="100000" sy="100000" kx="0" ky="0" algn="b" rotWithShape="0" blurRad="101600" dist="0" dir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  <p:sp>
        <p:nvSpPr>
          <p:cNvPr id="166" name="Shape 166"/>
          <p:cNvSpPr/>
          <p:nvPr/>
        </p:nvSpPr>
        <p:spPr>
          <a:xfrm>
            <a:off x="1631706" y="3066806"/>
            <a:ext cx="10162295" cy="4852374"/>
          </a:xfrm>
          <a:prstGeom prst="roundRect">
            <a:avLst>
              <a:gd name="adj" fmla="val 3922"/>
            </a:avLst>
          </a:prstGeom>
          <a:solidFill>
            <a:srgbClr val="FFFFFF"/>
          </a:solidFill>
          <a:ln w="25400">
            <a:solidFill/>
            <a:miter lim="400000"/>
          </a:ln>
          <a:effectLst>
            <a:outerShdw sx="100000" sy="100000" kx="0" ky="0" algn="b" rotWithShape="0" blurRad="101600" dist="0" dir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  <p:sp>
        <p:nvSpPr>
          <p:cNvPr id="167" name="Shape 167"/>
          <p:cNvSpPr/>
          <p:nvPr/>
        </p:nvSpPr>
        <p:spPr>
          <a:xfrm>
            <a:off x="1511300" y="2946400"/>
            <a:ext cx="10162295" cy="4852374"/>
          </a:xfrm>
          <a:prstGeom prst="roundRect">
            <a:avLst>
              <a:gd name="adj" fmla="val 3922"/>
            </a:avLst>
          </a:prstGeom>
          <a:solidFill>
            <a:srgbClr val="FFFFFF"/>
          </a:solidFill>
          <a:ln w="25400">
            <a:solidFill/>
            <a:miter lim="400000"/>
          </a:ln>
          <a:effectLst>
            <a:outerShdw sx="100000" sy="100000" kx="0" ky="0" algn="b" rotWithShape="0" blurRad="101600" dist="0" dir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  <p:pic>
        <p:nvPicPr>
          <p:cNvPr id="168" name="block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127724" y="5004548"/>
            <a:ext cx="517748" cy="5418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9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397915" y="3524350"/>
            <a:ext cx="517748" cy="517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70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643119" y="4343113"/>
            <a:ext cx="517749" cy="517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71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892207" y="6341857"/>
            <a:ext cx="517749" cy="517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72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895972" y="5113713"/>
            <a:ext cx="517749" cy="517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73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062032" y="5547176"/>
            <a:ext cx="517748" cy="517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74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556120" y="3551818"/>
            <a:ext cx="517749" cy="517748"/>
          </a:xfrm>
          <a:prstGeom prst="rect">
            <a:avLst/>
          </a:prstGeom>
          <a:ln w="12700">
            <a:miter lim="400000"/>
          </a:ln>
        </p:spPr>
      </p:pic>
      <p:sp>
        <p:nvSpPr>
          <p:cNvPr id="175" name="Shape 175"/>
          <p:cNvSpPr/>
          <p:nvPr/>
        </p:nvSpPr>
        <p:spPr>
          <a:xfrm>
            <a:off x="1701350" y="3078775"/>
            <a:ext cx="1955801" cy="698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b"/>
          <a:lstStyle>
            <a:lvl1pPr algn="ctr" defTabSz="584200">
              <a:defRPr sz="3900">
                <a:latin typeface="+mn-lt"/>
                <a:ea typeface="+mn-ea"/>
                <a:cs typeface="+mn-cs"/>
                <a:sym typeface="Helvetica Neue Light"/>
              </a:defRPr>
            </a:lvl1pPr>
          </a:lstStyle>
          <a:p>
            <a:pPr lvl="0">
              <a:defRPr sz="1800"/>
            </a:pPr>
            <a:r>
              <a:rPr sz="3900"/>
              <a:t>Data</a:t>
            </a:r>
          </a:p>
        </p:txBody>
      </p:sp>
    </p:spTree>
  </p:cSld>
  <p:clrMapOvr>
    <a:masterClrMapping/>
  </p:clrMapOvr>
  <p:transition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t-Distributed Stochastic Neighbor Embedding</a:t>
            </a:r>
          </a:p>
        </p:txBody>
      </p:sp>
      <p:sp>
        <p:nvSpPr>
          <p:cNvPr id="178" name="Shape 178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Compute “local” pairwise similarities based on pairwise distances:</a:t>
            </a:r>
          </a:p>
        </p:txBody>
      </p:sp>
      <p:pic>
        <p:nvPicPr>
          <p:cNvPr id="179" name="dropped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149600" y="8496300"/>
            <a:ext cx="6502400" cy="1033495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Shape 180"/>
          <p:cNvSpPr/>
          <p:nvPr/>
        </p:nvSpPr>
        <p:spPr>
          <a:xfrm>
            <a:off x="1992925" y="3428025"/>
            <a:ext cx="10162295" cy="4852374"/>
          </a:xfrm>
          <a:prstGeom prst="roundRect">
            <a:avLst>
              <a:gd name="adj" fmla="val 3922"/>
            </a:avLst>
          </a:prstGeom>
          <a:solidFill>
            <a:srgbClr val="FFFFFF"/>
          </a:solidFill>
          <a:ln w="25400">
            <a:solidFill/>
            <a:miter lim="400000"/>
          </a:ln>
          <a:effectLst>
            <a:outerShdw sx="100000" sy="100000" kx="0" ky="0" algn="b" rotWithShape="0" blurRad="101600" dist="0" dir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  <p:sp>
        <p:nvSpPr>
          <p:cNvPr id="181" name="Shape 181"/>
          <p:cNvSpPr/>
          <p:nvPr/>
        </p:nvSpPr>
        <p:spPr>
          <a:xfrm>
            <a:off x="1872519" y="3307618"/>
            <a:ext cx="10162295" cy="4852375"/>
          </a:xfrm>
          <a:prstGeom prst="roundRect">
            <a:avLst>
              <a:gd name="adj" fmla="val 3922"/>
            </a:avLst>
          </a:prstGeom>
          <a:solidFill>
            <a:srgbClr val="FFFFFF"/>
          </a:solidFill>
          <a:ln w="25400">
            <a:solidFill/>
            <a:miter lim="400000"/>
          </a:ln>
          <a:effectLst>
            <a:outerShdw sx="100000" sy="100000" kx="0" ky="0" algn="b" rotWithShape="0" blurRad="101600" dist="0" dir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  <p:sp>
        <p:nvSpPr>
          <p:cNvPr id="182" name="Shape 182"/>
          <p:cNvSpPr/>
          <p:nvPr/>
        </p:nvSpPr>
        <p:spPr>
          <a:xfrm>
            <a:off x="1752112" y="3187212"/>
            <a:ext cx="10162296" cy="4852375"/>
          </a:xfrm>
          <a:prstGeom prst="roundRect">
            <a:avLst>
              <a:gd name="adj" fmla="val 3922"/>
            </a:avLst>
          </a:prstGeom>
          <a:solidFill>
            <a:srgbClr val="FFFFFF"/>
          </a:solidFill>
          <a:ln w="25400">
            <a:solidFill/>
            <a:miter lim="400000"/>
          </a:ln>
          <a:effectLst>
            <a:outerShdw sx="100000" sy="100000" kx="0" ky="0" algn="b" rotWithShape="0" blurRad="101600" dist="0" dir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  <p:sp>
        <p:nvSpPr>
          <p:cNvPr id="183" name="Shape 183"/>
          <p:cNvSpPr/>
          <p:nvPr/>
        </p:nvSpPr>
        <p:spPr>
          <a:xfrm>
            <a:off x="1631706" y="3066806"/>
            <a:ext cx="10162295" cy="4852374"/>
          </a:xfrm>
          <a:prstGeom prst="roundRect">
            <a:avLst>
              <a:gd name="adj" fmla="val 3922"/>
            </a:avLst>
          </a:prstGeom>
          <a:solidFill>
            <a:srgbClr val="FFFFFF"/>
          </a:solidFill>
          <a:ln w="25400">
            <a:solidFill/>
            <a:miter lim="400000"/>
          </a:ln>
          <a:effectLst>
            <a:outerShdw sx="100000" sy="100000" kx="0" ky="0" algn="b" rotWithShape="0" blurRad="101600" dist="0" dir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  <p:sp>
        <p:nvSpPr>
          <p:cNvPr id="184" name="Shape 184"/>
          <p:cNvSpPr/>
          <p:nvPr/>
        </p:nvSpPr>
        <p:spPr>
          <a:xfrm>
            <a:off x="1511300" y="2946400"/>
            <a:ext cx="10162295" cy="4852374"/>
          </a:xfrm>
          <a:prstGeom prst="roundRect">
            <a:avLst>
              <a:gd name="adj" fmla="val 3922"/>
            </a:avLst>
          </a:prstGeom>
          <a:solidFill>
            <a:srgbClr val="FFFFFF"/>
          </a:solidFill>
          <a:ln w="25400">
            <a:solidFill/>
            <a:miter lim="400000"/>
          </a:ln>
          <a:effectLst>
            <a:outerShdw sx="100000" sy="100000" kx="0" ky="0" algn="b" rotWithShape="0" blurRad="101600" dist="0" dir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  <p:pic>
        <p:nvPicPr>
          <p:cNvPr id="185" name="block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127724" y="5004548"/>
            <a:ext cx="517748" cy="5418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86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397915" y="3524350"/>
            <a:ext cx="517748" cy="517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87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643119" y="4343113"/>
            <a:ext cx="517749" cy="517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88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892207" y="6341857"/>
            <a:ext cx="517749" cy="517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89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895972" y="5113713"/>
            <a:ext cx="517749" cy="517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90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062032" y="5547176"/>
            <a:ext cx="517748" cy="517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91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556120" y="3551818"/>
            <a:ext cx="517749" cy="517748"/>
          </a:xfrm>
          <a:prstGeom prst="rect">
            <a:avLst/>
          </a:prstGeom>
          <a:ln w="12700">
            <a:miter lim="400000"/>
          </a:ln>
        </p:spPr>
      </p:pic>
      <p:sp>
        <p:nvSpPr>
          <p:cNvPr id="192" name="Shape 192"/>
          <p:cNvSpPr/>
          <p:nvPr/>
        </p:nvSpPr>
        <p:spPr>
          <a:xfrm>
            <a:off x="1701350" y="3078775"/>
            <a:ext cx="1955801" cy="698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b"/>
          <a:lstStyle>
            <a:lvl1pPr algn="ctr" defTabSz="584200">
              <a:defRPr sz="3900">
                <a:latin typeface="+mn-lt"/>
                <a:ea typeface="+mn-ea"/>
                <a:cs typeface="+mn-cs"/>
                <a:sym typeface="Helvetica Neue Light"/>
              </a:defRPr>
            </a:lvl1pPr>
          </a:lstStyle>
          <a:p>
            <a:pPr lvl="0">
              <a:defRPr sz="1800"/>
            </a:pPr>
            <a:r>
              <a:rPr sz="3900"/>
              <a:t>Data</a:t>
            </a:r>
          </a:p>
        </p:txBody>
      </p:sp>
      <p:sp>
        <p:nvSpPr>
          <p:cNvPr id="193" name="Shape 193"/>
          <p:cNvSpPr/>
          <p:nvPr/>
        </p:nvSpPr>
        <p:spPr>
          <a:xfrm flipV="1">
            <a:off x="6437610" y="5639296"/>
            <a:ext cx="1792189" cy="2924027"/>
          </a:xfrm>
          <a:prstGeom prst="line">
            <a:avLst/>
          </a:prstGeom>
          <a:ln w="50800">
            <a:solidFill>
              <a:srgbClr val="FF2608"/>
            </a:solidFill>
            <a:miter lim="400000"/>
            <a:headEnd type="stealth"/>
          </a:ln>
        </p:spPr>
        <p:txBody>
          <a:bodyPr lIns="0" tIns="0" rIns="0" bIns="0" anchor="ctr"/>
          <a:lstStyle/>
          <a:p>
            <a:pPr lvl="0"/>
          </a:p>
        </p:txBody>
      </p:sp>
    </p:spTree>
  </p:cSld>
  <p:clrMapOvr>
    <a:masterClrMapping/>
  </p:clrMapOvr>
  <p:transition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t-Distributed Stochastic Neighbor Embedding</a:t>
            </a:r>
          </a:p>
        </p:txBody>
      </p:sp>
      <p:sp>
        <p:nvSpPr>
          <p:cNvPr id="196" name="Shape 196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Compute “local” pairwise similarities based on pairwise distances:</a:t>
            </a:r>
          </a:p>
        </p:txBody>
      </p:sp>
      <p:pic>
        <p:nvPicPr>
          <p:cNvPr id="197" name="dropped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149600" y="8496300"/>
            <a:ext cx="6502400" cy="1033495"/>
          </a:xfrm>
          <a:prstGeom prst="rect">
            <a:avLst/>
          </a:prstGeom>
          <a:ln w="12700">
            <a:miter lim="400000"/>
          </a:ln>
        </p:spPr>
      </p:pic>
      <p:sp>
        <p:nvSpPr>
          <p:cNvPr id="198" name="Shape 198"/>
          <p:cNvSpPr/>
          <p:nvPr/>
        </p:nvSpPr>
        <p:spPr>
          <a:xfrm>
            <a:off x="1992925" y="3428025"/>
            <a:ext cx="10162295" cy="4852374"/>
          </a:xfrm>
          <a:prstGeom prst="roundRect">
            <a:avLst>
              <a:gd name="adj" fmla="val 3922"/>
            </a:avLst>
          </a:prstGeom>
          <a:solidFill>
            <a:srgbClr val="FFFFFF"/>
          </a:solidFill>
          <a:ln w="25400">
            <a:solidFill/>
            <a:miter lim="400000"/>
          </a:ln>
          <a:effectLst>
            <a:outerShdw sx="100000" sy="100000" kx="0" ky="0" algn="b" rotWithShape="0" blurRad="101600" dist="0" dir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  <p:sp>
        <p:nvSpPr>
          <p:cNvPr id="199" name="Shape 199"/>
          <p:cNvSpPr/>
          <p:nvPr/>
        </p:nvSpPr>
        <p:spPr>
          <a:xfrm>
            <a:off x="1872519" y="3307618"/>
            <a:ext cx="10162295" cy="4852375"/>
          </a:xfrm>
          <a:prstGeom prst="roundRect">
            <a:avLst>
              <a:gd name="adj" fmla="val 3922"/>
            </a:avLst>
          </a:prstGeom>
          <a:solidFill>
            <a:srgbClr val="FFFFFF"/>
          </a:solidFill>
          <a:ln w="25400">
            <a:solidFill/>
            <a:miter lim="400000"/>
          </a:ln>
          <a:effectLst>
            <a:outerShdw sx="100000" sy="100000" kx="0" ky="0" algn="b" rotWithShape="0" blurRad="101600" dist="0" dir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  <p:sp>
        <p:nvSpPr>
          <p:cNvPr id="200" name="Shape 200"/>
          <p:cNvSpPr/>
          <p:nvPr/>
        </p:nvSpPr>
        <p:spPr>
          <a:xfrm>
            <a:off x="1752112" y="3187212"/>
            <a:ext cx="10162296" cy="4852375"/>
          </a:xfrm>
          <a:prstGeom prst="roundRect">
            <a:avLst>
              <a:gd name="adj" fmla="val 3922"/>
            </a:avLst>
          </a:prstGeom>
          <a:solidFill>
            <a:srgbClr val="FFFFFF"/>
          </a:solidFill>
          <a:ln w="25400">
            <a:solidFill/>
            <a:miter lim="400000"/>
          </a:ln>
          <a:effectLst>
            <a:outerShdw sx="100000" sy="100000" kx="0" ky="0" algn="b" rotWithShape="0" blurRad="101600" dist="0" dir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  <p:sp>
        <p:nvSpPr>
          <p:cNvPr id="201" name="Shape 201"/>
          <p:cNvSpPr/>
          <p:nvPr/>
        </p:nvSpPr>
        <p:spPr>
          <a:xfrm>
            <a:off x="1631706" y="3066806"/>
            <a:ext cx="10162295" cy="4852374"/>
          </a:xfrm>
          <a:prstGeom prst="roundRect">
            <a:avLst>
              <a:gd name="adj" fmla="val 3922"/>
            </a:avLst>
          </a:prstGeom>
          <a:solidFill>
            <a:srgbClr val="FFFFFF"/>
          </a:solidFill>
          <a:ln w="25400">
            <a:solidFill/>
            <a:miter lim="400000"/>
          </a:ln>
          <a:effectLst>
            <a:outerShdw sx="100000" sy="100000" kx="0" ky="0" algn="b" rotWithShape="0" blurRad="101600" dist="0" dir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  <p:sp>
        <p:nvSpPr>
          <p:cNvPr id="202" name="Shape 202"/>
          <p:cNvSpPr/>
          <p:nvPr/>
        </p:nvSpPr>
        <p:spPr>
          <a:xfrm>
            <a:off x="1511300" y="2946400"/>
            <a:ext cx="10162295" cy="4852374"/>
          </a:xfrm>
          <a:prstGeom prst="roundRect">
            <a:avLst>
              <a:gd name="adj" fmla="val 3922"/>
            </a:avLst>
          </a:prstGeom>
          <a:solidFill>
            <a:srgbClr val="FFFFFF"/>
          </a:solidFill>
          <a:ln w="25400">
            <a:solidFill/>
            <a:miter lim="400000"/>
          </a:ln>
          <a:effectLst>
            <a:outerShdw sx="100000" sy="100000" kx="0" ky="0" algn="b" rotWithShape="0" blurRad="101600" dist="0" dir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  <p:pic>
        <p:nvPicPr>
          <p:cNvPr id="203" name="block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127724" y="5004548"/>
            <a:ext cx="517748" cy="541829"/>
          </a:xfrm>
          <a:prstGeom prst="rect">
            <a:avLst/>
          </a:prstGeom>
          <a:ln w="12700">
            <a:miter lim="400000"/>
          </a:ln>
        </p:spPr>
      </p:pic>
      <p:pic>
        <p:nvPicPr>
          <p:cNvPr id="204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397915" y="3524350"/>
            <a:ext cx="517748" cy="517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205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643119" y="4343113"/>
            <a:ext cx="517749" cy="517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206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892207" y="6341857"/>
            <a:ext cx="517749" cy="517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207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895972" y="5113713"/>
            <a:ext cx="517749" cy="517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208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062032" y="5547176"/>
            <a:ext cx="517748" cy="517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209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556120" y="3551818"/>
            <a:ext cx="517749" cy="517748"/>
          </a:xfrm>
          <a:prstGeom prst="rect">
            <a:avLst/>
          </a:prstGeom>
          <a:ln w="12700">
            <a:miter lim="400000"/>
          </a:ln>
        </p:spPr>
      </p:pic>
      <p:sp>
        <p:nvSpPr>
          <p:cNvPr id="210" name="Shape 210"/>
          <p:cNvSpPr/>
          <p:nvPr/>
        </p:nvSpPr>
        <p:spPr>
          <a:xfrm>
            <a:off x="6739380" y="3619875"/>
            <a:ext cx="3311175" cy="33111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ln w="50800">
            <a:solidFill>
              <a:srgbClr val="FF2C00"/>
            </a:solidFill>
            <a:miter lim="400000"/>
          </a:ln>
        </p:spPr>
        <p:txBody>
          <a:bodyPr lIns="0" tIns="0" rIns="0" bIns="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  <p:sp>
        <p:nvSpPr>
          <p:cNvPr id="211" name="Shape 211"/>
          <p:cNvSpPr/>
          <p:nvPr/>
        </p:nvSpPr>
        <p:spPr>
          <a:xfrm>
            <a:off x="1701350" y="3078775"/>
            <a:ext cx="1955801" cy="698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b"/>
          <a:lstStyle>
            <a:lvl1pPr algn="ctr" defTabSz="584200">
              <a:defRPr sz="3900">
                <a:latin typeface="+mn-lt"/>
                <a:ea typeface="+mn-ea"/>
                <a:cs typeface="+mn-cs"/>
                <a:sym typeface="Helvetica Neue Light"/>
              </a:defRPr>
            </a:lvl1pPr>
          </a:lstStyle>
          <a:p>
            <a:pPr lvl="0">
              <a:defRPr sz="1800"/>
            </a:pPr>
            <a:r>
              <a:rPr sz="3900"/>
              <a:t>Data</a:t>
            </a:r>
          </a:p>
        </p:txBody>
      </p:sp>
      <p:sp>
        <p:nvSpPr>
          <p:cNvPr id="212" name="Shape 212"/>
          <p:cNvSpPr/>
          <p:nvPr/>
        </p:nvSpPr>
        <p:spPr>
          <a:xfrm flipV="1">
            <a:off x="6437610" y="5639296"/>
            <a:ext cx="1792189" cy="2924027"/>
          </a:xfrm>
          <a:prstGeom prst="line">
            <a:avLst/>
          </a:prstGeom>
          <a:ln w="50800">
            <a:solidFill>
              <a:srgbClr val="FF2608"/>
            </a:solidFill>
            <a:miter lim="400000"/>
            <a:headEnd type="stealth"/>
          </a:ln>
        </p:spPr>
        <p:txBody>
          <a:bodyPr lIns="0" tIns="0" rIns="0" bIns="0" anchor="ctr"/>
          <a:lstStyle/>
          <a:p>
            <a:pPr lvl="0"/>
          </a:p>
        </p:txBody>
      </p:sp>
    </p:spTree>
  </p:cSld>
  <p:clrMapOvr>
    <a:masterClrMapping/>
  </p:clrMapOvr>
  <p:transition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t-Distributed Stochastic Neighbor Embedding</a:t>
            </a:r>
          </a:p>
        </p:txBody>
      </p:sp>
      <p:sp>
        <p:nvSpPr>
          <p:cNvPr id="215" name="Shape 215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Compute “local” pairwise similarities based on pairwise distances:</a:t>
            </a:r>
          </a:p>
        </p:txBody>
      </p:sp>
      <p:pic>
        <p:nvPicPr>
          <p:cNvPr id="216" name="dropped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149600" y="8496300"/>
            <a:ext cx="6502400" cy="1033495"/>
          </a:xfrm>
          <a:prstGeom prst="rect">
            <a:avLst/>
          </a:prstGeom>
          <a:ln w="12700">
            <a:miter lim="400000"/>
          </a:ln>
        </p:spPr>
      </p:pic>
      <p:sp>
        <p:nvSpPr>
          <p:cNvPr id="217" name="Shape 217"/>
          <p:cNvSpPr/>
          <p:nvPr/>
        </p:nvSpPr>
        <p:spPr>
          <a:xfrm>
            <a:off x="1992925" y="3428025"/>
            <a:ext cx="10162295" cy="4852374"/>
          </a:xfrm>
          <a:prstGeom prst="roundRect">
            <a:avLst>
              <a:gd name="adj" fmla="val 3922"/>
            </a:avLst>
          </a:prstGeom>
          <a:solidFill>
            <a:srgbClr val="FFFFFF"/>
          </a:solidFill>
          <a:ln w="25400">
            <a:solidFill/>
            <a:miter lim="400000"/>
          </a:ln>
          <a:effectLst>
            <a:outerShdw sx="100000" sy="100000" kx="0" ky="0" algn="b" rotWithShape="0" blurRad="101600" dist="0" dir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  <p:sp>
        <p:nvSpPr>
          <p:cNvPr id="218" name="Shape 218"/>
          <p:cNvSpPr/>
          <p:nvPr/>
        </p:nvSpPr>
        <p:spPr>
          <a:xfrm>
            <a:off x="1872519" y="3307618"/>
            <a:ext cx="10162295" cy="4852375"/>
          </a:xfrm>
          <a:prstGeom prst="roundRect">
            <a:avLst>
              <a:gd name="adj" fmla="val 3922"/>
            </a:avLst>
          </a:prstGeom>
          <a:solidFill>
            <a:srgbClr val="FFFFFF"/>
          </a:solidFill>
          <a:ln w="25400">
            <a:solidFill/>
            <a:miter lim="400000"/>
          </a:ln>
          <a:effectLst>
            <a:outerShdw sx="100000" sy="100000" kx="0" ky="0" algn="b" rotWithShape="0" blurRad="101600" dist="0" dir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  <p:sp>
        <p:nvSpPr>
          <p:cNvPr id="219" name="Shape 219"/>
          <p:cNvSpPr/>
          <p:nvPr/>
        </p:nvSpPr>
        <p:spPr>
          <a:xfrm>
            <a:off x="1752112" y="3187212"/>
            <a:ext cx="10162296" cy="4852375"/>
          </a:xfrm>
          <a:prstGeom prst="roundRect">
            <a:avLst>
              <a:gd name="adj" fmla="val 3922"/>
            </a:avLst>
          </a:prstGeom>
          <a:solidFill>
            <a:srgbClr val="FFFFFF"/>
          </a:solidFill>
          <a:ln w="25400">
            <a:solidFill/>
            <a:miter lim="400000"/>
          </a:ln>
          <a:effectLst>
            <a:outerShdw sx="100000" sy="100000" kx="0" ky="0" algn="b" rotWithShape="0" blurRad="101600" dist="0" dir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  <p:sp>
        <p:nvSpPr>
          <p:cNvPr id="220" name="Shape 220"/>
          <p:cNvSpPr/>
          <p:nvPr/>
        </p:nvSpPr>
        <p:spPr>
          <a:xfrm>
            <a:off x="1631706" y="3066806"/>
            <a:ext cx="10162295" cy="4852374"/>
          </a:xfrm>
          <a:prstGeom prst="roundRect">
            <a:avLst>
              <a:gd name="adj" fmla="val 3922"/>
            </a:avLst>
          </a:prstGeom>
          <a:solidFill>
            <a:srgbClr val="FFFFFF"/>
          </a:solidFill>
          <a:ln w="25400">
            <a:solidFill/>
            <a:miter lim="400000"/>
          </a:ln>
          <a:effectLst>
            <a:outerShdw sx="100000" sy="100000" kx="0" ky="0" algn="b" rotWithShape="0" blurRad="101600" dist="0" dir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  <p:sp>
        <p:nvSpPr>
          <p:cNvPr id="221" name="Shape 221"/>
          <p:cNvSpPr/>
          <p:nvPr/>
        </p:nvSpPr>
        <p:spPr>
          <a:xfrm>
            <a:off x="1511300" y="2946400"/>
            <a:ext cx="10162295" cy="4852374"/>
          </a:xfrm>
          <a:prstGeom prst="roundRect">
            <a:avLst>
              <a:gd name="adj" fmla="val 3922"/>
            </a:avLst>
          </a:prstGeom>
          <a:solidFill>
            <a:srgbClr val="FFFFFF"/>
          </a:solidFill>
          <a:ln w="25400">
            <a:solidFill/>
            <a:miter lim="400000"/>
          </a:ln>
          <a:effectLst>
            <a:outerShdw sx="100000" sy="100000" kx="0" ky="0" algn="b" rotWithShape="0" blurRad="101600" dist="0" dir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  <p:pic>
        <p:nvPicPr>
          <p:cNvPr id="222" name="block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127724" y="5004548"/>
            <a:ext cx="517748" cy="541829"/>
          </a:xfrm>
          <a:prstGeom prst="rect">
            <a:avLst/>
          </a:prstGeom>
          <a:ln w="12700">
            <a:miter lim="400000"/>
          </a:ln>
        </p:spPr>
      </p:pic>
      <p:pic>
        <p:nvPicPr>
          <p:cNvPr id="223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397915" y="3524350"/>
            <a:ext cx="517748" cy="517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224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643119" y="4343113"/>
            <a:ext cx="517749" cy="517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225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892207" y="6341857"/>
            <a:ext cx="517749" cy="517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226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895972" y="5113713"/>
            <a:ext cx="517749" cy="517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227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062032" y="5547176"/>
            <a:ext cx="517748" cy="517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228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556120" y="3551818"/>
            <a:ext cx="517749" cy="517748"/>
          </a:xfrm>
          <a:prstGeom prst="rect">
            <a:avLst/>
          </a:prstGeom>
          <a:ln w="12700">
            <a:miter lim="400000"/>
          </a:ln>
        </p:spPr>
      </p:pic>
      <p:sp>
        <p:nvSpPr>
          <p:cNvPr id="229" name="Shape 229"/>
          <p:cNvSpPr/>
          <p:nvPr/>
        </p:nvSpPr>
        <p:spPr>
          <a:xfrm>
            <a:off x="6739380" y="3619875"/>
            <a:ext cx="3311175" cy="33111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ln w="50800">
            <a:solidFill>
              <a:srgbClr val="FF2C00"/>
            </a:solidFill>
            <a:miter lim="400000"/>
          </a:ln>
        </p:spPr>
        <p:txBody>
          <a:bodyPr lIns="0" tIns="0" rIns="0" bIns="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  <p:sp>
        <p:nvSpPr>
          <p:cNvPr id="230" name="Shape 230"/>
          <p:cNvSpPr/>
          <p:nvPr/>
        </p:nvSpPr>
        <p:spPr>
          <a:xfrm>
            <a:off x="1701350" y="3078775"/>
            <a:ext cx="1955801" cy="698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b"/>
          <a:lstStyle>
            <a:lvl1pPr algn="ctr" defTabSz="584200">
              <a:defRPr sz="3900">
                <a:latin typeface="+mn-lt"/>
                <a:ea typeface="+mn-ea"/>
                <a:cs typeface="+mn-cs"/>
                <a:sym typeface="Helvetica Neue Light"/>
              </a:defRPr>
            </a:lvl1pPr>
          </a:lstStyle>
          <a:p>
            <a:pPr lvl="0">
              <a:defRPr sz="1800"/>
            </a:pPr>
            <a:r>
              <a:rPr sz="3900"/>
              <a:t>Data</a:t>
            </a:r>
          </a:p>
        </p:txBody>
      </p:sp>
      <p:sp>
        <p:nvSpPr>
          <p:cNvPr id="231" name="Shape 231"/>
          <p:cNvSpPr/>
          <p:nvPr/>
        </p:nvSpPr>
        <p:spPr>
          <a:xfrm flipV="1">
            <a:off x="6437610" y="5639296"/>
            <a:ext cx="1792189" cy="2924027"/>
          </a:xfrm>
          <a:prstGeom prst="line">
            <a:avLst/>
          </a:prstGeom>
          <a:ln w="50800">
            <a:solidFill>
              <a:srgbClr val="FF2608"/>
            </a:solidFill>
            <a:miter lim="400000"/>
            <a:headEnd type="stealth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232" name="Shape 232"/>
          <p:cNvSpPr/>
          <p:nvPr/>
        </p:nvSpPr>
        <p:spPr>
          <a:xfrm flipV="1">
            <a:off x="7182991" y="6953299"/>
            <a:ext cx="1784450" cy="1621632"/>
          </a:xfrm>
          <a:prstGeom prst="line">
            <a:avLst/>
          </a:prstGeom>
          <a:ln w="50800">
            <a:solidFill>
              <a:srgbClr val="FF2608"/>
            </a:solidFill>
            <a:miter lim="400000"/>
            <a:headEnd type="stealth"/>
          </a:ln>
        </p:spPr>
        <p:txBody>
          <a:bodyPr lIns="0" tIns="0" rIns="0" bIns="0" anchor="ctr"/>
          <a:lstStyle/>
          <a:p>
            <a:pPr lvl="0"/>
          </a:p>
        </p:txBody>
      </p:sp>
    </p:spTree>
  </p:cSld>
  <p:clrMapOvr>
    <a:masterClrMapping/>
  </p:clrMapOvr>
  <p:transition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Shape 234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t-Distributed Stochastic Neighbor Embedding</a:t>
            </a:r>
          </a:p>
        </p:txBody>
      </p:sp>
      <p:sp>
        <p:nvSpPr>
          <p:cNvPr id="235" name="Shape 235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Compute “local” pairwise similarities based on pairwise distances:</a:t>
            </a:r>
          </a:p>
        </p:txBody>
      </p:sp>
      <p:pic>
        <p:nvPicPr>
          <p:cNvPr id="236" name="dropped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149600" y="8496300"/>
            <a:ext cx="6502400" cy="1033495"/>
          </a:xfrm>
          <a:prstGeom prst="rect">
            <a:avLst/>
          </a:prstGeom>
          <a:ln w="12700">
            <a:miter lim="400000"/>
          </a:ln>
        </p:spPr>
      </p:pic>
      <p:sp>
        <p:nvSpPr>
          <p:cNvPr id="237" name="Shape 237"/>
          <p:cNvSpPr/>
          <p:nvPr/>
        </p:nvSpPr>
        <p:spPr>
          <a:xfrm>
            <a:off x="1992925" y="3428025"/>
            <a:ext cx="10162295" cy="4852374"/>
          </a:xfrm>
          <a:prstGeom prst="roundRect">
            <a:avLst>
              <a:gd name="adj" fmla="val 3922"/>
            </a:avLst>
          </a:prstGeom>
          <a:solidFill>
            <a:srgbClr val="FFFFFF"/>
          </a:solidFill>
          <a:ln w="25400">
            <a:solidFill/>
            <a:miter lim="400000"/>
          </a:ln>
          <a:effectLst>
            <a:outerShdw sx="100000" sy="100000" kx="0" ky="0" algn="b" rotWithShape="0" blurRad="101600" dist="0" dir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  <p:sp>
        <p:nvSpPr>
          <p:cNvPr id="238" name="Shape 238"/>
          <p:cNvSpPr/>
          <p:nvPr/>
        </p:nvSpPr>
        <p:spPr>
          <a:xfrm>
            <a:off x="1872519" y="3307618"/>
            <a:ext cx="10162295" cy="4852375"/>
          </a:xfrm>
          <a:prstGeom prst="roundRect">
            <a:avLst>
              <a:gd name="adj" fmla="val 3922"/>
            </a:avLst>
          </a:prstGeom>
          <a:solidFill>
            <a:srgbClr val="FFFFFF"/>
          </a:solidFill>
          <a:ln w="25400">
            <a:solidFill/>
            <a:miter lim="400000"/>
          </a:ln>
          <a:effectLst>
            <a:outerShdw sx="100000" sy="100000" kx="0" ky="0" algn="b" rotWithShape="0" blurRad="101600" dist="0" dir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  <p:sp>
        <p:nvSpPr>
          <p:cNvPr id="239" name="Shape 239"/>
          <p:cNvSpPr/>
          <p:nvPr/>
        </p:nvSpPr>
        <p:spPr>
          <a:xfrm>
            <a:off x="1752112" y="3187212"/>
            <a:ext cx="10162296" cy="4852375"/>
          </a:xfrm>
          <a:prstGeom prst="roundRect">
            <a:avLst>
              <a:gd name="adj" fmla="val 3922"/>
            </a:avLst>
          </a:prstGeom>
          <a:solidFill>
            <a:srgbClr val="FFFFFF"/>
          </a:solidFill>
          <a:ln w="25400">
            <a:solidFill/>
            <a:miter lim="400000"/>
          </a:ln>
          <a:effectLst>
            <a:outerShdw sx="100000" sy="100000" kx="0" ky="0" algn="b" rotWithShape="0" blurRad="101600" dist="0" dir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  <p:sp>
        <p:nvSpPr>
          <p:cNvPr id="240" name="Shape 240"/>
          <p:cNvSpPr/>
          <p:nvPr/>
        </p:nvSpPr>
        <p:spPr>
          <a:xfrm>
            <a:off x="1631706" y="3066806"/>
            <a:ext cx="10162295" cy="4852374"/>
          </a:xfrm>
          <a:prstGeom prst="roundRect">
            <a:avLst>
              <a:gd name="adj" fmla="val 3922"/>
            </a:avLst>
          </a:prstGeom>
          <a:solidFill>
            <a:srgbClr val="FFFFFF"/>
          </a:solidFill>
          <a:ln w="25400">
            <a:solidFill/>
            <a:miter lim="400000"/>
          </a:ln>
          <a:effectLst>
            <a:outerShdw sx="100000" sy="100000" kx="0" ky="0" algn="b" rotWithShape="0" blurRad="101600" dist="0" dir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  <p:sp>
        <p:nvSpPr>
          <p:cNvPr id="241" name="Shape 241"/>
          <p:cNvSpPr/>
          <p:nvPr/>
        </p:nvSpPr>
        <p:spPr>
          <a:xfrm>
            <a:off x="1511300" y="2946400"/>
            <a:ext cx="10162295" cy="4852374"/>
          </a:xfrm>
          <a:prstGeom prst="roundRect">
            <a:avLst>
              <a:gd name="adj" fmla="val 3922"/>
            </a:avLst>
          </a:prstGeom>
          <a:solidFill>
            <a:srgbClr val="FFFFFF"/>
          </a:solidFill>
          <a:ln w="25400">
            <a:solidFill/>
            <a:miter lim="400000"/>
          </a:ln>
          <a:effectLst>
            <a:outerShdw sx="100000" sy="100000" kx="0" ky="0" algn="b" rotWithShape="0" blurRad="101600" dist="0" dir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  <p:pic>
        <p:nvPicPr>
          <p:cNvPr id="242" name="block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127724" y="5004548"/>
            <a:ext cx="517748" cy="541829"/>
          </a:xfrm>
          <a:prstGeom prst="rect">
            <a:avLst/>
          </a:prstGeom>
          <a:ln w="12700">
            <a:miter lim="400000"/>
          </a:ln>
        </p:spPr>
      </p:pic>
      <p:pic>
        <p:nvPicPr>
          <p:cNvPr id="243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397915" y="3524350"/>
            <a:ext cx="517748" cy="517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244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643119" y="4343113"/>
            <a:ext cx="517749" cy="517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245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892207" y="6341857"/>
            <a:ext cx="517749" cy="517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246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895972" y="5113713"/>
            <a:ext cx="517749" cy="517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247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062032" y="5547176"/>
            <a:ext cx="517748" cy="517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248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556120" y="3551818"/>
            <a:ext cx="517749" cy="517748"/>
          </a:xfrm>
          <a:prstGeom prst="rect">
            <a:avLst/>
          </a:prstGeom>
          <a:ln w="12700">
            <a:miter lim="400000"/>
          </a:ln>
        </p:spPr>
      </p:pic>
      <p:sp>
        <p:nvSpPr>
          <p:cNvPr id="249" name="Shape 249"/>
          <p:cNvSpPr/>
          <p:nvPr/>
        </p:nvSpPr>
        <p:spPr>
          <a:xfrm>
            <a:off x="6739380" y="3619875"/>
            <a:ext cx="3311175" cy="33111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ln w="50800">
            <a:solidFill>
              <a:srgbClr val="FF2C00"/>
            </a:solidFill>
            <a:miter lim="400000"/>
          </a:ln>
        </p:spPr>
        <p:txBody>
          <a:bodyPr lIns="0" tIns="0" rIns="0" bIns="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  <p:sp>
        <p:nvSpPr>
          <p:cNvPr id="250" name="Shape 250"/>
          <p:cNvSpPr/>
          <p:nvPr/>
        </p:nvSpPr>
        <p:spPr>
          <a:xfrm>
            <a:off x="1701350" y="3078775"/>
            <a:ext cx="1955801" cy="698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b"/>
          <a:lstStyle>
            <a:lvl1pPr algn="ctr" defTabSz="584200">
              <a:defRPr sz="3900">
                <a:latin typeface="+mn-lt"/>
                <a:ea typeface="+mn-ea"/>
                <a:cs typeface="+mn-cs"/>
                <a:sym typeface="Helvetica Neue Light"/>
              </a:defRPr>
            </a:lvl1pPr>
          </a:lstStyle>
          <a:p>
            <a:pPr lvl="0">
              <a:defRPr sz="1800"/>
            </a:pPr>
            <a:r>
              <a:rPr sz="3900"/>
              <a:t>Data</a:t>
            </a:r>
          </a:p>
        </p:txBody>
      </p:sp>
      <p:sp>
        <p:nvSpPr>
          <p:cNvPr id="251" name="Shape 251"/>
          <p:cNvSpPr/>
          <p:nvPr/>
        </p:nvSpPr>
        <p:spPr>
          <a:xfrm flipV="1">
            <a:off x="6437610" y="5639296"/>
            <a:ext cx="1792189" cy="2924027"/>
          </a:xfrm>
          <a:prstGeom prst="line">
            <a:avLst/>
          </a:prstGeom>
          <a:ln w="50800">
            <a:solidFill>
              <a:srgbClr val="FF2608"/>
            </a:solidFill>
            <a:miter lim="400000"/>
            <a:headEnd type="stealth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252" name="Shape 252"/>
          <p:cNvSpPr/>
          <p:nvPr/>
        </p:nvSpPr>
        <p:spPr>
          <a:xfrm flipV="1">
            <a:off x="7182991" y="6953299"/>
            <a:ext cx="1784450" cy="1621632"/>
          </a:xfrm>
          <a:prstGeom prst="line">
            <a:avLst/>
          </a:prstGeom>
          <a:ln w="50800">
            <a:solidFill>
              <a:srgbClr val="FF2608"/>
            </a:solidFill>
            <a:miter lim="400000"/>
            <a:headEnd type="stealth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253" name="Shape 253"/>
          <p:cNvSpPr/>
          <p:nvPr/>
        </p:nvSpPr>
        <p:spPr>
          <a:xfrm>
            <a:off x="3073400" y="8724900"/>
            <a:ext cx="571500" cy="635000"/>
          </a:xfrm>
          <a:prstGeom prst="rect">
            <a:avLst/>
          </a:prstGeom>
          <a:ln w="63500">
            <a:solidFill>
              <a:srgbClr val="FF3800"/>
            </a:solidFill>
            <a:miter lim="400000"/>
          </a:ln>
        </p:spPr>
        <p:txBody>
          <a:bodyPr lIns="0" tIns="0" rIns="0" bIns="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</p:spTree>
  </p:cSld>
  <p:clrMapOvr>
    <a:masterClrMapping/>
  </p:clrMapOvr>
  <p:transition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Shape 25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t-Distributed Stochastic Neighbor Embedding</a:t>
            </a:r>
          </a:p>
        </p:txBody>
      </p:sp>
      <p:sp>
        <p:nvSpPr>
          <p:cNvPr id="256" name="Shape 256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Measure pairwise similarities between corresponding points in the map:</a:t>
            </a:r>
          </a:p>
        </p:txBody>
      </p:sp>
      <p:sp>
        <p:nvSpPr>
          <p:cNvPr id="257" name="Shape 257"/>
          <p:cNvSpPr/>
          <p:nvPr/>
        </p:nvSpPr>
        <p:spPr>
          <a:xfrm>
            <a:off x="1143000" y="3251200"/>
            <a:ext cx="10718800" cy="5118100"/>
          </a:xfrm>
          <a:prstGeom prst="roundRect">
            <a:avLst>
              <a:gd name="adj" fmla="val 3719"/>
            </a:avLst>
          </a:prstGeom>
          <a:solidFill>
            <a:srgbClr val="FFFFFF"/>
          </a:solidFill>
          <a:ln w="25400">
            <a:solidFill/>
            <a:miter lim="400000"/>
          </a:ln>
          <a:effectLst>
            <a:outerShdw sx="100000" sy="100000" kx="0" ky="0" algn="b" rotWithShape="0" blurRad="101600" dist="0" dir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  <p:pic>
        <p:nvPicPr>
          <p:cNvPr id="258" name="dropped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02000" y="8470900"/>
            <a:ext cx="6000750" cy="1066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59" name="block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451100" y="6959600"/>
            <a:ext cx="546100" cy="571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0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251200" y="4826000"/>
            <a:ext cx="546100" cy="546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1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537200" y="6832600"/>
            <a:ext cx="546100" cy="546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2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032500" y="4000500"/>
            <a:ext cx="546100" cy="546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3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407400" y="4457700"/>
            <a:ext cx="546100" cy="546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4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287000" y="5715000"/>
            <a:ext cx="546100" cy="546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5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407400" y="6972300"/>
            <a:ext cx="546100" cy="546100"/>
          </a:xfrm>
          <a:prstGeom prst="rect">
            <a:avLst/>
          </a:prstGeom>
          <a:ln w="12700">
            <a:miter lim="400000"/>
          </a:ln>
        </p:spPr>
      </p:pic>
      <p:sp>
        <p:nvSpPr>
          <p:cNvPr id="266" name="Shape 266"/>
          <p:cNvSpPr/>
          <p:nvPr/>
        </p:nvSpPr>
        <p:spPr>
          <a:xfrm>
            <a:off x="1382927" y="3390900"/>
            <a:ext cx="1655282" cy="736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 anchor="b">
            <a:spAutoFit/>
          </a:bodyPr>
          <a:lstStyle>
            <a:lvl1pPr algn="ctr" defTabSz="584200">
              <a:defRPr sz="3900">
                <a:latin typeface="+mn-lt"/>
                <a:ea typeface="+mn-ea"/>
                <a:cs typeface="+mn-cs"/>
                <a:sym typeface="Helvetica Neue Light"/>
              </a:defRPr>
            </a:lvl1pPr>
          </a:lstStyle>
          <a:p>
            <a:pPr lvl="0">
              <a:defRPr sz="1800"/>
            </a:pPr>
            <a:r>
              <a:rPr sz="3900"/>
              <a:t>Map</a:t>
            </a:r>
          </a:p>
        </p:txBody>
      </p:sp>
    </p:spTree>
  </p:cSld>
  <p:clrMapOvr>
    <a:masterClrMapping/>
  </p:clrMapOvr>
  <p:transition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t-Distributed Stochastic Neighbor Embedding</a:t>
            </a:r>
          </a:p>
        </p:txBody>
      </p:sp>
      <p:sp>
        <p:nvSpPr>
          <p:cNvPr id="269" name="Shape 269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Measure pairwise similarities between corresponding points in the map:</a:t>
            </a:r>
          </a:p>
        </p:txBody>
      </p:sp>
      <p:sp>
        <p:nvSpPr>
          <p:cNvPr id="270" name="Shape 270"/>
          <p:cNvSpPr/>
          <p:nvPr/>
        </p:nvSpPr>
        <p:spPr>
          <a:xfrm>
            <a:off x="1143000" y="3251200"/>
            <a:ext cx="10718800" cy="5118100"/>
          </a:xfrm>
          <a:prstGeom prst="roundRect">
            <a:avLst>
              <a:gd name="adj" fmla="val 3719"/>
            </a:avLst>
          </a:prstGeom>
          <a:solidFill>
            <a:srgbClr val="FFFFFF"/>
          </a:solidFill>
          <a:ln w="25400">
            <a:solidFill/>
            <a:miter lim="400000"/>
          </a:ln>
          <a:effectLst>
            <a:outerShdw sx="100000" sy="100000" kx="0" ky="0" algn="b" rotWithShape="0" blurRad="101600" dist="0" dir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  <p:pic>
        <p:nvPicPr>
          <p:cNvPr id="271" name="dropped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02000" y="8470900"/>
            <a:ext cx="6000750" cy="1066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72" name="block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451100" y="6959600"/>
            <a:ext cx="546100" cy="571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73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251200" y="4826000"/>
            <a:ext cx="546100" cy="546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74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537200" y="6832600"/>
            <a:ext cx="546100" cy="546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75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032500" y="4000500"/>
            <a:ext cx="546100" cy="546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76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407400" y="4457700"/>
            <a:ext cx="546100" cy="546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77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287000" y="5715000"/>
            <a:ext cx="546100" cy="546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78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407400" y="6972300"/>
            <a:ext cx="546100" cy="546100"/>
          </a:xfrm>
          <a:prstGeom prst="rect">
            <a:avLst/>
          </a:prstGeom>
          <a:ln w="12700">
            <a:miter lim="400000"/>
          </a:ln>
        </p:spPr>
      </p:pic>
      <p:sp>
        <p:nvSpPr>
          <p:cNvPr id="279" name="Shape 279"/>
          <p:cNvSpPr/>
          <p:nvPr/>
        </p:nvSpPr>
        <p:spPr>
          <a:xfrm>
            <a:off x="1382927" y="3390900"/>
            <a:ext cx="1655282" cy="736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 anchor="b">
            <a:spAutoFit/>
          </a:bodyPr>
          <a:lstStyle>
            <a:lvl1pPr algn="ctr" defTabSz="584200">
              <a:defRPr sz="3900">
                <a:latin typeface="+mn-lt"/>
                <a:ea typeface="+mn-ea"/>
                <a:cs typeface="+mn-cs"/>
                <a:sym typeface="Helvetica Neue Light"/>
              </a:defRPr>
            </a:lvl1pPr>
          </a:lstStyle>
          <a:p>
            <a:pPr lvl="0">
              <a:defRPr sz="1800"/>
            </a:pPr>
            <a:r>
              <a:rPr sz="3900"/>
              <a:t>Map</a:t>
            </a:r>
          </a:p>
        </p:txBody>
      </p:sp>
      <p:sp>
        <p:nvSpPr>
          <p:cNvPr id="280" name="Shape 280"/>
          <p:cNvSpPr/>
          <p:nvPr/>
        </p:nvSpPr>
        <p:spPr>
          <a:xfrm flipH="1" flipV="1">
            <a:off x="3106092" y="7363520"/>
            <a:ext cx="3335339" cy="1193205"/>
          </a:xfrm>
          <a:prstGeom prst="line">
            <a:avLst/>
          </a:prstGeom>
          <a:ln w="50800">
            <a:solidFill>
              <a:srgbClr val="FF2608"/>
            </a:solidFill>
            <a:miter lim="400000"/>
            <a:headEnd type="stealth"/>
          </a:ln>
        </p:spPr>
        <p:txBody>
          <a:bodyPr lIns="0" tIns="0" rIns="0" bIns="0" anchor="ctr"/>
          <a:lstStyle/>
          <a:p>
            <a:pPr lvl="0"/>
          </a:p>
        </p:txBody>
      </p:sp>
    </p:spTree>
  </p:cSld>
  <p:clrMapOvr>
    <a:masterClrMapping/>
  </p:clrMapOvr>
  <p:transition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Introduction</a:t>
            </a:r>
          </a:p>
        </p:txBody>
      </p:sp>
      <p:sp>
        <p:nvSpPr>
          <p:cNvPr id="94" name="Shape 94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Visualization is extremely useful for extracting knowledge from data</a:t>
            </a:r>
          </a:p>
        </p:txBody>
      </p:sp>
      <p:pic>
        <p:nvPicPr>
          <p:cNvPr id="95" name="dropped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1216" y="2882381"/>
            <a:ext cx="6026021" cy="3175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96" name="droppedImage.pd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01538" y="5355831"/>
            <a:ext cx="3962967" cy="3904972"/>
          </a:xfrm>
          <a:prstGeom prst="rect">
            <a:avLst/>
          </a:prstGeom>
          <a:ln w="12700">
            <a:miter lim="400000"/>
          </a:ln>
        </p:spPr>
      </p:pic>
      <p:pic>
        <p:nvPicPr>
          <p:cNvPr id="97" name="droppedImage.pdf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378760" y="3031153"/>
            <a:ext cx="5335514" cy="4015677"/>
          </a:xfrm>
          <a:prstGeom prst="rect">
            <a:avLst/>
          </a:prstGeom>
          <a:ln w="12700">
            <a:miter lim="400000"/>
          </a:ln>
        </p:spPr>
      </p:pic>
      <p:pic>
        <p:nvPicPr>
          <p:cNvPr id="98" name="wordle3-791758.jp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366837" y="5666676"/>
            <a:ext cx="6292468" cy="37846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presetClass="entr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nodeType="afterEffect" presetClass="entr" presetSubtype="16" presetID="2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nodeType="afterEffect" presetClass="entr" presetSubtype="16" presetID="23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nodeType="afterEffect" presetClass="entr" presetSubtype="16" presetID="23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96" grpId="2"/>
      <p:bldP build="whole" bldLvl="1" animBg="1" rev="0" advAuto="0" spid="95" grpId="1"/>
      <p:bldP build="whole" bldLvl="1" animBg="1" rev="0" advAuto="0" spid="97" grpId="3"/>
      <p:bldP build="whole" bldLvl="1" animBg="1" rev="0" advAuto="0" spid="98" grpId="4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hape 28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t-Distributed Stochastic Neighbor Embedding</a:t>
            </a:r>
          </a:p>
        </p:txBody>
      </p:sp>
      <p:sp>
        <p:nvSpPr>
          <p:cNvPr id="283" name="Shape 283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Measure pairwise similarities between corresponding points in the map:</a:t>
            </a:r>
          </a:p>
        </p:txBody>
      </p:sp>
      <p:sp>
        <p:nvSpPr>
          <p:cNvPr id="284" name="Shape 284"/>
          <p:cNvSpPr/>
          <p:nvPr/>
        </p:nvSpPr>
        <p:spPr>
          <a:xfrm>
            <a:off x="1143000" y="3251200"/>
            <a:ext cx="10718800" cy="5118100"/>
          </a:xfrm>
          <a:prstGeom prst="roundRect">
            <a:avLst>
              <a:gd name="adj" fmla="val 3719"/>
            </a:avLst>
          </a:prstGeom>
          <a:solidFill>
            <a:srgbClr val="FFFFFF"/>
          </a:solidFill>
          <a:ln w="25400">
            <a:solidFill/>
            <a:miter lim="400000"/>
          </a:ln>
          <a:effectLst>
            <a:outerShdw sx="100000" sy="100000" kx="0" ky="0" algn="b" rotWithShape="0" blurRad="101600" dist="0" dir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  <p:pic>
        <p:nvPicPr>
          <p:cNvPr id="285" name="dropped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02000" y="8470900"/>
            <a:ext cx="6000750" cy="1066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86" name="block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451100" y="6959600"/>
            <a:ext cx="546100" cy="571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87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251200" y="4826000"/>
            <a:ext cx="546100" cy="546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88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537200" y="6832600"/>
            <a:ext cx="546100" cy="546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89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032500" y="4000500"/>
            <a:ext cx="546100" cy="546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90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407400" y="4457700"/>
            <a:ext cx="546100" cy="546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91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287000" y="5715000"/>
            <a:ext cx="546100" cy="546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92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407400" y="6972300"/>
            <a:ext cx="546100" cy="546100"/>
          </a:xfrm>
          <a:prstGeom prst="rect">
            <a:avLst/>
          </a:prstGeom>
          <a:ln w="12700">
            <a:miter lim="400000"/>
          </a:ln>
        </p:spPr>
      </p:pic>
      <p:sp>
        <p:nvSpPr>
          <p:cNvPr id="293" name="Shape 293"/>
          <p:cNvSpPr/>
          <p:nvPr/>
        </p:nvSpPr>
        <p:spPr>
          <a:xfrm>
            <a:off x="977900" y="5499100"/>
            <a:ext cx="3492501" cy="34925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ln w="50800">
            <a:solidFill>
              <a:srgbClr val="FF2C00"/>
            </a:solidFill>
            <a:miter lim="400000"/>
          </a:ln>
        </p:spPr>
        <p:txBody>
          <a:bodyPr lIns="0" tIns="0" rIns="0" bIns="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  <p:sp>
        <p:nvSpPr>
          <p:cNvPr id="294" name="Shape 294"/>
          <p:cNvSpPr/>
          <p:nvPr/>
        </p:nvSpPr>
        <p:spPr>
          <a:xfrm>
            <a:off x="1382927" y="3390900"/>
            <a:ext cx="1655282" cy="736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 anchor="b">
            <a:spAutoFit/>
          </a:bodyPr>
          <a:lstStyle>
            <a:lvl1pPr algn="ctr" defTabSz="584200">
              <a:defRPr sz="3900">
                <a:latin typeface="+mn-lt"/>
                <a:ea typeface="+mn-ea"/>
                <a:cs typeface="+mn-cs"/>
                <a:sym typeface="Helvetica Neue Light"/>
              </a:defRPr>
            </a:lvl1pPr>
          </a:lstStyle>
          <a:p>
            <a:pPr lvl="0">
              <a:defRPr sz="1800"/>
            </a:pPr>
            <a:r>
              <a:rPr sz="3900"/>
              <a:t>Map</a:t>
            </a:r>
          </a:p>
        </p:txBody>
      </p:sp>
      <p:sp>
        <p:nvSpPr>
          <p:cNvPr id="295" name="Shape 295"/>
          <p:cNvSpPr/>
          <p:nvPr/>
        </p:nvSpPr>
        <p:spPr>
          <a:xfrm flipH="1" flipV="1">
            <a:off x="3106092" y="7363520"/>
            <a:ext cx="3335339" cy="1193205"/>
          </a:xfrm>
          <a:prstGeom prst="line">
            <a:avLst/>
          </a:prstGeom>
          <a:ln w="50800">
            <a:solidFill>
              <a:srgbClr val="FF2608"/>
            </a:solidFill>
            <a:miter lim="400000"/>
            <a:headEnd type="stealth"/>
          </a:ln>
        </p:spPr>
        <p:txBody>
          <a:bodyPr lIns="0" tIns="0" rIns="0" bIns="0" anchor="ctr"/>
          <a:lstStyle/>
          <a:p>
            <a:pPr lvl="0"/>
          </a:p>
        </p:txBody>
      </p:sp>
    </p:spTree>
  </p:cSld>
  <p:clrMapOvr>
    <a:masterClrMapping/>
  </p:clrMapOvr>
  <p:transition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t-Distributed Stochastic Neighbor Embedding</a:t>
            </a:r>
          </a:p>
        </p:txBody>
      </p:sp>
      <p:sp>
        <p:nvSpPr>
          <p:cNvPr id="298" name="Shape 298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Measure pairwise similarities between corresponding points in the map:</a:t>
            </a:r>
          </a:p>
        </p:txBody>
      </p:sp>
      <p:sp>
        <p:nvSpPr>
          <p:cNvPr id="299" name="Shape 299"/>
          <p:cNvSpPr/>
          <p:nvPr/>
        </p:nvSpPr>
        <p:spPr>
          <a:xfrm>
            <a:off x="1143000" y="3251200"/>
            <a:ext cx="10718800" cy="5118100"/>
          </a:xfrm>
          <a:prstGeom prst="roundRect">
            <a:avLst>
              <a:gd name="adj" fmla="val 3719"/>
            </a:avLst>
          </a:prstGeom>
          <a:solidFill>
            <a:srgbClr val="FFFFFF"/>
          </a:solidFill>
          <a:ln w="25400">
            <a:solidFill/>
            <a:miter lim="400000"/>
          </a:ln>
          <a:effectLst>
            <a:outerShdw sx="100000" sy="100000" kx="0" ky="0" algn="b" rotWithShape="0" blurRad="101600" dist="0" dir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  <p:pic>
        <p:nvPicPr>
          <p:cNvPr id="300" name="dropped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02000" y="8470900"/>
            <a:ext cx="6000750" cy="1066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01" name="block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451100" y="6959600"/>
            <a:ext cx="546100" cy="571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02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251200" y="4826000"/>
            <a:ext cx="546100" cy="546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03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537200" y="6832600"/>
            <a:ext cx="546100" cy="546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04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032500" y="4000500"/>
            <a:ext cx="546100" cy="546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05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407400" y="4457700"/>
            <a:ext cx="546100" cy="546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06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287000" y="5715000"/>
            <a:ext cx="546100" cy="546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07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407400" y="6972300"/>
            <a:ext cx="546100" cy="546100"/>
          </a:xfrm>
          <a:prstGeom prst="rect">
            <a:avLst/>
          </a:prstGeom>
          <a:ln w="12700">
            <a:miter lim="400000"/>
          </a:ln>
        </p:spPr>
      </p:pic>
      <p:sp>
        <p:nvSpPr>
          <p:cNvPr id="308" name="Shape 308"/>
          <p:cNvSpPr/>
          <p:nvPr/>
        </p:nvSpPr>
        <p:spPr>
          <a:xfrm>
            <a:off x="977900" y="5499100"/>
            <a:ext cx="3492501" cy="34925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ln w="50800">
            <a:solidFill>
              <a:srgbClr val="FF2C00"/>
            </a:solidFill>
            <a:miter lim="400000"/>
          </a:ln>
        </p:spPr>
        <p:txBody>
          <a:bodyPr lIns="0" tIns="0" rIns="0" bIns="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  <p:sp>
        <p:nvSpPr>
          <p:cNvPr id="309" name="Shape 309"/>
          <p:cNvSpPr/>
          <p:nvPr/>
        </p:nvSpPr>
        <p:spPr>
          <a:xfrm>
            <a:off x="1382927" y="3390900"/>
            <a:ext cx="1655282" cy="736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 anchor="b">
            <a:spAutoFit/>
          </a:bodyPr>
          <a:lstStyle>
            <a:lvl1pPr algn="ctr" defTabSz="584200">
              <a:defRPr sz="3900">
                <a:latin typeface="+mn-lt"/>
                <a:ea typeface="+mn-ea"/>
                <a:cs typeface="+mn-cs"/>
                <a:sym typeface="Helvetica Neue Light"/>
              </a:defRPr>
            </a:lvl1pPr>
          </a:lstStyle>
          <a:p>
            <a:pPr lvl="0">
              <a:defRPr sz="1800"/>
            </a:pPr>
            <a:r>
              <a:rPr sz="3900"/>
              <a:t>Map</a:t>
            </a:r>
          </a:p>
        </p:txBody>
      </p:sp>
      <p:sp>
        <p:nvSpPr>
          <p:cNvPr id="310" name="Shape 310"/>
          <p:cNvSpPr/>
          <p:nvPr/>
        </p:nvSpPr>
        <p:spPr>
          <a:xfrm flipH="1" flipV="1">
            <a:off x="3106092" y="7363520"/>
            <a:ext cx="3335339" cy="1193205"/>
          </a:xfrm>
          <a:prstGeom prst="line">
            <a:avLst/>
          </a:prstGeom>
          <a:ln w="50800">
            <a:solidFill>
              <a:srgbClr val="FF2608"/>
            </a:solidFill>
            <a:miter lim="400000"/>
            <a:headEnd type="stealth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311" name="Shape 311"/>
          <p:cNvSpPr/>
          <p:nvPr/>
        </p:nvSpPr>
        <p:spPr>
          <a:xfrm flipH="1" flipV="1">
            <a:off x="6038403" y="7373540"/>
            <a:ext cx="1137097" cy="1181101"/>
          </a:xfrm>
          <a:prstGeom prst="line">
            <a:avLst/>
          </a:prstGeom>
          <a:ln w="50800">
            <a:solidFill>
              <a:srgbClr val="FF2608"/>
            </a:solidFill>
            <a:miter lim="400000"/>
            <a:headEnd type="stealth"/>
          </a:ln>
        </p:spPr>
        <p:txBody>
          <a:bodyPr lIns="0" tIns="0" rIns="0" bIns="0" anchor="ctr"/>
          <a:lstStyle/>
          <a:p>
            <a:pPr lvl="0"/>
          </a:p>
        </p:txBody>
      </p:sp>
    </p:spTree>
  </p:cSld>
  <p:clrMapOvr>
    <a:masterClrMapping/>
  </p:clrMapOvr>
  <p:transition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Shape 31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t-Distributed Stochastic Neighbor Embedding</a:t>
            </a:r>
          </a:p>
        </p:txBody>
      </p:sp>
      <p:sp>
        <p:nvSpPr>
          <p:cNvPr id="314" name="Shape 314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Measure pairwise similarities between corresponding points in the map:</a:t>
            </a:r>
          </a:p>
        </p:txBody>
      </p:sp>
      <p:sp>
        <p:nvSpPr>
          <p:cNvPr id="315" name="Shape 315"/>
          <p:cNvSpPr/>
          <p:nvPr/>
        </p:nvSpPr>
        <p:spPr>
          <a:xfrm>
            <a:off x="1143000" y="3251200"/>
            <a:ext cx="10718800" cy="5118100"/>
          </a:xfrm>
          <a:prstGeom prst="roundRect">
            <a:avLst>
              <a:gd name="adj" fmla="val 3719"/>
            </a:avLst>
          </a:prstGeom>
          <a:solidFill>
            <a:srgbClr val="FFFFFF"/>
          </a:solidFill>
          <a:ln w="25400">
            <a:solidFill/>
            <a:miter lim="400000"/>
          </a:ln>
          <a:effectLst>
            <a:outerShdw sx="100000" sy="100000" kx="0" ky="0" algn="b" rotWithShape="0" blurRad="101600" dist="0" dir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  <p:pic>
        <p:nvPicPr>
          <p:cNvPr id="316" name="dropped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02000" y="8470900"/>
            <a:ext cx="6000750" cy="1066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17" name="block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451100" y="6959600"/>
            <a:ext cx="546100" cy="571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18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251200" y="4826000"/>
            <a:ext cx="546100" cy="546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19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537200" y="6832600"/>
            <a:ext cx="546100" cy="546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20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032500" y="4000500"/>
            <a:ext cx="546100" cy="546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21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407400" y="4457700"/>
            <a:ext cx="546100" cy="546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22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287000" y="5715000"/>
            <a:ext cx="546100" cy="546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23" name="ball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407400" y="6972300"/>
            <a:ext cx="546100" cy="546100"/>
          </a:xfrm>
          <a:prstGeom prst="rect">
            <a:avLst/>
          </a:prstGeom>
          <a:ln w="12700">
            <a:miter lim="400000"/>
          </a:ln>
        </p:spPr>
      </p:pic>
      <p:sp>
        <p:nvSpPr>
          <p:cNvPr id="324" name="Shape 324"/>
          <p:cNvSpPr/>
          <p:nvPr/>
        </p:nvSpPr>
        <p:spPr>
          <a:xfrm>
            <a:off x="977900" y="5499100"/>
            <a:ext cx="3492501" cy="34925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ln w="50800">
            <a:solidFill>
              <a:srgbClr val="FF2C00"/>
            </a:solidFill>
            <a:miter lim="400000"/>
          </a:ln>
        </p:spPr>
        <p:txBody>
          <a:bodyPr lIns="0" tIns="0" rIns="0" bIns="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  <p:sp>
        <p:nvSpPr>
          <p:cNvPr id="325" name="Shape 325"/>
          <p:cNvSpPr/>
          <p:nvPr/>
        </p:nvSpPr>
        <p:spPr>
          <a:xfrm>
            <a:off x="1382927" y="3390900"/>
            <a:ext cx="1655282" cy="736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 anchor="b">
            <a:spAutoFit/>
          </a:bodyPr>
          <a:lstStyle>
            <a:lvl1pPr algn="ctr" defTabSz="584200">
              <a:defRPr sz="3900">
                <a:latin typeface="+mn-lt"/>
                <a:ea typeface="+mn-ea"/>
                <a:cs typeface="+mn-cs"/>
                <a:sym typeface="Helvetica Neue Light"/>
              </a:defRPr>
            </a:lvl1pPr>
          </a:lstStyle>
          <a:p>
            <a:pPr lvl="0">
              <a:defRPr sz="1800"/>
            </a:pPr>
            <a:r>
              <a:rPr sz="3900"/>
              <a:t>Map</a:t>
            </a:r>
          </a:p>
        </p:txBody>
      </p:sp>
      <p:sp>
        <p:nvSpPr>
          <p:cNvPr id="326" name="Shape 326"/>
          <p:cNvSpPr/>
          <p:nvPr/>
        </p:nvSpPr>
        <p:spPr>
          <a:xfrm flipH="1" flipV="1">
            <a:off x="3106092" y="7363520"/>
            <a:ext cx="3335339" cy="1193205"/>
          </a:xfrm>
          <a:prstGeom prst="line">
            <a:avLst/>
          </a:prstGeom>
          <a:ln w="50800">
            <a:solidFill>
              <a:srgbClr val="FF2608"/>
            </a:solidFill>
            <a:miter lim="400000"/>
            <a:headEnd type="stealth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327" name="Shape 327"/>
          <p:cNvSpPr/>
          <p:nvPr/>
        </p:nvSpPr>
        <p:spPr>
          <a:xfrm flipH="1" flipV="1">
            <a:off x="6038403" y="7373540"/>
            <a:ext cx="1137097" cy="1181101"/>
          </a:xfrm>
          <a:prstGeom prst="line">
            <a:avLst/>
          </a:prstGeom>
          <a:ln w="50800">
            <a:solidFill>
              <a:srgbClr val="FF2608"/>
            </a:solidFill>
            <a:miter lim="400000"/>
            <a:headEnd type="stealth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328" name="Shape 328"/>
          <p:cNvSpPr/>
          <p:nvPr/>
        </p:nvSpPr>
        <p:spPr>
          <a:xfrm>
            <a:off x="3225800" y="8724900"/>
            <a:ext cx="571500" cy="635000"/>
          </a:xfrm>
          <a:prstGeom prst="rect">
            <a:avLst/>
          </a:prstGeom>
          <a:ln w="63500">
            <a:solidFill>
              <a:srgbClr val="FF3800"/>
            </a:solidFill>
            <a:miter lim="400000"/>
          </a:ln>
        </p:spPr>
        <p:txBody>
          <a:bodyPr lIns="0" tIns="0" rIns="0" bIns="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</p:spTree>
  </p:cSld>
  <p:clrMapOvr>
    <a:masterClrMapping/>
  </p:clrMapOvr>
  <p:transition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Shape 33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t-Distributed Stochastic Neighbor Embedding</a:t>
            </a:r>
          </a:p>
        </p:txBody>
      </p:sp>
      <p:sp>
        <p:nvSpPr>
          <p:cNvPr id="331" name="Shape 331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Move points around to minimize:</a:t>
            </a:r>
          </a:p>
        </p:txBody>
      </p:sp>
      <p:pic>
        <p:nvPicPr>
          <p:cNvPr id="332" name="dropped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842000" y="2286000"/>
            <a:ext cx="4432300" cy="839805"/>
          </a:xfrm>
          <a:prstGeom prst="rect">
            <a:avLst/>
          </a:prstGeom>
          <a:ln w="12700">
            <a:miter lim="400000"/>
          </a:ln>
        </p:spPr>
      </p:pic>
      <p:sp>
        <p:nvSpPr>
          <p:cNvPr id="333" name="Shape 333"/>
          <p:cNvSpPr/>
          <p:nvPr/>
        </p:nvSpPr>
        <p:spPr>
          <a:xfrm>
            <a:off x="1143000" y="3251200"/>
            <a:ext cx="10718800" cy="5118100"/>
          </a:xfrm>
          <a:prstGeom prst="roundRect">
            <a:avLst>
              <a:gd name="adj" fmla="val 3719"/>
            </a:avLst>
          </a:prstGeom>
          <a:solidFill>
            <a:srgbClr val="FFFFFF"/>
          </a:solidFill>
          <a:ln w="25400">
            <a:solidFill/>
            <a:miter lim="400000"/>
          </a:ln>
          <a:effectLst>
            <a:outerShdw sx="100000" sy="100000" kx="0" ky="0" algn="b" rotWithShape="0" blurRad="101600" dist="0" dir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  <p:pic>
        <p:nvPicPr>
          <p:cNvPr id="334" name="droppedImage.pd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302000" y="8470900"/>
            <a:ext cx="6000750" cy="1066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35" name="block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451100" y="6959600"/>
            <a:ext cx="546100" cy="571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36" name="ball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251200" y="4826000"/>
            <a:ext cx="546100" cy="546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37" name="ball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537200" y="6832600"/>
            <a:ext cx="546100" cy="546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38" name="ball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032500" y="4000500"/>
            <a:ext cx="546100" cy="546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39" name="ball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407400" y="4457700"/>
            <a:ext cx="546100" cy="546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40" name="ball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0287000" y="5715000"/>
            <a:ext cx="546100" cy="546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41" name="ball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407400" y="6972300"/>
            <a:ext cx="546100" cy="546100"/>
          </a:xfrm>
          <a:prstGeom prst="rect">
            <a:avLst/>
          </a:prstGeom>
          <a:ln w="12700">
            <a:miter lim="400000"/>
          </a:ln>
        </p:spPr>
      </p:pic>
      <p:sp>
        <p:nvSpPr>
          <p:cNvPr id="342" name="Shape 342"/>
          <p:cNvSpPr/>
          <p:nvPr/>
        </p:nvSpPr>
        <p:spPr>
          <a:xfrm>
            <a:off x="977900" y="5499100"/>
            <a:ext cx="3492501" cy="34925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ln w="50800">
            <a:solidFill>
              <a:srgbClr val="FF2C00"/>
            </a:solidFill>
            <a:miter lim="400000"/>
          </a:ln>
        </p:spPr>
        <p:txBody>
          <a:bodyPr lIns="0" tIns="0" rIns="0" bIns="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  <p:sp>
        <p:nvSpPr>
          <p:cNvPr id="343" name="Shape 343"/>
          <p:cNvSpPr/>
          <p:nvPr/>
        </p:nvSpPr>
        <p:spPr>
          <a:xfrm>
            <a:off x="1382927" y="3390900"/>
            <a:ext cx="1655282" cy="736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 anchor="b">
            <a:spAutoFit/>
          </a:bodyPr>
          <a:lstStyle>
            <a:lvl1pPr algn="ctr" defTabSz="584200">
              <a:defRPr sz="3900">
                <a:latin typeface="+mn-lt"/>
                <a:ea typeface="+mn-ea"/>
                <a:cs typeface="+mn-cs"/>
                <a:sym typeface="Helvetica Neue Light"/>
              </a:defRPr>
            </a:lvl1pPr>
          </a:lstStyle>
          <a:p>
            <a:pPr lvl="0">
              <a:defRPr sz="1800"/>
            </a:pPr>
            <a:r>
              <a:rPr sz="3900"/>
              <a:t>Map</a:t>
            </a:r>
          </a:p>
        </p:txBody>
      </p:sp>
    </p:spTree>
  </p:cSld>
  <p:clrMapOvr>
    <a:masterClrMapping/>
  </p:clrMapOvr>
  <p:transition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5" name="test2.mov"/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215900" y="304800"/>
            <a:ext cx="12560300" cy="10198100"/>
          </a:xfrm>
          <a:prstGeom prst="rect">
            <a:avLst/>
          </a:prstGeom>
        </p:spPr>
      </p:pic>
      <p:pic>
        <p:nvPicPr>
          <p:cNvPr id="346" name="mnist-digits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41300" y="203200"/>
            <a:ext cx="2787277" cy="28067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afterEffect" presetClass="mediacall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00" fill="hold"/>
                                        <p:tgtEl>
                                          <p:spTgt spid="3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345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" name="mnist_large.tif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95500" y="38100"/>
            <a:ext cx="8817877" cy="9704832"/>
          </a:xfrm>
          <a:prstGeom prst="rect">
            <a:avLst/>
          </a:prstGeom>
          <a:ln w="12700">
            <a:miter lim="400000"/>
          </a:ln>
        </p:spPr>
      </p:pic>
      <p:pic>
        <p:nvPicPr>
          <p:cNvPr id="349" name="zoom1.tif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36700" y="38100"/>
            <a:ext cx="9913740" cy="5422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50" name="zoom2.tiff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689100" y="5264921"/>
            <a:ext cx="3695700" cy="376477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presetClass="entr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nodeType="clickEffect" presetClass="entr" presetSubtype="16" presetID="2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49" grpId="2"/>
      <p:bldP build="whole" bldLvl="1" animBg="1" rev="0" advAuto="0" spid="350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2" name="dropped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22400" y="0"/>
            <a:ext cx="10160000" cy="10160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53" name="droppedImage.pd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06500" y="0"/>
            <a:ext cx="11239500" cy="9757767"/>
          </a:xfrm>
          <a:prstGeom prst="rect">
            <a:avLst/>
          </a:prstGeom>
          <a:ln w="12700">
            <a:miter lim="400000"/>
          </a:ln>
        </p:spPr>
      </p:pic>
      <p:pic>
        <p:nvPicPr>
          <p:cNvPr id="354" name="droppedImage.pdf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067300" y="0"/>
            <a:ext cx="7950200" cy="9757065"/>
          </a:xfrm>
          <a:prstGeom prst="rect">
            <a:avLst/>
          </a:prstGeom>
          <a:ln w="12700">
            <a:miter lim="400000"/>
          </a:ln>
        </p:spPr>
      </p:pic>
      <p:pic>
        <p:nvPicPr>
          <p:cNvPr id="355" name="droppedImage.pdf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14300" y="886116"/>
            <a:ext cx="9740900" cy="890886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presetClass="entr" presetSubtype="32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nodeType="clickEffect" presetClass="entr" presetSubtype="32" presetID="2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nodeType="clickEffect" presetClass="entr" presetSubtype="32" presetID="23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54" grpId="2"/>
      <p:bldP build="whole" bldLvl="1" animBg="1" rev="0" advAuto="0" spid="353" grpId="1"/>
      <p:bldP build="whole" bldLvl="1" animBg="1" rev="0" advAuto="0" spid="355" grpId="3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Shape 35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Visualizing gene expression data</a:t>
            </a:r>
          </a:p>
        </p:txBody>
      </p:sp>
      <p:sp>
        <p:nvSpPr>
          <p:cNvPr id="358" name="Shape 358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Visualization of gene expression similarities in rat brain slice:</a:t>
            </a:r>
          </a:p>
        </p:txBody>
      </p:sp>
      <p:pic>
        <p:nvPicPr>
          <p:cNvPr id="359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131428" y="3649992"/>
            <a:ext cx="6741944" cy="475251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Shape 36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Visualizing mass spectrometry data</a:t>
            </a:r>
          </a:p>
        </p:txBody>
      </p:sp>
      <p:sp>
        <p:nvSpPr>
          <p:cNvPr id="362" name="Shape 362"/>
          <p:cNvSpPr/>
          <p:nvPr/>
        </p:nvSpPr>
        <p:spPr>
          <a:xfrm>
            <a:off x="12700" y="9353956"/>
            <a:ext cx="7103102" cy="3869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b">
            <a:spAutoFit/>
          </a:bodyPr>
          <a:lstStyle/>
          <a:p>
            <a:pPr lvl="0" algn="ctr" defTabSz="584200">
              <a:defRPr sz="1800"/>
            </a:pPr>
            <a:r>
              <a:rPr sz="1900">
                <a:latin typeface="+mn-lt"/>
                <a:ea typeface="+mn-ea"/>
                <a:cs typeface="+mn-cs"/>
                <a:sym typeface="Helvetica Neue Light"/>
              </a:rPr>
              <a:t>* Figure adopted from: J. Fonville </a:t>
            </a:r>
            <a:r>
              <a:rPr i="1" sz="1900">
                <a:latin typeface="+mn-lt"/>
                <a:ea typeface="+mn-ea"/>
                <a:cs typeface="+mn-cs"/>
                <a:sym typeface="Helvetica Neue Light"/>
              </a:rPr>
              <a:t>et al.</a:t>
            </a:r>
            <a:r>
              <a:rPr sz="1900">
                <a:latin typeface="+mn-lt"/>
                <a:ea typeface="+mn-ea"/>
                <a:cs typeface="+mn-cs"/>
                <a:sym typeface="Helvetica Neue Light"/>
              </a:rPr>
              <a:t>, </a:t>
            </a:r>
            <a:r>
              <a:rPr i="1" sz="1900">
                <a:latin typeface="+mn-lt"/>
                <a:ea typeface="+mn-ea"/>
                <a:cs typeface="+mn-cs"/>
                <a:sym typeface="Helvetica Neue Light"/>
              </a:rPr>
              <a:t>Anal. Chem.</a:t>
            </a:r>
            <a:r>
              <a:rPr sz="1900">
                <a:latin typeface="+mn-lt"/>
                <a:ea typeface="+mn-ea"/>
                <a:cs typeface="+mn-cs"/>
                <a:sym typeface="Helvetica Neue Light"/>
              </a:rPr>
              <a:t> 85(3), 2013.</a:t>
            </a:r>
          </a:p>
        </p:txBody>
      </p:sp>
      <p:pic>
        <p:nvPicPr>
          <p:cNvPr id="363" name="dropped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43567" y="3860800"/>
            <a:ext cx="5181601" cy="4153845"/>
          </a:xfrm>
          <a:prstGeom prst="rect">
            <a:avLst/>
          </a:prstGeom>
          <a:ln w="12700">
            <a:miter lim="400000"/>
          </a:ln>
        </p:spPr>
      </p:pic>
      <p:pic>
        <p:nvPicPr>
          <p:cNvPr id="364" name="droppedImage.pd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781800" y="3860800"/>
            <a:ext cx="5181600" cy="4153845"/>
          </a:xfrm>
          <a:prstGeom prst="rect">
            <a:avLst/>
          </a:prstGeom>
          <a:ln w="12700">
            <a:miter lim="400000"/>
          </a:ln>
        </p:spPr>
      </p:pic>
      <p:sp>
        <p:nvSpPr>
          <p:cNvPr id="365" name="Shape 365"/>
          <p:cNvSpPr/>
          <p:nvPr/>
        </p:nvSpPr>
        <p:spPr>
          <a:xfrm>
            <a:off x="2848826" y="3098800"/>
            <a:ext cx="1161898" cy="736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 anchor="b">
            <a:spAutoFit/>
          </a:bodyPr>
          <a:lstStyle>
            <a:lvl1pPr algn="ctr" defTabSz="584200">
              <a:defRPr sz="4200">
                <a:latin typeface="+mn-lt"/>
                <a:ea typeface="+mn-ea"/>
                <a:cs typeface="+mn-cs"/>
                <a:sym typeface="Helvetica Neue Light"/>
              </a:defRPr>
            </a:lvl1pPr>
          </a:lstStyle>
          <a:p>
            <a:pPr lvl="0">
              <a:defRPr sz="1800"/>
            </a:pPr>
            <a:r>
              <a:rPr sz="4200"/>
              <a:t>PCA</a:t>
            </a:r>
          </a:p>
        </p:txBody>
      </p:sp>
      <p:sp>
        <p:nvSpPr>
          <p:cNvPr id="366" name="Shape 366"/>
          <p:cNvSpPr/>
          <p:nvPr/>
        </p:nvSpPr>
        <p:spPr>
          <a:xfrm>
            <a:off x="8620649" y="3098800"/>
            <a:ext cx="1497407" cy="736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 anchor="b">
            <a:spAutoFit/>
          </a:bodyPr>
          <a:lstStyle>
            <a:lvl1pPr algn="ctr" defTabSz="584200">
              <a:defRPr sz="4200">
                <a:latin typeface="+mn-lt"/>
                <a:ea typeface="+mn-ea"/>
                <a:cs typeface="+mn-cs"/>
                <a:sym typeface="Helvetica Neue Light"/>
              </a:defRPr>
            </a:lvl1pPr>
          </a:lstStyle>
          <a:p>
            <a:pPr lvl="0">
              <a:defRPr sz="1800"/>
            </a:pPr>
            <a:r>
              <a:rPr sz="4200"/>
              <a:t>t-SNE</a:t>
            </a:r>
          </a:p>
        </p:txBody>
      </p:sp>
    </p:spTree>
  </p:cSld>
  <p:clrMapOvr>
    <a:masterClrMapping/>
  </p:clrMapOvr>
  <p:transition spd="med" advClick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Shape 36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Visualizing flowcytometry data</a:t>
            </a:r>
          </a:p>
        </p:txBody>
      </p:sp>
      <p:sp>
        <p:nvSpPr>
          <p:cNvPr id="369" name="Shape 369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Flowcytometry data </a:t>
            </a:r>
            <a:r>
              <a:rPr sz="2300">
                <a:solidFill>
                  <a:srgbClr val="747474"/>
                </a:solidFill>
              </a:rPr>
              <a:t>(= blood cell measurements)</a:t>
            </a:r>
            <a:r>
              <a:rPr sz="2600">
                <a:solidFill>
                  <a:srgbClr val="747474"/>
                </a:solidFill>
              </a:rPr>
              <a:t> of leukemic and healthy kids:</a:t>
            </a:r>
          </a:p>
        </p:txBody>
      </p:sp>
      <p:pic>
        <p:nvPicPr>
          <p:cNvPr id="370" name="0590_P3.png"/>
          <p:cNvPicPr/>
          <p:nvPr/>
        </p:nvPicPr>
        <p:blipFill>
          <a:blip r:embed="rId2">
            <a:extLst/>
          </a:blip>
          <a:srcRect l="4695" t="5091" r="3676" b="5091"/>
          <a:stretch>
            <a:fillRect/>
          </a:stretch>
        </p:blipFill>
        <p:spPr>
          <a:xfrm>
            <a:off x="61104" y="4064570"/>
            <a:ext cx="4113669" cy="4611179"/>
          </a:xfrm>
          <a:prstGeom prst="rect">
            <a:avLst/>
          </a:prstGeom>
          <a:ln w="12700">
            <a:miter lim="400000"/>
          </a:ln>
        </p:spPr>
      </p:pic>
      <p:pic>
        <p:nvPicPr>
          <p:cNvPr id="371" name="trmt_0590_P3_DAS.png"/>
          <p:cNvPicPr/>
          <p:nvPr/>
        </p:nvPicPr>
        <p:blipFill>
          <a:blip r:embed="rId3">
            <a:extLst/>
          </a:blip>
          <a:srcRect l="5581" t="5865" r="2523" b="5865"/>
          <a:stretch>
            <a:fillRect/>
          </a:stretch>
        </p:blipFill>
        <p:spPr>
          <a:xfrm>
            <a:off x="4441932" y="4064570"/>
            <a:ext cx="4197913" cy="4611163"/>
          </a:xfrm>
          <a:prstGeom prst="rect">
            <a:avLst/>
          </a:prstGeom>
          <a:ln w="12700">
            <a:miter lim="400000"/>
          </a:ln>
        </p:spPr>
      </p:pic>
      <p:pic>
        <p:nvPicPr>
          <p:cNvPr id="372" name="9758_P3.png"/>
          <p:cNvPicPr/>
          <p:nvPr/>
        </p:nvPicPr>
        <p:blipFill>
          <a:blip r:embed="rId4">
            <a:extLst/>
          </a:blip>
          <a:srcRect l="7595" t="4393" r="3676" b="5285"/>
          <a:stretch>
            <a:fillRect/>
          </a:stretch>
        </p:blipFill>
        <p:spPr>
          <a:xfrm>
            <a:off x="9046598" y="4064570"/>
            <a:ext cx="3961156" cy="4611104"/>
          </a:xfrm>
          <a:prstGeom prst="rect">
            <a:avLst/>
          </a:prstGeom>
          <a:ln w="12700">
            <a:miter lim="400000"/>
          </a:ln>
        </p:spPr>
      </p:pic>
      <p:sp>
        <p:nvSpPr>
          <p:cNvPr id="373" name="Shape 373"/>
          <p:cNvSpPr/>
          <p:nvPr/>
        </p:nvSpPr>
        <p:spPr>
          <a:xfrm>
            <a:off x="1544027" y="3506510"/>
            <a:ext cx="1147764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/>
            </a:lvl1pPr>
          </a:lstStyle>
          <a:p>
            <a:pPr lvl="0">
              <a:defRPr sz="1800"/>
            </a:pPr>
            <a:r>
              <a:rPr sz="2400"/>
              <a:t>Healthy</a:t>
            </a:r>
          </a:p>
        </p:txBody>
      </p:sp>
      <p:sp>
        <p:nvSpPr>
          <p:cNvPr id="374" name="Shape 374"/>
          <p:cNvSpPr/>
          <p:nvPr/>
        </p:nvSpPr>
        <p:spPr>
          <a:xfrm>
            <a:off x="5928518" y="3506510"/>
            <a:ext cx="1147764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/>
            </a:lvl1pPr>
          </a:lstStyle>
          <a:p>
            <a:pPr lvl="0">
              <a:defRPr sz="1800"/>
            </a:pPr>
            <a:r>
              <a:rPr sz="2400"/>
              <a:t>Healthy</a:t>
            </a:r>
          </a:p>
        </p:txBody>
      </p:sp>
      <p:sp>
        <p:nvSpPr>
          <p:cNvPr id="375" name="Shape 375"/>
          <p:cNvSpPr/>
          <p:nvPr/>
        </p:nvSpPr>
        <p:spPr>
          <a:xfrm>
            <a:off x="10313010" y="3506510"/>
            <a:ext cx="1435894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/>
            </a:lvl1pPr>
          </a:lstStyle>
          <a:p>
            <a:pPr lvl="0">
              <a:defRPr sz="1800"/>
            </a:pPr>
            <a:r>
              <a:rPr sz="2400"/>
              <a:t>Leukemia</a:t>
            </a:r>
          </a:p>
        </p:txBody>
      </p:sp>
      <p:sp>
        <p:nvSpPr>
          <p:cNvPr id="376" name="Shape 376"/>
          <p:cNvSpPr/>
          <p:nvPr/>
        </p:nvSpPr>
        <p:spPr>
          <a:xfrm>
            <a:off x="12700" y="9354199"/>
            <a:ext cx="8512802" cy="386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b">
            <a:spAutoFit/>
          </a:bodyPr>
          <a:lstStyle>
            <a:lvl1pPr algn="ctr" defTabSz="584200">
              <a:defRPr sz="1900">
                <a:latin typeface="+mn-lt"/>
                <a:ea typeface="+mn-ea"/>
                <a:cs typeface="+mn-cs"/>
                <a:sym typeface="Helvetica Neue Light"/>
              </a:defRPr>
            </a:lvl1pPr>
          </a:lstStyle>
          <a:p>
            <a:pPr lvl="0">
              <a:defRPr sz="1800"/>
            </a:pPr>
            <a:r>
              <a:rPr sz="1900"/>
              <a:t>* Joint work with Stevan Lauriault &amp; Cynthia Guidos, SickKids Hospital Toronto.</a:t>
            </a:r>
          </a:p>
        </p:txBody>
      </p:sp>
    </p:spTree>
  </p:cSld>
  <p:clrMapOvr>
    <a:masterClrMapping/>
  </p:clrMapOvr>
  <p:transition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Introduction</a:t>
            </a:r>
          </a:p>
        </p:txBody>
      </p:sp>
      <p:sp>
        <p:nvSpPr>
          <p:cNvPr id="101" name="Shape 101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Visualization is extremely useful for extracting knowledge from data</a:t>
            </a:r>
          </a:p>
        </p:txBody>
      </p:sp>
      <p:pic>
        <p:nvPicPr>
          <p:cNvPr id="102" name="dropped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1216" y="2882381"/>
            <a:ext cx="6026021" cy="3175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03" name="droppedImage.pd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01538" y="5355831"/>
            <a:ext cx="3962967" cy="39049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4" name="droppedImage.pdf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378760" y="3031153"/>
            <a:ext cx="5335514" cy="40156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05" name="wordle3-791758.jp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366837" y="5666676"/>
            <a:ext cx="6292468" cy="3784601"/>
          </a:xfrm>
          <a:prstGeom prst="rect">
            <a:avLst/>
          </a:prstGeom>
          <a:ln w="12700">
            <a:miter lim="400000"/>
          </a:ln>
        </p:spPr>
      </p:pic>
      <p:sp>
        <p:nvSpPr>
          <p:cNvPr id="106" name="Shape 106"/>
          <p:cNvSpPr/>
          <p:nvPr/>
        </p:nvSpPr>
        <p:spPr>
          <a:xfrm>
            <a:off x="-609600" y="-850900"/>
            <a:ext cx="14617700" cy="10718800"/>
          </a:xfrm>
          <a:prstGeom prst="rect">
            <a:avLst/>
          </a:prstGeom>
          <a:solidFill>
            <a:srgbClr val="000000">
              <a:alpha val="75000"/>
            </a:srgbClr>
          </a:solidFill>
          <a:ln w="12700">
            <a:miter lim="400000"/>
          </a:ln>
          <a:effectLst>
            <a:outerShdw sx="100000" sy="100000" kx="0" ky="0" algn="b" rotWithShape="0" blurRad="101600" dist="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 algn="ctr" defTabSz="584200">
              <a:defRPr sz="3600">
                <a:solidFill>
                  <a:srgbClr val="FFFFFF"/>
                </a:solidFill>
                <a:effectLst>
                  <a:outerShdw sx="100000" sy="100000" kx="0" ky="0" algn="b" rotWithShape="0" blurRad="38100" dist="64529" dir="2700000">
                    <a:srgbClr val="000000">
                      <a:alpha val="48275"/>
                    </a:srgbClr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  <p:sp>
        <p:nvSpPr>
          <p:cNvPr id="107" name="Shape 107"/>
          <p:cNvSpPr/>
          <p:nvPr/>
        </p:nvSpPr>
        <p:spPr>
          <a:xfrm>
            <a:off x="2761285" y="3131198"/>
            <a:ext cx="7875930" cy="3491204"/>
          </a:xfrm>
          <a:prstGeom prst="roundRect">
            <a:avLst>
              <a:gd name="adj" fmla="val 5906"/>
            </a:avLst>
          </a:prstGeom>
          <a:gradFill>
            <a:gsLst>
              <a:gs pos="0">
                <a:srgbClr val="0097EB"/>
              </a:gs>
              <a:gs pos="100000">
                <a:srgbClr val="0059BE"/>
              </a:gs>
            </a:gsLst>
            <a:lin ang="5400000"/>
          </a:gradFill>
          <a:ln w="12700">
            <a:miter lim="400000"/>
          </a:ln>
          <a:effectLst>
            <a:outerShdw sx="100000" sy="100000" kx="0" ky="0" algn="b" rotWithShape="0" blurRad="101600" dist="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 lvl="0" algn="ctr" defTabSz="584200">
              <a:defRPr sz="1800"/>
            </a:pPr>
            <a:r>
              <a:rPr sz="3500">
                <a:solidFill>
                  <a:srgbClr val="FFFFFF"/>
                </a:solidFill>
                <a:effectLst>
                  <a:outerShdw sx="100000" sy="100000" kx="0" ky="0" algn="b" rotWithShape="0" blurRad="38100" dist="64529" dir="2700000">
                    <a:srgbClr val="000000">
                      <a:alpha val="48275"/>
                    </a:srgbClr>
                  </a:outerShdw>
                </a:effectLst>
                <a:latin typeface="+mn-lt"/>
                <a:ea typeface="+mn-ea"/>
                <a:cs typeface="+mn-cs"/>
                <a:sym typeface="Helvetica Neue Light"/>
              </a:rPr>
              <a:t>How can we </a:t>
            </a:r>
            <a:r>
              <a:rPr b="1" sz="3500">
                <a:solidFill>
                  <a:srgbClr val="FFFFFF"/>
                </a:solidFill>
                <a:effectLst>
                  <a:outerShdw sx="100000" sy="100000" kx="0" ky="0" algn="b" rotWithShape="0" blurRad="38100" dist="64529" dir="2700000">
                    <a:srgbClr val="000000">
                      <a:alpha val="48275"/>
                    </a:srgbClr>
                  </a:outerShdw>
                </a:effectLst>
                <a:latin typeface="+mj-lt"/>
                <a:ea typeface="+mj-ea"/>
                <a:cs typeface="+mj-cs"/>
                <a:sym typeface="Helvetica Neue"/>
              </a:rPr>
              <a:t>visualize Big Data</a:t>
            </a:r>
            <a:br>
              <a:rPr b="1" sz="3500">
                <a:solidFill>
                  <a:srgbClr val="FFFFFF"/>
                </a:solidFill>
                <a:effectLst>
                  <a:outerShdw sx="100000" sy="100000" kx="0" ky="0" algn="b" rotWithShape="0" blurRad="38100" dist="64529" dir="2700000">
                    <a:srgbClr val="000000">
                      <a:alpha val="48275"/>
                    </a:srgbClr>
                  </a:outerShdw>
                </a:effectLst>
                <a:latin typeface="+mj-lt"/>
                <a:ea typeface="+mj-ea"/>
                <a:cs typeface="+mj-cs"/>
                <a:sym typeface="Helvetica Neue"/>
              </a:rPr>
            </a:br>
            <a:r>
              <a:rPr sz="3500">
                <a:solidFill>
                  <a:srgbClr val="FFFFFF"/>
                </a:solidFill>
                <a:effectLst>
                  <a:outerShdw sx="100000" sy="100000" kx="0" ky="0" algn="b" rotWithShape="0" blurRad="38100" dist="64529" dir="2700000">
                    <a:srgbClr val="000000">
                      <a:alpha val="48275"/>
                    </a:srgbClr>
                  </a:outerShdw>
                </a:effectLst>
                <a:latin typeface="+mn-lt"/>
                <a:ea typeface="+mn-ea"/>
                <a:cs typeface="+mn-cs"/>
                <a:sym typeface="Helvetica Neue Light"/>
              </a:rPr>
              <a:t>that contains </a:t>
            </a:r>
            <a:r>
              <a:rPr b="1" sz="3500">
                <a:solidFill>
                  <a:srgbClr val="FFFFFF"/>
                </a:solidFill>
                <a:effectLst>
                  <a:outerShdw sx="100000" sy="100000" kx="0" ky="0" algn="b" rotWithShape="0" blurRad="38100" dist="64529" dir="2700000">
                    <a:srgbClr val="000000">
                      <a:alpha val="48275"/>
                    </a:srgbClr>
                  </a:outerShdw>
                </a:effectLst>
                <a:latin typeface="+mj-lt"/>
                <a:ea typeface="+mj-ea"/>
                <a:cs typeface="+mj-cs"/>
                <a:sym typeface="Helvetica Neue"/>
              </a:rPr>
              <a:t>many variables?</a:t>
            </a:r>
          </a:p>
        </p:txBody>
      </p:sp>
    </p:spTree>
  </p:cSld>
  <p:clrMapOvr>
    <a:masterClrMapping/>
  </p:clrMapOvr>
  <p:transition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afterEffect" presetClass="entr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07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Shape 37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Visualizing movies</a:t>
            </a:r>
          </a:p>
        </p:txBody>
      </p:sp>
      <p:sp>
        <p:nvSpPr>
          <p:cNvPr id="379" name="Shape 379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Netflix has a large collection of user-movie ratings stored in a </a:t>
            </a:r>
            <a:r>
              <a:rPr i="1" sz="2600">
                <a:solidFill>
                  <a:srgbClr val="747474"/>
                </a:solidFill>
              </a:rPr>
              <a:t>rating matrix</a:t>
            </a:r>
          </a:p>
        </p:txBody>
      </p:sp>
      <p:sp>
        <p:nvSpPr>
          <p:cNvPr id="380" name="Shape 380"/>
          <p:cNvSpPr/>
          <p:nvPr/>
        </p:nvSpPr>
        <p:spPr>
          <a:xfrm>
            <a:off x="1435935" y="4495800"/>
            <a:ext cx="3012752" cy="4853589"/>
          </a:xfrm>
          <a:prstGeom prst="rect">
            <a:avLst/>
          </a:prstGeom>
          <a:solidFill>
            <a:srgbClr val="275664"/>
          </a:solidFill>
          <a:ln w="12700">
            <a:solidFill/>
            <a:miter lim="400000"/>
          </a:ln>
          <a:effectLst>
            <a:outerShdw sx="100000" sy="100000" kx="0" ky="0" algn="b" rotWithShape="0" blurRad="50800" dist="25400" dir="5400000">
              <a:srgbClr val="000000">
                <a:alpha val="40000"/>
              </a:srgbClr>
            </a:outerShdw>
          </a:effectLst>
        </p:spPr>
        <p:txBody>
          <a:bodyPr lIns="0" tIns="0" rIns="0" bIns="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  <p:sp>
        <p:nvSpPr>
          <p:cNvPr id="381" name="Shape 381"/>
          <p:cNvSpPr/>
          <p:nvPr/>
        </p:nvSpPr>
        <p:spPr>
          <a:xfrm>
            <a:off x="2425598" y="4009873"/>
            <a:ext cx="1033426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100"/>
            </a:lvl1pPr>
          </a:lstStyle>
          <a:p>
            <a:pPr lvl="0">
              <a:defRPr b="0" sz="1800"/>
            </a:pPr>
            <a:r>
              <a:rPr b="1" sz="2100"/>
              <a:t>movies</a:t>
            </a:r>
          </a:p>
        </p:txBody>
      </p:sp>
      <p:sp>
        <p:nvSpPr>
          <p:cNvPr id="382" name="Shape 382"/>
          <p:cNvSpPr/>
          <p:nvPr/>
        </p:nvSpPr>
        <p:spPr>
          <a:xfrm rot="16200000">
            <a:off x="650535" y="6713044"/>
            <a:ext cx="825978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100"/>
            </a:lvl1pPr>
          </a:lstStyle>
          <a:p>
            <a:pPr lvl="0">
              <a:defRPr b="0" sz="1800"/>
            </a:pPr>
            <a:r>
              <a:rPr b="1" sz="2100"/>
              <a:t>users</a:t>
            </a:r>
          </a:p>
        </p:txBody>
      </p:sp>
    </p:spTree>
  </p:cSld>
  <p:clrMapOvr>
    <a:masterClrMapping/>
  </p:clrMapOvr>
  <p:transition spd="med" advClick="1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Shape 384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Visualizing movies</a:t>
            </a:r>
          </a:p>
        </p:txBody>
      </p:sp>
      <p:sp>
        <p:nvSpPr>
          <p:cNvPr id="385" name="Shape 385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Netflix has a large collection of user-movie ratings stored in a </a:t>
            </a:r>
            <a:r>
              <a:rPr i="1" sz="2600">
                <a:solidFill>
                  <a:srgbClr val="747474"/>
                </a:solidFill>
              </a:rPr>
              <a:t>rating matrix</a:t>
            </a:r>
            <a:endParaRPr sz="2600">
              <a:solidFill>
                <a:srgbClr val="747474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i="1" sz="2600">
                <a:solidFill>
                  <a:srgbClr val="747474"/>
                </a:solidFill>
              </a:rPr>
              <a:t>Decompose</a:t>
            </a:r>
            <a:r>
              <a:rPr sz="2600">
                <a:solidFill>
                  <a:srgbClr val="747474"/>
                </a:solidFill>
              </a:rPr>
              <a:t> the rating matrix to obtain </a:t>
            </a:r>
            <a:r>
              <a:rPr i="1" sz="2600">
                <a:solidFill>
                  <a:srgbClr val="747474"/>
                </a:solidFill>
              </a:rPr>
              <a:t>user features</a:t>
            </a:r>
            <a:r>
              <a:rPr sz="2600">
                <a:solidFill>
                  <a:srgbClr val="747474"/>
                </a:solidFill>
              </a:rPr>
              <a:t> and </a:t>
            </a:r>
            <a:r>
              <a:rPr i="1" sz="2600">
                <a:solidFill>
                  <a:srgbClr val="747474"/>
                </a:solidFill>
              </a:rPr>
              <a:t>movie features</a:t>
            </a:r>
            <a:r>
              <a:rPr sz="2600">
                <a:solidFill>
                  <a:srgbClr val="747474"/>
                </a:solidFill>
              </a:rPr>
              <a:t>:</a:t>
            </a:r>
          </a:p>
        </p:txBody>
      </p:sp>
      <p:sp>
        <p:nvSpPr>
          <p:cNvPr id="386" name="Shape 386"/>
          <p:cNvSpPr/>
          <p:nvPr/>
        </p:nvSpPr>
        <p:spPr>
          <a:xfrm>
            <a:off x="1435935" y="4495800"/>
            <a:ext cx="3012752" cy="4853589"/>
          </a:xfrm>
          <a:prstGeom prst="rect">
            <a:avLst/>
          </a:prstGeom>
          <a:solidFill>
            <a:srgbClr val="275664"/>
          </a:solidFill>
          <a:ln w="12700">
            <a:solidFill/>
            <a:miter lim="400000"/>
          </a:ln>
          <a:effectLst>
            <a:outerShdw sx="100000" sy="100000" kx="0" ky="0" algn="b" rotWithShape="0" blurRad="50800" dist="25400" dir="5400000">
              <a:srgbClr val="000000">
                <a:alpha val="40000"/>
              </a:srgbClr>
            </a:outerShdw>
          </a:effectLst>
        </p:spPr>
        <p:txBody>
          <a:bodyPr lIns="0" tIns="0" rIns="0" bIns="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  <p:sp>
        <p:nvSpPr>
          <p:cNvPr id="387" name="Shape 387"/>
          <p:cNvSpPr/>
          <p:nvPr/>
        </p:nvSpPr>
        <p:spPr>
          <a:xfrm>
            <a:off x="6394781" y="4495800"/>
            <a:ext cx="1511387" cy="4853589"/>
          </a:xfrm>
          <a:prstGeom prst="rect">
            <a:avLst/>
          </a:prstGeom>
          <a:solidFill>
            <a:srgbClr val="88885A"/>
          </a:solidFill>
          <a:ln w="12700">
            <a:solidFill/>
            <a:miter lim="400000"/>
          </a:ln>
          <a:effectLst>
            <a:outerShdw sx="100000" sy="100000" kx="0" ky="0" algn="b" rotWithShape="0" blurRad="50800" dist="25400" dir="5400000">
              <a:srgbClr val="000000">
                <a:alpha val="40000"/>
              </a:srgbClr>
            </a:outerShdw>
          </a:effectLst>
        </p:spPr>
        <p:txBody>
          <a:bodyPr lIns="0" tIns="0" rIns="0" bIns="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  <p:sp>
        <p:nvSpPr>
          <p:cNvPr id="388" name="Shape 388"/>
          <p:cNvSpPr/>
          <p:nvPr/>
        </p:nvSpPr>
        <p:spPr>
          <a:xfrm>
            <a:off x="9461355" y="4495800"/>
            <a:ext cx="3012752" cy="1510120"/>
          </a:xfrm>
          <a:prstGeom prst="rect">
            <a:avLst/>
          </a:prstGeom>
          <a:solidFill>
            <a:srgbClr val="B15E29"/>
          </a:solidFill>
          <a:ln w="12700">
            <a:solidFill/>
            <a:miter lim="400000"/>
          </a:ln>
          <a:effectLst>
            <a:outerShdw sx="100000" sy="100000" kx="0" ky="0" algn="b" rotWithShape="0" blurRad="50800" dist="25400" dir="5400000">
              <a:srgbClr val="000000">
                <a:alpha val="40000"/>
              </a:srgbClr>
            </a:outerShdw>
          </a:effectLst>
        </p:spPr>
        <p:txBody>
          <a:bodyPr lIns="0" tIns="0" rIns="0" bIns="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  <p:sp>
        <p:nvSpPr>
          <p:cNvPr id="389" name="Shape 389"/>
          <p:cNvSpPr/>
          <p:nvPr/>
        </p:nvSpPr>
        <p:spPr>
          <a:xfrm>
            <a:off x="5219228" y="6592394"/>
            <a:ext cx="388715" cy="66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3700"/>
            </a:lvl1pPr>
          </a:lstStyle>
          <a:p>
            <a:pPr lvl="0">
              <a:defRPr b="0" sz="1800"/>
            </a:pPr>
            <a:r>
              <a:rPr b="1" sz="3700"/>
              <a:t>=</a:t>
            </a:r>
          </a:p>
        </p:txBody>
      </p:sp>
      <p:sp>
        <p:nvSpPr>
          <p:cNvPr id="390" name="Shape 390"/>
          <p:cNvSpPr/>
          <p:nvPr/>
        </p:nvSpPr>
        <p:spPr>
          <a:xfrm>
            <a:off x="2425598" y="4009873"/>
            <a:ext cx="1033426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100"/>
            </a:lvl1pPr>
          </a:lstStyle>
          <a:p>
            <a:pPr lvl="0">
              <a:defRPr b="0" sz="1800"/>
            </a:pPr>
            <a:r>
              <a:rPr b="1" sz="2100"/>
              <a:t>movies</a:t>
            </a:r>
          </a:p>
        </p:txBody>
      </p:sp>
      <p:sp>
        <p:nvSpPr>
          <p:cNvPr id="391" name="Shape 391"/>
          <p:cNvSpPr/>
          <p:nvPr/>
        </p:nvSpPr>
        <p:spPr>
          <a:xfrm rot="16200000">
            <a:off x="650535" y="6713044"/>
            <a:ext cx="825978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100"/>
            </a:lvl1pPr>
          </a:lstStyle>
          <a:p>
            <a:pPr lvl="0">
              <a:defRPr b="0" sz="1800"/>
            </a:pPr>
            <a:r>
              <a:rPr b="1" sz="2100"/>
              <a:t>users</a:t>
            </a:r>
          </a:p>
        </p:txBody>
      </p:sp>
      <p:sp>
        <p:nvSpPr>
          <p:cNvPr id="392" name="Shape 392"/>
          <p:cNvSpPr/>
          <p:nvPr/>
        </p:nvSpPr>
        <p:spPr>
          <a:xfrm rot="16200000">
            <a:off x="5648698" y="6840044"/>
            <a:ext cx="825978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100"/>
            </a:lvl1pPr>
          </a:lstStyle>
          <a:p>
            <a:pPr lvl="0">
              <a:defRPr b="0" sz="1800"/>
            </a:pPr>
            <a:r>
              <a:rPr b="1" sz="2100"/>
              <a:t>users</a:t>
            </a:r>
          </a:p>
        </p:txBody>
      </p:sp>
      <p:sp>
        <p:nvSpPr>
          <p:cNvPr id="393" name="Shape 393"/>
          <p:cNvSpPr/>
          <p:nvPr/>
        </p:nvSpPr>
        <p:spPr>
          <a:xfrm>
            <a:off x="10451018" y="4009873"/>
            <a:ext cx="1033426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100"/>
            </a:lvl1pPr>
          </a:lstStyle>
          <a:p>
            <a:pPr lvl="0">
              <a:defRPr b="0" sz="1800"/>
            </a:pPr>
            <a:r>
              <a:rPr b="1" sz="2100"/>
              <a:t>movies</a:t>
            </a:r>
          </a:p>
        </p:txBody>
      </p:sp>
      <p:sp>
        <p:nvSpPr>
          <p:cNvPr id="394" name="Shape 394"/>
          <p:cNvSpPr/>
          <p:nvPr/>
        </p:nvSpPr>
        <p:spPr>
          <a:xfrm>
            <a:off x="8525807" y="6592394"/>
            <a:ext cx="375637" cy="66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3700"/>
            </a:lvl1pPr>
          </a:lstStyle>
          <a:p>
            <a:pPr lvl="0">
              <a:defRPr b="0" sz="1800"/>
            </a:pPr>
            <a:r>
              <a:rPr b="1" sz="3700"/>
              <a:t>x</a:t>
            </a:r>
          </a:p>
        </p:txBody>
      </p:sp>
    </p:spTree>
  </p:cSld>
  <p:clrMapOvr>
    <a:masterClrMapping/>
  </p:clrMapOvr>
  <p:transition spd="med" advClick="1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6" name="netflix_tsn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79764" y="-1"/>
            <a:ext cx="11045272" cy="975360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99" name="Group 399"/>
          <p:cNvGrpSpPr/>
          <p:nvPr/>
        </p:nvGrpSpPr>
        <p:grpSpPr>
          <a:xfrm>
            <a:off x="5622586" y="49014"/>
            <a:ext cx="7146688" cy="3274947"/>
            <a:chOff x="-165100" y="-114299"/>
            <a:chExt cx="7146687" cy="3274945"/>
          </a:xfrm>
        </p:grpSpPr>
        <p:pic>
          <p:nvPicPr>
            <p:cNvPr id="398" name="pasted-image.tif"/>
            <p:cNvPicPr/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6816488" cy="2843147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97" name="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-165100" y="-114300"/>
              <a:ext cx="7146688" cy="3274947"/>
            </a:xfrm>
            <a:prstGeom prst="rect">
              <a:avLst/>
            </a:prstGeom>
            <a:effectLst/>
          </p:spPr>
        </p:pic>
      </p:grpSp>
      <p:grpSp>
        <p:nvGrpSpPr>
          <p:cNvPr id="402" name="Group 402"/>
          <p:cNvGrpSpPr/>
          <p:nvPr/>
        </p:nvGrpSpPr>
        <p:grpSpPr>
          <a:xfrm>
            <a:off x="5047674" y="6582374"/>
            <a:ext cx="6138913" cy="3176238"/>
            <a:chOff x="-165100" y="-114300"/>
            <a:chExt cx="6138912" cy="3176236"/>
          </a:xfrm>
        </p:grpSpPr>
        <p:pic>
          <p:nvPicPr>
            <p:cNvPr id="401" name="pasted-image.tif"/>
            <p:cNvPicPr/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5808713" cy="2744437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400" name=""/>
            <p:cNvPicPr/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-165100" y="-114300"/>
              <a:ext cx="6138913" cy="3176237"/>
            </a:xfrm>
            <a:prstGeom prst="rect">
              <a:avLst/>
            </a:prstGeom>
            <a:effectLst/>
          </p:spPr>
        </p:pic>
      </p:grpSp>
      <p:sp>
        <p:nvSpPr>
          <p:cNvPr id="403" name="Shape 403"/>
          <p:cNvSpPr/>
          <p:nvPr/>
        </p:nvSpPr>
        <p:spPr>
          <a:xfrm flipH="1" flipV="1">
            <a:off x="3745527" y="1158778"/>
            <a:ext cx="2990797" cy="3505354"/>
          </a:xfrm>
          <a:prstGeom prst="line">
            <a:avLst/>
          </a:prstGeom>
          <a:ln w="50800">
            <a:solidFill>
              <a:srgbClr val="FF2608"/>
            </a:solidFill>
            <a:miter lim="400000"/>
            <a:headEnd type="stealth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404" name="Shape 404"/>
          <p:cNvSpPr/>
          <p:nvPr/>
        </p:nvSpPr>
        <p:spPr>
          <a:xfrm>
            <a:off x="1455692" y="384945"/>
            <a:ext cx="4079020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 algn="ctr">
              <a:defRPr sz="1800"/>
            </a:pPr>
            <a:r>
              <a:rPr b="1" sz="1900"/>
              <a:t>Indiana Jones, Final Fantasy,</a:t>
            </a:r>
            <a:br>
              <a:rPr b="1" sz="1900"/>
            </a:br>
            <a:r>
              <a:rPr b="1" sz="1900"/>
              <a:t>Raiders of the Lost Ark, Star Wars </a:t>
            </a:r>
          </a:p>
        </p:txBody>
      </p:sp>
      <p:sp>
        <p:nvSpPr>
          <p:cNvPr id="405" name="Shape 405"/>
          <p:cNvSpPr/>
          <p:nvPr/>
        </p:nvSpPr>
        <p:spPr>
          <a:xfrm flipH="1">
            <a:off x="2114361" y="4973769"/>
            <a:ext cx="2782687" cy="3912772"/>
          </a:xfrm>
          <a:prstGeom prst="line">
            <a:avLst/>
          </a:prstGeom>
          <a:ln w="50800">
            <a:solidFill>
              <a:srgbClr val="FF2608"/>
            </a:solidFill>
            <a:miter lim="400000"/>
            <a:headEnd type="stealth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406" name="Shape 406"/>
          <p:cNvSpPr/>
          <p:nvPr/>
        </p:nvSpPr>
        <p:spPr>
          <a:xfrm>
            <a:off x="1581095" y="8900266"/>
            <a:ext cx="985833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>
              <a:defRPr b="1" sz="1900"/>
            </a:lvl1pPr>
          </a:lstStyle>
          <a:p>
            <a:pPr lvl="0">
              <a:defRPr b="0" sz="1800"/>
            </a:pPr>
            <a:r>
              <a:rPr b="1" sz="1900"/>
              <a:t>Friends</a:t>
            </a:r>
          </a:p>
        </p:txBody>
      </p:sp>
      <p:sp>
        <p:nvSpPr>
          <p:cNvPr id="407" name="Shape 407"/>
          <p:cNvSpPr/>
          <p:nvPr/>
        </p:nvSpPr>
        <p:spPr>
          <a:xfrm flipH="1">
            <a:off x="926176" y="4935669"/>
            <a:ext cx="2669684" cy="2367289"/>
          </a:xfrm>
          <a:prstGeom prst="line">
            <a:avLst/>
          </a:prstGeom>
          <a:ln w="50800">
            <a:solidFill>
              <a:srgbClr val="FF2608"/>
            </a:solidFill>
            <a:miter lim="400000"/>
            <a:headEnd type="stealth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408" name="Shape 408"/>
          <p:cNvSpPr/>
          <p:nvPr/>
        </p:nvSpPr>
        <p:spPr>
          <a:xfrm>
            <a:off x="403579" y="7302140"/>
            <a:ext cx="114724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>
              <a:defRPr b="1" sz="1900"/>
            </a:lvl1pPr>
          </a:lstStyle>
          <a:p>
            <a:pPr lvl="0">
              <a:defRPr b="0" sz="1800"/>
            </a:pPr>
            <a:r>
              <a:rPr b="1" sz="1900"/>
              <a:t>Star Trek</a:t>
            </a:r>
          </a:p>
        </p:txBody>
      </p:sp>
    </p:spTree>
  </p:cSld>
  <p:clrMapOvr>
    <a:masterClrMapping/>
  </p:clrMapOvr>
  <p:transition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presetClass="entr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nodeType="clickEffect" presetClass="entr" presetSubtype="16" presetID="2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4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4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nodeType="clickEffect" presetClass="entr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nodeType="afterEffect" presetClass="entr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nodeType="clickEffect" presetClass="entr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nodeType="afterEffect" presetClass="entr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nodeType="clickEffect" presetClass="entr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nodeType="afterEffect" presetClass="entr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07" grpId="7"/>
      <p:bldP build="whole" bldLvl="1" animBg="1" rev="0" advAuto="0" spid="399" grpId="1"/>
      <p:bldP build="whole" bldLvl="1" animBg="1" rev="0" advAuto="0" spid="408" grpId="8"/>
      <p:bldP build="whole" bldLvl="1" animBg="1" rev="0" advAuto="0" spid="406" grpId="6"/>
      <p:bldP build="whole" bldLvl="1" animBg="1" rev="0" advAuto="0" spid="404" grpId="3"/>
      <p:bldP build="whole" bldLvl="1" animBg="1" rev="0" advAuto="0" spid="405" grpId="5"/>
      <p:bldP build="whole" bldLvl="1" animBg="1" rev="0" advAuto="0" spid="402" grpId="2"/>
      <p:bldP build="whole" bldLvl="1" animBg="1" rev="0" advAuto="0" spid="403" grpId="4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Shape 41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Whisky flavor map</a:t>
            </a:r>
          </a:p>
        </p:txBody>
      </p:sp>
      <p:sp>
        <p:nvSpPr>
          <p:cNvPr id="411" name="Shape 411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Gather data on whisky: smokiness, body, fruity, sweetness, </a:t>
            </a:r>
            <a:r>
              <a:rPr i="1" sz="2600">
                <a:solidFill>
                  <a:srgbClr val="747474"/>
                </a:solidFill>
              </a:rPr>
              <a:t>etc.</a:t>
            </a:r>
          </a:p>
        </p:txBody>
      </p:sp>
      <p:pic>
        <p:nvPicPr>
          <p:cNvPr id="412" name="Better-Whisky-Drinking-Through-Data-Science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01800" y="3130895"/>
            <a:ext cx="9601200" cy="62865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Shape 414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Whisky flavor map</a:t>
            </a:r>
          </a:p>
        </p:txBody>
      </p:sp>
      <p:sp>
        <p:nvSpPr>
          <p:cNvPr id="415" name="Shape 415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Use this data to produce a “whisky flavor” map:</a:t>
            </a:r>
          </a:p>
        </p:txBody>
      </p:sp>
      <p:pic>
        <p:nvPicPr>
          <p:cNvPr id="416" name="Screen Shot 2014-04-05 at 17.12.55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10805" y="3058724"/>
            <a:ext cx="10183190" cy="6150398"/>
          </a:xfrm>
          <a:prstGeom prst="rect">
            <a:avLst/>
          </a:prstGeom>
          <a:ln w="12700">
            <a:miter lim="400000"/>
          </a:ln>
        </p:spPr>
      </p:pic>
      <p:sp>
        <p:nvSpPr>
          <p:cNvPr id="417" name="Shape 417"/>
          <p:cNvSpPr/>
          <p:nvPr/>
        </p:nvSpPr>
        <p:spPr>
          <a:xfrm>
            <a:off x="-38100" y="9354199"/>
            <a:ext cx="6553200" cy="386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b">
            <a:spAutoFit/>
          </a:bodyPr>
          <a:lstStyle>
            <a:lvl1pPr algn="ctr" defTabSz="584200">
              <a:defRPr sz="1900">
                <a:latin typeface="+mn-lt"/>
                <a:ea typeface="+mn-ea"/>
                <a:cs typeface="+mn-cs"/>
                <a:sym typeface="Helvetica Neue Light"/>
              </a:defRPr>
            </a:lvl1pPr>
          </a:lstStyle>
          <a:p>
            <a:pPr lvl="0">
              <a:defRPr sz="1800"/>
            </a:pPr>
            <a:r>
              <a:rPr sz="1900"/>
              <a:t>* Whisky map made by Brian Scannell at Nanigans Boston.</a:t>
            </a:r>
          </a:p>
        </p:txBody>
      </p:sp>
    </p:spTree>
  </p:cSld>
  <p:clrMapOvr>
    <a:masterClrMapping/>
  </p:clrMapOvr>
  <p:transition spd="med" advClick="1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Shape 41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Gradient interpretation</a:t>
            </a:r>
          </a:p>
        </p:txBody>
      </p:sp>
      <p:sp>
        <p:nvSpPr>
          <p:cNvPr id="420" name="Shape 420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We can interpret building a t-SNE map as a simulation of an </a:t>
            </a:r>
            <a:r>
              <a:rPr i="1" sz="2600">
                <a:solidFill>
                  <a:srgbClr val="747474"/>
                </a:solidFill>
              </a:rPr>
              <a:t>N-body system</a:t>
            </a:r>
            <a:r>
              <a:rPr sz="2600">
                <a:solidFill>
                  <a:srgbClr val="747474"/>
                </a:solidFill>
              </a:rPr>
              <a:t>:</a:t>
            </a:r>
          </a:p>
        </p:txBody>
      </p:sp>
      <p:pic>
        <p:nvPicPr>
          <p:cNvPr id="421" name="points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191000" y="4878916"/>
            <a:ext cx="4330700" cy="4658784"/>
          </a:xfrm>
          <a:prstGeom prst="rect">
            <a:avLst/>
          </a:prstGeom>
          <a:ln w="12700">
            <a:miter lim="400000"/>
          </a:ln>
        </p:spPr>
      </p:pic>
      <p:pic>
        <p:nvPicPr>
          <p:cNvPr id="422" name="droppedImage.pd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590800" y="3175000"/>
            <a:ext cx="7933011" cy="10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Shape 424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Gradient interpretation</a:t>
            </a:r>
          </a:p>
        </p:txBody>
      </p:sp>
      <p:sp>
        <p:nvSpPr>
          <p:cNvPr id="425" name="Shape 425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We can interpret building a t-SNE map as a simulation of an </a:t>
            </a:r>
            <a:r>
              <a:rPr i="1" sz="2600">
                <a:solidFill>
                  <a:srgbClr val="747474"/>
                </a:solidFill>
              </a:rPr>
              <a:t>N-body system</a:t>
            </a:r>
            <a:r>
              <a:rPr sz="2600">
                <a:solidFill>
                  <a:srgbClr val="747474"/>
                </a:solidFill>
              </a:rPr>
              <a:t>:</a:t>
            </a:r>
          </a:p>
        </p:txBody>
      </p:sp>
      <p:pic>
        <p:nvPicPr>
          <p:cNvPr id="426" name="points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191000" y="4878916"/>
            <a:ext cx="4330700" cy="4658784"/>
          </a:xfrm>
          <a:prstGeom prst="rect">
            <a:avLst/>
          </a:prstGeom>
          <a:ln w="12700">
            <a:miter lim="400000"/>
          </a:ln>
        </p:spPr>
      </p:pic>
      <p:sp>
        <p:nvSpPr>
          <p:cNvPr id="427" name="Shape 427"/>
          <p:cNvSpPr/>
          <p:nvPr/>
        </p:nvSpPr>
        <p:spPr>
          <a:xfrm>
            <a:off x="5066704" y="6111230"/>
            <a:ext cx="1717676" cy="1909267"/>
          </a:xfrm>
          <a:prstGeom prst="line">
            <a:avLst/>
          </a:prstGeom>
          <a:ln w="50800">
            <a:solidFill>
              <a:srgbClr val="FF2608"/>
            </a:solidFill>
            <a:miter lim="400000"/>
            <a:headEnd type="stealth"/>
          </a:ln>
        </p:spPr>
        <p:txBody>
          <a:bodyPr lIns="0" tIns="0" rIns="0" bIns="0" anchor="ctr"/>
          <a:lstStyle/>
          <a:p>
            <a:pPr lvl="0"/>
          </a:p>
        </p:txBody>
      </p:sp>
      <p:pic>
        <p:nvPicPr>
          <p:cNvPr id="428" name="droppedImage.pd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590800" y="3175000"/>
            <a:ext cx="7933011" cy="10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429" name="Shape 429"/>
          <p:cNvSpPr/>
          <p:nvPr/>
        </p:nvSpPr>
        <p:spPr>
          <a:xfrm>
            <a:off x="9080500" y="3263900"/>
            <a:ext cx="1485900" cy="673100"/>
          </a:xfrm>
          <a:prstGeom prst="rect">
            <a:avLst/>
          </a:prstGeom>
          <a:ln w="63500">
            <a:solidFill>
              <a:srgbClr val="FF3800"/>
            </a:solidFill>
            <a:miter lim="400000"/>
          </a:ln>
        </p:spPr>
        <p:txBody>
          <a:bodyPr lIns="0" tIns="0" rIns="0" bIns="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  <p:sp>
        <p:nvSpPr>
          <p:cNvPr id="430" name="Shape 430"/>
          <p:cNvSpPr/>
          <p:nvPr/>
        </p:nvSpPr>
        <p:spPr>
          <a:xfrm>
            <a:off x="9132278" y="3987256"/>
            <a:ext cx="1371182" cy="597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 anchor="b">
            <a:spAutoFit/>
          </a:bodyPr>
          <a:lstStyle>
            <a:lvl1pPr algn="ctr" defTabSz="584200">
              <a:defRPr b="1" sz="3300">
                <a:solidFill>
                  <a:srgbClr val="FF2700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3300">
                <a:solidFill>
                  <a:srgbClr val="FF2700"/>
                </a:solidFill>
              </a:rPr>
              <a:t>spring</a:t>
            </a:r>
          </a:p>
        </p:txBody>
      </p:sp>
    </p:spTree>
  </p:cSld>
  <p:clrMapOvr>
    <a:masterClrMapping/>
  </p:clrMapOvr>
  <p:transition spd="med" advClick="1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Shape 43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Gradient interpretation</a:t>
            </a:r>
          </a:p>
        </p:txBody>
      </p:sp>
      <p:sp>
        <p:nvSpPr>
          <p:cNvPr id="433" name="Shape 433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We can interpret building a t-SNE map as a simulation of an </a:t>
            </a:r>
            <a:r>
              <a:rPr i="1" sz="2600">
                <a:solidFill>
                  <a:srgbClr val="747474"/>
                </a:solidFill>
              </a:rPr>
              <a:t>N-body system</a:t>
            </a:r>
            <a:r>
              <a:rPr sz="2600">
                <a:solidFill>
                  <a:srgbClr val="747474"/>
                </a:solidFill>
              </a:rPr>
              <a:t>:</a:t>
            </a:r>
          </a:p>
        </p:txBody>
      </p:sp>
      <p:pic>
        <p:nvPicPr>
          <p:cNvPr id="434" name="points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191000" y="4878916"/>
            <a:ext cx="4330700" cy="4658784"/>
          </a:xfrm>
          <a:prstGeom prst="rect">
            <a:avLst/>
          </a:prstGeom>
          <a:ln w="12700">
            <a:miter lim="400000"/>
          </a:ln>
        </p:spPr>
      </p:pic>
      <p:sp>
        <p:nvSpPr>
          <p:cNvPr id="435" name="Shape 435"/>
          <p:cNvSpPr/>
          <p:nvPr/>
        </p:nvSpPr>
        <p:spPr>
          <a:xfrm>
            <a:off x="5066704" y="6111230"/>
            <a:ext cx="1717676" cy="1909267"/>
          </a:xfrm>
          <a:prstGeom prst="line">
            <a:avLst/>
          </a:prstGeom>
          <a:ln w="50800">
            <a:solidFill>
              <a:srgbClr val="FF2608"/>
            </a:solidFill>
            <a:miter lim="400000"/>
            <a:headEnd type="stealth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436" name="Shape 436"/>
          <p:cNvSpPr/>
          <p:nvPr/>
        </p:nvSpPr>
        <p:spPr>
          <a:xfrm>
            <a:off x="5435600" y="6769100"/>
            <a:ext cx="622300" cy="4826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  <p:pic>
        <p:nvPicPr>
          <p:cNvPr id="437" name="droppedImage.pd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590800" y="3175000"/>
            <a:ext cx="7933011" cy="10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438" name="Shape 438"/>
          <p:cNvSpPr/>
          <p:nvPr/>
        </p:nvSpPr>
        <p:spPr>
          <a:xfrm>
            <a:off x="4470400" y="3238500"/>
            <a:ext cx="4635500" cy="673100"/>
          </a:xfrm>
          <a:prstGeom prst="rect">
            <a:avLst/>
          </a:prstGeom>
          <a:ln w="63500">
            <a:solidFill>
              <a:srgbClr val="FF3800"/>
            </a:solidFill>
            <a:miter lim="400000"/>
          </a:ln>
        </p:spPr>
        <p:txBody>
          <a:bodyPr lIns="0" tIns="0" rIns="0" bIns="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  <p:sp>
        <p:nvSpPr>
          <p:cNvPr id="439" name="Shape 439"/>
          <p:cNvSpPr/>
          <p:nvPr/>
        </p:nvSpPr>
        <p:spPr>
          <a:xfrm>
            <a:off x="4433487" y="3961856"/>
            <a:ext cx="4723563" cy="597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 anchor="b">
            <a:spAutoFit/>
          </a:bodyPr>
          <a:lstStyle>
            <a:lvl1pPr algn="ctr" defTabSz="584200">
              <a:defRPr b="1" sz="3300">
                <a:solidFill>
                  <a:srgbClr val="FF2700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3300">
                <a:solidFill>
                  <a:srgbClr val="FF2700"/>
                </a:solidFill>
              </a:rPr>
              <a:t>exertion / compression</a:t>
            </a:r>
          </a:p>
        </p:txBody>
      </p:sp>
      <p:sp>
        <p:nvSpPr>
          <p:cNvPr id="440" name="Shape 440"/>
          <p:cNvSpPr/>
          <p:nvPr/>
        </p:nvSpPr>
        <p:spPr>
          <a:xfrm flipH="1">
            <a:off x="6087119" y="6951327"/>
            <a:ext cx="135187" cy="307220"/>
          </a:xfrm>
          <a:prstGeom prst="line">
            <a:avLst/>
          </a:prstGeom>
          <a:ln w="63500">
            <a:solidFill>
              <a:srgbClr val="FF2800"/>
            </a:solidFill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441" name="Shape 441"/>
          <p:cNvSpPr/>
          <p:nvPr/>
        </p:nvSpPr>
        <p:spPr>
          <a:xfrm flipH="1">
            <a:off x="5618683" y="6952108"/>
            <a:ext cx="604268" cy="214413"/>
          </a:xfrm>
          <a:prstGeom prst="line">
            <a:avLst/>
          </a:prstGeom>
          <a:ln w="63500">
            <a:solidFill>
              <a:srgbClr val="FF2800"/>
            </a:solidFill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442" name="Shape 442"/>
          <p:cNvSpPr/>
          <p:nvPr/>
        </p:nvSpPr>
        <p:spPr>
          <a:xfrm flipH="1">
            <a:off x="5620754" y="6672361"/>
            <a:ext cx="293180" cy="491804"/>
          </a:xfrm>
          <a:prstGeom prst="line">
            <a:avLst/>
          </a:prstGeom>
          <a:ln w="63500">
            <a:solidFill>
              <a:srgbClr val="FF2800"/>
            </a:solidFill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443" name="Shape 443"/>
          <p:cNvSpPr/>
          <p:nvPr/>
        </p:nvSpPr>
        <p:spPr>
          <a:xfrm flipH="1">
            <a:off x="5632102" y="6673254"/>
            <a:ext cx="288232" cy="80616"/>
          </a:xfrm>
          <a:prstGeom prst="line">
            <a:avLst/>
          </a:prstGeom>
          <a:ln w="63500">
            <a:solidFill>
              <a:srgbClr val="FF2800"/>
            </a:solidFill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444" name="Shape 444"/>
          <p:cNvSpPr/>
          <p:nvPr/>
        </p:nvSpPr>
        <p:spPr>
          <a:xfrm>
            <a:off x="5880100" y="7175500"/>
            <a:ext cx="190500" cy="508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</p:spTree>
  </p:cSld>
  <p:clrMapOvr>
    <a:masterClrMapping/>
  </p:clrMapOvr>
  <p:transition spd="med" advClick="1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Shape 446"/>
          <p:cNvSpPr/>
          <p:nvPr/>
        </p:nvSpPr>
        <p:spPr>
          <a:xfrm>
            <a:off x="5130502" y="6050607"/>
            <a:ext cx="2918223" cy="2996804"/>
          </a:xfrm>
          <a:prstGeom prst="line">
            <a:avLst/>
          </a:prstGeom>
          <a:ln w="50800">
            <a:solidFill>
              <a:srgbClr val="FF2608"/>
            </a:solidFill>
            <a:miter lim="400000"/>
            <a:headEnd type="stealth"/>
          </a:ln>
        </p:spPr>
        <p:txBody>
          <a:bodyPr lIns="0" tIns="0" rIns="0" bIns="0" anchor="ctr"/>
          <a:lstStyle/>
          <a:p>
            <a:pPr lvl="0"/>
          </a:p>
        </p:txBody>
      </p:sp>
      <p:pic>
        <p:nvPicPr>
          <p:cNvPr id="447" name="points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189032" y="4876800"/>
            <a:ext cx="4332668" cy="4660900"/>
          </a:xfrm>
          <a:prstGeom prst="rect">
            <a:avLst/>
          </a:prstGeom>
          <a:ln w="12700">
            <a:miter lim="400000"/>
          </a:ln>
        </p:spPr>
      </p:pic>
      <p:sp>
        <p:nvSpPr>
          <p:cNvPr id="448" name="Shape 448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We can interpret building a t-SNE map as a simulation of an </a:t>
            </a:r>
            <a:r>
              <a:rPr i="1" sz="2600">
                <a:solidFill>
                  <a:srgbClr val="747474"/>
                </a:solidFill>
              </a:rPr>
              <a:t>N-body system</a:t>
            </a:r>
            <a:r>
              <a:rPr sz="2600">
                <a:solidFill>
                  <a:srgbClr val="747474"/>
                </a:solidFill>
              </a:rPr>
              <a:t>:</a:t>
            </a:r>
          </a:p>
        </p:txBody>
      </p:sp>
      <p:sp>
        <p:nvSpPr>
          <p:cNvPr id="449" name="Shape 44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Gradient interpretation</a:t>
            </a:r>
          </a:p>
        </p:txBody>
      </p:sp>
      <p:sp>
        <p:nvSpPr>
          <p:cNvPr id="450" name="Shape 450"/>
          <p:cNvSpPr/>
          <p:nvPr/>
        </p:nvSpPr>
        <p:spPr>
          <a:xfrm>
            <a:off x="5066704" y="6111230"/>
            <a:ext cx="1717676" cy="1909267"/>
          </a:xfrm>
          <a:prstGeom prst="line">
            <a:avLst/>
          </a:prstGeom>
          <a:ln w="50800">
            <a:solidFill>
              <a:srgbClr val="FF2608"/>
            </a:solidFill>
            <a:miter lim="400000"/>
            <a:headEnd type="stealth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451" name="Shape 451"/>
          <p:cNvSpPr/>
          <p:nvPr/>
        </p:nvSpPr>
        <p:spPr>
          <a:xfrm flipH="1" flipV="1">
            <a:off x="4615557" y="5456386"/>
            <a:ext cx="244079" cy="427931"/>
          </a:xfrm>
          <a:prstGeom prst="line">
            <a:avLst/>
          </a:prstGeom>
          <a:ln w="50800">
            <a:solidFill>
              <a:srgbClr val="FF2608"/>
            </a:solidFill>
            <a:miter lim="400000"/>
            <a:headEnd type="stealth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452" name="Shape 452"/>
          <p:cNvSpPr/>
          <p:nvPr/>
        </p:nvSpPr>
        <p:spPr>
          <a:xfrm flipH="1" flipV="1">
            <a:off x="4947989" y="5286871"/>
            <a:ext cx="18208" cy="602407"/>
          </a:xfrm>
          <a:prstGeom prst="line">
            <a:avLst/>
          </a:prstGeom>
          <a:ln w="50800">
            <a:solidFill>
              <a:srgbClr val="FF2608"/>
            </a:solidFill>
            <a:miter lim="400000"/>
            <a:headEnd type="stealth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453" name="Shape 453"/>
          <p:cNvSpPr/>
          <p:nvPr/>
        </p:nvSpPr>
        <p:spPr>
          <a:xfrm flipV="1">
            <a:off x="5301902" y="5343177"/>
            <a:ext cx="2687192" cy="587476"/>
          </a:xfrm>
          <a:prstGeom prst="line">
            <a:avLst/>
          </a:prstGeom>
          <a:ln w="50800">
            <a:solidFill>
              <a:srgbClr val="FF2608"/>
            </a:solidFill>
            <a:miter lim="400000"/>
            <a:headEnd type="stealth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454" name="Shape 454"/>
          <p:cNvSpPr/>
          <p:nvPr/>
        </p:nvSpPr>
        <p:spPr>
          <a:xfrm>
            <a:off x="5276502" y="6024512"/>
            <a:ext cx="1767881" cy="49158"/>
          </a:xfrm>
          <a:prstGeom prst="line">
            <a:avLst/>
          </a:prstGeom>
          <a:ln w="50800">
            <a:solidFill>
              <a:srgbClr val="FF2608"/>
            </a:solidFill>
            <a:miter lim="400000"/>
            <a:headEnd type="stealth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455" name="Shape 455"/>
          <p:cNvSpPr/>
          <p:nvPr/>
        </p:nvSpPr>
        <p:spPr>
          <a:xfrm>
            <a:off x="5240585" y="6050458"/>
            <a:ext cx="2693840" cy="2350990"/>
          </a:xfrm>
          <a:prstGeom prst="line">
            <a:avLst/>
          </a:prstGeom>
          <a:ln w="50800">
            <a:solidFill>
              <a:srgbClr val="FF2608"/>
            </a:solidFill>
            <a:miter lim="400000"/>
            <a:headEnd type="stealth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456" name="Shape 456"/>
          <p:cNvSpPr/>
          <p:nvPr/>
        </p:nvSpPr>
        <p:spPr>
          <a:xfrm>
            <a:off x="4966196" y="6182419"/>
            <a:ext cx="1839119" cy="2946153"/>
          </a:xfrm>
          <a:prstGeom prst="line">
            <a:avLst/>
          </a:prstGeom>
          <a:ln w="50800">
            <a:solidFill>
              <a:srgbClr val="FF2608"/>
            </a:solidFill>
            <a:miter lim="400000"/>
            <a:headEnd type="stealth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457" name="Shape 457"/>
          <p:cNvSpPr/>
          <p:nvPr/>
        </p:nvSpPr>
        <p:spPr>
          <a:xfrm>
            <a:off x="3911600" y="3111500"/>
            <a:ext cx="571500" cy="1231900"/>
          </a:xfrm>
          <a:prstGeom prst="rect">
            <a:avLst/>
          </a:prstGeom>
          <a:ln w="63500">
            <a:solidFill>
              <a:srgbClr val="FF3800"/>
            </a:solidFill>
            <a:miter lim="400000"/>
          </a:ln>
        </p:spPr>
        <p:txBody>
          <a:bodyPr lIns="0" tIns="0" rIns="0" bIns="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  <p:pic>
        <p:nvPicPr>
          <p:cNvPr id="458" name="droppedImage.pd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590800" y="3175000"/>
            <a:ext cx="7933011" cy="10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Shape 46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Barnes-Hut approximation</a:t>
            </a:r>
          </a:p>
        </p:txBody>
      </p:sp>
      <p:sp>
        <p:nvSpPr>
          <p:cNvPr id="461" name="Shape 461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Many of the pairwise interactions between points are very similar:</a:t>
            </a:r>
          </a:p>
        </p:txBody>
      </p:sp>
      <p:pic>
        <p:nvPicPr>
          <p:cNvPr id="462" name="points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328732" y="3276600"/>
            <a:ext cx="4332668" cy="4660900"/>
          </a:xfrm>
          <a:prstGeom prst="rect">
            <a:avLst/>
          </a:prstGeom>
          <a:ln w="12700">
            <a:miter lim="400000"/>
          </a:ln>
        </p:spPr>
      </p:pic>
      <p:sp>
        <p:nvSpPr>
          <p:cNvPr id="463" name="Shape 463"/>
          <p:cNvSpPr/>
          <p:nvPr/>
        </p:nvSpPr>
        <p:spPr>
          <a:xfrm>
            <a:off x="5164633" y="3643758"/>
            <a:ext cx="3079751" cy="3762774"/>
          </a:xfrm>
          <a:prstGeom prst="line">
            <a:avLst/>
          </a:prstGeom>
          <a:ln w="50800">
            <a:solidFill>
              <a:srgbClr val="FF2608"/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464" name="Shape 464"/>
          <p:cNvSpPr/>
          <p:nvPr/>
        </p:nvSpPr>
        <p:spPr>
          <a:xfrm>
            <a:off x="4769296" y="3829843"/>
            <a:ext cx="3456881" cy="3618063"/>
          </a:xfrm>
          <a:prstGeom prst="line">
            <a:avLst/>
          </a:prstGeom>
          <a:ln w="50800">
            <a:solidFill>
              <a:srgbClr val="FF2608"/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465" name="Shape 465"/>
          <p:cNvSpPr/>
          <p:nvPr/>
        </p:nvSpPr>
        <p:spPr>
          <a:xfrm>
            <a:off x="5176192" y="4500661"/>
            <a:ext cx="3036144" cy="2996408"/>
          </a:xfrm>
          <a:prstGeom prst="line">
            <a:avLst/>
          </a:prstGeom>
          <a:ln w="50800">
            <a:solidFill>
              <a:srgbClr val="FF2608"/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pPr lvl="0"/>
          </a:p>
        </p:txBody>
      </p:sp>
    </p:spTree>
  </p:cSld>
  <p:clrMapOvr>
    <a:masterClrMapping/>
  </p:clrMapOvr>
  <p:transition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Introduction</a:t>
            </a:r>
          </a:p>
        </p:txBody>
      </p:sp>
      <p:sp>
        <p:nvSpPr>
          <p:cNvPr id="110" name="Shape 110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Compute </a:t>
            </a:r>
            <a:r>
              <a:rPr i="1" sz="2600">
                <a:solidFill>
                  <a:srgbClr val="747474"/>
                </a:solidFill>
              </a:rPr>
              <a:t>dissimilarity</a:t>
            </a:r>
            <a:r>
              <a:rPr sz="2600">
                <a:solidFill>
                  <a:srgbClr val="747474"/>
                </a:solidFill>
              </a:rPr>
              <a:t> of all pairs of database records:</a:t>
            </a:r>
          </a:p>
        </p:txBody>
      </p:sp>
      <p:graphicFrame>
        <p:nvGraphicFramePr>
          <p:cNvPr id="111" name="Table 111"/>
          <p:cNvGraphicFramePr/>
          <p:nvPr/>
        </p:nvGraphicFramePr>
        <p:xfrm>
          <a:off x="775261" y="3759357"/>
          <a:ext cx="4843784" cy="2635569"/>
        </p:xfrm>
        <a:graphic xmlns:a="http://schemas.openxmlformats.org/drawingml/2006/main">
          <a:graphicData uri="http://schemas.openxmlformats.org/drawingml/2006/table">
            <a:tbl>
              <a:tblPr firstCol="1" firstRow="0" lastCol="0" lastRow="0" bandCol="0" bandRow="1" rtl="0">
                <a:tableStyleId>{4C3C2611-4C71-4FC5-86AE-919BDF0F9419}</a:tableStyleId>
              </a:tblPr>
              <a:tblGrid>
                <a:gridCol w="968756"/>
                <a:gridCol w="968756"/>
                <a:gridCol w="968756"/>
                <a:gridCol w="968756"/>
                <a:gridCol w="968756"/>
              </a:tblGrid>
              <a:tr h="527113"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300">
                          <a:solidFill>
                            <a:srgbClr val="FFFFFF"/>
                          </a:solid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Ams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398CC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800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527113"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300">
                          <a:solidFill>
                            <a:srgbClr val="FFFFFF"/>
                          </a:solid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Rot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398CC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700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3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</a:tr>
              <a:tr h="527113"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300">
                          <a:solidFill>
                            <a:srgbClr val="FFFFFF"/>
                          </a:solid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Gro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398CC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200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527113"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300">
                          <a:solidFill>
                            <a:srgbClr val="FFFFFF"/>
                          </a:solid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Maa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398CC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100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</a:tr>
              <a:tr h="527113"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300">
                          <a:solidFill>
                            <a:srgbClr val="FFFFFF"/>
                          </a:solid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Zwo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398CC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100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 advClick="1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Shape 46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Barnes-Hut approximation</a:t>
            </a:r>
          </a:p>
        </p:txBody>
      </p:sp>
      <p:sp>
        <p:nvSpPr>
          <p:cNvPr id="468" name="Shape 468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Approximate such similar interactions by a </a:t>
            </a:r>
            <a:r>
              <a:rPr i="1" sz="2600">
                <a:solidFill>
                  <a:srgbClr val="747474"/>
                </a:solidFill>
              </a:rPr>
              <a:t>single</a:t>
            </a:r>
            <a:r>
              <a:rPr sz="2600">
                <a:solidFill>
                  <a:srgbClr val="747474"/>
                </a:solidFill>
              </a:rPr>
              <a:t> interaction:</a:t>
            </a:r>
          </a:p>
        </p:txBody>
      </p:sp>
      <p:pic>
        <p:nvPicPr>
          <p:cNvPr id="469" name="points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328732" y="3276600"/>
            <a:ext cx="4332668" cy="4660900"/>
          </a:xfrm>
          <a:prstGeom prst="rect">
            <a:avLst/>
          </a:prstGeom>
          <a:ln w="12700">
            <a:miter lim="400000"/>
          </a:ln>
        </p:spPr>
      </p:pic>
      <p:sp>
        <p:nvSpPr>
          <p:cNvPr id="470" name="Shape 470"/>
          <p:cNvSpPr/>
          <p:nvPr/>
        </p:nvSpPr>
        <p:spPr>
          <a:xfrm>
            <a:off x="5164633" y="3643758"/>
            <a:ext cx="3079751" cy="3762774"/>
          </a:xfrm>
          <a:prstGeom prst="line">
            <a:avLst/>
          </a:prstGeom>
          <a:ln w="50800">
            <a:solidFill>
              <a:srgbClr val="FF2608">
                <a:alpha val="30000"/>
              </a:srgbClr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471" name="Shape 471"/>
          <p:cNvSpPr/>
          <p:nvPr/>
        </p:nvSpPr>
        <p:spPr>
          <a:xfrm>
            <a:off x="4769296" y="3829843"/>
            <a:ext cx="3456881" cy="3618063"/>
          </a:xfrm>
          <a:prstGeom prst="line">
            <a:avLst/>
          </a:prstGeom>
          <a:ln w="50800">
            <a:solidFill>
              <a:srgbClr val="FF2608">
                <a:alpha val="30000"/>
              </a:srgbClr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472" name="Shape 472"/>
          <p:cNvSpPr/>
          <p:nvPr/>
        </p:nvSpPr>
        <p:spPr>
          <a:xfrm>
            <a:off x="5176192" y="4500661"/>
            <a:ext cx="3036144" cy="2996408"/>
          </a:xfrm>
          <a:prstGeom prst="line">
            <a:avLst/>
          </a:prstGeom>
          <a:ln w="50800">
            <a:solidFill>
              <a:srgbClr val="FF2608">
                <a:alpha val="30000"/>
              </a:srgbClr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473" name="Shape 473"/>
          <p:cNvSpPr/>
          <p:nvPr/>
        </p:nvSpPr>
        <p:spPr>
          <a:xfrm>
            <a:off x="5125938" y="4036863"/>
            <a:ext cx="3114527" cy="3414912"/>
          </a:xfrm>
          <a:prstGeom prst="line">
            <a:avLst/>
          </a:prstGeom>
          <a:ln w="50800">
            <a:solidFill>
              <a:srgbClr val="FF2608"/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474" name="Shape 474"/>
          <p:cNvSpPr/>
          <p:nvPr/>
        </p:nvSpPr>
        <p:spPr>
          <a:xfrm>
            <a:off x="4927600" y="3810000"/>
            <a:ext cx="241301" cy="2413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ln w="63500">
            <a:solidFill>
              <a:srgbClr val="111EA7">
                <a:alpha val="52999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</p:spTree>
  </p:cSld>
  <p:clrMapOvr>
    <a:masterClrMapping/>
  </p:clrMapOvr>
  <p:transition spd="med" advClick="1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Shape 47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Barnes-Hut approximation</a:t>
            </a:r>
          </a:p>
        </p:txBody>
      </p:sp>
      <p:sp>
        <p:nvSpPr>
          <p:cNvPr id="477" name="Shape 477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Approximate such similar interactions by a </a:t>
            </a:r>
            <a:r>
              <a:rPr i="1" sz="2600">
                <a:solidFill>
                  <a:srgbClr val="747474"/>
                </a:solidFill>
              </a:rPr>
              <a:t>single</a:t>
            </a:r>
            <a:r>
              <a:rPr sz="2600">
                <a:solidFill>
                  <a:srgbClr val="747474"/>
                </a:solidFill>
              </a:rPr>
              <a:t> interaction:</a:t>
            </a:r>
          </a:p>
        </p:txBody>
      </p:sp>
      <p:pic>
        <p:nvPicPr>
          <p:cNvPr id="478" name="points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328732" y="3276600"/>
            <a:ext cx="4332668" cy="4660900"/>
          </a:xfrm>
          <a:prstGeom prst="rect">
            <a:avLst/>
          </a:prstGeom>
          <a:ln w="12700">
            <a:miter lim="400000"/>
          </a:ln>
        </p:spPr>
      </p:pic>
      <p:sp>
        <p:nvSpPr>
          <p:cNvPr id="479" name="Shape 479"/>
          <p:cNvSpPr/>
          <p:nvPr/>
        </p:nvSpPr>
        <p:spPr>
          <a:xfrm>
            <a:off x="5164633" y="3643758"/>
            <a:ext cx="3079751" cy="3762774"/>
          </a:xfrm>
          <a:prstGeom prst="line">
            <a:avLst/>
          </a:prstGeom>
          <a:ln w="50800">
            <a:solidFill>
              <a:srgbClr val="FF2608">
                <a:alpha val="30000"/>
              </a:srgbClr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480" name="Shape 480"/>
          <p:cNvSpPr/>
          <p:nvPr/>
        </p:nvSpPr>
        <p:spPr>
          <a:xfrm>
            <a:off x="4769296" y="3829843"/>
            <a:ext cx="3456881" cy="3618063"/>
          </a:xfrm>
          <a:prstGeom prst="line">
            <a:avLst/>
          </a:prstGeom>
          <a:ln w="50800">
            <a:solidFill>
              <a:srgbClr val="FF2608">
                <a:alpha val="30000"/>
              </a:srgbClr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481" name="Shape 481"/>
          <p:cNvSpPr/>
          <p:nvPr/>
        </p:nvSpPr>
        <p:spPr>
          <a:xfrm>
            <a:off x="5176192" y="4500661"/>
            <a:ext cx="3036144" cy="2996408"/>
          </a:xfrm>
          <a:prstGeom prst="line">
            <a:avLst/>
          </a:prstGeom>
          <a:ln w="50800">
            <a:solidFill>
              <a:srgbClr val="FF2608">
                <a:alpha val="30000"/>
              </a:srgbClr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482" name="Shape 482"/>
          <p:cNvSpPr/>
          <p:nvPr/>
        </p:nvSpPr>
        <p:spPr>
          <a:xfrm>
            <a:off x="5125938" y="4036863"/>
            <a:ext cx="3114527" cy="3414912"/>
          </a:xfrm>
          <a:prstGeom prst="line">
            <a:avLst/>
          </a:prstGeom>
          <a:ln w="50800">
            <a:solidFill>
              <a:srgbClr val="FF2608"/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483" name="Shape 483"/>
          <p:cNvSpPr/>
          <p:nvPr/>
        </p:nvSpPr>
        <p:spPr>
          <a:xfrm>
            <a:off x="6661480" y="4876256"/>
            <a:ext cx="572378" cy="597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 anchor="b">
            <a:spAutoFit/>
          </a:bodyPr>
          <a:lstStyle>
            <a:lvl1pPr algn="ctr" defTabSz="584200">
              <a:defRPr b="1" sz="3300">
                <a:solidFill>
                  <a:srgbClr val="FF2700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3300">
                <a:solidFill>
                  <a:srgbClr val="FF2700"/>
                </a:solidFill>
              </a:rPr>
              <a:t>3x</a:t>
            </a:r>
          </a:p>
        </p:txBody>
      </p:sp>
      <p:sp>
        <p:nvSpPr>
          <p:cNvPr id="484" name="Shape 484"/>
          <p:cNvSpPr/>
          <p:nvPr/>
        </p:nvSpPr>
        <p:spPr>
          <a:xfrm>
            <a:off x="4927600" y="3810000"/>
            <a:ext cx="241301" cy="2413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ln w="63500">
            <a:solidFill>
              <a:srgbClr val="111EA7">
                <a:alpha val="52999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</p:spTree>
  </p:cSld>
  <p:clrMapOvr>
    <a:masterClrMapping/>
  </p:clrMapOvr>
  <p:transition spd="med" advClick="1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6" name="cifar10_map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22400" y="-6350"/>
            <a:ext cx="10147300" cy="10147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87" name="droppedImage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203356" y="4483100"/>
            <a:ext cx="8604344" cy="5384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88" name="droppedImage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451600" y="2209800"/>
            <a:ext cx="6499954" cy="4584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89" name="droppedImage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0" y="1752600"/>
            <a:ext cx="5321920" cy="5257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90" name="droppedImage.png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4686300" y="0"/>
            <a:ext cx="3340100" cy="3733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presetClass="entr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nodeType="clickEffect" presetClass="entr" presetSubtype="16" presetID="2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nodeType="clickEffect" presetClass="entr" presetSubtype="16" presetID="23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nodeType="clickEffect" presetClass="entr" presetSubtype="16" presetID="23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87" grpId="1"/>
      <p:bldP build="whole" bldLvl="1" animBg="1" rev="0" advAuto="0" spid="489" grpId="3"/>
      <p:bldP build="whole" bldLvl="1" animBg="1" rev="0" advAuto="0" spid="488" grpId="2"/>
      <p:bldP build="whole" bldLvl="1" animBg="1" rev="0" advAuto="0" spid="490" grpId="4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2" name="turian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215900"/>
            <a:ext cx="13004800" cy="9753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93" name="Afbeelding 1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515100" y="-50800"/>
            <a:ext cx="5156200" cy="4767403"/>
          </a:xfrm>
          <a:prstGeom prst="rect">
            <a:avLst/>
          </a:prstGeom>
          <a:ln w="12700">
            <a:miter lim="400000"/>
          </a:ln>
        </p:spPr>
      </p:pic>
      <p:pic>
        <p:nvPicPr>
          <p:cNvPr id="494" name="Afbeelding 2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448300" y="1143000"/>
            <a:ext cx="2101646" cy="1371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95" name="Afbeelding 3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473200" y="457200"/>
            <a:ext cx="4114800" cy="3991664"/>
          </a:xfrm>
          <a:prstGeom prst="rect">
            <a:avLst/>
          </a:prstGeom>
          <a:ln w="12700">
            <a:miter lim="400000"/>
          </a:ln>
        </p:spPr>
      </p:pic>
      <p:pic>
        <p:nvPicPr>
          <p:cNvPr id="496" name="Afbeelding 4.png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96900" y="3213100"/>
            <a:ext cx="2848201" cy="2540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97" name="Afbeelding 5.png"/>
          <p:cNvPicPr/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2806700" y="4559300"/>
            <a:ext cx="5606307" cy="4445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98" name="Afbeelding 6.png"/>
          <p:cNvPicPr/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8369300" y="5040526"/>
            <a:ext cx="4978400" cy="2998574"/>
          </a:xfrm>
          <a:prstGeom prst="rect">
            <a:avLst/>
          </a:prstGeom>
          <a:ln w="12700">
            <a:miter lim="400000"/>
          </a:ln>
        </p:spPr>
      </p:pic>
      <p:sp>
        <p:nvSpPr>
          <p:cNvPr id="499" name="Shape 499"/>
          <p:cNvSpPr/>
          <p:nvPr/>
        </p:nvSpPr>
        <p:spPr>
          <a:xfrm>
            <a:off x="12700" y="9354199"/>
            <a:ext cx="6553200" cy="386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b">
            <a:spAutoFit/>
          </a:bodyPr>
          <a:lstStyle>
            <a:lvl1pPr algn="ctr" defTabSz="584200">
              <a:defRPr sz="1900">
                <a:latin typeface="+mn-lt"/>
                <a:ea typeface="+mn-ea"/>
                <a:cs typeface="+mn-cs"/>
                <a:sym typeface="Helvetica Neue Light"/>
              </a:defRPr>
            </a:lvl1pPr>
          </a:lstStyle>
          <a:p>
            <a:pPr lvl="0">
              <a:defRPr sz="1800"/>
            </a:pPr>
            <a:r>
              <a:rPr sz="1900"/>
              <a:t>* Word map made by Joseph Turian at University of Montreal.</a:t>
            </a:r>
          </a:p>
        </p:txBody>
      </p:sp>
    </p:spTree>
  </p:cSld>
  <p:clrMapOvr>
    <a:masterClrMapping/>
  </p:clrMapOvr>
  <p:transition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presetClass="entr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nodeType="clickEffect" presetClass="entr" presetSubtype="16" presetID="2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nodeType="clickEffect" presetClass="entr" presetSubtype="16" presetID="23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nodeType="clickEffect" presetClass="entr" presetSubtype="16" presetID="23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clickEffect" presetClass="entr" presetSubtype="16" presetID="23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nodeType="clickEffect" presetClass="entr" presetSubtype="16" presetID="23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94" grpId="2"/>
      <p:bldP build="whole" bldLvl="1" animBg="1" rev="0" advAuto="0" spid="495" grpId="3"/>
      <p:bldP build="whole" bldLvl="1" animBg="1" rev="0" advAuto="0" spid="498" grpId="6"/>
      <p:bldP build="whole" bldLvl="1" animBg="1" rev="0" advAuto="0" spid="493" grpId="1"/>
      <p:bldP build="whole" bldLvl="1" animBg="1" rev="0" advAuto="0" spid="497" grpId="5"/>
      <p:bldP build="whole" bldLvl="1" animBg="1" rev="0" advAuto="0" spid="496" grpId="4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Shape 50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Limitations of using a single map</a:t>
            </a:r>
          </a:p>
        </p:txBody>
      </p:sp>
      <p:sp>
        <p:nvSpPr>
          <p:cNvPr id="502" name="Shape 502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Suppose we are visualizing words based on association data, or authors based on co-authorships, or products based on Facebook likes, </a:t>
            </a:r>
            <a:r>
              <a:rPr i="1" sz="2600">
                <a:solidFill>
                  <a:srgbClr val="747474"/>
                </a:solidFill>
              </a:rPr>
              <a:t>etc.</a:t>
            </a:r>
          </a:p>
        </p:txBody>
      </p:sp>
    </p:spTree>
  </p:cSld>
  <p:clrMapOvr>
    <a:masterClrMapping/>
  </p:clrMapOvr>
  <p:transition spd="med" advClick="1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Shape 504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Limitations of using a single map</a:t>
            </a:r>
          </a:p>
        </p:txBody>
      </p:sp>
      <p:sp>
        <p:nvSpPr>
          <p:cNvPr id="505" name="Shape 505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Suppose we are visualizing words based on association data, or authors based on co-authorships, or products based on Facebook likes, </a:t>
            </a:r>
            <a:r>
              <a:rPr i="1" sz="2600">
                <a:solidFill>
                  <a:srgbClr val="747474"/>
                </a:solidFill>
              </a:rPr>
              <a:t>etc.</a:t>
            </a:r>
            <a:endParaRPr sz="2600">
              <a:solidFill>
                <a:srgbClr val="747474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endParaRPr sz="2600">
              <a:solidFill>
                <a:srgbClr val="747474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How can we model the words </a:t>
            </a:r>
            <a:r>
              <a:rPr i="1" sz="2600">
                <a:solidFill>
                  <a:srgbClr val="747474"/>
                </a:solidFill>
              </a:rPr>
              <a:t>“river”</a:t>
            </a:r>
            <a:r>
              <a:rPr sz="2600">
                <a:solidFill>
                  <a:srgbClr val="747474"/>
                </a:solidFill>
              </a:rPr>
              <a:t>, </a:t>
            </a:r>
            <a:r>
              <a:rPr i="1" sz="2600">
                <a:solidFill>
                  <a:srgbClr val="747474"/>
                </a:solidFill>
              </a:rPr>
              <a:t>“bank”</a:t>
            </a:r>
            <a:r>
              <a:rPr sz="2600">
                <a:solidFill>
                  <a:srgbClr val="747474"/>
                </a:solidFill>
              </a:rPr>
              <a:t>, and </a:t>
            </a:r>
            <a:r>
              <a:rPr i="1" sz="2600">
                <a:solidFill>
                  <a:srgbClr val="747474"/>
                </a:solidFill>
              </a:rPr>
              <a:t>“bailout”</a:t>
            </a:r>
            <a:r>
              <a:rPr sz="2600">
                <a:solidFill>
                  <a:srgbClr val="747474"/>
                </a:solidFill>
              </a:rPr>
              <a:t> in a single map?</a:t>
            </a:r>
          </a:p>
        </p:txBody>
      </p:sp>
      <p:pic>
        <p:nvPicPr>
          <p:cNvPr id="506" name="single_map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610100" y="5562600"/>
            <a:ext cx="3771900" cy="37719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Shape 50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Multiple maps t-SNE</a:t>
            </a:r>
          </a:p>
        </p:txBody>
      </p:sp>
      <p:sp>
        <p:nvSpPr>
          <p:cNvPr id="509" name="Shape 509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Construct multiple maps, and give each object a point in each map</a:t>
            </a:r>
            <a:endParaRPr sz="2600">
              <a:solidFill>
                <a:srgbClr val="747474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Assign an </a:t>
            </a:r>
            <a:r>
              <a:rPr i="1" sz="2600">
                <a:solidFill>
                  <a:srgbClr val="747474"/>
                </a:solidFill>
              </a:rPr>
              <a:t>importance weight</a:t>
            </a:r>
            <a:r>
              <a:rPr sz="2600">
                <a:solidFill>
                  <a:srgbClr val="747474"/>
                </a:solidFill>
              </a:rPr>
              <a:t> to each point</a:t>
            </a:r>
            <a:endParaRPr sz="2600">
              <a:solidFill>
                <a:srgbClr val="747474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Define the similarity between two points under the multiple maps model as a weighted sum over the similarities in the individual maps</a:t>
            </a:r>
          </a:p>
        </p:txBody>
      </p:sp>
      <p:pic>
        <p:nvPicPr>
          <p:cNvPr id="510" name="multi_maps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65500" y="5549900"/>
            <a:ext cx="6273800" cy="3530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" name="map_12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41966" y="3792220"/>
            <a:ext cx="10210801" cy="6126480"/>
          </a:xfrm>
          <a:prstGeom prst="rect">
            <a:avLst/>
          </a:prstGeom>
          <a:ln w="12700">
            <a:miter lim="400000"/>
          </a:ln>
        </p:spPr>
      </p:pic>
      <p:pic>
        <p:nvPicPr>
          <p:cNvPr id="513" name="map_6.pd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47800" y="-723900"/>
            <a:ext cx="10096500" cy="6057901"/>
          </a:xfrm>
          <a:prstGeom prst="rect">
            <a:avLst/>
          </a:prstGeom>
          <a:ln w="12700">
            <a:miter lim="400000"/>
          </a:ln>
        </p:spPr>
      </p:pic>
      <p:sp>
        <p:nvSpPr>
          <p:cNvPr id="514" name="Shape 514"/>
          <p:cNvSpPr/>
          <p:nvPr/>
        </p:nvSpPr>
        <p:spPr>
          <a:xfrm>
            <a:off x="609600" y="4876800"/>
            <a:ext cx="11633200" cy="127"/>
          </a:xfrm>
          <a:prstGeom prst="line">
            <a:avLst/>
          </a:prstGeom>
          <a:ln w="12700">
            <a:solidFill/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</p:spTree>
  </p:cSld>
  <p:clrMapOvr>
    <a:masterClrMapping/>
  </p:clrMapOvr>
  <p:transition spd="med" advClick="1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6" name="map_12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41966" y="3792220"/>
            <a:ext cx="10210801" cy="6126480"/>
          </a:xfrm>
          <a:prstGeom prst="rect">
            <a:avLst/>
          </a:prstGeom>
          <a:ln w="12700">
            <a:miter lim="400000"/>
          </a:ln>
        </p:spPr>
      </p:pic>
      <p:pic>
        <p:nvPicPr>
          <p:cNvPr id="517" name="map_6.pd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47800" y="-723900"/>
            <a:ext cx="10096500" cy="6057901"/>
          </a:xfrm>
          <a:prstGeom prst="rect">
            <a:avLst/>
          </a:prstGeom>
          <a:ln w="12700">
            <a:miter lim="400000"/>
          </a:ln>
        </p:spPr>
      </p:pic>
      <p:sp>
        <p:nvSpPr>
          <p:cNvPr id="518" name="Shape 518"/>
          <p:cNvSpPr/>
          <p:nvPr/>
        </p:nvSpPr>
        <p:spPr>
          <a:xfrm>
            <a:off x="609600" y="4876800"/>
            <a:ext cx="11633200" cy="127"/>
          </a:xfrm>
          <a:prstGeom prst="line">
            <a:avLst/>
          </a:prstGeom>
          <a:ln w="12700">
            <a:solidFill/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519" name="Shape 519"/>
          <p:cNvSpPr/>
          <p:nvPr/>
        </p:nvSpPr>
        <p:spPr>
          <a:xfrm>
            <a:off x="5448300" y="1066800"/>
            <a:ext cx="1993900" cy="952500"/>
          </a:xfrm>
          <a:prstGeom prst="rect">
            <a:avLst/>
          </a:prstGeom>
          <a:ln w="63500">
            <a:solidFill>
              <a:srgbClr val="FF3800"/>
            </a:solidFill>
            <a:miter lim="400000"/>
          </a:ln>
        </p:spPr>
        <p:txBody>
          <a:bodyPr lIns="0" tIns="0" rIns="0" bIns="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</p:spTree>
  </p:cSld>
  <p:clrMapOvr>
    <a:masterClrMapping/>
  </p:clrMapOvr>
  <p:transition spd="med" advClick="1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1" name="map_12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41966" y="3792220"/>
            <a:ext cx="10210801" cy="6126480"/>
          </a:xfrm>
          <a:prstGeom prst="rect">
            <a:avLst/>
          </a:prstGeom>
          <a:ln w="12700">
            <a:miter lim="400000"/>
          </a:ln>
        </p:spPr>
      </p:pic>
      <p:pic>
        <p:nvPicPr>
          <p:cNvPr id="522" name="map_6.pd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47800" y="-723900"/>
            <a:ext cx="10096500" cy="6057901"/>
          </a:xfrm>
          <a:prstGeom prst="rect">
            <a:avLst/>
          </a:prstGeom>
          <a:ln w="12700">
            <a:miter lim="400000"/>
          </a:ln>
        </p:spPr>
      </p:pic>
      <p:sp>
        <p:nvSpPr>
          <p:cNvPr id="523" name="Shape 523"/>
          <p:cNvSpPr/>
          <p:nvPr/>
        </p:nvSpPr>
        <p:spPr>
          <a:xfrm>
            <a:off x="609600" y="4876800"/>
            <a:ext cx="11633200" cy="127"/>
          </a:xfrm>
          <a:prstGeom prst="line">
            <a:avLst/>
          </a:prstGeom>
          <a:ln w="12700">
            <a:solidFill/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524" name="Shape 524"/>
          <p:cNvSpPr/>
          <p:nvPr/>
        </p:nvSpPr>
        <p:spPr>
          <a:xfrm>
            <a:off x="5448300" y="1066800"/>
            <a:ext cx="1993900" cy="952500"/>
          </a:xfrm>
          <a:prstGeom prst="rect">
            <a:avLst/>
          </a:prstGeom>
          <a:ln w="63500">
            <a:solidFill>
              <a:srgbClr val="FF3800"/>
            </a:solidFill>
            <a:miter lim="400000"/>
          </a:ln>
        </p:spPr>
        <p:txBody>
          <a:bodyPr lIns="0" tIns="0" rIns="0" bIns="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  <p:sp>
        <p:nvSpPr>
          <p:cNvPr id="525" name="Shape 525"/>
          <p:cNvSpPr/>
          <p:nvPr/>
        </p:nvSpPr>
        <p:spPr>
          <a:xfrm>
            <a:off x="6121400" y="6451600"/>
            <a:ext cx="1651000" cy="876300"/>
          </a:xfrm>
          <a:prstGeom prst="rect">
            <a:avLst/>
          </a:prstGeom>
          <a:ln w="63500">
            <a:solidFill>
              <a:srgbClr val="FF3800"/>
            </a:solidFill>
            <a:miter lim="400000"/>
          </a:ln>
        </p:spPr>
        <p:txBody>
          <a:bodyPr lIns="0" tIns="0" rIns="0" bIns="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</p:spTree>
  </p:cSld>
  <p:clrMapOvr>
    <a:masterClrMapping/>
  </p:clrMapOvr>
  <p:transition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Introduction</a:t>
            </a:r>
          </a:p>
        </p:txBody>
      </p:sp>
      <p:sp>
        <p:nvSpPr>
          <p:cNvPr id="114" name="Shape 114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Compute </a:t>
            </a:r>
            <a:r>
              <a:rPr i="1" sz="2600">
                <a:solidFill>
                  <a:srgbClr val="747474"/>
                </a:solidFill>
              </a:rPr>
              <a:t>dissimilarity</a:t>
            </a:r>
            <a:r>
              <a:rPr sz="2600">
                <a:solidFill>
                  <a:srgbClr val="747474"/>
                </a:solidFill>
              </a:rPr>
              <a:t> of all pairs of database records:</a:t>
            </a:r>
          </a:p>
        </p:txBody>
      </p:sp>
      <p:graphicFrame>
        <p:nvGraphicFramePr>
          <p:cNvPr id="115" name="Table 115"/>
          <p:cNvGraphicFramePr/>
          <p:nvPr/>
        </p:nvGraphicFramePr>
        <p:xfrm>
          <a:off x="775261" y="3759357"/>
          <a:ext cx="4843784" cy="2635569"/>
        </p:xfrm>
        <a:graphic xmlns:a="http://schemas.openxmlformats.org/drawingml/2006/main">
          <a:graphicData uri="http://schemas.openxmlformats.org/drawingml/2006/table">
            <a:tbl>
              <a:tblPr firstCol="1" firstRow="0" lastCol="0" lastRow="0" bandCol="0" bandRow="1" rtl="0">
                <a:tableStyleId>{4C3C2611-4C71-4FC5-86AE-919BDF0F9419}</a:tableStyleId>
              </a:tblPr>
              <a:tblGrid>
                <a:gridCol w="968756"/>
                <a:gridCol w="968756"/>
                <a:gridCol w="968756"/>
                <a:gridCol w="968756"/>
                <a:gridCol w="968756"/>
              </a:tblGrid>
              <a:tr h="527113"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300">
                          <a:solidFill>
                            <a:srgbClr val="FFFFFF"/>
                          </a:solid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Ams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398CC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800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527113"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300">
                          <a:solidFill>
                            <a:srgbClr val="FFFFFF"/>
                          </a:solid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Rot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398CC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700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3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</a:tr>
              <a:tr h="527113"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300">
                          <a:solidFill>
                            <a:srgbClr val="FFFFFF"/>
                          </a:solid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Gro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398CC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200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527113"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300">
                          <a:solidFill>
                            <a:srgbClr val="FFFFFF"/>
                          </a:solid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Maa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398CC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100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</a:tr>
              <a:tr h="527113"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300">
                          <a:solidFill>
                            <a:srgbClr val="FFFFFF"/>
                          </a:solid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Zwo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398CC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100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6" name="Table 116"/>
          <p:cNvGraphicFramePr/>
          <p:nvPr/>
        </p:nvGraphicFramePr>
        <p:xfrm>
          <a:off x="7252261" y="3594257"/>
          <a:ext cx="5130749" cy="3020229"/>
        </p:xfrm>
        <a:graphic xmlns:a="http://schemas.openxmlformats.org/drawingml/2006/main">
          <a:graphicData uri="http://schemas.openxmlformats.org/drawingml/2006/table">
            <a:tbl>
              <a:tblPr firstCol="1" firstRow="1" lastCol="0" lastRow="0" bandCol="0" bandRow="1" rtl="0">
                <a:tableStyleId>{4C3C2611-4C71-4FC5-86AE-919BDF0F9419}</a:tableStyleId>
              </a:tblPr>
              <a:tblGrid>
                <a:gridCol w="855124"/>
                <a:gridCol w="855124"/>
                <a:gridCol w="855124"/>
                <a:gridCol w="855124"/>
                <a:gridCol w="855124"/>
                <a:gridCol w="855124"/>
              </a:tblGrid>
              <a:tr h="503371">
                <a:tc>
                  <a:txBody>
                    <a:bodyPr/>
                    <a:lstStyle/>
                    <a:p>
                      <a:pPr lvl="0" algn="ctr" defTabSz="914400">
                        <a:defRPr b="1" sz="2300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solidFill>
                      <a:srgbClr val="0365C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300">
                          <a:solidFill>
                            <a:srgbClr val="FFFFFF"/>
                          </a:solid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Ams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solidFill>
                      <a:srgbClr val="0365C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300">
                          <a:solidFill>
                            <a:srgbClr val="FFFFFF"/>
                          </a:solid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Rot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solidFill>
                      <a:srgbClr val="0365C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300">
                          <a:solidFill>
                            <a:srgbClr val="FFFFFF"/>
                          </a:solid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Gro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solidFill>
                      <a:srgbClr val="0365C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300">
                          <a:solidFill>
                            <a:srgbClr val="FFFFFF"/>
                          </a:solid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Maa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solidFill>
                      <a:srgbClr val="0365C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300">
                          <a:solidFill>
                            <a:srgbClr val="FFFFFF"/>
                          </a:solid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Zwo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solidFill>
                      <a:srgbClr val="0365C0"/>
                    </a:solidFill>
                  </a:tcPr>
                </a:tc>
              </a:tr>
              <a:tr h="503371"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300">
                          <a:solidFill>
                            <a:srgbClr val="FFFFFF"/>
                          </a:solid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Ams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B w="12700">
                      <a:miter lim="400000"/>
                    </a:lnB>
                    <a:solidFill>
                      <a:srgbClr val="398CC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58</a:t>
                      </a:r>
                    </a:p>
                  </a:txBody>
                  <a:tcPr marL="50800" marR="50800" marT="50800" marB="50800" anchor="ctr" anchorCtr="0" horzOverflow="overflow"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147</a:t>
                      </a:r>
                    </a:p>
                  </a:txBody>
                  <a:tcPr marL="50800" marR="50800" marT="50800" marB="50800" anchor="ctr" anchorCtr="0" horzOverflow="overflow"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178</a:t>
                      </a:r>
                    </a:p>
                  </a:txBody>
                  <a:tcPr marL="50800" marR="50800" marT="50800" marB="50800" anchor="ctr" anchorCtr="0" horzOverflow="overflow"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82</a:t>
                      </a:r>
                    </a:p>
                  </a:txBody>
                  <a:tcPr marL="50800" marR="50800" marT="50800" marB="50800" anchor="ctr" anchorCtr="0" horzOverflow="overflow"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503371"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300">
                          <a:solidFill>
                            <a:srgbClr val="FFFFFF"/>
                          </a:solid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Rot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398CC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2300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202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146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128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</a:tr>
              <a:tr h="503371"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300">
                          <a:solidFill>
                            <a:srgbClr val="FFFFFF"/>
                          </a:solid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Gro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398CC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2300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2300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270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85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503371"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300">
                          <a:solidFill>
                            <a:srgbClr val="FFFFFF"/>
                          </a:solid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Maa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398CC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2300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2300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2300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187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</a:tr>
              <a:tr h="503371"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300">
                          <a:solidFill>
                            <a:srgbClr val="FFFFFF"/>
                          </a:solid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Zwo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398CC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2300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2300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2300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2300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17" name="Shape 117"/>
          <p:cNvSpPr/>
          <p:nvPr/>
        </p:nvSpPr>
        <p:spPr>
          <a:xfrm>
            <a:off x="5867400" y="4801788"/>
            <a:ext cx="1136507" cy="605166"/>
          </a:xfrm>
          <a:prstGeom prst="rightArrow">
            <a:avLst>
              <a:gd name="adj1" fmla="val 42853"/>
              <a:gd name="adj2" fmla="val 63688"/>
            </a:avLst>
          </a:prstGeom>
          <a:solidFill>
            <a:srgbClr val="325D6B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</p:spTree>
  </p:cSld>
  <p:clrMapOvr>
    <a:masterClrMapping/>
  </p:clrMapOvr>
  <p:transition spd="med" advClick="1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7" name="Screen Shot 2013-06-21 at 6.03.30 PM.png"/>
          <p:cNvPicPr/>
          <p:nvPr/>
        </p:nvPicPr>
        <p:blipFill>
          <a:blip r:embed="rId2">
            <a:extLst/>
          </a:blip>
          <a:srcRect l="0" t="4550" r="885" b="9411"/>
          <a:stretch>
            <a:fillRect/>
          </a:stretch>
        </p:blipFill>
        <p:spPr>
          <a:xfrm>
            <a:off x="51594" y="1181100"/>
            <a:ext cx="12889706" cy="6997700"/>
          </a:xfrm>
          <a:prstGeom prst="rect">
            <a:avLst/>
          </a:prstGeom>
          <a:ln w="12700">
            <a:miter lim="400000"/>
          </a:ln>
        </p:spPr>
      </p:pic>
      <p:sp>
        <p:nvSpPr>
          <p:cNvPr id="528" name="Shape 528"/>
          <p:cNvSpPr/>
          <p:nvPr/>
        </p:nvSpPr>
        <p:spPr>
          <a:xfrm>
            <a:off x="3717304" y="8688513"/>
            <a:ext cx="5570192" cy="3976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100" u="sng">
                <a:solidFill>
                  <a:srgbClr val="006621"/>
                </a:solidFill>
                <a:latin typeface="Arial"/>
                <a:ea typeface="Arial"/>
                <a:cs typeface="Arial"/>
                <a:sym typeface="Arial"/>
                <a:hlinkClick r:id="rId3" invalidUrl="" action="" tgtFrame="" tooltip="" history="1" highlightClick="0" endSnd="0"/>
              </a:defRPr>
            </a:lvl1pPr>
          </a:lstStyle>
          <a:p>
            <a:pPr lvl="0">
              <a:defRPr sz="1800" u="none">
                <a:solidFill>
                  <a:srgbClr val="000000"/>
                </a:solidFill>
              </a:defRPr>
            </a:pPr>
            <a:r>
              <a:rPr sz="2100" u="sng">
                <a:solidFill>
                  <a:srgbClr val="006621"/>
                </a:solidFill>
                <a:hlinkClick r:id="rId3" invalidUrl="" action="" tgtFrame="" tooltip="" history="1" highlightClick="0" endSnd="0"/>
              </a:rPr>
              <a:t>http://homepage.tudelft.nl/19j49/multiplemaps/</a:t>
            </a:r>
          </a:p>
        </p:txBody>
      </p:sp>
    </p:spTree>
  </p:cSld>
  <p:clrMapOvr>
    <a:masterClrMapping/>
  </p:clrMapOvr>
  <p:transition spd="med" advClick="1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Shape 53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Conclusions</a:t>
            </a:r>
          </a:p>
        </p:txBody>
      </p:sp>
      <p:sp>
        <p:nvSpPr>
          <p:cNvPr id="531" name="Shape 531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235926" indent="-235926">
              <a:defRPr sz="23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300">
                <a:solidFill>
                  <a:srgbClr val="747474"/>
                </a:solidFill>
              </a:rPr>
              <a:t>Visualizing high-dimensional data in maps may lead to insight in the data</a:t>
            </a:r>
          </a:p>
        </p:txBody>
      </p:sp>
    </p:spTree>
  </p:cSld>
  <p:clrMapOvr>
    <a:masterClrMapping/>
  </p:clrMapOvr>
  <p:transition spd="med" advClick="1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Shape 53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Conclusions</a:t>
            </a:r>
          </a:p>
        </p:txBody>
      </p:sp>
      <p:sp>
        <p:nvSpPr>
          <p:cNvPr id="534" name="Shape 534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 marL="235926" indent="-235926">
              <a:defRPr sz="1800">
                <a:solidFill>
                  <a:srgbClr val="000000"/>
                </a:solidFill>
              </a:defRPr>
            </a:pPr>
            <a:r>
              <a:rPr sz="2300">
                <a:solidFill>
                  <a:srgbClr val="747474"/>
                </a:solidFill>
              </a:rPr>
              <a:t>Visualizing high-dimensional data in maps may lead to insight in the data</a:t>
            </a:r>
            <a:endParaRPr sz="2300">
              <a:solidFill>
                <a:srgbClr val="747474"/>
              </a:solidFill>
            </a:endParaRPr>
          </a:p>
          <a:p>
            <a:pPr lvl="0" marL="235926" indent="-235926">
              <a:defRPr sz="1800">
                <a:solidFill>
                  <a:srgbClr val="000000"/>
                </a:solidFill>
              </a:defRPr>
            </a:pPr>
            <a:endParaRPr sz="2300">
              <a:solidFill>
                <a:srgbClr val="747474"/>
              </a:solidFill>
            </a:endParaRPr>
          </a:p>
          <a:p>
            <a:pPr lvl="0" marL="235926" indent="-235926">
              <a:defRPr sz="1800">
                <a:solidFill>
                  <a:srgbClr val="000000"/>
                </a:solidFill>
              </a:defRPr>
            </a:pPr>
            <a:r>
              <a:rPr sz="2300">
                <a:solidFill>
                  <a:srgbClr val="747474"/>
                </a:solidFill>
              </a:rPr>
              <a:t>t-SNE is an effective and efficient algorithm to make such maps</a:t>
            </a:r>
          </a:p>
        </p:txBody>
      </p:sp>
    </p:spTree>
  </p:cSld>
  <p:clrMapOvr>
    <a:masterClrMapping/>
  </p:clrMapOvr>
  <p:transition spd="med" advClick="1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Shape 53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Conclusions</a:t>
            </a:r>
          </a:p>
        </p:txBody>
      </p:sp>
      <p:sp>
        <p:nvSpPr>
          <p:cNvPr id="537" name="Shape 537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 marL="235926" indent="-235926">
              <a:defRPr sz="1800">
                <a:solidFill>
                  <a:srgbClr val="000000"/>
                </a:solidFill>
              </a:defRPr>
            </a:pPr>
            <a:r>
              <a:rPr sz="2300">
                <a:solidFill>
                  <a:srgbClr val="747474"/>
                </a:solidFill>
              </a:rPr>
              <a:t>Visualizing high-dimensional data in maps may lead to insight in the data</a:t>
            </a:r>
            <a:endParaRPr sz="2300">
              <a:solidFill>
                <a:srgbClr val="747474"/>
              </a:solidFill>
            </a:endParaRPr>
          </a:p>
          <a:p>
            <a:pPr lvl="0" marL="235926" indent="-235926">
              <a:defRPr sz="1800">
                <a:solidFill>
                  <a:srgbClr val="000000"/>
                </a:solidFill>
              </a:defRPr>
            </a:pPr>
            <a:endParaRPr sz="2300">
              <a:solidFill>
                <a:srgbClr val="747474"/>
              </a:solidFill>
            </a:endParaRPr>
          </a:p>
          <a:p>
            <a:pPr lvl="0" marL="235926" indent="-235926">
              <a:defRPr sz="1800">
                <a:solidFill>
                  <a:srgbClr val="000000"/>
                </a:solidFill>
              </a:defRPr>
            </a:pPr>
            <a:r>
              <a:rPr sz="2300">
                <a:solidFill>
                  <a:srgbClr val="747474"/>
                </a:solidFill>
              </a:rPr>
              <a:t>t-SNE is an effective and efficient algorithm to make such maps</a:t>
            </a:r>
            <a:endParaRPr sz="2300">
              <a:solidFill>
                <a:srgbClr val="747474"/>
              </a:solidFill>
            </a:endParaRPr>
          </a:p>
          <a:p>
            <a:pPr lvl="0" marL="235926" indent="-235926">
              <a:defRPr sz="1800">
                <a:solidFill>
                  <a:srgbClr val="000000"/>
                </a:solidFill>
              </a:defRPr>
            </a:pPr>
            <a:endParaRPr sz="2300">
              <a:solidFill>
                <a:srgbClr val="747474"/>
              </a:solidFill>
            </a:endParaRPr>
          </a:p>
          <a:p>
            <a:pPr lvl="0" marL="235926" indent="-235926">
              <a:defRPr sz="1800">
                <a:solidFill>
                  <a:srgbClr val="000000"/>
                </a:solidFill>
              </a:defRPr>
            </a:pPr>
            <a:r>
              <a:rPr sz="2300">
                <a:solidFill>
                  <a:srgbClr val="747474"/>
                </a:solidFill>
              </a:rPr>
              <a:t>t-SNE has already been successfully applied in a range of domains:</a:t>
            </a:r>
            <a:endParaRPr sz="2300">
              <a:solidFill>
                <a:srgbClr val="747474"/>
              </a:solidFill>
            </a:endParaRPr>
          </a:p>
          <a:p>
            <a:pPr lvl="1" marL="659911" indent="-215411">
              <a:defRPr sz="1800">
                <a:solidFill>
                  <a:srgbClr val="000000"/>
                </a:solidFill>
              </a:defRPr>
            </a:pPr>
            <a:r>
              <a:rPr sz="2100">
                <a:solidFill>
                  <a:srgbClr val="747474"/>
                </a:solidFill>
              </a:rPr>
              <a:t>Bioinformatics, computer security, climate research, cancer research, </a:t>
            </a:r>
            <a:r>
              <a:rPr i="1" sz="2100">
                <a:solidFill>
                  <a:srgbClr val="747474"/>
                </a:solidFill>
              </a:rPr>
              <a:t>etc.</a:t>
            </a:r>
          </a:p>
        </p:txBody>
      </p:sp>
    </p:spTree>
  </p:cSld>
  <p:clrMapOvr>
    <a:masterClrMapping/>
  </p:clrMapOvr>
  <p:transition spd="med" advClick="1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9" name="mnist_3d.mpg"/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-1194319" y="-1202843"/>
            <a:ext cx="15024862" cy="8764503"/>
          </a:xfrm>
          <a:prstGeom prst="rect">
            <a:avLst/>
          </a:prstGeom>
        </p:spPr>
      </p:pic>
      <p:sp>
        <p:nvSpPr>
          <p:cNvPr id="540" name="Shape 540"/>
          <p:cNvSpPr/>
          <p:nvPr/>
        </p:nvSpPr>
        <p:spPr>
          <a:xfrm>
            <a:off x="50800" y="8956081"/>
            <a:ext cx="12903200" cy="7288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b">
            <a:spAutoFit/>
          </a:bodyPr>
          <a:lstStyle/>
          <a:p>
            <a:pPr lvl="0" algn="ctr" defTabSz="584200">
              <a:defRPr sz="1800"/>
            </a:pPr>
            <a:r>
              <a:rPr sz="2100">
                <a:latin typeface="+mn-lt"/>
                <a:ea typeface="+mn-ea"/>
                <a:cs typeface="+mn-cs"/>
                <a:sym typeface="Helvetica Neue Light"/>
              </a:rPr>
              <a:t>Try it out yourself! Code is available on </a:t>
            </a:r>
            <a:r>
              <a:rPr sz="2100" u="sng">
                <a:latin typeface="+mn-lt"/>
                <a:ea typeface="+mn-ea"/>
                <a:cs typeface="+mn-cs"/>
                <a:sym typeface="Helvetica Neue Light"/>
                <a:hlinkClick r:id="rId5" invalidUrl="" action="" tgtFrame="" tooltip="" history="1" highlightClick="0" endSnd="0"/>
              </a:rPr>
              <a:t>http://homepage.tudelft.nl/19j49/tsne</a:t>
            </a:r>
            <a:br>
              <a:rPr sz="2100">
                <a:latin typeface="+mn-lt"/>
                <a:ea typeface="+mn-ea"/>
                <a:cs typeface="+mn-cs"/>
                <a:sym typeface="Helvetica Neue Light"/>
              </a:rPr>
            </a:br>
            <a:r>
              <a:rPr sz="2100">
                <a:latin typeface="+mn-lt"/>
                <a:ea typeface="+mn-ea"/>
                <a:cs typeface="+mn-cs"/>
                <a:sym typeface="Helvetica Neue Light"/>
              </a:rPr>
              <a:t>Talk with more details: </a:t>
            </a:r>
            <a:r>
              <a:rPr sz="2100" u="sng">
                <a:latin typeface="+mn-lt"/>
                <a:ea typeface="+mn-ea"/>
                <a:cs typeface="+mn-cs"/>
                <a:sym typeface="Helvetica Neue Light"/>
                <a:hlinkClick r:id="rId6" invalidUrl="" action="" tgtFrame="" tooltip="" history="1" highlightClick="0" endSnd="0"/>
              </a:rPr>
              <a:t>http://www.youtube.com/user/GoogleTechTalks/videos</a:t>
            </a:r>
          </a:p>
        </p:txBody>
      </p:sp>
      <p:pic>
        <p:nvPicPr>
          <p:cNvPr id="541" name="geoff6.jpg"/>
          <p:cNvPicPr/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9501932" y="5440063"/>
            <a:ext cx="2133601" cy="2124674"/>
          </a:xfrm>
          <a:prstGeom prst="rect">
            <a:avLst/>
          </a:prstGeom>
          <a:ln w="12700">
            <a:miter lim="400000"/>
          </a:ln>
        </p:spPr>
      </p:pic>
      <p:sp>
        <p:nvSpPr>
          <p:cNvPr id="542" name="Shape 542"/>
          <p:cNvSpPr/>
          <p:nvPr/>
        </p:nvSpPr>
        <p:spPr>
          <a:xfrm>
            <a:off x="9091900" y="7581670"/>
            <a:ext cx="2699665" cy="4987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 anchor="b">
            <a:spAutoFit/>
          </a:bodyPr>
          <a:lstStyle/>
          <a:p>
            <a:pPr lvl="1" indent="0" algn="ctr" defTabSz="584200">
              <a:spcBef>
                <a:spcPts val="4800"/>
              </a:spcBef>
              <a:defRPr sz="1800"/>
            </a:pPr>
            <a:r>
              <a:rPr sz="2600">
                <a:solidFill>
                  <a:srgbClr val="747474"/>
                </a:solidFill>
                <a:latin typeface="+mj-lt"/>
                <a:ea typeface="+mj-ea"/>
                <a:cs typeface="+mj-cs"/>
                <a:sym typeface="Helvetica Neue"/>
              </a:rPr>
              <a:t>Geoffrey Hinton</a:t>
            </a:r>
          </a:p>
        </p:txBody>
      </p:sp>
      <p:pic>
        <p:nvPicPr>
          <p:cNvPr id="543" name="shapeimage_2.png"/>
          <p:cNvPicPr/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1495863" y="5441894"/>
            <a:ext cx="2197101" cy="2121011"/>
          </a:xfrm>
          <a:prstGeom prst="rect">
            <a:avLst/>
          </a:prstGeom>
          <a:ln w="12700">
            <a:miter lim="400000"/>
          </a:ln>
        </p:spPr>
      </p:pic>
      <p:sp>
        <p:nvSpPr>
          <p:cNvPr id="544" name="Shape 544"/>
          <p:cNvSpPr/>
          <p:nvPr/>
        </p:nvSpPr>
        <p:spPr>
          <a:xfrm>
            <a:off x="620833" y="7581670"/>
            <a:ext cx="3947161" cy="4987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 anchor="b">
            <a:spAutoFit/>
          </a:bodyPr>
          <a:lstStyle/>
          <a:p>
            <a:pPr lvl="1" indent="0" algn="ctr" defTabSz="584200">
              <a:spcBef>
                <a:spcPts val="4800"/>
              </a:spcBef>
              <a:defRPr sz="1800"/>
            </a:pPr>
            <a:r>
              <a:rPr sz="2600">
                <a:solidFill>
                  <a:srgbClr val="747474"/>
                </a:solidFill>
                <a:latin typeface="+mj-lt"/>
                <a:ea typeface="+mj-ea"/>
                <a:cs typeface="+mj-cs"/>
                <a:sym typeface="Helvetica Neue"/>
              </a:rPr>
              <a:t>Laurens van der Maaten</a:t>
            </a:r>
          </a:p>
        </p:txBody>
      </p:sp>
      <p:sp>
        <p:nvSpPr>
          <p:cNvPr id="545" name="Shape 545"/>
          <p:cNvSpPr/>
          <p:nvPr/>
        </p:nvSpPr>
        <p:spPr>
          <a:xfrm>
            <a:off x="4600227" y="6096000"/>
            <a:ext cx="3994442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4700">
                <a:solidFill>
                  <a:srgbClr val="FFFFFF"/>
                </a:solidFill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4700">
                <a:solidFill>
                  <a:srgbClr val="FFFFFF"/>
                </a:solidFill>
              </a:rPr>
              <a:t>QUESTIONS?</a:t>
            </a:r>
          </a:p>
        </p:txBody>
      </p:sp>
    </p:spTree>
  </p:cSld>
  <p:clrMapOvr>
    <a:masterClrMapping/>
  </p:clrMapOvr>
  <p:transition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afterEffect" presetClass="mediacall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0" fill="hold"/>
                                        <p:tgtEl>
                                          <p:spTgt spid="5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539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Introduction</a:t>
            </a:r>
          </a:p>
        </p:txBody>
      </p:sp>
      <p:sp>
        <p:nvSpPr>
          <p:cNvPr id="120" name="Shape 120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Compute </a:t>
            </a:r>
            <a:r>
              <a:rPr i="1" sz="2600">
                <a:solidFill>
                  <a:srgbClr val="747474"/>
                </a:solidFill>
              </a:rPr>
              <a:t>dissimilarity</a:t>
            </a:r>
            <a:r>
              <a:rPr sz="2600">
                <a:solidFill>
                  <a:srgbClr val="747474"/>
                </a:solidFill>
              </a:rPr>
              <a:t> of all pairs of database records:</a:t>
            </a:r>
            <a:endParaRPr sz="2600">
              <a:solidFill>
                <a:srgbClr val="747474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endParaRPr sz="2600">
              <a:solidFill>
                <a:srgbClr val="747474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endParaRPr sz="2600">
              <a:solidFill>
                <a:srgbClr val="747474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endParaRPr sz="2600">
              <a:solidFill>
                <a:srgbClr val="747474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endParaRPr sz="2600">
              <a:solidFill>
                <a:srgbClr val="747474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Exact way in which dissimilarities are computed depends on problem at hand</a:t>
            </a:r>
          </a:p>
        </p:txBody>
      </p:sp>
      <p:graphicFrame>
        <p:nvGraphicFramePr>
          <p:cNvPr id="121" name="Table 121"/>
          <p:cNvGraphicFramePr/>
          <p:nvPr/>
        </p:nvGraphicFramePr>
        <p:xfrm>
          <a:off x="775261" y="3759357"/>
          <a:ext cx="4843784" cy="2635569"/>
        </p:xfrm>
        <a:graphic xmlns:a="http://schemas.openxmlformats.org/drawingml/2006/main">
          <a:graphicData uri="http://schemas.openxmlformats.org/drawingml/2006/table">
            <a:tbl>
              <a:tblPr firstCol="1" firstRow="0" lastCol="0" lastRow="0" bandCol="0" bandRow="1" rtl="0">
                <a:tableStyleId>{4C3C2611-4C71-4FC5-86AE-919BDF0F9419}</a:tableStyleId>
              </a:tblPr>
              <a:tblGrid>
                <a:gridCol w="968756"/>
                <a:gridCol w="968756"/>
                <a:gridCol w="968756"/>
                <a:gridCol w="968756"/>
                <a:gridCol w="968756"/>
              </a:tblGrid>
              <a:tr h="527113"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300">
                          <a:solidFill>
                            <a:srgbClr val="FFFFFF"/>
                          </a:solid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Ams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398CC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800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527113"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300">
                          <a:solidFill>
                            <a:srgbClr val="FFFFFF"/>
                          </a:solid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Rot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398CC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700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3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</a:tr>
              <a:tr h="527113"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300">
                          <a:solidFill>
                            <a:srgbClr val="FFFFFF"/>
                          </a:solid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Gro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398CC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200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527113"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300">
                          <a:solidFill>
                            <a:srgbClr val="FFFFFF"/>
                          </a:solid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Maa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398CC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100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</a:tr>
              <a:tr h="527113"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300">
                          <a:solidFill>
                            <a:srgbClr val="FFFFFF"/>
                          </a:solid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Zwo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398CC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100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2" name="Table 122"/>
          <p:cNvGraphicFramePr/>
          <p:nvPr/>
        </p:nvGraphicFramePr>
        <p:xfrm>
          <a:off x="7252261" y="3594257"/>
          <a:ext cx="5130749" cy="3020229"/>
        </p:xfrm>
        <a:graphic xmlns:a="http://schemas.openxmlformats.org/drawingml/2006/main">
          <a:graphicData uri="http://schemas.openxmlformats.org/drawingml/2006/table">
            <a:tbl>
              <a:tblPr firstCol="1" firstRow="1" lastCol="0" lastRow="0" bandCol="0" bandRow="1" rtl="0">
                <a:tableStyleId>{4C3C2611-4C71-4FC5-86AE-919BDF0F9419}</a:tableStyleId>
              </a:tblPr>
              <a:tblGrid>
                <a:gridCol w="855124"/>
                <a:gridCol w="855124"/>
                <a:gridCol w="855124"/>
                <a:gridCol w="855124"/>
                <a:gridCol w="855124"/>
                <a:gridCol w="855124"/>
              </a:tblGrid>
              <a:tr h="503371">
                <a:tc>
                  <a:txBody>
                    <a:bodyPr/>
                    <a:lstStyle/>
                    <a:p>
                      <a:pPr lvl="0" algn="ctr" defTabSz="914400">
                        <a:defRPr b="1" sz="2300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solidFill>
                      <a:srgbClr val="0365C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300">
                          <a:solidFill>
                            <a:srgbClr val="FFFFFF"/>
                          </a:solid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Ams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solidFill>
                      <a:srgbClr val="0365C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300">
                          <a:solidFill>
                            <a:srgbClr val="FFFFFF"/>
                          </a:solid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Rot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solidFill>
                      <a:srgbClr val="0365C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300">
                          <a:solidFill>
                            <a:srgbClr val="FFFFFF"/>
                          </a:solid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Gro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solidFill>
                      <a:srgbClr val="0365C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300">
                          <a:solidFill>
                            <a:srgbClr val="FFFFFF"/>
                          </a:solid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Maa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solidFill>
                      <a:srgbClr val="0365C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300">
                          <a:solidFill>
                            <a:srgbClr val="FFFFFF"/>
                          </a:solid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Zwo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solidFill>
                      <a:srgbClr val="0365C0"/>
                    </a:solidFill>
                  </a:tcPr>
                </a:tc>
              </a:tr>
              <a:tr h="503371"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300">
                          <a:solidFill>
                            <a:srgbClr val="FFFFFF"/>
                          </a:solid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Ams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B w="12700">
                      <a:miter lim="400000"/>
                    </a:lnB>
                    <a:solidFill>
                      <a:srgbClr val="398CC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58</a:t>
                      </a:r>
                    </a:p>
                  </a:txBody>
                  <a:tcPr marL="50800" marR="50800" marT="50800" marB="50800" anchor="ctr" anchorCtr="0" horzOverflow="overflow"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147</a:t>
                      </a:r>
                    </a:p>
                  </a:txBody>
                  <a:tcPr marL="50800" marR="50800" marT="50800" marB="50800" anchor="ctr" anchorCtr="0" horzOverflow="overflow"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178</a:t>
                      </a:r>
                    </a:p>
                  </a:txBody>
                  <a:tcPr marL="50800" marR="50800" marT="50800" marB="50800" anchor="ctr" anchorCtr="0" horzOverflow="overflow"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82</a:t>
                      </a:r>
                    </a:p>
                  </a:txBody>
                  <a:tcPr marL="50800" marR="50800" marT="50800" marB="50800" anchor="ctr" anchorCtr="0" horzOverflow="overflow"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503371"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300">
                          <a:solidFill>
                            <a:srgbClr val="FFFFFF"/>
                          </a:solid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Rot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398CC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2300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202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146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128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</a:tr>
              <a:tr h="503371"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300">
                          <a:solidFill>
                            <a:srgbClr val="FFFFFF"/>
                          </a:solid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Gro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398CC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2300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2300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270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85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503371"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300">
                          <a:solidFill>
                            <a:srgbClr val="FFFFFF"/>
                          </a:solid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Maa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398CC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2300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2300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2300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187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</a:tr>
              <a:tr h="503371"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300">
                          <a:solidFill>
                            <a:srgbClr val="FFFFFF"/>
                          </a:solid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Zwo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398CC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2300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2300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2300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2300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23" name="Shape 123"/>
          <p:cNvSpPr/>
          <p:nvPr/>
        </p:nvSpPr>
        <p:spPr>
          <a:xfrm>
            <a:off x="5867400" y="4801788"/>
            <a:ext cx="1136507" cy="605166"/>
          </a:xfrm>
          <a:prstGeom prst="rightArrow">
            <a:avLst>
              <a:gd name="adj1" fmla="val 42853"/>
              <a:gd name="adj2" fmla="val 63688"/>
            </a:avLst>
          </a:prstGeom>
          <a:solidFill>
            <a:srgbClr val="325D6B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</p:spTree>
  </p:cSld>
  <p:clrMapOvr>
    <a:masterClrMapping/>
  </p:clrMapOvr>
  <p:transition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Introduction</a:t>
            </a:r>
          </a:p>
        </p:txBody>
      </p:sp>
      <p:sp>
        <p:nvSpPr>
          <p:cNvPr id="126" name="Shape 126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Build </a:t>
            </a:r>
            <a:r>
              <a:rPr i="1" sz="2600">
                <a:solidFill>
                  <a:srgbClr val="747474"/>
                </a:solidFill>
              </a:rPr>
              <a:t>map</a:t>
            </a:r>
            <a:r>
              <a:rPr sz="2600">
                <a:solidFill>
                  <a:srgbClr val="747474"/>
                </a:solidFill>
              </a:rPr>
              <a:t> in which each point represents a database record, and distances between points reflect similarities in the data:</a:t>
            </a:r>
          </a:p>
        </p:txBody>
      </p:sp>
      <p:graphicFrame>
        <p:nvGraphicFramePr>
          <p:cNvPr id="127" name="Table 127"/>
          <p:cNvGraphicFramePr/>
          <p:nvPr/>
        </p:nvGraphicFramePr>
        <p:xfrm>
          <a:off x="775261" y="4648357"/>
          <a:ext cx="5130749" cy="3020229"/>
        </p:xfrm>
        <a:graphic xmlns:a="http://schemas.openxmlformats.org/drawingml/2006/main">
          <a:graphicData uri="http://schemas.openxmlformats.org/drawingml/2006/table">
            <a:tbl>
              <a:tblPr firstCol="1" firstRow="1" lastCol="0" lastRow="0" bandCol="0" bandRow="1" rtl="0">
                <a:tableStyleId>{4C3C2611-4C71-4FC5-86AE-919BDF0F9419}</a:tableStyleId>
              </a:tblPr>
              <a:tblGrid>
                <a:gridCol w="855124"/>
                <a:gridCol w="855124"/>
                <a:gridCol w="855124"/>
                <a:gridCol w="855124"/>
                <a:gridCol w="855124"/>
                <a:gridCol w="855124"/>
              </a:tblGrid>
              <a:tr h="503371">
                <a:tc>
                  <a:txBody>
                    <a:bodyPr/>
                    <a:lstStyle/>
                    <a:p>
                      <a:pPr lvl="0" algn="ctr" defTabSz="914400">
                        <a:defRPr b="1" sz="2300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solidFill>
                      <a:srgbClr val="0365C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300">
                          <a:solidFill>
                            <a:srgbClr val="FFFFFF"/>
                          </a:solid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Ams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solidFill>
                      <a:srgbClr val="0365C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300">
                          <a:solidFill>
                            <a:srgbClr val="FFFFFF"/>
                          </a:solid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Rot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solidFill>
                      <a:srgbClr val="0365C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300">
                          <a:solidFill>
                            <a:srgbClr val="FFFFFF"/>
                          </a:solid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Gro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solidFill>
                      <a:srgbClr val="0365C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300">
                          <a:solidFill>
                            <a:srgbClr val="FFFFFF"/>
                          </a:solid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Maa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solidFill>
                      <a:srgbClr val="0365C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300">
                          <a:solidFill>
                            <a:srgbClr val="FFFFFF"/>
                          </a:solid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Zwo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solidFill>
                      <a:srgbClr val="0365C0"/>
                    </a:solidFill>
                  </a:tcPr>
                </a:tc>
              </a:tr>
              <a:tr h="503371"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300">
                          <a:solidFill>
                            <a:srgbClr val="FFFFFF"/>
                          </a:solid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Ams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B w="12700">
                      <a:miter lim="400000"/>
                    </a:lnB>
                    <a:solidFill>
                      <a:srgbClr val="398CC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58</a:t>
                      </a:r>
                    </a:p>
                  </a:txBody>
                  <a:tcPr marL="50800" marR="50800" marT="50800" marB="50800" anchor="ctr" anchorCtr="0" horzOverflow="overflow"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147</a:t>
                      </a:r>
                    </a:p>
                  </a:txBody>
                  <a:tcPr marL="50800" marR="50800" marT="50800" marB="50800" anchor="ctr" anchorCtr="0" horzOverflow="overflow"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178</a:t>
                      </a:r>
                    </a:p>
                  </a:txBody>
                  <a:tcPr marL="50800" marR="50800" marT="50800" marB="50800" anchor="ctr" anchorCtr="0" horzOverflow="overflow"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82</a:t>
                      </a:r>
                    </a:p>
                  </a:txBody>
                  <a:tcPr marL="50800" marR="50800" marT="50800" marB="50800" anchor="ctr" anchorCtr="0" horzOverflow="overflow"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503371"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300">
                          <a:solidFill>
                            <a:srgbClr val="FFFFFF"/>
                          </a:solid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Rot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398CC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2300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202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146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128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</a:tr>
              <a:tr h="503371"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300">
                          <a:solidFill>
                            <a:srgbClr val="FFFFFF"/>
                          </a:solid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Gro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398CC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2300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2300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270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85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503371"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300">
                          <a:solidFill>
                            <a:srgbClr val="FFFFFF"/>
                          </a:solid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Maa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398CC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2300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2300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2300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187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</a:tr>
              <a:tr h="503371"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300">
                          <a:solidFill>
                            <a:srgbClr val="FFFFFF"/>
                          </a:solid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Zwo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398CC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2300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2300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2300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2300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Introduction</a:t>
            </a:r>
          </a:p>
        </p:txBody>
      </p:sp>
      <p:sp>
        <p:nvSpPr>
          <p:cNvPr id="130" name="Shape 130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Build </a:t>
            </a:r>
            <a:r>
              <a:rPr i="1" sz="2600">
                <a:solidFill>
                  <a:srgbClr val="747474"/>
                </a:solidFill>
              </a:rPr>
              <a:t>map</a:t>
            </a:r>
            <a:r>
              <a:rPr sz="2600">
                <a:solidFill>
                  <a:srgbClr val="747474"/>
                </a:solidFill>
              </a:rPr>
              <a:t> in which each point represents a database record, and distances between points reflect similarities in the data:</a:t>
            </a:r>
          </a:p>
        </p:txBody>
      </p:sp>
      <p:graphicFrame>
        <p:nvGraphicFramePr>
          <p:cNvPr id="131" name="Table 131"/>
          <p:cNvGraphicFramePr/>
          <p:nvPr/>
        </p:nvGraphicFramePr>
        <p:xfrm>
          <a:off x="775261" y="4648357"/>
          <a:ext cx="5130749" cy="3020229"/>
        </p:xfrm>
        <a:graphic xmlns:a="http://schemas.openxmlformats.org/drawingml/2006/main">
          <a:graphicData uri="http://schemas.openxmlformats.org/drawingml/2006/table">
            <a:tbl>
              <a:tblPr firstCol="1" firstRow="1" lastCol="0" lastRow="0" bandCol="0" bandRow="1" rtl="0">
                <a:tableStyleId>{4C3C2611-4C71-4FC5-86AE-919BDF0F9419}</a:tableStyleId>
              </a:tblPr>
              <a:tblGrid>
                <a:gridCol w="855124"/>
                <a:gridCol w="855124"/>
                <a:gridCol w="855124"/>
                <a:gridCol w="855124"/>
                <a:gridCol w="855124"/>
                <a:gridCol w="855124"/>
              </a:tblGrid>
              <a:tr h="503371">
                <a:tc>
                  <a:txBody>
                    <a:bodyPr/>
                    <a:lstStyle/>
                    <a:p>
                      <a:pPr lvl="0" algn="ctr" defTabSz="914400">
                        <a:defRPr b="1" sz="2300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solidFill>
                      <a:srgbClr val="0365C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300">
                          <a:solidFill>
                            <a:srgbClr val="FFFFFF"/>
                          </a:solid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Ams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solidFill>
                      <a:srgbClr val="0365C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300">
                          <a:solidFill>
                            <a:srgbClr val="FFFFFF"/>
                          </a:solid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Rot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solidFill>
                      <a:srgbClr val="0365C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300">
                          <a:solidFill>
                            <a:srgbClr val="FFFFFF"/>
                          </a:solid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Gro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solidFill>
                      <a:srgbClr val="0365C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300">
                          <a:solidFill>
                            <a:srgbClr val="FFFFFF"/>
                          </a:solid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Maa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solidFill>
                      <a:srgbClr val="0365C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300">
                          <a:solidFill>
                            <a:srgbClr val="FFFFFF"/>
                          </a:solid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Zwo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solidFill>
                      <a:srgbClr val="0365C0"/>
                    </a:solidFill>
                  </a:tcPr>
                </a:tc>
              </a:tr>
              <a:tr h="503371"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300">
                          <a:solidFill>
                            <a:srgbClr val="FFFFFF"/>
                          </a:solid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Ams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B w="12700">
                      <a:miter lim="400000"/>
                    </a:lnB>
                    <a:solidFill>
                      <a:srgbClr val="398CC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58</a:t>
                      </a:r>
                    </a:p>
                  </a:txBody>
                  <a:tcPr marL="50800" marR="50800" marT="50800" marB="50800" anchor="ctr" anchorCtr="0" horzOverflow="overflow"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147</a:t>
                      </a:r>
                    </a:p>
                  </a:txBody>
                  <a:tcPr marL="50800" marR="50800" marT="50800" marB="50800" anchor="ctr" anchorCtr="0" horzOverflow="overflow"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178</a:t>
                      </a:r>
                    </a:p>
                  </a:txBody>
                  <a:tcPr marL="50800" marR="50800" marT="50800" marB="50800" anchor="ctr" anchorCtr="0" horzOverflow="overflow"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82</a:t>
                      </a:r>
                    </a:p>
                  </a:txBody>
                  <a:tcPr marL="50800" marR="50800" marT="50800" marB="50800" anchor="ctr" anchorCtr="0" horzOverflow="overflow"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503371"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300">
                          <a:solidFill>
                            <a:srgbClr val="FFFFFF"/>
                          </a:solid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Rot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398CC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2300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202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146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128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</a:tr>
              <a:tr h="503371"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300">
                          <a:solidFill>
                            <a:srgbClr val="FFFFFF"/>
                          </a:solid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Gro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398CC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2300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2300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270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85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503371"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300">
                          <a:solidFill>
                            <a:srgbClr val="FFFFFF"/>
                          </a:solid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Maa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398CC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2300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2300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2300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187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</a:tr>
              <a:tr h="503371"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300">
                          <a:solidFill>
                            <a:srgbClr val="FFFFFF"/>
                          </a:solid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Zwo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398CC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2300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2300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2300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2300">
                          <a:solidFill>
                            <a:srgbClr val="000000"/>
                          </a:solid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132" name="map.png"/>
          <p:cNvPicPr/>
          <p:nvPr/>
        </p:nvPicPr>
        <p:blipFill>
          <a:blip r:embed="rId2">
            <a:alphaModFix amt="19853"/>
            <a:extLst/>
          </a:blip>
          <a:stretch>
            <a:fillRect/>
          </a:stretch>
        </p:blipFill>
        <p:spPr>
          <a:xfrm>
            <a:off x="7086038" y="3366501"/>
            <a:ext cx="5158419" cy="6091940"/>
          </a:xfrm>
          <a:prstGeom prst="rect">
            <a:avLst/>
          </a:prstGeom>
          <a:ln w="12700">
            <a:miter lim="400000"/>
          </a:ln>
        </p:spPr>
      </p:pic>
      <p:sp>
        <p:nvSpPr>
          <p:cNvPr id="133" name="Shape 133"/>
          <p:cNvSpPr/>
          <p:nvPr/>
        </p:nvSpPr>
        <p:spPr>
          <a:xfrm>
            <a:off x="7527452" y="5782714"/>
            <a:ext cx="1626096" cy="4057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 defTabSz="584200">
              <a:defRPr b="1" sz="1800">
                <a:solidFill>
                  <a:srgbClr val="FF0000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 lvl="0">
              <a:defRPr b="0">
                <a:solidFill>
                  <a:srgbClr val="000000"/>
                </a:solidFill>
              </a:defRPr>
            </a:pPr>
            <a:r>
              <a:rPr b="1">
                <a:solidFill>
                  <a:srgbClr val="FF0000"/>
                </a:solidFill>
              </a:rPr>
              <a:t>Amsterdam</a:t>
            </a:r>
          </a:p>
        </p:txBody>
      </p:sp>
      <p:sp>
        <p:nvSpPr>
          <p:cNvPr id="134" name="Shape 134"/>
          <p:cNvSpPr/>
          <p:nvPr/>
        </p:nvSpPr>
        <p:spPr>
          <a:xfrm>
            <a:off x="8602700" y="6784219"/>
            <a:ext cx="1502458" cy="4057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 defTabSz="584200">
              <a:defRPr b="1" sz="1800">
                <a:solidFill>
                  <a:srgbClr val="FF0000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 lvl="0">
              <a:defRPr b="0">
                <a:solidFill>
                  <a:srgbClr val="000000"/>
                </a:solidFill>
              </a:defRPr>
            </a:pPr>
            <a:r>
              <a:rPr b="1">
                <a:solidFill>
                  <a:srgbClr val="FF0000"/>
                </a:solidFill>
              </a:rPr>
              <a:t>Rotterdam</a:t>
            </a:r>
          </a:p>
        </p:txBody>
      </p:sp>
      <p:sp>
        <p:nvSpPr>
          <p:cNvPr id="135" name="Shape 135"/>
          <p:cNvSpPr/>
          <p:nvPr/>
        </p:nvSpPr>
        <p:spPr>
          <a:xfrm>
            <a:off x="10384727" y="9026592"/>
            <a:ext cx="1512784" cy="4057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 defTabSz="584200">
              <a:defRPr b="1" sz="1800">
                <a:solidFill>
                  <a:srgbClr val="FF0000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 lvl="0">
              <a:defRPr b="0">
                <a:solidFill>
                  <a:srgbClr val="000000"/>
                </a:solidFill>
              </a:defRPr>
            </a:pPr>
            <a:r>
              <a:rPr b="1">
                <a:solidFill>
                  <a:srgbClr val="FF0000"/>
                </a:solidFill>
              </a:rPr>
              <a:t>Maastricht</a:t>
            </a:r>
          </a:p>
        </p:txBody>
      </p:sp>
      <p:sp>
        <p:nvSpPr>
          <p:cNvPr id="136" name="Shape 136"/>
          <p:cNvSpPr/>
          <p:nvPr/>
        </p:nvSpPr>
        <p:spPr>
          <a:xfrm>
            <a:off x="11436643" y="3838683"/>
            <a:ext cx="1471758" cy="4057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 defTabSz="584200">
              <a:defRPr b="1" sz="1800">
                <a:solidFill>
                  <a:srgbClr val="FF0000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 lvl="0">
              <a:defRPr b="0">
                <a:solidFill>
                  <a:srgbClr val="000000"/>
                </a:solidFill>
              </a:defRPr>
            </a:pPr>
            <a:r>
              <a:rPr b="1">
                <a:solidFill>
                  <a:srgbClr val="FF0000"/>
                </a:solidFill>
              </a:rPr>
              <a:t>Groningen</a:t>
            </a:r>
          </a:p>
        </p:txBody>
      </p:sp>
      <p:sp>
        <p:nvSpPr>
          <p:cNvPr id="137" name="Shape 137"/>
          <p:cNvSpPr/>
          <p:nvPr/>
        </p:nvSpPr>
        <p:spPr>
          <a:xfrm>
            <a:off x="9087812" y="5909536"/>
            <a:ext cx="211070" cy="2110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rgbClr val="763A34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  <p:sp>
        <p:nvSpPr>
          <p:cNvPr id="138" name="Shape 138"/>
          <p:cNvSpPr/>
          <p:nvPr/>
        </p:nvSpPr>
        <p:spPr>
          <a:xfrm>
            <a:off x="8433386" y="6881551"/>
            <a:ext cx="211069" cy="2110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rgbClr val="763A34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  <p:sp>
        <p:nvSpPr>
          <p:cNvPr id="139" name="Shape 139"/>
          <p:cNvSpPr/>
          <p:nvPr/>
        </p:nvSpPr>
        <p:spPr>
          <a:xfrm>
            <a:off x="10233058" y="9123924"/>
            <a:ext cx="211069" cy="2110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rgbClr val="763A34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  <p:sp>
        <p:nvSpPr>
          <p:cNvPr id="140" name="Shape 140"/>
          <p:cNvSpPr/>
          <p:nvPr/>
        </p:nvSpPr>
        <p:spPr>
          <a:xfrm>
            <a:off x="11320889" y="3965504"/>
            <a:ext cx="211069" cy="2110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rgbClr val="763A34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  <p:sp>
        <p:nvSpPr>
          <p:cNvPr id="141" name="Shape 141"/>
          <p:cNvSpPr/>
          <p:nvPr/>
        </p:nvSpPr>
        <p:spPr>
          <a:xfrm>
            <a:off x="10791574" y="5582323"/>
            <a:ext cx="211069" cy="2110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rgbClr val="763A34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  <p:sp>
        <p:nvSpPr>
          <p:cNvPr id="142" name="Shape 142"/>
          <p:cNvSpPr/>
          <p:nvPr/>
        </p:nvSpPr>
        <p:spPr>
          <a:xfrm>
            <a:off x="10959377" y="5455501"/>
            <a:ext cx="969389" cy="4057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 defTabSz="584200">
              <a:defRPr b="1" sz="1800">
                <a:solidFill>
                  <a:srgbClr val="FF0000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 lvl="0">
              <a:defRPr b="0">
                <a:solidFill>
                  <a:srgbClr val="000000"/>
                </a:solidFill>
              </a:defRPr>
            </a:pPr>
            <a:r>
              <a:rPr b="1">
                <a:solidFill>
                  <a:srgbClr val="FF0000"/>
                </a:solidFill>
              </a:rPr>
              <a:t>Zwolle</a:t>
            </a:r>
          </a:p>
        </p:txBody>
      </p:sp>
      <p:sp>
        <p:nvSpPr>
          <p:cNvPr id="143" name="Shape 143"/>
          <p:cNvSpPr/>
          <p:nvPr/>
        </p:nvSpPr>
        <p:spPr>
          <a:xfrm>
            <a:off x="6148477" y="5855888"/>
            <a:ext cx="1136508" cy="605166"/>
          </a:xfrm>
          <a:prstGeom prst="rightArrow">
            <a:avLst>
              <a:gd name="adj1" fmla="val 42853"/>
              <a:gd name="adj2" fmla="val 63688"/>
            </a:avLst>
          </a:prstGeom>
          <a:solidFill>
            <a:srgbClr val="325D6B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lvl="0" algn="ctr" defTabSz="584200">
              <a:defRPr sz="3600">
                <a:latin typeface="+mn-lt"/>
                <a:ea typeface="+mn-ea"/>
                <a:cs typeface="+mn-cs"/>
                <a:sym typeface="Helvetica Neue Light"/>
              </a:defRPr>
            </a:pPr>
          </a:p>
        </p:txBody>
      </p:sp>
    </p:spTree>
  </p:cSld>
  <p:clrMapOvr>
    <a:masterClrMapping/>
  </p:clrMapOvr>
  <p:transition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Principal Components Analysis</a:t>
            </a:r>
          </a:p>
        </p:txBody>
      </p:sp>
      <p:pic>
        <p:nvPicPr>
          <p:cNvPr id="146" name="dropped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14400" y="2075998"/>
            <a:ext cx="11176000" cy="894359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Afbeelding 2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680700" y="2616200"/>
            <a:ext cx="901700" cy="2019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mnist-digits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33400" y="2324100"/>
            <a:ext cx="2787277" cy="28067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theme/theme1.xml><?xml version="1.0" encoding="utf-8"?>
<a:theme xmlns:a="http://schemas.openxmlformats.org/drawingml/2006/main" xmlns:r="http://schemas.openxmlformats.org/officeDocument/2006/relationships" name="ModernPortfolio">
  <a:themeElements>
    <a:clrScheme name="ModernPortfolio">
      <a:dk1>
        <a:srgbClr val="000000"/>
      </a:dk1>
      <a:lt1>
        <a:srgbClr val="FFFFFF"/>
      </a:lt1>
      <a:dk2>
        <a:srgbClr val="5C5C5C"/>
      </a:dk2>
      <a:lt2>
        <a:srgbClr val="CBCBCB"/>
      </a:lt2>
      <a:accent1>
        <a:srgbClr val="557E8A"/>
      </a:accent1>
      <a:accent2>
        <a:srgbClr val="88885A"/>
      </a:accent2>
      <a:accent3>
        <a:srgbClr val="B29E85"/>
      </a:accent3>
      <a:accent4>
        <a:srgbClr val="BB7B52"/>
      </a:accent4>
      <a:accent5>
        <a:srgbClr val="CF7F66"/>
      </a:accent5>
      <a:accent6>
        <a:srgbClr val="62647B"/>
      </a:accent6>
      <a:hlink>
        <a:srgbClr val="0000FF"/>
      </a:hlink>
      <a:folHlink>
        <a:srgbClr val="FF00FF"/>
      </a:folHlink>
    </a:clrScheme>
    <a:fontScheme name="ModernPortfolio">
      <a:majorFont>
        <a:latin typeface="Helvetica Neue"/>
        <a:ea typeface="Helvetica Neue"/>
        <a:cs typeface="Helvetica Neue"/>
      </a:majorFont>
      <a:minorFont>
        <a:latin typeface="Helvetica Neue Light"/>
        <a:ea typeface="Helvetica Neue Light"/>
        <a:cs typeface="Helvetica Neue Light"/>
      </a:minorFont>
    </a:fontScheme>
    <a:fmtScheme name="ModernPortfol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25D6B"/>
        </a:solidFill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rgbClr val="ABABAB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"/>
            <a:ea typeface="Helvetica"/>
            <a:cs typeface="Helvetica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ModernPortfolio">
  <a:themeElements>
    <a:clrScheme name="ModernPortfolio">
      <a:dk1>
        <a:srgbClr val="000000"/>
      </a:dk1>
      <a:lt1>
        <a:srgbClr val="FFFFFF"/>
      </a:lt1>
      <a:dk2>
        <a:srgbClr val="5C5C5C"/>
      </a:dk2>
      <a:lt2>
        <a:srgbClr val="CBCBCB"/>
      </a:lt2>
      <a:accent1>
        <a:srgbClr val="557E8A"/>
      </a:accent1>
      <a:accent2>
        <a:srgbClr val="88885A"/>
      </a:accent2>
      <a:accent3>
        <a:srgbClr val="B29E85"/>
      </a:accent3>
      <a:accent4>
        <a:srgbClr val="BB7B52"/>
      </a:accent4>
      <a:accent5>
        <a:srgbClr val="CF7F66"/>
      </a:accent5>
      <a:accent6>
        <a:srgbClr val="62647B"/>
      </a:accent6>
      <a:hlink>
        <a:srgbClr val="0000FF"/>
      </a:hlink>
      <a:folHlink>
        <a:srgbClr val="FF00FF"/>
      </a:folHlink>
    </a:clrScheme>
    <a:fontScheme name="ModernPortfolio">
      <a:majorFont>
        <a:latin typeface="Helvetica Neue"/>
        <a:ea typeface="Helvetica Neue"/>
        <a:cs typeface="Helvetica Neue"/>
      </a:majorFont>
      <a:minorFont>
        <a:latin typeface="Helvetica Neue Light"/>
        <a:ea typeface="Helvetica Neue Light"/>
        <a:cs typeface="Helvetica Neue Light"/>
      </a:minorFont>
    </a:fontScheme>
    <a:fmtScheme name="ModernPortfol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25D6B"/>
        </a:solidFill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rgbClr val="ABABAB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"/>
            <a:ea typeface="Helvetica"/>
            <a:cs typeface="Helvetica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