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23"/>
  </p:notesMasterIdLst>
  <p:sldIdLst>
    <p:sldId id="256" r:id="rId3"/>
    <p:sldId id="334" r:id="rId4"/>
    <p:sldId id="318" r:id="rId5"/>
    <p:sldId id="319" r:id="rId6"/>
    <p:sldId id="320" r:id="rId7"/>
    <p:sldId id="321" r:id="rId8"/>
    <p:sldId id="326" r:id="rId9"/>
    <p:sldId id="340" r:id="rId10"/>
    <p:sldId id="327" r:id="rId11"/>
    <p:sldId id="328" r:id="rId12"/>
    <p:sldId id="329" r:id="rId13"/>
    <p:sldId id="330" r:id="rId14"/>
    <p:sldId id="331" r:id="rId15"/>
    <p:sldId id="339" r:id="rId16"/>
    <p:sldId id="335" r:id="rId17"/>
    <p:sldId id="336" r:id="rId18"/>
    <p:sldId id="337" r:id="rId19"/>
    <p:sldId id="338" r:id="rId20"/>
    <p:sldId id="332" r:id="rId21"/>
    <p:sldId id="333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E122A-85B4-4F7C-B0FC-A3BF57B5630E}" type="datetimeFigureOut">
              <a:rPr lang="tr-TR" smtClean="0"/>
              <a:pPr/>
              <a:t>05.03.2018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41446-5494-4E3C-8A34-C998491BB64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0672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41446-5494-4E3C-8A34-C998491BB64D}" type="slidenum">
              <a:rPr lang="tr-TR" smtClean="0">
                <a:solidFill>
                  <a:prstClr val="black"/>
                </a:solidFill>
              </a:rPr>
              <a:pPr/>
              <a:t>19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933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41446-5494-4E3C-8A34-C998491BB64D}" type="slidenum">
              <a:rPr lang="tr-TR" smtClean="0">
                <a:solidFill>
                  <a:prstClr val="black"/>
                </a:solidFill>
              </a:rPr>
              <a:pPr/>
              <a:t>20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933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120B-A17A-42CD-9DFC-D8BD3E500919}" type="datetime1">
              <a:rPr lang="tr-TR" smtClean="0"/>
              <a:t>05.03.2018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Business Plan by Tolga Baycan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5DCB-99B5-4A1B-ADFD-0BB905DC9F5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C32A-BC1F-4B61-AA4E-FC53E082CDB3}" type="datetime1">
              <a:rPr lang="tr-TR" smtClean="0"/>
              <a:t>05.03.2018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Business Plan by Tolga Baycan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5DCB-99B5-4A1B-ADFD-0BB905DC9F5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DB25-BBC3-48D9-BEF8-ACF658D30C6A}" type="datetime1">
              <a:rPr lang="tr-TR" smtClean="0"/>
              <a:t>05.03.2018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Business Plan by Tolga Baycan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5DCB-99B5-4A1B-ADFD-0BB905DC9F51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fld id="{F4C7190B-E3ED-42E4-A1D2-1E411AD90B11}" type="datetime1">
              <a:rPr lang="tr-TR" smtClean="0">
                <a:solidFill>
                  <a:prstClr val="black"/>
                </a:solidFill>
              </a:rPr>
              <a:t>05.03.2018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CDF74273-07F9-4D03-A228-C082400800DC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Business Plan by Tolga Baycan</a:t>
            </a:r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620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80D2-C5F5-4E16-85D3-AF3B42581DFC}" type="datetime1">
              <a:rPr lang="tr-TR" smtClean="0">
                <a:solidFill>
                  <a:prstClr val="black"/>
                </a:solidFill>
              </a:rPr>
              <a:t>05.03.2018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F74273-07F9-4D03-A228-C082400800DC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Business Plan by Tolga Baycan</a:t>
            </a:r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068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C80F9A85-EC9E-452A-B0D0-2D82632133E8}" type="datetime1">
              <a:rPr lang="tr-TR" smtClean="0">
                <a:solidFill>
                  <a:prstClr val="black"/>
                </a:solidFill>
              </a:rPr>
              <a:t>05.03.2018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CDF74273-07F9-4D03-A228-C082400800DC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Business Plan by Tolga Baycan</a:t>
            </a:r>
            <a:endParaRPr lang="tr-TR">
              <a:solidFill>
                <a:prstClr val="black"/>
              </a:solidFill>
            </a:endParaRPr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22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E2495FD-D9D0-4D96-8411-23E233CBA24D}" type="datetime1">
              <a:rPr lang="tr-TR" smtClean="0">
                <a:solidFill>
                  <a:prstClr val="black"/>
                </a:solidFill>
              </a:rPr>
              <a:t>05.03.2018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74273-07F9-4D03-A228-C082400800DC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Business Plan by Tolga Baycan</a:t>
            </a:r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879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A55468E-907E-4A57-8C5E-90BF4FEA30C5}" type="datetime1">
              <a:rPr lang="tr-TR" smtClean="0">
                <a:solidFill>
                  <a:prstClr val="black"/>
                </a:solidFill>
              </a:rPr>
              <a:t>05.03.2018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74273-07F9-4D03-A228-C082400800DC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Business Plan by Tolga Baycan</a:t>
            </a:r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668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CB677-958B-43AA-BB2C-AE88741F5BDC}" type="datetime1">
              <a:rPr lang="tr-TR" smtClean="0">
                <a:solidFill>
                  <a:prstClr val="black"/>
                </a:solidFill>
              </a:rPr>
              <a:t>05.03.2018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F74273-07F9-4D03-A228-C082400800DC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Business Plan by Tolga Baycan</a:t>
            </a:r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084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0BF8-23E8-4116-BA7A-0EE7FB2980A4}" type="datetime1">
              <a:rPr lang="tr-TR" smtClean="0">
                <a:solidFill>
                  <a:prstClr val="black"/>
                </a:solidFill>
              </a:rPr>
              <a:t>05.03.2018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F74273-07F9-4D03-A228-C082400800DC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Business Plan by Tolga Baycan</a:t>
            </a:r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041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5855648-9EE3-4690-AC2D-E31414611FEF}" type="datetime1">
              <a:rPr lang="tr-TR" smtClean="0">
                <a:solidFill>
                  <a:prstClr val="black"/>
                </a:solidFill>
              </a:rPr>
              <a:t>05.03.2018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74273-07F9-4D03-A228-C082400800DC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Business Plan by Tolga Baycan</a:t>
            </a:r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124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97C9-AF04-486E-BA1A-F2C8A3438F78}" type="datetime1">
              <a:rPr lang="tr-TR" smtClean="0"/>
              <a:t>05.03.2018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Business Plan by Tolga Baycan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5DCB-99B5-4A1B-ADFD-0BB905DC9F5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FA59-9A64-4C9E-979F-978CF870B65F}" type="datetime1">
              <a:rPr lang="tr-TR" smtClean="0">
                <a:solidFill>
                  <a:prstClr val="black"/>
                </a:solidFill>
              </a:rPr>
              <a:t>05.03.2018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Business Plan by Tolga Baycan</a:t>
            </a: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74273-07F9-4D03-A228-C082400800DC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321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30667-5EE8-41B7-BBC9-AD3FD681CD76}" type="datetime1">
              <a:rPr lang="tr-TR" smtClean="0">
                <a:solidFill>
                  <a:prstClr val="black"/>
                </a:solidFill>
              </a:rPr>
              <a:t>05.03.2018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F74273-07F9-4D03-A228-C082400800DC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Business Plan by Tolga Baycan</a:t>
            </a:r>
            <a:endParaRPr lang="tr-TR">
              <a:solidFill>
                <a:prstClr val="black"/>
              </a:solidFill>
            </a:endParaRPr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97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8855-651D-45D0-A870-8B23F55153EB}" type="datetime1">
              <a:rPr lang="tr-TR" smtClean="0">
                <a:solidFill>
                  <a:prstClr val="black"/>
                </a:solidFill>
              </a:rPr>
              <a:t>05.03.2018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F74273-07F9-4D03-A228-C082400800DC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Business Plan by Tolga Baycan</a:t>
            </a:r>
            <a:endParaRPr lang="tr-TR">
              <a:solidFill>
                <a:prstClr val="black"/>
              </a:solidFill>
            </a:endParaRPr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31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A772-EBCA-495C-B22C-1F65B201A5E5}" type="datetime1">
              <a:rPr lang="tr-TR" smtClean="0"/>
              <a:t>05.03.2018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Business Plan by Tolga Baycan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5DCB-99B5-4A1B-ADFD-0BB905DC9F5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C13C-2EF1-4ACC-B22F-7E15C41D40D0}" type="datetime1">
              <a:rPr lang="tr-TR" smtClean="0"/>
              <a:t>05.03.2018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Business Plan by Tolga Baycan</a:t>
            </a:r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5DCB-99B5-4A1B-ADFD-0BB905DC9F5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C7F4-36C0-445E-822D-E8DD8B0FFFD8}" type="datetime1">
              <a:rPr lang="tr-TR" smtClean="0"/>
              <a:t>05.03.2018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Business Plan by Tolga Baycan</a:t>
            </a:r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5DCB-99B5-4A1B-ADFD-0BB905DC9F5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A86D-8BD8-4B09-80BA-3A64B968D8D7}" type="datetime1">
              <a:rPr lang="tr-TR" smtClean="0"/>
              <a:t>05.03.2018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Business Plan by Tolga Baycan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5DCB-99B5-4A1B-ADFD-0BB905DC9F5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4CAB1-CF8C-4396-AD85-F6D7C1E4DA52}" type="datetime1">
              <a:rPr lang="tr-TR" smtClean="0"/>
              <a:t>05.03.2018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Business Plan by Tolga Baycan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5DCB-99B5-4A1B-ADFD-0BB905DC9F5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56D43-C253-4FDF-A999-FE7D830FD0A6}" type="datetime1">
              <a:rPr lang="tr-TR" smtClean="0"/>
              <a:t>05.03.2018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Business Plan by Tolga Baycan</a:t>
            </a:r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5DCB-99B5-4A1B-ADFD-0BB905DC9F5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9B50-F2FE-452D-9942-5FDBE149422D}" type="datetime1">
              <a:rPr lang="tr-TR" smtClean="0"/>
              <a:t>05.03.2018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Business Plan by Tolga Baycan</a:t>
            </a:r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5DCB-99B5-4A1B-ADFD-0BB905DC9F5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1DA8BC0-2AA4-4543-823E-ACEF1F432F2A}" type="datetime1">
              <a:rPr lang="tr-TR" smtClean="0"/>
              <a:t>05.03.2018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Business Plan by Tolga Baycan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C225DCB-99B5-4A1B-ADFD-0BB905DC9F5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0DDBC7C9-BA26-4961-A5EE-E9298A06364C}" type="datetime1">
              <a:rPr lang="tr-TR" smtClean="0">
                <a:solidFill>
                  <a:prstClr val="black"/>
                </a:solidFill>
              </a:rPr>
              <a:t>05.03.2018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Business Plan by Tolga Baycan</a:t>
            </a: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CDF74273-07F9-4D03-A228-C082400800DC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5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businessdictionary.com/definition/high-technology-high-tech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9487">
            <a:off x="3903469" y="3355788"/>
            <a:ext cx="4200590" cy="20751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47936" y="980728"/>
            <a:ext cx="8200528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4400" b="1" spc="-1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tr-TR" sz="6000" b="1" spc="-1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  <a:r>
              <a:rPr lang="tr-TR" sz="4400" b="1" spc="-1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USINESS</a:t>
            </a:r>
            <a:r>
              <a:rPr lang="tr-TR" sz="4800" b="1" spc="-1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tr-TR" sz="6000" b="1" spc="-1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</a:t>
            </a:r>
            <a:r>
              <a:rPr lang="tr-TR" sz="4400" b="1" spc="-1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LAN &amp; </a:t>
            </a:r>
            <a:r>
              <a:rPr lang="tr-TR" sz="6000" b="1" spc="-1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tr-TR" sz="4400" b="1" spc="-1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LTERNATIVES </a:t>
            </a:r>
            <a:r>
              <a:rPr lang="tr-TR" sz="6000" b="1" spc="-1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tr-TR" sz="4400" b="1" spc="-1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 </a:t>
            </a:r>
            <a:r>
              <a:rPr lang="tr-TR" sz="6000" b="1" spc="-1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  <a:r>
              <a:rPr lang="tr-TR" sz="4400" b="1" spc="-1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USINESS </a:t>
            </a:r>
            <a:r>
              <a:rPr lang="tr-TR" sz="6000" b="1" spc="-1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</a:t>
            </a:r>
            <a:r>
              <a:rPr lang="tr-TR" sz="4400" b="1" spc="-1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LANS</a:t>
            </a:r>
            <a:r>
              <a:rPr lang="tr-TR" sz="4400" b="1" spc="-150" dirty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tr-TR" sz="4400" b="1" spc="-1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tr-TR" sz="6000" b="1" spc="-1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tr-TR" sz="4400" b="1" spc="-1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ANVAS </a:t>
            </a:r>
            <a:r>
              <a:rPr lang="tr-TR" sz="6000" b="1" spc="-1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</a:t>
            </a:r>
            <a:r>
              <a:rPr lang="tr-TR" sz="4400" b="1" spc="-1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ODELS)</a:t>
            </a:r>
            <a:endParaRPr lang="tr-TR" sz="4400" b="1" spc="-150" dirty="0" smtClean="0">
              <a:ln w="11430">
                <a:solidFill>
                  <a:schemeClr val="tx2">
                    <a:lumMod val="7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940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2066536"/>
            <a:ext cx="6048672" cy="4170776"/>
          </a:xfrm>
        </p:spPr>
        <p:txBody>
          <a:bodyPr>
            <a:normAutofit lnSpcReduction="10000"/>
          </a:bodyPr>
          <a:lstStyle/>
          <a:p>
            <a:r>
              <a:rPr lang="tr-TR" b="1" dirty="0"/>
              <a:t>C</a:t>
            </a:r>
            <a:r>
              <a:rPr lang="tr-TR" b="1" dirty="0" smtClean="0"/>
              <a:t>ompany owners</a:t>
            </a:r>
            <a:r>
              <a:rPr lang="tr-TR" dirty="0" smtClean="0"/>
              <a:t>... </a:t>
            </a:r>
          </a:p>
          <a:p>
            <a:r>
              <a:rPr lang="tr-TR" dirty="0" smtClean="0"/>
              <a:t>People who make </a:t>
            </a:r>
            <a:r>
              <a:rPr lang="tr-TR" b="1" dirty="0" smtClean="0"/>
              <a:t>inventions</a:t>
            </a:r>
            <a:r>
              <a:rPr lang="tr-TR" dirty="0" smtClean="0"/>
              <a:t>, </a:t>
            </a:r>
            <a:r>
              <a:rPr lang="tr-TR" b="1" dirty="0"/>
              <a:t>e</a:t>
            </a:r>
            <a:r>
              <a:rPr lang="tr-TR" b="1" dirty="0" smtClean="0"/>
              <a:t>ntrepreneurs, founders...</a:t>
            </a:r>
            <a:endParaRPr lang="tr-TR" dirty="0" smtClean="0"/>
          </a:p>
          <a:p>
            <a:r>
              <a:rPr lang="tr-TR" b="1" dirty="0"/>
              <a:t>N</a:t>
            </a:r>
            <a:r>
              <a:rPr lang="tr-TR" b="1" dirty="0" smtClean="0"/>
              <a:t>ew partners</a:t>
            </a:r>
            <a:r>
              <a:rPr lang="tr-TR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tr-TR" b="1" dirty="0" smtClean="0"/>
              <a:t>Merger Process</a:t>
            </a:r>
            <a:r>
              <a:rPr lang="tr-TR" dirty="0" smtClean="0"/>
              <a:t> (Not having </a:t>
            </a:r>
            <a:r>
              <a:rPr lang="tr-TR" b="1" dirty="0" smtClean="0"/>
              <a:t>enough capital </a:t>
            </a:r>
            <a:r>
              <a:rPr lang="tr-TR" dirty="0" smtClean="0"/>
              <a:t>so, offering a </a:t>
            </a:r>
            <a:r>
              <a:rPr lang="tr-TR" b="1" dirty="0" smtClean="0"/>
              <a:t>partnership</a:t>
            </a:r>
            <a:r>
              <a:rPr lang="tr-TR" dirty="0" smtClean="0"/>
              <a:t> to a company)</a:t>
            </a:r>
          </a:p>
          <a:p>
            <a:r>
              <a:rPr lang="tr-TR" dirty="0" smtClean="0"/>
              <a:t>Professionals, consultants </a:t>
            </a:r>
            <a:r>
              <a:rPr lang="tr-TR" b="1" u="sng" dirty="0" smtClean="0"/>
              <a:t>may</a:t>
            </a:r>
            <a:r>
              <a:rPr lang="tr-TR" dirty="0" smtClean="0"/>
              <a:t> need for the development phase.</a:t>
            </a:r>
          </a:p>
          <a:p>
            <a:pPr lvl="1">
              <a:buFont typeface="Arial" pitchFamily="34" charset="0"/>
              <a:buChar char="•"/>
            </a:pPr>
            <a:r>
              <a:rPr lang="tr-TR" dirty="0" smtClean="0"/>
              <a:t>Why? – </a:t>
            </a:r>
            <a:r>
              <a:rPr lang="tr-TR" b="1" dirty="0" smtClean="0"/>
              <a:t>Not an easy process! </a:t>
            </a:r>
            <a:r>
              <a:rPr lang="tr-TR" dirty="0" smtClean="0"/>
              <a:t>Especially some further </a:t>
            </a:r>
            <a:r>
              <a:rPr lang="tr-TR" b="1" dirty="0" smtClean="0"/>
              <a:t>marketing and financial skills </a:t>
            </a:r>
            <a:r>
              <a:rPr lang="tr-TR" dirty="0" smtClean="0"/>
              <a:t>may be necessary...</a:t>
            </a:r>
            <a:endParaRPr lang="en-US" dirty="0"/>
          </a:p>
          <a:p>
            <a:endParaRPr lang="tr-T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800" i="1" dirty="0" smtClean="0"/>
              <a:t>Who</a:t>
            </a:r>
            <a:r>
              <a:rPr lang="tr-TR" sz="3800" dirty="0" smtClean="0"/>
              <a:t> is responsible (</a:t>
            </a:r>
            <a:r>
              <a:rPr lang="tr-TR" sz="3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stakeholders</a:t>
            </a:r>
            <a:r>
              <a:rPr lang="tr-TR" sz="3800" dirty="0" smtClean="0"/>
              <a:t>) for this Plan?</a:t>
            </a:r>
            <a:endParaRPr lang="tr-TR" sz="3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7302A"/>
                </a:solidFill>
              </a:rPr>
              <a:t>Business Plan by Tolga Baycan</a:t>
            </a:r>
            <a:endParaRPr lang="tr-TR" dirty="0">
              <a:solidFill>
                <a:srgbClr val="37302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5DCB-99B5-4A1B-ADFD-0BB905DC9F51}" type="slidenum">
              <a:rPr lang="tr-TR" smtClean="0">
                <a:solidFill>
                  <a:srgbClr val="37302A"/>
                </a:solidFill>
              </a:rPr>
              <a:pPr/>
              <a:t>10</a:t>
            </a:fld>
            <a:endParaRPr lang="tr-TR">
              <a:solidFill>
                <a:srgbClr val="37302A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852936"/>
            <a:ext cx="2076450" cy="266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0515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2138544"/>
            <a:ext cx="4680520" cy="4098768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As soon as there is no finished product in hand, this is simply a </a:t>
            </a:r>
            <a:r>
              <a:rPr lang="tr-TR" b="1" dirty="0" smtClean="0"/>
              <a:t>written brainstorming </a:t>
            </a:r>
            <a:r>
              <a:rPr lang="tr-TR" dirty="0" smtClean="0"/>
              <a:t>issue...</a:t>
            </a:r>
          </a:p>
          <a:p>
            <a:r>
              <a:rPr lang="tr-TR" dirty="0" smtClean="0"/>
              <a:t>The value lies in the </a:t>
            </a:r>
            <a:r>
              <a:rPr lang="tr-TR" b="1" dirty="0" smtClean="0"/>
              <a:t>process of researching </a:t>
            </a:r>
            <a:r>
              <a:rPr lang="tr-TR" dirty="0" smtClean="0"/>
              <a:t>and </a:t>
            </a:r>
            <a:r>
              <a:rPr lang="tr-TR" b="1" dirty="0" smtClean="0"/>
              <a:t>thinking about the business </a:t>
            </a:r>
            <a:r>
              <a:rPr lang="tr-TR" dirty="0" smtClean="0"/>
              <a:t>in a </a:t>
            </a:r>
            <a:r>
              <a:rPr lang="tr-TR" u="sng" dirty="0" smtClean="0"/>
              <a:t>systematic way</a:t>
            </a:r>
            <a:r>
              <a:rPr lang="tr-TR" dirty="0" smtClean="0"/>
              <a:t>...</a:t>
            </a:r>
          </a:p>
          <a:p>
            <a:r>
              <a:rPr lang="tr-TR" dirty="0" smtClean="0"/>
              <a:t>This </a:t>
            </a:r>
            <a:r>
              <a:rPr lang="tr-TR" dirty="0"/>
              <a:t>process helps to </a:t>
            </a:r>
            <a:r>
              <a:rPr lang="tr-TR" dirty="0" smtClean="0"/>
              <a:t>avoid potential </a:t>
            </a:r>
            <a:r>
              <a:rPr lang="tr-TR" b="1" dirty="0" smtClean="0"/>
              <a:t>future unplanned costs</a:t>
            </a:r>
            <a:r>
              <a:rPr lang="tr-TR" dirty="0" smtClean="0"/>
              <a:t> and </a:t>
            </a:r>
            <a:r>
              <a:rPr lang="tr-TR" b="1" dirty="0" smtClean="0"/>
              <a:t>unsolvable problems</a:t>
            </a:r>
            <a:r>
              <a:rPr lang="tr-TR" dirty="0" smtClean="0"/>
              <a:t>...</a:t>
            </a:r>
            <a:endParaRPr lang="tr-T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we need this Plan?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7302A"/>
                </a:solidFill>
              </a:rPr>
              <a:t>Business Plan by Tolga Baycan</a:t>
            </a:r>
            <a:endParaRPr lang="tr-TR" dirty="0">
              <a:solidFill>
                <a:srgbClr val="37302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5DCB-99B5-4A1B-ADFD-0BB905DC9F51}" type="slidenum">
              <a:rPr lang="tr-TR" smtClean="0">
                <a:solidFill>
                  <a:srgbClr val="37302A"/>
                </a:solidFill>
              </a:rPr>
              <a:pPr/>
              <a:t>11</a:t>
            </a:fld>
            <a:endParaRPr lang="tr-TR">
              <a:solidFill>
                <a:srgbClr val="37302A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852936"/>
            <a:ext cx="3295650" cy="2781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7731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634488"/>
            <a:ext cx="8064896" cy="4818848"/>
          </a:xfrm>
        </p:spPr>
        <p:txBody>
          <a:bodyPr>
            <a:noAutofit/>
          </a:bodyPr>
          <a:lstStyle/>
          <a:p>
            <a:pPr lvl="1"/>
            <a:r>
              <a:rPr lang="tr-TR" sz="2400" b="1" dirty="0" smtClean="0"/>
              <a:t>Starting up </a:t>
            </a:r>
            <a:r>
              <a:rPr lang="tr-TR" sz="2400" dirty="0" smtClean="0"/>
              <a:t>a new business with a </a:t>
            </a:r>
            <a:r>
              <a:rPr lang="tr-TR" sz="2400" b="1" dirty="0" smtClean="0"/>
              <a:t>new product/service</a:t>
            </a:r>
            <a:r>
              <a:rPr lang="tr-TR" sz="2400" dirty="0" smtClean="0"/>
              <a:t>...</a:t>
            </a:r>
          </a:p>
          <a:p>
            <a:pPr lvl="2">
              <a:buFont typeface="Arial" pitchFamily="34" charset="0"/>
              <a:buChar char="•"/>
            </a:pPr>
            <a:r>
              <a:rPr lang="tr-TR" i="1" dirty="0" smtClean="0"/>
              <a:t>From innovators perpective of view, in order to explain the </a:t>
            </a:r>
            <a:r>
              <a:rPr lang="tr-TR" b="1" i="1" dirty="0" smtClean="0"/>
              <a:t>necessity of an invention</a:t>
            </a:r>
            <a:r>
              <a:rPr lang="tr-TR" i="1" dirty="0" smtClean="0"/>
              <a:t>...</a:t>
            </a:r>
          </a:p>
          <a:p>
            <a:pPr lvl="1"/>
            <a:r>
              <a:rPr lang="tr-TR" sz="2400" dirty="0" smtClean="0"/>
              <a:t>A </a:t>
            </a:r>
            <a:r>
              <a:rPr lang="tr-TR" sz="2400" b="1" dirty="0" smtClean="0"/>
              <a:t>major change process </a:t>
            </a:r>
            <a:r>
              <a:rPr lang="tr-TR" sz="2400" dirty="0" smtClean="0"/>
              <a:t>in the </a:t>
            </a:r>
            <a:r>
              <a:rPr lang="en-US" sz="2400" dirty="0" smtClean="0"/>
              <a:t>existing business</a:t>
            </a:r>
            <a:r>
              <a:rPr lang="tr-TR" sz="2400" dirty="0" smtClean="0"/>
              <a:t>...</a:t>
            </a:r>
          </a:p>
          <a:p>
            <a:pPr lvl="2">
              <a:buFont typeface="Arial" pitchFamily="34" charset="0"/>
              <a:buChar char="•"/>
            </a:pPr>
            <a:r>
              <a:rPr lang="tr-TR" b="1" i="1" dirty="0" smtClean="0"/>
              <a:t>Selling/Buying</a:t>
            </a:r>
            <a:r>
              <a:rPr lang="tr-TR" i="1" dirty="0" smtClean="0"/>
              <a:t> a division or a product line</a:t>
            </a:r>
          </a:p>
          <a:p>
            <a:pPr lvl="2">
              <a:buFont typeface="Arial" pitchFamily="34" charset="0"/>
              <a:buChar char="•"/>
            </a:pPr>
            <a:r>
              <a:rPr lang="tr-TR" b="1" i="1" dirty="0" smtClean="0"/>
              <a:t>Adding a new item </a:t>
            </a:r>
            <a:r>
              <a:rPr lang="tr-TR" i="1" dirty="0" smtClean="0"/>
              <a:t>to the product range</a:t>
            </a:r>
          </a:p>
          <a:p>
            <a:pPr lvl="2">
              <a:buFont typeface="Arial" pitchFamily="34" charset="0"/>
              <a:buChar char="•"/>
            </a:pPr>
            <a:r>
              <a:rPr lang="tr-TR" b="1" i="1" dirty="0" smtClean="0"/>
              <a:t>Outsourcing</a:t>
            </a:r>
            <a:r>
              <a:rPr lang="tr-TR" i="1" dirty="0" smtClean="0"/>
              <a:t> (</a:t>
            </a:r>
            <a:r>
              <a:rPr lang="tr-TR" i="1" dirty="0"/>
              <a:t>T</a:t>
            </a:r>
            <a:r>
              <a:rPr lang="en-US" i="1" dirty="0" smtClean="0"/>
              <a:t>ransfer </a:t>
            </a:r>
            <a:r>
              <a:rPr lang="en-US" i="1" dirty="0"/>
              <a:t>of  manufacturing or other </a:t>
            </a:r>
            <a:r>
              <a:rPr lang="en-US" i="1" dirty="0" smtClean="0"/>
              <a:t>tasks</a:t>
            </a:r>
            <a:r>
              <a:rPr lang="tr-TR" i="1" dirty="0" smtClean="0"/>
              <a:t> </a:t>
            </a:r>
            <a:r>
              <a:rPr lang="en-US" i="1" dirty="0" smtClean="0"/>
              <a:t>to </a:t>
            </a:r>
            <a:r>
              <a:rPr lang="en-US" i="1" dirty="0"/>
              <a:t>countries where labor and supplies are less </a:t>
            </a:r>
            <a:r>
              <a:rPr lang="en-US" i="1" dirty="0" smtClean="0"/>
              <a:t>expensive</a:t>
            </a:r>
            <a:r>
              <a:rPr lang="tr-TR" i="1" dirty="0" smtClean="0"/>
              <a:t>)</a:t>
            </a:r>
          </a:p>
          <a:p>
            <a:pPr lvl="1"/>
            <a:r>
              <a:rPr lang="tr-TR" sz="2400" b="1" dirty="0" smtClean="0"/>
              <a:t>Money is needed! </a:t>
            </a:r>
            <a:r>
              <a:rPr lang="tr-TR" sz="2400" dirty="0" smtClean="0"/>
              <a:t>/ Raising capital</a:t>
            </a:r>
          </a:p>
          <a:p>
            <a:pPr lvl="2">
              <a:buFont typeface="Arial" pitchFamily="34" charset="0"/>
              <a:buChar char="•"/>
            </a:pPr>
            <a:r>
              <a:rPr lang="tr-TR" b="1" i="1" dirty="0" smtClean="0"/>
              <a:t>Bankers</a:t>
            </a:r>
          </a:p>
          <a:p>
            <a:pPr lvl="2">
              <a:buFont typeface="Arial" pitchFamily="34" charset="0"/>
              <a:buChar char="•"/>
            </a:pPr>
            <a:r>
              <a:rPr lang="tr-TR" b="1" i="1" dirty="0" smtClean="0"/>
              <a:t>Investors</a:t>
            </a:r>
            <a:r>
              <a:rPr lang="tr-TR" i="1" dirty="0"/>
              <a:t> </a:t>
            </a:r>
            <a:r>
              <a:rPr lang="tr-TR" i="1" dirty="0" smtClean="0"/>
              <a:t/>
            </a:r>
            <a:br>
              <a:rPr lang="tr-TR" i="1" dirty="0" smtClean="0"/>
            </a:br>
            <a:r>
              <a:rPr lang="tr-TR" i="1" dirty="0" smtClean="0"/>
              <a:t>(</a:t>
            </a:r>
            <a:r>
              <a:rPr lang="en-US" sz="1600" i="1" dirty="0" smtClean="0"/>
              <a:t>a 3 to 5 year </a:t>
            </a:r>
            <a:r>
              <a:rPr lang="tr-TR" sz="1600" i="1" dirty="0" smtClean="0"/>
              <a:t>financial</a:t>
            </a:r>
            <a:r>
              <a:rPr lang="en-US" sz="1600" i="1" dirty="0" smtClean="0"/>
              <a:t> plan is required, since investors will look for their annual return in that timeframe</a:t>
            </a:r>
            <a:r>
              <a:rPr lang="tr-TR" sz="1600" i="1" dirty="0" smtClean="0"/>
              <a:t>...)</a:t>
            </a:r>
            <a:endParaRPr lang="tr-TR" sz="16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we need this Plan?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7302A"/>
                </a:solidFill>
              </a:rPr>
              <a:t>Business Plan by Tolga Baycan</a:t>
            </a:r>
            <a:endParaRPr lang="tr-TR" dirty="0">
              <a:solidFill>
                <a:srgbClr val="37302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5DCB-99B5-4A1B-ADFD-0BB905DC9F51}" type="slidenum">
              <a:rPr lang="tr-TR" smtClean="0">
                <a:solidFill>
                  <a:srgbClr val="37302A"/>
                </a:solidFill>
              </a:rPr>
              <a:pPr/>
              <a:t>12</a:t>
            </a:fld>
            <a:endParaRPr lang="tr-TR">
              <a:solidFill>
                <a:srgbClr val="37302A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828">
            <a:off x="7502172" y="4403191"/>
            <a:ext cx="1442421" cy="11768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2642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916832"/>
            <a:ext cx="8640960" cy="4320480"/>
          </a:xfrm>
        </p:spPr>
        <p:txBody>
          <a:bodyPr>
            <a:normAutofit lnSpcReduction="10000"/>
          </a:bodyPr>
          <a:lstStyle/>
          <a:p>
            <a:r>
              <a:rPr lang="tr-TR" b="1" i="1" dirty="0" smtClean="0"/>
              <a:t>Executive Summary (2-3 pages)</a:t>
            </a:r>
          </a:p>
          <a:p>
            <a:pPr lvl="1"/>
            <a:r>
              <a:rPr lang="tr-TR" dirty="0" smtClean="0"/>
              <a:t>Summarizing everything in 2 pages!</a:t>
            </a:r>
          </a:p>
          <a:p>
            <a:r>
              <a:rPr lang="tr-TR" b="1" i="1" dirty="0" smtClean="0"/>
              <a:t>Organizational Plan (3-7 pages)</a:t>
            </a:r>
          </a:p>
          <a:p>
            <a:pPr lvl="1"/>
            <a:r>
              <a:rPr lang="tr-TR" dirty="0" smtClean="0"/>
              <a:t>Goals &amp; Objectives, Mission / Vision, Business Type, Corporate Identity, Management, Organizational Chart etc.</a:t>
            </a:r>
          </a:p>
          <a:p>
            <a:r>
              <a:rPr lang="tr-TR" b="1" i="1" dirty="0" smtClean="0"/>
              <a:t>Marketing Plan (5-10 pages) </a:t>
            </a:r>
          </a:p>
          <a:p>
            <a:pPr lvl="1"/>
            <a:r>
              <a:rPr lang="tr-TR" dirty="0" smtClean="0"/>
              <a:t>By applying SWOT; Marketplace, Industry, Product/Service, Customer, Competitor etc. </a:t>
            </a:r>
            <a:r>
              <a:rPr lang="tr-T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  <a:r>
              <a:rPr lang="tr-TR" dirty="0" smtClean="0"/>
              <a:t> </a:t>
            </a:r>
            <a:r>
              <a:rPr lang="tr-TR" dirty="0" smtClean="0">
                <a:sym typeface="Wingdings" panose="05000000000000000000" pitchFamily="2" charset="2"/>
              </a:rPr>
              <a:t> Develop a </a:t>
            </a:r>
            <a:r>
              <a:rPr lang="tr-T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STRATEGY</a:t>
            </a:r>
            <a:r>
              <a:rPr lang="tr-TR" dirty="0" smtClean="0">
                <a:sym typeface="Wingdings" panose="05000000000000000000" pitchFamily="2" charset="2"/>
              </a:rPr>
              <a:t> on them + </a:t>
            </a:r>
            <a:r>
              <a:rPr lang="tr-TR" b="1" dirty="0" smtClean="0">
                <a:sym typeface="Wingdings" panose="05000000000000000000" pitchFamily="2" charset="2"/>
              </a:rPr>
              <a:t>Operations</a:t>
            </a:r>
            <a:r>
              <a:rPr lang="tr-TR" dirty="0" smtClean="0">
                <a:sym typeface="Wingdings" panose="05000000000000000000" pitchFamily="2" charset="2"/>
              </a:rPr>
              <a:t>: </a:t>
            </a:r>
            <a:r>
              <a:rPr lang="tr-TR" dirty="0" smtClean="0">
                <a:sym typeface="Wingdings" panose="05000000000000000000" pitchFamily="2" charset="2"/>
              </a:rPr>
              <a:t>bringing </a:t>
            </a:r>
            <a:r>
              <a:rPr lang="tr-TR" dirty="0" smtClean="0">
                <a:sym typeface="Wingdings" panose="05000000000000000000" pitchFamily="2" charset="2"/>
              </a:rPr>
              <a:t>the product to market + </a:t>
            </a:r>
            <a:r>
              <a:rPr lang="tr-TR" b="1" dirty="0" smtClean="0">
                <a:sym typeface="Wingdings" panose="05000000000000000000" pitchFamily="2" charset="2"/>
              </a:rPr>
              <a:t>Development:</a:t>
            </a:r>
            <a:r>
              <a:rPr lang="tr-TR" dirty="0" smtClean="0">
                <a:sym typeface="Wingdings" panose="05000000000000000000" pitchFamily="2" charset="2"/>
              </a:rPr>
              <a:t> how </a:t>
            </a:r>
            <a:r>
              <a:rPr lang="tr-TR" dirty="0" smtClean="0">
                <a:sym typeface="Wingdings" panose="05000000000000000000" pitchFamily="2" charset="2"/>
              </a:rPr>
              <a:t>to make future goals </a:t>
            </a:r>
            <a:r>
              <a:rPr lang="tr-TR" dirty="0" smtClean="0">
                <a:sym typeface="Wingdings" panose="05000000000000000000" pitchFamily="2" charset="2"/>
              </a:rPr>
              <a:t>real</a:t>
            </a:r>
            <a:endParaRPr lang="tr-TR" dirty="0" smtClean="0"/>
          </a:p>
          <a:p>
            <a:r>
              <a:rPr lang="tr-TR" b="1" i="1" dirty="0" smtClean="0"/>
              <a:t>Financial Plan (5-10 pages)</a:t>
            </a:r>
          </a:p>
          <a:p>
            <a:pPr lvl="1"/>
            <a:r>
              <a:rPr lang="tr-TR" dirty="0" smtClean="0"/>
              <a:t>5 year Income Statement, Balance Sheet and Cash Flow Projection.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7302A"/>
                </a:solidFill>
              </a:rPr>
              <a:t>Business Plan by Tolga Baycan</a:t>
            </a:r>
            <a:endParaRPr lang="tr-TR" dirty="0">
              <a:solidFill>
                <a:srgbClr val="37302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5DCB-99B5-4A1B-ADFD-0BB905DC9F51}" type="slidenum">
              <a:rPr lang="tr-TR" smtClean="0">
                <a:solidFill>
                  <a:srgbClr val="37302A"/>
                </a:solidFill>
              </a:rPr>
              <a:pPr/>
              <a:t>13</a:t>
            </a:fld>
            <a:endParaRPr lang="tr-TR">
              <a:solidFill>
                <a:srgbClr val="37302A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A Business Plan Report (</a:t>
            </a:r>
            <a:r>
              <a:rPr lang="tr-TR" u="sng" dirty="0" smtClean="0"/>
              <a:t>15</a:t>
            </a:r>
            <a:r>
              <a:rPr lang="tr-TR" dirty="0" smtClean="0"/>
              <a:t>-</a:t>
            </a:r>
            <a:r>
              <a:rPr lang="tr-TR" u="sng" dirty="0" smtClean="0"/>
              <a:t>30</a:t>
            </a:r>
            <a:r>
              <a:rPr lang="tr-TR" dirty="0" smtClean="0"/>
              <a:t> pages)</a:t>
            </a:r>
            <a:endParaRPr lang="tr-TR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260648"/>
            <a:ext cx="1212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i="1" dirty="0" smtClean="0">
                <a:solidFill>
                  <a:prstClr val="white">
                    <a:lumMod val="95000"/>
                  </a:prstClr>
                </a:solidFill>
              </a:rPr>
              <a:t>How</a:t>
            </a:r>
            <a:r>
              <a:rPr lang="tr-TR" sz="3200" b="1" dirty="0" smtClean="0">
                <a:solidFill>
                  <a:prstClr val="white">
                    <a:lumMod val="95000"/>
                  </a:prstClr>
                </a:solidFill>
              </a:rPr>
              <a:t> ?</a:t>
            </a:r>
            <a:endParaRPr lang="tr-TR" sz="3200" b="1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57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59632" y="2636912"/>
            <a:ext cx="6492665" cy="2448272"/>
          </a:xfrm>
        </p:spPr>
        <p:txBody>
          <a:bodyPr>
            <a:normAutofit/>
          </a:bodyPr>
          <a:lstStyle/>
          <a:p>
            <a:r>
              <a:rPr lang="tr-TR" sz="3200" b="1" i="1" dirty="0" smtClean="0"/>
              <a:t>It is too long! I just want to reflect and validate my innovative idea. Is there an alternative to first verify my idea?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7302A"/>
                </a:solidFill>
              </a:rPr>
              <a:t>Business Plan by Tolga Baycan</a:t>
            </a:r>
            <a:endParaRPr lang="tr-TR" dirty="0">
              <a:solidFill>
                <a:srgbClr val="37302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5DCB-99B5-4A1B-ADFD-0BB905DC9F51}" type="slidenum">
              <a:rPr lang="tr-TR" smtClean="0">
                <a:solidFill>
                  <a:srgbClr val="37302A"/>
                </a:solidFill>
              </a:rPr>
              <a:pPr/>
              <a:t>14</a:t>
            </a:fld>
            <a:endParaRPr lang="tr-TR">
              <a:solidFill>
                <a:srgbClr val="37302A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Alternatives of Business Plan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7827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3351" y="332656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2400" b="1" spc="-1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tr-TR" sz="3600" b="1" cap="small" spc="-1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Business Model Canvas vs Lean Business Model</a:t>
            </a:r>
            <a:endParaRPr lang="tr-TR" sz="2400" b="1" spc="-150" dirty="0" smtClean="0">
              <a:ln w="11430">
                <a:solidFill>
                  <a:schemeClr val="tx2">
                    <a:lumMod val="7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83768" y="1412776"/>
            <a:ext cx="62705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Business Model </a:t>
            </a:r>
            <a:r>
              <a:rPr lang="en-US" b="1" dirty="0" smtClean="0"/>
              <a:t>Canvas</a:t>
            </a:r>
            <a:r>
              <a:rPr lang="tr-TR" b="1" dirty="0" smtClean="0"/>
              <a:t> :</a:t>
            </a:r>
            <a:r>
              <a:rPr lang="en-US" b="1" dirty="0"/>
              <a:t> </a:t>
            </a:r>
            <a:endParaRPr lang="tr-TR" b="1" dirty="0" smtClean="0"/>
          </a:p>
          <a:p>
            <a:r>
              <a:rPr lang="tr-TR" sz="1700" dirty="0" smtClean="0"/>
              <a:t>  - </a:t>
            </a:r>
            <a:r>
              <a:rPr lang="tr-TR" sz="1700" dirty="0"/>
              <a:t>O</a:t>
            </a:r>
            <a:r>
              <a:rPr lang="en-US" sz="1700" dirty="0" err="1" smtClean="0"/>
              <a:t>utlines</a:t>
            </a:r>
            <a:r>
              <a:rPr lang="en-US" sz="1700" dirty="0" smtClean="0"/>
              <a:t> </a:t>
            </a:r>
            <a:r>
              <a:rPr lang="en-US" sz="1700" dirty="0"/>
              <a:t>several prescriptions which form the </a:t>
            </a:r>
            <a:r>
              <a:rPr lang="en-US" sz="1700" i="1" dirty="0"/>
              <a:t>building blocks for the </a:t>
            </a:r>
            <a:r>
              <a:rPr lang="en-US" sz="1700" i="1" dirty="0" smtClean="0"/>
              <a:t>activities</a:t>
            </a:r>
            <a:r>
              <a:rPr lang="tr-TR" sz="1700" i="1" dirty="0" smtClean="0"/>
              <a:t>...</a:t>
            </a:r>
          </a:p>
          <a:p>
            <a:r>
              <a:rPr lang="tr-TR" sz="1700" dirty="0" smtClean="0"/>
              <a:t>  - </a:t>
            </a:r>
            <a:r>
              <a:rPr lang="tr-TR" sz="1700" dirty="0"/>
              <a:t>A</a:t>
            </a:r>
            <a:r>
              <a:rPr lang="en-US" sz="1700" dirty="0" smtClean="0"/>
              <a:t> </a:t>
            </a:r>
            <a:r>
              <a:rPr lang="en-US" sz="1700" b="1" dirty="0"/>
              <a:t>strategic management and lean startup template </a:t>
            </a:r>
            <a:r>
              <a:rPr lang="en-US" sz="1700" dirty="0"/>
              <a:t>for </a:t>
            </a:r>
            <a:r>
              <a:rPr lang="en-US" sz="1700" i="1" dirty="0"/>
              <a:t>developing new</a:t>
            </a:r>
            <a:r>
              <a:rPr lang="en-US" sz="1700" dirty="0"/>
              <a:t> or </a:t>
            </a:r>
            <a:r>
              <a:rPr lang="en-US" sz="1700" i="1" dirty="0" smtClean="0"/>
              <a:t>documenting</a:t>
            </a:r>
            <a:r>
              <a:rPr lang="tr-TR" sz="1700" i="1" dirty="0"/>
              <a:t> </a:t>
            </a:r>
            <a:r>
              <a:rPr lang="en-US" sz="1700" i="1" dirty="0" smtClean="0"/>
              <a:t>existing</a:t>
            </a:r>
            <a:r>
              <a:rPr lang="en-US" sz="1700" dirty="0"/>
              <a:t> business models</a:t>
            </a:r>
            <a:r>
              <a:rPr lang="en-US" sz="1700" dirty="0" smtClean="0"/>
              <a:t>.</a:t>
            </a:r>
            <a:r>
              <a:rPr lang="tr-TR" sz="1700" dirty="0" smtClean="0"/>
              <a:t>..</a:t>
            </a:r>
            <a:r>
              <a:rPr lang="en-US" sz="1700" dirty="0" smtClean="0"/>
              <a:t> </a:t>
            </a:r>
            <a:r>
              <a:rPr lang="tr-TR" sz="1700" dirty="0" smtClean="0"/>
              <a:t/>
            </a:r>
            <a:br>
              <a:rPr lang="tr-TR" sz="1700" dirty="0" smtClean="0"/>
            </a:br>
            <a:r>
              <a:rPr lang="tr-TR" sz="1700" dirty="0" smtClean="0"/>
              <a:t>  - </a:t>
            </a:r>
            <a:r>
              <a:rPr lang="tr-TR" sz="1700" dirty="0"/>
              <a:t>A</a:t>
            </a:r>
            <a:r>
              <a:rPr lang="en-US" sz="1700" dirty="0" smtClean="0"/>
              <a:t> </a:t>
            </a:r>
            <a:r>
              <a:rPr lang="en-US" sz="1700" b="1" dirty="0"/>
              <a:t>visual chart</a:t>
            </a:r>
            <a:r>
              <a:rPr lang="en-US" sz="1700" dirty="0"/>
              <a:t> with elements describing a </a:t>
            </a:r>
            <a:r>
              <a:rPr lang="en-US" sz="1700" b="1" dirty="0"/>
              <a:t>firm's or product's value proposition, infrastructure, customers, and finances</a:t>
            </a:r>
            <a:r>
              <a:rPr lang="en-US" sz="1700" dirty="0"/>
              <a:t>.</a:t>
            </a:r>
            <a:endParaRPr lang="tr-TR" sz="1700" dirty="0"/>
          </a:p>
        </p:txBody>
      </p:sp>
      <p:sp>
        <p:nvSpPr>
          <p:cNvPr id="3" name="TextBox 2"/>
          <p:cNvSpPr txBox="1"/>
          <p:nvPr/>
        </p:nvSpPr>
        <p:spPr>
          <a:xfrm>
            <a:off x="2430716" y="3645024"/>
            <a:ext cx="660578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Lean </a:t>
            </a:r>
            <a:r>
              <a:rPr lang="en-US" b="1" dirty="0" smtClean="0"/>
              <a:t>Canvas</a:t>
            </a:r>
            <a:r>
              <a:rPr lang="tr-TR" b="1" dirty="0" smtClean="0"/>
              <a:t> :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  </a:t>
            </a:r>
            <a:r>
              <a:rPr lang="tr-TR" sz="1700" dirty="0" smtClean="0"/>
              <a:t>- </a:t>
            </a:r>
            <a:r>
              <a:rPr lang="tr-TR" sz="1700" dirty="0"/>
              <a:t>O</a:t>
            </a:r>
            <a:r>
              <a:rPr lang="en-US" sz="1700" dirty="0" err="1" smtClean="0"/>
              <a:t>utlines</a:t>
            </a:r>
            <a:r>
              <a:rPr lang="en-US" sz="1700" dirty="0" smtClean="0"/>
              <a:t> </a:t>
            </a:r>
            <a:r>
              <a:rPr lang="en-US" sz="1700" dirty="0"/>
              <a:t>a more </a:t>
            </a:r>
            <a:r>
              <a:rPr lang="en-US" sz="1700" b="1" i="1" dirty="0"/>
              <a:t>problem focused approach </a:t>
            </a:r>
            <a:r>
              <a:rPr lang="en-US" sz="1700" dirty="0"/>
              <a:t>and it majorly targets </a:t>
            </a:r>
            <a:r>
              <a:rPr lang="en-US" sz="1700" b="1" i="1" dirty="0"/>
              <a:t>entrepreneurs and startup </a:t>
            </a:r>
            <a:r>
              <a:rPr lang="en-US" sz="1700" b="1" i="1" dirty="0" smtClean="0"/>
              <a:t>businesses</a:t>
            </a:r>
            <a:r>
              <a:rPr lang="tr-TR" sz="1700" b="1" i="1" dirty="0" smtClean="0"/>
              <a:t>...</a:t>
            </a:r>
          </a:p>
          <a:p>
            <a:r>
              <a:rPr lang="tr-TR" sz="1700" dirty="0" smtClean="0"/>
              <a:t>  - </a:t>
            </a:r>
            <a:r>
              <a:rPr lang="tr-TR" sz="1700" dirty="0"/>
              <a:t>A</a:t>
            </a:r>
            <a:r>
              <a:rPr lang="en-US" sz="1700" dirty="0" err="1" smtClean="0"/>
              <a:t>daptation</a:t>
            </a:r>
            <a:r>
              <a:rPr lang="en-US" sz="1700" dirty="0" smtClean="0"/>
              <a:t> </a:t>
            </a:r>
            <a:r>
              <a:rPr lang="en-US" sz="1700" dirty="0"/>
              <a:t>of Business Model </a:t>
            </a:r>
            <a:r>
              <a:rPr lang="en-US" sz="1700" dirty="0" smtClean="0"/>
              <a:t>Canvas</a:t>
            </a:r>
            <a:r>
              <a:rPr lang="tr-TR" sz="1700" dirty="0" smtClean="0"/>
              <a:t> </a:t>
            </a:r>
            <a:r>
              <a:rPr lang="en-US" sz="1700" dirty="0" smtClean="0"/>
              <a:t>which </a:t>
            </a:r>
            <a:r>
              <a:rPr lang="en-US" sz="1700" dirty="0"/>
              <a:t>Ash </a:t>
            </a:r>
            <a:r>
              <a:rPr lang="en-US" sz="1700" dirty="0" err="1"/>
              <a:t>Maurya</a:t>
            </a:r>
            <a:r>
              <a:rPr lang="en-US" sz="1700" dirty="0"/>
              <a:t> created in </a:t>
            </a:r>
            <a:r>
              <a:rPr lang="en-US" sz="1700" dirty="0" smtClean="0"/>
              <a:t>the</a:t>
            </a:r>
            <a:r>
              <a:rPr lang="tr-TR" sz="1700" dirty="0" smtClean="0"/>
              <a:t> </a:t>
            </a:r>
            <a:r>
              <a:rPr lang="en-US" sz="1700" dirty="0" smtClean="0"/>
              <a:t>Lean</a:t>
            </a:r>
            <a:r>
              <a:rPr lang="en-US" sz="1700" dirty="0"/>
              <a:t> Startup spirit </a:t>
            </a:r>
            <a:r>
              <a:rPr lang="tr-TR" sz="1700" dirty="0"/>
              <a:t> </a:t>
            </a:r>
            <a:r>
              <a:rPr lang="en-US" sz="1700" dirty="0" smtClean="0"/>
              <a:t>(</a:t>
            </a:r>
            <a:r>
              <a:rPr lang="en-US" sz="1700" i="1" dirty="0"/>
              <a:t>Fast, Concise and Effective startup</a:t>
            </a:r>
            <a:r>
              <a:rPr lang="en-US" sz="1700" dirty="0" smtClean="0"/>
              <a:t>).</a:t>
            </a:r>
            <a:r>
              <a:rPr lang="tr-TR" sz="1700" dirty="0" smtClean="0"/>
              <a:t> </a:t>
            </a:r>
            <a:br>
              <a:rPr lang="tr-TR" sz="1700" dirty="0" smtClean="0"/>
            </a:br>
            <a:r>
              <a:rPr lang="tr-TR" sz="1700" dirty="0" smtClean="0"/>
              <a:t>  - </a:t>
            </a:r>
            <a:r>
              <a:rPr lang="en-US" sz="1700" dirty="0" smtClean="0"/>
              <a:t>Lean </a:t>
            </a:r>
            <a:r>
              <a:rPr lang="en-US" sz="1700" dirty="0"/>
              <a:t>Canvas promises an </a:t>
            </a:r>
            <a:r>
              <a:rPr lang="en-US" sz="1700" i="1" dirty="0"/>
              <a:t>actionable</a:t>
            </a:r>
            <a:r>
              <a:rPr lang="en-US" sz="1700" dirty="0"/>
              <a:t> and </a:t>
            </a:r>
            <a:r>
              <a:rPr lang="en-US" sz="1700" i="1" dirty="0"/>
              <a:t>entrepreneur-focused</a:t>
            </a:r>
            <a:r>
              <a:rPr lang="en-US" sz="1700" dirty="0"/>
              <a:t> business plan</a:t>
            </a:r>
            <a:r>
              <a:rPr lang="en-US" sz="1700" dirty="0" smtClean="0"/>
              <a:t>.</a:t>
            </a:r>
            <a:r>
              <a:rPr lang="tr-TR" sz="1700" dirty="0" smtClean="0"/>
              <a:t>..</a:t>
            </a:r>
            <a:r>
              <a:rPr lang="tr-TR" sz="1700" dirty="0"/>
              <a:t/>
            </a:r>
            <a:br>
              <a:rPr lang="tr-TR" sz="1700" dirty="0"/>
            </a:br>
            <a:r>
              <a:rPr lang="tr-TR" sz="1700" dirty="0" smtClean="0"/>
              <a:t>  - </a:t>
            </a:r>
            <a:r>
              <a:rPr lang="tr-TR" sz="1700" dirty="0"/>
              <a:t>F</a:t>
            </a:r>
            <a:r>
              <a:rPr lang="en-US" sz="1700" dirty="0" err="1" smtClean="0"/>
              <a:t>ocuses</a:t>
            </a:r>
            <a:r>
              <a:rPr lang="en-US" sz="1700" dirty="0" smtClean="0"/>
              <a:t> </a:t>
            </a:r>
            <a:r>
              <a:rPr lang="en-US" sz="1700" dirty="0"/>
              <a:t>on </a:t>
            </a:r>
            <a:r>
              <a:rPr lang="en-US" sz="1700" b="1" dirty="0"/>
              <a:t>problems, solutions, key metrics and competitive advantages</a:t>
            </a:r>
            <a:r>
              <a:rPr lang="en-US" sz="1700" dirty="0"/>
              <a:t>.</a:t>
            </a:r>
            <a:endParaRPr lang="tr-TR" sz="17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1880986" cy="1880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61048"/>
            <a:ext cx="1872208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67544" y="836712"/>
            <a:ext cx="6080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Visual, Dynamic, Action oriented and Focus on Key Activities...</a:t>
            </a:r>
            <a:endParaRPr lang="tr-T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461" y="3284984"/>
            <a:ext cx="1688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i="1" dirty="0" smtClean="0">
                <a:solidFill>
                  <a:schemeClr val="tx2"/>
                </a:solidFill>
              </a:rPr>
              <a:t>Alex Osterwalder</a:t>
            </a:r>
            <a:endParaRPr lang="tr-TR" sz="1600" b="1" i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5761761"/>
            <a:ext cx="1192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i="1" dirty="0" smtClean="0">
                <a:solidFill>
                  <a:schemeClr val="tx2"/>
                </a:solidFill>
              </a:rPr>
              <a:t>Ash Maurya</a:t>
            </a:r>
            <a:endParaRPr lang="tr-TR" sz="16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1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Business Plan by Tolga Baycan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5DCB-99B5-4A1B-ADFD-0BB905DC9F51}" type="slidenum">
              <a:rPr lang="tr-TR" smtClean="0"/>
              <a:pPr/>
              <a:t>16</a:t>
            </a:fld>
            <a:endParaRPr lang="tr-T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34" y="3429000"/>
            <a:ext cx="8900570" cy="29424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-1589330" y="158815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00" b="1" dirty="0" smtClean="0"/>
              <a:t>OSTERWALDER</a:t>
            </a:r>
            <a:r>
              <a:rPr lang="tr-TR" dirty="0" smtClean="0"/>
              <a:t> </a:t>
            </a:r>
            <a:r>
              <a:rPr lang="tr-TR" sz="1400" i="1" dirty="0" smtClean="0"/>
              <a:t>(Business Model Canvas)</a:t>
            </a:r>
            <a:endParaRPr lang="tr-TR" i="1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219991" y="461248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00" b="1" dirty="0" smtClean="0"/>
              <a:t>MAURYA</a:t>
            </a:r>
            <a:r>
              <a:rPr lang="tr-TR" dirty="0" smtClean="0"/>
              <a:t> </a:t>
            </a:r>
            <a:r>
              <a:rPr lang="tr-TR" sz="1400" i="1" dirty="0" smtClean="0"/>
              <a:t>(Lean Business Model)</a:t>
            </a:r>
            <a:endParaRPr lang="tr-TR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91880" y="5181045"/>
            <a:ext cx="4764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dirty="0">
                <a:solidFill>
                  <a:srgbClr val="FF0000"/>
                </a:solidFill>
              </a:rPr>
              <a:t>7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83768" y="3645024"/>
            <a:ext cx="4683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dirty="0">
                <a:solidFill>
                  <a:srgbClr val="FF0000"/>
                </a:solidFill>
              </a:rPr>
              <a:t>2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8024" y="4368172"/>
            <a:ext cx="4844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dirty="0">
                <a:solidFill>
                  <a:srgbClr val="FF0000"/>
                </a:solidFill>
              </a:rPr>
              <a:t>3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75424" y="4162486"/>
            <a:ext cx="5132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dirty="0">
                <a:solidFill>
                  <a:srgbClr val="FF0000"/>
                </a:solidFill>
              </a:rPr>
              <a:t>4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00192" y="4437112"/>
            <a:ext cx="4876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dirty="0">
                <a:solidFill>
                  <a:srgbClr val="FF0000"/>
                </a:solidFill>
              </a:rPr>
              <a:t>5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64022" y="5199169"/>
            <a:ext cx="5245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dirty="0">
                <a:solidFill>
                  <a:srgbClr val="FF0000"/>
                </a:solidFill>
              </a:rPr>
              <a:t>6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6148" y="3861048"/>
            <a:ext cx="3994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dirty="0" smtClean="0">
                <a:solidFill>
                  <a:srgbClr val="FF0000"/>
                </a:solidFill>
              </a:rPr>
              <a:t>1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69058" y="4577985"/>
            <a:ext cx="5229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dirty="0">
                <a:solidFill>
                  <a:srgbClr val="FF0000"/>
                </a:solidFill>
              </a:rPr>
              <a:t>8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71364" y="3606114"/>
            <a:ext cx="5229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dirty="0">
                <a:solidFill>
                  <a:srgbClr val="FF0000"/>
                </a:solidFill>
              </a:rPr>
              <a:t>9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623"/>
            <a:ext cx="8679893" cy="345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8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Business Plan by Tolga Baycan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5DCB-99B5-4A1B-ADFD-0BB905DC9F51}" type="slidenum">
              <a:rPr lang="tr-TR" smtClean="0"/>
              <a:pPr/>
              <a:t>17</a:t>
            </a:fld>
            <a:endParaRPr lang="tr-TR" dirty="0"/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362521" y="116632"/>
            <a:ext cx="8229600" cy="1252728"/>
          </a:xfrm>
        </p:spPr>
        <p:txBody>
          <a:bodyPr>
            <a:normAutofit/>
          </a:bodyPr>
          <a:lstStyle/>
          <a:p>
            <a:pPr algn="l"/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Model Canvas Example</a:t>
            </a:r>
            <a:endParaRPr lang="tr-T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92" y="1124744"/>
            <a:ext cx="8077955" cy="498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9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7302A"/>
                </a:solidFill>
              </a:rPr>
              <a:t>Business Plan by Tolga Baycan</a:t>
            </a:r>
            <a:endParaRPr lang="tr-TR" dirty="0">
              <a:solidFill>
                <a:srgbClr val="37302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5DCB-99B5-4A1B-ADFD-0BB905DC9F51}" type="slidenum">
              <a:rPr lang="tr-TR" smtClean="0">
                <a:solidFill>
                  <a:srgbClr val="37302A"/>
                </a:solidFill>
              </a:rPr>
              <a:pPr/>
              <a:t>18</a:t>
            </a:fld>
            <a:endParaRPr lang="tr-TR" dirty="0">
              <a:solidFill>
                <a:srgbClr val="37302A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657027"/>
              </p:ext>
            </p:extLst>
          </p:nvPr>
        </p:nvGraphicFramePr>
        <p:xfrm>
          <a:off x="251520" y="1412776"/>
          <a:ext cx="8640960" cy="47525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7378"/>
                <a:gridCol w="3063861"/>
                <a:gridCol w="4089721"/>
              </a:tblGrid>
              <a:tr h="327234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r-TR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Element</a:t>
                      </a:r>
                      <a:endParaRPr lang="tr-TR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3031" marR="113031" marT="52748" marB="5274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r-TR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Business Model Canvas</a:t>
                      </a:r>
                      <a:endParaRPr lang="tr-TR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3031" marR="113031" marT="52748" marB="5274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r-TR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Lean Canvas</a:t>
                      </a:r>
                      <a:endParaRPr lang="tr-TR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3031" marR="113031" marT="52748" marB="52748"/>
                </a:tc>
              </a:tr>
              <a:tr h="327234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r-TR" sz="1800">
                          <a:effectLst/>
                        </a:rPr>
                        <a:t>Target</a:t>
                      </a:r>
                      <a:endParaRPr lang="tr-T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3031" marR="113031" marT="52748" marB="5274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r-TR" sz="1400" b="1" i="1">
                          <a:effectLst/>
                        </a:rPr>
                        <a:t>New and existing businesses</a:t>
                      </a:r>
                      <a:endParaRPr lang="tr-TR" sz="14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3031" marR="113031" marT="52748" marB="5274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Startup businesses </a:t>
                      </a:r>
                      <a:r>
                        <a:rPr lang="tr-TR" sz="1400" dirty="0">
                          <a:effectLst/>
                        </a:rPr>
                        <a:t>purely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3031" marR="113031" marT="52748" marB="52748"/>
                </a:tc>
              </a:tr>
              <a:tr h="774850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r-TR" sz="1800">
                          <a:effectLst/>
                        </a:rPr>
                        <a:t>Focus</a:t>
                      </a:r>
                      <a:endParaRPr lang="tr-T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3031" marR="113031" marT="52748" marB="5274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r-TR" sz="1400" b="1" i="1" dirty="0">
                          <a:effectLst/>
                        </a:rPr>
                        <a:t>Customers, Investors, Entrepreneurs, Consultants, Advisors</a:t>
                      </a:r>
                      <a:endParaRPr lang="tr-TR" sz="1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3031" marR="113031" marT="52748" marB="5274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/>
                      </a:r>
                      <a:b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Entrepreneurs </a:t>
                      </a:r>
                      <a:r>
                        <a:rPr lang="tr-TR" sz="1400" dirty="0" smtClean="0">
                          <a:effectLst/>
                        </a:rPr>
                        <a:t>purely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3031" marR="113031" marT="52748" marB="52748"/>
                </a:tc>
              </a:tr>
              <a:tr h="774850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r-TR" sz="1800">
                          <a:effectLst/>
                        </a:rPr>
                        <a:t>Customers</a:t>
                      </a:r>
                      <a:endParaRPr lang="tr-T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3031" marR="113031" marT="52748" marB="5274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r-TR" sz="1400" dirty="0">
                          <a:effectLst/>
                        </a:rPr>
                        <a:t>Lays emphasis on </a:t>
                      </a:r>
                      <a:r>
                        <a:rPr lang="tr-TR" sz="1400" b="1" i="1" dirty="0">
                          <a:effectLst/>
                        </a:rPr>
                        <a:t>customer segments, channels and customer relationships for all businesses</a:t>
                      </a:r>
                      <a:endParaRPr lang="tr-TR" sz="1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3031" marR="113031" marT="52748" marB="5274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r-TR" sz="1400" dirty="0">
                          <a:effectLst/>
                        </a:rPr>
                        <a:t>Does not lay </a:t>
                      </a:r>
                      <a:r>
                        <a:rPr lang="tr-TR" sz="1400" u="sng" dirty="0">
                          <a:effectLst/>
                        </a:rPr>
                        <a:t>much</a:t>
                      </a:r>
                      <a:r>
                        <a:rPr lang="tr-TR" sz="1400" dirty="0">
                          <a:effectLst/>
                        </a:rPr>
                        <a:t> emphasis on customer segments </a:t>
                      </a: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because startups have no </a:t>
                      </a:r>
                      <a:b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known or tested products to sell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3031" marR="113031" marT="52748" marB="52748"/>
                </a:tc>
              </a:tr>
              <a:tr h="998658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r-TR" sz="1800">
                          <a:effectLst/>
                        </a:rPr>
                        <a:t>Approach</a:t>
                      </a:r>
                      <a:endParaRPr lang="tr-T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3031" marR="113031" marT="52748" marB="5274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r-TR" sz="1400" dirty="0">
                          <a:effectLst/>
                        </a:rPr>
                        <a:t>It </a:t>
                      </a:r>
                      <a:r>
                        <a:rPr lang="tr-TR" sz="1400" b="1" dirty="0">
                          <a:effectLst/>
                        </a:rPr>
                        <a:t>lays down the infrastructure</a:t>
                      </a:r>
                      <a:r>
                        <a:rPr lang="tr-TR" sz="1400" dirty="0">
                          <a:effectLst/>
                        </a:rPr>
                        <a:t>, lists the nature and sources of financing and the anticipated revenue streams of the business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3031" marR="113031" marT="52748" marB="5274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r-TR" sz="1400" dirty="0">
                          <a:effectLst/>
                        </a:rPr>
                        <a:t>It begins with the </a:t>
                      </a: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problem, a proposed solution, the channels to 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achieve </a:t>
                      </a: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the </a:t>
                      </a:r>
                      <a:b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solution, costs involved and the anticipated revenue streams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3031" marR="113031" marT="52748" marB="52748"/>
                </a:tc>
              </a:tr>
              <a:tr h="774850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r-TR" sz="1800">
                          <a:effectLst/>
                        </a:rPr>
                        <a:t>Competition</a:t>
                      </a:r>
                      <a:endParaRPr lang="tr-T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3031" marR="113031" marT="52748" marB="5274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r-TR" sz="1400" dirty="0">
                          <a:effectLst/>
                        </a:rPr>
                        <a:t>It </a:t>
                      </a:r>
                      <a:r>
                        <a:rPr lang="tr-TR" sz="1400" b="1" i="1" dirty="0">
                          <a:effectLst/>
                        </a:rPr>
                        <a:t>focuses on value proposition </a:t>
                      </a:r>
                      <a:r>
                        <a:rPr lang="tr-TR" sz="1400" dirty="0">
                          <a:effectLst/>
                        </a:rPr>
                        <a:t>in quantitative and qualitative terms as way to stay smart in the market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3031" marR="113031" marT="52748" marB="5274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r-TR" sz="1400" dirty="0">
                          <a:effectLst/>
                        </a:rPr>
                        <a:t>It assesses </a:t>
                      </a: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whether the business has an unfair advantage over the rest and how to capitalize on it for 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improvement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3031" marR="113031" marT="52748" marB="52748"/>
                </a:tc>
              </a:tr>
              <a:tr h="774850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r-TR" sz="1800" dirty="0">
                          <a:effectLst/>
                        </a:rPr>
                        <a:t>Application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3031" marR="113031" marT="52748" marB="5274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r-TR" sz="1400" dirty="0">
                          <a:effectLst/>
                        </a:rPr>
                        <a:t>It fosters </a:t>
                      </a:r>
                      <a:r>
                        <a:rPr lang="tr-TR" sz="1400" b="1" i="1" dirty="0" smtClean="0">
                          <a:effectLst/>
                        </a:rPr>
                        <a:t>creativity</a:t>
                      </a:r>
                      <a:r>
                        <a:rPr lang="tr-TR" sz="1400" b="1" i="1" dirty="0">
                          <a:effectLst/>
                        </a:rPr>
                        <a:t>, discussion and constructive analysis</a:t>
                      </a:r>
                      <a:endParaRPr lang="tr-TR" sz="1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3031" marR="113031" marT="52748" marB="5274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r-TR" sz="1400" dirty="0">
                          <a:effectLst/>
                        </a:rPr>
                        <a:t>It is a </a:t>
                      </a: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simple problem-solution oriented approach which enables the entrepreneur to develop step-by-step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3031" marR="113031" marT="52748" marB="52748"/>
                </a:tc>
              </a:tr>
            </a:tbl>
          </a:graphicData>
        </a:graphic>
      </p:graphicFrame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230832" y="160048"/>
            <a:ext cx="8661648" cy="1252728"/>
          </a:xfrm>
        </p:spPr>
        <p:txBody>
          <a:bodyPr>
            <a:normAutofit/>
          </a:bodyPr>
          <a:lstStyle/>
          <a:p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Model Canvas vs Lean Canvas</a:t>
            </a:r>
            <a:b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(Summary)</a:t>
            </a:r>
            <a:endParaRPr lang="tr-TR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268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7302A"/>
                </a:solidFill>
              </a:rPr>
              <a:t>Business Plan by Tolga Baycan</a:t>
            </a:r>
            <a:endParaRPr lang="tr-TR" dirty="0">
              <a:solidFill>
                <a:srgbClr val="37302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5DCB-99B5-4A1B-ADFD-0BB905DC9F51}" type="slidenum">
              <a:rPr lang="tr-TR" smtClean="0">
                <a:solidFill>
                  <a:srgbClr val="37302A"/>
                </a:solidFill>
              </a:rPr>
              <a:pPr/>
              <a:t>19</a:t>
            </a:fld>
            <a:endParaRPr lang="tr-TR" dirty="0">
              <a:solidFill>
                <a:srgbClr val="37302A"/>
              </a:solidFill>
            </a:endParaRPr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457200" y="376072"/>
            <a:ext cx="8229600" cy="1252728"/>
          </a:xfrm>
        </p:spPr>
        <p:txBody>
          <a:bodyPr>
            <a:normAutofit/>
          </a:bodyPr>
          <a:lstStyle/>
          <a:p>
            <a:r>
              <a:rPr lang="tr-TR" sz="3600" dirty="0" smtClean="0"/>
              <a:t>Canvas or Business Plan?</a:t>
            </a:r>
            <a:endParaRPr lang="tr-TR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539552" y="3068960"/>
            <a:ext cx="8136904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100" b="1" dirty="0" smtClean="0">
                <a:solidFill>
                  <a:prstClr val="black"/>
                </a:solidFill>
              </a:rPr>
              <a:t>B</a:t>
            </a:r>
            <a:r>
              <a:rPr lang="en-US" sz="2100" b="1" dirty="0" err="1" smtClean="0">
                <a:solidFill>
                  <a:prstClr val="black"/>
                </a:solidFill>
              </a:rPr>
              <a:t>usiness</a:t>
            </a:r>
            <a:r>
              <a:rPr lang="en-US" sz="2100" b="1" dirty="0" smtClean="0">
                <a:solidFill>
                  <a:prstClr val="black"/>
                </a:solidFill>
              </a:rPr>
              <a:t> </a:t>
            </a:r>
            <a:r>
              <a:rPr lang="tr-TR" sz="2100" b="1" dirty="0">
                <a:solidFill>
                  <a:prstClr val="black"/>
                </a:solidFill>
              </a:rPr>
              <a:t>P</a:t>
            </a:r>
            <a:r>
              <a:rPr lang="en-US" sz="2100" b="1" dirty="0" err="1" smtClean="0">
                <a:solidFill>
                  <a:prstClr val="black"/>
                </a:solidFill>
              </a:rPr>
              <a:t>lan</a:t>
            </a:r>
            <a:r>
              <a:rPr lang="tr-TR" sz="2100" b="1" dirty="0" smtClean="0">
                <a:solidFill>
                  <a:prstClr val="black"/>
                </a:solidFill>
              </a:rPr>
              <a:t> :</a:t>
            </a:r>
            <a:r>
              <a:rPr lang="en-US" sz="2100" dirty="0">
                <a:solidFill>
                  <a:prstClr val="black"/>
                </a:solidFill>
              </a:rPr>
              <a:t> </a:t>
            </a:r>
            <a:endParaRPr lang="tr-TR" sz="2100" dirty="0" smtClean="0">
              <a:solidFill>
                <a:prstClr val="black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tr-TR" sz="2000" dirty="0" smtClean="0">
                <a:solidFill>
                  <a:prstClr val="black"/>
                </a:solidFill>
              </a:rPr>
              <a:t>Reflects the </a:t>
            </a:r>
            <a:r>
              <a:rPr lang="tr-TR" sz="2000" b="1" i="1" dirty="0">
                <a:solidFill>
                  <a:prstClr val="black"/>
                </a:solidFill>
              </a:rPr>
              <a:t>f</a:t>
            </a:r>
            <a:r>
              <a:rPr lang="tr-TR" sz="2000" b="1" i="1" dirty="0" smtClean="0">
                <a:solidFill>
                  <a:prstClr val="black"/>
                </a:solidFill>
              </a:rPr>
              <a:t>inancial </a:t>
            </a:r>
            <a:r>
              <a:rPr lang="tr-TR" sz="2000" b="1" i="1" dirty="0">
                <a:solidFill>
                  <a:prstClr val="black"/>
                </a:solidFill>
              </a:rPr>
              <a:t>s</a:t>
            </a:r>
            <a:r>
              <a:rPr lang="tr-TR" sz="2000" b="1" i="1" dirty="0" smtClean="0">
                <a:solidFill>
                  <a:prstClr val="black"/>
                </a:solidFill>
              </a:rPr>
              <a:t>tructure</a:t>
            </a:r>
            <a:r>
              <a:rPr lang="tr-TR" sz="2000" b="1" dirty="0" smtClean="0">
                <a:solidFill>
                  <a:prstClr val="black"/>
                </a:solidFill>
              </a:rPr>
              <a:t> </a:t>
            </a:r>
            <a:r>
              <a:rPr lang="tr-TR" sz="2000" dirty="0" smtClean="0">
                <a:solidFill>
                  <a:prstClr val="black"/>
                </a:solidFill>
              </a:rPr>
              <a:t>in detail.</a:t>
            </a:r>
          </a:p>
          <a:p>
            <a:pPr marL="342900" indent="-342900" algn="just">
              <a:buFontTx/>
              <a:buChar char="-"/>
            </a:pPr>
            <a:r>
              <a:rPr lang="tr-TR" sz="2000" dirty="0" smtClean="0">
                <a:solidFill>
                  <a:prstClr val="black"/>
                </a:solidFill>
              </a:rPr>
              <a:t>C</a:t>
            </a:r>
            <a:r>
              <a:rPr lang="en-US" sz="2000" dirty="0" err="1" smtClean="0">
                <a:solidFill>
                  <a:prstClr val="black"/>
                </a:solidFill>
              </a:rPr>
              <a:t>onveys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the </a:t>
            </a:r>
            <a:r>
              <a:rPr lang="en-US" sz="2000" b="1" i="1" dirty="0">
                <a:solidFill>
                  <a:prstClr val="black"/>
                </a:solidFill>
              </a:rPr>
              <a:t>organizational structure</a:t>
            </a:r>
            <a:r>
              <a:rPr lang="en-US" sz="2000" i="1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of your </a:t>
            </a:r>
            <a:r>
              <a:rPr lang="en-US" sz="2000" b="1" dirty="0">
                <a:solidFill>
                  <a:prstClr val="black"/>
                </a:solidFill>
              </a:rPr>
              <a:t>business</a:t>
            </a:r>
            <a:r>
              <a:rPr lang="en-US" sz="2000" dirty="0">
                <a:solidFill>
                  <a:prstClr val="black"/>
                </a:solidFill>
              </a:rPr>
              <a:t>, including titles of directors or officers and their individual </a:t>
            </a:r>
            <a:r>
              <a:rPr lang="en-US" sz="2000" dirty="0" smtClean="0">
                <a:solidFill>
                  <a:prstClr val="black"/>
                </a:solidFill>
              </a:rPr>
              <a:t>duties.</a:t>
            </a:r>
            <a:r>
              <a:rPr lang="tr-TR" sz="2000" dirty="0" smtClean="0">
                <a:solidFill>
                  <a:prstClr val="black"/>
                </a:solidFill>
              </a:rPr>
              <a:t> </a:t>
            </a:r>
          </a:p>
          <a:p>
            <a:pPr marL="342900" indent="-342900" algn="just">
              <a:buFontTx/>
              <a:buChar char="-"/>
            </a:pPr>
            <a:r>
              <a:rPr lang="tr-TR" sz="2000" dirty="0">
                <a:solidFill>
                  <a:prstClr val="black"/>
                </a:solidFill>
              </a:rPr>
              <a:t>A</a:t>
            </a:r>
            <a:r>
              <a:rPr lang="en-US" sz="2000" dirty="0" err="1" smtClean="0">
                <a:solidFill>
                  <a:prstClr val="black"/>
                </a:solidFill>
              </a:rPr>
              <a:t>cts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as a </a:t>
            </a:r>
            <a:r>
              <a:rPr lang="en-US" sz="2000" b="1" i="1" dirty="0">
                <a:solidFill>
                  <a:prstClr val="black"/>
                </a:solidFill>
              </a:rPr>
              <a:t>management tool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that can be </a:t>
            </a:r>
            <a:r>
              <a:rPr lang="en-US" sz="2000" dirty="0" smtClean="0">
                <a:solidFill>
                  <a:prstClr val="black"/>
                </a:solidFill>
              </a:rPr>
              <a:t>referred</a:t>
            </a:r>
            <a:r>
              <a:rPr lang="tr-TR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regularly </a:t>
            </a:r>
            <a:r>
              <a:rPr lang="en-US" sz="2000" dirty="0">
                <a:solidFill>
                  <a:prstClr val="black"/>
                </a:solidFill>
              </a:rPr>
              <a:t>to ensure the </a:t>
            </a:r>
            <a:r>
              <a:rPr lang="en-US" sz="2000" b="1" dirty="0">
                <a:solidFill>
                  <a:prstClr val="black"/>
                </a:solidFill>
              </a:rPr>
              <a:t>business</a:t>
            </a:r>
            <a:r>
              <a:rPr lang="en-US" sz="2000" dirty="0">
                <a:solidFill>
                  <a:prstClr val="black"/>
                </a:solidFill>
              </a:rPr>
              <a:t> is on </a:t>
            </a:r>
            <a:r>
              <a:rPr lang="en-US" sz="2000" dirty="0" smtClean="0">
                <a:solidFill>
                  <a:prstClr val="black"/>
                </a:solidFill>
              </a:rPr>
              <a:t>course with </a:t>
            </a:r>
            <a:r>
              <a:rPr lang="en-US" sz="2000" dirty="0">
                <a:solidFill>
                  <a:prstClr val="black"/>
                </a:solidFill>
              </a:rPr>
              <a:t>meeting </a:t>
            </a:r>
            <a:r>
              <a:rPr lang="en-US" sz="2000" b="1" dirty="0">
                <a:solidFill>
                  <a:prstClr val="black"/>
                </a:solidFill>
              </a:rPr>
              <a:t>goals, sales targets or operational </a:t>
            </a:r>
            <a:r>
              <a:rPr lang="en-US" sz="2000" b="1" dirty="0" smtClean="0">
                <a:solidFill>
                  <a:prstClr val="black"/>
                </a:solidFill>
              </a:rPr>
              <a:t>milestones</a:t>
            </a:r>
            <a:r>
              <a:rPr lang="en-US" sz="2000" dirty="0" smtClean="0">
                <a:solidFill>
                  <a:prstClr val="black"/>
                </a:solidFill>
              </a:rPr>
              <a:t>.</a:t>
            </a:r>
            <a:endParaRPr lang="tr-TR" sz="2000" dirty="0">
              <a:solidFill>
                <a:prstClr val="black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tr-TR" sz="2000" dirty="0">
                <a:solidFill>
                  <a:prstClr val="black"/>
                </a:solidFill>
              </a:rPr>
              <a:t>D</a:t>
            </a:r>
            <a:r>
              <a:rPr lang="en-US" sz="2000" dirty="0" err="1" smtClean="0">
                <a:solidFill>
                  <a:prstClr val="black"/>
                </a:solidFill>
              </a:rPr>
              <a:t>aily</a:t>
            </a:r>
            <a:r>
              <a:rPr lang="tr-TR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business </a:t>
            </a:r>
            <a:r>
              <a:rPr lang="en-US" sz="2000" dirty="0">
                <a:solidFill>
                  <a:prstClr val="black"/>
                </a:solidFill>
              </a:rPr>
              <a:t>operations and decisions should be aligned to </a:t>
            </a:r>
            <a:r>
              <a:rPr lang="en-US" sz="2000" b="1" i="1" u="sng" dirty="0" smtClean="0">
                <a:solidFill>
                  <a:prstClr val="black"/>
                </a:solidFill>
              </a:rPr>
              <a:t>long </a:t>
            </a:r>
            <a:r>
              <a:rPr lang="en-US" sz="2000" b="1" i="1" u="sng" dirty="0">
                <a:solidFill>
                  <a:prstClr val="black"/>
                </a:solidFill>
              </a:rPr>
              <a:t>term company objectives and strategies</a:t>
            </a:r>
            <a:r>
              <a:rPr lang="en-US" sz="2000" dirty="0">
                <a:solidFill>
                  <a:prstClr val="black"/>
                </a:solidFill>
              </a:rPr>
              <a:t>, which are </a:t>
            </a:r>
            <a:r>
              <a:rPr lang="tr-TR" sz="2000" dirty="0" smtClean="0">
                <a:solidFill>
                  <a:prstClr val="black"/>
                </a:solidFill>
              </a:rPr>
              <a:t>emphasized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in </a:t>
            </a:r>
            <a:r>
              <a:rPr lang="tr-TR" sz="2000" dirty="0" smtClean="0">
                <a:solidFill>
                  <a:prstClr val="black"/>
                </a:solidFill>
              </a:rPr>
              <a:t>a detailed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business </a:t>
            </a:r>
            <a:r>
              <a:rPr lang="en-US" sz="2000" dirty="0" smtClean="0">
                <a:solidFill>
                  <a:prstClr val="black"/>
                </a:solidFill>
              </a:rPr>
              <a:t>plan</a:t>
            </a:r>
            <a:r>
              <a:rPr lang="tr-TR" sz="2000" dirty="0" smtClean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2132856"/>
            <a:ext cx="835292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100" b="1" dirty="0" smtClean="0">
                <a:solidFill>
                  <a:prstClr val="black"/>
                </a:solidFill>
              </a:rPr>
              <a:t>Canvas Model : </a:t>
            </a:r>
          </a:p>
          <a:p>
            <a:pPr marL="342900" indent="-342900">
              <a:buFontTx/>
              <a:buChar char="-"/>
            </a:pPr>
            <a:r>
              <a:rPr lang="tr-TR" sz="2000" dirty="0" smtClean="0">
                <a:solidFill>
                  <a:prstClr val="black"/>
                </a:solidFill>
              </a:rPr>
              <a:t>Visual, Strategic, Dynamic, Action oriented and focuses on Key Activities based on an idea, innovation, entrepreneur facility etc.</a:t>
            </a:r>
            <a:endParaRPr lang="tr-TR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69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2420888"/>
            <a:ext cx="7200800" cy="3168352"/>
          </a:xfrm>
        </p:spPr>
        <p:txBody>
          <a:bodyPr>
            <a:normAutofit/>
          </a:bodyPr>
          <a:lstStyle/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Instructor at Bilkent since 2002...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: Computer Science...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Spent 10 years at CTP and CTE departments...</a:t>
            </a:r>
          </a:p>
          <a:p>
            <a:pPr lvl="1"/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Programming courses combined with business activities...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 of FBA (Faculty of Business Administration) since 2011...</a:t>
            </a:r>
          </a:p>
          <a:p>
            <a:endParaRPr lang="tr-TR" dirty="0"/>
          </a:p>
          <a:p>
            <a:endParaRPr lang="tr-TR" b="1" dirty="0" smtClean="0"/>
          </a:p>
          <a:p>
            <a:pPr lvl="1"/>
            <a:endParaRPr lang="tr-TR" dirty="0" smtClean="0"/>
          </a:p>
          <a:p>
            <a:pPr lvl="1"/>
            <a:endParaRPr lang="tr-TR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Business Plan by Tolga Baycan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5DCB-99B5-4A1B-ADFD-0BB905DC9F51}" type="slidenum">
              <a:rPr lang="tr-TR" smtClean="0"/>
              <a:t>2</a:t>
            </a:fld>
            <a:endParaRPr lang="tr-TR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Who am I?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1411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7302A"/>
                </a:solidFill>
              </a:rPr>
              <a:t>Business Plan by Tolga Baycan</a:t>
            </a:r>
            <a:endParaRPr lang="tr-TR" dirty="0">
              <a:solidFill>
                <a:srgbClr val="37302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5DCB-99B5-4A1B-ADFD-0BB905DC9F51}" type="slidenum">
              <a:rPr lang="tr-TR" smtClean="0">
                <a:solidFill>
                  <a:srgbClr val="37302A"/>
                </a:solidFill>
              </a:rPr>
              <a:pPr/>
              <a:t>20</a:t>
            </a:fld>
            <a:endParaRPr lang="tr-TR" dirty="0">
              <a:solidFill>
                <a:srgbClr val="37302A"/>
              </a:solidFill>
            </a:endParaRPr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1368152"/>
          </a:xfrm>
        </p:spPr>
        <p:txBody>
          <a:bodyPr>
            <a:normAutofit/>
          </a:bodyPr>
          <a:lstStyle/>
          <a:p>
            <a:pPr algn="l"/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Assume that you are generating </a:t>
            </a:r>
            <a:r>
              <a:rPr lang="tr-T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mobile application that helps the students to find an empty space at parking lots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Please form a suitable ‘LEAN CANVAS’ to test and reflect your idea.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34" y="1484784"/>
            <a:ext cx="8900570" cy="488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3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56" y="2255386"/>
            <a:ext cx="2776972" cy="2762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3680" y="548680"/>
            <a:ext cx="7772400" cy="965969"/>
          </a:xfrm>
        </p:spPr>
        <p:txBody>
          <a:bodyPr/>
          <a:lstStyle/>
          <a:p>
            <a:pPr algn="l"/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Idea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Innovation...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9005" y="2294001"/>
            <a:ext cx="5616623" cy="3168352"/>
          </a:xfrm>
        </p:spPr>
        <p:txBody>
          <a:bodyPr>
            <a:normAutofit/>
          </a:bodyPr>
          <a:lstStyle/>
          <a:p>
            <a:pPr algn="l"/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idea, device </a:t>
            </a:r>
            <a:r>
              <a:rPr lang="en-US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tr-TR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  <a:p>
            <a:pPr marL="342900" indent="-342900" algn="l">
              <a:buFontTx/>
              <a:buChar char="-"/>
            </a:pPr>
            <a:r>
              <a:rPr lang="tr-TR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pplication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better solutions that meet </a:t>
            </a:r>
            <a:r>
              <a:rPr lang="en-US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requirements, </a:t>
            </a:r>
            <a:r>
              <a:rPr lang="en-US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inarticulated</a:t>
            </a:r>
            <a:r>
              <a:rPr lang="tr-TR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(uncertain, ambigious etc.) </a:t>
            </a:r>
            <a:r>
              <a:rPr lang="en-US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needs, or existing market </a:t>
            </a:r>
            <a:r>
              <a:rPr lang="en-US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needs</a:t>
            </a:r>
            <a:r>
              <a:rPr lang="tr-TR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  <a:p>
            <a:pPr marL="342900" indent="-342900" algn="l">
              <a:buFontTx/>
              <a:buChar char="-"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</a:t>
            </a:r>
            <a:r>
              <a:rPr lang="tr-TR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</a:t>
            </a:r>
            <a:r>
              <a:rPr lang="tr-TR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products , processes,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tr-TR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technologies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or ideas that are readily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available</a:t>
            </a:r>
            <a:r>
              <a:rPr lang="tr-TR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markets,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governments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tr-TR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society</a:t>
            </a:r>
            <a:r>
              <a:rPr lang="tr-TR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5439" y="4664176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Impact" panose="020B0806030902050204" pitchFamily="34" charset="0"/>
              </a:rPr>
              <a:t>Disposable Mobile </a:t>
            </a:r>
            <a:r>
              <a:rPr lang="tr-TR" sz="2000" dirty="0">
                <a:latin typeface="Impact" panose="020B0806030902050204" pitchFamily="34" charset="0"/>
              </a:rPr>
              <a:t>P</a:t>
            </a:r>
            <a:r>
              <a:rPr lang="tr-TR" sz="2000" dirty="0" smtClean="0">
                <a:latin typeface="Impact" panose="020B0806030902050204" pitchFamily="34" charset="0"/>
              </a:rPr>
              <a:t>hone </a:t>
            </a:r>
            <a:r>
              <a:rPr lang="tr-TR" sz="2000" dirty="0">
                <a:latin typeface="Impact" panose="020B0806030902050204" pitchFamily="34" charset="0"/>
              </a:rPr>
              <a:t>C</a:t>
            </a:r>
            <a:r>
              <a:rPr lang="tr-TR" sz="2000" dirty="0" smtClean="0">
                <a:latin typeface="Impact" panose="020B0806030902050204" pitchFamily="34" charset="0"/>
              </a:rPr>
              <a:t>harger</a:t>
            </a:r>
            <a:endParaRPr lang="tr-TR" sz="2000" dirty="0">
              <a:latin typeface="Impac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6474" y="5707602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Innovation or NOT?</a:t>
            </a:r>
            <a:endPara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 rot="1486823">
            <a:off x="2359480" y="5360843"/>
            <a:ext cx="1816161" cy="338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323527" y="1916832"/>
            <a:ext cx="5256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tr-TR" sz="16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approaches on battery </a:t>
            </a:r>
            <a:r>
              <a:rPr lang="tr-TR" sz="16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tr-TR" sz="16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ife of Smart Phones...</a:t>
            </a:r>
            <a:endParaRPr lang="tr-TR" sz="1600" b="1" i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556792"/>
            <a:ext cx="8579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Ex: We are </a:t>
            </a:r>
            <a:r>
              <a:rPr lang="tr-TR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b="1" i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aving</a:t>
            </a:r>
            <a:r>
              <a:rPr lang="en-US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trouble </a:t>
            </a:r>
            <a:r>
              <a:rPr lang="tr-TR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while </a:t>
            </a:r>
            <a:r>
              <a:rPr lang="en-US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keeping our smartphone</a:t>
            </a:r>
            <a:r>
              <a:rPr lang="tr-TR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charged throughout the </a:t>
            </a:r>
            <a:r>
              <a:rPr lang="en-US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</a:t>
            </a:r>
            <a:r>
              <a:rPr lang="tr-TR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endParaRPr lang="tr-TR" b="1" i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4164" y="5322881"/>
            <a:ext cx="22155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i="1" dirty="0" smtClean="0"/>
              <a:t>- Tiny charging unit in case of emergency for one use...</a:t>
            </a:r>
          </a:p>
          <a:p>
            <a:r>
              <a:rPr lang="tr-TR" sz="1400" i="1" dirty="0" smtClean="0"/>
              <a:t>- Consumers will keep it at their wallets/pockets...</a:t>
            </a:r>
            <a:endParaRPr lang="tr-TR" sz="1400" i="1" dirty="0"/>
          </a:p>
        </p:txBody>
      </p:sp>
      <p:sp>
        <p:nvSpPr>
          <p:cNvPr id="11" name="Oval 10"/>
          <p:cNvSpPr/>
          <p:nvPr/>
        </p:nvSpPr>
        <p:spPr>
          <a:xfrm>
            <a:off x="683568" y="3647495"/>
            <a:ext cx="792087" cy="645601"/>
          </a:xfrm>
          <a:prstGeom prst="ellipse">
            <a:avLst/>
          </a:prstGeom>
          <a:solidFill>
            <a:srgbClr val="FF00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600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8" grpId="0"/>
      <p:bldP spid="6" grpId="0" animBg="1"/>
      <p:bldP spid="9" grpId="0"/>
      <p:bldP spid="4" grpId="0"/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5253">
            <a:off x="4411928" y="3095890"/>
            <a:ext cx="4275793" cy="2808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774032" y="377840"/>
            <a:ext cx="6190456" cy="458872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chemeClr val="bg1">
                    <a:lumMod val="95000"/>
                  </a:schemeClr>
                </a:solidFill>
              </a:rPr>
              <a:t>New Idea or Not? How to understand</a:t>
            </a:r>
            <a:r>
              <a:rPr lang="tr-TR" sz="2800" b="1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tr-TR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917078"/>
            <a:ext cx="3643313" cy="164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ight Arrow 11"/>
          <p:cNvSpPr/>
          <p:nvPr/>
        </p:nvSpPr>
        <p:spPr>
          <a:xfrm rot="5400000">
            <a:off x="6236959" y="2556129"/>
            <a:ext cx="77453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4253284" cy="3219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ight Arrow 13"/>
          <p:cNvSpPr/>
          <p:nvPr/>
        </p:nvSpPr>
        <p:spPr>
          <a:xfrm rot="9157764">
            <a:off x="4382335" y="1624264"/>
            <a:ext cx="1007695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76561"/>
            <a:ext cx="4057464" cy="2347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ight Arrow 9"/>
          <p:cNvSpPr/>
          <p:nvPr/>
        </p:nvSpPr>
        <p:spPr>
          <a:xfrm rot="8339389">
            <a:off x="2550407" y="3259461"/>
            <a:ext cx="3800383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537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7772400" cy="893961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Incremental Innovation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9506" y="1412776"/>
            <a:ext cx="76029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series of 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 improvements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to an </a:t>
            </a:r>
            <a:r>
              <a:rPr lang="en-US" sz="2000" b="1" u="sng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existing product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 </a:t>
            </a:r>
            <a:r>
              <a:rPr lang="en-US" sz="2000" b="1" u="sng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line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that usually helps 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maintain or improve its competitive position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2000" u="sng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time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tr-TR" sz="20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process is regularly used within the 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 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 business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by companies that need to continue to improve their products to include 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 features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increasingly 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desired by consumers.</a:t>
            </a:r>
            <a:endParaRPr lang="en-US" sz="2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iph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1725" y="3976464"/>
            <a:ext cx="923925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1" name="Straight Arrow Connector 10"/>
          <p:cNvCxnSpPr/>
          <p:nvPr/>
        </p:nvCxnSpPr>
        <p:spPr>
          <a:xfrm flipV="1">
            <a:off x="2248479" y="3861048"/>
            <a:ext cx="2635983" cy="6038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462" y="3322502"/>
            <a:ext cx="3143922" cy="1636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4965137" y="4958579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i="1" dirty="0"/>
              <a:t>n</a:t>
            </a:r>
            <a:r>
              <a:rPr lang="tr-TR" sz="1400" i="1" dirty="0" smtClean="0"/>
              <a:t>ew versions of iPhone</a:t>
            </a:r>
            <a:endParaRPr lang="tr-TR" sz="1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237" y="5269654"/>
            <a:ext cx="3733800" cy="1399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6948264" y="5707897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i="1" dirty="0"/>
              <a:t>e</a:t>
            </a:r>
            <a:r>
              <a:rPr lang="tr-TR" sz="1400" i="1" dirty="0" smtClean="0"/>
              <a:t>volution of Samsung Galaxy S Series</a:t>
            </a:r>
            <a:endParaRPr lang="tr-TR" sz="1400" i="1" dirty="0"/>
          </a:p>
        </p:txBody>
      </p:sp>
    </p:spTree>
    <p:extLst>
      <p:ext uri="{BB962C8B-B14F-4D97-AF65-F5344CB8AC3E}">
        <p14:creationId xmlns:p14="http://schemas.microsoft.com/office/powerpoint/2010/main" val="323884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041" y="692696"/>
            <a:ext cx="7772400" cy="893961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Incremental Innovation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b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tr-TR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Disposable Emergency Mobile Phone Charger</a:t>
            </a:r>
            <a:endParaRPr lang="tr-TR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4093236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427984" y="2498120"/>
            <a:ext cx="41044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i="1" dirty="0" smtClean="0"/>
              <a:t>* Environmental issues ...</a:t>
            </a:r>
            <a:br>
              <a:rPr lang="tr-TR" b="1" i="1" dirty="0" smtClean="0"/>
            </a:br>
            <a:r>
              <a:rPr lang="tr-TR" b="1" i="1" dirty="0" smtClean="0"/>
              <a:t>(Social Responsibility)</a:t>
            </a:r>
          </a:p>
          <a:p>
            <a:pPr marL="285750" indent="-285750">
              <a:buFontTx/>
              <a:buChar char="-"/>
            </a:pPr>
            <a:r>
              <a:rPr lang="tr-TR" sz="1600" dirty="0" smtClean="0"/>
              <a:t>Recycling of plastic packs &amp; Li - ion battery.</a:t>
            </a:r>
          </a:p>
          <a:p>
            <a:r>
              <a:rPr lang="tr-TR" b="1" i="1" dirty="0" smtClean="0"/>
              <a:t>* Durations...</a:t>
            </a:r>
          </a:p>
          <a:p>
            <a:pPr marL="285750" indent="-285750">
              <a:buFontTx/>
              <a:buChar char="-"/>
            </a:pPr>
            <a:r>
              <a:rPr lang="tr-TR" sz="1600" dirty="0" smtClean="0"/>
              <a:t>How to extend?</a:t>
            </a:r>
          </a:p>
          <a:p>
            <a:r>
              <a:rPr lang="tr-TR" b="1" i="1" dirty="0" smtClean="0">
                <a:sym typeface="Wingdings" panose="05000000000000000000" pitchFamily="2" charset="2"/>
              </a:rPr>
              <a:t>* User Interface issues...</a:t>
            </a:r>
          </a:p>
        </p:txBody>
      </p:sp>
    </p:spTree>
    <p:extLst>
      <p:ext uri="{BB962C8B-B14F-4D97-AF65-F5344CB8AC3E}">
        <p14:creationId xmlns:p14="http://schemas.microsoft.com/office/powerpoint/2010/main" val="285619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2132856"/>
            <a:ext cx="8208912" cy="936104"/>
          </a:xfrm>
        </p:spPr>
        <p:txBody>
          <a:bodyPr>
            <a:normAutofit fontScale="92500" lnSpcReduction="20000"/>
          </a:bodyPr>
          <a:lstStyle/>
          <a:p>
            <a:r>
              <a:rPr lang="tr-TR" b="1" dirty="0" smtClean="0"/>
              <a:t>Assume that you have an innovative idea (ex: </a:t>
            </a:r>
            <a:r>
              <a:rPr lang="tr-TR" b="1" i="1" dirty="0" smtClean="0"/>
              <a:t>developing a new application for androids)</a:t>
            </a:r>
            <a:r>
              <a:rPr lang="tr-TR" b="1" dirty="0" smtClean="0"/>
              <a:t>, </a:t>
            </a:r>
            <a:r>
              <a:rPr lang="tr-TR" b="1" dirty="0"/>
              <a:t>w</a:t>
            </a:r>
            <a:r>
              <a:rPr lang="tr-TR" b="1" dirty="0" smtClean="0"/>
              <a:t>hat are your </a:t>
            </a:r>
            <a:r>
              <a:rPr lang="tr-TR" b="1" u="sng" dirty="0" smtClean="0"/>
              <a:t>concerns &amp; expectations</a:t>
            </a:r>
            <a:r>
              <a:rPr lang="tr-TR" b="1" dirty="0" smtClean="0"/>
              <a:t>?</a:t>
            </a:r>
            <a:endParaRPr lang="en-US" sz="1600" dirty="0"/>
          </a:p>
          <a:p>
            <a:endParaRPr lang="tr-TR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20088"/>
            <a:ext cx="8229600" cy="1252728"/>
          </a:xfrm>
        </p:spPr>
        <p:txBody>
          <a:bodyPr/>
          <a:lstStyle/>
          <a:p>
            <a:pPr algn="l"/>
            <a:r>
              <a:rPr lang="tr-TR" dirty="0"/>
              <a:t>A</a:t>
            </a:r>
            <a:r>
              <a:rPr lang="tr-TR" dirty="0" smtClean="0"/>
              <a:t> Business Plan...</a:t>
            </a:r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7302A"/>
                </a:solidFill>
              </a:rPr>
              <a:t>Business Plan by Tolga Baycan</a:t>
            </a:r>
            <a:endParaRPr lang="tr-TR" dirty="0">
              <a:solidFill>
                <a:srgbClr val="37302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5DCB-99B5-4A1B-ADFD-0BB905DC9F51}" type="slidenum">
              <a:rPr lang="tr-TR" smtClean="0">
                <a:solidFill>
                  <a:srgbClr val="37302A"/>
                </a:solidFill>
              </a:rPr>
              <a:pPr/>
              <a:t>7</a:t>
            </a:fld>
            <a:endParaRPr lang="tr-TR">
              <a:solidFill>
                <a:srgbClr val="37302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7" y="3212976"/>
            <a:ext cx="439248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prstClr val="black"/>
                </a:solidFill>
              </a:rPr>
              <a:t>- Is there a </a:t>
            </a:r>
            <a:r>
              <a:rPr lang="tr-TR" b="1" dirty="0" smtClean="0">
                <a:solidFill>
                  <a:prstClr val="black"/>
                </a:solidFill>
              </a:rPr>
              <a:t>need</a:t>
            </a:r>
            <a:r>
              <a:rPr lang="tr-TR" dirty="0" smtClean="0">
                <a:solidFill>
                  <a:prstClr val="black"/>
                </a:solidFill>
              </a:rPr>
              <a:t> for it?</a:t>
            </a:r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7" y="3718773"/>
            <a:ext cx="4392489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prstClr val="black"/>
                </a:solidFill>
              </a:rPr>
              <a:t>- Is it something </a:t>
            </a:r>
            <a:r>
              <a:rPr lang="tr-TR" i="1" dirty="0" smtClean="0">
                <a:solidFill>
                  <a:prstClr val="black"/>
                </a:solidFill>
              </a:rPr>
              <a:t>new</a:t>
            </a:r>
            <a:r>
              <a:rPr lang="tr-TR" dirty="0" smtClean="0">
                <a:solidFill>
                  <a:prstClr val="black"/>
                </a:solidFill>
              </a:rPr>
              <a:t>  (</a:t>
            </a:r>
            <a:r>
              <a:rPr lang="tr-TR" b="1" dirty="0" smtClean="0">
                <a:solidFill>
                  <a:prstClr val="black"/>
                </a:solidFill>
              </a:rPr>
              <a:t>innovation)</a:t>
            </a:r>
            <a:r>
              <a:rPr lang="tr-TR" dirty="0" smtClean="0">
                <a:solidFill>
                  <a:prstClr val="black"/>
                </a:solidFill>
              </a:rPr>
              <a:t> or an </a:t>
            </a:r>
            <a:r>
              <a:rPr lang="tr-TR" i="1" dirty="0" smtClean="0">
                <a:solidFill>
                  <a:prstClr val="black"/>
                </a:solidFill>
              </a:rPr>
              <a:t>improvement of an existing product/service ?</a:t>
            </a:r>
            <a:r>
              <a:rPr lang="tr-TR" dirty="0" smtClean="0">
                <a:solidFill>
                  <a:prstClr val="black"/>
                </a:solidFill>
              </a:rPr>
              <a:t>  (</a:t>
            </a:r>
            <a:r>
              <a:rPr lang="tr-TR" b="1" dirty="0" smtClean="0">
                <a:solidFill>
                  <a:prstClr val="black"/>
                </a:solidFill>
              </a:rPr>
              <a:t>incremental innovation)</a:t>
            </a:r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7" y="4654877"/>
            <a:ext cx="439248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prstClr val="black"/>
                </a:solidFill>
              </a:rPr>
              <a:t>- </a:t>
            </a:r>
            <a:r>
              <a:rPr lang="tr-TR" b="1" dirty="0" smtClean="0">
                <a:solidFill>
                  <a:prstClr val="black"/>
                </a:solidFill>
              </a:rPr>
              <a:t>Incorporation!</a:t>
            </a:r>
            <a:r>
              <a:rPr lang="tr-TR" dirty="0" smtClean="0">
                <a:solidFill>
                  <a:prstClr val="black"/>
                </a:solidFill>
              </a:rPr>
              <a:t> Do I need an </a:t>
            </a:r>
            <a:r>
              <a:rPr lang="tr-TR" b="1" dirty="0" smtClean="0">
                <a:solidFill>
                  <a:prstClr val="black"/>
                </a:solidFill>
              </a:rPr>
              <a:t>organization</a:t>
            </a:r>
            <a:r>
              <a:rPr lang="tr-TR" dirty="0" smtClean="0">
                <a:solidFill>
                  <a:prstClr val="black"/>
                </a:solidFill>
              </a:rPr>
              <a:t>? What type?</a:t>
            </a:r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7" y="5363924"/>
            <a:ext cx="4392489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prstClr val="black"/>
                </a:solidFill>
              </a:rPr>
              <a:t>- What will be the </a:t>
            </a:r>
            <a:r>
              <a:rPr lang="tr-TR" b="1" dirty="0" smtClean="0">
                <a:solidFill>
                  <a:prstClr val="black"/>
                </a:solidFill>
              </a:rPr>
              <a:t>correct</a:t>
            </a:r>
            <a:r>
              <a:rPr lang="tr-TR" dirty="0" smtClean="0">
                <a:solidFill>
                  <a:prstClr val="black"/>
                </a:solidFill>
              </a:rPr>
              <a:t> </a:t>
            </a:r>
            <a:r>
              <a:rPr lang="tr-TR" b="1" dirty="0" smtClean="0">
                <a:solidFill>
                  <a:prstClr val="black"/>
                </a:solidFill>
              </a:rPr>
              <a:t>price</a:t>
            </a:r>
            <a:r>
              <a:rPr lang="tr-TR" dirty="0" smtClean="0">
                <a:solidFill>
                  <a:prstClr val="black"/>
                </a:solidFill>
              </a:rPr>
              <a:t>?</a:t>
            </a:r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0032" y="4653136"/>
            <a:ext cx="3672408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prstClr val="black"/>
                </a:solidFill>
              </a:rPr>
              <a:t>- Is it possible to make a </a:t>
            </a:r>
            <a:r>
              <a:rPr lang="tr-TR" b="1" dirty="0" smtClean="0">
                <a:solidFill>
                  <a:prstClr val="black"/>
                </a:solidFill>
              </a:rPr>
              <a:t>profit</a:t>
            </a:r>
            <a:r>
              <a:rPr lang="tr-TR" dirty="0" smtClean="0">
                <a:solidFill>
                  <a:prstClr val="black"/>
                </a:solidFill>
              </a:rPr>
              <a:t> in short run? How much time (weeks, months or years) do I need to reach the </a:t>
            </a:r>
            <a:r>
              <a:rPr lang="tr-TR" b="1" dirty="0" smtClean="0">
                <a:solidFill>
                  <a:prstClr val="black"/>
                </a:solidFill>
              </a:rPr>
              <a:t>break-even</a:t>
            </a:r>
            <a:r>
              <a:rPr lang="tr-TR" dirty="0" smtClean="0">
                <a:solidFill>
                  <a:prstClr val="black"/>
                </a:solidFill>
              </a:rPr>
              <a:t>?</a:t>
            </a:r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0032" y="3074476"/>
            <a:ext cx="367240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prstClr val="black"/>
                </a:solidFill>
              </a:rPr>
              <a:t>- Who are my </a:t>
            </a:r>
            <a:r>
              <a:rPr lang="tr-TR" b="1" dirty="0" smtClean="0">
                <a:solidFill>
                  <a:prstClr val="black"/>
                </a:solidFill>
              </a:rPr>
              <a:t>customers</a:t>
            </a:r>
            <a:r>
              <a:rPr lang="tr-TR" dirty="0" smtClean="0">
                <a:solidFill>
                  <a:prstClr val="black"/>
                </a:solidFill>
              </a:rPr>
              <a:t> and how can I </a:t>
            </a:r>
            <a:r>
              <a:rPr lang="tr-TR" b="1" dirty="0" smtClean="0">
                <a:solidFill>
                  <a:prstClr val="black"/>
                </a:solidFill>
              </a:rPr>
              <a:t>reach </a:t>
            </a:r>
            <a:r>
              <a:rPr lang="tr-TR" dirty="0" smtClean="0">
                <a:solidFill>
                  <a:prstClr val="black"/>
                </a:solidFill>
              </a:rPr>
              <a:t>them?</a:t>
            </a:r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0032" y="3861048"/>
            <a:ext cx="367240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prstClr val="black"/>
                </a:solidFill>
              </a:rPr>
              <a:t>- How can I form the </a:t>
            </a:r>
            <a:r>
              <a:rPr lang="tr-TR" b="1" dirty="0" smtClean="0">
                <a:solidFill>
                  <a:prstClr val="black"/>
                </a:solidFill>
              </a:rPr>
              <a:t>supply-chain process</a:t>
            </a:r>
            <a:r>
              <a:rPr lang="tr-TR" dirty="0" smtClean="0">
                <a:solidFill>
                  <a:prstClr val="black"/>
                </a:solidFill>
              </a:rPr>
              <a:t>?</a:t>
            </a:r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2085" y="5949280"/>
            <a:ext cx="7580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i="1" dirty="0" smtClean="0">
                <a:solidFill>
                  <a:prstClr val="black"/>
                </a:solidFill>
              </a:rPr>
              <a:t>In order to find the answers of these quesitons you need a  </a:t>
            </a:r>
            <a:r>
              <a:rPr lang="tr-TR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PLAN!</a:t>
            </a:r>
            <a:endParaRPr lang="tr-TR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852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655534"/>
            <a:ext cx="8424936" cy="5541128"/>
          </a:xfrm>
          <a:prstGeom prst="rect">
            <a:avLst/>
          </a:prstGeom>
          <a:solidFill>
            <a:schemeClr val="accent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spc="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MARKETPLACE</a:t>
            </a:r>
            <a:endParaRPr lang="tr-TR" sz="2400" spc="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971600" y="1412776"/>
            <a:ext cx="2232248" cy="165618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rgbClr val="3F3F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Ind. A</a:t>
            </a:r>
            <a:endParaRPr lang="tr-TR" sz="1400" b="1" dirty="0">
              <a:solidFill>
                <a:srgbClr val="3F3F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2987824" y="3933056"/>
            <a:ext cx="3816424" cy="22322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rgbClr val="3F3F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Ind. C</a:t>
            </a:r>
            <a:endParaRPr lang="tr-TR" sz="1400" b="1" dirty="0">
              <a:solidFill>
                <a:srgbClr val="3F3F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52120" y="1005880"/>
            <a:ext cx="2808312" cy="206308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rgbClr val="3F3F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Ind. B</a:t>
            </a:r>
            <a:endParaRPr lang="tr-TR" sz="1400" b="1" dirty="0">
              <a:solidFill>
                <a:srgbClr val="3F3F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1886802" y="1553014"/>
            <a:ext cx="740982" cy="50405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prstClr val="white"/>
                </a:solidFill>
              </a:rPr>
              <a:t>x x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462866" y="2037420"/>
            <a:ext cx="524958" cy="52748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prstClr val="white"/>
                </a:solidFill>
              </a:rPr>
              <a:t>x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115616" y="1822198"/>
            <a:ext cx="648072" cy="59869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x</a:t>
            </a:r>
            <a:r>
              <a:rPr lang="tr-TR" dirty="0" smtClean="0">
                <a:solidFill>
                  <a:prstClr val="white"/>
                </a:solidFill>
              </a:rPr>
              <a:t> x x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749504" y="2420888"/>
            <a:ext cx="658122" cy="52748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prstClr val="white"/>
                </a:solidFill>
              </a:rPr>
              <a:t>x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940152" y="1372251"/>
            <a:ext cx="648072" cy="74929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x</a:t>
            </a:r>
            <a:r>
              <a:rPr lang="tr-TR" dirty="0" smtClean="0">
                <a:solidFill>
                  <a:prstClr val="white"/>
                </a:solidFill>
              </a:rPr>
              <a:t> x x x x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18" name="Smiley Face 17"/>
          <p:cNvSpPr/>
          <p:nvPr/>
        </p:nvSpPr>
        <p:spPr>
          <a:xfrm>
            <a:off x="737574" y="3175814"/>
            <a:ext cx="468052" cy="432048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19" name="Smiley Face 18"/>
          <p:cNvSpPr/>
          <p:nvPr/>
        </p:nvSpPr>
        <p:spPr>
          <a:xfrm>
            <a:off x="608063" y="5533172"/>
            <a:ext cx="468052" cy="432048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20" name="Smiley Face 19"/>
          <p:cNvSpPr/>
          <p:nvPr/>
        </p:nvSpPr>
        <p:spPr>
          <a:xfrm>
            <a:off x="2411252" y="5536772"/>
            <a:ext cx="468052" cy="432048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21" name="Smiley Face 20"/>
          <p:cNvSpPr/>
          <p:nvPr/>
        </p:nvSpPr>
        <p:spPr>
          <a:xfrm>
            <a:off x="7038439" y="4005064"/>
            <a:ext cx="468052" cy="432048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22" name="Smiley Face 21"/>
          <p:cNvSpPr/>
          <p:nvPr/>
        </p:nvSpPr>
        <p:spPr>
          <a:xfrm>
            <a:off x="6804248" y="5725527"/>
            <a:ext cx="468052" cy="432048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23" name="Smiley Face 22"/>
          <p:cNvSpPr/>
          <p:nvPr/>
        </p:nvSpPr>
        <p:spPr>
          <a:xfrm>
            <a:off x="5112060" y="1021757"/>
            <a:ext cx="468052" cy="432048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24" name="Smiley Face 23"/>
          <p:cNvSpPr/>
          <p:nvPr/>
        </p:nvSpPr>
        <p:spPr>
          <a:xfrm>
            <a:off x="8064388" y="4986033"/>
            <a:ext cx="468052" cy="432048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25" name="Smiley Face 24"/>
          <p:cNvSpPr/>
          <p:nvPr/>
        </p:nvSpPr>
        <p:spPr>
          <a:xfrm>
            <a:off x="3851920" y="2024844"/>
            <a:ext cx="468052" cy="432048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26" name="Smiley Face 25"/>
          <p:cNvSpPr/>
          <p:nvPr/>
        </p:nvSpPr>
        <p:spPr>
          <a:xfrm>
            <a:off x="8064388" y="3212976"/>
            <a:ext cx="468052" cy="432048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27" name="Smiley Face 26"/>
          <p:cNvSpPr/>
          <p:nvPr/>
        </p:nvSpPr>
        <p:spPr>
          <a:xfrm>
            <a:off x="2256295" y="3875647"/>
            <a:ext cx="468052" cy="432048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28" name="Smiley Face 27"/>
          <p:cNvSpPr/>
          <p:nvPr/>
        </p:nvSpPr>
        <p:spPr>
          <a:xfrm>
            <a:off x="5112060" y="2608103"/>
            <a:ext cx="468052" cy="432048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29" name="Smiley Face 28"/>
          <p:cNvSpPr/>
          <p:nvPr/>
        </p:nvSpPr>
        <p:spPr>
          <a:xfrm>
            <a:off x="3194154" y="1184590"/>
            <a:ext cx="458002" cy="368424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30" name="Smiley Face 29"/>
          <p:cNvSpPr/>
          <p:nvPr/>
        </p:nvSpPr>
        <p:spPr>
          <a:xfrm>
            <a:off x="971600" y="4437112"/>
            <a:ext cx="468052" cy="432048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31" name="Smiley Face 30"/>
          <p:cNvSpPr/>
          <p:nvPr/>
        </p:nvSpPr>
        <p:spPr>
          <a:xfrm>
            <a:off x="647564" y="1120966"/>
            <a:ext cx="468052" cy="432048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5536" y="6186790"/>
            <a:ext cx="1752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solidFill>
                  <a:prstClr val="black"/>
                </a:solidFill>
              </a:rPr>
              <a:t>X</a:t>
            </a:r>
            <a:r>
              <a:rPr lang="tr-TR" sz="1400" dirty="0" smtClean="0">
                <a:solidFill>
                  <a:prstClr val="black"/>
                </a:solidFill>
              </a:rPr>
              <a:t> : Product or Service</a:t>
            </a:r>
            <a:endParaRPr lang="tr-TR" sz="1400" dirty="0">
              <a:solidFill>
                <a:prstClr val="black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566975" y="4173370"/>
            <a:ext cx="658122" cy="52748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prstClr val="white"/>
                </a:solidFill>
              </a:rPr>
              <a:t>x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481429" y="4565576"/>
            <a:ext cx="740982" cy="50405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prstClr val="white"/>
                </a:solidFill>
              </a:rPr>
              <a:t>x x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494499" y="4817604"/>
            <a:ext cx="740982" cy="50405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prstClr val="white"/>
                </a:solidFill>
              </a:rPr>
              <a:t>x x x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7380490" y="1977126"/>
            <a:ext cx="658122" cy="52748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prstClr val="white"/>
                </a:solidFill>
              </a:rPr>
              <a:t>x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4483580" y="5273030"/>
            <a:ext cx="658122" cy="52748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prstClr val="white"/>
                </a:solidFill>
              </a:rPr>
              <a:t>x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38" name="Smiley Face 37"/>
          <p:cNvSpPr/>
          <p:nvPr/>
        </p:nvSpPr>
        <p:spPr>
          <a:xfrm>
            <a:off x="2144149" y="6277962"/>
            <a:ext cx="263477" cy="247382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83176" y="6220511"/>
            <a:ext cx="892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solidFill>
                  <a:prstClr val="black"/>
                </a:solidFill>
              </a:rPr>
              <a:t>Customer</a:t>
            </a:r>
            <a:endParaRPr lang="tr-TR" sz="1400" dirty="0">
              <a:solidFill>
                <a:prstClr val="black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3275856" y="6242921"/>
            <a:ext cx="329061" cy="28242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63888" y="6217567"/>
            <a:ext cx="872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solidFill>
                  <a:prstClr val="black"/>
                </a:solidFill>
              </a:rPr>
              <a:t>Company</a:t>
            </a:r>
            <a:endParaRPr lang="tr-TR" sz="1400" dirty="0">
              <a:solidFill>
                <a:prstClr val="black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4427983" y="6237312"/>
            <a:ext cx="384657" cy="28803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400" b="1" dirty="0">
              <a:solidFill>
                <a:srgbClr val="3F3F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88024" y="6217567"/>
            <a:ext cx="787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solidFill>
                  <a:prstClr val="black"/>
                </a:solidFill>
              </a:rPr>
              <a:t>Industry</a:t>
            </a:r>
            <a:endParaRPr lang="tr-TR" sz="1400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3" y="5202057"/>
            <a:ext cx="2520281" cy="955518"/>
          </a:xfrm>
          <a:prstGeom prst="rect">
            <a:avLst/>
          </a:prstGeom>
          <a:solidFill>
            <a:schemeClr val="accent4">
              <a:lumMod val="40000"/>
              <a:lumOff val="60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779912" y="1894206"/>
            <a:ext cx="1841229" cy="1246762"/>
          </a:xfrm>
          <a:prstGeom prst="rect">
            <a:avLst/>
          </a:prstGeom>
          <a:solidFill>
            <a:schemeClr val="accent4">
              <a:lumMod val="40000"/>
              <a:lumOff val="60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3" name="Left Arrow 2"/>
          <p:cNvSpPr/>
          <p:nvPr/>
        </p:nvSpPr>
        <p:spPr>
          <a:xfrm rot="20745799">
            <a:off x="2897220" y="5605079"/>
            <a:ext cx="1747222" cy="194656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4472989" y="2708920"/>
            <a:ext cx="171019" cy="2803452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cxnSp>
        <p:nvCxnSpPr>
          <p:cNvPr id="8" name="Straight Arrow Connector 7"/>
          <p:cNvCxnSpPr>
            <a:stCxn id="34" idx="2"/>
          </p:cNvCxnSpPr>
          <p:nvPr/>
        </p:nvCxnSpPr>
        <p:spPr>
          <a:xfrm flipH="1">
            <a:off x="2604557" y="4817604"/>
            <a:ext cx="87687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645278" y="4700854"/>
            <a:ext cx="2250758" cy="7172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5" idx="2"/>
          </p:cNvCxnSpPr>
          <p:nvPr/>
        </p:nvCxnSpPr>
        <p:spPr>
          <a:xfrm flipH="1">
            <a:off x="2725345" y="5069632"/>
            <a:ext cx="2769154" cy="4539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4" idx="0"/>
          </p:cNvCxnSpPr>
          <p:nvPr/>
        </p:nvCxnSpPr>
        <p:spPr>
          <a:xfrm flipV="1">
            <a:off x="3851920" y="2824127"/>
            <a:ext cx="148081" cy="17414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3" idx="0"/>
          </p:cNvCxnSpPr>
          <p:nvPr/>
        </p:nvCxnSpPr>
        <p:spPr>
          <a:xfrm flipH="1" flipV="1">
            <a:off x="4085946" y="2824127"/>
            <a:ext cx="810090" cy="1349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5" idx="0"/>
          </p:cNvCxnSpPr>
          <p:nvPr/>
        </p:nvCxnSpPr>
        <p:spPr>
          <a:xfrm flipH="1" flipV="1">
            <a:off x="4222411" y="2824127"/>
            <a:ext cx="1642579" cy="19934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14" y="764705"/>
            <a:ext cx="8156042" cy="5400600"/>
          </a:xfrm>
          <a:prstGeom prst="rect">
            <a:avLst/>
          </a:prstGeom>
        </p:spPr>
      </p:pic>
      <p:pic>
        <p:nvPicPr>
          <p:cNvPr id="49" name="Picture 3" descr="C:\Users\Bilkent\AppData\Local\Microsoft\Windows\INetCache\IE\XXPBDX6V\save-money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772433"/>
            <a:ext cx="8280920" cy="539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Business Plan by Tolga Baycan</a:t>
            </a:r>
            <a:endParaRPr lang="tr-TR">
              <a:solidFill>
                <a:prstClr val="black"/>
              </a:solidFill>
            </a:endParaRP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F74273-07F9-4D03-A228-C082400800DC}" type="slidenum">
              <a:rPr lang="tr-TR" smtClean="0">
                <a:solidFill>
                  <a:prstClr val="black"/>
                </a:solidFill>
              </a:rPr>
              <a:pPr/>
              <a:t>8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2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2" grpId="0" animBg="1"/>
      <p:bldP spid="44" grpId="0" animBg="1"/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2204864"/>
            <a:ext cx="7272808" cy="3744416"/>
          </a:xfrm>
        </p:spPr>
        <p:txBody>
          <a:bodyPr>
            <a:normAutofit/>
          </a:bodyPr>
          <a:lstStyle/>
          <a:p>
            <a:r>
              <a:rPr lang="en-US" dirty="0"/>
              <a:t>A </a:t>
            </a:r>
            <a:r>
              <a:rPr lang="en-US" i="1" dirty="0" smtClean="0"/>
              <a:t>formal </a:t>
            </a:r>
            <a:r>
              <a:rPr lang="en-US" i="1" dirty="0"/>
              <a:t>statement </a:t>
            </a:r>
            <a:r>
              <a:rPr lang="en-US" dirty="0"/>
              <a:t>of </a:t>
            </a:r>
            <a:r>
              <a:rPr lang="tr-TR" dirty="0" smtClean="0"/>
              <a:t>:</a:t>
            </a:r>
          </a:p>
          <a:p>
            <a:pPr lvl="1"/>
            <a:r>
              <a:rPr lang="tr-TR" dirty="0"/>
              <a:t>A</a:t>
            </a:r>
            <a:r>
              <a:rPr lang="en-US" dirty="0" smtClean="0"/>
              <a:t> </a:t>
            </a:r>
            <a:r>
              <a:rPr lang="en-US" dirty="0"/>
              <a:t>set of </a:t>
            </a:r>
            <a:r>
              <a:rPr lang="en-US" b="1" dirty="0"/>
              <a:t>business</a:t>
            </a:r>
            <a:r>
              <a:rPr lang="en-US" dirty="0"/>
              <a:t> </a:t>
            </a:r>
            <a:r>
              <a:rPr lang="en-US" b="1" dirty="0" smtClean="0"/>
              <a:t>goals</a:t>
            </a:r>
            <a:r>
              <a:rPr lang="tr-TR" b="1" dirty="0" smtClean="0"/>
              <a:t> &amp; objectives</a:t>
            </a:r>
            <a:r>
              <a:rPr lang="tr-TR" dirty="0" smtClean="0"/>
              <a:t>...</a:t>
            </a:r>
            <a:r>
              <a:rPr lang="en-US" dirty="0" smtClean="0"/>
              <a:t> </a:t>
            </a:r>
            <a:endParaRPr lang="tr-TR" dirty="0" smtClean="0"/>
          </a:p>
          <a:p>
            <a:pPr lvl="1"/>
            <a:r>
              <a:rPr lang="tr-TR" b="1" dirty="0" smtClean="0"/>
              <a:t>R</a:t>
            </a:r>
            <a:r>
              <a:rPr lang="en-US" b="1" dirty="0" smtClean="0"/>
              <a:t>easons</a:t>
            </a:r>
            <a:r>
              <a:rPr lang="en-US" dirty="0" smtClean="0"/>
              <a:t> </a:t>
            </a:r>
            <a:r>
              <a:rPr lang="tr-TR" dirty="0" smtClean="0"/>
              <a:t>(why you believe that they are </a:t>
            </a:r>
            <a:r>
              <a:rPr lang="en-US" b="1" dirty="0" smtClean="0"/>
              <a:t>attainable</a:t>
            </a:r>
            <a:r>
              <a:rPr lang="tr-TR" b="1" dirty="0" smtClean="0"/>
              <a:t>)</a:t>
            </a:r>
            <a:r>
              <a:rPr lang="tr-TR" dirty="0" smtClean="0"/>
              <a:t>...</a:t>
            </a:r>
            <a:r>
              <a:rPr lang="en-US" dirty="0" smtClean="0"/>
              <a:t> </a:t>
            </a:r>
            <a:endParaRPr lang="tr-TR" dirty="0" smtClean="0"/>
          </a:p>
          <a:p>
            <a:pPr lvl="1"/>
            <a:r>
              <a:rPr lang="tr-TR" b="1" dirty="0" smtClean="0"/>
              <a:t>Action P</a:t>
            </a:r>
            <a:r>
              <a:rPr lang="en-US" b="1" dirty="0" smtClean="0"/>
              <a:t>lan</a:t>
            </a:r>
            <a:r>
              <a:rPr lang="en-US" dirty="0"/>
              <a:t> for reaching those </a:t>
            </a:r>
            <a:r>
              <a:rPr lang="en-US" dirty="0" smtClean="0"/>
              <a:t>goals</a:t>
            </a:r>
            <a:r>
              <a:rPr lang="tr-TR" dirty="0" smtClean="0"/>
              <a:t>...</a:t>
            </a:r>
            <a:r>
              <a:rPr lang="en-US" dirty="0" smtClean="0"/>
              <a:t> </a:t>
            </a:r>
            <a:endParaRPr lang="tr-TR" dirty="0" smtClean="0"/>
          </a:p>
          <a:p>
            <a:pPr lvl="1"/>
            <a:r>
              <a:rPr lang="tr-TR" b="1" dirty="0" smtClean="0"/>
              <a:t>B</a:t>
            </a:r>
            <a:r>
              <a:rPr lang="en-US" b="1" dirty="0" smtClean="0"/>
              <a:t>ackground </a:t>
            </a:r>
            <a:r>
              <a:rPr lang="en-US" b="1" dirty="0"/>
              <a:t>information </a:t>
            </a:r>
            <a:r>
              <a:rPr lang="en-US" dirty="0"/>
              <a:t>about the </a:t>
            </a:r>
            <a:r>
              <a:rPr lang="en-US" b="1" dirty="0"/>
              <a:t>organization or team </a:t>
            </a:r>
            <a:r>
              <a:rPr lang="en-US" dirty="0"/>
              <a:t>attempting to reach those goals</a:t>
            </a:r>
            <a:r>
              <a:rPr lang="en-US" dirty="0" smtClean="0"/>
              <a:t>.</a:t>
            </a:r>
            <a:r>
              <a:rPr lang="tr-TR" dirty="0" smtClean="0"/>
              <a:t>..</a:t>
            </a:r>
          </a:p>
          <a:p>
            <a:pPr lvl="1"/>
            <a:r>
              <a:rPr lang="tr-TR" dirty="0" smtClean="0"/>
              <a:t>A </a:t>
            </a:r>
            <a:r>
              <a:rPr lang="tr-TR" b="1" dirty="0" smtClean="0"/>
              <a:t>decision making </a:t>
            </a:r>
            <a:r>
              <a:rPr lang="tr-TR" dirty="0" smtClean="0"/>
              <a:t>tool so, </a:t>
            </a:r>
            <a:r>
              <a:rPr lang="tr-TR" b="1" u="sng" dirty="0" smtClean="0"/>
              <a:t>NO</a:t>
            </a:r>
            <a:r>
              <a:rPr lang="tr-TR" dirty="0" smtClean="0"/>
              <a:t> fixed content! </a:t>
            </a:r>
            <a:r>
              <a:rPr lang="tr-TR" dirty="0"/>
              <a:t/>
            </a:r>
            <a:br>
              <a:rPr lang="tr-TR" dirty="0"/>
            </a:br>
            <a:r>
              <a:rPr lang="tr-TR" sz="1900" i="1" dirty="0"/>
              <a:t>T</a:t>
            </a:r>
            <a:r>
              <a:rPr lang="en-US" sz="1900" i="1" dirty="0" smtClean="0"/>
              <a:t>he </a:t>
            </a:r>
            <a:r>
              <a:rPr lang="en-US" sz="1900" i="1" dirty="0"/>
              <a:t>content </a:t>
            </a:r>
            <a:r>
              <a:rPr lang="en-US" sz="1900" i="1" dirty="0" smtClean="0"/>
              <a:t>is </a:t>
            </a:r>
            <a:r>
              <a:rPr lang="en-US" sz="1900" i="1" dirty="0"/>
              <a:t>determined by the </a:t>
            </a:r>
            <a:r>
              <a:rPr lang="en-US" sz="1900" b="1" i="1" u="sng" dirty="0"/>
              <a:t>goals and </a:t>
            </a:r>
            <a:r>
              <a:rPr lang="en-US" sz="1900" b="1" i="1" u="sng" dirty="0" smtClean="0"/>
              <a:t>audience</a:t>
            </a:r>
            <a:r>
              <a:rPr lang="tr-TR" sz="1900" b="1" i="1" u="sng" dirty="0" smtClean="0"/>
              <a:t>...</a:t>
            </a:r>
            <a:endParaRPr lang="en-US" sz="1900" b="1" i="1" u="sng" dirty="0"/>
          </a:p>
          <a:p>
            <a:endParaRPr lang="tr-T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1" dirty="0" smtClean="0"/>
              <a:t>What</a:t>
            </a:r>
            <a:r>
              <a:rPr lang="tr-TR" dirty="0" smtClean="0"/>
              <a:t> is a Business Plan?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093" y="3789040"/>
            <a:ext cx="2157736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7302A"/>
                </a:solidFill>
              </a:rPr>
              <a:t>Business Plan by Tolga Baycan</a:t>
            </a:r>
            <a:endParaRPr lang="tr-TR" dirty="0">
              <a:solidFill>
                <a:srgbClr val="37302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5DCB-99B5-4A1B-ADFD-0BB905DC9F51}" type="slidenum">
              <a:rPr lang="tr-TR" smtClean="0">
                <a:solidFill>
                  <a:srgbClr val="37302A"/>
                </a:solidFill>
              </a:rPr>
              <a:pPr/>
              <a:t>9</a:t>
            </a:fld>
            <a:endParaRPr lang="tr-TR">
              <a:solidFill>
                <a:srgbClr val="37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32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9274</TotalTime>
  <Words>1087</Words>
  <Application>Microsoft Office PowerPoint</Application>
  <PresentationFormat>On-screen Show (4:3)</PresentationFormat>
  <Paragraphs>181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Waveform</vt:lpstr>
      <vt:lpstr>Macro</vt:lpstr>
      <vt:lpstr>PowerPoint Presentation</vt:lpstr>
      <vt:lpstr>Who am I?</vt:lpstr>
      <vt:lpstr>New Idea  Innovation...</vt:lpstr>
      <vt:lpstr>New Idea or Not? How to understand?</vt:lpstr>
      <vt:lpstr>Incremental Innovation...</vt:lpstr>
      <vt:lpstr>Incremental Innovation... of Disposable Emergency Mobile Phone Charger</vt:lpstr>
      <vt:lpstr>A Business Plan...</vt:lpstr>
      <vt:lpstr>PowerPoint Presentation</vt:lpstr>
      <vt:lpstr>What is a Business Plan?</vt:lpstr>
      <vt:lpstr>Who is responsible (stakeholders) for this Plan?</vt:lpstr>
      <vt:lpstr>Why do we need this Plan?</vt:lpstr>
      <vt:lpstr>When do we need this Plan?</vt:lpstr>
      <vt:lpstr> A Business Plan Report (15-30 pages)</vt:lpstr>
      <vt:lpstr>Alternatives of Business Plan</vt:lpstr>
      <vt:lpstr>PowerPoint Presentation</vt:lpstr>
      <vt:lpstr>PowerPoint Presentation</vt:lpstr>
      <vt:lpstr>Business Model Canvas Example</vt:lpstr>
      <vt:lpstr>Business Model Canvas vs Lean Canvas (Summary)</vt:lpstr>
      <vt:lpstr>Canvas or Business Plan?</vt:lpstr>
      <vt:lpstr>Assume that you are generating a mobile application that helps the students to find an empty space at parking lots. Please form a suitable ‘LEAN CANVAS’ to test and reflect your idea.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Bilkent</dc:creator>
  <cp:lastModifiedBy>Bilkent</cp:lastModifiedBy>
  <cp:revision>353</cp:revision>
  <dcterms:created xsi:type="dcterms:W3CDTF">2014-12-09T12:39:01Z</dcterms:created>
  <dcterms:modified xsi:type="dcterms:W3CDTF">2018-03-05T10:03:10Z</dcterms:modified>
</cp:coreProperties>
</file>