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83"/>
  </p:notesMasterIdLst>
  <p:handoutMasterIdLst>
    <p:handoutMasterId r:id="rId84"/>
  </p:handoutMasterIdLst>
  <p:sldIdLst>
    <p:sldId id="259" r:id="rId2"/>
    <p:sldId id="285" r:id="rId3"/>
    <p:sldId id="258" r:id="rId4"/>
    <p:sldId id="261" r:id="rId5"/>
    <p:sldId id="288" r:id="rId6"/>
    <p:sldId id="270" r:id="rId7"/>
    <p:sldId id="262" r:id="rId8"/>
    <p:sldId id="287" r:id="rId9"/>
    <p:sldId id="265" r:id="rId10"/>
    <p:sldId id="289" r:id="rId11"/>
    <p:sldId id="290" r:id="rId12"/>
    <p:sldId id="291" r:id="rId13"/>
    <p:sldId id="292" r:id="rId14"/>
    <p:sldId id="293" r:id="rId15"/>
    <p:sldId id="294" r:id="rId16"/>
    <p:sldId id="300" r:id="rId17"/>
    <p:sldId id="324" r:id="rId18"/>
    <p:sldId id="263" r:id="rId19"/>
    <p:sldId id="264" r:id="rId20"/>
    <p:sldId id="266" r:id="rId21"/>
    <p:sldId id="267" r:id="rId22"/>
    <p:sldId id="326" r:id="rId23"/>
    <p:sldId id="327" r:id="rId24"/>
    <p:sldId id="309" r:id="rId25"/>
    <p:sldId id="307" r:id="rId26"/>
    <p:sldId id="310" r:id="rId27"/>
    <p:sldId id="312" r:id="rId28"/>
    <p:sldId id="311" r:id="rId29"/>
    <p:sldId id="308" r:id="rId30"/>
    <p:sldId id="268" r:id="rId31"/>
    <p:sldId id="313" r:id="rId32"/>
    <p:sldId id="271" r:id="rId33"/>
    <p:sldId id="325" r:id="rId34"/>
    <p:sldId id="277" r:id="rId35"/>
    <p:sldId id="323" r:id="rId36"/>
    <p:sldId id="274" r:id="rId37"/>
    <p:sldId id="333" r:id="rId38"/>
    <p:sldId id="334" r:id="rId39"/>
    <p:sldId id="343" r:id="rId40"/>
    <p:sldId id="344" r:id="rId41"/>
    <p:sldId id="340" r:id="rId42"/>
    <p:sldId id="341" r:id="rId43"/>
    <p:sldId id="342" r:id="rId44"/>
    <p:sldId id="345" r:id="rId45"/>
    <p:sldId id="275" r:id="rId46"/>
    <p:sldId id="338" r:id="rId47"/>
    <p:sldId id="339" r:id="rId48"/>
    <p:sldId id="269" r:id="rId49"/>
    <p:sldId id="278" r:id="rId50"/>
    <p:sldId id="279" r:id="rId51"/>
    <p:sldId id="317" r:id="rId52"/>
    <p:sldId id="318" r:id="rId53"/>
    <p:sldId id="319" r:id="rId54"/>
    <p:sldId id="320" r:id="rId55"/>
    <p:sldId id="321" r:id="rId56"/>
    <p:sldId id="322" r:id="rId57"/>
    <p:sldId id="332" r:id="rId58"/>
    <p:sldId id="330" r:id="rId59"/>
    <p:sldId id="280" r:id="rId60"/>
    <p:sldId id="328" r:id="rId61"/>
    <p:sldId id="367" r:id="rId62"/>
    <p:sldId id="350" r:id="rId63"/>
    <p:sldId id="355" r:id="rId64"/>
    <p:sldId id="281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8" r:id="rId75"/>
    <p:sldId id="282" r:id="rId76"/>
    <p:sldId id="331" r:id="rId77"/>
    <p:sldId id="370" r:id="rId78"/>
    <p:sldId id="316" r:id="rId79"/>
    <p:sldId id="315" r:id="rId80"/>
    <p:sldId id="314" r:id="rId81"/>
    <p:sldId id="302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D37"/>
    <a:srgbClr val="F5F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9" autoAdjust="0"/>
    <p:restoredTop sz="94660"/>
  </p:normalViewPr>
  <p:slideViewPr>
    <p:cSldViewPr>
      <p:cViewPr>
        <p:scale>
          <a:sx n="75" d="100"/>
          <a:sy n="75" d="100"/>
        </p:scale>
        <p:origin x="-177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media\Desktop\CS553-IDA\to%20collect\data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media\Desktop\CS553-IDA\to%20collect\data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media\Desktop\CS553-IDA\to%20collect\data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media\Desktop\CS553-IDA\to%20collect\data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nmedia\Desktop\CS553-IDA\to%20collect\data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Cervix Uteri</c:v>
                </c:pt>
              </c:strCache>
            </c:strRef>
          </c:tx>
          <c:invertIfNegative val="0"/>
          <c:cat>
            <c:strRef>
              <c:f>Sheet1!$A$10:$A$15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Asian/Pacific Islander</c:v>
                </c:pt>
                <c:pt idx="4">
                  <c:v>American Indian/Alaska Native</c:v>
                </c:pt>
                <c:pt idx="5">
                  <c:v>Hispanic</c:v>
                </c:pt>
              </c:strCache>
            </c:strRef>
          </c:cat>
          <c:val>
            <c:numRef>
              <c:f>Sheet1!$B$10:$B$15</c:f>
              <c:numCache>
                <c:formatCode>General</c:formatCode>
                <c:ptCount val="6"/>
                <c:pt idx="0">
                  <c:v>8.1</c:v>
                </c:pt>
                <c:pt idx="1">
                  <c:v>8</c:v>
                </c:pt>
                <c:pt idx="2">
                  <c:v>9.8000000000000007</c:v>
                </c:pt>
                <c:pt idx="3">
                  <c:v>7.2</c:v>
                </c:pt>
                <c:pt idx="4">
                  <c:v>8.1</c:v>
                </c:pt>
                <c:pt idx="5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Corpus and Uterus, NOS</c:v>
                </c:pt>
              </c:strCache>
            </c:strRef>
          </c:tx>
          <c:invertIfNegative val="0"/>
          <c:cat>
            <c:strRef>
              <c:f>Sheet1!$A$10:$A$15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Asian/Pacific Islander</c:v>
                </c:pt>
                <c:pt idx="4">
                  <c:v>American Indian/Alaska Native</c:v>
                </c:pt>
                <c:pt idx="5">
                  <c:v>Hispanic</c:v>
                </c:pt>
              </c:strCache>
            </c:strRef>
          </c:cat>
          <c:val>
            <c:numRef>
              <c:f>Sheet1!$C$10:$C$15</c:f>
              <c:numCache>
                <c:formatCode>General</c:formatCode>
                <c:ptCount val="6"/>
                <c:pt idx="0">
                  <c:v>24.1</c:v>
                </c:pt>
                <c:pt idx="1">
                  <c:v>24.8</c:v>
                </c:pt>
                <c:pt idx="2">
                  <c:v>21.8</c:v>
                </c:pt>
                <c:pt idx="3">
                  <c:v>18.7</c:v>
                </c:pt>
                <c:pt idx="4">
                  <c:v>19.2</c:v>
                </c:pt>
                <c:pt idx="5">
                  <c:v>19.3</c:v>
                </c:pt>
              </c:numCache>
            </c:numRef>
          </c:val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Ovary</c:v>
                </c:pt>
              </c:strCache>
            </c:strRef>
          </c:tx>
          <c:invertIfNegative val="0"/>
          <c:cat>
            <c:strRef>
              <c:f>Sheet1!$A$10:$A$15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Asian/Pacific Islander</c:v>
                </c:pt>
                <c:pt idx="4">
                  <c:v>American Indian/Alaska Native</c:v>
                </c:pt>
                <c:pt idx="5">
                  <c:v>Hispanic</c:v>
                </c:pt>
              </c:strCache>
            </c:strRef>
          </c:cat>
          <c:val>
            <c:numRef>
              <c:f>Sheet1!$D$10:$D$15</c:f>
              <c:numCache>
                <c:formatCode>General</c:formatCode>
                <c:ptCount val="6"/>
                <c:pt idx="0">
                  <c:v>12.7</c:v>
                </c:pt>
                <c:pt idx="1">
                  <c:v>13.4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11.2</c:v>
                </c:pt>
                <c:pt idx="5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845120"/>
        <c:axId val="171846656"/>
      </c:barChart>
      <c:catAx>
        <c:axId val="17184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71846656"/>
        <c:crosses val="autoZero"/>
        <c:auto val="1"/>
        <c:lblAlgn val="ctr"/>
        <c:lblOffset val="100"/>
        <c:noMultiLvlLbl val="0"/>
      </c:catAx>
      <c:valAx>
        <c:axId val="17184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845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Cervix Uteri</c:v>
                </c:pt>
              </c:strCache>
            </c:strRef>
          </c:tx>
          <c:invertIfNegative val="0"/>
          <c:cat>
            <c:strRef>
              <c:f>Sheet1!$A$20:$A$25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Asian/Pacific Islander</c:v>
                </c:pt>
                <c:pt idx="4">
                  <c:v>American Indian/Alaska Native</c:v>
                </c:pt>
                <c:pt idx="5">
                  <c:v>Hispanic</c:v>
                </c:pt>
              </c:strCache>
            </c:strRef>
          </c:cat>
          <c:val>
            <c:numRef>
              <c:f>Sheet1!$B$20:$B$25</c:f>
              <c:numCache>
                <c:formatCode>General</c:formatCode>
                <c:ptCount val="6"/>
                <c:pt idx="0">
                  <c:v>2.4</c:v>
                </c:pt>
                <c:pt idx="1">
                  <c:v>2.2000000000000002</c:v>
                </c:pt>
                <c:pt idx="2">
                  <c:v>4.3</c:v>
                </c:pt>
                <c:pt idx="3">
                  <c:v>2</c:v>
                </c:pt>
                <c:pt idx="4">
                  <c:v>3.5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Sheet1!$C$19</c:f>
              <c:strCache>
                <c:ptCount val="1"/>
                <c:pt idx="0">
                  <c:v>Corpus and Uterus, NOS</c:v>
                </c:pt>
              </c:strCache>
            </c:strRef>
          </c:tx>
          <c:invertIfNegative val="0"/>
          <c:cat>
            <c:strRef>
              <c:f>Sheet1!$A$20:$A$25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Asian/Pacific Islander</c:v>
                </c:pt>
                <c:pt idx="4">
                  <c:v>American Indian/Alaska Native</c:v>
                </c:pt>
                <c:pt idx="5">
                  <c:v>Hispanic</c:v>
                </c:pt>
              </c:strCache>
            </c:strRef>
          </c:cat>
          <c:val>
            <c:numRef>
              <c:f>Sheet1!$C$20:$C$25</c:f>
              <c:numCache>
                <c:formatCode>General</c:formatCode>
                <c:ptCount val="6"/>
                <c:pt idx="0">
                  <c:v>4.2</c:v>
                </c:pt>
                <c:pt idx="1">
                  <c:v>3.9</c:v>
                </c:pt>
                <c:pt idx="2">
                  <c:v>7.3</c:v>
                </c:pt>
                <c:pt idx="3">
                  <c:v>2.6</c:v>
                </c:pt>
                <c:pt idx="4">
                  <c:v>3</c:v>
                </c:pt>
                <c:pt idx="5">
                  <c:v>3.3</c:v>
                </c:pt>
              </c:numCache>
            </c:numRef>
          </c:val>
        </c:ser>
        <c:ser>
          <c:idx val="2"/>
          <c:order val="2"/>
          <c:tx>
            <c:strRef>
              <c:f>Sheet1!$D$19</c:f>
              <c:strCache>
                <c:ptCount val="1"/>
                <c:pt idx="0">
                  <c:v>Ovary</c:v>
                </c:pt>
              </c:strCache>
            </c:strRef>
          </c:tx>
          <c:invertIfNegative val="0"/>
          <c:cat>
            <c:strRef>
              <c:f>Sheet1!$A$20:$A$25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Asian/Pacific Islander</c:v>
                </c:pt>
                <c:pt idx="4">
                  <c:v>American Indian/Alaska Native</c:v>
                </c:pt>
                <c:pt idx="5">
                  <c:v>Hispanic</c:v>
                </c:pt>
              </c:strCache>
            </c:strRef>
          </c:cat>
          <c:val>
            <c:numRef>
              <c:f>Sheet1!$D$20:$D$25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8.6</c:v>
                </c:pt>
                <c:pt idx="2">
                  <c:v>6.8</c:v>
                </c:pt>
                <c:pt idx="3">
                  <c:v>5</c:v>
                </c:pt>
                <c:pt idx="4">
                  <c:v>6.8</c:v>
                </c:pt>
                <c:pt idx="5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94400"/>
        <c:axId val="187896192"/>
      </c:barChart>
      <c:catAx>
        <c:axId val="187894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87896192"/>
        <c:crosses val="autoZero"/>
        <c:auto val="1"/>
        <c:lblAlgn val="ctr"/>
        <c:lblOffset val="100"/>
        <c:noMultiLvlLbl val="0"/>
      </c:catAx>
      <c:valAx>
        <c:axId val="18789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894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Cervix Uterus Incidence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561741224155171"/>
          <c:y val="0.13349355312722064"/>
          <c:w val="0.61177993259849994"/>
          <c:h val="0.76752923679339613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Indian</c:v>
                </c:pt>
                <c:pt idx="4">
                  <c:v>Hispanic</c:v>
                </c:pt>
              </c:strCache>
            </c:strRef>
          </c:cat>
          <c:val>
            <c:numRef>
              <c:f>Sheet1!$D$2:$D$6</c:f>
              <c:numCache>
                <c:formatCode>0.00</c:formatCode>
                <c:ptCount val="5"/>
                <c:pt idx="0">
                  <c:v>0.17817371937639195</c:v>
                </c:pt>
                <c:pt idx="1">
                  <c:v>0.21826280623608016</c:v>
                </c:pt>
                <c:pt idx="2">
                  <c:v>0.16035634743875277</c:v>
                </c:pt>
                <c:pt idx="3">
                  <c:v>0.18040089086859684</c:v>
                </c:pt>
                <c:pt idx="4">
                  <c:v>0.26280623608017817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Cervix Uteri Mortality</a:t>
            </a:r>
          </a:p>
        </c:rich>
      </c:tx>
      <c:layout>
        <c:manualLayout>
          <c:xMode val="edge"/>
          <c:yMode val="edge"/>
          <c:x val="0.21445673785086522"/>
          <c:y val="4.21752655502045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55776775688162"/>
          <c:y val="0.13170627791880568"/>
          <c:w val="0.64602914849626403"/>
          <c:h val="0.76174083382768787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Indian</c:v>
                </c:pt>
                <c:pt idx="4">
                  <c:v>Hispanic</c:v>
                </c:pt>
              </c:strCache>
            </c:strRef>
          </c:cat>
          <c:val>
            <c:numRef>
              <c:f>Sheet1!$E$2:$E$6</c:f>
              <c:numCache>
                <c:formatCode>0.00</c:formatCode>
                <c:ptCount val="5"/>
                <c:pt idx="0">
                  <c:v>0.14666666666666667</c:v>
                </c:pt>
                <c:pt idx="1">
                  <c:v>0.28666666666666668</c:v>
                </c:pt>
                <c:pt idx="2">
                  <c:v>0.13333333333333333</c:v>
                </c:pt>
                <c:pt idx="3">
                  <c:v>0.23333333333333334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n-US" sz="1800" b="0" dirty="0"/>
              <a:t>Months in </a:t>
            </a:r>
            <a:r>
              <a:rPr lang="en-US" sz="1800" b="0" dirty="0" err="1"/>
              <a:t>Falavarjan</a:t>
            </a:r>
            <a:endParaRPr lang="en-US" sz="1800" b="0" dirty="0"/>
          </a:p>
        </c:rich>
      </c:tx>
      <c:layout>
        <c:manualLayout>
          <c:xMode val="edge"/>
          <c:yMode val="edge"/>
          <c:x val="0.69984392987067634"/>
          <c:y val="1.728776167727396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253723392160491E-2"/>
          <c:y val="2.1352634584681753E-2"/>
          <c:w val="0.94661282855132167"/>
          <c:h val="0.638380481799473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data2!$BP$4:$BP$15</c:f>
              <c:numCache>
                <c:formatCode>General</c:formatCode>
                <c:ptCount val="12"/>
                <c:pt idx="0">
                  <c:v>1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070528"/>
        <c:axId val="188076416"/>
      </c:barChart>
      <c:catAx>
        <c:axId val="188070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076416"/>
        <c:crosses val="autoZero"/>
        <c:auto val="1"/>
        <c:lblAlgn val="ctr"/>
        <c:lblOffset val="100"/>
        <c:noMultiLvlLbl val="0"/>
      </c:catAx>
      <c:valAx>
        <c:axId val="188076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07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data2!$BQ$21:$BQ$32</c:f>
              <c:strCache>
                <c:ptCount val="1"/>
                <c:pt idx="0">
                  <c:v>y80 y81 y82 y83 y84 y85 y86 y87 y88 y89 y90 y91</c:v>
                </c:pt>
              </c:strCache>
            </c:strRef>
          </c:tx>
          <c:invertIfNegative val="0"/>
          <c:cat>
            <c:strRef>
              <c:f>data2!$BQ$21:$BQ$32</c:f>
              <c:strCache>
                <c:ptCount val="12"/>
                <c:pt idx="0">
                  <c:v>y80</c:v>
                </c:pt>
                <c:pt idx="1">
                  <c:v>y81</c:v>
                </c:pt>
                <c:pt idx="2">
                  <c:v>y82</c:v>
                </c:pt>
                <c:pt idx="3">
                  <c:v>y83</c:v>
                </c:pt>
                <c:pt idx="4">
                  <c:v>y84</c:v>
                </c:pt>
                <c:pt idx="5">
                  <c:v>y85</c:v>
                </c:pt>
                <c:pt idx="6">
                  <c:v>y86</c:v>
                </c:pt>
                <c:pt idx="7">
                  <c:v>y87</c:v>
                </c:pt>
                <c:pt idx="8">
                  <c:v>y88</c:v>
                </c:pt>
                <c:pt idx="9">
                  <c:v>y89</c:v>
                </c:pt>
                <c:pt idx="10">
                  <c:v>y90</c:v>
                </c:pt>
                <c:pt idx="11">
                  <c:v>y91</c:v>
                </c:pt>
              </c:strCache>
            </c:strRef>
          </c:cat>
          <c:val>
            <c:numRef>
              <c:f>data2!$BP$21:$BP$32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12</c:v>
                </c:pt>
                <c:pt idx="6">
                  <c:v>7</c:v>
                </c:pt>
                <c:pt idx="7">
                  <c:v>8</c:v>
                </c:pt>
                <c:pt idx="8">
                  <c:v>14</c:v>
                </c:pt>
                <c:pt idx="9">
                  <c:v>19</c:v>
                </c:pt>
                <c:pt idx="10">
                  <c:v>20</c:v>
                </c:pt>
                <c:pt idx="11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7990784"/>
        <c:axId val="187992320"/>
      </c:barChart>
      <c:catAx>
        <c:axId val="187990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992320"/>
        <c:crosses val="autoZero"/>
        <c:auto val="1"/>
        <c:lblAlgn val="ctr"/>
        <c:lblOffset val="100"/>
        <c:noMultiLvlLbl val="0"/>
      </c:catAx>
      <c:valAx>
        <c:axId val="187992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99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 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Sheet2!$D$103:$D$114</c:f>
              <c:strCache>
                <c:ptCount val="12"/>
                <c:pt idx="0">
                  <c:v>5…11</c:v>
                </c:pt>
                <c:pt idx="1">
                  <c:v>12…17</c:v>
                </c:pt>
                <c:pt idx="2">
                  <c:v>18…23</c:v>
                </c:pt>
                <c:pt idx="3">
                  <c:v>24…29</c:v>
                </c:pt>
                <c:pt idx="4">
                  <c:v>30…35</c:v>
                </c:pt>
                <c:pt idx="5">
                  <c:v>36…41</c:v>
                </c:pt>
                <c:pt idx="6">
                  <c:v>42…47</c:v>
                </c:pt>
                <c:pt idx="7">
                  <c:v>48…53</c:v>
                </c:pt>
                <c:pt idx="8">
                  <c:v>54…59</c:v>
                </c:pt>
                <c:pt idx="9">
                  <c:v>60…65</c:v>
                </c:pt>
                <c:pt idx="10">
                  <c:v>66…71</c:v>
                </c:pt>
                <c:pt idx="11">
                  <c:v>72…77</c:v>
                </c:pt>
              </c:strCache>
            </c:strRef>
          </c:cat>
          <c:val>
            <c:numRef>
              <c:f>Sheet2!$F$103:$F$114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14</c:v>
                </c:pt>
                <c:pt idx="4">
                  <c:v>8</c:v>
                </c:pt>
                <c:pt idx="5">
                  <c:v>12</c:v>
                </c:pt>
                <c:pt idx="6">
                  <c:v>8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16128"/>
        <c:axId val="189617664"/>
      </c:barChart>
      <c:catAx>
        <c:axId val="189616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9617664"/>
        <c:crosses val="autoZero"/>
        <c:auto val="1"/>
        <c:lblAlgn val="ctr"/>
        <c:lblOffset val="100"/>
        <c:noMultiLvlLbl val="0"/>
      </c:catAx>
      <c:valAx>
        <c:axId val="189617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9616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 age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Sheet2!$D$103:$D$114</c:f>
              <c:strCache>
                <c:ptCount val="12"/>
                <c:pt idx="0">
                  <c:v>5…11</c:v>
                </c:pt>
                <c:pt idx="1">
                  <c:v>12…17</c:v>
                </c:pt>
                <c:pt idx="2">
                  <c:v>18…23</c:v>
                </c:pt>
                <c:pt idx="3">
                  <c:v>24…29</c:v>
                </c:pt>
                <c:pt idx="4">
                  <c:v>30…35</c:v>
                </c:pt>
                <c:pt idx="5">
                  <c:v>36…41</c:v>
                </c:pt>
                <c:pt idx="6">
                  <c:v>42…47</c:v>
                </c:pt>
                <c:pt idx="7">
                  <c:v>48…53</c:v>
                </c:pt>
                <c:pt idx="8">
                  <c:v>54…59</c:v>
                </c:pt>
                <c:pt idx="9">
                  <c:v>60…65</c:v>
                </c:pt>
                <c:pt idx="10">
                  <c:v>66…71</c:v>
                </c:pt>
                <c:pt idx="11">
                  <c:v>72…77</c:v>
                </c:pt>
              </c:strCache>
            </c:strRef>
          </c:cat>
          <c:val>
            <c:numRef>
              <c:f>Sheet2!$E$103:$E$114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41856"/>
        <c:axId val="189643392"/>
      </c:barChart>
      <c:catAx>
        <c:axId val="189641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9643392"/>
        <c:crosses val="autoZero"/>
        <c:auto val="1"/>
        <c:lblAlgn val="ctr"/>
        <c:lblOffset val="100"/>
        <c:noMultiLvlLbl val="0"/>
      </c:catAx>
      <c:valAx>
        <c:axId val="189643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9641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F&amp;T 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Sheet2!$D$103:$D$114</c:f>
              <c:strCache>
                <c:ptCount val="12"/>
                <c:pt idx="0">
                  <c:v>5…11</c:v>
                </c:pt>
                <c:pt idx="1">
                  <c:v>12…17</c:v>
                </c:pt>
                <c:pt idx="2">
                  <c:v>18…23</c:v>
                </c:pt>
                <c:pt idx="3">
                  <c:v>24…29</c:v>
                </c:pt>
                <c:pt idx="4">
                  <c:v>30…35</c:v>
                </c:pt>
                <c:pt idx="5">
                  <c:v>36…41</c:v>
                </c:pt>
                <c:pt idx="6">
                  <c:v>42…47</c:v>
                </c:pt>
                <c:pt idx="7">
                  <c:v>48…53</c:v>
                </c:pt>
                <c:pt idx="8">
                  <c:v>54…59</c:v>
                </c:pt>
                <c:pt idx="9">
                  <c:v>60…65</c:v>
                </c:pt>
                <c:pt idx="10">
                  <c:v>66…71</c:v>
                </c:pt>
                <c:pt idx="11">
                  <c:v>72…77</c:v>
                </c:pt>
              </c:strCache>
            </c:strRef>
          </c:cat>
          <c:val>
            <c:numRef>
              <c:f>Sheet2!$G$103:$G$114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18</c:v>
                </c:pt>
                <c:pt idx="4">
                  <c:v>10</c:v>
                </c:pt>
                <c:pt idx="5">
                  <c:v>16</c:v>
                </c:pt>
                <c:pt idx="6">
                  <c:v>14</c:v>
                </c:pt>
                <c:pt idx="7">
                  <c:v>9</c:v>
                </c:pt>
                <c:pt idx="8">
                  <c:v>6</c:v>
                </c:pt>
                <c:pt idx="9">
                  <c:v>7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55296"/>
        <c:axId val="189534208"/>
      </c:barChart>
      <c:catAx>
        <c:axId val="189655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9534208"/>
        <c:crosses val="autoZero"/>
        <c:auto val="1"/>
        <c:lblAlgn val="ctr"/>
        <c:lblOffset val="100"/>
        <c:noMultiLvlLbl val="0"/>
      </c:catAx>
      <c:valAx>
        <c:axId val="189534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9655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8433A-B150-4864-8365-20705C9DB98F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F922D-30B1-4A22-AAC3-645E15A84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181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A484D-F71C-4AAB-BC84-310F1CF53EA6}" type="datetimeFigureOut">
              <a:rPr lang="en-US" smtClean="0"/>
              <a:t>12/8/2012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F8AD-FE05-404A-9538-794D7A18F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8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0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857F9C-C405-459B-8250-32E36ABF10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4B12-0ED8-4F3C-981D-F14567998205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ECAF-5009-47C1-ABB9-C0A71C2D0F59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5AC396-3DE9-4798-8262-A0EFA1D8CE39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4755-5AA2-4D0D-A065-C4481AF63FFD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7BF-1F00-46E3-840F-167401F68A4B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175E9B-15E4-4B59-A429-6E6435D8DE41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B0CF-EE8A-42AE-A7A3-E527FF0E8C63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79FE9C-B7B1-45BA-BEAC-9552BD48F88B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B117E3-0498-4F2B-A79B-F38B06CCFD54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0D515D9-2784-4AAB-AF6F-B4BE6F19503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2EACDC1-9072-4AF3-B5DB-113D86CFC44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4149079"/>
            <a:ext cx="5120640" cy="1153543"/>
          </a:xfrm>
        </p:spPr>
        <p:txBody>
          <a:bodyPr/>
          <a:lstStyle/>
          <a:p>
            <a:r>
              <a:rPr lang="en-US" dirty="0"/>
              <a:t>Marzie </a:t>
            </a:r>
            <a:r>
              <a:rPr lang="en-US" dirty="0" smtClean="0"/>
              <a:t>E. Rasekh</a:t>
            </a:r>
          </a:p>
          <a:p>
            <a:r>
              <a:rPr lang="en-US" sz="1800" dirty="0" smtClean="0"/>
              <a:t>Fall 2012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7904" y="980728"/>
            <a:ext cx="5120640" cy="2380840"/>
          </a:xfrm>
        </p:spPr>
        <p:txBody>
          <a:bodyPr>
            <a:normAutofit/>
          </a:bodyPr>
          <a:lstStyle/>
          <a:p>
            <a:r>
              <a:rPr lang="en-US" sz="3200" spc="-150" dirty="0" smtClean="0"/>
              <a:t>the </a:t>
            </a:r>
            <a:r>
              <a:rPr lang="en-US" sz="3200" spc="-150" dirty="0"/>
              <a:t>Relation Of Female genital organs’ Cancers with race and geographical </a:t>
            </a:r>
            <a:r>
              <a:rPr lang="en-US" sz="3200" spc="-150" dirty="0" smtClean="0"/>
              <a:t>factors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31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tra.cancer.fi/cancermaps/Nordic/350_99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8470"/>
            <a:ext cx="4752528" cy="513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92117"/>
            <a:ext cx="4752000" cy="5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92117"/>
            <a:ext cx="4752000" cy="5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92117"/>
            <a:ext cx="4752000" cy="5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8470"/>
            <a:ext cx="4752000" cy="5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99241"/>
            <a:ext cx="4752000" cy="5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86" y="1288470"/>
            <a:ext cx="4752000" cy="5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86" y="1288470"/>
            <a:ext cx="4752000" cy="5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86" y="1268760"/>
            <a:ext cx="4752000" cy="5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040191" cy="1066801"/>
          </a:xfrm>
        </p:spPr>
        <p:txBody>
          <a:bodyPr/>
          <a:lstStyle/>
          <a:p>
            <a:r>
              <a:rPr lang="en-US" dirty="0" smtClean="0"/>
              <a:t>Case Study </a:t>
            </a:r>
            <a:r>
              <a:rPr lang="en-US" dirty="0" smtClean="0"/>
              <a:t>– Finland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2FD5-A7D6-4BE9-949D-EF822FF69109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8" name="Picture 2" descr="http://astra.cancer.fi/cancermaps/Nordic/350_991_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86" y="1268760"/>
            <a:ext cx="4753333" cy="5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040191" cy="1066801"/>
          </a:xfrm>
        </p:spPr>
        <p:txBody>
          <a:bodyPr/>
          <a:lstStyle/>
          <a:p>
            <a:r>
              <a:rPr lang="en-US" dirty="0" smtClean="0"/>
              <a:t>Case Study - Finland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2FD5-A7D6-4BE9-949D-EF822FF69109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8199" name="Picture 7" descr="http://astra.cancer.fi/cancermaps/Nordic/312_353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astra.cancer.fi/cancermaps/Nordic/312_353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752000" cy="5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 descr="http://astra.cancer.fi/cancermaps/Nordic/312_353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1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astra.cancer.fi/cancermaps/Nordic/312_353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1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astra.cancer.fi/cancermaps/Nordic/312_353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1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astra.cancer.fi/cancermaps/Nordic/312_353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1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astra.cancer.fi/cancermaps/Nordic/312_353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1" y="1276467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astra.cancer.fi/cancermaps/Nordic/312_353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95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astra.cancer.fi/cancermaps/Nordic/312_353_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95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040191" cy="1066801"/>
          </a:xfrm>
        </p:spPr>
        <p:txBody>
          <a:bodyPr/>
          <a:lstStyle/>
          <a:p>
            <a:r>
              <a:rPr lang="en-US" dirty="0" smtClean="0"/>
              <a:t>Case Study - Finland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2FD5-A7D6-4BE9-949D-EF822FF69109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7170" name="Picture 2" descr="http://astra.cancer.fi/cancermaps/Nordic/342_35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63" y="1284178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stra.cancer.fi/cancermaps/Nordic/342_35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63" y="1284178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stra.cancer.fi/cancermaps/Nordic/342_357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4178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astra.cancer.fi/cancermaps/Nordic/342_357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astra.cancer.fi/cancermaps/Nordic/342_357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4178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astra.cancer.fi/cancermaps/Nordic/342_357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63" y="1284178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astra.cancer.fi/cancermaps/Nordic/342_357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63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astra.cancer.fi/cancermaps/Nordic/342_357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astra.cancer.fi/cancermaps/Nordic/342_357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astra.cancer.fi/cancermaps/Nordic/342_357_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752000" cy="5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040191" cy="1066801"/>
          </a:xfrm>
        </p:spPr>
        <p:txBody>
          <a:bodyPr/>
          <a:lstStyle/>
          <a:p>
            <a:r>
              <a:rPr lang="en-US" dirty="0" smtClean="0"/>
              <a:t>Case Study - USA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2FD5-A7D6-4BE9-949D-EF822FF69109}" type="datetime1">
              <a:rPr lang="en-US" smtClean="0"/>
              <a:t>12/8/2012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5634170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5776" y="1135290"/>
            <a:ext cx="626469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Age adjusted </a:t>
            </a:r>
            <a:r>
              <a:rPr lang="en-AU" b="1" dirty="0" smtClean="0"/>
              <a:t>incidence</a:t>
            </a:r>
            <a:r>
              <a:rPr lang="en-AU" dirty="0" smtClean="0"/>
              <a:t> </a:t>
            </a:r>
            <a:r>
              <a:rPr lang="en-AU" dirty="0"/>
              <a:t>rate out of 100000 people per year based on races in USA, 2005-2009 from 18 SEER </a:t>
            </a:r>
            <a:r>
              <a:rPr lang="en-AU" dirty="0" smtClean="0"/>
              <a:t>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040191" cy="1066801"/>
          </a:xfrm>
        </p:spPr>
        <p:txBody>
          <a:bodyPr/>
          <a:lstStyle/>
          <a:p>
            <a:r>
              <a:rPr lang="en-US" dirty="0" smtClean="0"/>
              <a:t>Case Study - USA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2FD5-A7D6-4BE9-949D-EF822FF69109}" type="datetime1">
              <a:rPr lang="en-US" smtClean="0"/>
              <a:t>12/8/2012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49248040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55776" y="1135290"/>
            <a:ext cx="626469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Age adjusted </a:t>
            </a:r>
            <a:r>
              <a:rPr lang="en-AU" b="1" dirty="0" smtClean="0"/>
              <a:t>mortality</a:t>
            </a:r>
            <a:r>
              <a:rPr lang="en-AU" dirty="0" smtClean="0"/>
              <a:t> rate out of 100000 people per year based on races in USA, 2005-2009 from 18 SEER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040191" cy="1066801"/>
          </a:xfrm>
        </p:spPr>
        <p:txBody>
          <a:bodyPr/>
          <a:lstStyle/>
          <a:p>
            <a:r>
              <a:rPr lang="en-US" dirty="0" smtClean="0"/>
              <a:t>Case Study - USA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2FD5-A7D6-4BE9-949D-EF822FF69109}" type="datetime1">
              <a:rPr lang="en-US" smtClean="0"/>
              <a:t>12/8/2012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051854"/>
              </p:ext>
            </p:extLst>
          </p:nvPr>
        </p:nvGraphicFramePr>
        <p:xfrm>
          <a:off x="0" y="1628800"/>
          <a:ext cx="47880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849334"/>
              </p:ext>
            </p:extLst>
          </p:nvPr>
        </p:nvGraphicFramePr>
        <p:xfrm>
          <a:off x="4355976" y="1628800"/>
          <a:ext cx="449999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02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2FD5-A7D6-4BE9-949D-EF822FF69109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- USA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4320" y="1772816"/>
            <a:ext cx="8595360" cy="446339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Death rate of cervix uteri for black Americans is twice the amount of white Americans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White women have a higher chance in Corpus and Uterus cancer in compare to black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mericans but their mortality risk is less that black women.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Based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on the rate from 2007-2009,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41.24%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of men and women born today in America will be diagnosed with cancer at some time during their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lifetime (given by seer).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5536" y="1298448"/>
            <a:ext cx="7632848" cy="493776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>
                <a:solidFill>
                  <a:schemeClr val="tx1"/>
                </a:solidFill>
              </a:rPr>
              <a:t>“If </a:t>
            </a:r>
            <a:r>
              <a:rPr lang="en-US" i="1" dirty="0">
                <a:solidFill>
                  <a:schemeClr val="tx1"/>
                </a:solidFill>
              </a:rPr>
              <a:t>some set of rules prove the validity of the dataset by showing pre-known statistical facts, achieving secondary rules that show a relation between race or lifestyle with some type of women’s cancer, indicate the success of the ongoing </a:t>
            </a:r>
            <a:r>
              <a:rPr lang="en-US" i="1" dirty="0" smtClean="0">
                <a:solidFill>
                  <a:schemeClr val="tx1"/>
                </a:solidFill>
              </a:rPr>
              <a:t>project”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5" y="228600"/>
            <a:ext cx="8472239" cy="1066801"/>
          </a:xfrm>
        </p:spPr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186112" cy="493776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Understanding more about the effective factors on women cancer in Iran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Understand the relation between race and lifestyle factors with given cancer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CEC3-9832-4D14-99A2-41E2B7E023EA}" type="datetime1">
              <a:rPr lang="en-US" smtClean="0"/>
              <a:t>12/8/2012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05918"/>
              </p:ext>
            </p:extLst>
          </p:nvPr>
        </p:nvGraphicFramePr>
        <p:xfrm>
          <a:off x="683568" y="2924944"/>
          <a:ext cx="7704856" cy="305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/>
                <a:gridCol w="765493"/>
                <a:gridCol w="1173480"/>
                <a:gridCol w="3800762"/>
                <a:gridCol w="13250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Destination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Vulnerability</a:t>
                      </a:r>
                      <a:r>
                        <a:rPr lang="en-US" sz="1600" baseline="0" dirty="0" smtClean="0"/>
                        <a:t> of all </a:t>
                      </a:r>
                      <a:r>
                        <a:rPr lang="en-US" sz="1600" dirty="0" smtClean="0"/>
                        <a:t>races in a specific environment </a:t>
                      </a:r>
                      <a:r>
                        <a:rPr lang="en-US" sz="1600" baseline="0" dirty="0" smtClean="0"/>
                        <a:t>to specific cancer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Environment</a:t>
                      </a:r>
                    </a:p>
                    <a:p>
                      <a:r>
                        <a:rPr lang="en-US" sz="1600" dirty="0" smtClean="0"/>
                        <a:t>(childhood)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Vulnerability</a:t>
                      </a:r>
                      <a:r>
                        <a:rPr lang="en-US" sz="1600" baseline="0" dirty="0" smtClean="0"/>
                        <a:t> of all </a:t>
                      </a:r>
                      <a:r>
                        <a:rPr lang="en-US" sz="1600" dirty="0" smtClean="0"/>
                        <a:t>races in a specific environment </a:t>
                      </a:r>
                      <a:r>
                        <a:rPr lang="en-US" sz="1600" baseline="0" dirty="0" smtClean="0"/>
                        <a:t>to specific cancer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Environment</a:t>
                      </a:r>
                    </a:p>
                    <a:p>
                      <a:r>
                        <a:rPr lang="en-US" sz="1600" dirty="0" smtClean="0"/>
                        <a:t>(adulthood)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Vulnerability</a:t>
                      </a:r>
                      <a:r>
                        <a:rPr lang="en-US" sz="1600" baseline="0" dirty="0" smtClean="0"/>
                        <a:t> of specific </a:t>
                      </a:r>
                      <a:r>
                        <a:rPr lang="en-US" sz="1600" dirty="0" smtClean="0"/>
                        <a:t>race in all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environment </a:t>
                      </a:r>
                      <a:r>
                        <a:rPr lang="en-US" sz="1600" baseline="0" dirty="0" smtClean="0"/>
                        <a:t>to specific cancer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Immigration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Vulnerability</a:t>
                      </a:r>
                      <a:r>
                        <a:rPr lang="en-US" sz="1600" baseline="0" dirty="0" smtClean="0"/>
                        <a:t> of one race to specific cancer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Genetics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Any thing else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relation found.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Project failed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7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1162"/>
            <a:ext cx="8591550" cy="1066801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59536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Little automation, everything hand written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Bureaucracy and paperwork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Afraid of giving data to foreign countries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Finding devoted friends to collect data.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 official statistics available in Iran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 access to early cases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Translation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Communication between analyst and expert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4A96-9EF1-4400-8C71-549FC6E97F18}" type="datetime1">
              <a:rPr lang="en-US" smtClean="0"/>
              <a:t>12/8/2012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1" y="228600"/>
            <a:ext cx="7968183" cy="1066801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99592" y="1628800"/>
            <a:ext cx="7947288" cy="4319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Step 1: Project understanding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Step 2: Data understanding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Step 3: Data preparation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Step 4: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Step 5: Results and conclusion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Step 6: Future work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C62-D0A1-48A3-8A35-41E9C2DED4BD}" type="datetime1">
              <a:rPr lang="en-US" smtClean="0"/>
              <a:t>12/8/2012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9293-EED6-452A-9016-C33AFD8841A8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Data?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Information comes from hospitals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Patient profiles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pathology tests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Each record is about one patient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Patient is a woman diagnosed by gynecological cancer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Information about the patient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Information on the cancer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Information on the treatment</a:t>
            </a: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CB9B-5122-4574-B02B-2F9B894EC825}" type="datetime1">
              <a:rPr lang="en-US" smtClean="0"/>
              <a:t>12/8/2012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3CB-B0DB-4227-B87F-7B17BA7B9D57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Cancer Categories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87751"/>
              </p:ext>
            </p:extLst>
          </p:nvPr>
        </p:nvGraphicFramePr>
        <p:xfrm>
          <a:off x="1043608" y="1412776"/>
          <a:ext cx="7488833" cy="4885570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2186260"/>
                <a:gridCol w="2278236"/>
                <a:gridCol w="3024337"/>
              </a:tblGrid>
              <a:tr h="432048"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Cervical Cancer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48388" marR="4838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Uterus Cancer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48388" marR="4838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Ovarian Cancer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48388" marR="4838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Adenocarcinoma (butrioid)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Clear cell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Melanoma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Squamous </a:t>
                      </a:r>
                      <a:r>
                        <a:rPr lang="en-US" sz="1400" dirty="0">
                          <a:effectLst/>
                        </a:rPr>
                        <a:t>cell </a:t>
                      </a:r>
                      <a:r>
                        <a:rPr lang="en-US" sz="1400" dirty="0" smtClean="0">
                          <a:effectLst/>
                        </a:rPr>
                        <a:t>carcinoma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Rabdomiosarcoma</a:t>
                      </a:r>
                    </a:p>
                  </a:txBody>
                  <a:tcPr marL="48388" marR="4838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Leiomyoma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Leiomyosarcoma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Endometrial adenocarcinoma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Sarcoma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post-menopausal AUB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squamous cell carcinoma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48388" marR="4838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Follicular </a:t>
                      </a:r>
                      <a:r>
                        <a:rPr lang="en-US" sz="1400" dirty="0" smtClean="0">
                          <a:effectLst/>
                        </a:rPr>
                        <a:t>cyst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Luteal cyst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Granulose cell tumor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Thecaluteal cyst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Serous cyst adenoma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Serous cyst adenocarcinoma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Mucinous cyst adenoma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ucinous cyst adenocarcinoma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Borderline tumor of ovary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Serous Papillary Adenofibroma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hemorrhagic luteal cyst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stromal hyperplasia of ovary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Peduncular Fibroid Tumor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48388" marR="4838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874"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300" dirty="0" smtClean="0">
                          <a:effectLst/>
                        </a:rPr>
                        <a:t>Endometriosis</a:t>
                      </a:r>
                      <a:r>
                        <a:rPr lang="en-US" sz="2000" spc="300" baseline="0" dirty="0" smtClean="0">
                          <a:effectLst/>
                        </a:rPr>
                        <a:t> Cancer</a:t>
                      </a:r>
                      <a:endParaRPr lang="en-US" sz="2000" b="1" spc="300" dirty="0">
                        <a:effectLst/>
                      </a:endParaRPr>
                    </a:p>
                  </a:txBody>
                  <a:tcPr marL="48388" marR="483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7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groups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8493"/>
              </p:ext>
            </p:extLst>
          </p:nvPr>
        </p:nvGraphicFramePr>
        <p:xfrm>
          <a:off x="251520" y="1484783"/>
          <a:ext cx="8544088" cy="433006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656184"/>
                <a:gridCol w="6887904"/>
              </a:tblGrid>
              <a:tr h="3457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AU" sz="1800" b="1" dirty="0" smtClean="0">
                          <a:effectLst/>
                        </a:rPr>
                        <a:t>Data groups</a:t>
                      </a:r>
                      <a:endParaRPr lang="en-US" sz="1600" b="1" dirty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AU" sz="1800" b="1" dirty="0">
                          <a:effectLst/>
                        </a:rPr>
                        <a:t>Description</a:t>
                      </a:r>
                      <a:endParaRPr lang="en-US" sz="1600" b="1" dirty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Personal Data</a:t>
                      </a:r>
                      <a:endParaRPr lang="en-US" sz="1600" dirty="0" smtClean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Information about the race, the place of birth and residence, and education and income.</a:t>
                      </a:r>
                      <a:endParaRPr lang="en-US" sz="1600" dirty="0" smtClean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Basic Medical Record</a:t>
                      </a:r>
                      <a:endParaRPr lang="en-US" sz="1600" dirty="0" smtClean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Data about general health condition and health stability</a:t>
                      </a:r>
                      <a:endParaRPr lang="en-US" sz="1600" dirty="0" smtClean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71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Family </a:t>
                      </a:r>
                      <a:r>
                        <a:rPr lang="en-AU" sz="1600" dirty="0" smtClean="0">
                          <a:effectLst/>
                        </a:rPr>
                        <a:t>History</a:t>
                      </a:r>
                      <a:endParaRPr lang="en-US" sz="1600" dirty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AU" sz="1600" dirty="0">
                          <a:effectLst/>
                        </a:rPr>
                        <a:t>The occurrence of auto-immune diseases or cancer in relatives and family members</a:t>
                      </a:r>
                      <a:endParaRPr lang="en-US" sz="1600" dirty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99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Past History</a:t>
                      </a:r>
                      <a:endParaRPr lang="en-US" sz="1600" dirty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AU" sz="1600" dirty="0">
                          <a:effectLst/>
                        </a:rPr>
                        <a:t>The occurrence of considerable diseases in the past history of the patient himself</a:t>
                      </a:r>
                      <a:endParaRPr lang="en-US" sz="1600" dirty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256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Tumor Description</a:t>
                      </a:r>
                      <a:endParaRPr lang="en-US" sz="1600" dirty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AU" sz="1600" dirty="0">
                          <a:effectLst/>
                        </a:rPr>
                        <a:t>The tumor description comes from the pathology test as said before, and includes information about the size and shape of the tumor, the staging level, whether it’s benign o malignant, the </a:t>
                      </a:r>
                      <a:r>
                        <a:rPr lang="en-AU" sz="1600" dirty="0" smtClean="0">
                          <a:effectLst/>
                        </a:rPr>
                        <a:t>consolidation, …</a:t>
                      </a:r>
                      <a:endParaRPr lang="en-US" sz="1600" dirty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42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Women </a:t>
                      </a:r>
                      <a:r>
                        <a:rPr lang="en-AU" sz="1600" dirty="0" smtClean="0">
                          <a:effectLst/>
                        </a:rPr>
                        <a:t>Issues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AU" sz="1600" dirty="0">
                          <a:effectLst/>
                        </a:rPr>
                        <a:t>Healthcare procedures and tests that women should regularly take </a:t>
                      </a:r>
                      <a:endParaRPr lang="en-US" sz="1600" dirty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Diagnosis</a:t>
                      </a:r>
                      <a:endParaRPr lang="en-US" sz="1600" dirty="0" smtClean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The information about the diagnosis of the cancer, the details of the tumor, and the treatment procedure</a:t>
                      </a:r>
                      <a:endParaRPr lang="en-US" sz="1600" dirty="0" smtClean="0">
                        <a:effectLst/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3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- </a:t>
            </a:r>
            <a:r>
              <a:rPr lang="en-AU" dirty="0"/>
              <a:t>Personal </a:t>
            </a:r>
            <a:r>
              <a:rPr lang="en-AU" dirty="0" smtClean="0"/>
              <a:t>Data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13170"/>
              </p:ext>
            </p:extLst>
          </p:nvPr>
        </p:nvGraphicFramePr>
        <p:xfrm>
          <a:off x="971600" y="1988840"/>
          <a:ext cx="7152456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5040560"/>
                <a:gridCol w="13918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Feature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Age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Height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BMI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Country of birth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City of birth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Country of residence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City of residence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Race (Origin)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Occupation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4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- </a:t>
            </a:r>
            <a:r>
              <a:rPr lang="en-AU" dirty="0"/>
              <a:t>Basic Medical </a:t>
            </a:r>
            <a:r>
              <a:rPr lang="en-AU" dirty="0" smtClean="0"/>
              <a:t>Record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89794"/>
              </p:ext>
            </p:extLst>
          </p:nvPr>
        </p:nvGraphicFramePr>
        <p:xfrm>
          <a:off x="971600" y="1988840"/>
          <a:ext cx="7152456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5040560"/>
                <a:gridCol w="13918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Feature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Pressure at</a:t>
                      </a:r>
                      <a:r>
                        <a:rPr lang="en-US" baseline="0" dirty="0" smtClean="0"/>
                        <a:t> the first visit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Pressure in between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Pressure after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Sugar Concentration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Smoking or 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2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- </a:t>
            </a:r>
            <a:r>
              <a:rPr lang="en-AU" dirty="0" smtClean="0"/>
              <a:t>History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71782"/>
              </p:ext>
            </p:extLst>
          </p:nvPr>
        </p:nvGraphicFramePr>
        <p:xfrm>
          <a:off x="971600" y="1988840"/>
          <a:ext cx="715245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5040560"/>
                <a:gridCol w="139181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#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Feature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Family history of cancer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Family history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autoimmune diseases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Patient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history of cancer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Patient history of autoimmune diseases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Previous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medicine of patient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– </a:t>
            </a:r>
            <a:r>
              <a:rPr lang="en-AU" dirty="0" smtClean="0"/>
              <a:t>Women Issues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46471"/>
              </p:ext>
            </p:extLst>
          </p:nvPr>
        </p:nvGraphicFramePr>
        <p:xfrm>
          <a:off x="971600" y="1988840"/>
          <a:ext cx="7152456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5040560"/>
                <a:gridCol w="13918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Feature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Marriage Status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 of Sex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 of Menstruation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of Menstruation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 of childbirth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 of marriage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 of pregnancy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 of sex partners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had w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omen 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00200"/>
          </a:xfrm>
        </p:spPr>
        <p:txBody>
          <a:bodyPr>
            <a:normAutofit/>
          </a:bodyPr>
          <a:lstStyle/>
          <a:p>
            <a:r>
              <a:rPr lang="en-US" dirty="0" smtClean="0"/>
              <a:t>Features - </a:t>
            </a:r>
            <a:r>
              <a:rPr lang="en-AU" dirty="0" smtClean="0"/>
              <a:t>Pathology </a:t>
            </a:r>
            <a:br>
              <a:rPr lang="en-AU" dirty="0" smtClean="0"/>
            </a:br>
            <a:r>
              <a:rPr lang="en-AU" sz="2400" dirty="0" smtClean="0"/>
              <a:t>(Tumor Description)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14847"/>
              </p:ext>
            </p:extLst>
          </p:nvPr>
        </p:nvGraphicFramePr>
        <p:xfrm>
          <a:off x="971600" y="1988840"/>
          <a:ext cx="7152456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5040560"/>
                <a:gridCol w="13918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Feature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Adherence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Cell Differentiation 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Consolidation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Cystic/Solid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Shape of tumour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Size of tumour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Staging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Ordinal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 - </a:t>
            </a:r>
            <a:r>
              <a:rPr lang="en-AU" smtClean="0"/>
              <a:t>Diagnosis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74320" y="4869160"/>
            <a:ext cx="8595360" cy="136704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colored ones are candidates for the label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39456"/>
              </p:ext>
            </p:extLst>
          </p:nvPr>
        </p:nvGraphicFramePr>
        <p:xfrm>
          <a:off x="971600" y="1988840"/>
          <a:ext cx="715245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5040560"/>
                <a:gridCol w="1391816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#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Feature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Benign or Malignant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Diagnosis</a:t>
                      </a:r>
                    </a:p>
                  </a:txBody>
                  <a:tcPr marL="114300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Result (success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or not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00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Ordinal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Type of treatment</a:t>
                      </a:r>
                    </a:p>
                  </a:txBody>
                  <a:tcPr marL="114300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Medicine for treatment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8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3EE0-FEB1-4C4E-9B0F-527B30810CF8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UNDERSTANDING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945752" cy="49377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Esfahan</a:t>
            </a:r>
          </a:p>
          <a:p>
            <a:pPr lvl="1"/>
            <a:r>
              <a:rPr lang="en-US" sz="1800" dirty="0" err="1" smtClean="0">
                <a:solidFill>
                  <a:srgbClr val="0070C0"/>
                </a:solidFill>
              </a:rPr>
              <a:t>Shahid</a:t>
            </a:r>
            <a:r>
              <a:rPr lang="en-US" sz="1800" dirty="0" smtClean="0">
                <a:solidFill>
                  <a:srgbClr val="0070C0"/>
                </a:solidFill>
              </a:rPr>
              <a:t> Beheshti (done)</a:t>
            </a:r>
          </a:p>
          <a:p>
            <a:pPr lvl="1"/>
            <a:r>
              <a:rPr lang="en-US" sz="1800" dirty="0" err="1" smtClean="0">
                <a:solidFill>
                  <a:srgbClr val="00B050"/>
                </a:solidFill>
              </a:rPr>
              <a:t>Seyyed</a:t>
            </a:r>
            <a:r>
              <a:rPr lang="en-US" sz="1800" dirty="0" smtClean="0">
                <a:solidFill>
                  <a:srgbClr val="00B050"/>
                </a:solidFill>
              </a:rPr>
              <a:t>-al-</a:t>
            </a:r>
            <a:r>
              <a:rPr lang="en-US" sz="1800" dirty="0" err="1" smtClean="0">
                <a:solidFill>
                  <a:srgbClr val="00B050"/>
                </a:solidFill>
              </a:rPr>
              <a:t>Shohada</a:t>
            </a:r>
            <a:r>
              <a:rPr lang="en-US" sz="1800" dirty="0" smtClean="0">
                <a:solidFill>
                  <a:srgbClr val="00B050"/>
                </a:solidFill>
              </a:rPr>
              <a:t> (in process)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Imam Khomeini of </a:t>
            </a:r>
            <a:r>
              <a:rPr lang="en-US" sz="1800" dirty="0" err="1" smtClean="0">
                <a:solidFill>
                  <a:srgbClr val="0070C0"/>
                </a:solidFill>
              </a:rPr>
              <a:t>Falavarjan</a:t>
            </a:r>
            <a:r>
              <a:rPr lang="en-US" sz="1800" dirty="0" smtClean="0">
                <a:solidFill>
                  <a:srgbClr val="0070C0"/>
                </a:solidFill>
              </a:rPr>
              <a:t> (done)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Tehran</a:t>
            </a:r>
          </a:p>
          <a:p>
            <a:pPr lvl="1"/>
            <a:r>
              <a:rPr lang="en-US" sz="1800" dirty="0" err="1" smtClean="0">
                <a:solidFill>
                  <a:srgbClr val="00B050"/>
                </a:solidFill>
              </a:rPr>
              <a:t>Hazrat</a:t>
            </a:r>
            <a:r>
              <a:rPr lang="en-US" sz="1800" dirty="0" smtClean="0">
                <a:solidFill>
                  <a:srgbClr val="00B050"/>
                </a:solidFill>
              </a:rPr>
              <a:t>-e-</a:t>
            </a:r>
            <a:r>
              <a:rPr lang="en-US" sz="1800" dirty="0" err="1" smtClean="0">
                <a:solidFill>
                  <a:srgbClr val="00B050"/>
                </a:solidFill>
              </a:rPr>
              <a:t>Rasool</a:t>
            </a:r>
            <a:r>
              <a:rPr lang="en-US" sz="1800" dirty="0" smtClean="0">
                <a:solidFill>
                  <a:srgbClr val="00B050"/>
                </a:solidFill>
              </a:rPr>
              <a:t>-e-</a:t>
            </a:r>
            <a:r>
              <a:rPr lang="en-US" sz="1800" dirty="0" err="1" smtClean="0">
                <a:solidFill>
                  <a:srgbClr val="00B050"/>
                </a:solidFill>
              </a:rPr>
              <a:t>Akram</a:t>
            </a:r>
            <a:r>
              <a:rPr lang="en-US" sz="1800" dirty="0" smtClean="0">
                <a:solidFill>
                  <a:srgbClr val="00B050"/>
                </a:solidFill>
              </a:rPr>
              <a:t> (in process)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Doctor </a:t>
            </a:r>
            <a:r>
              <a:rPr lang="en-US" sz="1800" dirty="0" err="1" smtClean="0">
                <a:solidFill>
                  <a:srgbClr val="00B050"/>
                </a:solidFill>
              </a:rPr>
              <a:t>Shariati</a:t>
            </a:r>
            <a:r>
              <a:rPr lang="en-US" sz="1800" dirty="0" smtClean="0">
                <a:solidFill>
                  <a:srgbClr val="00B050"/>
                </a:solidFill>
              </a:rPr>
              <a:t> (in process)</a:t>
            </a:r>
          </a:p>
          <a:p>
            <a:pPr lvl="1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Ayatollah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Taleghani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Imam Khomeini</a:t>
            </a:r>
          </a:p>
          <a:p>
            <a:pPr lvl="1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Imam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Hossein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Shahid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Chamran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Shohada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189D-AB09-4684-85A5-B598E585CDB3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098571" y="836712"/>
            <a:ext cx="38164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Tabriz</a:t>
            </a:r>
          </a:p>
          <a:p>
            <a:pPr lvl="1"/>
            <a:r>
              <a:rPr lang="en-US" sz="1800" dirty="0" err="1">
                <a:solidFill>
                  <a:srgbClr val="0070C0"/>
                </a:solidFill>
              </a:rPr>
              <a:t>Shahid</a:t>
            </a:r>
            <a:r>
              <a:rPr lang="en-US" sz="1800" dirty="0">
                <a:solidFill>
                  <a:srgbClr val="0070C0"/>
                </a:solidFill>
              </a:rPr>
              <a:t> Ghazi </a:t>
            </a:r>
            <a:r>
              <a:rPr lang="en-US" sz="1800" dirty="0" err="1" smtClean="0">
                <a:solidFill>
                  <a:srgbClr val="0070C0"/>
                </a:solidFill>
              </a:rPr>
              <a:t>Tabatabai</a:t>
            </a:r>
            <a:r>
              <a:rPr lang="en-US" sz="1800" dirty="0" smtClean="0">
                <a:solidFill>
                  <a:srgbClr val="0070C0"/>
                </a:solidFill>
              </a:rPr>
              <a:t> (done)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Mashhad</a:t>
            </a:r>
          </a:p>
          <a:p>
            <a:pPr lvl="1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Imam Reza Hospital</a:t>
            </a:r>
          </a:p>
          <a:p>
            <a:pPr lvl="1"/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Omid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Hospital</a:t>
            </a:r>
          </a:p>
          <a:p>
            <a:pPr lvl="1"/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Ghaem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(A.J.) Hospital</a:t>
            </a:r>
          </a:p>
          <a:p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Khoozestan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Golestan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Hospital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Fars</a:t>
            </a:r>
          </a:p>
          <a:p>
            <a:pPr lvl="1"/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Namazi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Hospital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5085184"/>
            <a:ext cx="576064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 was supposed to get data for Turkey too, but the hospital did not give the data so I excluded Ankara and Turkey and made the project inclusive to Iran.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Sample Population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These 6 states have 50.77% of the total population of Iran (70M).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They are the biggest states and the remainder of the cities either don’t have oncology centers or their facilities is very limited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practice (seen in our database), most people travel to these centers for treatment.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other hospitals would probably have no available data.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Private hospitals are almost impossible to convince.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have to prove this.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Effort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Esfahan hospitals done by my mother (the expert).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Letter from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Bilkent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University by Dr.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Guvenir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Needs paper work and takes months to be approved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Enough for Tabriz by the help of Dr.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Ghasemi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Parvin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(father of my friend)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Work done by friend of friend (Armin)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Letter from Iranian state university or any organization under the ministry of Science and Technology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Got letter by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Sahand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Khakaabi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(PHD Student in Bioinformatics @ Tehran University and friend of friend)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Worked for 2 hospitals at Tehran by friend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Hossein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Mahmoodi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Others required the exact person to be present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Defined the whole project at the Institution of Research for Fundamental Sciences (IPM)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Supervisor is Dr. Mehdi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Sadeghi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(Uncle of a friend,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Maziar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Booali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Started the work for others hospitals at Tehran and Mashhad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 result yet.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1104-E9A1-447C-8D7A-5275909F58E4}" type="datetime1">
              <a:rPr lang="en-US" smtClean="0"/>
              <a:t>12/8/2012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802" y="2332"/>
            <a:ext cx="8591550" cy="1066801"/>
          </a:xfrm>
        </p:spPr>
        <p:txBody>
          <a:bodyPr/>
          <a:lstStyle/>
          <a:p>
            <a:r>
              <a:rPr lang="en-US" dirty="0" smtClean="0"/>
              <a:t>Cognitive Map – Part of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97282" y="1096120"/>
            <a:ext cx="8600390" cy="493776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Known rules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Used for validating results.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5296" y="5900572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BMI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1800" y="1883916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0517" y="6413710"/>
            <a:ext cx="791203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Height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7346" y="6417281"/>
            <a:ext cx="840518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Weight</a:t>
            </a:r>
          </a:p>
        </p:txBody>
      </p:sp>
      <p:cxnSp>
        <p:nvCxnSpPr>
          <p:cNvPr id="12" name="Elbow Connector 11"/>
          <p:cNvCxnSpPr>
            <a:stCxn id="9" idx="3"/>
            <a:endCxn id="7" idx="2"/>
          </p:cNvCxnSpPr>
          <p:nvPr/>
        </p:nvCxnSpPr>
        <p:spPr>
          <a:xfrm flipV="1">
            <a:off x="2051720" y="6293528"/>
            <a:ext cx="253462" cy="31666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0" idx="1"/>
            <a:endCxn id="7" idx="2"/>
          </p:cNvCxnSpPr>
          <p:nvPr/>
        </p:nvCxnSpPr>
        <p:spPr>
          <a:xfrm rot="10800000">
            <a:off x="2305182" y="6293529"/>
            <a:ext cx="202164" cy="320231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27040" y="5254164"/>
            <a:ext cx="579772" cy="4070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Sur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27784" y="2820876"/>
            <a:ext cx="866434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Success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7282" y="4531816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Date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71145" y="4525732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/>
              <a:t>tSize</a:t>
            </a:r>
            <a:endParaRPr lang="en-US" sz="1500" dirty="0" smtClean="0"/>
          </a:p>
        </p:txBody>
      </p:sp>
      <p:cxnSp>
        <p:nvCxnSpPr>
          <p:cNvPr id="28" name="Straight Arrow Connector 27"/>
          <p:cNvCxnSpPr>
            <a:stCxn id="25" idx="3"/>
            <a:endCxn id="26" idx="1"/>
          </p:cNvCxnSpPr>
          <p:nvPr/>
        </p:nvCxnSpPr>
        <p:spPr>
          <a:xfrm flipV="1">
            <a:off x="777054" y="4722210"/>
            <a:ext cx="1094091" cy="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24" idx="0"/>
          </p:cNvCxnSpPr>
          <p:nvPr/>
        </p:nvCxnSpPr>
        <p:spPr>
          <a:xfrm flipH="1">
            <a:off x="3061001" y="2276872"/>
            <a:ext cx="685" cy="544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93520" y="1196752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OC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594258" y="1916832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CC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93520" y="2641724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AC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04441" y="3356992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UC</a:t>
            </a:r>
          </a:p>
        </p:txBody>
      </p:sp>
      <p:cxnSp>
        <p:nvCxnSpPr>
          <p:cNvPr id="42" name="Straight Arrow Connector 41"/>
          <p:cNvCxnSpPr>
            <a:stCxn id="37" idx="1"/>
            <a:endCxn id="8" idx="3"/>
          </p:cNvCxnSpPr>
          <p:nvPr/>
        </p:nvCxnSpPr>
        <p:spPr>
          <a:xfrm flipH="1">
            <a:off x="3351572" y="1393230"/>
            <a:ext cx="2241948" cy="68716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1"/>
          </p:cNvCxnSpPr>
          <p:nvPr/>
        </p:nvCxnSpPr>
        <p:spPr>
          <a:xfrm flipH="1" flipV="1">
            <a:off x="3662748" y="2021756"/>
            <a:ext cx="1931510" cy="9155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1"/>
            <a:endCxn id="8" idx="3"/>
          </p:cNvCxnSpPr>
          <p:nvPr/>
        </p:nvCxnSpPr>
        <p:spPr>
          <a:xfrm flipH="1" flipV="1">
            <a:off x="3351572" y="2080394"/>
            <a:ext cx="2241948" cy="75780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1"/>
            <a:endCxn id="8" idx="3"/>
          </p:cNvCxnSpPr>
          <p:nvPr/>
        </p:nvCxnSpPr>
        <p:spPr>
          <a:xfrm flipH="1" flipV="1">
            <a:off x="3351572" y="2080394"/>
            <a:ext cx="2252869" cy="147307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0" idx="1"/>
            <a:endCxn id="24" idx="3"/>
          </p:cNvCxnSpPr>
          <p:nvPr/>
        </p:nvCxnSpPr>
        <p:spPr>
          <a:xfrm rot="10800000">
            <a:off x="3494219" y="3017354"/>
            <a:ext cx="2110223" cy="5361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441392" y="3933056"/>
            <a:ext cx="922696" cy="2947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/>
              <a:t>PrevSur</a:t>
            </a:r>
            <a:endParaRPr lang="en-US" sz="1500" dirty="0" smtClean="0"/>
          </a:p>
        </p:txBody>
      </p:sp>
      <p:sp>
        <p:nvSpPr>
          <p:cNvPr id="67" name="Rectangle 66"/>
          <p:cNvSpPr/>
          <p:nvPr/>
        </p:nvSpPr>
        <p:spPr>
          <a:xfrm>
            <a:off x="4441392" y="4293096"/>
            <a:ext cx="922696" cy="2947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/>
              <a:t>PrevC</a:t>
            </a:r>
            <a:endParaRPr lang="en-US" sz="1500" dirty="0" smtClean="0"/>
          </a:p>
        </p:txBody>
      </p:sp>
      <p:sp>
        <p:nvSpPr>
          <p:cNvPr id="68" name="Rectangle 67"/>
          <p:cNvSpPr/>
          <p:nvPr/>
        </p:nvSpPr>
        <p:spPr>
          <a:xfrm>
            <a:off x="4441392" y="4653136"/>
            <a:ext cx="922696" cy="316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/>
              <a:t>PrevAI</a:t>
            </a:r>
            <a:endParaRPr lang="en-US" sz="1500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4441392" y="5798579"/>
            <a:ext cx="922696" cy="2947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/>
              <a:t>FamilyD</a:t>
            </a:r>
            <a:endParaRPr lang="en-US" sz="1500" dirty="0" smtClean="0"/>
          </a:p>
        </p:txBody>
      </p:sp>
      <p:sp>
        <p:nvSpPr>
          <p:cNvPr id="70" name="Rectangle 69"/>
          <p:cNvSpPr/>
          <p:nvPr/>
        </p:nvSpPr>
        <p:spPr>
          <a:xfrm>
            <a:off x="4441392" y="5013176"/>
            <a:ext cx="922696" cy="2823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/>
              <a:t>PrevMed</a:t>
            </a:r>
            <a:endParaRPr lang="en-US" sz="1500" dirty="0" smtClean="0"/>
          </a:p>
        </p:txBody>
      </p:sp>
      <p:sp>
        <p:nvSpPr>
          <p:cNvPr id="71" name="Rectangle 70"/>
          <p:cNvSpPr/>
          <p:nvPr/>
        </p:nvSpPr>
        <p:spPr>
          <a:xfrm>
            <a:off x="4441392" y="5373216"/>
            <a:ext cx="922696" cy="3311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/>
              <a:t>FamilyC</a:t>
            </a:r>
            <a:endParaRPr lang="en-US" sz="1500" dirty="0" smtClean="0"/>
          </a:p>
        </p:txBody>
      </p:sp>
      <p:sp>
        <p:nvSpPr>
          <p:cNvPr id="100" name="Right Brace 99"/>
          <p:cNvSpPr/>
          <p:nvPr/>
        </p:nvSpPr>
        <p:spPr>
          <a:xfrm>
            <a:off x="5383576" y="3906381"/>
            <a:ext cx="209944" cy="22589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1" name="Right Brace 100"/>
          <p:cNvSpPr/>
          <p:nvPr/>
        </p:nvSpPr>
        <p:spPr>
          <a:xfrm>
            <a:off x="6428428" y="1105496"/>
            <a:ext cx="303812" cy="283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02" name="Elbow Connector 101"/>
          <p:cNvCxnSpPr>
            <a:stCxn id="100" idx="1"/>
          </p:cNvCxnSpPr>
          <p:nvPr/>
        </p:nvCxnSpPr>
        <p:spPr>
          <a:xfrm rot="10800000" flipH="1">
            <a:off x="5593520" y="3952019"/>
            <a:ext cx="914808" cy="1083824"/>
          </a:xfrm>
          <a:prstGeom prst="bentConnector4">
            <a:avLst>
              <a:gd name="adj1" fmla="val 99219"/>
              <a:gd name="adj2" fmla="val 3592"/>
            </a:avLst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66" idx="3"/>
            <a:endCxn id="39" idx="3"/>
          </p:cNvCxnSpPr>
          <p:nvPr/>
        </p:nvCxnSpPr>
        <p:spPr>
          <a:xfrm flipV="1">
            <a:off x="5364088" y="2838202"/>
            <a:ext cx="809204" cy="1242212"/>
          </a:xfrm>
          <a:prstGeom prst="bentConnector3">
            <a:avLst>
              <a:gd name="adj1" fmla="val 128250"/>
            </a:avLst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964878" y="1904752"/>
            <a:ext cx="1170844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Malignant</a:t>
            </a:r>
          </a:p>
        </p:txBody>
      </p:sp>
      <p:cxnSp>
        <p:nvCxnSpPr>
          <p:cNvPr id="125" name="Elbow Connector 124"/>
          <p:cNvCxnSpPr>
            <a:stCxn id="118" idx="2"/>
          </p:cNvCxnSpPr>
          <p:nvPr/>
        </p:nvCxnSpPr>
        <p:spPr>
          <a:xfrm rot="16200000" flipH="1">
            <a:off x="1791869" y="2056139"/>
            <a:ext cx="561630" cy="104476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97281" y="2824324"/>
            <a:ext cx="713691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/>
              <a:t>wCare</a:t>
            </a:r>
            <a:endParaRPr lang="en-US" sz="1500" dirty="0" smtClean="0"/>
          </a:p>
        </p:txBody>
      </p:sp>
      <p:cxnSp>
        <p:nvCxnSpPr>
          <p:cNvPr id="130" name="Elbow Connector 129"/>
          <p:cNvCxnSpPr>
            <a:stCxn id="129" idx="3"/>
            <a:endCxn id="24" idx="1"/>
          </p:cNvCxnSpPr>
          <p:nvPr/>
        </p:nvCxnSpPr>
        <p:spPr>
          <a:xfrm flipV="1">
            <a:off x="910972" y="3017354"/>
            <a:ext cx="1716812" cy="344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568287" y="4525732"/>
            <a:ext cx="804560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Staging</a:t>
            </a:r>
          </a:p>
        </p:txBody>
      </p:sp>
      <p:cxnSp>
        <p:nvCxnSpPr>
          <p:cNvPr id="160" name="Elbow Connector 159"/>
          <p:cNvCxnSpPr>
            <a:stCxn id="7" idx="0"/>
            <a:endCxn id="15" idx="3"/>
          </p:cNvCxnSpPr>
          <p:nvPr/>
        </p:nvCxnSpPr>
        <p:spPr>
          <a:xfrm rot="16200000" flipV="1">
            <a:off x="1934564" y="5529954"/>
            <a:ext cx="442866" cy="29837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3545871" y="4520162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AD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385106" y="5268292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BP1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1187624" y="3272311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BP2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1187624" y="3741018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BP3</a:t>
            </a:r>
          </a:p>
        </p:txBody>
      </p:sp>
      <p:cxnSp>
        <p:nvCxnSpPr>
          <p:cNvPr id="187" name="Elbow Connector 186"/>
          <p:cNvCxnSpPr>
            <a:stCxn id="182" idx="3"/>
          </p:cNvCxnSpPr>
          <p:nvPr/>
        </p:nvCxnSpPr>
        <p:spPr>
          <a:xfrm flipV="1">
            <a:off x="1767396" y="3213832"/>
            <a:ext cx="860388" cy="2549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0" name="Elbow Connector 189"/>
          <p:cNvCxnSpPr>
            <a:stCxn id="183" idx="3"/>
          </p:cNvCxnSpPr>
          <p:nvPr/>
        </p:nvCxnSpPr>
        <p:spPr>
          <a:xfrm flipV="1">
            <a:off x="1767396" y="3213832"/>
            <a:ext cx="860388" cy="7236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4" name="Left Brace 193"/>
          <p:cNvSpPr/>
          <p:nvPr/>
        </p:nvSpPr>
        <p:spPr>
          <a:xfrm rot="5400000">
            <a:off x="2796456" y="3188320"/>
            <a:ext cx="382736" cy="2448272"/>
          </a:xfrm>
          <a:prstGeom prst="leftBrace">
            <a:avLst>
              <a:gd name="adj1" fmla="val 8333"/>
              <a:gd name="adj2" fmla="val 479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7992380" y="673448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G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8015920" y="1219436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P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8015920" y="1757253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AB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8015920" y="2289879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D</a:t>
            </a:r>
            <a:endParaRPr lang="en-US" sz="1500" dirty="0" smtClean="0"/>
          </a:p>
        </p:txBody>
      </p:sp>
      <p:sp>
        <p:nvSpPr>
          <p:cNvPr id="211" name="Rectangle 210"/>
          <p:cNvSpPr/>
          <p:nvPr/>
        </p:nvSpPr>
        <p:spPr>
          <a:xfrm>
            <a:off x="7524328" y="3853779"/>
            <a:ext cx="936104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Partners</a:t>
            </a:r>
          </a:p>
        </p:txBody>
      </p:sp>
      <p:cxnSp>
        <p:nvCxnSpPr>
          <p:cNvPr id="212" name="Elbow Connector 211"/>
          <p:cNvCxnSpPr>
            <a:stCxn id="211" idx="1"/>
            <a:endCxn id="38" idx="3"/>
          </p:cNvCxnSpPr>
          <p:nvPr/>
        </p:nvCxnSpPr>
        <p:spPr>
          <a:xfrm rot="10800000">
            <a:off x="6174030" y="2113311"/>
            <a:ext cx="1350298" cy="1936947"/>
          </a:xfrm>
          <a:prstGeom prst="bentConnector3">
            <a:avLst>
              <a:gd name="adj1" fmla="val 24606"/>
            </a:avLst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9" name="Left Brace 218"/>
          <p:cNvSpPr/>
          <p:nvPr/>
        </p:nvSpPr>
        <p:spPr>
          <a:xfrm>
            <a:off x="7782588" y="548680"/>
            <a:ext cx="209792" cy="2272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Arrow Connector 219"/>
          <p:cNvCxnSpPr>
            <a:stCxn id="219" idx="1"/>
          </p:cNvCxnSpPr>
          <p:nvPr/>
        </p:nvCxnSpPr>
        <p:spPr>
          <a:xfrm flipH="1">
            <a:off x="6595624" y="1684778"/>
            <a:ext cx="1186964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3" name="Rectangle 222"/>
          <p:cNvSpPr/>
          <p:nvPr/>
        </p:nvSpPr>
        <p:spPr>
          <a:xfrm>
            <a:off x="6676012" y="577872"/>
            <a:ext cx="1071736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Occupation</a:t>
            </a:r>
          </a:p>
        </p:txBody>
      </p:sp>
      <p:cxnSp>
        <p:nvCxnSpPr>
          <p:cNvPr id="224" name="Elbow Connector 223"/>
          <p:cNvCxnSpPr>
            <a:stCxn id="223" idx="2"/>
          </p:cNvCxnSpPr>
          <p:nvPr/>
        </p:nvCxnSpPr>
        <p:spPr>
          <a:xfrm rot="5400000">
            <a:off x="6681209" y="885243"/>
            <a:ext cx="445086" cy="616256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7" name="Rectangle 246"/>
          <p:cNvSpPr/>
          <p:nvPr/>
        </p:nvSpPr>
        <p:spPr>
          <a:xfrm>
            <a:off x="7524328" y="4399135"/>
            <a:ext cx="936104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Smoking</a:t>
            </a:r>
          </a:p>
        </p:txBody>
      </p:sp>
      <p:cxnSp>
        <p:nvCxnSpPr>
          <p:cNvPr id="248" name="Elbow Connector 247"/>
          <p:cNvCxnSpPr>
            <a:stCxn id="247" idx="1"/>
          </p:cNvCxnSpPr>
          <p:nvPr/>
        </p:nvCxnSpPr>
        <p:spPr>
          <a:xfrm rot="10800000">
            <a:off x="6508328" y="3853779"/>
            <a:ext cx="1016000" cy="74183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9" name="Rectangle 258"/>
          <p:cNvSpPr/>
          <p:nvPr/>
        </p:nvSpPr>
        <p:spPr>
          <a:xfrm>
            <a:off x="7889350" y="3088934"/>
            <a:ext cx="579772" cy="3929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MS</a:t>
            </a:r>
          </a:p>
        </p:txBody>
      </p:sp>
      <p:cxnSp>
        <p:nvCxnSpPr>
          <p:cNvPr id="261" name="Elbow Connector 260"/>
          <p:cNvCxnSpPr>
            <a:stCxn id="207" idx="3"/>
            <a:endCxn id="259" idx="3"/>
          </p:cNvCxnSpPr>
          <p:nvPr/>
        </p:nvCxnSpPr>
        <p:spPr>
          <a:xfrm flipH="1">
            <a:off x="8469122" y="869926"/>
            <a:ext cx="103030" cy="2415486"/>
          </a:xfrm>
          <a:prstGeom prst="bentConnector3">
            <a:avLst>
              <a:gd name="adj1" fmla="val -221877"/>
            </a:avLst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178" idx="3"/>
            <a:endCxn id="15" idx="1"/>
          </p:cNvCxnSpPr>
          <p:nvPr/>
        </p:nvCxnSpPr>
        <p:spPr>
          <a:xfrm flipV="1">
            <a:off x="964878" y="5457706"/>
            <a:ext cx="462162" cy="7064"/>
          </a:xfrm>
          <a:prstGeom prst="straightConnector1">
            <a:avLst/>
          </a:prstGeom>
          <a:ln>
            <a:solidFill>
              <a:srgbClr val="D14D37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194" idx="1"/>
            <a:endCxn id="24" idx="2"/>
          </p:cNvCxnSpPr>
          <p:nvPr/>
        </p:nvCxnSpPr>
        <p:spPr>
          <a:xfrm flipV="1">
            <a:off x="3038626" y="3213832"/>
            <a:ext cx="22375" cy="100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Up to </a:t>
            </a:r>
            <a:r>
              <a:rPr lang="en-US" dirty="0" smtClean="0">
                <a:solidFill>
                  <a:schemeClr val="tx1"/>
                </a:solidFill>
              </a:rPr>
              <a:t>now, 13.09%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Two different types of missing value.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Really missing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Missing because they did not exist.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 missing history means no history.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hospital has different policies.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Falavarjan</a:t>
            </a:r>
            <a:r>
              <a:rPr lang="en-US" dirty="0" smtClean="0">
                <a:solidFill>
                  <a:schemeClr val="tx1"/>
                </a:solidFill>
              </a:rPr>
              <a:t> all cell differentiation is missing.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Tabriz all BMI and blood group is missing.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Due to nature of treatment.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radiotherapy, the tumor is likely to be unknown.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uterus, there might be no tumor.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Tumors might be torn and so the size is missing.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Missing because I could not read the hand writing.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256-EF74-4059-B5C5-F9EC5D045302}" type="datetime1">
              <a:rPr lang="en-US" smtClean="0"/>
              <a:t>12/8/2012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320" y="1371560"/>
            <a:ext cx="8595360" cy="49377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Doctors record what they think is valuable.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Entering by hand.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Error of measuring equipment.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Noise of measuring scale.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Too much data on unsuccessful treatments and less on easy ones because of the sensitive nature.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Incorrect data given by patient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Lying </a:t>
            </a:r>
            <a:r>
              <a:rPr lang="en-US" dirty="0" smtClean="0">
                <a:solidFill>
                  <a:schemeClr val="tx1"/>
                </a:solidFill>
              </a:rPr>
              <a:t>because of legal issues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Lying </a:t>
            </a:r>
            <a:r>
              <a:rPr lang="en-US" dirty="0" smtClean="0">
                <a:solidFill>
                  <a:schemeClr val="tx1"/>
                </a:solidFill>
              </a:rPr>
              <a:t> because of cultural issues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Cannot remember (Example: start of menstruation was given as 13-16 or normal).</a:t>
            </a:r>
          </a:p>
        </p:txBody>
      </p:sp>
    </p:spTree>
    <p:extLst>
      <p:ext uri="{BB962C8B-B14F-4D97-AF65-F5344CB8AC3E}">
        <p14:creationId xmlns:p14="http://schemas.microsoft.com/office/powerpoint/2010/main" val="18205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Visualization - </a:t>
            </a:r>
            <a:r>
              <a:rPr lang="en-US" dirty="0" err="1" smtClean="0"/>
              <a:t>FamilyD</a:t>
            </a:r>
            <a:r>
              <a:rPr lang="en-US" dirty="0" smtClean="0"/>
              <a:t> and Race</a:t>
            </a:r>
            <a:endParaRPr lang="en-US" dirty="0"/>
          </a:p>
        </p:txBody>
      </p:sp>
      <p:pic>
        <p:nvPicPr>
          <p:cNvPr id="7" name="Content Placeholder 6" descr="Weka Explorer: Visualizing data2-weka.filters.unsupervised.attribute.Remove-R58-5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582833" cy="49371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17E-ABC6-41B2-94D9-D5B2B7FDAF9C}" type="datetime1">
              <a:rPr lang="en-US" smtClean="0"/>
              <a:t>12/8/2012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– </a:t>
            </a:r>
            <a:r>
              <a:rPr lang="en-US" dirty="0" err="1" smtClean="0"/>
              <a:t>tSize</a:t>
            </a:r>
            <a:r>
              <a:rPr lang="en-US" dirty="0" smtClean="0"/>
              <a:t> and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17E-ABC6-41B2-94D9-D5B2B7FDAF9C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13" name="Picture 12" descr="Weka Explorer: Visualizing data2-weka.filters.unsupervised.attribute.Remove-R58-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267528"/>
            <a:ext cx="6048672" cy="51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– </a:t>
            </a:r>
            <a:r>
              <a:rPr lang="en-US" dirty="0" err="1" smtClean="0"/>
              <a:t>tSize</a:t>
            </a:r>
            <a:r>
              <a:rPr lang="en-US" dirty="0" smtClean="0"/>
              <a:t> and Success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17E-ABC6-41B2-94D9-D5B2B7FDAF9C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4" name="Picture 3" descr="Weka Explorer: Visualizing data2-weka.filters.unsupervised.attribute.Remove-R58-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60" y="1392779"/>
            <a:ext cx="5643235" cy="48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– Age and Success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17E-ABC6-41B2-94D9-D5B2B7FDAF9C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7" name="Picture 6" descr="Weka Explorer: Visualizing data2-weka.filters.unsupervised.attribute.Remove-R58-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90" y="1340768"/>
            <a:ext cx="6049220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Definition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spc="-15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Female genital organs’ </a:t>
            </a:r>
            <a:r>
              <a:rPr lang="en-US" sz="2800" spc="-15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cancers include 4 categories of cancers:</a:t>
            </a:r>
          </a:p>
          <a:p>
            <a:pPr lvl="1">
              <a:spcAft>
                <a:spcPts val="600"/>
              </a:spcAft>
            </a:pPr>
            <a:r>
              <a:rPr lang="en-US" sz="2400" spc="-15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Cervical, Endometrioses, Uterus, and Ovary cancer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Discover rules about  the effect of geographical factors and race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On different races inside Iran</a:t>
            </a:r>
          </a:p>
          <a:p>
            <a:pPr marL="342900" lvl="2"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Persian, Azeri, Kurd, Lor, Arab, Gilaki, Mani, Balooch, Afghani migrants, etc.</a:t>
            </a:r>
          </a:p>
          <a:p>
            <a:pPr marL="171450" lvl="1"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Using patient profiles at oncology hospitals and their pathology tests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6E5F-A8A8-4DD9-B1E6-D0DE6441C22D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5589240"/>
            <a:ext cx="6624736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lvl="1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Classification and Association Analysis</a:t>
            </a:r>
          </a:p>
        </p:txBody>
      </p:sp>
    </p:spTree>
    <p:extLst>
      <p:ext uri="{BB962C8B-B14F-4D97-AF65-F5344CB8AC3E}">
        <p14:creationId xmlns:p14="http://schemas.microsoft.com/office/powerpoint/2010/main" val="41982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– Sur and </a:t>
            </a:r>
            <a:r>
              <a:rPr lang="en-US" dirty="0" err="1" smtClean="0"/>
              <a:t>ChT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17E-ABC6-41B2-94D9-D5B2B7FDAF9C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4" name="Picture 3" descr="Weka Explorer: Visualizing data2-weka.filters.unsupervised.attribute.Remove-R58-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90" y="1268760"/>
            <a:ext cx="6049220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- Age</a:t>
            </a:r>
            <a:endParaRPr lang="en-US" dirty="0"/>
          </a:p>
        </p:txBody>
      </p:sp>
      <p:pic>
        <p:nvPicPr>
          <p:cNvPr id="10246" name="Picture 6" descr="C:\Users\Sunmedia\Desktop\CS553-IDA\data\boxplot-age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6"/>
          <a:stretch/>
        </p:blipFill>
        <p:spPr bwMode="auto">
          <a:xfrm>
            <a:off x="1691680" y="1268760"/>
            <a:ext cx="6001317" cy="48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- Year</a:t>
            </a:r>
            <a:endParaRPr lang="en-US" dirty="0"/>
          </a:p>
        </p:txBody>
      </p:sp>
      <p:pic>
        <p:nvPicPr>
          <p:cNvPr id="11267" name="Picture 3" descr="C:\Users\Sunmedia\Desktop\CS553-IDA\data\boxplot-year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29"/>
          <a:stretch/>
        </p:blipFill>
        <p:spPr bwMode="auto">
          <a:xfrm>
            <a:off x="1403648" y="1268760"/>
            <a:ext cx="6126950" cy="50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- </a:t>
            </a:r>
            <a:r>
              <a:rPr lang="en-US" dirty="0" err="1" smtClean="0"/>
              <a:t>tSize</a:t>
            </a:r>
            <a:endParaRPr lang="en-US" dirty="0"/>
          </a:p>
        </p:txBody>
      </p:sp>
      <p:pic>
        <p:nvPicPr>
          <p:cNvPr id="12291" name="Picture 3" descr="C:\Users\Sunmedia\Desktop\CS553-IDA\data\boxplot-tSize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3"/>
          <a:stretch/>
        </p:blipFill>
        <p:spPr bwMode="auto">
          <a:xfrm>
            <a:off x="1619672" y="1268760"/>
            <a:ext cx="6336704" cy="51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- Pregnancies</a:t>
            </a:r>
            <a:endParaRPr lang="en-US" dirty="0"/>
          </a:p>
        </p:txBody>
      </p:sp>
      <p:pic>
        <p:nvPicPr>
          <p:cNvPr id="13315" name="Picture 3" descr="C:\Users\Sunmedia\Desktop\CS553-IDA\data\boxplot-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4"/>
          <a:stretch/>
        </p:blipFill>
        <p:spPr bwMode="auto">
          <a:xfrm>
            <a:off x="971600" y="1340768"/>
            <a:ext cx="7488832" cy="48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KNIME – T&amp;F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D346-6888-484A-8E28-D16DEEC53ECB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2050" name="Picture 2" descr="C:\Users\Sunmedia\Desktop\CS553-IDA\data\F&amp;Tcorrelation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1"/>
          <a:stretch/>
        </p:blipFill>
        <p:spPr bwMode="auto">
          <a:xfrm>
            <a:off x="1691680" y="1196752"/>
            <a:ext cx="5544616" cy="51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Analysis - 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D346-6888-484A-8E28-D16DEEC53ECB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4098" name="Picture 2" descr="C:\Users\Sunmedia\Desktop\CS553-IDA\data\F correlation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1"/>
          <a:stretch/>
        </p:blipFill>
        <p:spPr bwMode="auto">
          <a:xfrm>
            <a:off x="1907704" y="1196752"/>
            <a:ext cx="5544616" cy="51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</a:t>
            </a:r>
            <a:r>
              <a:rPr lang="en-US" dirty="0" err="1" smtClean="0"/>
              <a:t>RapidMiner</a:t>
            </a:r>
            <a:r>
              <a:rPr lang="en-US" dirty="0" smtClean="0"/>
              <a:t> – </a:t>
            </a:r>
            <a:r>
              <a:rPr lang="en-US" dirty="0"/>
              <a:t>T</a:t>
            </a:r>
            <a:r>
              <a:rPr lang="en-US" dirty="0" smtClean="0"/>
              <a:t>&amp;F</a:t>
            </a:r>
            <a:endParaRPr lang="en-US" dirty="0"/>
          </a:p>
        </p:txBody>
      </p:sp>
      <p:pic>
        <p:nvPicPr>
          <p:cNvPr id="9" name="Content Placeholder 8" descr="C:\Users\Sunmedia\Desktop\CS553-IDA\data* – RapidMiner@Zee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3763" r="20595" b="1376"/>
          <a:stretch/>
        </p:blipFill>
        <p:spPr>
          <a:xfrm>
            <a:off x="971600" y="1196752"/>
            <a:ext cx="7541803" cy="4896544"/>
          </a:xfrm>
        </p:spPr>
      </p:pic>
    </p:spTree>
    <p:extLst>
      <p:ext uri="{BB962C8B-B14F-4D97-AF65-F5344CB8AC3E}">
        <p14:creationId xmlns:p14="http://schemas.microsoft.com/office/powerpoint/2010/main" val="15555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Some hospitals are surgery ones and don’t perform other treatments.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Repetitive cases from different hospitals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Different policies in each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hospital (all values of one feature missing for one hospital).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Each hospital has a different period of data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Lack of info for patients when the treatment was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straight forward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Low number of cases.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subject,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legal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cultural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issues.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Collecting data is very time consuming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Problems with reading handwritings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Entering the data by hand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people who collect the data are not familiar with the domain.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Translation problem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Too many features and not enough records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2DFC-BF25-4128-9A9E-8E2F30E7DB9C}" type="datetime1">
              <a:rPr lang="en-US" smtClean="0"/>
              <a:t>12/8/2012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0C4E-5F64-47D7-A197-CFA607962446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Developed countries have annually reports on cancer incidences.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know environment and lifestyle are related to cancer risk.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Based on recent discoveries, some race are found to be vulnerable to specific cancer.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Iran is a multicultural country with many races but no studies have been carried out in Iran.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is a lot of Iranian migrants in other countries.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cancers have been completely cured and others are on the way.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Results lead to new cures (example: Human </a:t>
            </a:r>
            <a:r>
              <a:rPr lang="en-US" dirty="0" err="1" smtClean="0">
                <a:solidFill>
                  <a:schemeClr val="tx1"/>
                </a:solidFill>
              </a:rPr>
              <a:t>Variome</a:t>
            </a:r>
            <a:r>
              <a:rPr lang="en-US" dirty="0" smtClean="0">
                <a:solidFill>
                  <a:schemeClr val="tx1"/>
                </a:solidFill>
              </a:rPr>
              <a:t> Project)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Social awareness towards women cancer can be improved.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Doctors and women especially those exposed to higher risk benefit from this study.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Learn Intelligent Data Analysis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Deleted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Some features were deleted because mostly missing.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Weight, Height, Shape of tumor, Start of Menstruation, Start of sex, Blood Sugar Concentration, Cell differentiation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Some were deleted because almost all were the same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Smoking (all negative)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Country of birth (all Iran except few Afghanistan)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Some were deleted because of repetitiveness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No. of partners, No. of marriages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B84-8407-4DD6-9BE6-D5B50C8F7E1D}" type="datetime1">
              <a:rPr lang="en-US" smtClean="0"/>
              <a:t>12/8/2012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51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Added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When going through the data some additional features were found.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No. of dead/live children (first 4 years)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Numeric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No. of abortions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Numeric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Site of cancer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Nominal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Abdomen, Right ovary, Left ovary, Pelvis, Uterus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Bleeding tissue (yes or no)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ominal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Previous Surgeries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Numeric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Date of visit was broken to two features, month and year and day was excluded.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 added a state feature to indicate which hospital the data comes from to be able to study possible biased conclusions.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0B84-8407-4DD6-9BE6-D5B50C8F7E1D}" type="datetime1">
              <a:rPr lang="en-US" smtClean="0"/>
              <a:t>12/8/2012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Changed types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0828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BMI was changed from numeric to nominal. The values were replaced by low (0), normal (1), and high (2).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Adherence was changed to low (0), medium (1), and high (2) with loss of location.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Occupation was changed to stress level (SL)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sexStart</a:t>
            </a:r>
            <a:r>
              <a:rPr lang="en-US" dirty="0" smtClean="0">
                <a:solidFill>
                  <a:schemeClr val="tx1"/>
                </a:solidFill>
              </a:rPr>
              <a:t> was changed to low (&lt;18), normal(18-30), high (&gt;30)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Some features were broken into several true/false because one category or several might happen.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Diagnoses (OC, UC, EC, CC)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Benign/malignant (Benign, Malignant)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Treatment (Sur, Rat, </a:t>
            </a:r>
            <a:r>
              <a:rPr lang="en-US" dirty="0" err="1" smtClean="0">
                <a:solidFill>
                  <a:schemeClr val="tx1"/>
                </a:solidFill>
              </a:rPr>
              <a:t>ChT</a:t>
            </a:r>
            <a:r>
              <a:rPr lang="en-US" dirty="0" smtClean="0">
                <a:solidFill>
                  <a:schemeClr val="tx1"/>
                </a:solidFill>
              </a:rPr>
              <a:t>, Med)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Type of medicine for treatment (</a:t>
            </a:r>
            <a:r>
              <a:rPr lang="en-US" dirty="0" err="1" smtClean="0">
                <a:solidFill>
                  <a:schemeClr val="tx1"/>
                </a:solidFill>
              </a:rPr>
              <a:t>MedD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MedOC</a:t>
            </a:r>
            <a:r>
              <a:rPr lang="en-US" dirty="0" smtClean="0">
                <a:solidFill>
                  <a:schemeClr val="tx1"/>
                </a:solidFill>
              </a:rPr>
              <a:t>, …)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Solid/Cystic (Solid, Cystic)</a:t>
            </a:r>
          </a:p>
        </p:txBody>
      </p:sp>
    </p:spTree>
    <p:extLst>
      <p:ext uri="{BB962C8B-B14F-4D97-AF65-F5344CB8AC3E}">
        <p14:creationId xmlns:p14="http://schemas.microsoft.com/office/powerpoint/2010/main" val="2787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Changed values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Where something was N/A and not missing, I places -1 to indicate its not applicable. Example: </a:t>
            </a:r>
            <a:r>
              <a:rPr lang="en-US" dirty="0" err="1" smtClean="0">
                <a:solidFill>
                  <a:schemeClr val="tx1"/>
                </a:solidFill>
              </a:rPr>
              <a:t>MenstruationE</a:t>
            </a:r>
            <a:r>
              <a:rPr lang="en-US" dirty="0" smtClean="0">
                <a:solidFill>
                  <a:schemeClr val="tx1"/>
                </a:solidFill>
              </a:rPr>
              <a:t> for a women who has not become menopause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Blood pressure was changes to 5 categories in order to reduce complexity and meanwhile keep details.</a:t>
            </a:r>
          </a:p>
          <a:p>
            <a:r>
              <a:rPr lang="en-US" dirty="0">
                <a:solidFill>
                  <a:schemeClr val="tx1"/>
                </a:solidFill>
              </a:rPr>
              <a:t>When there was several tumors I added up the volumes.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43058"/>
              </p:ext>
            </p:extLst>
          </p:nvPr>
        </p:nvGraphicFramePr>
        <p:xfrm>
          <a:off x="4355976" y="3815680"/>
          <a:ext cx="4180884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91030"/>
                <a:gridCol w="1144927"/>
                <a:gridCol w="1144927"/>
              </a:tblGrid>
              <a:tr h="174877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High</a:t>
                      </a:r>
                      <a:endParaRPr lang="en-US" sz="1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Low</a:t>
                      </a:r>
                      <a:endParaRPr lang="en-US" sz="1400" b="1" dirty="0">
                        <a:effectLst/>
                      </a:endParaRPr>
                    </a:p>
                  </a:txBody>
                  <a:tcPr anchor="ctr"/>
                </a:tc>
              </a:tr>
              <a:tr h="174877">
                <a:tc>
                  <a:txBody>
                    <a:bodyPr/>
                    <a:lstStyle/>
                    <a:p>
                      <a:r>
                        <a:rPr lang="en-US" sz="1400" b="1" dirty="0"/>
                        <a:t>Hypotension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&lt; 90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&lt; 60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74877">
                <a:tc>
                  <a:txBody>
                    <a:bodyPr/>
                    <a:lstStyle/>
                    <a:p>
                      <a:r>
                        <a:rPr lang="en-US" sz="1400" b="1" dirty="0"/>
                        <a:t>Desired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90–119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60–79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74877">
                <a:tc>
                  <a:txBody>
                    <a:bodyPr/>
                    <a:lstStyle/>
                    <a:p>
                      <a:r>
                        <a:rPr lang="en-US" sz="1400" b="1" dirty="0"/>
                        <a:t>Prehypertension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120–139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80–89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74877">
                <a:tc>
                  <a:txBody>
                    <a:bodyPr/>
                    <a:lstStyle/>
                    <a:p>
                      <a:r>
                        <a:rPr lang="en-US" sz="1400" b="1" dirty="0"/>
                        <a:t>Stage 1 Hypertension </a:t>
                      </a:r>
                    </a:p>
                  </a:txBody>
                  <a:tcPr anchor="ctr">
                    <a:solidFill>
                      <a:srgbClr val="D14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140–159 </a:t>
                      </a:r>
                    </a:p>
                  </a:txBody>
                  <a:tcPr anchor="ctr">
                    <a:solidFill>
                      <a:srgbClr val="D14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90–99 </a:t>
                      </a:r>
                    </a:p>
                  </a:txBody>
                  <a:tcPr anchor="ctr">
                    <a:solidFill>
                      <a:srgbClr val="D14D37"/>
                    </a:solidFill>
                  </a:tcPr>
                </a:tc>
              </a:tr>
              <a:tr h="174877">
                <a:tc>
                  <a:txBody>
                    <a:bodyPr/>
                    <a:lstStyle/>
                    <a:p>
                      <a:r>
                        <a:rPr lang="en-US" sz="1400" b="1" dirty="0"/>
                        <a:t>Stage 2 Hypertension </a:t>
                      </a:r>
                    </a:p>
                  </a:txBody>
                  <a:tcPr anchor="ctr">
                    <a:solidFill>
                      <a:srgbClr val="D14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160–179 </a:t>
                      </a:r>
                    </a:p>
                  </a:txBody>
                  <a:tcPr anchor="ctr">
                    <a:solidFill>
                      <a:srgbClr val="D14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100–109 </a:t>
                      </a:r>
                    </a:p>
                  </a:txBody>
                  <a:tcPr anchor="ctr">
                    <a:solidFill>
                      <a:srgbClr val="D14D37"/>
                    </a:solidFill>
                  </a:tcPr>
                </a:tc>
              </a:tr>
              <a:tr h="174877">
                <a:tc>
                  <a:txBody>
                    <a:bodyPr/>
                    <a:lstStyle/>
                    <a:p>
                      <a:r>
                        <a:rPr lang="en-US" sz="1400" b="1" dirty="0"/>
                        <a:t>Hypertensive Crisis </a:t>
                      </a:r>
                    </a:p>
                  </a:txBody>
                  <a:tcPr anchor="ctr">
                    <a:solidFill>
                      <a:srgbClr val="D14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≥ 180 </a:t>
                      </a:r>
                    </a:p>
                  </a:txBody>
                  <a:tcPr anchor="ctr">
                    <a:solidFill>
                      <a:srgbClr val="D14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≥ 110</a:t>
                      </a:r>
                    </a:p>
                  </a:txBody>
                  <a:tcPr anchor="ctr">
                    <a:solidFill>
                      <a:srgbClr val="D14D3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to make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Check the logic of ages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age &lt; 40 then </a:t>
            </a:r>
            <a:r>
              <a:rPr lang="en-US" dirty="0" err="1" smtClean="0">
                <a:solidFill>
                  <a:schemeClr val="tx1"/>
                </a:solidFill>
              </a:rPr>
              <a:t>MenstruationE</a:t>
            </a:r>
            <a:r>
              <a:rPr lang="en-US" dirty="0" smtClean="0">
                <a:solidFill>
                  <a:schemeClr val="tx1"/>
                </a:solidFill>
              </a:rPr>
              <a:t> = -1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age &lt; 13 then </a:t>
            </a:r>
            <a:r>
              <a:rPr lang="en-US" dirty="0" err="1" smtClean="0">
                <a:solidFill>
                  <a:schemeClr val="tx1"/>
                </a:solidFill>
              </a:rPr>
              <a:t>MenstruationS</a:t>
            </a:r>
            <a:r>
              <a:rPr lang="en-US" dirty="0" smtClean="0">
                <a:solidFill>
                  <a:schemeClr val="tx1"/>
                </a:solidFill>
              </a:rPr>
              <a:t> = -1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Relation between true and false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OC=T then </a:t>
            </a:r>
            <a:r>
              <a:rPr lang="en-US" dirty="0" err="1" smtClean="0">
                <a:solidFill>
                  <a:schemeClr val="tx1"/>
                </a:solidFill>
              </a:rPr>
              <a:t>leftOvary</a:t>
            </a:r>
            <a:r>
              <a:rPr lang="en-US" dirty="0" smtClean="0">
                <a:solidFill>
                  <a:schemeClr val="tx1"/>
                </a:solidFill>
              </a:rPr>
              <a:t>=T or </a:t>
            </a:r>
            <a:r>
              <a:rPr lang="en-US" dirty="0" err="1" smtClean="0">
                <a:solidFill>
                  <a:schemeClr val="tx1"/>
                </a:solidFill>
              </a:rPr>
              <a:t>rightOvary</a:t>
            </a:r>
            <a:r>
              <a:rPr lang="en-US" dirty="0" smtClean="0">
                <a:solidFill>
                  <a:schemeClr val="tx1"/>
                </a:solidFill>
              </a:rPr>
              <a:t>=T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Med=F then </a:t>
            </a:r>
            <a:r>
              <a:rPr lang="en-US" dirty="0" err="1" smtClean="0">
                <a:solidFill>
                  <a:schemeClr val="tx1"/>
                </a:solidFill>
              </a:rPr>
              <a:t>MedD</a:t>
            </a:r>
            <a:r>
              <a:rPr lang="en-US" dirty="0" smtClean="0">
                <a:solidFill>
                  <a:schemeClr val="tx1"/>
                </a:solidFill>
              </a:rPr>
              <a:t>=F and </a:t>
            </a:r>
            <a:r>
              <a:rPr lang="en-US" dirty="0" err="1" smtClean="0">
                <a:solidFill>
                  <a:schemeClr val="tx1"/>
                </a:solidFill>
              </a:rPr>
              <a:t>MedOC</a:t>
            </a:r>
            <a:r>
              <a:rPr lang="en-US" dirty="0" smtClean="0">
                <a:solidFill>
                  <a:schemeClr val="tx1"/>
                </a:solidFill>
              </a:rPr>
              <a:t>=F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en-US" dirty="0" smtClean="0"/>
              <a:t>Strange values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Fix1: Tumor size was sometimes less than 10 and in some cases more than 10,000. I realized the measuring scale was not the same and went through all and corrected by the help of expert.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patient has age of 6. But it was correct (germ cancer).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nTreat</a:t>
            </a:r>
            <a:r>
              <a:rPr lang="en-US" dirty="0" smtClean="0">
                <a:solidFill>
                  <a:schemeClr val="tx1"/>
                </a:solidFill>
              </a:rPr>
              <a:t> was less than 2 for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sfahan and about 5 and 6 for Ghazi </a:t>
            </a:r>
            <a:r>
              <a:rPr lang="en-US" dirty="0" err="1" smtClean="0">
                <a:solidFill>
                  <a:schemeClr val="tx1"/>
                </a:solidFill>
              </a:rPr>
              <a:t>Tabatabai</a:t>
            </a:r>
            <a:r>
              <a:rPr lang="en-US" dirty="0" smtClean="0">
                <a:solidFill>
                  <a:schemeClr val="tx1"/>
                </a:solidFill>
              </a:rPr>
              <a:t>. The explanation was that those who had surgery have 1-2 (</a:t>
            </a:r>
            <a:r>
              <a:rPr lang="en-US" dirty="0" err="1" smtClean="0">
                <a:solidFill>
                  <a:schemeClr val="tx1"/>
                </a:solidFill>
              </a:rPr>
              <a:t>Falavarjan</a:t>
            </a:r>
            <a:r>
              <a:rPr lang="en-US" dirty="0" smtClean="0">
                <a:solidFill>
                  <a:schemeClr val="tx1"/>
                </a:solidFill>
              </a:rPr>
              <a:t> is a surgery center) and those with radiotherapy or chemotherapy undergo treatment many times for a long time.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success was -1 for many cases. That is radiotherapy and chemotherapy take several years to complete and our data is on the recent 5 years.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Fix2: Some </a:t>
            </a:r>
            <a:r>
              <a:rPr lang="en-US" dirty="0">
                <a:solidFill>
                  <a:schemeClr val="tx1"/>
                </a:solidFill>
              </a:rPr>
              <a:t>menopause ages </a:t>
            </a:r>
            <a:r>
              <a:rPr lang="en-US" dirty="0" smtClean="0">
                <a:solidFill>
                  <a:schemeClr val="tx1"/>
                </a:solidFill>
              </a:rPr>
              <a:t>were less </a:t>
            </a:r>
            <a:r>
              <a:rPr lang="en-US" dirty="0">
                <a:solidFill>
                  <a:schemeClr val="tx1"/>
                </a:solidFill>
              </a:rPr>
              <a:t>than </a:t>
            </a:r>
            <a:r>
              <a:rPr lang="en-US" dirty="0" smtClean="0">
                <a:solidFill>
                  <a:schemeClr val="tx1"/>
                </a:solidFill>
              </a:rPr>
              <a:t>40. They meant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-years ago.</a:t>
            </a:r>
          </a:p>
        </p:txBody>
      </p:sp>
    </p:spTree>
    <p:extLst>
      <p:ext uri="{BB962C8B-B14F-4D97-AF65-F5344CB8AC3E}">
        <p14:creationId xmlns:p14="http://schemas.microsoft.com/office/powerpoint/2010/main" val="26703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r>
              <a:rPr lang="en-US" dirty="0" smtClean="0"/>
              <a:t>Strange values - Date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3903865"/>
              </p:ext>
            </p:extLst>
          </p:nvPr>
        </p:nvGraphicFramePr>
        <p:xfrm>
          <a:off x="827584" y="2204864"/>
          <a:ext cx="71287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>
          <a:xfrm>
            <a:off x="274320" y="1298448"/>
            <a:ext cx="8618160" cy="148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 wanted to delete month but then thought it might be interesting.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months. But too soon to conclude. 100 records is not that much.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54132"/>
              </p:ext>
            </p:extLst>
          </p:nvPr>
        </p:nvGraphicFramePr>
        <p:xfrm>
          <a:off x="837002" y="4293096"/>
          <a:ext cx="7492796" cy="2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 values - Age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148064" y="1484784"/>
            <a:ext cx="3505592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When comparing hospitals and case study results, </a:t>
            </a:r>
            <a:r>
              <a:rPr lang="en-US" dirty="0" err="1" smtClean="0">
                <a:solidFill>
                  <a:schemeClr val="tx1"/>
                </a:solidFill>
              </a:rPr>
              <a:t>Falavarjan</a:t>
            </a:r>
            <a:r>
              <a:rPr lang="en-US" dirty="0" smtClean="0">
                <a:solidFill>
                  <a:schemeClr val="tx1"/>
                </a:solidFill>
              </a:rPr>
              <a:t> has low age averages.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687531"/>
              </p:ext>
            </p:extLst>
          </p:nvPr>
        </p:nvGraphicFramePr>
        <p:xfrm>
          <a:off x="323528" y="1340768"/>
          <a:ext cx="446449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317292"/>
              </p:ext>
            </p:extLst>
          </p:nvPr>
        </p:nvGraphicFramePr>
        <p:xfrm>
          <a:off x="395536" y="3746808"/>
          <a:ext cx="4392488" cy="241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639865"/>
              </p:ext>
            </p:extLst>
          </p:nvPr>
        </p:nvGraphicFramePr>
        <p:xfrm>
          <a:off x="4938896" y="3645024"/>
          <a:ext cx="392392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93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Several features very added.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were deleted.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were changed.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Starting with 42 features, we end up with 54.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spent all my time to collect and prepare data.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 consuming.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Need to go back to expert every time.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can never understand the domain completely.</a:t>
            </a:r>
          </a:p>
        </p:txBody>
      </p:sp>
    </p:spTree>
    <p:extLst>
      <p:ext uri="{BB962C8B-B14F-4D97-AF65-F5344CB8AC3E}">
        <p14:creationId xmlns:p14="http://schemas.microsoft.com/office/powerpoint/2010/main" val="18798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D774-72D4-42A2-A1B0-C0E45FF7CFE0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C6E1-2E3D-4F6A-A367-ED3C7D5E6BCC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 of the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Project Owner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Prof. H. Altay </a:t>
            </a:r>
            <a:r>
              <a:rPr lang="en-US" dirty="0" err="1" smtClean="0">
                <a:solidFill>
                  <a:schemeClr val="tx1"/>
                </a:solidFill>
              </a:rPr>
              <a:t>Güvenir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Department of Computer Engineering; </a:t>
            </a:r>
            <a:r>
              <a:rPr lang="en-US" dirty="0" err="1" smtClean="0">
                <a:solidFill>
                  <a:schemeClr val="tx1"/>
                </a:solidFill>
              </a:rPr>
              <a:t>Bilkent</a:t>
            </a:r>
            <a:r>
              <a:rPr lang="en-US" dirty="0" smtClean="0">
                <a:solidFill>
                  <a:schemeClr val="tx1"/>
                </a:solidFill>
              </a:rPr>
              <a:t> University, Ankara, Turkey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Expert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Dr. Pouran Golbang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Gynecological Oncologist, Beheshti Hospital of Women; Esfahan, Iran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Analyst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Marzie E. Rasekh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Masters Student in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5656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396-3DE9-4798-8262-A0EFA1D8CE39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60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First I will try to classify the data with three different targets.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= Cancer type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= Success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= Treatment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will use a decision tree for this.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Each time I will use different columns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feature selecting).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7952" lvl="1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With and without geographical features (state, race, birth, geo)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With and without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cancer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With and without success</a:t>
            </a:r>
          </a:p>
          <a:p>
            <a:pPr lvl="1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7" name="Flowchart: Document 6"/>
          <p:cNvSpPr/>
          <p:nvPr/>
        </p:nvSpPr>
        <p:spPr>
          <a:xfrm>
            <a:off x="5238068" y="260648"/>
            <a:ext cx="2736304" cy="552760"/>
          </a:xfrm>
          <a:prstGeom prst="flowChartDocumen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Create Association Rules</a:t>
            </a:r>
            <a:endParaRPr lang="en-US" sz="1600" dirty="0"/>
          </a:p>
        </p:txBody>
      </p:sp>
      <p:sp>
        <p:nvSpPr>
          <p:cNvPr id="8" name="Diamond 7"/>
          <p:cNvSpPr/>
          <p:nvPr/>
        </p:nvSpPr>
        <p:spPr>
          <a:xfrm>
            <a:off x="5796136" y="2420888"/>
            <a:ext cx="1646681" cy="792088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Found?</a:t>
            </a:r>
            <a:endParaRPr lang="en-US" sz="1600" dirty="0"/>
          </a:p>
        </p:txBody>
      </p:sp>
      <p:sp>
        <p:nvSpPr>
          <p:cNvPr id="9" name="Flowchart: Document 8"/>
          <p:cNvSpPr/>
          <p:nvPr/>
        </p:nvSpPr>
        <p:spPr>
          <a:xfrm>
            <a:off x="648181" y="2276872"/>
            <a:ext cx="3887197" cy="851396"/>
          </a:xfrm>
          <a:prstGeom prst="flowChartDocumen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Check for new rules with race on one side</a:t>
            </a:r>
            <a:endParaRPr lang="en-US" sz="1600" dirty="0"/>
          </a:p>
        </p:txBody>
      </p:sp>
      <p:sp>
        <p:nvSpPr>
          <p:cNvPr id="10" name="Diamond 9"/>
          <p:cNvSpPr/>
          <p:nvPr/>
        </p:nvSpPr>
        <p:spPr>
          <a:xfrm>
            <a:off x="5508104" y="3645024"/>
            <a:ext cx="2209067" cy="1296144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is </a:t>
            </a:r>
            <a:r>
              <a:rPr lang="en-US" sz="1600" dirty="0" err="1"/>
              <a:t>c</a:t>
            </a:r>
            <a:r>
              <a:rPr lang="en-US" sz="1600" dirty="0" err="1" smtClean="0"/>
              <a:t>onf</a:t>
            </a:r>
            <a:r>
              <a:rPr lang="en-US" sz="1600" dirty="0" smtClean="0"/>
              <a:t> and support high?</a:t>
            </a:r>
            <a:endParaRPr lang="en-US" sz="1600" dirty="0"/>
          </a:p>
        </p:txBody>
      </p:sp>
      <p:sp>
        <p:nvSpPr>
          <p:cNvPr id="11" name="Diamond 10"/>
          <p:cNvSpPr/>
          <p:nvPr/>
        </p:nvSpPr>
        <p:spPr>
          <a:xfrm>
            <a:off x="1501304" y="3536032"/>
            <a:ext cx="2206600" cy="1117104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Conf</a:t>
            </a:r>
            <a:r>
              <a:rPr lang="en-US" sz="1600" dirty="0" smtClean="0"/>
              <a:t> and support is high</a:t>
            </a:r>
            <a:endParaRPr lang="en-US" sz="1600" dirty="0"/>
          </a:p>
        </p:txBody>
      </p:sp>
      <p:sp>
        <p:nvSpPr>
          <p:cNvPr id="12" name="Flowchart: Document 11"/>
          <p:cNvSpPr/>
          <p:nvPr/>
        </p:nvSpPr>
        <p:spPr>
          <a:xfrm>
            <a:off x="5238068" y="1338772"/>
            <a:ext cx="2736304" cy="578060"/>
          </a:xfrm>
          <a:prstGeom prst="flowChartDocumen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Check for pre-known rules</a:t>
            </a:r>
            <a:endParaRPr lang="en-US" sz="1600" dirty="0"/>
          </a:p>
        </p:txBody>
      </p:sp>
      <p:sp>
        <p:nvSpPr>
          <p:cNvPr id="13" name="Explosion 1 12"/>
          <p:cNvSpPr/>
          <p:nvPr/>
        </p:nvSpPr>
        <p:spPr>
          <a:xfrm>
            <a:off x="1187624" y="5328592"/>
            <a:ext cx="2808312" cy="1124744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758348" y="5215508"/>
            <a:ext cx="1206140" cy="720080"/>
          </a:xfrm>
          <a:prstGeom prst="ellipse">
            <a:avLst/>
          </a:prstGeom>
          <a:solidFill>
            <a:srgbClr val="D14D37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7" idx="2"/>
            <a:endCxn id="12" idx="0"/>
          </p:cNvCxnSpPr>
          <p:nvPr/>
        </p:nvCxnSpPr>
        <p:spPr>
          <a:xfrm>
            <a:off x="6606220" y="776864"/>
            <a:ext cx="0" cy="561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8" idx="0"/>
          </p:cNvCxnSpPr>
          <p:nvPr/>
        </p:nvCxnSpPr>
        <p:spPr>
          <a:xfrm>
            <a:off x="6606220" y="1878616"/>
            <a:ext cx="13257" cy="542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10" idx="0"/>
          </p:cNvCxnSpPr>
          <p:nvPr/>
        </p:nvCxnSpPr>
        <p:spPr>
          <a:xfrm flipH="1">
            <a:off x="6612638" y="3212976"/>
            <a:ext cx="6839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1"/>
            <a:endCxn id="9" idx="3"/>
          </p:cNvCxnSpPr>
          <p:nvPr/>
        </p:nvCxnSpPr>
        <p:spPr>
          <a:xfrm rot="10800000">
            <a:off x="4535378" y="2702570"/>
            <a:ext cx="972726" cy="15905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1" idx="0"/>
          </p:cNvCxnSpPr>
          <p:nvPr/>
        </p:nvCxnSpPr>
        <p:spPr>
          <a:xfrm>
            <a:off x="2591780" y="3071981"/>
            <a:ext cx="12824" cy="464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2"/>
          </p:cNvCxnSpPr>
          <p:nvPr/>
        </p:nvCxnSpPr>
        <p:spPr>
          <a:xfrm>
            <a:off x="2604604" y="4653136"/>
            <a:ext cx="0" cy="92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3"/>
            <a:endCxn id="14" idx="0"/>
          </p:cNvCxnSpPr>
          <p:nvPr/>
        </p:nvCxnSpPr>
        <p:spPr>
          <a:xfrm>
            <a:off x="7717171" y="4293096"/>
            <a:ext cx="644247" cy="9224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8" idx="3"/>
            <a:endCxn id="14" idx="0"/>
          </p:cNvCxnSpPr>
          <p:nvPr/>
        </p:nvCxnSpPr>
        <p:spPr>
          <a:xfrm>
            <a:off x="7442817" y="2816932"/>
            <a:ext cx="918601" cy="23985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84368" y="256490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884368" y="405732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4716016" y="34290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yes</a:t>
            </a:r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6516216" y="326523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yes</a:t>
            </a:r>
            <a:endParaRPr lang="en-US" sz="1400" dirty="0"/>
          </a:p>
        </p:txBody>
      </p:sp>
      <p:cxnSp>
        <p:nvCxnSpPr>
          <p:cNvPr id="48" name="Elbow Connector 47"/>
          <p:cNvCxnSpPr>
            <a:stCxn id="11" idx="3"/>
          </p:cNvCxnSpPr>
          <p:nvPr/>
        </p:nvCxnSpPr>
        <p:spPr>
          <a:xfrm>
            <a:off x="3707904" y="4094584"/>
            <a:ext cx="1008112" cy="12340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95936" y="38610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4364974" y="5328592"/>
            <a:ext cx="2151242" cy="98072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 to the expert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KNIME Model</a:t>
            </a:r>
            <a:endParaRPr lang="en-US" dirty="0"/>
          </a:p>
        </p:txBody>
      </p:sp>
      <p:pic>
        <p:nvPicPr>
          <p:cNvPr id="9" name="Content Placeholder 8" descr="KNIME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19300" r="31529" b="5193"/>
          <a:stretch/>
        </p:blipFill>
        <p:spPr>
          <a:xfrm>
            <a:off x="1115616" y="1412776"/>
            <a:ext cx="7416824" cy="4690548"/>
          </a:xfrm>
        </p:spPr>
      </p:pic>
    </p:spTree>
    <p:extLst>
      <p:ext uri="{BB962C8B-B14F-4D97-AF65-F5344CB8AC3E}">
        <p14:creationId xmlns:p14="http://schemas.microsoft.com/office/powerpoint/2010/main" val="39084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Miner Model</a:t>
            </a:r>
            <a:endParaRPr lang="en-US" dirty="0"/>
          </a:p>
        </p:txBody>
      </p:sp>
      <p:pic>
        <p:nvPicPr>
          <p:cNvPr id="7" name="Content Placeholder 6" descr="sample – RapidMiner@Zee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3" t="18841" r="22045" b="31290"/>
          <a:stretch/>
        </p:blipFill>
        <p:spPr>
          <a:xfrm>
            <a:off x="107504" y="1340768"/>
            <a:ext cx="8884975" cy="4320480"/>
          </a:xfrm>
        </p:spPr>
      </p:pic>
    </p:spTree>
    <p:extLst>
      <p:ext uri="{BB962C8B-B14F-4D97-AF65-F5344CB8AC3E}">
        <p14:creationId xmlns:p14="http://schemas.microsoft.com/office/powerpoint/2010/main" val="10571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4F49-F192-4DDC-A125-4B6F00797078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&amp;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65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 </a:t>
            </a:r>
            <a:r>
              <a:rPr lang="en-US" dirty="0" smtClean="0"/>
              <a:t>KNIME – </a:t>
            </a:r>
            <a:r>
              <a:rPr lang="en-US" dirty="0" smtClean="0"/>
              <a:t>Endometrioses Cancer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18336" y="1340768"/>
            <a:ext cx="3937640" cy="49377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With site of cancer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Sunmedia\Desktop\CS553-IDA\data\AC-tre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46" y="2060848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unmedia\Desktop\CS553-IDA\data\AC-tre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18" y="2060848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594800" y="1340768"/>
            <a:ext cx="393764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Without site of cancer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66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 </a:t>
            </a:r>
            <a:r>
              <a:rPr lang="en-US" dirty="0"/>
              <a:t>KNIME – </a:t>
            </a:r>
            <a:r>
              <a:rPr lang="en-US" dirty="0" smtClean="0"/>
              <a:t>Ovarian Cancer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79512" y="1343908"/>
            <a:ext cx="3312368" cy="49377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With site of cancer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347864" y="1340768"/>
            <a:ext cx="54102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With race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Sunmedia\Desktop\CS553-IDA\data\OC-tre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10941"/>
            <a:ext cx="5410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unmedia\Desktop\CS553-IDA\data\OC-tre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0941"/>
            <a:ext cx="26193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67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 </a:t>
            </a:r>
            <a:r>
              <a:rPr lang="en-US" dirty="0"/>
              <a:t>KNIME – </a:t>
            </a:r>
            <a:r>
              <a:rPr lang="en-US" dirty="0" smtClean="0"/>
              <a:t>Success</a:t>
            </a:r>
            <a:endParaRPr lang="en-US" dirty="0"/>
          </a:p>
        </p:txBody>
      </p:sp>
      <p:pic>
        <p:nvPicPr>
          <p:cNvPr id="17410" name="Picture 2" descr="C:\Users\Sunmedia\Desktop\CS553-IDA\data\success-tree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124744"/>
            <a:ext cx="26098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ample – RapidMiner@Zee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t="17391" r="30495" b="11190"/>
          <a:stretch/>
        </p:blipFill>
        <p:spPr>
          <a:xfrm>
            <a:off x="162701" y="34776"/>
            <a:ext cx="8873795" cy="634655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68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 Success – Rapid 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69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 Success </a:t>
            </a:r>
            <a:r>
              <a:rPr lang="en-US" dirty="0" smtClean="0"/>
              <a:t>3 levels </a:t>
            </a:r>
            <a:r>
              <a:rPr lang="en-US" dirty="0" err="1" smtClean="0"/>
              <a:t>Conf</a:t>
            </a:r>
            <a:r>
              <a:rPr lang="en-US" dirty="0" smtClean="0"/>
              <a:t>=0.25</a:t>
            </a:r>
            <a:endParaRPr lang="en-US" dirty="0"/>
          </a:p>
        </p:txBody>
      </p:sp>
      <p:pic>
        <p:nvPicPr>
          <p:cNvPr id="21506" name="Picture 2" descr="C:\Users\Sunmedia\Desktop\CS553-IDA\data\RP-tree-3l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1358" r="69505" b="66417"/>
          <a:stretch/>
        </p:blipFill>
        <p:spPr bwMode="auto">
          <a:xfrm>
            <a:off x="2267744" y="1772816"/>
            <a:ext cx="5195398" cy="39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3CB-B0DB-4227-B87F-7B17BA7B9D57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Domain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Gynecology: the branch of medicine dealing with diseases of the genital tract in women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Oncology: the branch of medicine that studies cancers and tumors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Cancer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Ovarian Cancer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Cervical Cancer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Endometrioses Cancer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Uterus Cancer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Tumor</a:t>
            </a:r>
          </a:p>
          <a:p>
            <a:r>
              <a:rPr lang="en-US" dirty="0">
                <a:solidFill>
                  <a:schemeClr val="tx1"/>
                </a:solidFill>
              </a:rPr>
              <a:t>Autoimmune </a:t>
            </a:r>
            <a:r>
              <a:rPr lang="en-US" dirty="0" smtClean="0">
                <a:solidFill>
                  <a:schemeClr val="tx1"/>
                </a:solidFill>
              </a:rPr>
              <a:t>diseases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Women care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Treatment (Surgery, Medicine, Radiotherapy, Chemotherapy)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Pathology test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70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 Success 4 levels </a:t>
            </a:r>
            <a:r>
              <a:rPr lang="en-US" dirty="0" err="1" smtClean="0"/>
              <a:t>Conf</a:t>
            </a:r>
            <a:r>
              <a:rPr lang="en-US" dirty="0" smtClean="0"/>
              <a:t>=0.25</a:t>
            </a:r>
            <a:endParaRPr lang="en-US" dirty="0"/>
          </a:p>
        </p:txBody>
      </p:sp>
      <p:pic>
        <p:nvPicPr>
          <p:cNvPr id="22530" name="Picture 2" descr="C:\Users\Sunmedia\Desktop\CS553-IDA\data\RP-tree-4l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2103" r="66697" b="56871"/>
          <a:stretch/>
        </p:blipFill>
        <p:spPr bwMode="auto">
          <a:xfrm>
            <a:off x="2267744" y="1556792"/>
            <a:ext cx="4597897" cy="403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71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 Success 5 levels </a:t>
            </a:r>
            <a:r>
              <a:rPr lang="en-US" dirty="0" err="1" smtClean="0"/>
              <a:t>Conf</a:t>
            </a:r>
            <a:r>
              <a:rPr lang="en-US" dirty="0" smtClean="0"/>
              <a:t>=0.50</a:t>
            </a:r>
            <a:endParaRPr lang="en-US" dirty="0"/>
          </a:p>
        </p:txBody>
      </p:sp>
      <p:pic>
        <p:nvPicPr>
          <p:cNvPr id="23554" name="Picture 2" descr="C:\Users\Sunmedia\Desktop\CS553-IDA\data\RP-tree-5l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1846" r="44089" b="47065"/>
          <a:stretch/>
        </p:blipFill>
        <p:spPr bwMode="auto">
          <a:xfrm>
            <a:off x="812799" y="1396999"/>
            <a:ext cx="7503617" cy="44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72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 - KNIME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Then I will try to get some association rules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KNIME: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Some meaningful rules: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Others were obvious.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040895"/>
              </p:ext>
            </p:extLst>
          </p:nvPr>
        </p:nvGraphicFramePr>
        <p:xfrm>
          <a:off x="827584" y="2636912"/>
          <a:ext cx="6418892" cy="504056"/>
        </p:xfrm>
        <a:graphic>
          <a:graphicData uri="http://schemas.openxmlformats.org/drawingml/2006/table">
            <a:tbl>
              <a:tblPr/>
              <a:tblGrid>
                <a:gridCol w="1014730"/>
                <a:gridCol w="640080"/>
                <a:gridCol w="640080"/>
                <a:gridCol w="640080"/>
                <a:gridCol w="976630"/>
                <a:gridCol w="595977"/>
                <a:gridCol w="1911315"/>
              </a:tblGrid>
              <a:tr h="504056">
                <a:tc>
                  <a:txBody>
                    <a:bodyPr/>
                    <a:lstStyle/>
                    <a:p>
                      <a:r>
                        <a:rPr lang="en-US" dirty="0" smtClean="0"/>
                        <a:t>Rule224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1.51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PrevSur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&lt;---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[D, </a:t>
                      </a:r>
                      <a:r>
                        <a:rPr lang="en-US" dirty="0" err="1"/>
                        <a:t>tSize</a:t>
                      </a:r>
                      <a:r>
                        <a:rPr lang="en-US" dirty="0"/>
                        <a:t>, G]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27057"/>
              </p:ext>
            </p:extLst>
          </p:nvPr>
        </p:nvGraphicFramePr>
        <p:xfrm>
          <a:off x="827584" y="3140968"/>
          <a:ext cx="6819672" cy="365760"/>
        </p:xfrm>
        <a:graphic>
          <a:graphicData uri="http://schemas.openxmlformats.org/drawingml/2006/table">
            <a:tbl>
              <a:tblPr/>
              <a:tblGrid>
                <a:gridCol w="1014730"/>
                <a:gridCol w="640080"/>
                <a:gridCol w="640080"/>
                <a:gridCol w="640080"/>
                <a:gridCol w="884844"/>
                <a:gridCol w="648072"/>
                <a:gridCol w="235178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Rule104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1.41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tSize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&lt;---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[D, </a:t>
                      </a:r>
                      <a:r>
                        <a:rPr lang="en-US" dirty="0" err="1"/>
                        <a:t>PrevSur</a:t>
                      </a:r>
                      <a:r>
                        <a:rPr lang="en-US" dirty="0"/>
                        <a:t>, G, BP1H]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02911"/>
              </p:ext>
            </p:extLst>
          </p:nvPr>
        </p:nvGraphicFramePr>
        <p:xfrm>
          <a:off x="827584" y="3573016"/>
          <a:ext cx="6624736" cy="365760"/>
        </p:xfrm>
        <a:graphic>
          <a:graphicData uri="http://schemas.openxmlformats.org/drawingml/2006/table">
            <a:tbl>
              <a:tblPr/>
              <a:tblGrid>
                <a:gridCol w="1014730"/>
                <a:gridCol w="591536"/>
                <a:gridCol w="640080"/>
                <a:gridCol w="640080"/>
                <a:gridCol w="929998"/>
                <a:gridCol w="597218"/>
                <a:gridCol w="221109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Rule122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PrevSur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&lt;---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</a:t>
                      </a:r>
                      <a:r>
                        <a:rPr lang="en-US" dirty="0" err="1"/>
                        <a:t>tSize</a:t>
                      </a:r>
                      <a:r>
                        <a:rPr lang="en-US" dirty="0"/>
                        <a:t>, SL]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3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73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 – Rapid Miner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Almost the same.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Other rules are the same.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INTERESTING: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Not useful!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84253"/>
              </p:ext>
            </p:extLst>
          </p:nvPr>
        </p:nvGraphicFramePr>
        <p:xfrm>
          <a:off x="467544" y="2276872"/>
          <a:ext cx="7223274" cy="365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1880"/>
                <a:gridCol w="1952456"/>
                <a:gridCol w="762318"/>
                <a:gridCol w="859155"/>
                <a:gridCol w="859155"/>
                <a:gridCol w="859155"/>
                <a:gridCol w="85915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Rule 165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Race = Persian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 =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92013"/>
              </p:ext>
            </p:extLst>
          </p:nvPr>
        </p:nvGraphicFramePr>
        <p:xfrm>
          <a:off x="395536" y="4437112"/>
          <a:ext cx="8322818" cy="365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1880"/>
                <a:gridCol w="3896868"/>
                <a:gridCol w="1319530"/>
                <a:gridCol w="640080"/>
                <a:gridCol w="640080"/>
                <a:gridCol w="75438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Rule 127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PrevC</a:t>
                      </a:r>
                      <a:r>
                        <a:rPr lang="en-US" dirty="0"/>
                        <a:t> = F, MS = M, Part = 1, Abdomen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RightOvary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1.725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9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578B-FD17-456D-8AE2-DBB571D6067F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74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320" y="1443568"/>
            <a:ext cx="8595360" cy="493776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Not enough data.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Not reliable.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need to collect more data.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Rapid Miner and KNIME show the same results so far.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Need to try other software.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B55-D508-4866-A38B-1DDAB76056A6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396-3DE9-4798-8262-A0EFA1D8CE39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76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shall get more data and complete my dataset.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should further understand the data and the outliers.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Complete the work as given in the model and look for some useful results.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Compare results to other countries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Try again for data from Istanbul.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396-3DE9-4798-8262-A0EFA1D8CE39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77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396-3DE9-4798-8262-A0EFA1D8CE39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78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and Tackles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“We are drowning in information and lacking knowledge.”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“Data is easy to collect.”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think the longest and hardest work is the </a:t>
            </a:r>
            <a:r>
              <a:rPr lang="en-US" i="1" dirty="0" smtClean="0">
                <a:solidFill>
                  <a:schemeClr val="tx1"/>
                </a:solidFill>
              </a:rPr>
              <a:t>useful</a:t>
            </a:r>
            <a:r>
              <a:rPr lang="en-US" dirty="0" smtClean="0">
                <a:solidFill>
                  <a:schemeClr val="tx1"/>
                </a:solidFill>
              </a:rPr>
              <a:t> data collection.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is so unclean and hard to interpret. And after cleaning you see its not useful.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using available datasets, acknowledge the effort one has gone through to collect it and now you have it for free.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is usually biased. People collect not everything but just what they need.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Communication is very important.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don’t know what you need and you don’t know what they have.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never know what you have! Never!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Get used to hearing “that’s not important” and ending up with lots of missing values.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396-3DE9-4798-8262-A0EFA1D8CE39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79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Medical information is very </a:t>
            </a:r>
            <a:r>
              <a:rPr lang="en-US" dirty="0" smtClean="0">
                <a:solidFill>
                  <a:schemeClr val="tx1"/>
                </a:solidFill>
              </a:rPr>
              <a:t>risky.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 not choose medical cases.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so, avoid middle eastern countries.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so, make sure you have plenty of time and lots of friends.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you have limited time, do not start ambitious big projects.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Never continue work when you are tired because you’ll end up re-doing.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Every change you make, keep a backup of previous version and write done the change.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Improve communication. Learn as much as you can before starting the work.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Having connections in the organization is very important.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3CB-B0DB-4227-B87F-7B17BA7B9D57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Healthcare in Iran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Ministry of Health and Medical Education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University of Medical Sciences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Hospitals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Oncology centers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the 20th century stressed the importance of regular check-ups such as the Pap smear, mammography, and blood tests.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the early 2000s the main natural causes of death in Iran have been cardiovascular disease and cancer.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396-3DE9-4798-8262-A0EFA1D8CE39}" type="datetime1">
              <a:rPr lang="en-US" smtClean="0"/>
              <a:t>12/8/2012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80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Mohammad </a:t>
            </a:r>
            <a:r>
              <a:rPr lang="en-US" dirty="0" err="1" smtClean="0">
                <a:solidFill>
                  <a:schemeClr val="tx1"/>
                </a:solidFill>
              </a:rPr>
              <a:t>Siami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Hossein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Mahmoodi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Armin</a:t>
            </a:r>
          </a:p>
          <a:p>
            <a:r>
              <a:rPr lang="en-US" dirty="0" err="1">
                <a:solidFill>
                  <a:schemeClr val="tx1"/>
                </a:solidFill>
              </a:rPr>
              <a:t>Behnam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Ghasemi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Parvin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Dr. Mehdi </a:t>
            </a:r>
            <a:r>
              <a:rPr lang="en-US" dirty="0" err="1" smtClean="0">
                <a:solidFill>
                  <a:schemeClr val="tx1"/>
                </a:solidFill>
              </a:rPr>
              <a:t>Sadeghi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Sahand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Khakaabi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Maziar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Booali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Maryam E. Rasekh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My mother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Guvenir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8BEE-A72E-425A-97A9-9CA44014FBB0}" type="datetime1">
              <a:rPr lang="en-US" smtClean="0"/>
              <a:pPr/>
              <a:t>12/8/2012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CS553-Intelligent Data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4484" y="3356992"/>
            <a:ext cx="315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600" dirty="0" smtClean="0"/>
              <a:t>QUESTIONS</a:t>
            </a:r>
            <a:endParaRPr lang="en-US" sz="3200" spc="600" dirty="0"/>
          </a:p>
        </p:txBody>
      </p:sp>
    </p:spTree>
    <p:extLst>
      <p:ext uri="{BB962C8B-B14F-4D97-AF65-F5344CB8AC3E}">
        <p14:creationId xmlns:p14="http://schemas.microsoft.com/office/powerpoint/2010/main" val="17082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EACDC1-9072-4AF3-B5DB-113D86CFC446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3" y="228600"/>
            <a:ext cx="8040191" cy="1066801"/>
          </a:xfrm>
        </p:spPr>
        <p:txBody>
          <a:bodyPr/>
          <a:lstStyle/>
          <a:p>
            <a:r>
              <a:rPr lang="en-US" dirty="0" smtClean="0"/>
              <a:t>Case Study - World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CS553-Intelligent Data Analysis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2FD5-A7D6-4BE9-949D-EF822FF69109}" type="datetime1">
              <a:rPr lang="en-US" smtClean="0"/>
              <a:t>12/8/2012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700808"/>
            <a:ext cx="75295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1451</TotalTime>
  <Words>3713</Words>
  <Application>Microsoft Office PowerPoint</Application>
  <PresentationFormat>On-screen Show (4:3)</PresentationFormat>
  <Paragraphs>949</Paragraphs>
  <Slides>81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Soho</vt:lpstr>
      <vt:lpstr>the Relation Of Female genital organs’ Cancers with race and geographical factors</vt:lpstr>
      <vt:lpstr>Outline</vt:lpstr>
      <vt:lpstr>PROJECT UNDERSTANDING </vt:lpstr>
      <vt:lpstr>Project Definition</vt:lpstr>
      <vt:lpstr>Motivation</vt:lpstr>
      <vt:lpstr>People of the Project</vt:lpstr>
      <vt:lpstr>The Domain</vt:lpstr>
      <vt:lpstr>Healthcare in Iran</vt:lpstr>
      <vt:lpstr>Case Study - World</vt:lpstr>
      <vt:lpstr>Case Study – Finland </vt:lpstr>
      <vt:lpstr>Case Study - Finland</vt:lpstr>
      <vt:lpstr>Case Study - Finland</vt:lpstr>
      <vt:lpstr>Case Study - USA</vt:lpstr>
      <vt:lpstr>Case Study - USA</vt:lpstr>
      <vt:lpstr>Case Study - USA</vt:lpstr>
      <vt:lpstr>Case Study - USA</vt:lpstr>
      <vt:lpstr>Success Criteria</vt:lpstr>
      <vt:lpstr>Application</vt:lpstr>
      <vt:lpstr>Challenges</vt:lpstr>
      <vt:lpstr>Data understanding</vt:lpstr>
      <vt:lpstr>What is the Data?</vt:lpstr>
      <vt:lpstr>Cancer Categories</vt:lpstr>
      <vt:lpstr>Feature groups</vt:lpstr>
      <vt:lpstr>Features - Personal Data</vt:lpstr>
      <vt:lpstr>Features - Basic Medical Record</vt:lpstr>
      <vt:lpstr>Features - History</vt:lpstr>
      <vt:lpstr>Features – Women Issues</vt:lpstr>
      <vt:lpstr>Features - Pathology  (Tumor Description)</vt:lpstr>
      <vt:lpstr>Features - Diagnosis</vt:lpstr>
      <vt:lpstr>Data Resources</vt:lpstr>
      <vt:lpstr>Validation of Sample Population</vt:lpstr>
      <vt:lpstr>Data Collection Effort</vt:lpstr>
      <vt:lpstr>Cognitive Map – Part of </vt:lpstr>
      <vt:lpstr>Missing Values</vt:lpstr>
      <vt:lpstr>Noise</vt:lpstr>
      <vt:lpstr>Data Visualization - FamilyD and Race</vt:lpstr>
      <vt:lpstr>Data Visualization – tSize and Race</vt:lpstr>
      <vt:lpstr>Data Visualization – tSize and Success</vt:lpstr>
      <vt:lpstr>Data Visualization – Age and Success</vt:lpstr>
      <vt:lpstr>Data Visualization – Sur and ChT</vt:lpstr>
      <vt:lpstr>Data Visualization - Age</vt:lpstr>
      <vt:lpstr>Data Visualization - Year</vt:lpstr>
      <vt:lpstr>Data Visualization - tSize</vt:lpstr>
      <vt:lpstr>Data Visualization - Pregnancies</vt:lpstr>
      <vt:lpstr>Correlation KNIME – T&amp;F</vt:lpstr>
      <vt:lpstr>Correlation Analysis - F</vt:lpstr>
      <vt:lpstr>Correlation RapidMiner – T&amp;F</vt:lpstr>
      <vt:lpstr>Difficulties</vt:lpstr>
      <vt:lpstr>Data preparation</vt:lpstr>
      <vt:lpstr>1. Deleted Features</vt:lpstr>
      <vt:lpstr>2. Added Features</vt:lpstr>
      <vt:lpstr>3. Changed types</vt:lpstr>
      <vt:lpstr>4. Changed values</vt:lpstr>
      <vt:lpstr>Checks to make</vt:lpstr>
      <vt:lpstr>Strange values</vt:lpstr>
      <vt:lpstr>Strange values - Date</vt:lpstr>
      <vt:lpstr>Strange values - Age</vt:lpstr>
      <vt:lpstr>Summary</vt:lpstr>
      <vt:lpstr>Modeling </vt:lpstr>
      <vt:lpstr>Classification</vt:lpstr>
      <vt:lpstr>Association Rules</vt:lpstr>
      <vt:lpstr>KNIME Model</vt:lpstr>
      <vt:lpstr>Rapid Miner Model</vt:lpstr>
      <vt:lpstr>RESULTS &amp; Conclusion</vt:lpstr>
      <vt:lpstr>DT KNIME – Endometrioses Cancer</vt:lpstr>
      <vt:lpstr>DT KNIME – Ovarian Cancer</vt:lpstr>
      <vt:lpstr>DT KNIME – Success</vt:lpstr>
      <vt:lpstr>DT Success – Rapid Miner</vt:lpstr>
      <vt:lpstr>DT Success 3 levels Conf=0.25</vt:lpstr>
      <vt:lpstr>DT Success 4 levels Conf=0.25</vt:lpstr>
      <vt:lpstr>DT Success 5 levels Conf=0.50</vt:lpstr>
      <vt:lpstr>Association Rules - KNIME</vt:lpstr>
      <vt:lpstr>Association Rules – Rapid Miner</vt:lpstr>
      <vt:lpstr>Conclusions</vt:lpstr>
      <vt:lpstr>FUTURE WORK</vt:lpstr>
      <vt:lpstr>TO-DOs</vt:lpstr>
      <vt:lpstr>Conclusion</vt:lpstr>
      <vt:lpstr>Barriers and Tackles</vt:lpstr>
      <vt:lpstr>Lessons Learnt</vt:lpstr>
      <vt:lpstr>Special thanks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 OfFemale genital organs Cancer and race and geography</dc:title>
  <dc:creator>Marzie E. Rasekh</dc:creator>
  <cp:lastModifiedBy>Marzie E. Rasekh</cp:lastModifiedBy>
  <cp:revision>107</cp:revision>
  <dcterms:created xsi:type="dcterms:W3CDTF">2012-12-01T17:13:36Z</dcterms:created>
  <dcterms:modified xsi:type="dcterms:W3CDTF">2012-12-07T23:50:26Z</dcterms:modified>
</cp:coreProperties>
</file>